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tags/tag16.xml" ContentType="application/vnd.openxmlformats-officedocument.presentationml.tag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tags/tag17.xml" ContentType="application/vnd.openxmlformats-officedocument.presentationml.tag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13.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tags/tag6.xml" ContentType="application/vnd.openxmlformats-officedocument.presentationml.tags+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wma" ContentType="audio/x-ms-wma"/>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tags/tag14.xml" ContentType="application/vnd.openxmlformats-officedocument.presentationml.tags+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tags/tag10.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90"/>
  </p:notesMasterIdLst>
  <p:sldIdLst>
    <p:sldId id="365" r:id="rId2"/>
    <p:sldId id="366" r:id="rId3"/>
    <p:sldId id="367" r:id="rId4"/>
    <p:sldId id="386" r:id="rId5"/>
    <p:sldId id="387" r:id="rId6"/>
    <p:sldId id="388" r:id="rId7"/>
    <p:sldId id="389" r:id="rId8"/>
    <p:sldId id="392" r:id="rId9"/>
    <p:sldId id="391" r:id="rId10"/>
    <p:sldId id="395" r:id="rId11"/>
    <p:sldId id="394" r:id="rId12"/>
    <p:sldId id="393" r:id="rId13"/>
    <p:sldId id="396" r:id="rId14"/>
    <p:sldId id="397" r:id="rId15"/>
    <p:sldId id="398" r:id="rId16"/>
    <p:sldId id="399" r:id="rId17"/>
    <p:sldId id="400" r:id="rId18"/>
    <p:sldId id="401" r:id="rId19"/>
    <p:sldId id="402" r:id="rId20"/>
    <p:sldId id="415" r:id="rId21"/>
    <p:sldId id="403" r:id="rId22"/>
    <p:sldId id="404" r:id="rId23"/>
    <p:sldId id="405" r:id="rId24"/>
    <p:sldId id="406" r:id="rId25"/>
    <p:sldId id="407" r:id="rId26"/>
    <p:sldId id="408" r:id="rId27"/>
    <p:sldId id="409" r:id="rId28"/>
    <p:sldId id="410" r:id="rId29"/>
    <p:sldId id="411" r:id="rId30"/>
    <p:sldId id="412" r:id="rId31"/>
    <p:sldId id="413" r:id="rId32"/>
    <p:sldId id="414" r:id="rId33"/>
    <p:sldId id="390" r:id="rId34"/>
    <p:sldId id="445" r:id="rId35"/>
    <p:sldId id="457" r:id="rId36"/>
    <p:sldId id="446" r:id="rId37"/>
    <p:sldId id="447" r:id="rId38"/>
    <p:sldId id="448" r:id="rId39"/>
    <p:sldId id="449" r:id="rId40"/>
    <p:sldId id="450" r:id="rId41"/>
    <p:sldId id="451" r:id="rId42"/>
    <p:sldId id="383" r:id="rId43"/>
    <p:sldId id="416" r:id="rId44"/>
    <p:sldId id="417" r:id="rId45"/>
    <p:sldId id="418" r:id="rId46"/>
    <p:sldId id="419" r:id="rId47"/>
    <p:sldId id="424" r:id="rId48"/>
    <p:sldId id="420" r:id="rId49"/>
    <p:sldId id="421" r:id="rId50"/>
    <p:sldId id="422" r:id="rId51"/>
    <p:sldId id="423" r:id="rId52"/>
    <p:sldId id="425" r:id="rId53"/>
    <p:sldId id="430" r:id="rId54"/>
    <p:sldId id="426" r:id="rId55"/>
    <p:sldId id="427" r:id="rId56"/>
    <p:sldId id="428" r:id="rId57"/>
    <p:sldId id="429" r:id="rId58"/>
    <p:sldId id="431" r:id="rId59"/>
    <p:sldId id="432" r:id="rId60"/>
    <p:sldId id="433" r:id="rId61"/>
    <p:sldId id="442" r:id="rId62"/>
    <p:sldId id="443" r:id="rId63"/>
    <p:sldId id="444" r:id="rId64"/>
    <p:sldId id="434" r:id="rId65"/>
    <p:sldId id="435" r:id="rId66"/>
    <p:sldId id="436" r:id="rId67"/>
    <p:sldId id="437" r:id="rId68"/>
    <p:sldId id="438" r:id="rId69"/>
    <p:sldId id="439" r:id="rId70"/>
    <p:sldId id="440" r:id="rId71"/>
    <p:sldId id="441" r:id="rId72"/>
    <p:sldId id="458" r:id="rId73"/>
    <p:sldId id="459" r:id="rId74"/>
    <p:sldId id="384" r:id="rId75"/>
    <p:sldId id="460" r:id="rId76"/>
    <p:sldId id="462" r:id="rId77"/>
    <p:sldId id="461" r:id="rId78"/>
    <p:sldId id="463" r:id="rId79"/>
    <p:sldId id="466" r:id="rId80"/>
    <p:sldId id="469" r:id="rId81"/>
    <p:sldId id="468" r:id="rId82"/>
    <p:sldId id="467" r:id="rId83"/>
    <p:sldId id="465" r:id="rId84"/>
    <p:sldId id="471" r:id="rId85"/>
    <p:sldId id="385" r:id="rId86"/>
    <p:sldId id="472" r:id="rId87"/>
    <p:sldId id="473" r:id="rId88"/>
    <p:sldId id="381" r:id="rId89"/>
  </p:sldIdLst>
  <p:sldSz cx="9144000" cy="5143500" type="screen16x9"/>
  <p:notesSz cx="6858000" cy="9144000"/>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B9B9"/>
    <a:srgbClr val="8A8A8A"/>
    <a:srgbClr val="3C89C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44" autoAdjust="0"/>
    <p:restoredTop sz="98212" autoAdjust="0"/>
  </p:normalViewPr>
  <p:slideViewPr>
    <p:cSldViewPr>
      <p:cViewPr>
        <p:scale>
          <a:sx n="110" d="100"/>
          <a:sy n="110" d="100"/>
        </p:scale>
        <p:origin x="-72" y="-138"/>
      </p:cViewPr>
      <p:guideLst>
        <p:guide orient="horz" pos="1620"/>
        <p:guide pos="2880"/>
      </p:guideLst>
    </p:cSldViewPr>
  </p:slideViewPr>
  <p:notesTextViewPr>
    <p:cViewPr>
      <p:scale>
        <a:sx n="100" d="100"/>
        <a:sy n="100" d="100"/>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1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3A4F09-C816-46EA-8643-332589F14E06}" type="datetimeFigureOut">
              <a:rPr lang="zh-CN" altLang="en-US" smtClean="0"/>
              <a:pPr/>
              <a:t>2018/1/29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76CE9B-81DC-4E2A-9C67-CE0D35C83AA2}" type="slidenum">
              <a:rPr lang="zh-CN" altLang="en-US" smtClean="0"/>
              <a:pPr/>
              <a:t>‹#›</a:t>
            </a:fld>
            <a:endParaRPr lang="zh-CN" altLang="en-US"/>
          </a:p>
        </p:txBody>
      </p:sp>
    </p:spTree>
    <p:extLst>
      <p:ext uri="{BB962C8B-B14F-4D97-AF65-F5344CB8AC3E}">
        <p14:creationId xmlns="" xmlns:p14="http://schemas.microsoft.com/office/powerpoint/2010/main" val="424110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pPr/>
              <a:t>1</a:t>
            </a:fld>
            <a:endParaRPr lang="zh-CN" altLang="en-US"/>
          </a:p>
        </p:txBody>
      </p:sp>
    </p:spTree>
    <p:extLst>
      <p:ext uri="{BB962C8B-B14F-4D97-AF65-F5344CB8AC3E}">
        <p14:creationId xmlns="" xmlns:p14="http://schemas.microsoft.com/office/powerpoint/2010/main" val="983157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10</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11</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12</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13</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14</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15</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16</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17</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18</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19</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pPr/>
              <a:t>2</a:t>
            </a:fld>
            <a:endParaRPr lang="zh-CN" altLang="en-US"/>
          </a:p>
        </p:txBody>
      </p:sp>
    </p:spTree>
    <p:extLst>
      <p:ext uri="{BB962C8B-B14F-4D97-AF65-F5344CB8AC3E}">
        <p14:creationId xmlns="" xmlns:p14="http://schemas.microsoft.com/office/powerpoint/2010/main" val="1058385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20</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21</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22</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23</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24</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25</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26</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27</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28</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29</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pPr/>
              <a:t>3</a:t>
            </a:fld>
            <a:endParaRPr lang="zh-CN" altLang="en-US"/>
          </a:p>
        </p:txBody>
      </p:sp>
    </p:spTree>
    <p:extLst>
      <p:ext uri="{BB962C8B-B14F-4D97-AF65-F5344CB8AC3E}">
        <p14:creationId xmlns="" xmlns:p14="http://schemas.microsoft.com/office/powerpoint/2010/main" val="38955358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30</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31</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32</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33</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34</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35</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36</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37</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38</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39</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4</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40</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41</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pPr/>
              <a:t>42</a:t>
            </a:fld>
            <a:endParaRPr lang="zh-CN" altLang="en-US"/>
          </a:p>
        </p:txBody>
      </p:sp>
    </p:spTree>
    <p:extLst>
      <p:ext uri="{BB962C8B-B14F-4D97-AF65-F5344CB8AC3E}">
        <p14:creationId xmlns="" xmlns:p14="http://schemas.microsoft.com/office/powerpoint/2010/main" val="38955358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43</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44</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45</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46</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47</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48</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49</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5</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50</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51</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52</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53</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54</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55</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56</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57</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58</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59</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6</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60</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61</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62</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63</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64</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65</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66</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67</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68</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69</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7</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70</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71</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72</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73</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pPr/>
              <a:t>74</a:t>
            </a:fld>
            <a:endParaRPr lang="zh-CN" altLang="en-US"/>
          </a:p>
        </p:txBody>
      </p:sp>
    </p:spTree>
    <p:extLst>
      <p:ext uri="{BB962C8B-B14F-4D97-AF65-F5344CB8AC3E}">
        <p14:creationId xmlns="" xmlns:p14="http://schemas.microsoft.com/office/powerpoint/2010/main" val="389553581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75</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76</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77</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78</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79</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8</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80</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81</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82</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83</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84</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pPr/>
              <a:t>85</a:t>
            </a:fld>
            <a:endParaRPr lang="zh-CN" altLang="en-US"/>
          </a:p>
        </p:txBody>
      </p:sp>
    </p:spTree>
    <p:extLst>
      <p:ext uri="{BB962C8B-B14F-4D97-AF65-F5344CB8AC3E}">
        <p14:creationId xmlns="" xmlns:p14="http://schemas.microsoft.com/office/powerpoint/2010/main" val="389553581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86</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87</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pPr/>
              <a:t>88</a:t>
            </a:fld>
            <a:endParaRPr lang="zh-CN" altLang="en-US"/>
          </a:p>
        </p:txBody>
      </p:sp>
    </p:spTree>
    <p:extLst>
      <p:ext uri="{BB962C8B-B14F-4D97-AF65-F5344CB8AC3E}">
        <p14:creationId xmlns="" xmlns:p14="http://schemas.microsoft.com/office/powerpoint/2010/main" val="1030603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9</a:t>
            </a:fld>
            <a:endParaRPr lang="zh-CN" altLang="en-US"/>
          </a:p>
        </p:txBody>
      </p:sp>
    </p:spTree>
    <p:extLst>
      <p:ext uri="{BB962C8B-B14F-4D97-AF65-F5344CB8AC3E}">
        <p14:creationId xmlns="" xmlns:p14="http://schemas.microsoft.com/office/powerpoint/2010/main" val="2889704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CDC592F5-FBD5-404E-A458-ADE521297187}"/>
              </a:ext>
            </a:extLst>
          </p:cNvPr>
          <p:cNvSpPr>
            <a:spLocks noGrp="1"/>
          </p:cNvSpPr>
          <p:nvPr>
            <p:ph type="dt" sz="half" idx="10"/>
          </p:nvPr>
        </p:nvSpPr>
        <p:spPr/>
        <p:txBody>
          <a:bodyPr/>
          <a:lstStyle/>
          <a:p>
            <a:fld id="{F6306B9B-03D0-4AE8-B9D4-8DEAC2CEAADA}" type="datetimeFigureOut">
              <a:rPr lang="zh-CN" altLang="en-US" smtClean="0"/>
              <a:pPr/>
              <a:t>2018/1/29</a:t>
            </a:fld>
            <a:endParaRPr lang="zh-CN" altLang="en-US"/>
          </a:p>
        </p:txBody>
      </p:sp>
      <p:sp>
        <p:nvSpPr>
          <p:cNvPr id="3" name="页脚占位符 2">
            <a:extLst>
              <a:ext uri="{FF2B5EF4-FFF2-40B4-BE49-F238E27FC236}">
                <a16:creationId xmlns:a16="http://schemas.microsoft.com/office/drawing/2014/main" xmlns="" id="{1AA8B1FD-6E99-41B6-A59C-7AD3F178321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BC3D1D0-EDCD-4593-9F23-5BE8D4D487A1}"/>
              </a:ext>
            </a:extLst>
          </p:cNvPr>
          <p:cNvSpPr>
            <a:spLocks noGrp="1"/>
          </p:cNvSpPr>
          <p:nvPr>
            <p:ph type="sldNum" sz="quarter" idx="12"/>
          </p:nvPr>
        </p:nvSpPr>
        <p:spPr/>
        <p:txBody>
          <a:bodyPr/>
          <a:lstStyle/>
          <a:p>
            <a:fld id="{D74488D5-4939-436C-BEEF-08FCD01B2418}" type="slidenum">
              <a:rPr lang="zh-CN" altLang="en-US" smtClean="0"/>
              <a:pPr/>
              <a:t>‹#›</a:t>
            </a:fld>
            <a:endParaRPr lang="zh-CN" altLang="en-US"/>
          </a:p>
        </p:txBody>
      </p:sp>
    </p:spTree>
    <p:extLst>
      <p:ext uri="{BB962C8B-B14F-4D97-AF65-F5344CB8AC3E}">
        <p14:creationId xmlns="" xmlns:p14="http://schemas.microsoft.com/office/powerpoint/2010/main" val="703818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5897272" cy="330507"/>
          </a:xfrm>
        </p:spPr>
        <p:txBody>
          <a:bodyPr vert="horz" lIns="68580" tIns="34290" rIns="68580" bIns="34290" rtlCol="0" anchor="ctr">
            <a:noAutofit/>
          </a:bodyPr>
          <a:lstStyle>
            <a:lvl1pPr algn="l">
              <a:defRPr lang="zh-CN" altLang="en-US" sz="2200" b="0" i="0" baseline="0" dirty="0">
                <a:solidFill>
                  <a:schemeClr val="tx1">
                    <a:lumMod val="65000"/>
                    <a:lumOff val="35000"/>
                  </a:schemeClr>
                </a:solidFill>
                <a:effectLst/>
                <a:latin typeface="微软雅黑" panose="020B0503020204020204" pitchFamily="34" charset="-122"/>
                <a:ea typeface="微软雅黑" panose="020B0503020204020204" pitchFamily="34" charset="-122"/>
              </a:defRPr>
            </a:lvl1pPr>
          </a:lstStyle>
          <a:p>
            <a:pPr lvl="0" defTabSz="514350">
              <a:lnSpc>
                <a:spcPct val="90000"/>
              </a:lnSpc>
            </a:pPr>
            <a:r>
              <a:rPr lang="zh-CN" altLang="en-US" dirty="0"/>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2018/1/29</a:t>
            </a:fld>
            <a:endParaRPr lang="zh-CN" altLang="en-US"/>
          </a:p>
        </p:txBody>
      </p:sp>
      <p:sp>
        <p:nvSpPr>
          <p:cNvPr id="4" name="页脚占位符 3"/>
          <p:cNvSpPr>
            <a:spLocks noGrp="1"/>
          </p:cNvSpPr>
          <p:nvPr>
            <p:ph type="ftr" sz="quarter" idx="11"/>
          </p:nvPr>
        </p:nvSpPr>
        <p:spPr>
          <a:xfrm>
            <a:off x="3124200" y="4791015"/>
            <a:ext cx="2895600" cy="273844"/>
          </a:xfrm>
        </p:spPr>
        <p:txBody>
          <a:bodyPr/>
          <a:lstStyle>
            <a:lvl1pPr>
              <a:defRPr sz="1050"/>
            </a:lvl1pPr>
          </a:lstStyle>
          <a:p>
            <a:endParaRPr lang="zh-CN" altLang="en-US"/>
          </a:p>
        </p:txBody>
      </p:sp>
      <p:sp>
        <p:nvSpPr>
          <p:cNvPr id="5" name="灯片编号占位符 4"/>
          <p:cNvSpPr>
            <a:spLocks noGrp="1"/>
          </p:cNvSpPr>
          <p:nvPr>
            <p:ph type="sldNum" sz="quarter" idx="12"/>
          </p:nvPr>
        </p:nvSpPr>
        <p:spPr>
          <a:xfrm>
            <a:off x="7452320" y="4787490"/>
            <a:ext cx="1224136" cy="304675"/>
          </a:xfrm>
        </p:spPr>
        <p:txBody>
          <a:bodyPr/>
          <a:lstStyle>
            <a:lvl1pPr algn="ctr">
              <a:defRPr sz="1400">
                <a:latin typeface="Impact" panose="020B0806030902050204" pitchFamily="34" charset="0"/>
              </a:defRPr>
            </a:lvl1pPr>
          </a:lstStyle>
          <a:p>
            <a:fld id="{0C913308-F349-4B6D-A68A-DD1791B4A57B}" type="slidenum">
              <a:rPr lang="zh-CN" altLang="en-US" smtClean="0"/>
              <a:pPr/>
              <a:t>‹#›</a:t>
            </a:fld>
            <a:endParaRPr lang="zh-CN" altLang="en-US"/>
          </a:p>
        </p:txBody>
      </p:sp>
      <p:cxnSp>
        <p:nvCxnSpPr>
          <p:cNvPr id="12" name="直接连接符 11"/>
          <p:cNvCxnSpPr/>
          <p:nvPr/>
        </p:nvCxnSpPr>
        <p:spPr>
          <a:xfrm flipV="1">
            <a:off x="953128" y="654062"/>
            <a:ext cx="7859428" cy="1"/>
          </a:xfrm>
          <a:prstGeom prst="line">
            <a:avLst/>
          </a:prstGeom>
          <a:ln w="1587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nvGrpSpPr>
          <p:cNvPr id="14" name="组合 13"/>
          <p:cNvGrpSpPr/>
          <p:nvPr/>
        </p:nvGrpSpPr>
        <p:grpSpPr>
          <a:xfrm>
            <a:off x="395576" y="248444"/>
            <a:ext cx="396000" cy="396000"/>
            <a:chOff x="406574" y="236732"/>
            <a:chExt cx="612048" cy="593261"/>
          </a:xfrm>
        </p:grpSpPr>
        <p:sp>
          <p:nvSpPr>
            <p:cNvPr id="15" name="矩形 14"/>
            <p:cNvSpPr/>
            <p:nvPr userDrawn="1"/>
          </p:nvSpPr>
          <p:spPr>
            <a:xfrm>
              <a:off x="406574" y="236732"/>
              <a:ext cx="504000" cy="504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694606" y="512239"/>
              <a:ext cx="324016" cy="317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6928061" y="176322"/>
            <a:ext cx="1964419" cy="523220"/>
            <a:chOff x="2884255" y="393762"/>
            <a:chExt cx="2165350" cy="772641"/>
          </a:xfrm>
        </p:grpSpPr>
        <p:sp>
          <p:nvSpPr>
            <p:cNvPr id="11" name="TextBox 10"/>
            <p:cNvSpPr txBox="1"/>
            <p:nvPr/>
          </p:nvSpPr>
          <p:spPr>
            <a:xfrm>
              <a:off x="3717568" y="500833"/>
              <a:ext cx="1325774" cy="409045"/>
            </a:xfrm>
            <a:prstGeom prst="rect">
              <a:avLst/>
            </a:prstGeom>
            <a:noFill/>
          </p:spPr>
          <p:txBody>
            <a:bodyPr wrap="square" rtlCol="0">
              <a:spAutoFit/>
            </a:bodyPr>
            <a:lstStyle/>
            <a:p>
              <a:r>
                <a:rPr lang="zh-CN" altLang="en-US" sz="1200" b="1" dirty="0">
                  <a:solidFill>
                    <a:schemeClr val="bg1">
                      <a:lumMod val="50000"/>
                    </a:schemeClr>
                  </a:solidFill>
                </a:rPr>
                <a:t>您的公司名称</a:t>
              </a:r>
            </a:p>
          </p:txBody>
        </p:sp>
        <p:sp>
          <p:nvSpPr>
            <p:cNvPr id="13" name="TextBox 12"/>
            <p:cNvSpPr txBox="1"/>
            <p:nvPr/>
          </p:nvSpPr>
          <p:spPr>
            <a:xfrm>
              <a:off x="3723829" y="776107"/>
              <a:ext cx="1325776" cy="295422"/>
            </a:xfrm>
            <a:prstGeom prst="rect">
              <a:avLst/>
            </a:prstGeom>
            <a:noFill/>
          </p:spPr>
          <p:txBody>
            <a:bodyPr wrap="square" rtlCol="0">
              <a:spAutoFit/>
            </a:bodyPr>
            <a:lstStyle/>
            <a:p>
              <a:r>
                <a:rPr lang="en-US" altLang="zh-CN" sz="700" b="1" dirty="0">
                  <a:solidFill>
                    <a:schemeClr val="bg1">
                      <a:lumMod val="50000"/>
                    </a:schemeClr>
                  </a:solidFill>
                  <a:latin typeface="Arial" panose="020B0604020202020204" pitchFamily="34" charset="0"/>
                  <a:cs typeface="Arial" panose="020B0604020202020204" pitchFamily="34" charset="0"/>
                </a:rPr>
                <a:t>YOUR CONPANY NAME</a:t>
              </a:r>
              <a:endParaRPr lang="zh-CN" altLang="en-US" sz="700" b="1" dirty="0">
                <a:solidFill>
                  <a:schemeClr val="bg1">
                    <a:lumMod val="50000"/>
                  </a:schemeClr>
                </a:solidFill>
                <a:latin typeface="Arial" panose="020B0604020202020204" pitchFamily="34" charset="0"/>
                <a:cs typeface="Arial" panose="020B0604020202020204" pitchFamily="34" charset="0"/>
              </a:endParaRPr>
            </a:p>
          </p:txBody>
        </p:sp>
        <p:sp>
          <p:nvSpPr>
            <p:cNvPr id="17" name="TextBox 16"/>
            <p:cNvSpPr txBox="1"/>
            <p:nvPr/>
          </p:nvSpPr>
          <p:spPr>
            <a:xfrm>
              <a:off x="2884255" y="393762"/>
              <a:ext cx="966585" cy="772641"/>
            </a:xfrm>
            <a:prstGeom prst="rect">
              <a:avLst/>
            </a:prstGeom>
            <a:noFill/>
          </p:spPr>
          <p:txBody>
            <a:bodyPr wrap="square" rtlCol="0">
              <a:spAutoFit/>
            </a:bodyPr>
            <a:lstStyle/>
            <a:p>
              <a:r>
                <a:rPr lang="en-US" altLang="zh-CN" sz="2800" spc="-150" dirty="0">
                  <a:solidFill>
                    <a:srgbClr val="C00000"/>
                  </a:solidFill>
                  <a:latin typeface="Impact" panose="020B0806030902050204" pitchFamily="34" charset="0"/>
                  <a:cs typeface="Arial" panose="020B0604020202020204" pitchFamily="34" charset="0"/>
                </a:rPr>
                <a:t>LOGO</a:t>
              </a:r>
              <a:endParaRPr lang="zh-CN" altLang="en-US" sz="2800" spc="-150" dirty="0">
                <a:solidFill>
                  <a:srgbClr val="C00000"/>
                </a:solidFill>
                <a:latin typeface="Impact" panose="020B0806030902050204" pitchFamily="34" charset="0"/>
                <a:cs typeface="Arial" panose="020B0604020202020204" pitchFamily="34" charset="0"/>
              </a:endParaRPr>
            </a:p>
          </p:txBody>
        </p:sp>
      </p:grpSp>
    </p:spTree>
    <p:extLst>
      <p:ext uri="{BB962C8B-B14F-4D97-AF65-F5344CB8AC3E}">
        <p14:creationId xmlns="" xmlns:p14="http://schemas.microsoft.com/office/powerpoint/2010/main" val="35996530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CF73AA46-FC8B-474A-9CF1-860F05AD6D22}"/>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7FBC5EB-5AB6-430D-8BE5-B80A9CC224DF}"/>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FA35603-46BF-412A-AE70-C446EE7BD771}"/>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F6306B9B-03D0-4AE8-B9D4-8DEAC2CEAADA}" type="datetimeFigureOut">
              <a:rPr lang="zh-CN" altLang="en-US" smtClean="0"/>
              <a:pPr/>
              <a:t>2018/1/29</a:t>
            </a:fld>
            <a:endParaRPr lang="zh-CN" altLang="en-US"/>
          </a:p>
        </p:txBody>
      </p:sp>
      <p:sp>
        <p:nvSpPr>
          <p:cNvPr id="5" name="页脚占位符 4">
            <a:extLst>
              <a:ext uri="{FF2B5EF4-FFF2-40B4-BE49-F238E27FC236}">
                <a16:creationId xmlns:a16="http://schemas.microsoft.com/office/drawing/2014/main" xmlns="" id="{F12C1DEE-A660-4D2D-97E5-4FA71EB81F61}"/>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3238481-B7FF-4247-86D7-A6959058596D}"/>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D74488D5-4939-436C-BEEF-08FCD01B2418}" type="slidenum">
              <a:rPr lang="zh-CN" altLang="en-US" smtClean="0"/>
              <a:pPr/>
              <a:t>‹#›</a:t>
            </a:fld>
            <a:endParaRPr lang="zh-CN" altLang="en-US"/>
          </a:p>
        </p:txBody>
      </p:sp>
    </p:spTree>
    <p:extLst>
      <p:ext uri="{BB962C8B-B14F-4D97-AF65-F5344CB8AC3E}">
        <p14:creationId xmlns="" xmlns:p14="http://schemas.microsoft.com/office/powerpoint/2010/main" val="325880780"/>
      </p:ext>
    </p:extLst>
  </p:cSld>
  <p:clrMap bg1="lt1" tx1="dk1" bg2="lt2" tx2="dk2" accent1="accent1" accent2="accent2" accent3="accent3" accent4="accent4" accent5="accent5" accent6="accent6" hlink="hlink" folHlink="folHlink"/>
  <p:sldLayoutIdLst>
    <p:sldLayoutId id="2147483678" r:id="rId1"/>
    <p:sldLayoutId id="214748367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20013;&#21326;&#20154;&#27665;&#20849;&#21644;&#22269;&#28023;&#20851;&#12298;&#20013;&#21326;&#20154;&#27665;&#20849;&#21644;&#22269;&#25919;&#24220;&#21644;&#26684;&#40065;&#21513;&#20122;&#25919;&#24220;&#33258;&#30001;&#36152;&#26131;&#21327;&#23450;&#12299;&#39033;&#19979;&#36827;&#20986;&#21475;&#36135;&#29289;&#21407;&#20135;&#22320;&#31649;&#29702;&#21150;&#27861;.doc"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2017&#24180;&#21830;&#21697;&#24402;&#31867;&#34892;&#25919;&#35009;&#23450;&#65288;&#8546;&#65289;.doc"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2018&#24180;&#38750;&#20840;&#31246;&#30446;&#36827;&#21475;&#21830;&#21697;&#26242;&#23450;&#31246;&#29575;&#34920;.xls"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hyperlink" Target="&#20248;&#24800;&#36152;&#26131;&#21327;&#23450;&#39033;&#19979;&#36827;&#21475;&#36135;&#29289;&#20197;&#30005;&#23376;&#26041;&#24335;&#25552;&#20132;&#21407;&#20135;&#22320;&#21333;&#35777;&#25805;&#20316;&#35268;&#33539;.doc"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hyperlink" Target="2017&#24180;&#24230;&#26377;&#20851;&#20892;&#20135;&#21697;&#36866;&#29992;&#21327;&#23450;&#31246;&#29575;&#36827;&#21475;&#25968;&#37327;&#21644;2018&#24180;&#24230;&#36827;&#21475;&#35302;&#21457;&#27700;&#24179;&#25968;&#37327;&#24773;&#20917;&#34920;.xls"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2.xml"/><Relationship Id="rId7" Type="http://schemas.openxmlformats.org/officeDocument/2006/relationships/hyperlink" Target="https://baike.baidu.com/item/%E4%B8%96%E7%95%8C%E6%B5%B7%E5%85%B3%E7%BB%84%E7%BB%87"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14.png"/><Relationship Id="rId5" Type="http://schemas.openxmlformats.org/officeDocument/2006/relationships/image" Target="../media/image2.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2.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16.png"/><Relationship Id="rId5" Type="http://schemas.openxmlformats.org/officeDocument/2006/relationships/image" Target="../media/image2.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7.png"/><Relationship Id="rId5" Type="http://schemas.openxmlformats.org/officeDocument/2006/relationships/image" Target="../media/image2.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2.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8.png"/><Relationship Id="rId5" Type="http://schemas.openxmlformats.org/officeDocument/2006/relationships/image" Target="../media/image2.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hyperlink" Target="&#21830;&#21697;&#21644;&#26381;&#21153;&#31246;&#25910;&#20998;&#31867;&#32534;&#30721;&#34920;.xls" TargetMode="External"/><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hyperlink" Target="&#20013;&#21326;&#20154;&#27665;&#20849;&#21644;&#22269;&#20225;&#19994;&#25152;&#24471;&#31246;&#24180;&#24230;&#32435;&#31246;&#30003;&#25253;&#34920;&#65288;A&#31867;&#65292;2017&#24180;&#29256;&#65289;.doc"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2.png"/></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png"/></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png"/></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png"/></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png"/></Relationships>
</file>

<file path=ppt/slides/_rels/slide68.xml.rels><?xml version="1.0" encoding="UTF-8" standalone="yes"?>
<Relationships xmlns="http://schemas.openxmlformats.org/package/2006/relationships"><Relationship Id="rId8" Type="http://schemas.openxmlformats.org/officeDocument/2006/relationships/notesSlide" Target="../notesSlides/notesSlide68.xml"/><Relationship Id="rId3" Type="http://schemas.openxmlformats.org/officeDocument/2006/relationships/tags" Target="../tags/tag15.xml"/><Relationship Id="rId7"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10" Type="http://schemas.openxmlformats.org/officeDocument/2006/relationships/image" Target="../media/image2.png"/><Relationship Id="rId4" Type="http://schemas.openxmlformats.org/officeDocument/2006/relationships/tags" Target="../tags/tag16.xml"/><Relationship Id="rId9" Type="http://schemas.openxmlformats.org/officeDocument/2006/relationships/image" Target="../media/image4.png"/></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8.pn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png"/></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png"/></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png"/></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0.png"/><Relationship Id="rId4" Type="http://schemas.openxmlformats.org/officeDocument/2006/relationships/image" Target="../media/image2.png"/></Relationships>
</file>

<file path=ppt/slides/_rels/slide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0.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3.2018&#24180;1&#26376;1&#26085;&#36215;&#39321;&#28207;CEPA&#39033;&#19979;&#20462;&#35746;&#38646;&#20851;&#31246;&#36135;&#29289;&#21407;&#20135;&#22320;&#26631;&#20934;&#34920;.xl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2.2018&#24180;1&#26376;1&#26085;&#36215;&#28595;&#38376;CEPA&#39033;&#19979;&#26032;&#22686;&#38646;&#20851;&#31246;&#36135;&#29289;&#21407;&#20135;&#22320;&#26631;&#20934;&#34920;.xls" TargetMode="External"/><Relationship Id="rId5" Type="http://schemas.openxmlformats.org/officeDocument/2006/relationships/hyperlink" Target="1.2018&#24180;1&#26376;1&#26085;&#36215;&#39321;&#28207;CEPA&#39033;&#19979;&#26032;&#22686;&#38646;&#20851;&#31246;&#36135;&#29289;&#21407;&#20135;&#22320;&#26631;&#20934;&#34920;.xls" TargetMode="External"/><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0.png"/><Relationship Id="rId4" Type="http://schemas.openxmlformats.org/officeDocument/2006/relationships/image" Target="../media/image2.png"/></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2.png"/></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2.png"/></Relationships>
</file>

<file path=ppt/slides/_rels/slide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2.png"/></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2.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hyperlink" Target="105&#21495;&#20844;&#21578;&#38468;&#20214;.doc" TargetMode="External"/><Relationship Id="rId4" Type="http://schemas.openxmlformats.org/officeDocument/2006/relationships/image" Target="../media/image2.png"/></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hyperlink" Target="&#20844;&#21578;113&#21495;&#38468;&#20214;4.xlsx" TargetMode="External"/><Relationship Id="rId5" Type="http://schemas.openxmlformats.org/officeDocument/2006/relationships/hyperlink" Target="&#20844;&#21578;113&#21495;&#38468;&#20214;1-3_.doc.doc" TargetMode="External"/><Relationship Id="rId4" Type="http://schemas.openxmlformats.org/officeDocument/2006/relationships/image" Target="../media/image2.png"/></Relationships>
</file>

<file path=ppt/slides/_rels/slide8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88.xml"/><Relationship Id="rId7" Type="http://schemas.openxmlformats.org/officeDocument/2006/relationships/image" Target="../media/image40.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microsoft.com/office/2007/relationships/media" Target="../media/media1.wma"/><Relationship Id="rId4" Type="http://schemas.openxmlformats.org/officeDocument/2006/relationships/image" Target="../media/image1.jpeg"/><Relationship Id="rId9"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2018&#24180;&#20013;&#22269;&#28023;&#20851;&#32479;&#35745;&#25968;&#25454;&#20844;&#24067;&#26102;&#38388;&#34920;.doc"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4227934"/>
            <a:ext cx="9144000" cy="91556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4106964" cy="5143500"/>
          </a:xfrm>
          <a:custGeom>
            <a:avLst/>
            <a:gdLst/>
            <a:ahLst/>
            <a:cxnLst/>
            <a:rect l="l" t="t" r="r" b="b"/>
            <a:pathLst>
              <a:path w="4106964" h="4299942">
                <a:moveTo>
                  <a:pt x="0" y="0"/>
                </a:moveTo>
                <a:lnTo>
                  <a:pt x="3398556" y="0"/>
                </a:lnTo>
                <a:lnTo>
                  <a:pt x="4106964" y="1472607"/>
                </a:lnTo>
                <a:lnTo>
                  <a:pt x="2724810" y="4299942"/>
                </a:lnTo>
                <a:lnTo>
                  <a:pt x="0" y="4299942"/>
                </a:ln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3"/>
          <p:cNvSpPr/>
          <p:nvPr/>
        </p:nvSpPr>
        <p:spPr>
          <a:xfrm>
            <a:off x="0" y="0"/>
            <a:ext cx="3545130" cy="5143500"/>
          </a:xfrm>
          <a:custGeom>
            <a:avLst/>
            <a:gdLst/>
            <a:ahLst/>
            <a:cxnLst/>
            <a:rect l="l" t="t" r="r" b="b"/>
            <a:pathLst>
              <a:path w="3545130" h="4299942">
                <a:moveTo>
                  <a:pt x="0" y="0"/>
                </a:moveTo>
                <a:lnTo>
                  <a:pt x="2836722" y="0"/>
                </a:lnTo>
                <a:lnTo>
                  <a:pt x="3545130" y="1472607"/>
                </a:lnTo>
                <a:lnTo>
                  <a:pt x="2162976" y="4299942"/>
                </a:lnTo>
                <a:lnTo>
                  <a:pt x="0" y="4299942"/>
                </a:lnTo>
                <a:close/>
              </a:path>
            </a:pathLst>
          </a:custGeom>
          <a:blipFill dpi="0" rotWithShape="1">
            <a:blip r:embed="rId3" cstate="print">
              <a:extLst>
                <a:ext uri="{28A0092B-C50C-407E-A947-70E740481C1C}">
                  <a14:useLocalDpi xmlns=""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4606504"/>
            <a:ext cx="9144000" cy="72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4374808" y="876430"/>
            <a:ext cx="3221528" cy="1392679"/>
          </a:xfrm>
          <a:prstGeom prst="rect">
            <a:avLst/>
          </a:prstGeom>
          <a:noFill/>
        </p:spPr>
        <p:txBody>
          <a:bodyPr wrap="square" lIns="68571" tIns="34285" rIns="68571" bIns="34285" rtlCol="0">
            <a:spAutoFit/>
          </a:bodyPr>
          <a:lstStyle/>
          <a:p>
            <a:r>
              <a:rPr lang="en-US" altLang="zh-CN" sz="8600" dirty="0" smtClean="0">
                <a:solidFill>
                  <a:srgbClr val="C00000"/>
                </a:solidFill>
                <a:latin typeface="Impact" panose="020B0806030902050204" pitchFamily="34" charset="0"/>
              </a:rPr>
              <a:t>2017</a:t>
            </a:r>
            <a:endParaRPr lang="zh-CN" altLang="en-US" sz="8600" dirty="0">
              <a:solidFill>
                <a:srgbClr val="C00000"/>
              </a:solidFill>
              <a:latin typeface="Impact" panose="020B0806030902050204" pitchFamily="34" charset="0"/>
            </a:endParaRPr>
          </a:p>
        </p:txBody>
      </p:sp>
      <p:sp>
        <p:nvSpPr>
          <p:cNvPr id="56" name="TextBox 55"/>
          <p:cNvSpPr txBox="1"/>
          <p:nvPr/>
        </p:nvSpPr>
        <p:spPr>
          <a:xfrm>
            <a:off x="4374833" y="2027476"/>
            <a:ext cx="4803055" cy="623237"/>
          </a:xfrm>
          <a:prstGeom prst="rect">
            <a:avLst/>
          </a:prstGeom>
          <a:noFill/>
        </p:spPr>
        <p:txBody>
          <a:bodyPr wrap="square" lIns="68571" tIns="34285" rIns="68571" bIns="34285" rtlCol="0">
            <a:spAutoFit/>
          </a:bodyPr>
          <a:lstStyle/>
          <a:p>
            <a:r>
              <a:rPr lang="en-US" altLang="zh-CN" sz="3600" b="1" dirty="0" smtClean="0">
                <a:solidFill>
                  <a:srgbClr val="C00000"/>
                </a:solidFill>
                <a:latin typeface="+mn-ea"/>
              </a:rPr>
              <a:t>12</a:t>
            </a:r>
            <a:r>
              <a:rPr lang="zh-CN" altLang="en-US" sz="3600" b="1" dirty="0" smtClean="0">
                <a:solidFill>
                  <a:srgbClr val="C00000"/>
                </a:solidFill>
                <a:latin typeface="+mn-ea"/>
              </a:rPr>
              <a:t>月进出口月刊</a:t>
            </a:r>
            <a:endParaRPr lang="zh-CN" altLang="en-US" sz="3600" b="1" dirty="0">
              <a:solidFill>
                <a:srgbClr val="C00000"/>
              </a:solidFill>
              <a:latin typeface="+mn-ea"/>
            </a:endParaRPr>
          </a:p>
        </p:txBody>
      </p:sp>
      <p:cxnSp>
        <p:nvCxnSpPr>
          <p:cNvPr id="57" name="直接连接符 56"/>
          <p:cNvCxnSpPr/>
          <p:nvPr/>
        </p:nvCxnSpPr>
        <p:spPr>
          <a:xfrm>
            <a:off x="4403368" y="2704526"/>
            <a:ext cx="4238481"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5396593" y="2859782"/>
            <a:ext cx="2937563" cy="844837"/>
          </a:xfrm>
          <a:prstGeom prst="rect">
            <a:avLst/>
          </a:prstGeom>
          <a:noFill/>
        </p:spPr>
        <p:txBody>
          <a:bodyPr wrap="square" lIns="68571" tIns="34285" rIns="68571" bIns="34285" rtlCol="0">
            <a:spAutoFit/>
          </a:bodyPr>
          <a:lstStyle/>
          <a:p>
            <a:pPr>
              <a:lnSpc>
                <a:spcPct val="120000"/>
              </a:lnSpc>
            </a:pPr>
            <a:r>
              <a:rPr lang="zh-CN" altLang="en-US" sz="1050" dirty="0">
                <a:solidFill>
                  <a:schemeClr val="bg1">
                    <a:lumMod val="50000"/>
                  </a:schemeClr>
                </a:solidFill>
              </a:rPr>
              <a:t>地址</a:t>
            </a:r>
            <a:r>
              <a:rPr lang="zh-CN" altLang="en-US" sz="1050" dirty="0" smtClean="0">
                <a:solidFill>
                  <a:schemeClr val="bg1">
                    <a:lumMod val="50000"/>
                  </a:schemeClr>
                </a:solidFill>
              </a:rPr>
              <a:t>：苏州市工业园区乐嘉大厦</a:t>
            </a:r>
            <a:r>
              <a:rPr lang="en-US" altLang="zh-CN" sz="1050" dirty="0" smtClean="0">
                <a:solidFill>
                  <a:schemeClr val="bg1">
                    <a:lumMod val="50000"/>
                  </a:schemeClr>
                </a:solidFill>
              </a:rPr>
              <a:t>2418</a:t>
            </a:r>
            <a:r>
              <a:rPr lang="zh-CN" altLang="en-US" sz="1050" dirty="0" smtClean="0">
                <a:solidFill>
                  <a:schemeClr val="bg1">
                    <a:lumMod val="50000"/>
                  </a:schemeClr>
                </a:solidFill>
              </a:rPr>
              <a:t>室</a:t>
            </a:r>
            <a:endParaRPr lang="en-US" altLang="zh-CN" sz="1050" dirty="0">
              <a:solidFill>
                <a:schemeClr val="bg1">
                  <a:lumMod val="50000"/>
                </a:schemeClr>
              </a:solidFill>
            </a:endParaRPr>
          </a:p>
          <a:p>
            <a:pPr>
              <a:lnSpc>
                <a:spcPct val="120000"/>
              </a:lnSpc>
            </a:pPr>
            <a:r>
              <a:rPr lang="zh-CN" altLang="en-US" sz="1050" dirty="0">
                <a:solidFill>
                  <a:schemeClr val="bg1">
                    <a:lumMod val="50000"/>
                  </a:schemeClr>
                </a:solidFill>
              </a:rPr>
              <a:t>电话</a:t>
            </a:r>
            <a:r>
              <a:rPr lang="zh-CN" altLang="en-US" sz="1050" dirty="0" smtClean="0">
                <a:solidFill>
                  <a:schemeClr val="bg1">
                    <a:lumMod val="50000"/>
                  </a:schemeClr>
                </a:solidFill>
              </a:rPr>
              <a:t>：</a:t>
            </a:r>
            <a:r>
              <a:rPr lang="en-US" altLang="zh-CN" sz="1050" dirty="0" smtClean="0">
                <a:solidFill>
                  <a:schemeClr val="bg1">
                    <a:lumMod val="50000"/>
                  </a:schemeClr>
                </a:solidFill>
              </a:rPr>
              <a:t>400-901-5658</a:t>
            </a:r>
            <a:endParaRPr lang="en-US" altLang="zh-CN" sz="1050" dirty="0">
              <a:solidFill>
                <a:schemeClr val="bg1">
                  <a:lumMod val="50000"/>
                </a:schemeClr>
              </a:solidFill>
            </a:endParaRPr>
          </a:p>
          <a:p>
            <a:pPr>
              <a:lnSpc>
                <a:spcPct val="120000"/>
              </a:lnSpc>
            </a:pPr>
            <a:r>
              <a:rPr lang="zh-CN" altLang="en-US" sz="1050" dirty="0">
                <a:solidFill>
                  <a:schemeClr val="bg1">
                    <a:lumMod val="50000"/>
                  </a:schemeClr>
                </a:solidFill>
              </a:rPr>
              <a:t>网址：</a:t>
            </a:r>
            <a:r>
              <a:rPr lang="en-US" altLang="zh-CN" sz="1050" dirty="0" smtClean="0">
                <a:solidFill>
                  <a:schemeClr val="bg1">
                    <a:lumMod val="50000"/>
                  </a:schemeClr>
                </a:solidFill>
              </a:rPr>
              <a:t>www.dytzcn.com</a:t>
            </a:r>
            <a:endParaRPr lang="en-US" altLang="zh-CN" sz="1050" dirty="0">
              <a:solidFill>
                <a:schemeClr val="bg1">
                  <a:lumMod val="50000"/>
                </a:schemeClr>
              </a:solidFill>
            </a:endParaRPr>
          </a:p>
          <a:p>
            <a:pPr>
              <a:lnSpc>
                <a:spcPct val="120000"/>
              </a:lnSpc>
            </a:pPr>
            <a:r>
              <a:rPr lang="zh-CN" altLang="en-US" sz="1050" dirty="0">
                <a:solidFill>
                  <a:schemeClr val="bg1">
                    <a:lumMod val="50000"/>
                  </a:schemeClr>
                </a:solidFill>
              </a:rPr>
              <a:t>邮箱</a:t>
            </a:r>
            <a:r>
              <a:rPr lang="zh-CN" altLang="en-US" sz="1050" dirty="0" smtClean="0">
                <a:solidFill>
                  <a:schemeClr val="bg1">
                    <a:lumMod val="50000"/>
                  </a:schemeClr>
                </a:solidFill>
              </a:rPr>
              <a:t>：</a:t>
            </a:r>
            <a:r>
              <a:rPr lang="en-US" altLang="zh-CN" sz="1050" dirty="0" smtClean="0">
                <a:solidFill>
                  <a:schemeClr val="bg1">
                    <a:lumMod val="50000"/>
                  </a:schemeClr>
                </a:solidFill>
              </a:rPr>
              <a:t>jan.jiang@dytzcn.com</a:t>
            </a:r>
            <a:endParaRPr lang="zh-CN" altLang="en-US" sz="1050" dirty="0">
              <a:solidFill>
                <a:schemeClr val="bg1">
                  <a:lumMod val="50000"/>
                </a:schemeClr>
              </a:solidFill>
            </a:endParaRPr>
          </a:p>
        </p:txBody>
      </p:sp>
      <p:pic>
        <p:nvPicPr>
          <p:cNvPr id="16" name="图片 15" descr="用这个.png"/>
          <p:cNvPicPr>
            <a:picLocks noChangeAspect="1"/>
          </p:cNvPicPr>
          <p:nvPr/>
        </p:nvPicPr>
        <p:blipFill>
          <a:blip r:embed="rId4" cstate="print"/>
          <a:stretch>
            <a:fillRect/>
          </a:stretch>
        </p:blipFill>
        <p:spPr>
          <a:xfrm>
            <a:off x="7596336" y="-92546"/>
            <a:ext cx="1450325" cy="792088"/>
          </a:xfrm>
          <a:prstGeom prst="rect">
            <a:avLst/>
          </a:prstGeom>
        </p:spPr>
      </p:pic>
      <p:pic>
        <p:nvPicPr>
          <p:cNvPr id="1026" name="Picture 2" descr="C:\Users\Administrator\Desktop\qrcode_for_gh_59764b105420_430.jpg"/>
          <p:cNvPicPr>
            <a:picLocks noChangeAspect="1" noChangeArrowheads="1"/>
          </p:cNvPicPr>
          <p:nvPr/>
        </p:nvPicPr>
        <p:blipFill>
          <a:blip r:embed="rId5" cstate="print"/>
          <a:srcRect/>
          <a:stretch>
            <a:fillRect/>
          </a:stretch>
        </p:blipFill>
        <p:spPr bwMode="auto">
          <a:xfrm>
            <a:off x="4355976" y="2755924"/>
            <a:ext cx="1039962" cy="1039962"/>
          </a:xfrm>
          <a:prstGeom prst="rect">
            <a:avLst/>
          </a:prstGeom>
          <a:noFill/>
        </p:spPr>
      </p:pic>
    </p:spTree>
    <p:extLst>
      <p:ext uri="{BB962C8B-B14F-4D97-AF65-F5344CB8AC3E}">
        <p14:creationId xmlns="" xmlns:p14="http://schemas.microsoft.com/office/powerpoint/2010/main" val="3689980359"/>
      </p:ext>
    </p:extLst>
  </p:cSld>
  <p:clrMapOvr>
    <a:masterClrMapping/>
  </p:clrMapOvr>
  <mc:AlternateContent xmlns:mc="http://schemas.openxmlformats.org/markup-compatibility/2006">
    <mc:Choice xmlns="" xmlns:p14="http://schemas.microsoft.com/office/powerpoint/2010/main" Requires="p14">
      <p:transition spd="slow" p14:dur="2000" advTm="10000">
        <p14:vortex dir="r"/>
      </p:transition>
    </mc:Choice>
    <mc:Fallback>
      <p:transition spd="slow" advTm="10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987574"/>
            <a:ext cx="8640960" cy="3939540"/>
          </a:xfrm>
          <a:prstGeom prst="rect">
            <a:avLst/>
          </a:prstGeom>
        </p:spPr>
        <p:txBody>
          <a:bodyPr wrap="square">
            <a:spAutoFit/>
          </a:bodyPr>
          <a:lstStyle/>
          <a:p>
            <a:pPr algn="ctr">
              <a:lnSpc>
                <a:spcPts val="2000"/>
              </a:lnSpc>
            </a:pPr>
            <a:r>
              <a:rPr lang="zh-CN" altLang="en-US" sz="1400" b="1" dirty="0" smtClean="0"/>
              <a:t>海关总署公告</a:t>
            </a:r>
            <a:r>
              <a:rPr lang="en-US" altLang="zh-CN" sz="1400" b="1" dirty="0" smtClean="0"/>
              <a:t>2017</a:t>
            </a:r>
            <a:r>
              <a:rPr lang="zh-CN" altLang="en-US" sz="1400" b="1" dirty="0" smtClean="0"/>
              <a:t>年第</a:t>
            </a:r>
            <a:r>
              <a:rPr lang="en-US" altLang="zh-CN" sz="1400" b="1" dirty="0" smtClean="0"/>
              <a:t>61</a:t>
            </a:r>
            <a:r>
              <a:rPr lang="zh-CN" altLang="en-US" sz="1400" b="1" dirty="0" smtClean="0"/>
              <a:t>号</a:t>
            </a:r>
            <a:endParaRPr lang="en-US" altLang="zh-CN" sz="1400" b="1" dirty="0" smtClean="0"/>
          </a:p>
          <a:p>
            <a:pPr algn="ctr">
              <a:lnSpc>
                <a:spcPts val="2000"/>
              </a:lnSpc>
            </a:pPr>
            <a:r>
              <a:rPr lang="zh-CN" altLang="en-US" sz="1400" b="1" dirty="0" smtClean="0"/>
              <a:t>（关于公布</a:t>
            </a:r>
            <a:r>
              <a:rPr lang="en-US" altLang="zh-CN" sz="1400" b="1" dirty="0" smtClean="0"/>
              <a:t>《</a:t>
            </a:r>
            <a:r>
              <a:rPr lang="zh-CN" altLang="en-US" sz="1400" b="1" dirty="0" smtClean="0"/>
              <a:t>中华人民共和国海关</a:t>
            </a:r>
            <a:r>
              <a:rPr lang="en-US" altLang="zh-CN" sz="1400" b="1" dirty="0" smtClean="0"/>
              <a:t>〈</a:t>
            </a:r>
            <a:r>
              <a:rPr lang="zh-CN" altLang="en-US" sz="1400" b="1" dirty="0" smtClean="0"/>
              <a:t>中华人民共和国政府和格鲁吉亚政府自由贸易协定</a:t>
            </a:r>
            <a:r>
              <a:rPr lang="en-US" altLang="zh-CN" sz="1400" b="1" dirty="0" smtClean="0"/>
              <a:t>〉</a:t>
            </a:r>
            <a:r>
              <a:rPr lang="zh-CN" altLang="en-US" sz="1400" b="1" dirty="0" smtClean="0"/>
              <a:t>项下进出口货物原产地管理办法</a:t>
            </a:r>
            <a:r>
              <a:rPr lang="en-US" altLang="zh-CN" sz="1400" b="1" dirty="0" smtClean="0"/>
              <a:t>》</a:t>
            </a:r>
            <a:r>
              <a:rPr lang="zh-CN" altLang="en-US" sz="1400" b="1" dirty="0" smtClean="0"/>
              <a:t>的公告）</a:t>
            </a:r>
          </a:p>
          <a:p>
            <a:pPr>
              <a:lnSpc>
                <a:spcPts val="2000"/>
              </a:lnSpc>
            </a:pPr>
            <a:endParaRPr lang="zh-CN" altLang="en-US" sz="1400" dirty="0" smtClean="0"/>
          </a:p>
          <a:p>
            <a:pPr>
              <a:lnSpc>
                <a:spcPts val="2000"/>
              </a:lnSpc>
            </a:pPr>
            <a:r>
              <a:rPr lang="zh-CN" altLang="en-US" sz="1400" dirty="0" smtClean="0"/>
              <a:t>　　经国务院批准，</a:t>
            </a:r>
            <a:r>
              <a:rPr lang="en-US" altLang="zh-CN" sz="1400" dirty="0" smtClean="0"/>
              <a:t>《</a:t>
            </a:r>
            <a:r>
              <a:rPr lang="zh-CN" altLang="en-US" sz="1400" dirty="0" smtClean="0"/>
              <a:t>中华人民共和国政府和格鲁吉亚政府自由贸易协定</a:t>
            </a:r>
            <a:r>
              <a:rPr lang="en-US" altLang="zh-CN" sz="1400" dirty="0" smtClean="0"/>
              <a:t>》</a:t>
            </a:r>
            <a:r>
              <a:rPr lang="zh-CN" altLang="en-US" sz="1400" dirty="0" smtClean="0"/>
              <a:t>（以下简称</a:t>
            </a:r>
            <a:r>
              <a:rPr lang="en-US" altLang="zh-CN" sz="1400" dirty="0" smtClean="0"/>
              <a:t>《</a:t>
            </a:r>
            <a:r>
              <a:rPr lang="zh-CN" altLang="en-US" sz="1400" dirty="0" smtClean="0"/>
              <a:t>中格自贸协定</a:t>
            </a:r>
            <a:r>
              <a:rPr lang="en-US" altLang="zh-CN" sz="1400" dirty="0" smtClean="0"/>
              <a:t>》</a:t>
            </a:r>
            <a:r>
              <a:rPr lang="zh-CN" altLang="en-US" sz="1400" dirty="0" smtClean="0"/>
              <a:t>）将自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日起正式实施。为了正确确定</a:t>
            </a:r>
            <a:r>
              <a:rPr lang="en-US" altLang="zh-CN" sz="1400" dirty="0" smtClean="0"/>
              <a:t>《</a:t>
            </a:r>
            <a:r>
              <a:rPr lang="zh-CN" altLang="en-US" sz="1400" dirty="0" smtClean="0"/>
              <a:t>中格自贸协定</a:t>
            </a:r>
            <a:r>
              <a:rPr lang="en-US" altLang="zh-CN" sz="1400" dirty="0" smtClean="0"/>
              <a:t>》</a:t>
            </a:r>
            <a:r>
              <a:rPr lang="zh-CN" altLang="en-US" sz="1400" dirty="0" smtClean="0"/>
              <a:t>项下进出口货物原产地，促进我国与格鲁吉亚的经贸往来，海关总署制定了</a:t>
            </a:r>
            <a:r>
              <a:rPr lang="en-US" altLang="zh-CN" sz="1400" dirty="0" smtClean="0"/>
              <a:t>《</a:t>
            </a:r>
            <a:r>
              <a:rPr lang="zh-CN" altLang="en-US" sz="1400" dirty="0" smtClean="0"/>
              <a:t>中华人民共和国海关</a:t>
            </a:r>
            <a:r>
              <a:rPr lang="en-US" altLang="zh-CN" sz="1400" dirty="0" smtClean="0"/>
              <a:t>〈</a:t>
            </a:r>
            <a:r>
              <a:rPr lang="zh-CN" altLang="en-US" sz="1400" dirty="0" smtClean="0"/>
              <a:t>中华人民共和国政府和格鲁吉亚政府自由贸易协定</a:t>
            </a:r>
            <a:r>
              <a:rPr lang="en-US" altLang="zh-CN" sz="1400" dirty="0" smtClean="0"/>
              <a:t>〉</a:t>
            </a:r>
            <a:r>
              <a:rPr lang="zh-CN" altLang="en-US" sz="1400" dirty="0" smtClean="0"/>
              <a:t>项下进出口货物原产地管理办法</a:t>
            </a:r>
            <a:r>
              <a:rPr lang="en-US" altLang="zh-CN" sz="1400" dirty="0" smtClean="0"/>
              <a:t>》</a:t>
            </a:r>
            <a:r>
              <a:rPr lang="zh-CN" altLang="en-US" sz="1400" dirty="0" smtClean="0"/>
              <a:t>（见附件），现予以公布，自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日起执行。</a:t>
            </a:r>
          </a:p>
          <a:p>
            <a:pPr>
              <a:lnSpc>
                <a:spcPts val="2000"/>
              </a:lnSpc>
            </a:pPr>
            <a:endParaRPr lang="zh-CN" altLang="en-US" sz="1400" dirty="0" smtClean="0"/>
          </a:p>
          <a:p>
            <a:pPr>
              <a:lnSpc>
                <a:spcPts val="2000"/>
              </a:lnSpc>
            </a:pPr>
            <a:r>
              <a:rPr lang="zh-CN" altLang="en-US" sz="1400" dirty="0" smtClean="0"/>
              <a:t>　　特此公告。</a:t>
            </a:r>
          </a:p>
          <a:p>
            <a:pPr>
              <a:lnSpc>
                <a:spcPts val="2000"/>
              </a:lnSpc>
            </a:pPr>
            <a:endParaRPr lang="zh-CN" altLang="en-US" sz="1400" dirty="0" smtClean="0"/>
          </a:p>
          <a:p>
            <a:pPr algn="r">
              <a:lnSpc>
                <a:spcPts val="2000"/>
              </a:lnSpc>
            </a:pPr>
            <a:r>
              <a:rPr lang="zh-CN" altLang="en-US" sz="1400" dirty="0" smtClean="0"/>
              <a:t>海关总署</a:t>
            </a:r>
          </a:p>
          <a:p>
            <a:pPr algn="r">
              <a:lnSpc>
                <a:spcPts val="20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13</a:t>
            </a:r>
            <a:r>
              <a:rPr lang="zh-CN" altLang="en-US" sz="1400" dirty="0" smtClean="0"/>
              <a:t>日</a:t>
            </a:r>
            <a:endParaRPr lang="en-US" altLang="zh-CN" sz="1400" dirty="0" smtClean="0"/>
          </a:p>
          <a:p>
            <a:pPr algn="r">
              <a:lnSpc>
                <a:spcPts val="2000"/>
              </a:lnSpc>
            </a:pPr>
            <a:endParaRPr lang="en-US" altLang="zh-CN" sz="1400" dirty="0" smtClean="0"/>
          </a:p>
          <a:p>
            <a:pPr>
              <a:lnSpc>
                <a:spcPts val="2000"/>
              </a:lnSpc>
            </a:pPr>
            <a:r>
              <a:rPr lang="zh-CN" altLang="en-US" sz="1400" dirty="0" smtClean="0">
                <a:solidFill>
                  <a:srgbClr val="FF0000"/>
                </a:solidFill>
                <a:hlinkClick r:id="rId5" action="ppaction://hlinkfile"/>
              </a:rPr>
              <a:t>中华人民共和国海关</a:t>
            </a:r>
            <a:r>
              <a:rPr lang="en-US" altLang="zh-CN" sz="1400" dirty="0" smtClean="0">
                <a:solidFill>
                  <a:srgbClr val="FF0000"/>
                </a:solidFill>
                <a:hlinkClick r:id="rId5" action="ppaction://hlinkfile"/>
              </a:rPr>
              <a:t>《</a:t>
            </a:r>
            <a:r>
              <a:rPr lang="zh-CN" altLang="en-US" sz="1400" dirty="0" smtClean="0">
                <a:solidFill>
                  <a:srgbClr val="FF0000"/>
                </a:solidFill>
                <a:hlinkClick r:id="rId5" action="ppaction://hlinkfile"/>
              </a:rPr>
              <a:t>中华人民共和国政府和格鲁吉亚政府自由贸易协定</a:t>
            </a:r>
            <a:r>
              <a:rPr lang="en-US" altLang="zh-CN" sz="1400" dirty="0" smtClean="0">
                <a:solidFill>
                  <a:srgbClr val="FF0000"/>
                </a:solidFill>
                <a:hlinkClick r:id="rId5" action="ppaction://hlinkfile"/>
              </a:rPr>
              <a:t>》</a:t>
            </a:r>
            <a:r>
              <a:rPr lang="zh-CN" altLang="en-US" sz="1400" dirty="0" smtClean="0">
                <a:solidFill>
                  <a:srgbClr val="FF0000"/>
                </a:solidFill>
                <a:hlinkClick r:id="rId5" action="ppaction://hlinkfile"/>
              </a:rPr>
              <a:t>项下进出口货物原产地管理办法</a:t>
            </a:r>
            <a:endParaRPr lang="zh-CN" altLang="en-US" sz="1400" dirty="0">
              <a:solidFill>
                <a:srgbClr val="FF0000"/>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834261"/>
            <a:ext cx="8568952" cy="4185761"/>
          </a:xfrm>
          <a:prstGeom prst="rect">
            <a:avLst/>
          </a:prstGeom>
        </p:spPr>
        <p:txBody>
          <a:bodyPr wrap="square">
            <a:spAutoFit/>
          </a:bodyPr>
          <a:lstStyle/>
          <a:p>
            <a:pPr algn="ctr"/>
            <a:r>
              <a:rPr lang="zh-CN" altLang="en-US" sz="1400" b="1" dirty="0" smtClean="0"/>
              <a:t>海关总署公告</a:t>
            </a:r>
            <a:r>
              <a:rPr lang="en-US" altLang="zh-CN" sz="1400" b="1" dirty="0" smtClean="0"/>
              <a:t>2017</a:t>
            </a:r>
            <a:r>
              <a:rPr lang="zh-CN" altLang="en-US" sz="1400" b="1" dirty="0" smtClean="0"/>
              <a:t>年第</a:t>
            </a:r>
            <a:r>
              <a:rPr lang="en-US" altLang="zh-CN" sz="1400" b="1" dirty="0" smtClean="0"/>
              <a:t>62</a:t>
            </a:r>
            <a:r>
              <a:rPr lang="zh-CN" altLang="en-US" sz="1400" b="1" dirty="0" smtClean="0"/>
              <a:t>号</a:t>
            </a:r>
            <a:endParaRPr lang="en-US" altLang="zh-CN" sz="1400" b="1" dirty="0" smtClean="0"/>
          </a:p>
          <a:p>
            <a:pPr algn="ctr"/>
            <a:r>
              <a:rPr lang="zh-CN" altLang="en-US" sz="1400" b="1" dirty="0" smtClean="0"/>
              <a:t>（关于全面取消加工贸易台帐保证金制度过渡期结束后有关业务办理事宜的公告）</a:t>
            </a:r>
          </a:p>
          <a:p>
            <a:endParaRPr lang="zh-CN" altLang="en-US" sz="1400" dirty="0" smtClean="0"/>
          </a:p>
          <a:p>
            <a:r>
              <a:rPr lang="zh-CN" altLang="en-US" sz="1400" dirty="0" smtClean="0"/>
              <a:t>　　为落实国务院取消加工贸易银行保证金台帐制度（以下简称“保证金台帐”）有关要求，现就海关总署、商务部公告</a:t>
            </a:r>
            <a:r>
              <a:rPr lang="en-US" altLang="zh-CN" sz="1400" dirty="0" smtClean="0"/>
              <a:t>2017</a:t>
            </a:r>
            <a:r>
              <a:rPr lang="zh-CN" altLang="en-US" sz="1400" dirty="0" smtClean="0"/>
              <a:t>年第</a:t>
            </a:r>
            <a:r>
              <a:rPr lang="en-US" altLang="zh-CN" sz="1400" dirty="0" smtClean="0"/>
              <a:t>33</a:t>
            </a:r>
            <a:r>
              <a:rPr lang="zh-CN" altLang="en-US" sz="1400" dirty="0" smtClean="0"/>
              <a:t>号设置的过渡期结束后，有关业务办理事宜公告如下：</a:t>
            </a:r>
          </a:p>
          <a:p>
            <a:endParaRPr lang="zh-CN" altLang="en-US" sz="1400" dirty="0" smtClean="0"/>
          </a:p>
          <a:p>
            <a:r>
              <a:rPr lang="zh-CN" altLang="en-US" sz="1400" dirty="0" smtClean="0"/>
              <a:t>　　一、保证金台帐“实转”管理事项转为海关事务担保事项。企业不再到银行开设保证金台帐，按海关事务担保事项办理有关手续。</a:t>
            </a:r>
          </a:p>
          <a:p>
            <a:endParaRPr lang="zh-CN" altLang="en-US" sz="1400" dirty="0" smtClean="0"/>
          </a:p>
          <a:p>
            <a:r>
              <a:rPr lang="zh-CN" altLang="en-US" sz="1400" dirty="0" smtClean="0"/>
              <a:t>　　二、对以保证金形式提供担保的，担保事项解除后，企业凭财务收据到主管海关办理保证金及利息退还手续。利息计算利率为中国人民银行公布的活期基准利率，计息起始日期为保证金交至海关指定账户之日，截止日期为海关保证金退还通知书开出之日。</a:t>
            </a:r>
          </a:p>
          <a:p>
            <a:endParaRPr lang="zh-CN" altLang="en-US" sz="1400" dirty="0" smtClean="0"/>
          </a:p>
          <a:p>
            <a:r>
              <a:rPr lang="zh-CN" altLang="en-US" sz="1400" dirty="0" smtClean="0"/>
              <a:t>　　本公告自</a:t>
            </a:r>
            <a:r>
              <a:rPr lang="en-US" altLang="zh-CN" sz="1400" dirty="0" smtClean="0"/>
              <a:t>2018</a:t>
            </a:r>
            <a:r>
              <a:rPr lang="zh-CN" altLang="en-US" sz="1400" dirty="0" smtClean="0"/>
              <a:t>年</a:t>
            </a:r>
            <a:r>
              <a:rPr lang="en-US" altLang="zh-CN" sz="1400" dirty="0" smtClean="0"/>
              <a:t>2</a:t>
            </a:r>
            <a:r>
              <a:rPr lang="zh-CN" altLang="en-US" sz="1400" dirty="0" smtClean="0"/>
              <a:t>月</a:t>
            </a:r>
            <a:r>
              <a:rPr lang="en-US" altLang="zh-CN" sz="1400" dirty="0" smtClean="0"/>
              <a:t>2</a:t>
            </a:r>
            <a:r>
              <a:rPr lang="zh-CN" altLang="en-US" sz="1400" dirty="0" smtClean="0"/>
              <a:t>日起执行。</a:t>
            </a:r>
          </a:p>
          <a:p>
            <a:endParaRPr lang="zh-CN" altLang="en-US" sz="1400" dirty="0" smtClean="0"/>
          </a:p>
          <a:p>
            <a:r>
              <a:rPr lang="zh-CN" altLang="en-US" sz="1400" dirty="0" smtClean="0"/>
              <a:t>　　特此公告。</a:t>
            </a:r>
          </a:p>
          <a:p>
            <a:endParaRPr lang="zh-CN" altLang="en-US" sz="1400" dirty="0" smtClean="0"/>
          </a:p>
          <a:p>
            <a:pPr algn="r"/>
            <a:r>
              <a:rPr lang="zh-CN" altLang="en-US" sz="1400" dirty="0" smtClean="0"/>
              <a:t>海关总署</a:t>
            </a:r>
          </a:p>
          <a:p>
            <a:pPr algn="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14</a:t>
            </a:r>
            <a:r>
              <a:rPr lang="zh-CN" altLang="en-US" sz="1400" dirty="0" smtClean="0"/>
              <a:t>日</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833680"/>
            <a:ext cx="8640960" cy="3970318"/>
          </a:xfrm>
          <a:prstGeom prst="rect">
            <a:avLst/>
          </a:prstGeom>
        </p:spPr>
        <p:txBody>
          <a:bodyPr wrap="square">
            <a:spAutoFit/>
          </a:bodyPr>
          <a:lstStyle/>
          <a:p>
            <a:pPr algn="ctr"/>
            <a:r>
              <a:rPr lang="zh-CN" altLang="en-US" sz="1400" b="1" dirty="0" smtClean="0"/>
              <a:t>海关总署公告</a:t>
            </a:r>
            <a:r>
              <a:rPr lang="en-US" altLang="zh-CN" sz="1400" b="1" dirty="0" smtClean="0"/>
              <a:t>2017</a:t>
            </a:r>
            <a:r>
              <a:rPr lang="zh-CN" altLang="en-US" sz="1400" b="1" dirty="0" smtClean="0"/>
              <a:t>年第</a:t>
            </a:r>
            <a:r>
              <a:rPr lang="en-US" altLang="zh-CN" sz="1400" b="1" dirty="0" smtClean="0"/>
              <a:t>63</a:t>
            </a:r>
            <a:r>
              <a:rPr lang="zh-CN" altLang="en-US" sz="1400" b="1" dirty="0" smtClean="0"/>
              <a:t>号</a:t>
            </a:r>
            <a:endParaRPr lang="en-US" altLang="zh-CN" sz="1400" b="1" dirty="0" smtClean="0"/>
          </a:p>
          <a:p>
            <a:pPr algn="ctr"/>
            <a:r>
              <a:rPr lang="zh-CN" altLang="en-US" sz="1400" b="1" dirty="0" smtClean="0"/>
              <a:t>（关于公布</a:t>
            </a:r>
            <a:r>
              <a:rPr lang="en-US" altLang="zh-CN" sz="1400" b="1" dirty="0" smtClean="0"/>
              <a:t>2017</a:t>
            </a:r>
            <a:r>
              <a:rPr lang="zh-CN" altLang="en-US" sz="1400" b="1" dirty="0" smtClean="0"/>
              <a:t>年商品归类行政裁定（</a:t>
            </a:r>
            <a:r>
              <a:rPr lang="en-US" altLang="zh-CN" sz="1400" b="1" dirty="0" smtClean="0"/>
              <a:t>Ⅲ</a:t>
            </a:r>
            <a:r>
              <a:rPr lang="zh-CN" altLang="en-US" sz="1400" b="1" dirty="0" smtClean="0"/>
              <a:t>）的公告）</a:t>
            </a:r>
          </a:p>
          <a:p>
            <a:endParaRPr lang="zh-CN" altLang="en-US" sz="1400" dirty="0" smtClean="0"/>
          </a:p>
          <a:p>
            <a:r>
              <a:rPr lang="zh-CN" altLang="en-US" sz="1400" dirty="0" smtClean="0"/>
              <a:t>　　根据</a:t>
            </a:r>
            <a:r>
              <a:rPr lang="en-US" altLang="zh-CN" sz="1400" dirty="0" smtClean="0"/>
              <a:t>《</a:t>
            </a:r>
            <a:r>
              <a:rPr lang="zh-CN" altLang="en-US" sz="1400" dirty="0" smtClean="0"/>
              <a:t>中华人民共和国海关行政裁定管理暂行办法</a:t>
            </a:r>
            <a:r>
              <a:rPr lang="en-US" altLang="zh-CN" sz="1400" dirty="0" smtClean="0"/>
              <a:t>》</a:t>
            </a:r>
            <a:r>
              <a:rPr lang="zh-CN" altLang="en-US" sz="1400" dirty="0" smtClean="0"/>
              <a:t>（海关总署令第</a:t>
            </a:r>
            <a:r>
              <a:rPr lang="en-US" altLang="zh-CN" sz="1400" dirty="0" smtClean="0"/>
              <a:t>92</a:t>
            </a:r>
            <a:r>
              <a:rPr lang="zh-CN" altLang="en-US" sz="1400" dirty="0" smtClean="0"/>
              <a:t>号）和</a:t>
            </a:r>
            <a:r>
              <a:rPr lang="en-US" altLang="zh-CN" sz="1400" dirty="0" smtClean="0"/>
              <a:t>《</a:t>
            </a:r>
            <a:r>
              <a:rPr lang="zh-CN" altLang="en-US" sz="1400" dirty="0" smtClean="0"/>
              <a:t>中华人民共和国海关进出口货物商品归类管理规定</a:t>
            </a:r>
            <a:r>
              <a:rPr lang="en-US" altLang="zh-CN" sz="1400" dirty="0" smtClean="0"/>
              <a:t>》</a:t>
            </a:r>
            <a:r>
              <a:rPr lang="zh-CN" altLang="en-US" sz="1400" dirty="0" smtClean="0"/>
              <a:t>（海关总署令第</a:t>
            </a:r>
            <a:r>
              <a:rPr lang="en-US" altLang="zh-CN" sz="1400" dirty="0" smtClean="0"/>
              <a:t>158</a:t>
            </a:r>
            <a:r>
              <a:rPr lang="zh-CN" altLang="en-US" sz="1400" dirty="0" smtClean="0"/>
              <a:t>号），海关总署受理了希森美康医用电子（上海）有限公司提交的“进样器”归类行政裁定申请，并对相关商品作出商品归类行政裁定，现予以公布（详见附件）。</a:t>
            </a:r>
          </a:p>
          <a:p>
            <a:endParaRPr lang="zh-CN" altLang="en-US" sz="1400" dirty="0" smtClean="0"/>
          </a:p>
          <a:p>
            <a:r>
              <a:rPr lang="zh-CN" altLang="en-US" sz="1400" dirty="0" smtClean="0"/>
              <a:t>　　本公告自发布之日起实施。</a:t>
            </a:r>
          </a:p>
          <a:p>
            <a:endParaRPr lang="zh-CN" altLang="en-US" sz="1400" dirty="0" smtClean="0"/>
          </a:p>
          <a:p>
            <a:r>
              <a:rPr lang="zh-CN" altLang="en-US" sz="1400" dirty="0" smtClean="0"/>
              <a:t>　　海关作出的行政裁定所依据的法律、行政法规及规章中的相关规定发生变化，影响行政裁定效力的，上述行政裁定自动失效。</a:t>
            </a:r>
          </a:p>
          <a:p>
            <a:endParaRPr lang="zh-CN" altLang="en-US" sz="1400" dirty="0" smtClean="0"/>
          </a:p>
          <a:p>
            <a:r>
              <a:rPr lang="zh-CN" altLang="en-US" sz="1400" dirty="0" smtClean="0"/>
              <a:t>　　特此公告。</a:t>
            </a:r>
          </a:p>
          <a:p>
            <a:endParaRPr lang="zh-CN" altLang="en-US" sz="1400" dirty="0" smtClean="0"/>
          </a:p>
          <a:p>
            <a:r>
              <a:rPr lang="zh-CN" altLang="en-US" sz="1400" dirty="0" smtClean="0"/>
              <a:t>      附件：</a:t>
            </a:r>
            <a:r>
              <a:rPr lang="en-US" altLang="zh-CN" sz="1400" dirty="0" smtClean="0">
                <a:hlinkClick r:id="rId5" action="ppaction://hlinkfile"/>
              </a:rPr>
              <a:t>2017</a:t>
            </a:r>
            <a:r>
              <a:rPr lang="zh-CN" altLang="en-US" sz="1400" dirty="0" smtClean="0">
                <a:hlinkClick r:id="rId5" action="ppaction://hlinkfile"/>
              </a:rPr>
              <a:t>年商品归类行政裁定（</a:t>
            </a:r>
            <a:r>
              <a:rPr lang="en-US" altLang="zh-CN" sz="1400" dirty="0" smtClean="0">
                <a:hlinkClick r:id="rId5" action="ppaction://hlinkfile"/>
              </a:rPr>
              <a:t>Ⅲ</a:t>
            </a:r>
            <a:r>
              <a:rPr lang="zh-CN" altLang="en-US" sz="1400" dirty="0" smtClean="0">
                <a:hlinkClick r:id="rId5" action="ppaction://hlinkfile"/>
              </a:rPr>
              <a:t>）</a:t>
            </a:r>
            <a:r>
              <a:rPr lang="en-US" altLang="zh-CN" sz="1400" dirty="0" smtClean="0">
                <a:hlinkClick r:id="rId5" action="ppaction://hlinkfile"/>
              </a:rPr>
              <a:t>.doc</a:t>
            </a:r>
            <a:endParaRPr lang="en-US" altLang="zh-CN" sz="1400" dirty="0" smtClean="0"/>
          </a:p>
          <a:p>
            <a:endParaRPr lang="en-US" altLang="zh-CN" sz="1400" dirty="0" smtClean="0"/>
          </a:p>
          <a:p>
            <a:pPr algn="r"/>
            <a:r>
              <a:rPr lang="zh-CN" altLang="en-US" sz="1400" dirty="0" smtClean="0"/>
              <a:t>海关总署</a:t>
            </a:r>
          </a:p>
          <a:p>
            <a:pPr algn="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10</a:t>
            </a:r>
            <a:r>
              <a:rPr lang="zh-CN" altLang="en-US" sz="1400" dirty="0" smtClean="0"/>
              <a:t>日</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179512" y="713521"/>
            <a:ext cx="8784976" cy="4234493"/>
          </a:xfrm>
          <a:prstGeom prst="rect">
            <a:avLst/>
          </a:prstGeom>
        </p:spPr>
        <p:txBody>
          <a:bodyPr wrap="square">
            <a:spAutoFit/>
          </a:bodyPr>
          <a:lstStyle/>
          <a:p>
            <a:pPr algn="ctr">
              <a:lnSpc>
                <a:spcPts val="1900"/>
              </a:lnSpc>
            </a:pPr>
            <a:r>
              <a:rPr lang="zh-CN" altLang="en-US" sz="1400" b="1" dirty="0" smtClean="0"/>
              <a:t>海关总署公告</a:t>
            </a:r>
            <a:r>
              <a:rPr lang="en-US" altLang="zh-CN" sz="1400" b="1" dirty="0" smtClean="0"/>
              <a:t>2017</a:t>
            </a:r>
            <a:r>
              <a:rPr lang="zh-CN" altLang="en-US" sz="1400" b="1" dirty="0" smtClean="0"/>
              <a:t>年第</a:t>
            </a:r>
            <a:r>
              <a:rPr lang="en-US" altLang="zh-CN" sz="1400" b="1" dirty="0" smtClean="0"/>
              <a:t>64</a:t>
            </a:r>
            <a:r>
              <a:rPr lang="zh-CN" altLang="en-US" sz="1400" b="1" dirty="0" smtClean="0"/>
              <a:t>号</a:t>
            </a:r>
            <a:endParaRPr lang="en-US" altLang="zh-CN" sz="1400" b="1" dirty="0" smtClean="0"/>
          </a:p>
          <a:p>
            <a:pPr algn="ctr">
              <a:lnSpc>
                <a:spcPts val="1900"/>
              </a:lnSpc>
            </a:pPr>
            <a:r>
              <a:rPr lang="zh-CN" altLang="en-US" sz="1400" b="1" dirty="0" smtClean="0"/>
              <a:t>（关于</a:t>
            </a:r>
            <a:r>
              <a:rPr lang="en-US" altLang="zh-CN" sz="1400" b="1" dirty="0" smtClean="0"/>
              <a:t>《</a:t>
            </a:r>
            <a:r>
              <a:rPr lang="zh-CN" altLang="en-US" sz="1400" b="1" dirty="0" smtClean="0"/>
              <a:t>中华人民共和国政府和格鲁吉亚政府自由贸易协定</a:t>
            </a:r>
            <a:r>
              <a:rPr lang="en-US" altLang="zh-CN" sz="1400" b="1" dirty="0" smtClean="0"/>
              <a:t>》</a:t>
            </a:r>
            <a:r>
              <a:rPr lang="zh-CN" altLang="en-US" sz="1400" b="1" dirty="0" smtClean="0"/>
              <a:t>实施相关事宜的公告）</a:t>
            </a:r>
          </a:p>
          <a:p>
            <a:pPr>
              <a:lnSpc>
                <a:spcPts val="1900"/>
              </a:lnSpc>
            </a:pPr>
            <a:endParaRPr lang="zh-CN" altLang="en-US" sz="1400" dirty="0" smtClean="0"/>
          </a:p>
          <a:p>
            <a:pPr>
              <a:lnSpc>
                <a:spcPts val="1900"/>
              </a:lnSpc>
            </a:pPr>
            <a:r>
              <a:rPr lang="zh-CN" altLang="en-US" sz="1400" dirty="0" smtClean="0"/>
              <a:t>　　经国务院批准，</a:t>
            </a:r>
            <a:r>
              <a:rPr lang="en-US" altLang="zh-CN" sz="1400" dirty="0" smtClean="0"/>
              <a:t>《</a:t>
            </a:r>
            <a:r>
              <a:rPr lang="zh-CN" altLang="en-US" sz="1400" dirty="0" smtClean="0"/>
              <a:t>中华人民共和国政府和格鲁吉亚政府自由贸易协定</a:t>
            </a:r>
            <a:r>
              <a:rPr lang="en-US" altLang="zh-CN" sz="1400" dirty="0" smtClean="0"/>
              <a:t>》</a:t>
            </a:r>
            <a:r>
              <a:rPr lang="zh-CN" altLang="en-US" sz="1400" dirty="0" smtClean="0"/>
              <a:t>（以下简称</a:t>
            </a:r>
            <a:r>
              <a:rPr lang="en-US" altLang="zh-CN" sz="1400" dirty="0" smtClean="0"/>
              <a:t>《</a:t>
            </a:r>
            <a:r>
              <a:rPr lang="zh-CN" altLang="en-US" sz="1400" dirty="0" smtClean="0"/>
              <a:t>中格自贸协定</a:t>
            </a:r>
            <a:r>
              <a:rPr lang="en-US" altLang="zh-CN" sz="1400" dirty="0" smtClean="0"/>
              <a:t>》</a:t>
            </a:r>
            <a:r>
              <a:rPr lang="zh-CN" altLang="en-US" sz="1400" dirty="0" smtClean="0"/>
              <a:t>）将于</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日生效。现将</a:t>
            </a:r>
            <a:r>
              <a:rPr lang="en-US" altLang="zh-CN" sz="1400" dirty="0" smtClean="0"/>
              <a:t>《</a:t>
            </a:r>
            <a:r>
              <a:rPr lang="zh-CN" altLang="en-US" sz="1400" dirty="0" smtClean="0"/>
              <a:t>中格自贸协定</a:t>
            </a:r>
            <a:r>
              <a:rPr lang="en-US" altLang="zh-CN" sz="1400" dirty="0" smtClean="0"/>
              <a:t>》</a:t>
            </a:r>
            <a:r>
              <a:rPr lang="zh-CN" altLang="en-US" sz="1400" dirty="0" smtClean="0"/>
              <a:t>实施相关事宜公告如下：</a:t>
            </a:r>
          </a:p>
          <a:p>
            <a:pPr>
              <a:lnSpc>
                <a:spcPts val="1900"/>
              </a:lnSpc>
            </a:pPr>
            <a:r>
              <a:rPr lang="zh-CN" altLang="en-US" sz="1400" dirty="0" smtClean="0"/>
              <a:t>　　一、</a:t>
            </a:r>
            <a:r>
              <a:rPr lang="en-US" altLang="zh-CN" sz="1400" dirty="0" smtClean="0"/>
              <a:t>《</a:t>
            </a:r>
            <a:r>
              <a:rPr lang="zh-CN" altLang="en-US" sz="1400" dirty="0" smtClean="0"/>
              <a:t>中格自贸协定</a:t>
            </a:r>
            <a:r>
              <a:rPr lang="en-US" altLang="zh-CN" sz="1400" dirty="0" smtClean="0"/>
              <a:t>》</a:t>
            </a:r>
            <a:r>
              <a:rPr lang="zh-CN" altLang="en-US" sz="1400" dirty="0" smtClean="0"/>
              <a:t>的优惠贸易协定代码为“</a:t>
            </a:r>
            <a:r>
              <a:rPr lang="en-US" altLang="zh-CN" sz="1400" dirty="0" smtClean="0"/>
              <a:t>20”</a:t>
            </a:r>
            <a:r>
              <a:rPr lang="zh-CN" altLang="en-US" sz="1400" dirty="0" smtClean="0"/>
              <a:t>。</a:t>
            </a:r>
            <a:r>
              <a:rPr lang="en-US" altLang="zh-CN" sz="1400" dirty="0" smtClean="0"/>
              <a:t>《</a:t>
            </a:r>
            <a:r>
              <a:rPr lang="zh-CN" altLang="en-US" sz="1400" dirty="0" smtClean="0"/>
              <a:t>中格自贸协定</a:t>
            </a:r>
            <a:r>
              <a:rPr lang="en-US" altLang="zh-CN" sz="1400" dirty="0" smtClean="0"/>
              <a:t>》</a:t>
            </a:r>
            <a:r>
              <a:rPr lang="zh-CN" altLang="en-US" sz="1400" dirty="0" smtClean="0"/>
              <a:t>项下进出口货物的收发货人或其代理人，应按照海关总署公告</a:t>
            </a:r>
            <a:r>
              <a:rPr lang="en-US" altLang="zh-CN" sz="1400" dirty="0" smtClean="0"/>
              <a:t>2016</a:t>
            </a:r>
            <a:r>
              <a:rPr lang="zh-CN" altLang="en-US" sz="1400" dirty="0" smtClean="0"/>
              <a:t>年第</a:t>
            </a:r>
            <a:r>
              <a:rPr lang="en-US" altLang="zh-CN" sz="1400" dirty="0" smtClean="0"/>
              <a:t>51</a:t>
            </a:r>
            <a:r>
              <a:rPr lang="zh-CN" altLang="en-US" sz="1400" dirty="0" smtClean="0"/>
              <a:t>号和</a:t>
            </a:r>
            <a:r>
              <a:rPr lang="en-US" altLang="zh-CN" sz="1400" dirty="0" smtClean="0"/>
              <a:t>2017</a:t>
            </a:r>
            <a:r>
              <a:rPr lang="zh-CN" altLang="en-US" sz="1400" dirty="0" smtClean="0"/>
              <a:t>年第</a:t>
            </a:r>
            <a:r>
              <a:rPr lang="en-US" altLang="zh-CN" sz="1400" dirty="0" smtClean="0"/>
              <a:t>13</a:t>
            </a:r>
            <a:r>
              <a:rPr lang="zh-CN" altLang="en-US" sz="1400" dirty="0" smtClean="0"/>
              <a:t>号的有关规定，按照“未实现电子联网”的“无原产地声明模式”填制</a:t>
            </a:r>
            <a:r>
              <a:rPr lang="en-US" altLang="zh-CN" sz="1400" dirty="0" smtClean="0"/>
              <a:t>《</a:t>
            </a:r>
            <a:r>
              <a:rPr lang="zh-CN" altLang="en-US" sz="1400" dirty="0" smtClean="0"/>
              <a:t>中华人民共和国海关进（出）口货物报关单</a:t>
            </a:r>
            <a:r>
              <a:rPr lang="en-US" altLang="zh-CN" sz="1400" dirty="0" smtClean="0"/>
              <a:t>》</a:t>
            </a:r>
            <a:r>
              <a:rPr lang="zh-CN" altLang="en-US" sz="1400" dirty="0" smtClean="0"/>
              <a:t>或者</a:t>
            </a:r>
            <a:r>
              <a:rPr lang="en-US" altLang="zh-CN" sz="1400" dirty="0" smtClean="0"/>
              <a:t>《</a:t>
            </a:r>
            <a:r>
              <a:rPr lang="zh-CN" altLang="en-US" sz="1400" dirty="0" smtClean="0"/>
              <a:t>中华人民共和国海关进（出）境货物备案清单</a:t>
            </a:r>
            <a:r>
              <a:rPr lang="en-US" altLang="zh-CN" sz="1400" dirty="0" smtClean="0"/>
              <a:t>》</a:t>
            </a:r>
            <a:r>
              <a:rPr lang="zh-CN" altLang="en-US" sz="1400" dirty="0" smtClean="0"/>
              <a:t>。</a:t>
            </a:r>
          </a:p>
          <a:p>
            <a:pPr>
              <a:lnSpc>
                <a:spcPts val="1900"/>
              </a:lnSpc>
            </a:pPr>
            <a:r>
              <a:rPr lang="zh-CN" altLang="en-US" sz="1400" dirty="0" smtClean="0"/>
              <a:t>　　进口报关单上享受协定税率商品的数量不得大于原产地证书上对应商品的数量，且进口报关单上享受协定税率商品的成交计量单位应当与原产地证书上对应商品的计量单位一致。</a:t>
            </a:r>
          </a:p>
          <a:p>
            <a:pPr>
              <a:lnSpc>
                <a:spcPts val="1900"/>
              </a:lnSpc>
            </a:pPr>
            <a:r>
              <a:rPr lang="zh-CN" altLang="en-US" sz="1400" dirty="0" smtClean="0"/>
              <a:t>　　同一原产地证书项下的出口货物应当在同一份出口报关单申报。</a:t>
            </a:r>
          </a:p>
          <a:p>
            <a:pPr>
              <a:lnSpc>
                <a:spcPts val="1900"/>
              </a:lnSpc>
            </a:pPr>
            <a:r>
              <a:rPr lang="zh-CN" altLang="en-US" sz="1400" dirty="0" smtClean="0"/>
              <a:t>　　二、</a:t>
            </a:r>
            <a:r>
              <a:rPr lang="en-US" altLang="zh-CN" sz="1400" dirty="0" smtClean="0"/>
              <a:t>《</a:t>
            </a:r>
            <a:r>
              <a:rPr lang="zh-CN" altLang="en-US" sz="1400" dirty="0" smtClean="0"/>
              <a:t>中格自贸协定</a:t>
            </a:r>
            <a:r>
              <a:rPr lang="en-US" altLang="zh-CN" sz="1400" dirty="0" smtClean="0"/>
              <a:t>》</a:t>
            </a:r>
            <a:r>
              <a:rPr lang="zh-CN" altLang="en-US" sz="1400" dirty="0" smtClean="0"/>
              <a:t>项下格鲁吉亚原产地证书的签发机构为格鲁吉亚海关；中国原产地证书的签发机构为国家质量监督检验检疫总局所属的各地出入境检验检疫机构、中国国际贸易促进委员会及其地方分支机构。</a:t>
            </a:r>
          </a:p>
          <a:p>
            <a:pPr>
              <a:lnSpc>
                <a:spcPts val="1900"/>
              </a:lnSpc>
            </a:pPr>
            <a:r>
              <a:rPr lang="zh-CN" altLang="en-US" sz="1400" dirty="0" smtClean="0"/>
              <a:t>　　特此公告。</a:t>
            </a:r>
          </a:p>
          <a:p>
            <a:pPr algn="r">
              <a:lnSpc>
                <a:spcPts val="1900"/>
              </a:lnSpc>
            </a:pPr>
            <a:r>
              <a:rPr lang="zh-CN" altLang="en-US" sz="1400" dirty="0" smtClean="0"/>
              <a:t>海关总署</a:t>
            </a:r>
          </a:p>
          <a:p>
            <a:pPr algn="r">
              <a:lnSpc>
                <a:spcPts val="19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21</a:t>
            </a:r>
            <a:r>
              <a:rPr lang="zh-CN" altLang="en-US" sz="1400" dirty="0" smtClean="0"/>
              <a:t>日</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179512" y="627534"/>
            <a:ext cx="8568952" cy="4452501"/>
          </a:xfrm>
          <a:prstGeom prst="rect">
            <a:avLst/>
          </a:prstGeom>
        </p:spPr>
        <p:txBody>
          <a:bodyPr wrap="square">
            <a:spAutoFit/>
          </a:bodyPr>
          <a:lstStyle/>
          <a:p>
            <a:pPr algn="ctr">
              <a:lnSpc>
                <a:spcPts val="2000"/>
              </a:lnSpc>
            </a:pPr>
            <a:r>
              <a:rPr lang="zh-CN" altLang="en-US" sz="1400" b="1" dirty="0" smtClean="0"/>
              <a:t>海关总署公告</a:t>
            </a:r>
            <a:r>
              <a:rPr lang="en-US" altLang="zh-CN" sz="1400" b="1" dirty="0" smtClean="0"/>
              <a:t>2017</a:t>
            </a:r>
            <a:r>
              <a:rPr lang="zh-CN" altLang="en-US" sz="1400" b="1" dirty="0" smtClean="0"/>
              <a:t>年第</a:t>
            </a:r>
            <a:r>
              <a:rPr lang="en-US" altLang="zh-CN" sz="1400" b="1" dirty="0" smtClean="0"/>
              <a:t>65</a:t>
            </a:r>
            <a:r>
              <a:rPr lang="zh-CN" altLang="en-US" sz="1400" b="1" dirty="0" smtClean="0"/>
              <a:t>号</a:t>
            </a:r>
            <a:endParaRPr lang="en-US" altLang="zh-CN" sz="1400" b="1" dirty="0" smtClean="0"/>
          </a:p>
          <a:p>
            <a:pPr algn="ctr">
              <a:lnSpc>
                <a:spcPts val="2000"/>
              </a:lnSpc>
            </a:pPr>
            <a:r>
              <a:rPr lang="zh-CN" altLang="en-US" sz="1400" b="1" dirty="0" smtClean="0"/>
              <a:t>（关于</a:t>
            </a:r>
            <a:r>
              <a:rPr lang="en-US" altLang="zh-CN" sz="1400" b="1" dirty="0" smtClean="0"/>
              <a:t>2018</a:t>
            </a:r>
            <a:r>
              <a:rPr lang="zh-CN" altLang="en-US" sz="1400" b="1" dirty="0" smtClean="0"/>
              <a:t>年关税调整方案的公告）</a:t>
            </a:r>
          </a:p>
          <a:p>
            <a:pPr>
              <a:lnSpc>
                <a:spcPts val="2000"/>
              </a:lnSpc>
            </a:pPr>
            <a:endParaRPr lang="zh-CN" altLang="en-US" sz="1400" dirty="0" smtClean="0"/>
          </a:p>
          <a:p>
            <a:pPr>
              <a:lnSpc>
                <a:spcPts val="2000"/>
              </a:lnSpc>
            </a:pPr>
            <a:r>
              <a:rPr lang="zh-CN" altLang="en-US" sz="1400" dirty="0" smtClean="0"/>
              <a:t>　　</a:t>
            </a:r>
            <a:r>
              <a:rPr lang="en-US" altLang="zh-CN" sz="1400" dirty="0" smtClean="0"/>
              <a:t>《2018</a:t>
            </a:r>
            <a:r>
              <a:rPr lang="zh-CN" altLang="en-US" sz="1400" dirty="0" smtClean="0"/>
              <a:t>年关税调整方案</a:t>
            </a:r>
            <a:r>
              <a:rPr lang="en-US" altLang="zh-CN" sz="1400" dirty="0" smtClean="0"/>
              <a:t>》</a:t>
            </a:r>
            <a:r>
              <a:rPr lang="zh-CN" altLang="en-US" sz="1400" dirty="0" smtClean="0"/>
              <a:t>经国务院批准，将自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日起实施（具体内容见财政部网站）。为准确实施</a:t>
            </a:r>
            <a:r>
              <a:rPr lang="en-US" altLang="zh-CN" sz="1400" dirty="0" smtClean="0"/>
              <a:t>《2018</a:t>
            </a:r>
            <a:r>
              <a:rPr lang="zh-CN" altLang="en-US" sz="1400" dirty="0" smtClean="0"/>
              <a:t>年关税调整方案</a:t>
            </a:r>
            <a:r>
              <a:rPr lang="en-US" altLang="zh-CN" sz="1400" dirty="0" smtClean="0"/>
              <a:t>》</a:t>
            </a:r>
            <a:r>
              <a:rPr lang="zh-CN" altLang="en-US" sz="1400" dirty="0" smtClean="0"/>
              <a:t>，现将相关事宜公告如下：</a:t>
            </a:r>
          </a:p>
          <a:p>
            <a:pPr>
              <a:lnSpc>
                <a:spcPts val="2000"/>
              </a:lnSpc>
            </a:pPr>
            <a:r>
              <a:rPr lang="zh-CN" altLang="en-US" sz="1400" dirty="0" smtClean="0"/>
              <a:t>　　一、</a:t>
            </a:r>
            <a:r>
              <a:rPr lang="en-US" altLang="zh-CN" sz="1400" dirty="0" smtClean="0"/>
              <a:t>《2018</a:t>
            </a:r>
            <a:r>
              <a:rPr lang="zh-CN" altLang="en-US" sz="1400" dirty="0" smtClean="0"/>
              <a:t>年关税调整方案</a:t>
            </a:r>
            <a:r>
              <a:rPr lang="en-US" altLang="zh-CN" sz="1400" dirty="0" smtClean="0"/>
              <a:t>》</a:t>
            </a:r>
            <a:r>
              <a:rPr lang="zh-CN" altLang="en-US" sz="1400" dirty="0" smtClean="0"/>
              <a:t>主要内容</a:t>
            </a:r>
          </a:p>
          <a:p>
            <a:pPr>
              <a:lnSpc>
                <a:spcPts val="2000"/>
              </a:lnSpc>
            </a:pPr>
            <a:r>
              <a:rPr lang="zh-CN" altLang="en-US" sz="1400" dirty="0" smtClean="0"/>
              <a:t>　　（一）进口关税税率。</a:t>
            </a:r>
          </a:p>
          <a:p>
            <a:pPr>
              <a:lnSpc>
                <a:spcPts val="2000"/>
              </a:lnSpc>
            </a:pPr>
            <a:r>
              <a:rPr lang="zh-CN" altLang="en-US" sz="1400" dirty="0" smtClean="0"/>
              <a:t>　　</a:t>
            </a:r>
            <a:r>
              <a:rPr lang="en-US" altLang="zh-CN" sz="1400" dirty="0" smtClean="0"/>
              <a:t>1.</a:t>
            </a:r>
            <a:r>
              <a:rPr lang="zh-CN" altLang="en-US" sz="1400" dirty="0" smtClean="0"/>
              <a:t>最惠国税率</a:t>
            </a:r>
          </a:p>
          <a:p>
            <a:pPr>
              <a:lnSpc>
                <a:spcPts val="2000"/>
              </a:lnSpc>
            </a:pPr>
            <a:r>
              <a:rPr lang="zh-CN" altLang="en-US" sz="1400" dirty="0" smtClean="0"/>
              <a:t>　　（</a:t>
            </a:r>
            <a:r>
              <a:rPr lang="en-US" altLang="zh-CN" sz="1400" dirty="0" smtClean="0"/>
              <a:t>1</a:t>
            </a:r>
            <a:r>
              <a:rPr lang="zh-CN" altLang="en-US" sz="1400" dirty="0" smtClean="0"/>
              <a:t>）自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日起对</a:t>
            </a:r>
            <a:r>
              <a:rPr lang="en-US" altLang="zh-CN" sz="1400" dirty="0" smtClean="0"/>
              <a:t>948</a:t>
            </a:r>
            <a:r>
              <a:rPr lang="zh-CN" altLang="en-US" sz="1400" dirty="0" smtClean="0"/>
              <a:t>项进口商品实施暂定税率，其中</a:t>
            </a:r>
            <a:r>
              <a:rPr lang="en-US" altLang="zh-CN" sz="1400" dirty="0" smtClean="0"/>
              <a:t>27</a:t>
            </a:r>
            <a:r>
              <a:rPr lang="zh-CN" altLang="en-US" sz="1400" dirty="0" smtClean="0"/>
              <a:t>项信息技术产品的暂定税率实施至</a:t>
            </a:r>
            <a:r>
              <a:rPr lang="en-US" altLang="zh-CN" sz="1400" dirty="0" smtClean="0"/>
              <a:t>2018</a:t>
            </a:r>
            <a:r>
              <a:rPr lang="zh-CN" altLang="en-US" sz="1400" dirty="0" smtClean="0"/>
              <a:t>年</a:t>
            </a:r>
            <a:r>
              <a:rPr lang="en-US" altLang="zh-CN" sz="1400" dirty="0" smtClean="0"/>
              <a:t>6</a:t>
            </a:r>
            <a:r>
              <a:rPr lang="zh-CN" altLang="en-US" sz="1400" dirty="0" smtClean="0"/>
              <a:t>月</a:t>
            </a:r>
            <a:r>
              <a:rPr lang="en-US" altLang="zh-CN" sz="1400" dirty="0" smtClean="0"/>
              <a:t>30</a:t>
            </a:r>
            <a:r>
              <a:rPr lang="zh-CN" altLang="en-US" sz="1400" dirty="0" smtClean="0"/>
              <a:t>日止。</a:t>
            </a:r>
          </a:p>
          <a:p>
            <a:pPr>
              <a:lnSpc>
                <a:spcPts val="2000"/>
              </a:lnSpc>
            </a:pPr>
            <a:r>
              <a:rPr lang="zh-CN" altLang="en-US" sz="1400" dirty="0" smtClean="0"/>
              <a:t>　　（</a:t>
            </a:r>
            <a:r>
              <a:rPr lang="en-US" altLang="zh-CN" sz="1400" dirty="0" smtClean="0"/>
              <a:t>2</a:t>
            </a:r>
            <a:r>
              <a:rPr lang="zh-CN" altLang="en-US" sz="1400" dirty="0" smtClean="0"/>
              <a:t>）对</a:t>
            </a:r>
            <a:r>
              <a:rPr lang="en-US" altLang="zh-CN" sz="1400" dirty="0" smtClean="0"/>
              <a:t>《</a:t>
            </a:r>
            <a:r>
              <a:rPr lang="zh-CN" altLang="en-US" sz="1400" dirty="0" smtClean="0"/>
              <a:t>中华人民共和国加入世界贸易组织关税减让表修正案</a:t>
            </a:r>
            <a:r>
              <a:rPr lang="en-US" altLang="zh-CN" sz="1400" dirty="0" smtClean="0"/>
              <a:t>》</a:t>
            </a:r>
            <a:r>
              <a:rPr lang="zh-CN" altLang="en-US" sz="1400" dirty="0" smtClean="0"/>
              <a:t>附表所列信息技术产品的最惠国税率，自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日至</a:t>
            </a:r>
            <a:r>
              <a:rPr lang="en-US" altLang="zh-CN" sz="1400" dirty="0" smtClean="0"/>
              <a:t>2018</a:t>
            </a:r>
            <a:r>
              <a:rPr lang="zh-CN" altLang="en-US" sz="1400" dirty="0" smtClean="0"/>
              <a:t>年</a:t>
            </a:r>
            <a:r>
              <a:rPr lang="en-US" altLang="zh-CN" sz="1400" dirty="0" smtClean="0"/>
              <a:t>6</a:t>
            </a:r>
            <a:r>
              <a:rPr lang="zh-CN" altLang="en-US" sz="1400" dirty="0" smtClean="0"/>
              <a:t>月</a:t>
            </a:r>
            <a:r>
              <a:rPr lang="en-US" altLang="zh-CN" sz="1400" dirty="0" smtClean="0"/>
              <a:t>30</a:t>
            </a:r>
            <a:r>
              <a:rPr lang="zh-CN" altLang="en-US" sz="1400" dirty="0" smtClean="0"/>
              <a:t>日继续实施第二次降税，自</a:t>
            </a:r>
            <a:r>
              <a:rPr lang="en-US" altLang="zh-CN" sz="1400" dirty="0" smtClean="0"/>
              <a:t>2018</a:t>
            </a:r>
            <a:r>
              <a:rPr lang="zh-CN" altLang="en-US" sz="1400" dirty="0" smtClean="0"/>
              <a:t>年</a:t>
            </a:r>
            <a:r>
              <a:rPr lang="en-US" altLang="zh-CN" sz="1400" dirty="0" smtClean="0"/>
              <a:t>7</a:t>
            </a:r>
            <a:r>
              <a:rPr lang="zh-CN" altLang="en-US" sz="1400" dirty="0" smtClean="0"/>
              <a:t>月</a:t>
            </a:r>
            <a:r>
              <a:rPr lang="en-US" altLang="zh-CN" sz="1400" dirty="0" smtClean="0"/>
              <a:t>1</a:t>
            </a:r>
            <a:r>
              <a:rPr lang="zh-CN" altLang="en-US" sz="1400" dirty="0" smtClean="0"/>
              <a:t>日起实施第三次降税。</a:t>
            </a:r>
          </a:p>
          <a:p>
            <a:pPr>
              <a:lnSpc>
                <a:spcPts val="2000"/>
              </a:lnSpc>
            </a:pPr>
            <a:r>
              <a:rPr lang="zh-CN" altLang="en-US" sz="1400" dirty="0" smtClean="0"/>
              <a:t>　　（</a:t>
            </a:r>
            <a:r>
              <a:rPr lang="en-US" altLang="zh-CN" sz="1400" dirty="0" smtClean="0"/>
              <a:t>3</a:t>
            </a:r>
            <a:r>
              <a:rPr lang="zh-CN" altLang="en-US" sz="1400" dirty="0" smtClean="0"/>
              <a:t>）自</a:t>
            </a:r>
            <a:r>
              <a:rPr lang="en-US" altLang="zh-CN" sz="1400" dirty="0" smtClean="0"/>
              <a:t>2018</a:t>
            </a:r>
            <a:r>
              <a:rPr lang="zh-CN" altLang="en-US" sz="1400" dirty="0" smtClean="0"/>
              <a:t>年</a:t>
            </a:r>
            <a:r>
              <a:rPr lang="en-US" altLang="zh-CN" sz="1400" dirty="0" smtClean="0"/>
              <a:t>7</a:t>
            </a:r>
            <a:r>
              <a:rPr lang="zh-CN" altLang="en-US" sz="1400" dirty="0" smtClean="0"/>
              <a:t>月</a:t>
            </a:r>
            <a:r>
              <a:rPr lang="en-US" altLang="zh-CN" sz="1400" dirty="0" smtClean="0"/>
              <a:t>1</a:t>
            </a:r>
            <a:r>
              <a:rPr lang="zh-CN" altLang="en-US" sz="1400" dirty="0" smtClean="0"/>
              <a:t>日起，对碎米（税号</a:t>
            </a:r>
            <a:r>
              <a:rPr lang="en-US" altLang="zh-CN" sz="1400" dirty="0" smtClean="0"/>
              <a:t>10064010</a:t>
            </a:r>
            <a:r>
              <a:rPr lang="zh-CN" altLang="en-US" sz="1400" dirty="0" smtClean="0"/>
              <a:t>、</a:t>
            </a:r>
            <a:r>
              <a:rPr lang="en-US" altLang="zh-CN" sz="1400" dirty="0" smtClean="0"/>
              <a:t>10064090</a:t>
            </a:r>
            <a:r>
              <a:rPr lang="zh-CN" altLang="en-US" sz="1400" dirty="0" smtClean="0"/>
              <a:t>）实施</a:t>
            </a:r>
            <a:r>
              <a:rPr lang="en-US" altLang="zh-CN" sz="1400" dirty="0" smtClean="0"/>
              <a:t>10%</a:t>
            </a:r>
            <a:r>
              <a:rPr lang="zh-CN" altLang="en-US" sz="1400" dirty="0" smtClean="0"/>
              <a:t>的最惠国税率。</a:t>
            </a:r>
          </a:p>
          <a:p>
            <a:pPr>
              <a:lnSpc>
                <a:spcPts val="2000"/>
              </a:lnSpc>
            </a:pPr>
            <a:r>
              <a:rPr lang="zh-CN" altLang="en-US" sz="1400" dirty="0" smtClean="0"/>
              <a:t>　　</a:t>
            </a:r>
            <a:r>
              <a:rPr lang="en-US" altLang="zh-CN" sz="1400" dirty="0" smtClean="0"/>
              <a:t>2.</a:t>
            </a:r>
            <a:r>
              <a:rPr lang="zh-CN" altLang="en-US" sz="1400" dirty="0" smtClean="0"/>
              <a:t>关税配额税率</a:t>
            </a:r>
          </a:p>
          <a:p>
            <a:pPr>
              <a:lnSpc>
                <a:spcPts val="2000"/>
              </a:lnSpc>
            </a:pPr>
            <a:r>
              <a:rPr lang="zh-CN" altLang="en-US" sz="1400" dirty="0" smtClean="0"/>
              <a:t>　　继续对小麦等</a:t>
            </a:r>
            <a:r>
              <a:rPr lang="en-US" altLang="zh-CN" sz="1400" dirty="0" smtClean="0"/>
              <a:t>8</a:t>
            </a:r>
            <a:r>
              <a:rPr lang="zh-CN" altLang="en-US" sz="1400" dirty="0" smtClean="0"/>
              <a:t>类商品实施关税配额管理，税率不变。其中，对尿素、复合肥、磷酸氢铵</a:t>
            </a:r>
            <a:r>
              <a:rPr lang="en-US" altLang="zh-CN" sz="1400" dirty="0" smtClean="0"/>
              <a:t>3</a:t>
            </a:r>
            <a:r>
              <a:rPr lang="zh-CN" altLang="en-US" sz="1400" dirty="0" smtClean="0"/>
              <a:t>种化肥的配额税率继续实施</a:t>
            </a:r>
            <a:r>
              <a:rPr lang="en-US" altLang="zh-CN" sz="1400" dirty="0" smtClean="0"/>
              <a:t>1%</a:t>
            </a:r>
            <a:r>
              <a:rPr lang="zh-CN" altLang="en-US" sz="1400" dirty="0" smtClean="0"/>
              <a:t>的暂定税率。继续对配额外进口的一定数量棉花实施滑准税。</a:t>
            </a:r>
          </a:p>
          <a:p>
            <a:pPr>
              <a:lnSpc>
                <a:spcPts val="2000"/>
              </a:lnSpc>
            </a:pPr>
            <a:endParaRPr lang="zh-CN" altLang="en-US" sz="1400" dirty="0" smtClean="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699542"/>
            <a:ext cx="8712968" cy="4196020"/>
          </a:xfrm>
          <a:prstGeom prst="rect">
            <a:avLst/>
          </a:prstGeom>
        </p:spPr>
        <p:txBody>
          <a:bodyPr wrap="square">
            <a:spAutoFit/>
          </a:bodyPr>
          <a:lstStyle/>
          <a:p>
            <a:pPr>
              <a:lnSpc>
                <a:spcPts val="2000"/>
              </a:lnSpc>
            </a:pPr>
            <a:r>
              <a:rPr lang="zh-CN" altLang="en-US" sz="1400" dirty="0" smtClean="0"/>
              <a:t>　</a:t>
            </a:r>
            <a:r>
              <a:rPr lang="en-US" altLang="zh-CN" sz="1400" dirty="0" smtClean="0"/>
              <a:t>3.</a:t>
            </a:r>
            <a:r>
              <a:rPr lang="zh-CN" altLang="en-US" sz="1400" dirty="0" smtClean="0"/>
              <a:t>协定税率</a:t>
            </a:r>
          </a:p>
          <a:p>
            <a:pPr>
              <a:lnSpc>
                <a:spcPts val="2000"/>
              </a:lnSpc>
            </a:pPr>
            <a:r>
              <a:rPr lang="zh-CN" altLang="en-US" sz="1400" dirty="0" smtClean="0"/>
              <a:t>　　根据我国与有关国家或地区签署的贸易或关税优惠协定，对有关国家或地区实施协定税率：</a:t>
            </a:r>
          </a:p>
          <a:p>
            <a:pPr>
              <a:lnSpc>
                <a:spcPts val="2000"/>
              </a:lnSpc>
            </a:pPr>
            <a:r>
              <a:rPr lang="zh-CN" altLang="en-US" sz="1400" dirty="0" smtClean="0"/>
              <a:t>　　（</a:t>
            </a:r>
            <a:r>
              <a:rPr lang="en-US" altLang="zh-CN" sz="1400" dirty="0" smtClean="0"/>
              <a:t>1</a:t>
            </a:r>
            <a:r>
              <a:rPr lang="zh-CN" altLang="en-US" sz="1400" dirty="0" smtClean="0"/>
              <a:t>）中国与格鲁吉亚自贸协定项下的部分产品开始实施协定税率。</a:t>
            </a:r>
          </a:p>
          <a:p>
            <a:pPr>
              <a:lnSpc>
                <a:spcPts val="2000"/>
              </a:lnSpc>
            </a:pPr>
            <a:r>
              <a:rPr lang="zh-CN" altLang="en-US" sz="1400" dirty="0" smtClean="0"/>
              <a:t>　　（</a:t>
            </a:r>
            <a:r>
              <a:rPr lang="en-US" altLang="zh-CN" sz="1400" dirty="0" smtClean="0"/>
              <a:t>2</a:t>
            </a:r>
            <a:r>
              <a:rPr lang="zh-CN" altLang="en-US" sz="1400" dirty="0" smtClean="0"/>
              <a:t>）中国与东盟、巴基斯坦、韩国、冰岛、瑞士、哥斯达黎加、秘鲁、澳大利亚、新西兰的自贸协定，以及内地分别与香港和澳门更紧密经贸安排（</a:t>
            </a:r>
            <a:r>
              <a:rPr lang="en-US" altLang="zh-CN" sz="1400" dirty="0" smtClean="0"/>
              <a:t>CEPA</a:t>
            </a:r>
            <a:r>
              <a:rPr lang="zh-CN" altLang="en-US" sz="1400" dirty="0" smtClean="0"/>
              <a:t>）项下部分商品的协定税率进一步降低。</a:t>
            </a:r>
          </a:p>
          <a:p>
            <a:pPr>
              <a:lnSpc>
                <a:spcPts val="2000"/>
              </a:lnSpc>
            </a:pPr>
            <a:r>
              <a:rPr lang="zh-CN" altLang="en-US" sz="1400" dirty="0" smtClean="0"/>
              <a:t>　　（</a:t>
            </a:r>
            <a:r>
              <a:rPr lang="en-US" altLang="zh-CN" sz="1400" dirty="0" smtClean="0"/>
              <a:t>3</a:t>
            </a:r>
            <a:r>
              <a:rPr lang="zh-CN" altLang="en-US" sz="1400" dirty="0" smtClean="0"/>
              <a:t>）中国与智利、新加坡的自贸协定、亚太贸易协定以及海峡两岸经济合作框架协议（</a:t>
            </a:r>
            <a:r>
              <a:rPr lang="en-US" altLang="zh-CN" sz="1400" dirty="0" smtClean="0"/>
              <a:t>ECFA</a:t>
            </a:r>
            <a:r>
              <a:rPr lang="zh-CN" altLang="en-US" sz="1400" dirty="0" smtClean="0"/>
              <a:t>）项下的商品继续实施协定税率，商品范围和税率水平均维持不变。</a:t>
            </a:r>
          </a:p>
          <a:p>
            <a:pPr>
              <a:lnSpc>
                <a:spcPts val="2000"/>
              </a:lnSpc>
            </a:pPr>
            <a:r>
              <a:rPr lang="zh-CN" altLang="en-US" sz="1400" dirty="0" smtClean="0"/>
              <a:t>　　</a:t>
            </a:r>
            <a:r>
              <a:rPr lang="en-US" altLang="zh-CN" sz="1400" dirty="0" smtClean="0"/>
              <a:t>4.</a:t>
            </a:r>
            <a:r>
              <a:rPr lang="zh-CN" altLang="en-US" sz="1400" dirty="0" smtClean="0"/>
              <a:t>特惠税率</a:t>
            </a:r>
          </a:p>
          <a:p>
            <a:pPr>
              <a:lnSpc>
                <a:spcPts val="2000"/>
              </a:lnSpc>
            </a:pPr>
            <a:r>
              <a:rPr lang="zh-CN" altLang="en-US" sz="1400" dirty="0" smtClean="0"/>
              <a:t>　　对有关最不发达国家继续实施特惠税率，商品范围和税率水平维持不变。</a:t>
            </a:r>
          </a:p>
          <a:p>
            <a:pPr>
              <a:lnSpc>
                <a:spcPts val="2000"/>
              </a:lnSpc>
            </a:pPr>
            <a:r>
              <a:rPr lang="zh-CN" altLang="en-US" sz="1400" dirty="0" smtClean="0"/>
              <a:t>　　（二）出口关税税率。</a:t>
            </a:r>
          </a:p>
          <a:p>
            <a:pPr>
              <a:lnSpc>
                <a:spcPts val="2000"/>
              </a:lnSpc>
            </a:pPr>
            <a:r>
              <a:rPr lang="zh-CN" altLang="en-US" sz="1400" dirty="0" smtClean="0"/>
              <a:t>　　对铬铁等</a:t>
            </a:r>
            <a:r>
              <a:rPr lang="en-US" altLang="zh-CN" sz="1400" dirty="0" smtClean="0"/>
              <a:t>202</a:t>
            </a:r>
            <a:r>
              <a:rPr lang="zh-CN" altLang="en-US" sz="1400" dirty="0" smtClean="0"/>
              <a:t>项出口商品征收出口关税或实行出口暂定税率。</a:t>
            </a:r>
          </a:p>
          <a:p>
            <a:pPr>
              <a:lnSpc>
                <a:spcPts val="2000"/>
              </a:lnSpc>
            </a:pPr>
            <a:r>
              <a:rPr lang="zh-CN" altLang="en-US" sz="1400" dirty="0" smtClean="0"/>
              <a:t>　　（三）税则税目。</a:t>
            </a:r>
          </a:p>
          <a:p>
            <a:pPr>
              <a:lnSpc>
                <a:spcPts val="2000"/>
              </a:lnSpc>
            </a:pPr>
            <a:r>
              <a:rPr lang="zh-CN" altLang="en-US" sz="1400" dirty="0" smtClean="0"/>
              <a:t>　　根据国内需要对部分税则税目进行调整。经调整后，</a:t>
            </a:r>
            <a:r>
              <a:rPr lang="en-US" altLang="zh-CN" sz="1400" dirty="0" smtClean="0"/>
              <a:t>2018</a:t>
            </a:r>
            <a:r>
              <a:rPr lang="zh-CN" altLang="en-US" sz="1400" dirty="0" smtClean="0"/>
              <a:t>年税则税目数共计</a:t>
            </a:r>
            <a:r>
              <a:rPr lang="en-US" altLang="zh-CN" sz="1400" dirty="0" smtClean="0"/>
              <a:t>8549</a:t>
            </a:r>
            <a:r>
              <a:rPr lang="zh-CN" altLang="en-US" sz="1400" dirty="0" smtClean="0"/>
              <a:t>个。</a:t>
            </a:r>
          </a:p>
          <a:p>
            <a:pPr>
              <a:lnSpc>
                <a:spcPts val="2000"/>
              </a:lnSpc>
            </a:pPr>
            <a:r>
              <a:rPr lang="zh-CN" altLang="en-US" sz="1400" dirty="0" smtClean="0"/>
              <a:t>　　二、其他说明事项</a:t>
            </a:r>
          </a:p>
          <a:p>
            <a:pPr>
              <a:lnSpc>
                <a:spcPts val="2000"/>
              </a:lnSpc>
            </a:pPr>
            <a:r>
              <a:rPr lang="zh-CN" altLang="en-US" sz="1400" dirty="0" smtClean="0"/>
              <a:t>　　为服务进出口企业，保证</a:t>
            </a:r>
            <a:r>
              <a:rPr lang="en-US" altLang="zh-CN" sz="1400" dirty="0" smtClean="0"/>
              <a:t>《2018</a:t>
            </a:r>
            <a:r>
              <a:rPr lang="zh-CN" altLang="en-US" sz="1400" dirty="0" smtClean="0"/>
              <a:t>年关税调整方案</a:t>
            </a:r>
            <a:r>
              <a:rPr lang="en-US" altLang="zh-CN" sz="1400" dirty="0" smtClean="0"/>
              <a:t>》</a:t>
            </a:r>
            <a:r>
              <a:rPr lang="zh-CN" altLang="en-US" sz="1400" dirty="0" smtClean="0"/>
              <a:t>顺利实施，便于进出口货物的收发货人、经营单位及其代理人有所对照以正确申报，海关总署编制、编印了相关参考资料，有关情况说明如下：</a:t>
            </a: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1079252"/>
            <a:ext cx="8712968" cy="3148682"/>
          </a:xfrm>
          <a:prstGeom prst="rect">
            <a:avLst/>
          </a:prstGeom>
        </p:spPr>
        <p:txBody>
          <a:bodyPr wrap="square">
            <a:spAutoFit/>
          </a:bodyPr>
          <a:lstStyle/>
          <a:p>
            <a:pPr>
              <a:lnSpc>
                <a:spcPts val="2000"/>
              </a:lnSpc>
            </a:pPr>
            <a:r>
              <a:rPr lang="zh-CN" altLang="en-US" sz="1400" dirty="0" smtClean="0"/>
              <a:t>       （一）海关总署已编制</a:t>
            </a:r>
            <a:r>
              <a:rPr lang="en-US" altLang="zh-CN" sz="1400" dirty="0" smtClean="0"/>
              <a:t>2018</a:t>
            </a:r>
            <a:r>
              <a:rPr lang="zh-CN" altLang="en-US" sz="1400" dirty="0" smtClean="0"/>
              <a:t>年</a:t>
            </a:r>
            <a:r>
              <a:rPr lang="en-US" altLang="zh-CN" sz="1400" dirty="0" smtClean="0"/>
              <a:t>《</a:t>
            </a:r>
            <a:r>
              <a:rPr lang="zh-CN" altLang="en-US" sz="1400" dirty="0" smtClean="0"/>
              <a:t>非全税目进口商品暂定税率表</a:t>
            </a:r>
            <a:r>
              <a:rPr lang="en-US" altLang="zh-CN" sz="1400" dirty="0" smtClean="0"/>
              <a:t>》</a:t>
            </a:r>
            <a:r>
              <a:rPr lang="zh-CN" altLang="en-US" sz="1400" dirty="0" smtClean="0"/>
              <a:t>，内容详见海关总署门户网站。</a:t>
            </a:r>
          </a:p>
          <a:p>
            <a:pPr>
              <a:lnSpc>
                <a:spcPts val="2000"/>
              </a:lnSpc>
            </a:pPr>
            <a:r>
              <a:rPr lang="zh-CN" altLang="en-US" sz="1400" dirty="0" smtClean="0"/>
              <a:t>　　（二）</a:t>
            </a:r>
            <a:r>
              <a:rPr lang="en-US" altLang="zh-CN" sz="1400" dirty="0" smtClean="0"/>
              <a:t>《</a:t>
            </a:r>
            <a:r>
              <a:rPr lang="zh-CN" altLang="en-US" sz="1400" dirty="0" smtClean="0"/>
              <a:t>中华人民共和国进出口税则</a:t>
            </a:r>
            <a:r>
              <a:rPr lang="en-US" altLang="zh-CN" sz="1400" dirty="0" smtClean="0"/>
              <a:t>》</a:t>
            </a:r>
            <a:r>
              <a:rPr lang="zh-CN" altLang="en-US" sz="1400" dirty="0" smtClean="0"/>
              <a:t>（</a:t>
            </a:r>
            <a:r>
              <a:rPr lang="en-US" altLang="zh-CN" sz="1400" dirty="0" smtClean="0"/>
              <a:t>2018</a:t>
            </a:r>
            <a:r>
              <a:rPr lang="zh-CN" altLang="en-US" sz="1400" dirty="0" smtClean="0"/>
              <a:t>年版）、</a:t>
            </a:r>
            <a:r>
              <a:rPr lang="en-US" altLang="zh-CN" sz="1400" dirty="0" smtClean="0"/>
              <a:t>《</a:t>
            </a:r>
            <a:r>
              <a:rPr lang="zh-CN" altLang="en-US" sz="1400" dirty="0" smtClean="0"/>
              <a:t>中华人民共和国海关进出口商品规范申报目录</a:t>
            </a:r>
            <a:r>
              <a:rPr lang="en-US" altLang="zh-CN" sz="1400" dirty="0" smtClean="0"/>
              <a:t>》</a:t>
            </a:r>
            <a:r>
              <a:rPr lang="zh-CN" altLang="en-US" sz="1400" dirty="0" smtClean="0"/>
              <a:t>（</a:t>
            </a:r>
            <a:r>
              <a:rPr lang="en-US" altLang="zh-CN" sz="1400" dirty="0" smtClean="0"/>
              <a:t>2018</a:t>
            </a:r>
            <a:r>
              <a:rPr lang="zh-CN" altLang="en-US" sz="1400" dirty="0" smtClean="0"/>
              <a:t>年版）将由中国海关出版社对外发行，供通关参考。　　</a:t>
            </a:r>
          </a:p>
          <a:p>
            <a:pPr>
              <a:lnSpc>
                <a:spcPts val="2000"/>
              </a:lnSpc>
            </a:pPr>
            <a:r>
              <a:rPr lang="zh-CN" altLang="en-US" sz="1400" dirty="0" smtClean="0"/>
              <a:t>　　（三）根据</a:t>
            </a:r>
            <a:r>
              <a:rPr lang="en-US" altLang="zh-CN" sz="1400" dirty="0" smtClean="0"/>
              <a:t>《2018</a:t>
            </a:r>
            <a:r>
              <a:rPr lang="zh-CN" altLang="en-US" sz="1400" dirty="0" smtClean="0"/>
              <a:t>年关税调整方案</a:t>
            </a:r>
            <a:r>
              <a:rPr lang="en-US" altLang="zh-CN" sz="1400" dirty="0" smtClean="0"/>
              <a:t>》</a:t>
            </a:r>
            <a:r>
              <a:rPr lang="zh-CN" altLang="en-US" sz="1400" dirty="0" smtClean="0"/>
              <a:t>，海关总署将对已公布的</a:t>
            </a:r>
            <a:r>
              <a:rPr lang="en-US" altLang="zh-CN" sz="1400" dirty="0" smtClean="0"/>
              <a:t>《</a:t>
            </a:r>
            <a:r>
              <a:rPr lang="zh-CN" altLang="en-US" sz="1400" dirty="0" smtClean="0"/>
              <a:t>中华人民共和国海关总署商品归类决定</a:t>
            </a:r>
            <a:r>
              <a:rPr lang="en-US" altLang="zh-CN" sz="1400" dirty="0" smtClean="0"/>
              <a:t>》</a:t>
            </a:r>
            <a:r>
              <a:rPr lang="zh-CN" altLang="en-US" sz="1400" dirty="0" smtClean="0"/>
              <a:t>、</a:t>
            </a:r>
            <a:r>
              <a:rPr lang="en-US" altLang="zh-CN" sz="1400" dirty="0" smtClean="0"/>
              <a:t>《</a:t>
            </a:r>
            <a:r>
              <a:rPr lang="zh-CN" altLang="en-US" sz="1400" dirty="0" smtClean="0"/>
              <a:t>中华人民共和国海关进出口税则本国子目注释</a:t>
            </a:r>
            <a:r>
              <a:rPr lang="en-US" altLang="zh-CN" sz="1400" dirty="0" smtClean="0"/>
              <a:t>》</a:t>
            </a:r>
            <a:r>
              <a:rPr lang="zh-CN" altLang="en-US" sz="1400" dirty="0" smtClean="0"/>
              <a:t>相应调整内容后另行公告。</a:t>
            </a:r>
          </a:p>
          <a:p>
            <a:pPr>
              <a:lnSpc>
                <a:spcPts val="2000"/>
              </a:lnSpc>
            </a:pPr>
            <a:r>
              <a:rPr lang="zh-CN" altLang="en-US" sz="1400" dirty="0" smtClean="0"/>
              <a:t>　　特此公告。</a:t>
            </a:r>
          </a:p>
          <a:p>
            <a:pPr>
              <a:lnSpc>
                <a:spcPts val="2000"/>
              </a:lnSpc>
            </a:pPr>
            <a:endParaRPr lang="zh-CN" altLang="en-US" sz="1400" dirty="0" smtClean="0"/>
          </a:p>
          <a:p>
            <a:pPr>
              <a:lnSpc>
                <a:spcPts val="2000"/>
              </a:lnSpc>
            </a:pPr>
            <a:endParaRPr lang="zh-CN" altLang="en-US" sz="1400" dirty="0" smtClean="0"/>
          </a:p>
          <a:p>
            <a:pPr algn="r">
              <a:lnSpc>
                <a:spcPts val="2000"/>
              </a:lnSpc>
            </a:pPr>
            <a:r>
              <a:rPr lang="zh-CN" altLang="en-US" sz="1400" dirty="0" smtClean="0"/>
              <a:t>海关总署</a:t>
            </a:r>
          </a:p>
          <a:p>
            <a:pPr algn="r">
              <a:lnSpc>
                <a:spcPts val="20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25</a:t>
            </a:r>
            <a:r>
              <a:rPr lang="zh-CN" altLang="en-US" sz="1400" dirty="0" smtClean="0"/>
              <a:t>日</a:t>
            </a:r>
          </a:p>
          <a:p>
            <a:pPr>
              <a:lnSpc>
                <a:spcPts val="2000"/>
              </a:lnSpc>
            </a:pPr>
            <a:endParaRPr lang="zh-CN" altLang="en-US" sz="1400" dirty="0" smtClean="0"/>
          </a:p>
          <a:p>
            <a:pPr>
              <a:lnSpc>
                <a:spcPts val="2000"/>
              </a:lnSpc>
            </a:pPr>
            <a:r>
              <a:rPr lang="zh-CN" altLang="en-US" sz="1400" dirty="0" smtClean="0"/>
              <a:t>相关文件：</a:t>
            </a:r>
            <a:r>
              <a:rPr lang="en-US" altLang="zh-CN" sz="1400" dirty="0" smtClean="0">
                <a:hlinkClick r:id="rId5" action="ppaction://hlinkfile"/>
              </a:rPr>
              <a:t>2018</a:t>
            </a:r>
            <a:r>
              <a:rPr lang="zh-CN" altLang="en-US" sz="1400" dirty="0" smtClean="0">
                <a:hlinkClick r:id="rId5" action="ppaction://hlinkfile"/>
              </a:rPr>
              <a:t>年非全税目进口商品暂定税率表</a:t>
            </a:r>
            <a:r>
              <a:rPr lang="en-US" altLang="zh-CN" sz="1400" dirty="0" smtClean="0">
                <a:hlinkClick r:id="rId5" action="ppaction://hlinkfile"/>
              </a:rPr>
              <a:t>.xls</a:t>
            </a:r>
            <a:endParaRPr lang="zh-CN" altLang="en-US" sz="1400" dirty="0" smtClean="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627534"/>
            <a:ext cx="8640960" cy="4452501"/>
          </a:xfrm>
          <a:prstGeom prst="rect">
            <a:avLst/>
          </a:prstGeom>
        </p:spPr>
        <p:txBody>
          <a:bodyPr wrap="square">
            <a:spAutoFit/>
          </a:bodyPr>
          <a:lstStyle/>
          <a:p>
            <a:pPr algn="ctr">
              <a:lnSpc>
                <a:spcPts val="2000"/>
              </a:lnSpc>
            </a:pPr>
            <a:r>
              <a:rPr lang="zh-CN" altLang="en-US" sz="1400" b="1" dirty="0" smtClean="0"/>
              <a:t>海关总署公告</a:t>
            </a:r>
            <a:r>
              <a:rPr lang="en-US" altLang="zh-CN" sz="1400" b="1" dirty="0" smtClean="0"/>
              <a:t>2017</a:t>
            </a:r>
            <a:r>
              <a:rPr lang="zh-CN" altLang="en-US" sz="1400" b="1" dirty="0" smtClean="0"/>
              <a:t>年第</a:t>
            </a:r>
            <a:r>
              <a:rPr lang="en-US" altLang="zh-CN" sz="1400" b="1" dirty="0" smtClean="0"/>
              <a:t>66</a:t>
            </a:r>
            <a:r>
              <a:rPr lang="zh-CN" altLang="en-US" sz="1400" b="1" dirty="0" smtClean="0"/>
              <a:t>号</a:t>
            </a:r>
            <a:endParaRPr lang="en-US" altLang="zh-CN" sz="1400" b="1" dirty="0" smtClean="0"/>
          </a:p>
          <a:p>
            <a:pPr algn="ctr">
              <a:lnSpc>
                <a:spcPts val="2000"/>
              </a:lnSpc>
            </a:pPr>
            <a:r>
              <a:rPr lang="zh-CN" altLang="en-US" sz="1400" b="1" dirty="0" smtClean="0"/>
              <a:t>（关于规范一般贸易进口税则品目</a:t>
            </a:r>
            <a:r>
              <a:rPr lang="en-US" altLang="zh-CN" sz="1400" b="1" dirty="0" smtClean="0"/>
              <a:t>8703</a:t>
            </a:r>
            <a:r>
              <a:rPr lang="zh-CN" altLang="en-US" sz="1400" b="1" dirty="0" smtClean="0"/>
              <a:t>项下非中规车申报要求的公告 ）</a:t>
            </a:r>
          </a:p>
          <a:p>
            <a:pPr>
              <a:lnSpc>
                <a:spcPts val="2000"/>
              </a:lnSpc>
            </a:pPr>
            <a:endParaRPr lang="zh-CN" altLang="en-US" sz="1400" dirty="0" smtClean="0"/>
          </a:p>
          <a:p>
            <a:pPr>
              <a:lnSpc>
                <a:spcPts val="2000"/>
              </a:lnSpc>
            </a:pPr>
            <a:r>
              <a:rPr lang="zh-CN" altLang="en-US" sz="1400" dirty="0" smtClean="0"/>
              <a:t>　　为进一步规范企业申报行为，降低通关制度性成本，根据</a:t>
            </a:r>
            <a:r>
              <a:rPr lang="en-US" altLang="zh-CN" sz="1400" dirty="0" smtClean="0"/>
              <a:t>《</a:t>
            </a:r>
            <a:r>
              <a:rPr lang="zh-CN" altLang="en-US" sz="1400" dirty="0" smtClean="0"/>
              <a:t>中华人民共和国海关进出口货物报关单填制规范</a:t>
            </a:r>
            <a:r>
              <a:rPr lang="en-US" altLang="zh-CN" sz="1400" dirty="0" smtClean="0"/>
              <a:t>》</a:t>
            </a:r>
            <a:r>
              <a:rPr lang="zh-CN" altLang="en-US" sz="1400" dirty="0" smtClean="0"/>
              <a:t>、</a:t>
            </a:r>
            <a:r>
              <a:rPr lang="en-US" altLang="zh-CN" sz="1400" dirty="0" smtClean="0"/>
              <a:t>《</a:t>
            </a:r>
            <a:r>
              <a:rPr lang="zh-CN" altLang="en-US" sz="1400" dirty="0" smtClean="0"/>
              <a:t>中华人民共和国海关进出口商品规范申报目录</a:t>
            </a:r>
            <a:r>
              <a:rPr lang="en-US" altLang="zh-CN" sz="1400" dirty="0" smtClean="0"/>
              <a:t>》</a:t>
            </a:r>
            <a:r>
              <a:rPr lang="zh-CN" altLang="en-US" sz="1400" dirty="0" smtClean="0"/>
              <a:t>及海关总署</a:t>
            </a:r>
            <a:r>
              <a:rPr lang="en-US" altLang="zh-CN" sz="1400" dirty="0" smtClean="0"/>
              <a:t>2009</a:t>
            </a:r>
            <a:r>
              <a:rPr lang="zh-CN" altLang="en-US" sz="1400" dirty="0" smtClean="0"/>
              <a:t>年第</a:t>
            </a:r>
            <a:r>
              <a:rPr lang="en-US" altLang="zh-CN" sz="1400" dirty="0" smtClean="0"/>
              <a:t>49</a:t>
            </a:r>
            <a:r>
              <a:rPr lang="zh-CN" altLang="en-US" sz="1400" dirty="0" smtClean="0"/>
              <a:t>号公告，现就一般贸易进口税则品目</a:t>
            </a:r>
            <a:r>
              <a:rPr lang="en-US" altLang="zh-CN" sz="1400" dirty="0" smtClean="0"/>
              <a:t>8703</a:t>
            </a:r>
            <a:r>
              <a:rPr lang="zh-CN" altLang="en-US" sz="1400" dirty="0" smtClean="0"/>
              <a:t>项下非中规车申报规范公告如下：</a:t>
            </a:r>
          </a:p>
          <a:p>
            <a:pPr>
              <a:lnSpc>
                <a:spcPts val="2000"/>
              </a:lnSpc>
            </a:pPr>
            <a:r>
              <a:rPr lang="zh-CN" altLang="en-US" sz="1400" dirty="0" smtClean="0"/>
              <a:t>　　一、本公告所称非中规车，指针对中国大陆以外其他国家或地区市场设计生产但通过平行进口等贸易渠道进入中国大陆的车辆。</a:t>
            </a:r>
          </a:p>
          <a:p>
            <a:pPr>
              <a:lnSpc>
                <a:spcPts val="2000"/>
              </a:lnSpc>
            </a:pPr>
            <a:r>
              <a:rPr lang="zh-CN" altLang="en-US" sz="1400" dirty="0" smtClean="0"/>
              <a:t>　　二、非中规车适用无纸化申报，同一批次进口的非同一型号车辆应分项申报。</a:t>
            </a:r>
          </a:p>
          <a:p>
            <a:pPr>
              <a:lnSpc>
                <a:spcPts val="2000"/>
              </a:lnSpc>
            </a:pPr>
            <a:r>
              <a:rPr lang="zh-CN" altLang="en-US" sz="1400" dirty="0" smtClean="0"/>
              <a:t>　　三、企业申报时，应当同时填写“价格补充申报单”，作为报关单相关栏目完整申报的必要内容。其中，</a:t>
            </a:r>
          </a:p>
          <a:p>
            <a:pPr>
              <a:lnSpc>
                <a:spcPts val="2000"/>
              </a:lnSpc>
            </a:pPr>
            <a:r>
              <a:rPr lang="zh-CN" altLang="en-US" sz="1400" dirty="0" smtClean="0"/>
              <a:t>　　“买方”栏填写进口车辆实际买方；</a:t>
            </a:r>
          </a:p>
          <a:p>
            <a:pPr>
              <a:lnSpc>
                <a:spcPts val="2000"/>
              </a:lnSpc>
            </a:pPr>
            <a:r>
              <a:rPr lang="zh-CN" altLang="en-US" sz="1400" dirty="0" smtClean="0"/>
              <a:t>　　“卖方”栏填写进口车辆实际卖方；</a:t>
            </a:r>
          </a:p>
          <a:p>
            <a:pPr>
              <a:lnSpc>
                <a:spcPts val="2000"/>
              </a:lnSpc>
            </a:pPr>
            <a:r>
              <a:rPr lang="zh-CN" altLang="en-US" sz="1400" dirty="0" smtClean="0"/>
              <a:t>　　“签约日期”栏填写实际买卖双方间签订正式销售合同的日期；</a:t>
            </a:r>
          </a:p>
          <a:p>
            <a:pPr>
              <a:lnSpc>
                <a:spcPts val="2000"/>
              </a:lnSpc>
            </a:pPr>
            <a:r>
              <a:rPr lang="zh-CN" altLang="en-US" sz="1400" dirty="0" smtClean="0"/>
              <a:t>　　在“其他需要说明的情况”栏内依次填报：进口车辆年款、进口车辆型号及标准配置官网含税价格、所有选装配置及对应官网含税价格，各填报项目间用“</a:t>
            </a:r>
            <a:r>
              <a:rPr lang="en-US" altLang="zh-CN" sz="1400" dirty="0" smtClean="0"/>
              <a:t>/”</a:t>
            </a:r>
            <a:r>
              <a:rPr lang="zh-CN" altLang="en-US" sz="1400" dirty="0" smtClean="0"/>
              <a:t>分隔，前后均不加空格。</a:t>
            </a:r>
          </a:p>
          <a:p>
            <a:pPr>
              <a:lnSpc>
                <a:spcPts val="2000"/>
              </a:lnSpc>
            </a:pPr>
            <a:r>
              <a:rPr lang="zh-CN" altLang="en-US" sz="1400" dirty="0" smtClean="0"/>
              <a:t>　　四、进口申报时主动进行补充申报的，在报关单备注栏填写“</a:t>
            </a:r>
            <a:r>
              <a:rPr lang="en-US" altLang="zh-CN" sz="1400" dirty="0" smtClean="0"/>
              <a:t>#</a:t>
            </a:r>
            <a:r>
              <a:rPr lang="zh-CN" altLang="en-US" sz="1400" dirty="0" smtClean="0"/>
              <a:t>已补充申报”。</a:t>
            </a:r>
          </a:p>
          <a:p>
            <a:pPr>
              <a:lnSpc>
                <a:spcPts val="2000"/>
              </a:lnSpc>
            </a:pPr>
            <a:r>
              <a:rPr lang="zh-CN" altLang="en-US" sz="1400" dirty="0" smtClean="0"/>
              <a:t>　　五、如进口车辆实际买方与报关单收发货人（或消费使用单位）一致的，在备注栏填报“收发货人自营</a:t>
            </a:r>
            <a:r>
              <a:rPr lang="en-US" altLang="zh-CN" sz="1400" dirty="0" smtClean="0"/>
              <a:t>”</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627534"/>
            <a:ext cx="8640960" cy="4452501"/>
          </a:xfrm>
          <a:prstGeom prst="rect">
            <a:avLst/>
          </a:prstGeom>
        </p:spPr>
        <p:txBody>
          <a:bodyPr wrap="square">
            <a:spAutoFit/>
          </a:bodyPr>
          <a:lstStyle/>
          <a:p>
            <a:pPr>
              <a:lnSpc>
                <a:spcPts val="2000"/>
              </a:lnSpc>
            </a:pPr>
            <a:r>
              <a:rPr lang="zh-CN" altLang="en-US" sz="1400" dirty="0" smtClean="0"/>
              <a:t>（或“消费使用单位自营”）；两者不一致的，在备注栏填报“非自营”。</a:t>
            </a:r>
          </a:p>
          <a:p>
            <a:pPr>
              <a:lnSpc>
                <a:spcPts val="2000"/>
              </a:lnSpc>
            </a:pPr>
            <a:r>
              <a:rPr lang="zh-CN" altLang="en-US" sz="1400" dirty="0" smtClean="0"/>
              <a:t>　　六、除原有报关单随附单据外，还需上传以下单证：</a:t>
            </a:r>
          </a:p>
          <a:p>
            <a:pPr>
              <a:lnSpc>
                <a:spcPts val="2000"/>
              </a:lnSpc>
            </a:pPr>
            <a:r>
              <a:rPr lang="zh-CN" altLang="en-US" sz="1400" dirty="0" smtClean="0"/>
              <a:t>　　（一）原始合同、发票、箱单、付汇凭证等单证的扫描件。</a:t>
            </a:r>
          </a:p>
          <a:p>
            <a:pPr>
              <a:lnSpc>
                <a:spcPts val="2000"/>
              </a:lnSpc>
            </a:pPr>
            <a:r>
              <a:rPr lang="zh-CN" altLang="en-US" sz="1400" dirty="0" smtClean="0"/>
              <a:t>　　（二）供货商采购发票、出口报关单、往来函电等；针对进口车辆采购流程作出的书面说明，体现完整贸易环节及每环节的利润、折扣比例情况。</a:t>
            </a:r>
          </a:p>
          <a:p>
            <a:pPr>
              <a:lnSpc>
                <a:spcPts val="2000"/>
              </a:lnSpc>
            </a:pPr>
            <a:r>
              <a:rPr lang="zh-CN" altLang="en-US" sz="1400" dirty="0" smtClean="0"/>
              <a:t>　　（三）上传签约日当月的车辆官网截图，美规车辆可用车辆随附“车窗纸”扫描件代替。</a:t>
            </a:r>
          </a:p>
          <a:p>
            <a:pPr>
              <a:lnSpc>
                <a:spcPts val="2000"/>
              </a:lnSpc>
            </a:pPr>
            <a:r>
              <a:rPr lang="zh-CN" altLang="en-US" sz="1400" dirty="0" smtClean="0"/>
              <a:t>　　（四）申报俄罗斯规、墨西哥规车辆，如出口商享受退税，需上传相关退税证明材料；无法完整提供的，书面说明单证缺失项及原因，并于申报之日起</a:t>
            </a:r>
            <a:r>
              <a:rPr lang="en-US" altLang="zh-CN" sz="1400" dirty="0" smtClean="0"/>
              <a:t>180</a:t>
            </a:r>
            <a:r>
              <a:rPr lang="zh-CN" altLang="en-US" sz="1400" dirty="0" smtClean="0"/>
              <a:t>天内，联系海关总署税收征管中心（上海）补充。</a:t>
            </a:r>
          </a:p>
          <a:p>
            <a:pPr>
              <a:lnSpc>
                <a:spcPts val="2000"/>
              </a:lnSpc>
            </a:pPr>
            <a:r>
              <a:rPr lang="zh-CN" altLang="en-US" sz="1400" dirty="0" smtClean="0"/>
              <a:t>　　（五）中东规车辆需上传车辆主要配置信息。</a:t>
            </a:r>
          </a:p>
          <a:p>
            <a:pPr>
              <a:lnSpc>
                <a:spcPts val="2000"/>
              </a:lnSpc>
            </a:pPr>
            <a:r>
              <a:rPr lang="zh-CN" altLang="en-US" sz="1400" dirty="0" smtClean="0"/>
              <a:t>　　七、进口申报时未同时补充申报的，在申报后</a:t>
            </a:r>
            <a:r>
              <a:rPr lang="en-US" altLang="zh-CN" sz="1400" dirty="0" smtClean="0"/>
              <a:t>2</a:t>
            </a:r>
            <a:r>
              <a:rPr lang="zh-CN" altLang="en-US" sz="1400" dirty="0" smtClean="0"/>
              <a:t>个工作日内向申报地现场海关补充申报。未按时补充申报的，海关将视情实施税收风险排查处置。</a:t>
            </a:r>
          </a:p>
          <a:p>
            <a:pPr>
              <a:lnSpc>
                <a:spcPts val="2000"/>
              </a:lnSpc>
            </a:pPr>
            <a:r>
              <a:rPr lang="zh-CN" altLang="en-US" sz="1400" dirty="0" smtClean="0"/>
              <a:t>　　八、报关单规格型号栏、补充申报单和随附单证的填报指引见附件。报关单及补充申报单其他栏目填写要求按现有规定办理。</a:t>
            </a:r>
          </a:p>
          <a:p>
            <a:pPr>
              <a:lnSpc>
                <a:spcPts val="2000"/>
              </a:lnSpc>
            </a:pPr>
            <a:r>
              <a:rPr lang="zh-CN" altLang="en-US" sz="1400" dirty="0" smtClean="0"/>
              <a:t>　　九、本公告自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日起实施。</a:t>
            </a:r>
          </a:p>
          <a:p>
            <a:pPr>
              <a:lnSpc>
                <a:spcPts val="2000"/>
              </a:lnSpc>
            </a:pPr>
            <a:r>
              <a:rPr lang="zh-CN" altLang="en-US" sz="1400" dirty="0" smtClean="0"/>
              <a:t>　　特此公告。</a:t>
            </a:r>
          </a:p>
          <a:p>
            <a:pPr algn="r">
              <a:lnSpc>
                <a:spcPts val="2000"/>
              </a:lnSpc>
            </a:pPr>
            <a:r>
              <a:rPr lang="zh-CN" altLang="en-US" sz="1400" dirty="0" smtClean="0"/>
              <a:t>海关总署</a:t>
            </a:r>
          </a:p>
          <a:p>
            <a:pPr algn="r">
              <a:lnSpc>
                <a:spcPts val="20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26</a:t>
            </a:r>
            <a:r>
              <a:rPr lang="zh-CN" altLang="en-US" sz="1400" dirty="0" smtClean="0"/>
              <a:t>日</a:t>
            </a: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915566"/>
            <a:ext cx="8496944" cy="3770648"/>
          </a:xfrm>
          <a:prstGeom prst="rect">
            <a:avLst/>
          </a:prstGeom>
        </p:spPr>
        <p:txBody>
          <a:bodyPr wrap="square">
            <a:spAutoFit/>
          </a:bodyPr>
          <a:lstStyle/>
          <a:p>
            <a:pPr>
              <a:lnSpc>
                <a:spcPts val="1800"/>
              </a:lnSpc>
            </a:pPr>
            <a:r>
              <a:rPr lang="zh-CN" altLang="en-US" sz="1400" b="1" dirty="0" smtClean="0">
                <a:solidFill>
                  <a:srgbClr val="FF0000"/>
                </a:solidFill>
              </a:rPr>
              <a:t>附件</a:t>
            </a:r>
          </a:p>
          <a:p>
            <a:pPr>
              <a:lnSpc>
                <a:spcPts val="1800"/>
              </a:lnSpc>
            </a:pPr>
            <a:endParaRPr lang="zh-CN" altLang="en-US" sz="1400" dirty="0" smtClean="0"/>
          </a:p>
          <a:p>
            <a:pPr>
              <a:lnSpc>
                <a:spcPts val="1800"/>
              </a:lnSpc>
            </a:pPr>
            <a:r>
              <a:rPr lang="zh-CN" altLang="en-US" sz="1400" dirty="0" smtClean="0"/>
              <a:t>　　具体填报指引</a:t>
            </a:r>
          </a:p>
          <a:p>
            <a:pPr>
              <a:lnSpc>
                <a:spcPts val="1800"/>
              </a:lnSpc>
            </a:pPr>
            <a:r>
              <a:rPr lang="zh-CN" altLang="en-US" sz="1400" dirty="0" smtClean="0"/>
              <a:t>　　一、报关单规格型号栏</a:t>
            </a:r>
          </a:p>
          <a:p>
            <a:pPr>
              <a:lnSpc>
                <a:spcPts val="1800"/>
              </a:lnSpc>
            </a:pPr>
            <a:r>
              <a:rPr lang="zh-CN" altLang="en-US" sz="1400" dirty="0" smtClean="0"/>
              <a:t>　　</a:t>
            </a:r>
            <a:r>
              <a:rPr lang="en-US" altLang="zh-CN" sz="1400" dirty="0" smtClean="0"/>
              <a:t>1.</a:t>
            </a:r>
            <a:r>
              <a:rPr lang="zh-CN" altLang="en-US" sz="1400" dirty="0" smtClean="0"/>
              <a:t>原销售目的国车版、型：原销售目的国为美国、欧洲（除俄罗斯外）、俄罗斯、加拿大、墨西哥、中东等地的非中规车应分别填报“美规”、“欧规”、“俄规”、“加规”、“墨规”、“中东规”；对于非上述规制的非中规车应填报“其他非中规车”。</a:t>
            </a:r>
          </a:p>
          <a:p>
            <a:pPr>
              <a:lnSpc>
                <a:spcPts val="1800"/>
              </a:lnSpc>
            </a:pPr>
            <a:r>
              <a:rPr lang="zh-CN" altLang="en-US" sz="1400" dirty="0" smtClean="0"/>
              <a:t>　　</a:t>
            </a:r>
            <a:r>
              <a:rPr lang="en-US" altLang="zh-CN" sz="1400" dirty="0" smtClean="0"/>
              <a:t>2.</a:t>
            </a:r>
            <a:r>
              <a:rPr lang="zh-CN" altLang="en-US" sz="1400" dirty="0" smtClean="0"/>
              <a:t>型号：应填报“原型车品牌</a:t>
            </a:r>
            <a:r>
              <a:rPr lang="en-US" altLang="zh-CN" sz="1400" dirty="0" smtClean="0"/>
              <a:t>+</a:t>
            </a:r>
            <a:r>
              <a:rPr lang="zh-CN" altLang="en-US" sz="1400" dirty="0" smtClean="0"/>
              <a:t>型号”，型号应具体到细分型号，如宝马</a:t>
            </a:r>
            <a:r>
              <a:rPr lang="en-US" altLang="zh-CN" sz="1400" dirty="0" smtClean="0"/>
              <a:t>X5 xDrive35i</a:t>
            </a:r>
            <a:r>
              <a:rPr lang="zh-CN" altLang="en-US" sz="1400" dirty="0" smtClean="0"/>
              <a:t>、路虎揽胜</a:t>
            </a:r>
            <a:r>
              <a:rPr lang="en-US" altLang="zh-CN" sz="1400" dirty="0" smtClean="0"/>
              <a:t>HSE</a:t>
            </a:r>
            <a:r>
              <a:rPr lang="zh-CN" altLang="en-US" sz="1400" dirty="0" smtClean="0"/>
              <a:t>等。</a:t>
            </a:r>
          </a:p>
          <a:p>
            <a:pPr>
              <a:lnSpc>
                <a:spcPts val="1800"/>
              </a:lnSpc>
            </a:pPr>
            <a:endParaRPr lang="zh-CN" altLang="en-US" sz="1400" dirty="0" smtClean="0"/>
          </a:p>
          <a:p>
            <a:pPr>
              <a:lnSpc>
                <a:spcPts val="1800"/>
              </a:lnSpc>
            </a:pPr>
            <a:r>
              <a:rPr lang="zh-CN" altLang="en-US" sz="1400" dirty="0" smtClean="0"/>
              <a:t>　　二、补充申报单</a:t>
            </a:r>
          </a:p>
          <a:p>
            <a:pPr>
              <a:lnSpc>
                <a:spcPts val="1800"/>
              </a:lnSpc>
            </a:pPr>
            <a:r>
              <a:rPr lang="zh-CN" altLang="en-US" sz="1400" dirty="0" smtClean="0"/>
              <a:t>　　</a:t>
            </a:r>
            <a:r>
              <a:rPr lang="en-US" altLang="zh-CN" sz="1400" dirty="0" smtClean="0"/>
              <a:t>1.</a:t>
            </a:r>
            <a:r>
              <a:rPr lang="zh-CN" altLang="en-US" sz="1400" dirty="0" smtClean="0"/>
              <a:t>进口车辆实际卖方：转让车辆所有权及风险、并收到车辆价款的销售方。</a:t>
            </a:r>
          </a:p>
          <a:p>
            <a:pPr>
              <a:lnSpc>
                <a:spcPts val="1800"/>
              </a:lnSpc>
            </a:pPr>
            <a:r>
              <a:rPr lang="zh-CN" altLang="en-US" sz="1400" dirty="0" smtClean="0"/>
              <a:t>　　</a:t>
            </a:r>
            <a:r>
              <a:rPr lang="en-US" altLang="zh-CN" sz="1400" dirty="0" smtClean="0"/>
              <a:t>2.</a:t>
            </a:r>
            <a:r>
              <a:rPr lang="zh-CN" altLang="en-US" sz="1400" dirty="0" smtClean="0"/>
              <a:t>进口车辆实际买方：获得车辆所有权，承担相关风险及付款义务的企业。</a:t>
            </a:r>
          </a:p>
          <a:p>
            <a:pPr>
              <a:lnSpc>
                <a:spcPts val="1800"/>
              </a:lnSpc>
            </a:pPr>
            <a:r>
              <a:rPr lang="zh-CN" altLang="en-US" sz="1400" dirty="0" smtClean="0"/>
              <a:t>　　</a:t>
            </a:r>
            <a:r>
              <a:rPr lang="en-US" altLang="zh-CN" sz="1400" dirty="0" smtClean="0"/>
              <a:t>3.</a:t>
            </a:r>
            <a:r>
              <a:rPr lang="zh-CN" altLang="en-US" sz="1400" dirty="0" smtClean="0"/>
              <a:t>签约日期：填报实际买卖双方间签订正式销售合同的日期，格式如“</a:t>
            </a:r>
            <a:r>
              <a:rPr lang="en-US" altLang="zh-CN" sz="1400" dirty="0" smtClean="0"/>
              <a:t>2017</a:t>
            </a:r>
            <a:r>
              <a:rPr lang="zh-CN" altLang="en-US" sz="1400" dirty="0" smtClean="0"/>
              <a:t>年</a:t>
            </a:r>
            <a:r>
              <a:rPr lang="en-US" altLang="zh-CN" sz="1400" dirty="0" smtClean="0"/>
              <a:t>10</a:t>
            </a:r>
            <a:r>
              <a:rPr lang="zh-CN" altLang="en-US" sz="1400" dirty="0" smtClean="0"/>
              <a:t>月</a:t>
            </a:r>
            <a:r>
              <a:rPr lang="en-US" altLang="zh-CN" sz="1400" dirty="0" smtClean="0"/>
              <a:t>24</a:t>
            </a:r>
            <a:r>
              <a:rPr lang="zh-CN" altLang="en-US" sz="1400" dirty="0" smtClean="0"/>
              <a:t>日”。</a:t>
            </a:r>
          </a:p>
          <a:p>
            <a:pPr>
              <a:lnSpc>
                <a:spcPts val="1800"/>
              </a:lnSpc>
            </a:pPr>
            <a:r>
              <a:rPr lang="zh-CN" altLang="en-US" sz="1400" dirty="0" smtClean="0"/>
              <a:t>　　</a:t>
            </a:r>
            <a:r>
              <a:rPr lang="en-US" altLang="zh-CN" sz="1400" dirty="0" smtClean="0"/>
              <a:t>4.</a:t>
            </a:r>
            <a:r>
              <a:rPr lang="zh-CN" altLang="en-US" sz="1400" dirty="0" smtClean="0"/>
              <a:t>进口车辆年款：指车款年份，并非车辆生产年份，如</a:t>
            </a:r>
            <a:r>
              <a:rPr lang="en-US" altLang="zh-CN" sz="1400" dirty="0" smtClean="0"/>
              <a:t>2017</a:t>
            </a:r>
            <a:r>
              <a:rPr lang="zh-CN" altLang="en-US" sz="1400" dirty="0" smtClean="0"/>
              <a:t>年生产的</a:t>
            </a:r>
            <a:r>
              <a:rPr lang="en-US" altLang="zh-CN" sz="1400" dirty="0" smtClean="0"/>
              <a:t>2018</a:t>
            </a:r>
            <a:r>
              <a:rPr lang="zh-CN" altLang="en-US" sz="1400" dirty="0" smtClean="0"/>
              <a:t>款车辆，应填报“</a:t>
            </a:r>
            <a:r>
              <a:rPr lang="en-US" altLang="zh-CN" sz="1400" dirty="0" smtClean="0"/>
              <a:t>2018</a:t>
            </a:r>
            <a:r>
              <a:rPr lang="zh-CN" altLang="en-US" sz="1400" dirty="0" smtClean="0"/>
              <a:t>款”。</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0" y="0"/>
            <a:ext cx="2592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9"/>
          <p:cNvSpPr txBox="1">
            <a:spLocks noChangeArrowheads="1"/>
          </p:cNvSpPr>
          <p:nvPr/>
        </p:nvSpPr>
        <p:spPr bwMode="auto">
          <a:xfrm>
            <a:off x="-17462" y="23594"/>
            <a:ext cx="4937245" cy="11079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600" b="1" dirty="0">
                <a:solidFill>
                  <a:schemeClr val="bg1"/>
                </a:solidFill>
                <a:latin typeface="微软雅黑" panose="020B0503020204020204" pitchFamily="34" charset="-122"/>
                <a:ea typeface="微软雅黑" panose="020B0503020204020204" pitchFamily="34" charset="-122"/>
              </a:rPr>
              <a:t>CONT</a:t>
            </a:r>
            <a:r>
              <a:rPr lang="en-US" altLang="zh-CN" sz="6600" b="1" dirty="0">
                <a:solidFill>
                  <a:schemeClr val="bg1">
                    <a:lumMod val="75000"/>
                  </a:schemeClr>
                </a:solidFill>
                <a:latin typeface="微软雅黑" panose="020B0503020204020204" pitchFamily="34" charset="-122"/>
                <a:ea typeface="微软雅黑" panose="020B0503020204020204" pitchFamily="34" charset="-122"/>
              </a:rPr>
              <a:t>ENTS</a:t>
            </a:r>
            <a:endParaRPr lang="zh-CN" altLang="en-US" sz="66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9" name="文本框 10"/>
          <p:cNvSpPr txBox="1">
            <a:spLocks noChangeArrowheads="1"/>
          </p:cNvSpPr>
          <p:nvPr/>
        </p:nvSpPr>
        <p:spPr bwMode="auto">
          <a:xfrm>
            <a:off x="-65087" y="906740"/>
            <a:ext cx="2248752" cy="11079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600" b="1" spc="-300" dirty="0">
                <a:solidFill>
                  <a:schemeClr val="bg1"/>
                </a:solidFill>
                <a:latin typeface="微软雅黑" panose="020B0503020204020204" pitchFamily="34" charset="-122"/>
                <a:ea typeface="微软雅黑" panose="020B0503020204020204" pitchFamily="34" charset="-122"/>
              </a:rPr>
              <a:t>目 录</a:t>
            </a:r>
          </a:p>
        </p:txBody>
      </p:sp>
      <p:sp>
        <p:nvSpPr>
          <p:cNvPr id="42" name="矩形 41"/>
          <p:cNvSpPr/>
          <p:nvPr/>
        </p:nvSpPr>
        <p:spPr>
          <a:xfrm>
            <a:off x="4612766" y="1519015"/>
            <a:ext cx="3420000" cy="36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t>关务</a:t>
            </a:r>
            <a:endParaRPr lang="zh-CN" altLang="en-US" sz="1600" b="1" dirty="0"/>
          </a:p>
        </p:txBody>
      </p:sp>
      <p:sp>
        <p:nvSpPr>
          <p:cNvPr id="43" name="矩形 42"/>
          <p:cNvSpPr/>
          <p:nvPr/>
        </p:nvSpPr>
        <p:spPr>
          <a:xfrm>
            <a:off x="4612766" y="2330443"/>
            <a:ext cx="342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smtClean="0">
                <a:solidFill>
                  <a:prstClr val="white"/>
                </a:solidFill>
              </a:rPr>
              <a:t>税务</a:t>
            </a:r>
            <a:endParaRPr lang="zh-CN" altLang="en-US" sz="1600" b="1" dirty="0">
              <a:solidFill>
                <a:prstClr val="white"/>
              </a:solidFill>
            </a:endParaRPr>
          </a:p>
        </p:txBody>
      </p:sp>
      <p:sp>
        <p:nvSpPr>
          <p:cNvPr id="44" name="矩形 43"/>
          <p:cNvSpPr/>
          <p:nvPr/>
        </p:nvSpPr>
        <p:spPr>
          <a:xfrm>
            <a:off x="4612766" y="3194219"/>
            <a:ext cx="3420000" cy="36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smtClean="0">
                <a:solidFill>
                  <a:prstClr val="white"/>
                </a:solidFill>
              </a:rPr>
              <a:t>归类</a:t>
            </a:r>
            <a:endParaRPr lang="zh-CN" altLang="en-US" sz="1600" b="1" dirty="0">
              <a:solidFill>
                <a:prstClr val="white"/>
              </a:solidFill>
            </a:endParaRPr>
          </a:p>
        </p:txBody>
      </p:sp>
      <p:sp>
        <p:nvSpPr>
          <p:cNvPr id="45" name="矩形 44"/>
          <p:cNvSpPr/>
          <p:nvPr/>
        </p:nvSpPr>
        <p:spPr>
          <a:xfrm>
            <a:off x="4612766" y="4059145"/>
            <a:ext cx="342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smtClean="0">
                <a:solidFill>
                  <a:prstClr val="white"/>
                </a:solidFill>
              </a:rPr>
              <a:t>商检</a:t>
            </a:r>
            <a:endParaRPr lang="zh-CN" altLang="en-US" sz="1600" b="1" dirty="0">
              <a:solidFill>
                <a:prstClr val="white"/>
              </a:solidFill>
            </a:endParaRPr>
          </a:p>
        </p:txBody>
      </p:sp>
      <p:grpSp>
        <p:nvGrpSpPr>
          <p:cNvPr id="46" name="组合 45"/>
          <p:cNvGrpSpPr>
            <a:grpSpLocks noChangeAspect="1"/>
          </p:cNvGrpSpPr>
          <p:nvPr/>
        </p:nvGrpSpPr>
        <p:grpSpPr>
          <a:xfrm>
            <a:off x="3716857" y="1465277"/>
            <a:ext cx="510100" cy="420741"/>
            <a:chOff x="2971064" y="1795564"/>
            <a:chExt cx="612717" cy="505382"/>
          </a:xfrm>
        </p:grpSpPr>
        <p:sp>
          <p:nvSpPr>
            <p:cNvPr id="50"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65000"/>
                    <a:lumOff val="35000"/>
                  </a:schemeClr>
                </a:solidFill>
              </a:endParaRPr>
            </a:p>
          </p:txBody>
        </p:sp>
        <p:sp>
          <p:nvSpPr>
            <p:cNvPr id="51" name="TextBox 50"/>
            <p:cNvSpPr txBox="1"/>
            <p:nvPr/>
          </p:nvSpPr>
          <p:spPr>
            <a:xfrm>
              <a:off x="2986250" y="1795564"/>
              <a:ext cx="597531" cy="480601"/>
            </a:xfrm>
            <a:prstGeom prst="rect">
              <a:avLst/>
            </a:prstGeom>
            <a:noFill/>
          </p:spPr>
          <p:txBody>
            <a:bodyPr wrap="square" rtlCol="0">
              <a:spAutoFit/>
            </a:bodyPr>
            <a:lstStyle/>
            <a:p>
              <a:pPr algn="ctr"/>
              <a:r>
                <a:rPr lang="en-US" altLang="zh-CN" sz="2000" dirty="0">
                  <a:solidFill>
                    <a:schemeClr val="tx1">
                      <a:lumMod val="65000"/>
                      <a:lumOff val="35000"/>
                    </a:schemeClr>
                  </a:solidFill>
                  <a:latin typeface="Impact" panose="020B0806030902050204" pitchFamily="34" charset="0"/>
                </a:rPr>
                <a:t>01</a:t>
              </a:r>
              <a:endParaRPr lang="zh-CN" altLang="en-US" sz="2000" dirty="0">
                <a:solidFill>
                  <a:schemeClr val="tx1">
                    <a:lumMod val="65000"/>
                    <a:lumOff val="35000"/>
                  </a:schemeClr>
                </a:solidFill>
                <a:latin typeface="Impact" panose="020B0806030902050204" pitchFamily="34" charset="0"/>
              </a:endParaRPr>
            </a:p>
          </p:txBody>
        </p:sp>
      </p:grpSp>
      <p:grpSp>
        <p:nvGrpSpPr>
          <p:cNvPr id="52" name="组合 51"/>
          <p:cNvGrpSpPr>
            <a:grpSpLocks noChangeAspect="1"/>
          </p:cNvGrpSpPr>
          <p:nvPr/>
        </p:nvGrpSpPr>
        <p:grpSpPr>
          <a:xfrm>
            <a:off x="3716857" y="2295025"/>
            <a:ext cx="510100" cy="420741"/>
            <a:chOff x="2971064" y="1795564"/>
            <a:chExt cx="612717" cy="505382"/>
          </a:xfrm>
        </p:grpSpPr>
        <p:sp>
          <p:nvSpPr>
            <p:cNvPr id="53"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65000"/>
                    <a:lumOff val="35000"/>
                  </a:schemeClr>
                </a:solidFill>
              </a:endParaRPr>
            </a:p>
          </p:txBody>
        </p:sp>
        <p:sp>
          <p:nvSpPr>
            <p:cNvPr id="54" name="TextBox 53"/>
            <p:cNvSpPr txBox="1"/>
            <p:nvPr/>
          </p:nvSpPr>
          <p:spPr>
            <a:xfrm>
              <a:off x="2986250" y="1795564"/>
              <a:ext cx="597531" cy="480601"/>
            </a:xfrm>
            <a:prstGeom prst="rect">
              <a:avLst/>
            </a:prstGeom>
            <a:noFill/>
          </p:spPr>
          <p:txBody>
            <a:bodyPr wrap="square" rtlCol="0">
              <a:spAutoFit/>
            </a:bodyPr>
            <a:lstStyle/>
            <a:p>
              <a:pPr algn="ctr"/>
              <a:r>
                <a:rPr lang="en-US" altLang="zh-CN" sz="2000" dirty="0">
                  <a:solidFill>
                    <a:schemeClr val="tx1">
                      <a:lumMod val="65000"/>
                      <a:lumOff val="35000"/>
                    </a:schemeClr>
                  </a:solidFill>
                  <a:latin typeface="Impact" panose="020B0806030902050204" pitchFamily="34" charset="0"/>
                </a:rPr>
                <a:t>02</a:t>
              </a:r>
              <a:endParaRPr lang="zh-CN" altLang="en-US" sz="2000" dirty="0">
                <a:solidFill>
                  <a:schemeClr val="tx1">
                    <a:lumMod val="65000"/>
                    <a:lumOff val="35000"/>
                  </a:schemeClr>
                </a:solidFill>
                <a:latin typeface="Impact" panose="020B0806030902050204" pitchFamily="34" charset="0"/>
              </a:endParaRPr>
            </a:p>
          </p:txBody>
        </p:sp>
      </p:grpSp>
      <p:grpSp>
        <p:nvGrpSpPr>
          <p:cNvPr id="55" name="组合 54"/>
          <p:cNvGrpSpPr>
            <a:grpSpLocks noChangeAspect="1"/>
          </p:cNvGrpSpPr>
          <p:nvPr/>
        </p:nvGrpSpPr>
        <p:grpSpPr>
          <a:xfrm>
            <a:off x="3716857" y="3159121"/>
            <a:ext cx="510100" cy="420741"/>
            <a:chOff x="2971064" y="1795564"/>
            <a:chExt cx="612717" cy="505382"/>
          </a:xfrm>
        </p:grpSpPr>
        <p:sp>
          <p:nvSpPr>
            <p:cNvPr id="56"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65000"/>
                    <a:lumOff val="35000"/>
                  </a:schemeClr>
                </a:solidFill>
              </a:endParaRPr>
            </a:p>
          </p:txBody>
        </p:sp>
        <p:sp>
          <p:nvSpPr>
            <p:cNvPr id="57" name="TextBox 56"/>
            <p:cNvSpPr txBox="1"/>
            <p:nvPr/>
          </p:nvSpPr>
          <p:spPr>
            <a:xfrm>
              <a:off x="2986250" y="1795564"/>
              <a:ext cx="597531" cy="480601"/>
            </a:xfrm>
            <a:prstGeom prst="rect">
              <a:avLst/>
            </a:prstGeom>
            <a:noFill/>
          </p:spPr>
          <p:txBody>
            <a:bodyPr wrap="square" rtlCol="0">
              <a:spAutoFit/>
            </a:bodyPr>
            <a:lstStyle/>
            <a:p>
              <a:pPr algn="ctr"/>
              <a:r>
                <a:rPr lang="en-US" altLang="zh-CN" sz="2000" dirty="0">
                  <a:solidFill>
                    <a:schemeClr val="tx1">
                      <a:lumMod val="65000"/>
                      <a:lumOff val="35000"/>
                    </a:schemeClr>
                  </a:solidFill>
                  <a:latin typeface="Impact" panose="020B0806030902050204" pitchFamily="34" charset="0"/>
                </a:rPr>
                <a:t>03</a:t>
              </a:r>
              <a:endParaRPr lang="zh-CN" altLang="en-US" sz="2000" dirty="0">
                <a:solidFill>
                  <a:schemeClr val="tx1">
                    <a:lumMod val="65000"/>
                    <a:lumOff val="35000"/>
                  </a:schemeClr>
                </a:solidFill>
                <a:latin typeface="Impact" panose="020B0806030902050204" pitchFamily="34" charset="0"/>
              </a:endParaRPr>
            </a:p>
          </p:txBody>
        </p:sp>
      </p:grpSp>
      <p:grpSp>
        <p:nvGrpSpPr>
          <p:cNvPr id="58" name="组合 57"/>
          <p:cNvGrpSpPr>
            <a:grpSpLocks noChangeAspect="1"/>
          </p:cNvGrpSpPr>
          <p:nvPr/>
        </p:nvGrpSpPr>
        <p:grpSpPr>
          <a:xfrm>
            <a:off x="3717230" y="4024368"/>
            <a:ext cx="509503" cy="419590"/>
            <a:chOff x="2971064" y="1796946"/>
            <a:chExt cx="612000" cy="504000"/>
          </a:xfrm>
        </p:grpSpPr>
        <p:sp>
          <p:nvSpPr>
            <p:cNvPr id="59"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65000"/>
                    <a:lumOff val="35000"/>
                  </a:schemeClr>
                </a:solidFill>
              </a:endParaRPr>
            </a:p>
          </p:txBody>
        </p:sp>
        <p:sp>
          <p:nvSpPr>
            <p:cNvPr id="60" name="TextBox 59"/>
            <p:cNvSpPr txBox="1"/>
            <p:nvPr/>
          </p:nvSpPr>
          <p:spPr>
            <a:xfrm>
              <a:off x="3014292" y="1818374"/>
              <a:ext cx="541444" cy="480601"/>
            </a:xfrm>
            <a:prstGeom prst="rect">
              <a:avLst/>
            </a:prstGeom>
            <a:noFill/>
          </p:spPr>
          <p:txBody>
            <a:bodyPr wrap="none" rtlCol="0">
              <a:spAutoFit/>
            </a:bodyPr>
            <a:lstStyle/>
            <a:p>
              <a:pPr algn="ctr"/>
              <a:r>
                <a:rPr lang="en-US" altLang="zh-CN" sz="2000" dirty="0">
                  <a:solidFill>
                    <a:schemeClr val="tx1">
                      <a:lumMod val="65000"/>
                      <a:lumOff val="35000"/>
                    </a:schemeClr>
                  </a:solidFill>
                  <a:latin typeface="Impact" panose="020B0806030902050204" pitchFamily="34" charset="0"/>
                </a:rPr>
                <a:t>04</a:t>
              </a:r>
              <a:endParaRPr lang="zh-CN" altLang="en-US" sz="2000" dirty="0">
                <a:solidFill>
                  <a:schemeClr val="tx1">
                    <a:lumMod val="65000"/>
                    <a:lumOff val="35000"/>
                  </a:schemeClr>
                </a:solidFill>
                <a:latin typeface="Impact" panose="020B0806030902050204" pitchFamily="34" charset="0"/>
              </a:endParaRPr>
            </a:p>
          </p:txBody>
        </p:sp>
      </p:grpSp>
      <p:pic>
        <p:nvPicPr>
          <p:cNvPr id="25" name="图片 24" descr="用这个.png"/>
          <p:cNvPicPr>
            <a:picLocks noChangeAspect="1"/>
          </p:cNvPicPr>
          <p:nvPr/>
        </p:nvPicPr>
        <p:blipFill>
          <a:blip r:embed="rId3" cstate="print"/>
          <a:stretch>
            <a:fillRect/>
          </a:stretch>
        </p:blipFill>
        <p:spPr>
          <a:xfrm>
            <a:off x="7596336" y="-92546"/>
            <a:ext cx="1450325" cy="792088"/>
          </a:xfrm>
          <a:prstGeom prst="rect">
            <a:avLst/>
          </a:prstGeom>
        </p:spPr>
      </p:pic>
    </p:spTree>
    <p:extLst>
      <p:ext uri="{BB962C8B-B14F-4D97-AF65-F5344CB8AC3E}">
        <p14:creationId xmlns="" xmlns:p14="http://schemas.microsoft.com/office/powerpoint/2010/main" val="1150865005"/>
      </p:ext>
    </p:extLst>
  </p:cSld>
  <p:clrMapOvr>
    <a:masterClrMapping/>
  </p:clrMapOvr>
  <mc:AlternateContent xmlns:mc="http://schemas.openxmlformats.org/markup-compatibility/2006">
    <mc:Choice xmlns="" xmlns:p14="http://schemas.microsoft.com/office/powerpoint/2010/main" Requires="p14">
      <p:transition spd="slow" p14:dur="1400" advTm="8000">
        <p14:doors dir="vert"/>
      </p:transition>
    </mc:Choice>
    <mc:Fallback>
      <p:transition spd="slow" advTm="8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915566"/>
            <a:ext cx="8496944" cy="2154821"/>
          </a:xfrm>
          <a:prstGeom prst="rect">
            <a:avLst/>
          </a:prstGeom>
        </p:spPr>
        <p:txBody>
          <a:bodyPr wrap="square">
            <a:spAutoFit/>
          </a:bodyPr>
          <a:lstStyle/>
          <a:p>
            <a:pPr>
              <a:lnSpc>
                <a:spcPts val="1800"/>
              </a:lnSpc>
            </a:pPr>
            <a:r>
              <a:rPr lang="zh-CN" altLang="en-US" sz="1400" dirty="0" smtClean="0"/>
              <a:t>　   </a:t>
            </a:r>
            <a:r>
              <a:rPr lang="en-US" altLang="zh-CN" sz="1400" dirty="0" smtClean="0"/>
              <a:t>5.</a:t>
            </a:r>
            <a:r>
              <a:rPr lang="zh-CN" altLang="en-US" sz="1400" dirty="0" smtClean="0"/>
              <a:t>进口车辆型号：需完整填写品牌、细分型号及详细发动机型号，各项目间用“</a:t>
            </a:r>
            <a:r>
              <a:rPr lang="en-US" altLang="zh-CN" sz="1400" dirty="0" smtClean="0"/>
              <a:t>/”</a:t>
            </a:r>
            <a:r>
              <a:rPr lang="zh-CN" altLang="en-US" sz="1400" dirty="0" smtClean="0"/>
              <a:t>分隔。</a:t>
            </a:r>
          </a:p>
          <a:p>
            <a:pPr>
              <a:lnSpc>
                <a:spcPts val="1800"/>
              </a:lnSpc>
            </a:pPr>
            <a:r>
              <a:rPr lang="zh-CN" altLang="en-US" sz="1400" dirty="0" smtClean="0"/>
              <a:t>　　</a:t>
            </a:r>
            <a:r>
              <a:rPr lang="en-US" altLang="zh-CN" sz="1400" dirty="0" smtClean="0"/>
              <a:t>6.</a:t>
            </a:r>
            <a:r>
              <a:rPr lang="zh-CN" altLang="en-US" sz="1400" dirty="0" smtClean="0"/>
              <a:t>进口车辆所有选装配置：完整填写中文名称、外文名称和配置代码，如“全景天窗</a:t>
            </a:r>
            <a:r>
              <a:rPr lang="en-US" altLang="zh-CN" sz="1400" dirty="0" smtClean="0"/>
              <a:t>/Panorama/041CZ</a:t>
            </a:r>
            <a:r>
              <a:rPr lang="zh-CN" altLang="en-US" sz="1400" dirty="0" smtClean="0"/>
              <a:t>。</a:t>
            </a:r>
          </a:p>
          <a:p>
            <a:pPr>
              <a:lnSpc>
                <a:spcPts val="1800"/>
              </a:lnSpc>
            </a:pPr>
            <a:r>
              <a:rPr lang="zh-CN" altLang="en-US" sz="1400" dirty="0" smtClean="0"/>
              <a:t>　　</a:t>
            </a:r>
            <a:r>
              <a:rPr lang="en-US" altLang="zh-CN" sz="1400" dirty="0" smtClean="0"/>
              <a:t>7.</a:t>
            </a:r>
            <a:r>
              <a:rPr lang="zh-CN" altLang="en-US" sz="1400" dirty="0" smtClean="0"/>
              <a:t>相关项目如没有，应填报为无，但应保留前后的“</a:t>
            </a:r>
            <a:r>
              <a:rPr lang="en-US" altLang="zh-CN" sz="1400" dirty="0" smtClean="0"/>
              <a:t>/”</a:t>
            </a:r>
            <a:r>
              <a:rPr lang="zh-CN" altLang="en-US" sz="1400" dirty="0" smtClean="0"/>
              <a:t>，如“</a:t>
            </a:r>
            <a:r>
              <a:rPr lang="en-US" altLang="zh-CN" sz="1400" dirty="0" smtClean="0"/>
              <a:t>/</a:t>
            </a:r>
            <a:r>
              <a:rPr lang="zh-CN" altLang="en-US" sz="1400" dirty="0" smtClean="0"/>
              <a:t>无官网价格</a:t>
            </a:r>
            <a:r>
              <a:rPr lang="en-US" altLang="zh-CN" sz="1400" dirty="0" smtClean="0"/>
              <a:t>/”</a:t>
            </a:r>
            <a:r>
              <a:rPr lang="zh-CN" altLang="en-US" sz="1400" dirty="0" smtClean="0"/>
              <a:t>、“</a:t>
            </a:r>
            <a:r>
              <a:rPr lang="en-US" altLang="zh-CN" sz="1400" dirty="0" smtClean="0"/>
              <a:t>/</a:t>
            </a:r>
            <a:r>
              <a:rPr lang="zh-CN" altLang="en-US" sz="1400" dirty="0" smtClean="0"/>
              <a:t>无配置代码</a:t>
            </a:r>
            <a:r>
              <a:rPr lang="en-US" altLang="zh-CN" sz="1400" dirty="0" smtClean="0"/>
              <a:t>/”</a:t>
            </a:r>
            <a:r>
              <a:rPr lang="zh-CN" altLang="en-US" sz="1400" dirty="0" smtClean="0"/>
              <a:t>。</a:t>
            </a:r>
          </a:p>
          <a:p>
            <a:pPr>
              <a:lnSpc>
                <a:spcPts val="1800"/>
              </a:lnSpc>
            </a:pPr>
            <a:endParaRPr lang="zh-CN" altLang="en-US" sz="1400" dirty="0" smtClean="0"/>
          </a:p>
          <a:p>
            <a:pPr>
              <a:lnSpc>
                <a:spcPts val="1800"/>
              </a:lnSpc>
            </a:pPr>
            <a:r>
              <a:rPr lang="zh-CN" altLang="en-US" sz="1400" dirty="0" smtClean="0"/>
              <a:t>　　三、随附单证</a:t>
            </a:r>
          </a:p>
          <a:p>
            <a:pPr>
              <a:lnSpc>
                <a:spcPts val="1800"/>
              </a:lnSpc>
            </a:pPr>
            <a:r>
              <a:rPr lang="zh-CN" altLang="en-US" sz="1400" dirty="0" smtClean="0"/>
              <a:t>　　</a:t>
            </a:r>
            <a:r>
              <a:rPr lang="en-US" altLang="zh-CN" sz="1400" dirty="0" smtClean="0"/>
              <a:t>1.</a:t>
            </a:r>
            <a:r>
              <a:rPr lang="zh-CN" altLang="en-US" sz="1400" dirty="0" smtClean="0"/>
              <a:t>原始合同、发票：应体现货物实际买方、卖方。</a:t>
            </a:r>
          </a:p>
          <a:p>
            <a:pPr>
              <a:lnSpc>
                <a:spcPts val="1800"/>
              </a:lnSpc>
            </a:pPr>
            <a:r>
              <a:rPr lang="zh-CN" altLang="en-US" sz="1400" dirty="0" smtClean="0"/>
              <a:t>　　</a:t>
            </a:r>
            <a:r>
              <a:rPr lang="en-US" altLang="zh-CN" sz="1400" dirty="0" smtClean="0"/>
              <a:t>2.</a:t>
            </a:r>
            <a:r>
              <a:rPr lang="zh-CN" altLang="en-US" sz="1400" dirty="0" smtClean="0"/>
              <a:t>付汇凭证：应包括定金预付及应税佣金等。</a:t>
            </a:r>
          </a:p>
          <a:p>
            <a:pPr>
              <a:lnSpc>
                <a:spcPts val="1800"/>
              </a:lnSpc>
            </a:pPr>
            <a:r>
              <a:rPr lang="zh-CN" altLang="en-US" sz="1400" dirty="0" smtClean="0"/>
              <a:t>　　</a:t>
            </a:r>
            <a:r>
              <a:rPr lang="en-US" altLang="zh-CN" sz="1400" dirty="0" smtClean="0"/>
              <a:t>3.</a:t>
            </a:r>
            <a:r>
              <a:rPr lang="zh-CN" altLang="en-US" sz="1400" dirty="0" smtClean="0"/>
              <a:t>车辆官网截图：应体现车型基础价格、选配及费用；无官网价格的可不提供。</a:t>
            </a:r>
          </a:p>
        </p:txBody>
      </p:sp>
      <p:pic>
        <p:nvPicPr>
          <p:cNvPr id="1026" name="Picture 2"/>
          <p:cNvPicPr>
            <a:picLocks noChangeAspect="1" noChangeArrowheads="1"/>
          </p:cNvPicPr>
          <p:nvPr/>
        </p:nvPicPr>
        <p:blipFill>
          <a:blip r:embed="rId5" cstate="print"/>
          <a:srcRect/>
          <a:stretch>
            <a:fillRect/>
          </a:stretch>
        </p:blipFill>
        <p:spPr bwMode="auto">
          <a:xfrm>
            <a:off x="5940152" y="3147814"/>
            <a:ext cx="2804740" cy="1690970"/>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179512" y="691986"/>
            <a:ext cx="8856984" cy="4832092"/>
          </a:xfrm>
          <a:prstGeom prst="rect">
            <a:avLst/>
          </a:prstGeom>
        </p:spPr>
        <p:txBody>
          <a:bodyPr wrap="square">
            <a:spAutoFit/>
          </a:bodyPr>
          <a:lstStyle/>
          <a:p>
            <a:pPr algn="ctr"/>
            <a:r>
              <a:rPr lang="zh-CN" altLang="en-US" sz="1400" b="1" dirty="0" smtClean="0"/>
              <a:t>海关总署公告</a:t>
            </a:r>
            <a:r>
              <a:rPr lang="en-US" altLang="zh-CN" sz="1400" b="1" dirty="0" smtClean="0"/>
              <a:t>2017</a:t>
            </a:r>
            <a:r>
              <a:rPr lang="zh-CN" altLang="en-US" sz="1400" b="1" dirty="0" smtClean="0"/>
              <a:t>年第</a:t>
            </a:r>
            <a:r>
              <a:rPr lang="en-US" altLang="zh-CN" sz="1400" b="1" dirty="0" smtClean="0"/>
              <a:t>67</a:t>
            </a:r>
            <a:r>
              <a:rPr lang="zh-CN" altLang="en-US" sz="1400" b="1" dirty="0" smtClean="0"/>
              <a:t>号</a:t>
            </a:r>
            <a:endParaRPr lang="en-US" altLang="zh-CN" sz="1400" b="1" dirty="0" smtClean="0"/>
          </a:p>
          <a:p>
            <a:pPr algn="ctr"/>
            <a:r>
              <a:rPr lang="zh-CN" altLang="en-US" sz="1400" b="1" dirty="0" smtClean="0"/>
              <a:t>（关于进一步推进优惠贸易协定货物申报无纸化的公告）</a:t>
            </a:r>
          </a:p>
          <a:p>
            <a:endParaRPr lang="zh-CN" altLang="en-US" sz="1400" dirty="0" smtClean="0"/>
          </a:p>
          <a:p>
            <a:r>
              <a:rPr lang="zh-CN" altLang="en-US" sz="1400" dirty="0" smtClean="0"/>
              <a:t>　　为深化全国通关一体化改革、便利货物通关，海关总署决定，自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日起，进一步推进优惠贸易协定项下进口货物申报无纸化。现将有关事项公告如下：进口货物收货人或者其代理人（以下简称进口人）向海关申报进口优惠贸易协定项下货物时，可自行选择以下方式：</a:t>
            </a:r>
          </a:p>
          <a:p>
            <a:r>
              <a:rPr lang="zh-CN" altLang="en-US" sz="1400" dirty="0" smtClean="0"/>
              <a:t>　　（一）选择“通关无纸化”方式申报的，进口人在申报进口时，应当以电子方式向海关提交原产地证据文件、商业发票、运输单证和未再加工证明文件等单证正本（以下简称原产地单证），并按照</a:t>
            </a:r>
            <a:r>
              <a:rPr lang="en-US" altLang="zh-CN" sz="1400" dirty="0" smtClean="0"/>
              <a:t>《</a:t>
            </a:r>
            <a:r>
              <a:rPr lang="zh-CN" altLang="en-US" sz="1400" dirty="0" smtClean="0"/>
              <a:t>优惠贸易协定项下进口货物以电子方式提交原产地单证操作规范</a:t>
            </a:r>
            <a:r>
              <a:rPr lang="en-US" altLang="zh-CN" sz="1400" dirty="0" smtClean="0"/>
              <a:t>》</a:t>
            </a:r>
            <a:r>
              <a:rPr lang="zh-CN" altLang="en-US" sz="1400" dirty="0" smtClean="0"/>
              <a:t>（见附件）的要求办理。</a:t>
            </a:r>
          </a:p>
          <a:p>
            <a:r>
              <a:rPr lang="zh-CN" altLang="en-US" sz="1400" dirty="0" smtClean="0"/>
              <a:t>　　（二）选择“有纸报关”方式申报的，进口人仍按现行规定提交原产地单证纸质文件。</a:t>
            </a:r>
          </a:p>
          <a:p>
            <a:r>
              <a:rPr lang="zh-CN" altLang="en-US" sz="1400" dirty="0" smtClean="0"/>
              <a:t>　　二、进口人按照本公告第一条第（一）款要求办理的，申报进口时无需提交原产地单证纸质文件，但应当按照海关有关规定保存原产地单证。海关认为有必要时，进口人应当补充提交原产地单证正本。</a:t>
            </a:r>
          </a:p>
          <a:p>
            <a:r>
              <a:rPr lang="zh-CN" altLang="en-US" sz="1400" dirty="0" smtClean="0"/>
              <a:t>　　三、优惠贸易协定项下进出海关特殊监管区域和保税监管场所货物仍按照海关总署</a:t>
            </a:r>
            <a:r>
              <a:rPr lang="en-US" altLang="zh-CN" sz="1400" dirty="0" smtClean="0"/>
              <a:t>2016</a:t>
            </a:r>
            <a:r>
              <a:rPr lang="zh-CN" altLang="en-US" sz="1400" dirty="0" smtClean="0"/>
              <a:t>年第</a:t>
            </a:r>
            <a:r>
              <a:rPr lang="en-US" altLang="zh-CN" sz="1400" dirty="0" smtClean="0"/>
              <a:t>53</a:t>
            </a:r>
            <a:r>
              <a:rPr lang="zh-CN" altLang="en-US" sz="1400" dirty="0" smtClean="0"/>
              <a:t>号公告要求申报。</a:t>
            </a:r>
          </a:p>
          <a:p>
            <a:r>
              <a:rPr lang="zh-CN" altLang="en-US" sz="1400" dirty="0" smtClean="0"/>
              <a:t>　　四、本公告中“原产地证据文件”是指相关优惠贸易协定原产地管理办法所规定的原产地证书和原产地声明。</a:t>
            </a:r>
          </a:p>
          <a:p>
            <a:r>
              <a:rPr lang="zh-CN" altLang="en-US" sz="1400" dirty="0" smtClean="0"/>
              <a:t>　　特此公告。</a:t>
            </a:r>
          </a:p>
          <a:p>
            <a:r>
              <a:rPr lang="zh-CN" altLang="en-US" sz="1400" dirty="0" smtClean="0"/>
              <a:t>       附件：</a:t>
            </a:r>
            <a:r>
              <a:rPr lang="zh-CN" altLang="en-US" sz="1400" dirty="0" smtClean="0">
                <a:hlinkClick r:id="rId5" action="ppaction://hlinkfile"/>
              </a:rPr>
              <a:t>优惠贸易协定项下进口货物以电子方式提交原产地单证操作规范</a:t>
            </a:r>
            <a:r>
              <a:rPr lang="en-US" altLang="zh-CN" sz="1400" dirty="0" smtClean="0">
                <a:hlinkClick r:id="rId5" action="ppaction://hlinkfile"/>
              </a:rPr>
              <a:t>.doc</a:t>
            </a:r>
            <a:endParaRPr lang="en-US" altLang="zh-CN" sz="1400" dirty="0" smtClean="0"/>
          </a:p>
          <a:p>
            <a:pPr algn="r"/>
            <a:r>
              <a:rPr lang="zh-CN" altLang="en-US" sz="1400" dirty="0" smtClean="0"/>
              <a:t>　　海关总署</a:t>
            </a:r>
          </a:p>
          <a:p>
            <a:pPr algn="r"/>
            <a:r>
              <a:rPr lang="zh-CN" altLang="en-US" sz="1400" dirty="0" smtClean="0"/>
              <a:t>　　</a:t>
            </a: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25</a:t>
            </a:r>
            <a:r>
              <a:rPr lang="zh-CN" altLang="en-US" sz="1400" dirty="0" smtClean="0"/>
              <a:t>日</a:t>
            </a:r>
          </a:p>
          <a:p>
            <a:endParaRPr lang="zh-CN" altLang="en-US" sz="1400" dirty="0" smtClean="0"/>
          </a:p>
          <a:p>
            <a:r>
              <a:rPr lang="zh-CN" altLang="en-US" sz="1400" dirty="0" smtClean="0"/>
              <a:t>　　</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95536" y="915566"/>
            <a:ext cx="8352928" cy="3405163"/>
          </a:xfrm>
          <a:prstGeom prst="rect">
            <a:avLst/>
          </a:prstGeom>
        </p:spPr>
        <p:txBody>
          <a:bodyPr wrap="square">
            <a:spAutoFit/>
          </a:bodyPr>
          <a:lstStyle/>
          <a:p>
            <a:pPr algn="ctr">
              <a:lnSpc>
                <a:spcPts val="2000"/>
              </a:lnSpc>
            </a:pPr>
            <a:r>
              <a:rPr lang="zh-CN" altLang="en-US" sz="1400" b="1" dirty="0" smtClean="0"/>
              <a:t>海关总署公告</a:t>
            </a:r>
            <a:r>
              <a:rPr lang="en-US" altLang="zh-CN" sz="1400" b="1" dirty="0" smtClean="0"/>
              <a:t>2017</a:t>
            </a:r>
            <a:r>
              <a:rPr lang="zh-CN" altLang="en-US" sz="1400" b="1" dirty="0" smtClean="0"/>
              <a:t>年第</a:t>
            </a:r>
            <a:r>
              <a:rPr lang="en-US" altLang="zh-CN" sz="1400" b="1" dirty="0" smtClean="0"/>
              <a:t>68</a:t>
            </a:r>
            <a:r>
              <a:rPr lang="zh-CN" altLang="en-US" sz="1400" b="1" dirty="0" smtClean="0"/>
              <a:t>号</a:t>
            </a:r>
            <a:endParaRPr lang="en-US" altLang="zh-CN" sz="1400" b="1" dirty="0" smtClean="0"/>
          </a:p>
          <a:p>
            <a:pPr algn="ctr">
              <a:lnSpc>
                <a:spcPts val="2000"/>
              </a:lnSpc>
            </a:pPr>
            <a:r>
              <a:rPr lang="zh-CN" altLang="en-US" sz="1400" b="1" dirty="0" smtClean="0"/>
              <a:t>（关于暂缓报送</a:t>
            </a:r>
            <a:r>
              <a:rPr lang="en-US" altLang="zh-CN" sz="1400" b="1" dirty="0" smtClean="0"/>
              <a:t>《</a:t>
            </a:r>
            <a:r>
              <a:rPr lang="zh-CN" altLang="en-US" sz="1400" b="1" dirty="0" smtClean="0"/>
              <a:t>报关单位注册信息年度报告</a:t>
            </a:r>
            <a:r>
              <a:rPr lang="en-US" altLang="zh-CN" sz="1400" b="1" dirty="0" smtClean="0"/>
              <a:t>》</a:t>
            </a:r>
            <a:r>
              <a:rPr lang="zh-CN" altLang="en-US" sz="1400" b="1" dirty="0" smtClean="0"/>
              <a:t>有关事项的公告）</a:t>
            </a:r>
          </a:p>
          <a:p>
            <a:pPr>
              <a:lnSpc>
                <a:spcPts val="2000"/>
              </a:lnSpc>
            </a:pPr>
            <a:endParaRPr lang="zh-CN" altLang="en-US" sz="1400" dirty="0" smtClean="0"/>
          </a:p>
          <a:p>
            <a:pPr>
              <a:lnSpc>
                <a:spcPts val="2000"/>
              </a:lnSpc>
            </a:pPr>
            <a:r>
              <a:rPr lang="zh-CN" altLang="en-US" sz="1400" dirty="0" smtClean="0"/>
              <a:t>　　为贯彻党中央、国务院关于推进“放管服”改革部署和国务院简政放权工作要求，减轻广大进出口企业负担，优化营商环境，加强事中事后监管，海关总署决定：自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日起，进出口企业暂缓向海关报送</a:t>
            </a:r>
            <a:r>
              <a:rPr lang="en-US" altLang="zh-CN" sz="1400" dirty="0" smtClean="0"/>
              <a:t>2017</a:t>
            </a:r>
            <a:r>
              <a:rPr lang="zh-CN" altLang="en-US" sz="1400" dirty="0" smtClean="0"/>
              <a:t>年度</a:t>
            </a:r>
            <a:r>
              <a:rPr lang="en-US" altLang="zh-CN" sz="1400" dirty="0" smtClean="0"/>
              <a:t>《</a:t>
            </a:r>
            <a:r>
              <a:rPr lang="zh-CN" altLang="en-US" sz="1400" dirty="0" smtClean="0"/>
              <a:t>报关单位注册信息年度报告</a:t>
            </a:r>
            <a:r>
              <a:rPr lang="en-US" altLang="zh-CN" sz="1400" dirty="0" smtClean="0"/>
              <a:t>》</a:t>
            </a:r>
            <a:r>
              <a:rPr lang="zh-CN" altLang="en-US" sz="1400" dirty="0" smtClean="0"/>
              <a:t>。海关总署正在按照国务院统一部署，会同工商、商务等部门推进企业年报“多报合一”改革工作，待改革完成后，进出口企业将通过国家统一平台报送年报。具体报送时间、方式和年报内容等将另行公告。</a:t>
            </a:r>
          </a:p>
          <a:p>
            <a:pPr>
              <a:lnSpc>
                <a:spcPts val="2000"/>
              </a:lnSpc>
            </a:pPr>
            <a:endParaRPr lang="zh-CN" altLang="en-US" sz="1400" dirty="0" smtClean="0"/>
          </a:p>
          <a:p>
            <a:pPr>
              <a:lnSpc>
                <a:spcPts val="2000"/>
              </a:lnSpc>
            </a:pPr>
            <a:r>
              <a:rPr lang="zh-CN" altLang="en-US" sz="1400" dirty="0" smtClean="0"/>
              <a:t>　　特此公告。</a:t>
            </a:r>
          </a:p>
          <a:p>
            <a:pPr>
              <a:lnSpc>
                <a:spcPts val="2000"/>
              </a:lnSpc>
            </a:pPr>
            <a:endParaRPr lang="zh-CN" altLang="en-US" sz="1400" dirty="0" smtClean="0"/>
          </a:p>
          <a:p>
            <a:pPr algn="r">
              <a:lnSpc>
                <a:spcPts val="2000"/>
              </a:lnSpc>
            </a:pPr>
            <a:r>
              <a:rPr lang="zh-CN" altLang="en-US" sz="1400" dirty="0" smtClean="0"/>
              <a:t>海关总署</a:t>
            </a:r>
          </a:p>
          <a:p>
            <a:pPr algn="r">
              <a:lnSpc>
                <a:spcPts val="20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27</a:t>
            </a:r>
            <a:r>
              <a:rPr lang="zh-CN" altLang="en-US" sz="1400" dirty="0" smtClean="0"/>
              <a:t>日</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699542"/>
            <a:ext cx="8568952" cy="4401205"/>
          </a:xfrm>
          <a:prstGeom prst="rect">
            <a:avLst/>
          </a:prstGeom>
        </p:spPr>
        <p:txBody>
          <a:bodyPr wrap="square">
            <a:spAutoFit/>
          </a:bodyPr>
          <a:lstStyle/>
          <a:p>
            <a:pPr algn="ctr"/>
            <a:r>
              <a:rPr lang="zh-CN" altLang="en-US" sz="1400" b="1" dirty="0" smtClean="0"/>
              <a:t>海关总署公告</a:t>
            </a:r>
            <a:r>
              <a:rPr lang="en-US" altLang="zh-CN" sz="1400" b="1" dirty="0" smtClean="0"/>
              <a:t>2017</a:t>
            </a:r>
            <a:r>
              <a:rPr lang="zh-CN" altLang="en-US" sz="1400" b="1" dirty="0" smtClean="0"/>
              <a:t>年第</a:t>
            </a:r>
            <a:r>
              <a:rPr lang="en-US" altLang="zh-CN" sz="1400" b="1" dirty="0" smtClean="0"/>
              <a:t>69</a:t>
            </a:r>
            <a:r>
              <a:rPr lang="zh-CN" altLang="en-US" sz="1400" b="1" dirty="0" smtClean="0"/>
              <a:t>号</a:t>
            </a:r>
            <a:endParaRPr lang="en-US" altLang="zh-CN" sz="1400" b="1" dirty="0" smtClean="0"/>
          </a:p>
          <a:p>
            <a:pPr algn="ctr"/>
            <a:r>
              <a:rPr lang="zh-CN" altLang="en-US" sz="1400" b="1" dirty="0" smtClean="0"/>
              <a:t>（关于修订</a:t>
            </a:r>
            <a:r>
              <a:rPr lang="en-US" altLang="zh-CN" sz="1400" b="1" dirty="0" smtClean="0"/>
              <a:t>《</a:t>
            </a:r>
            <a:r>
              <a:rPr lang="zh-CN" altLang="en-US" sz="1400" b="1" dirty="0" smtClean="0"/>
              <a:t>中华人民共和国海关进出口货物报关单填制规范</a:t>
            </a:r>
            <a:r>
              <a:rPr lang="en-US" altLang="zh-CN" sz="1400" b="1" dirty="0" smtClean="0"/>
              <a:t>》</a:t>
            </a:r>
            <a:r>
              <a:rPr lang="zh-CN" altLang="en-US" sz="1400" b="1" dirty="0" smtClean="0"/>
              <a:t>的公告）</a:t>
            </a:r>
          </a:p>
          <a:p>
            <a:endParaRPr lang="zh-CN" altLang="en-US" sz="1400" dirty="0" smtClean="0"/>
          </a:p>
          <a:p>
            <a:r>
              <a:rPr lang="zh-CN" altLang="en-US" sz="1400" dirty="0" smtClean="0"/>
              <a:t>　　为贯彻落实国务院建立品牌统计制度的要求，加强对优惠贸易协定出口货物管理，统一进出口货物报关单有关项目填制，海关总署对</a:t>
            </a:r>
            <a:r>
              <a:rPr lang="en-US" altLang="zh-CN" sz="1400" dirty="0" smtClean="0"/>
              <a:t>《</a:t>
            </a:r>
            <a:r>
              <a:rPr lang="zh-CN" altLang="en-US" sz="1400" dirty="0" smtClean="0"/>
              <a:t>中华人民共和国海关进出口货物报关单填制规范</a:t>
            </a:r>
            <a:r>
              <a:rPr lang="en-US" altLang="zh-CN" sz="1400" dirty="0" smtClean="0"/>
              <a:t>》</a:t>
            </a:r>
            <a:r>
              <a:rPr lang="zh-CN" altLang="en-US" sz="1400" dirty="0" smtClean="0"/>
              <a:t>（海关总署</a:t>
            </a:r>
            <a:r>
              <a:rPr lang="en-US" altLang="zh-CN" sz="1400" dirty="0" smtClean="0"/>
              <a:t>2017</a:t>
            </a:r>
            <a:r>
              <a:rPr lang="zh-CN" altLang="en-US" sz="1400" dirty="0" smtClean="0"/>
              <a:t>年第</a:t>
            </a:r>
            <a:r>
              <a:rPr lang="en-US" altLang="zh-CN" sz="1400" dirty="0" smtClean="0"/>
              <a:t>13</a:t>
            </a:r>
            <a:r>
              <a:rPr lang="zh-CN" altLang="en-US" sz="1400" dirty="0" smtClean="0"/>
              <a:t>号公告附件）第三十五项“商品名称、规格型号”进行了修改。现将有关内容公告如下：</a:t>
            </a:r>
          </a:p>
          <a:p>
            <a:endParaRPr lang="zh-CN" altLang="en-US" sz="1400" dirty="0" smtClean="0"/>
          </a:p>
          <a:p>
            <a:r>
              <a:rPr lang="zh-CN" altLang="en-US" sz="1400" dirty="0" smtClean="0"/>
              <a:t>　　第三十五项“商品名称、规格型号”增加“品牌类型”、“出口享惠情况”，即：（九）品牌类型。品牌类型为必填项目。可选择“无品牌”、“境内自主品牌”、“境内收购品牌”、“境外品牌（贴牌生产）”、“境外品牌（其他）”如实填报。其中，“境内自主品牌”是指由境内企业自主开发、拥有自主知识产权的品牌；“境内收购品牌”是指境内企业收购的原境外品牌；“境外品牌（贴牌生产）”是指境内企业代工贴牌生产中使用的境外品牌；“境外品牌（其他）”是指除代工贴牌生产以外使用的境外品牌。（十）出口享惠情况。出口享惠情况为出口报关单必填项目。可选择“出口货物在最终目的国（地区）不享受优惠关税”、“出口货物在最终目的国（地区）享受优惠关税”、“出口货物不能确定在最终目的国（地区）享受优惠关税”如实填报。进口货物报关单不填制该申报项。</a:t>
            </a:r>
          </a:p>
          <a:p>
            <a:endParaRPr lang="zh-CN" altLang="en-US" sz="1400" dirty="0" smtClean="0"/>
          </a:p>
          <a:p>
            <a:r>
              <a:rPr lang="zh-CN" altLang="en-US" sz="1400" dirty="0" smtClean="0"/>
              <a:t>　　本公告自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日起执行。</a:t>
            </a:r>
          </a:p>
          <a:p>
            <a:endParaRPr lang="zh-CN" altLang="en-US" sz="1400" dirty="0" smtClean="0"/>
          </a:p>
          <a:p>
            <a:pPr algn="r"/>
            <a:r>
              <a:rPr lang="zh-CN" altLang="en-US" sz="1400" dirty="0" smtClean="0"/>
              <a:t>海关总署</a:t>
            </a:r>
          </a:p>
          <a:p>
            <a:pPr algn="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27</a:t>
            </a:r>
            <a:r>
              <a:rPr lang="zh-CN" altLang="en-US" sz="1400" dirty="0" smtClean="0"/>
              <a:t>日</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843558"/>
            <a:ext cx="8712968" cy="3918124"/>
          </a:xfrm>
          <a:prstGeom prst="rect">
            <a:avLst/>
          </a:prstGeom>
        </p:spPr>
        <p:txBody>
          <a:bodyPr wrap="square">
            <a:spAutoFit/>
          </a:bodyPr>
          <a:lstStyle/>
          <a:p>
            <a:pPr algn="ctr">
              <a:lnSpc>
                <a:spcPts val="2000"/>
              </a:lnSpc>
            </a:pPr>
            <a:r>
              <a:rPr lang="zh-CN" altLang="en-US" sz="1400" b="1" dirty="0" smtClean="0"/>
              <a:t>海关总署公告</a:t>
            </a:r>
            <a:r>
              <a:rPr lang="en-US" altLang="zh-CN" sz="1400" b="1" dirty="0" smtClean="0"/>
              <a:t>2017</a:t>
            </a:r>
            <a:r>
              <a:rPr lang="zh-CN" altLang="en-US" sz="1400" b="1" dirty="0" smtClean="0"/>
              <a:t>年第</a:t>
            </a:r>
            <a:r>
              <a:rPr lang="en-US" altLang="zh-CN" sz="1400" b="1" dirty="0" smtClean="0"/>
              <a:t>70</a:t>
            </a:r>
            <a:r>
              <a:rPr lang="zh-CN" altLang="en-US" sz="1400" b="1" dirty="0" smtClean="0"/>
              <a:t>号</a:t>
            </a:r>
            <a:endParaRPr lang="en-US" altLang="zh-CN" sz="1400" b="1" dirty="0" smtClean="0"/>
          </a:p>
          <a:p>
            <a:pPr algn="ctr">
              <a:lnSpc>
                <a:spcPts val="2000"/>
              </a:lnSpc>
            </a:pPr>
            <a:r>
              <a:rPr lang="zh-CN" altLang="en-US" sz="1400" b="1" dirty="0" smtClean="0"/>
              <a:t>（关于</a:t>
            </a:r>
            <a:r>
              <a:rPr lang="en-US" altLang="zh-CN" sz="1400" b="1" dirty="0" smtClean="0"/>
              <a:t>2017</a:t>
            </a:r>
            <a:r>
              <a:rPr lang="zh-CN" altLang="en-US" sz="1400" b="1" dirty="0" smtClean="0"/>
              <a:t>年度自新西兰进口有关农产品数量和</a:t>
            </a:r>
            <a:r>
              <a:rPr lang="en-US" altLang="zh-CN" sz="1400" b="1" dirty="0" smtClean="0"/>
              <a:t>2018</a:t>
            </a:r>
            <a:r>
              <a:rPr lang="zh-CN" altLang="en-US" sz="1400" b="1" dirty="0" smtClean="0"/>
              <a:t>年度进口触发水平数量的公告）</a:t>
            </a:r>
          </a:p>
          <a:p>
            <a:pPr>
              <a:lnSpc>
                <a:spcPts val="2000"/>
              </a:lnSpc>
            </a:pPr>
            <a:endParaRPr lang="zh-CN" altLang="en-US" sz="1400" dirty="0" smtClean="0"/>
          </a:p>
          <a:p>
            <a:pPr>
              <a:lnSpc>
                <a:spcPts val="2000"/>
              </a:lnSpc>
            </a:pPr>
            <a:r>
              <a:rPr lang="zh-CN" altLang="en-US" sz="1400" dirty="0" smtClean="0"/>
              <a:t>　　根据</a:t>
            </a:r>
            <a:r>
              <a:rPr lang="en-US" altLang="zh-CN" sz="1400" dirty="0" smtClean="0"/>
              <a:t>《</a:t>
            </a:r>
            <a:r>
              <a:rPr lang="zh-CN" altLang="en-US" sz="1400" dirty="0" smtClean="0"/>
              <a:t>中华人民共和国政府和新西兰政府自由贸易协定</a:t>
            </a:r>
            <a:r>
              <a:rPr lang="en-US" altLang="zh-CN" sz="1400" dirty="0" smtClean="0"/>
              <a:t>》</a:t>
            </a:r>
            <a:r>
              <a:rPr lang="zh-CN" altLang="en-US" sz="1400" dirty="0" smtClean="0"/>
              <a:t>和海关总署公告</a:t>
            </a:r>
            <a:r>
              <a:rPr lang="en-US" altLang="zh-CN" sz="1400" dirty="0" smtClean="0"/>
              <a:t>2008</a:t>
            </a:r>
            <a:r>
              <a:rPr lang="zh-CN" altLang="en-US" sz="1400" dirty="0" smtClean="0"/>
              <a:t>年第</a:t>
            </a:r>
            <a:r>
              <a:rPr lang="en-US" altLang="zh-CN" sz="1400" dirty="0" smtClean="0"/>
              <a:t>91</a:t>
            </a:r>
            <a:r>
              <a:rPr lang="zh-CN" altLang="en-US" sz="1400" dirty="0" smtClean="0"/>
              <a:t>号，我国对自新西兰进口的四大类</a:t>
            </a:r>
            <a:r>
              <a:rPr lang="en-US" altLang="zh-CN" sz="1400" dirty="0" smtClean="0"/>
              <a:t>12</a:t>
            </a:r>
            <a:r>
              <a:rPr lang="zh-CN" altLang="en-US" sz="1400" dirty="0" smtClean="0"/>
              <a:t>个税号农产品（以下简称四大类农产品）实施特殊保障管理措施。现将</a:t>
            </a:r>
            <a:r>
              <a:rPr lang="en-US" altLang="zh-CN" sz="1400" dirty="0" smtClean="0"/>
              <a:t>2017</a:t>
            </a:r>
            <a:r>
              <a:rPr lang="zh-CN" altLang="en-US" sz="1400" dirty="0" smtClean="0"/>
              <a:t>年度四大类农产品适用协定税率进口数量和</a:t>
            </a:r>
            <a:r>
              <a:rPr lang="en-US" altLang="zh-CN" sz="1400" dirty="0" smtClean="0"/>
              <a:t>2018</a:t>
            </a:r>
            <a:r>
              <a:rPr lang="zh-CN" altLang="en-US" sz="1400" dirty="0" smtClean="0"/>
              <a:t>年度进口触发水平数量予以公布（见附件）。其中</a:t>
            </a:r>
            <a:r>
              <a:rPr lang="en-US" altLang="zh-CN" sz="1400" dirty="0" smtClean="0"/>
              <a:t>2017</a:t>
            </a:r>
            <a:r>
              <a:rPr lang="zh-CN" altLang="en-US" sz="1400" dirty="0" smtClean="0"/>
              <a:t>年我国进口的原产于新西兰的第一类农产品（税则号列</a:t>
            </a:r>
            <a:r>
              <a:rPr lang="en-US" altLang="zh-CN" sz="1400" dirty="0" smtClean="0"/>
              <a:t>04012000</a:t>
            </a:r>
            <a:r>
              <a:rPr lang="zh-CN" altLang="en-US" sz="1400" dirty="0" smtClean="0"/>
              <a:t>、</a:t>
            </a:r>
            <a:r>
              <a:rPr lang="en-US" altLang="zh-CN" sz="1400" dirty="0" smtClean="0"/>
              <a:t>04014000</a:t>
            </a:r>
            <a:r>
              <a:rPr lang="zh-CN" altLang="en-US" sz="1400" dirty="0" smtClean="0"/>
              <a:t>、</a:t>
            </a:r>
            <a:r>
              <a:rPr lang="en-US" altLang="zh-CN" sz="1400" dirty="0" smtClean="0"/>
              <a:t>04015000</a:t>
            </a:r>
            <a:r>
              <a:rPr lang="zh-CN" altLang="en-US" sz="1400" dirty="0" smtClean="0"/>
              <a:t>）数量为</a:t>
            </a:r>
            <a:r>
              <a:rPr lang="en-US" altLang="zh-CN" sz="1400" dirty="0" smtClean="0"/>
              <a:t>9278.786</a:t>
            </a:r>
            <a:r>
              <a:rPr lang="zh-CN" altLang="en-US" sz="1400" dirty="0" smtClean="0"/>
              <a:t>吨，以在途方式进口数量为</a:t>
            </a:r>
            <a:r>
              <a:rPr lang="en-US" altLang="zh-CN" sz="1400" dirty="0" smtClean="0"/>
              <a:t>7261.786</a:t>
            </a:r>
            <a:r>
              <a:rPr lang="zh-CN" altLang="en-US" sz="1400" dirty="0" smtClean="0"/>
              <a:t>吨，已超</a:t>
            </a:r>
            <a:r>
              <a:rPr lang="en-US" altLang="zh-CN" sz="1400" dirty="0" smtClean="0"/>
              <a:t>2018</a:t>
            </a:r>
            <a:r>
              <a:rPr lang="zh-CN" altLang="en-US" sz="1400" dirty="0" smtClean="0"/>
              <a:t>年度进口触发水平数量</a:t>
            </a:r>
            <a:r>
              <a:rPr lang="en-US" altLang="zh-CN" sz="1400" dirty="0" smtClean="0"/>
              <a:t>2118</a:t>
            </a:r>
            <a:r>
              <a:rPr lang="zh-CN" altLang="en-US" sz="1400" dirty="0" smtClean="0"/>
              <a:t>吨，因此</a:t>
            </a:r>
            <a:r>
              <a:rPr lang="en-US" altLang="zh-CN" sz="1400" dirty="0" smtClean="0"/>
              <a:t>2018</a:t>
            </a:r>
            <a:r>
              <a:rPr lang="zh-CN" altLang="en-US" sz="1400" dirty="0" smtClean="0"/>
              <a:t>年度进口新西兰第一类农产品不能适用协定税率。</a:t>
            </a:r>
          </a:p>
          <a:p>
            <a:pPr>
              <a:lnSpc>
                <a:spcPts val="2000"/>
              </a:lnSpc>
            </a:pPr>
            <a:r>
              <a:rPr lang="zh-CN" altLang="en-US" sz="1400" dirty="0" smtClean="0"/>
              <a:t>　　四大类农产品进口时仍按照海关总署公告</a:t>
            </a:r>
            <a:r>
              <a:rPr lang="en-US" altLang="zh-CN" sz="1400" dirty="0" smtClean="0"/>
              <a:t>2008</a:t>
            </a:r>
            <a:r>
              <a:rPr lang="zh-CN" altLang="en-US" sz="1400" dirty="0" smtClean="0"/>
              <a:t>年第</a:t>
            </a:r>
            <a:r>
              <a:rPr lang="en-US" altLang="zh-CN" sz="1400" dirty="0" smtClean="0"/>
              <a:t>91</a:t>
            </a:r>
            <a:r>
              <a:rPr lang="zh-CN" altLang="en-US" sz="1400" dirty="0" smtClean="0"/>
              <a:t>号的规定办理相关手续。</a:t>
            </a:r>
          </a:p>
          <a:p>
            <a:pPr>
              <a:lnSpc>
                <a:spcPts val="2000"/>
              </a:lnSpc>
            </a:pPr>
            <a:r>
              <a:rPr lang="zh-CN" altLang="en-US" sz="1400" dirty="0" smtClean="0"/>
              <a:t>　　特此公告。</a:t>
            </a:r>
          </a:p>
          <a:p>
            <a:pPr>
              <a:lnSpc>
                <a:spcPts val="2000"/>
              </a:lnSpc>
            </a:pPr>
            <a:r>
              <a:rPr lang="zh-CN" altLang="en-US" sz="1400" dirty="0" smtClean="0"/>
              <a:t>       附件：</a:t>
            </a:r>
            <a:r>
              <a:rPr lang="en-US" altLang="zh-CN" sz="1400" dirty="0" smtClean="0">
                <a:hlinkClick r:id="rId5" action="ppaction://hlinkfile"/>
              </a:rPr>
              <a:t>2017</a:t>
            </a:r>
            <a:r>
              <a:rPr lang="zh-CN" altLang="en-US" sz="1400" dirty="0" smtClean="0">
                <a:hlinkClick r:id="rId5" action="ppaction://hlinkfile"/>
              </a:rPr>
              <a:t>年度有关农产品适用协定税率进口数量和</a:t>
            </a:r>
            <a:r>
              <a:rPr lang="en-US" altLang="zh-CN" sz="1400" dirty="0" smtClean="0">
                <a:hlinkClick r:id="rId5" action="ppaction://hlinkfile"/>
              </a:rPr>
              <a:t>2018</a:t>
            </a:r>
            <a:r>
              <a:rPr lang="zh-CN" altLang="en-US" sz="1400" dirty="0" smtClean="0">
                <a:hlinkClick r:id="rId5" action="ppaction://hlinkfile"/>
              </a:rPr>
              <a:t>年度进口触发水平数量情况表</a:t>
            </a:r>
            <a:r>
              <a:rPr lang="en-US" altLang="zh-CN" sz="1400" dirty="0" smtClean="0">
                <a:hlinkClick r:id="rId5" action="ppaction://hlinkfile"/>
              </a:rPr>
              <a:t>.xls</a:t>
            </a:r>
            <a:endParaRPr lang="en-US" altLang="zh-CN" sz="1400" dirty="0" smtClean="0"/>
          </a:p>
          <a:p>
            <a:pPr>
              <a:lnSpc>
                <a:spcPts val="2000"/>
              </a:lnSpc>
            </a:pPr>
            <a:endParaRPr lang="en-US" altLang="zh-CN" sz="1400" dirty="0" smtClean="0"/>
          </a:p>
          <a:p>
            <a:pPr algn="r">
              <a:lnSpc>
                <a:spcPts val="2000"/>
              </a:lnSpc>
            </a:pPr>
            <a:r>
              <a:rPr lang="zh-CN" altLang="en-US" sz="1400" dirty="0" smtClean="0"/>
              <a:t>海关总署</a:t>
            </a:r>
          </a:p>
          <a:p>
            <a:pPr algn="r">
              <a:lnSpc>
                <a:spcPts val="20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28</a:t>
            </a:r>
            <a:r>
              <a:rPr lang="zh-CN" altLang="en-US" sz="1400" dirty="0" smtClean="0"/>
              <a:t>日</a:t>
            </a: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267744" y="771550"/>
            <a:ext cx="4584909" cy="369332"/>
          </a:xfrm>
          <a:prstGeom prst="rect">
            <a:avLst/>
          </a:prstGeom>
        </p:spPr>
        <p:txBody>
          <a:bodyPr wrap="none">
            <a:spAutoFit/>
          </a:bodyPr>
          <a:lstStyle/>
          <a:p>
            <a:r>
              <a:rPr lang="zh-CN" altLang="en-US" b="1" dirty="0" smtClean="0">
                <a:solidFill>
                  <a:schemeClr val="accent1"/>
                </a:solidFill>
              </a:rPr>
              <a:t>中澳</a:t>
            </a:r>
            <a:r>
              <a:rPr lang="en-US" altLang="zh-CN" b="1" dirty="0" smtClean="0">
                <a:solidFill>
                  <a:schemeClr val="accent1"/>
                </a:solidFill>
              </a:rPr>
              <a:t>AEO</a:t>
            </a:r>
            <a:r>
              <a:rPr lang="zh-CN" altLang="en-US" b="1" dirty="0" smtClean="0">
                <a:solidFill>
                  <a:schemeClr val="accent1"/>
                </a:solidFill>
              </a:rPr>
              <a:t>互认｜为广大进出口企业再添红利</a:t>
            </a:r>
            <a:endParaRPr lang="zh-CN" altLang="en-US" b="1" dirty="0">
              <a:solidFill>
                <a:schemeClr val="accent1"/>
              </a:solidFill>
            </a:endParaRPr>
          </a:p>
        </p:txBody>
      </p:sp>
      <p:sp>
        <p:nvSpPr>
          <p:cNvPr id="6" name="矩形 5"/>
          <p:cNvSpPr/>
          <p:nvPr/>
        </p:nvSpPr>
        <p:spPr>
          <a:xfrm>
            <a:off x="395536" y="1203598"/>
            <a:ext cx="8496944" cy="738664"/>
          </a:xfrm>
          <a:prstGeom prst="rect">
            <a:avLst/>
          </a:prstGeom>
        </p:spPr>
        <p:txBody>
          <a:bodyPr wrap="square">
            <a:spAutoFit/>
          </a:bodyPr>
          <a:lstStyle/>
          <a:p>
            <a:r>
              <a:rPr lang="en-US" altLang="zh-CN" sz="1400" dirty="0" smtClean="0"/>
              <a:t>2017</a:t>
            </a:r>
            <a:r>
              <a:rPr lang="zh-CN" altLang="en-US" sz="1400" dirty="0" smtClean="0"/>
              <a:t>年</a:t>
            </a:r>
            <a:r>
              <a:rPr lang="en-US" altLang="zh-CN" sz="1400" dirty="0" smtClean="0"/>
              <a:t>11</a:t>
            </a:r>
            <a:r>
              <a:rPr lang="zh-CN" altLang="en-US" sz="1400" dirty="0" smtClean="0"/>
              <a:t>月</a:t>
            </a:r>
            <a:r>
              <a:rPr lang="en-US" altLang="zh-CN" sz="1400" dirty="0" smtClean="0"/>
              <a:t>27</a:t>
            </a:r>
            <a:r>
              <a:rPr lang="zh-CN" altLang="en-US" sz="1400" dirty="0" smtClean="0"/>
              <a:t>日，中国海关总署署长于广洲与澳大利亚移民与边境保卫部部长彼得</a:t>
            </a:r>
            <a:r>
              <a:rPr lang="en-US" altLang="zh-CN" sz="1400" dirty="0" smtClean="0"/>
              <a:t>.</a:t>
            </a:r>
            <a:r>
              <a:rPr lang="zh-CN" altLang="en-US" sz="1400" dirty="0" smtClean="0"/>
              <a:t>达顿在澳大利亚堪培拉签属了</a:t>
            </a:r>
            <a:r>
              <a:rPr lang="en-US" altLang="zh-CN" sz="1400" dirty="0" smtClean="0"/>
              <a:t>《</a:t>
            </a:r>
            <a:r>
              <a:rPr lang="zh-CN" altLang="en-US" sz="1400" dirty="0" smtClean="0"/>
              <a:t>关于中国海关企业信用管理制度与澳大利亚诚信贸易商计划互认的安排</a:t>
            </a:r>
            <a:r>
              <a:rPr lang="en-US" altLang="zh-CN" sz="1400" dirty="0" smtClean="0"/>
              <a:t>》</a:t>
            </a:r>
            <a:r>
              <a:rPr lang="zh-CN" altLang="en-US" sz="1400" dirty="0" smtClean="0"/>
              <a:t>，至此与我国签署互认安排的国家和地区增至</a:t>
            </a:r>
            <a:r>
              <a:rPr lang="en-US" altLang="zh-CN" sz="1400" dirty="0" smtClean="0"/>
              <a:t>35</a:t>
            </a:r>
            <a:r>
              <a:rPr lang="zh-CN" altLang="en-US" sz="1400" dirty="0" smtClean="0"/>
              <a:t>个！</a:t>
            </a:r>
            <a:endParaRPr lang="zh-CN" altLang="en-US" sz="1400" dirty="0"/>
          </a:p>
        </p:txBody>
      </p:sp>
      <p:pic>
        <p:nvPicPr>
          <p:cNvPr id="3074" name="Picture 2"/>
          <p:cNvPicPr>
            <a:picLocks noChangeAspect="1" noChangeArrowheads="1"/>
          </p:cNvPicPr>
          <p:nvPr/>
        </p:nvPicPr>
        <p:blipFill>
          <a:blip r:embed="rId5" cstate="print"/>
          <a:srcRect/>
          <a:stretch>
            <a:fillRect/>
          </a:stretch>
        </p:blipFill>
        <p:spPr bwMode="auto">
          <a:xfrm>
            <a:off x="2987824" y="2067694"/>
            <a:ext cx="2953692" cy="2903309"/>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TextBox 4"/>
          <p:cNvSpPr txBox="1"/>
          <p:nvPr/>
        </p:nvSpPr>
        <p:spPr>
          <a:xfrm>
            <a:off x="323528" y="987574"/>
            <a:ext cx="8568952" cy="738664"/>
          </a:xfrm>
          <a:prstGeom prst="rect">
            <a:avLst/>
          </a:prstGeom>
          <a:noFill/>
        </p:spPr>
        <p:txBody>
          <a:bodyPr wrap="square" rtlCol="0">
            <a:spAutoFit/>
          </a:bodyPr>
          <a:lstStyle/>
          <a:p>
            <a:r>
              <a:rPr lang="en-US" altLang="zh-CN" sz="1400" dirty="0" smtClean="0"/>
              <a:t>2017</a:t>
            </a:r>
            <a:r>
              <a:rPr lang="zh-CN" altLang="en-US" sz="1400" dirty="0" smtClean="0"/>
              <a:t>年</a:t>
            </a:r>
            <a:r>
              <a:rPr lang="en-US" altLang="zh-CN" sz="1400" dirty="0" smtClean="0"/>
              <a:t>11</a:t>
            </a:r>
            <a:r>
              <a:rPr lang="zh-CN" altLang="en-US" sz="1400" dirty="0" smtClean="0"/>
              <a:t>月</a:t>
            </a:r>
            <a:r>
              <a:rPr lang="en-US" altLang="zh-CN" sz="1400" dirty="0" smtClean="0"/>
              <a:t>27</a:t>
            </a:r>
            <a:r>
              <a:rPr lang="zh-CN" altLang="en-US" sz="1400" dirty="0" smtClean="0"/>
              <a:t>日，中国海关总署署长于广洲与澳大利亚移民与边境保卫部部长彼得▪达顿在澳大利亚堪培拉签署了</a:t>
            </a:r>
            <a:r>
              <a:rPr lang="en-US" altLang="zh-CN" sz="1400" dirty="0" smtClean="0"/>
              <a:t>《</a:t>
            </a:r>
            <a:r>
              <a:rPr lang="zh-CN" altLang="en-US" sz="1400" dirty="0" smtClean="0"/>
              <a:t>关于中国海关企业信用管理制度与澳大利亚诚信贸易商计划互认的安排</a:t>
            </a:r>
            <a:r>
              <a:rPr lang="en-US" altLang="zh-CN" sz="1400" dirty="0" smtClean="0"/>
              <a:t>》</a:t>
            </a:r>
            <a:r>
              <a:rPr lang="zh-CN" altLang="en-US" sz="1400" dirty="0" smtClean="0"/>
              <a:t>，这是对两国经贸合作和商界发展的重大利好！</a:t>
            </a:r>
            <a:endParaRPr lang="zh-CN" altLang="en-US" sz="1400" dirty="0"/>
          </a:p>
        </p:txBody>
      </p:sp>
      <p:pic>
        <p:nvPicPr>
          <p:cNvPr id="4098" name="Picture 2"/>
          <p:cNvPicPr>
            <a:picLocks noChangeAspect="1" noChangeArrowheads="1"/>
          </p:cNvPicPr>
          <p:nvPr/>
        </p:nvPicPr>
        <p:blipFill>
          <a:blip r:embed="rId5" cstate="print"/>
          <a:srcRect/>
          <a:stretch>
            <a:fillRect/>
          </a:stretch>
        </p:blipFill>
        <p:spPr bwMode="auto">
          <a:xfrm>
            <a:off x="1835696" y="1995686"/>
            <a:ext cx="5015949" cy="2789088"/>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pic>
        <p:nvPicPr>
          <p:cNvPr id="1026" name="Picture 2"/>
          <p:cNvPicPr>
            <a:picLocks noChangeAspect="1" noChangeArrowheads="1"/>
          </p:cNvPicPr>
          <p:nvPr/>
        </p:nvPicPr>
        <p:blipFill>
          <a:blip r:embed="rId5" cstate="print"/>
          <a:srcRect/>
          <a:stretch>
            <a:fillRect/>
          </a:stretch>
        </p:blipFill>
        <p:spPr bwMode="auto">
          <a:xfrm>
            <a:off x="1907704" y="725150"/>
            <a:ext cx="4695056" cy="4150856"/>
          </a:xfrm>
          <a:prstGeom prst="rect">
            <a:avLst/>
          </a:prstGeom>
          <a:noFill/>
          <a:ln w="9525">
            <a:noFill/>
            <a:miter lim="800000"/>
            <a:headEnd/>
            <a:tailEnd/>
          </a:ln>
        </p:spPr>
      </p:pic>
      <p:sp>
        <p:nvSpPr>
          <p:cNvPr id="6" name="TextBox 5"/>
          <p:cNvSpPr txBox="1"/>
          <p:nvPr/>
        </p:nvSpPr>
        <p:spPr>
          <a:xfrm>
            <a:off x="4932040" y="4815031"/>
            <a:ext cx="1512168" cy="276999"/>
          </a:xfrm>
          <a:prstGeom prst="rect">
            <a:avLst/>
          </a:prstGeom>
          <a:noFill/>
        </p:spPr>
        <p:txBody>
          <a:bodyPr wrap="square" rtlCol="0">
            <a:spAutoFit/>
          </a:bodyPr>
          <a:lstStyle/>
          <a:p>
            <a:r>
              <a:rPr lang="en-US" altLang="zh-CN" sz="1200" b="1" dirty="0" smtClean="0">
                <a:solidFill>
                  <a:schemeClr val="accent2">
                    <a:lumMod val="75000"/>
                  </a:schemeClr>
                </a:solidFill>
              </a:rPr>
              <a:t>2016</a:t>
            </a:r>
            <a:r>
              <a:rPr lang="zh-CN" altLang="en-US" sz="1200" b="1" dirty="0" smtClean="0">
                <a:solidFill>
                  <a:schemeClr val="accent2">
                    <a:lumMod val="75000"/>
                  </a:schemeClr>
                </a:solidFill>
              </a:rPr>
              <a:t>年</a:t>
            </a:r>
            <a:r>
              <a:rPr lang="en-US" altLang="zh-CN" sz="1200" b="1" dirty="0" smtClean="0">
                <a:solidFill>
                  <a:schemeClr val="accent2">
                    <a:lumMod val="75000"/>
                  </a:schemeClr>
                </a:solidFill>
              </a:rPr>
              <a:t>1</a:t>
            </a:r>
            <a:r>
              <a:rPr lang="zh-CN" altLang="en-US" sz="1200" b="1" dirty="0" smtClean="0">
                <a:solidFill>
                  <a:schemeClr val="accent2">
                    <a:lumMod val="75000"/>
                  </a:schemeClr>
                </a:solidFill>
              </a:rPr>
              <a:t>月到</a:t>
            </a:r>
            <a:r>
              <a:rPr lang="en-US" altLang="zh-CN" sz="1200" b="1" dirty="0" smtClean="0">
                <a:solidFill>
                  <a:schemeClr val="accent2">
                    <a:lumMod val="75000"/>
                  </a:schemeClr>
                </a:solidFill>
              </a:rPr>
              <a:t>9</a:t>
            </a:r>
            <a:r>
              <a:rPr lang="zh-CN" altLang="en-US" sz="1200" b="1" dirty="0" smtClean="0">
                <a:solidFill>
                  <a:schemeClr val="accent2">
                    <a:lumMod val="75000"/>
                  </a:schemeClr>
                </a:solidFill>
              </a:rPr>
              <a:t>月</a:t>
            </a:r>
            <a:endParaRPr lang="zh-CN" altLang="en-US" sz="1200" b="1" dirty="0">
              <a:solidFill>
                <a:schemeClr val="accent2">
                  <a:lumMod val="75000"/>
                </a:schemeClr>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pic>
        <p:nvPicPr>
          <p:cNvPr id="3" name="Picture 2"/>
          <p:cNvPicPr>
            <a:picLocks noChangeAspect="1" noChangeArrowheads="1"/>
          </p:cNvPicPr>
          <p:nvPr/>
        </p:nvPicPr>
        <p:blipFill>
          <a:blip r:embed="rId5" cstate="print"/>
          <a:srcRect/>
          <a:stretch>
            <a:fillRect/>
          </a:stretch>
        </p:blipFill>
        <p:spPr bwMode="auto">
          <a:xfrm>
            <a:off x="2123728" y="987574"/>
            <a:ext cx="4435599" cy="3854866"/>
          </a:xfrm>
          <a:prstGeom prst="rect">
            <a:avLst/>
          </a:prstGeom>
          <a:noFill/>
          <a:ln w="9525">
            <a:noFill/>
            <a:miter lim="800000"/>
            <a:headEnd/>
            <a:tailEnd/>
          </a:ln>
        </p:spPr>
      </p:pic>
      <p:pic>
        <p:nvPicPr>
          <p:cNvPr id="2051" name="Picture 3"/>
          <p:cNvPicPr>
            <a:picLocks noChangeAspect="1" noChangeArrowheads="1"/>
          </p:cNvPicPr>
          <p:nvPr/>
        </p:nvPicPr>
        <p:blipFill>
          <a:blip r:embed="rId6" cstate="print"/>
          <a:srcRect/>
          <a:stretch>
            <a:fillRect/>
          </a:stretch>
        </p:blipFill>
        <p:spPr bwMode="auto">
          <a:xfrm>
            <a:off x="5724128" y="771550"/>
            <a:ext cx="1019175" cy="609600"/>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pic>
        <p:nvPicPr>
          <p:cNvPr id="3074" name="Picture 2"/>
          <p:cNvPicPr>
            <a:picLocks noChangeAspect="1" noChangeArrowheads="1"/>
          </p:cNvPicPr>
          <p:nvPr/>
        </p:nvPicPr>
        <p:blipFill>
          <a:blip r:embed="rId5" cstate="print"/>
          <a:srcRect/>
          <a:stretch>
            <a:fillRect/>
          </a:stretch>
        </p:blipFill>
        <p:spPr bwMode="auto">
          <a:xfrm>
            <a:off x="2051720" y="1059582"/>
            <a:ext cx="4353297" cy="3435635"/>
          </a:xfrm>
          <a:prstGeom prst="rect">
            <a:avLst/>
          </a:prstGeom>
          <a:noFill/>
          <a:ln w="9525">
            <a:noFill/>
            <a:miter lim="800000"/>
            <a:headEnd/>
            <a:tailEnd/>
          </a:ln>
        </p:spPr>
      </p:pic>
      <p:sp>
        <p:nvSpPr>
          <p:cNvPr id="9" name="图文框 8"/>
          <p:cNvSpPr/>
          <p:nvPr/>
        </p:nvSpPr>
        <p:spPr>
          <a:xfrm>
            <a:off x="2627784" y="2355726"/>
            <a:ext cx="2808312" cy="288032"/>
          </a:xfrm>
          <a:prstGeom prst="fram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1" name="直接箭头连接符 10"/>
          <p:cNvCxnSpPr>
            <a:stCxn id="9" idx="3"/>
          </p:cNvCxnSpPr>
          <p:nvPr/>
        </p:nvCxnSpPr>
        <p:spPr>
          <a:xfrm>
            <a:off x="5436096" y="2499742"/>
            <a:ext cx="936104" cy="0"/>
          </a:xfrm>
          <a:prstGeom prst="straightConnector1">
            <a:avLst/>
          </a:prstGeom>
          <a:ln w="28575">
            <a:solidFill>
              <a:schemeClr val="accent1"/>
            </a:solidFill>
            <a:tailEnd type="arrow"/>
          </a:ln>
        </p:spPr>
        <p:style>
          <a:lnRef idx="1">
            <a:schemeClr val="accent5"/>
          </a:lnRef>
          <a:fillRef idx="0">
            <a:schemeClr val="accent5"/>
          </a:fillRef>
          <a:effectRef idx="0">
            <a:schemeClr val="accent5"/>
          </a:effectRef>
          <a:fontRef idx="minor">
            <a:schemeClr val="tx1"/>
          </a:fontRef>
        </p:style>
      </p:cxnSp>
      <p:sp>
        <p:nvSpPr>
          <p:cNvPr id="13" name="TextBox 12"/>
          <p:cNvSpPr txBox="1"/>
          <p:nvPr/>
        </p:nvSpPr>
        <p:spPr>
          <a:xfrm>
            <a:off x="6516216" y="2139702"/>
            <a:ext cx="2088232" cy="646331"/>
          </a:xfrm>
          <a:prstGeom prst="rect">
            <a:avLst/>
          </a:prstGeom>
          <a:noFill/>
        </p:spPr>
        <p:txBody>
          <a:bodyPr wrap="square" rtlCol="0">
            <a:spAutoFit/>
          </a:bodyPr>
          <a:lstStyle/>
          <a:p>
            <a:pPr algn="ctr"/>
            <a:r>
              <a:rPr lang="zh-CN" altLang="en-US" b="1" dirty="0" smtClean="0">
                <a:solidFill>
                  <a:schemeClr val="accent1"/>
                </a:solidFill>
              </a:rPr>
              <a:t>由我司辅导的</a:t>
            </a:r>
            <a:endParaRPr lang="en-US" altLang="zh-CN" b="1" dirty="0" smtClean="0">
              <a:solidFill>
                <a:schemeClr val="accent1"/>
              </a:solidFill>
            </a:endParaRPr>
          </a:p>
          <a:p>
            <a:pPr algn="ctr"/>
            <a:r>
              <a:rPr lang="en-US" altLang="zh-CN" b="1" dirty="0" smtClean="0">
                <a:solidFill>
                  <a:schemeClr val="accent1"/>
                </a:solidFill>
              </a:rPr>
              <a:t>AEO</a:t>
            </a:r>
            <a:r>
              <a:rPr lang="zh-CN" altLang="en-US" b="1" dirty="0" smtClean="0">
                <a:solidFill>
                  <a:schemeClr val="accent1"/>
                </a:solidFill>
              </a:rPr>
              <a:t>高级认证企业</a:t>
            </a:r>
            <a:endParaRPr lang="zh-CN" altLang="en-US" b="1" dirty="0">
              <a:solidFill>
                <a:schemeClr val="accent1"/>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92932" y="2859785"/>
            <a:ext cx="1045557" cy="461665"/>
          </a:xfrm>
          <a:prstGeom prst="rect">
            <a:avLst/>
          </a:prstGeom>
          <a:noFill/>
        </p:spPr>
        <p:txBody>
          <a:bodyPr wrap="square" rtlCol="0">
            <a:spAutoFit/>
          </a:bodyPr>
          <a:lstStyle/>
          <a:p>
            <a:pPr algn="ctr"/>
            <a:r>
              <a:rPr lang="en-US" altLang="zh-CN" sz="2400" dirty="0">
                <a:solidFill>
                  <a:schemeClr val="bg1"/>
                </a:solidFill>
              </a:rPr>
              <a:t>PART</a:t>
            </a:r>
            <a:endParaRPr lang="zh-CN" altLang="en-US" sz="2400" dirty="0">
              <a:solidFill>
                <a:schemeClr val="bg1"/>
              </a:solidFill>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algn="ctr"/>
            <a:r>
              <a:rPr lang="en-US" altLang="zh-CN" sz="11500" dirty="0">
                <a:solidFill>
                  <a:schemeClr val="bg1"/>
                </a:solidFill>
                <a:latin typeface="Impact" panose="020B0806030902050204" pitchFamily="34" charset="0"/>
              </a:rPr>
              <a:t>1</a:t>
            </a:r>
            <a:endParaRPr lang="zh-CN" altLang="en-US" sz="11500" dirty="0">
              <a:solidFill>
                <a:schemeClr val="bg1"/>
              </a:solidFill>
              <a:latin typeface="Impact" panose="020B0806030902050204" pitchFamily="34" charset="0"/>
            </a:endParaRPr>
          </a:p>
        </p:txBody>
      </p:sp>
      <p:sp>
        <p:nvSpPr>
          <p:cNvPr id="12" name="TextBox 11"/>
          <p:cNvSpPr txBox="1"/>
          <p:nvPr/>
        </p:nvSpPr>
        <p:spPr>
          <a:xfrm>
            <a:off x="3059856" y="2172801"/>
            <a:ext cx="1415772" cy="830997"/>
          </a:xfrm>
          <a:prstGeom prst="rect">
            <a:avLst/>
          </a:prstGeom>
          <a:noFill/>
        </p:spPr>
        <p:txBody>
          <a:bodyPr wrap="none" rtlCol="0">
            <a:spAutoFit/>
          </a:bodyPr>
          <a:lstStyle/>
          <a:p>
            <a:pPr marL="0" lvl="1"/>
            <a:r>
              <a:rPr lang="zh-CN" altLang="en-US" sz="4800" b="1" dirty="0" smtClean="0">
                <a:solidFill>
                  <a:schemeClr val="bg1"/>
                </a:solidFill>
                <a:latin typeface="微软雅黑"/>
              </a:rPr>
              <a:t>关务</a:t>
            </a:r>
            <a:endParaRPr lang="zh-CN" altLang="en-US" sz="4800" b="1" dirty="0">
              <a:solidFill>
                <a:schemeClr val="bg1"/>
              </a:solidFill>
              <a:latin typeface="微软雅黑"/>
            </a:endParaRP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942542796"/>
      </p:ext>
    </p:extLst>
  </p:cSld>
  <p:clrMapOvr>
    <a:masterClrMapping/>
  </p:clrMapOvr>
  <mc:AlternateContent xmlns:mc="http://schemas.openxmlformats.org/markup-compatibility/2006">
    <mc:Choice xmlns="" xmlns:p14="http://schemas.microsoft.com/office/powerpoint/2010/main" Requires="p14">
      <p:transition spd="slow" p14:dur="1600" advTm="6000">
        <p:blinds dir="vert"/>
      </p:transition>
    </mc:Choice>
    <mc:Fallback>
      <p:transition spd="slow" advTm="6000">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pic>
        <p:nvPicPr>
          <p:cNvPr id="6" name="Picture 3"/>
          <p:cNvPicPr>
            <a:picLocks noChangeAspect="1" noChangeArrowheads="1"/>
          </p:cNvPicPr>
          <p:nvPr/>
        </p:nvPicPr>
        <p:blipFill>
          <a:blip r:embed="rId5" cstate="print"/>
          <a:srcRect/>
          <a:stretch>
            <a:fillRect/>
          </a:stretch>
        </p:blipFill>
        <p:spPr bwMode="auto">
          <a:xfrm>
            <a:off x="2555776" y="4371949"/>
            <a:ext cx="1224136" cy="732193"/>
          </a:xfrm>
          <a:prstGeom prst="rect">
            <a:avLst/>
          </a:prstGeom>
          <a:noFill/>
          <a:ln w="9525">
            <a:noFill/>
            <a:miter lim="800000"/>
            <a:headEnd/>
            <a:tailEnd/>
          </a:ln>
        </p:spPr>
      </p:pic>
      <p:sp>
        <p:nvSpPr>
          <p:cNvPr id="7" name="椭圆 54"/>
          <p:cNvSpPr/>
          <p:nvPr/>
        </p:nvSpPr>
        <p:spPr>
          <a:xfrm>
            <a:off x="2836047" y="187429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8" name="TextBox 1"/>
          <p:cNvSpPr txBox="1"/>
          <p:nvPr/>
        </p:nvSpPr>
        <p:spPr>
          <a:xfrm>
            <a:off x="611560" y="1694017"/>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r">
              <a:buClr>
                <a:srgbClr val="C00000"/>
              </a:buClr>
            </a:pPr>
            <a:r>
              <a:rPr lang="zh-CN" altLang="en-US" sz="1400" dirty="0" smtClean="0">
                <a:solidFill>
                  <a:schemeClr val="tx1">
                    <a:lumMod val="65000"/>
                    <a:lumOff val="35000"/>
                  </a:schemeClr>
                </a:solidFill>
              </a:rPr>
              <a:t>便</a:t>
            </a:r>
            <a:endParaRPr lang="zh-CN" altLang="en-US" sz="1400" dirty="0">
              <a:solidFill>
                <a:schemeClr val="tx1">
                  <a:lumMod val="65000"/>
                  <a:lumOff val="35000"/>
                </a:schemeClr>
              </a:solidFill>
            </a:endParaRPr>
          </a:p>
        </p:txBody>
      </p:sp>
      <p:cxnSp>
        <p:nvCxnSpPr>
          <p:cNvPr id="9" name="直接连接符 8"/>
          <p:cNvCxnSpPr/>
          <p:nvPr/>
        </p:nvCxnSpPr>
        <p:spPr>
          <a:xfrm flipV="1">
            <a:off x="3053802" y="1870308"/>
            <a:ext cx="1499148" cy="10543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4552950" y="1870310"/>
            <a:ext cx="19050" cy="18535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572000" y="1851670"/>
            <a:ext cx="1415410" cy="10119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854407" y="2526830"/>
            <a:ext cx="660132" cy="66013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Impact" panose="020B0806030902050204" pitchFamily="34" charset="0"/>
                <a:ea typeface="+mj-ea"/>
              </a:rPr>
              <a:t>02</a:t>
            </a:r>
            <a:endParaRPr lang="zh-CN" altLang="en-US" sz="2000" dirty="0">
              <a:solidFill>
                <a:prstClr val="white"/>
              </a:solidFill>
              <a:latin typeface="Impact" panose="020B0806030902050204" pitchFamily="34" charset="0"/>
              <a:ea typeface="+mj-ea"/>
            </a:endParaRPr>
          </a:p>
        </p:txBody>
      </p:sp>
      <p:sp>
        <p:nvSpPr>
          <p:cNvPr id="14" name="椭圆 13"/>
          <p:cNvSpPr/>
          <p:nvPr/>
        </p:nvSpPr>
        <p:spPr>
          <a:xfrm>
            <a:off x="4271908" y="3291830"/>
            <a:ext cx="660132" cy="660132"/>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Impact" panose="020B0806030902050204" pitchFamily="34" charset="0"/>
                <a:ea typeface="+mj-ea"/>
              </a:rPr>
              <a:t>03</a:t>
            </a:r>
            <a:endParaRPr lang="zh-CN" altLang="en-US" sz="2000" dirty="0">
              <a:solidFill>
                <a:prstClr val="white"/>
              </a:solidFill>
              <a:latin typeface="Impact" panose="020B0806030902050204" pitchFamily="34" charset="0"/>
              <a:ea typeface="+mj-ea"/>
            </a:endParaRPr>
          </a:p>
        </p:txBody>
      </p:sp>
      <p:sp>
        <p:nvSpPr>
          <p:cNvPr id="15" name="椭圆 14"/>
          <p:cNvSpPr/>
          <p:nvPr/>
        </p:nvSpPr>
        <p:spPr>
          <a:xfrm>
            <a:off x="5580112" y="2499742"/>
            <a:ext cx="660132" cy="660132"/>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Impact" panose="020B0806030902050204" pitchFamily="34" charset="0"/>
                <a:ea typeface="+mj-ea"/>
              </a:rPr>
              <a:t>04</a:t>
            </a:r>
            <a:endParaRPr lang="zh-CN" altLang="en-US" sz="2000" dirty="0">
              <a:solidFill>
                <a:prstClr val="white"/>
              </a:solidFill>
              <a:latin typeface="Impact" panose="020B0806030902050204" pitchFamily="34" charset="0"/>
              <a:ea typeface="+mj-ea"/>
            </a:endParaRPr>
          </a:p>
        </p:txBody>
      </p:sp>
      <p:sp>
        <p:nvSpPr>
          <p:cNvPr id="16" name="椭圆 15"/>
          <p:cNvSpPr/>
          <p:nvPr/>
        </p:nvSpPr>
        <p:spPr>
          <a:xfrm>
            <a:off x="5940152" y="1563638"/>
            <a:ext cx="660132" cy="66013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Impact" panose="020B0806030902050204" pitchFamily="34" charset="0"/>
                <a:ea typeface="+mj-ea"/>
              </a:rPr>
              <a:t>05</a:t>
            </a:r>
            <a:endParaRPr lang="zh-CN" altLang="en-US" sz="2000" dirty="0">
              <a:solidFill>
                <a:prstClr val="white"/>
              </a:solidFill>
              <a:latin typeface="Impact" panose="020B0806030902050204" pitchFamily="34" charset="0"/>
              <a:ea typeface="+mj-ea"/>
            </a:endParaRPr>
          </a:p>
        </p:txBody>
      </p:sp>
      <p:sp>
        <p:nvSpPr>
          <p:cNvPr id="19" name="椭圆 18"/>
          <p:cNvSpPr/>
          <p:nvPr/>
        </p:nvSpPr>
        <p:spPr>
          <a:xfrm>
            <a:off x="2573690" y="1550853"/>
            <a:ext cx="660132" cy="660132"/>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Impact" panose="020B0806030902050204" pitchFamily="34" charset="0"/>
                <a:ea typeface="+mj-ea"/>
              </a:rPr>
              <a:t>01</a:t>
            </a:r>
            <a:endParaRPr lang="zh-CN" altLang="en-US" sz="2000" dirty="0">
              <a:solidFill>
                <a:prstClr val="white"/>
              </a:solidFill>
              <a:latin typeface="Impact" panose="020B0806030902050204" pitchFamily="34" charset="0"/>
              <a:ea typeface="+mj-ea"/>
            </a:endParaRPr>
          </a:p>
        </p:txBody>
      </p:sp>
      <p:sp>
        <p:nvSpPr>
          <p:cNvPr id="20" name="TextBox 34"/>
          <p:cNvSpPr txBox="1"/>
          <p:nvPr/>
        </p:nvSpPr>
        <p:spPr>
          <a:xfrm>
            <a:off x="611560" y="1995686"/>
            <a:ext cx="1800200" cy="652486"/>
          </a:xfrm>
          <a:prstGeom prst="rect">
            <a:avLst/>
          </a:prstGeom>
          <a:noFill/>
        </p:spPr>
        <p:txBody>
          <a:bodyPr wrap="square" rtlCol="0">
            <a:spAutoFit/>
          </a:bodyPr>
          <a:lstStyle/>
          <a:p>
            <a:pPr>
              <a:lnSpc>
                <a:spcPct val="130000"/>
              </a:lnSpc>
              <a:defRPr/>
            </a:pPr>
            <a:r>
              <a:rPr lang="zh-CN" altLang="en-US" sz="1400" dirty="0" smtClean="0">
                <a:solidFill>
                  <a:schemeClr val="tx1">
                    <a:lumMod val="75000"/>
                    <a:lumOff val="25000"/>
                  </a:schemeClr>
                </a:solidFill>
                <a:latin typeface="+mj-ea"/>
                <a:ea typeface="+mj-ea"/>
              </a:rPr>
              <a:t>通过减少单证审核和实货检查加快通关</a:t>
            </a:r>
            <a:endParaRPr lang="zh-CN" altLang="en-US" sz="1400" dirty="0">
              <a:solidFill>
                <a:schemeClr val="tx1">
                  <a:lumMod val="75000"/>
                  <a:lumOff val="25000"/>
                </a:schemeClr>
              </a:solidFill>
              <a:latin typeface="+mj-ea"/>
              <a:ea typeface="+mj-ea"/>
            </a:endParaRPr>
          </a:p>
        </p:txBody>
      </p:sp>
      <p:sp>
        <p:nvSpPr>
          <p:cNvPr id="21" name="TextBox 35"/>
          <p:cNvSpPr txBox="1"/>
          <p:nvPr/>
        </p:nvSpPr>
        <p:spPr>
          <a:xfrm>
            <a:off x="1043608" y="2846145"/>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r">
              <a:buClr>
                <a:schemeClr val="accent2"/>
              </a:buClr>
            </a:pPr>
            <a:r>
              <a:rPr lang="zh-CN" altLang="en-US" dirty="0" smtClean="0">
                <a:solidFill>
                  <a:schemeClr val="tx1">
                    <a:lumMod val="65000"/>
                    <a:lumOff val="35000"/>
                  </a:schemeClr>
                </a:solidFill>
              </a:rPr>
              <a:t>利</a:t>
            </a:r>
            <a:endParaRPr lang="zh-CN" altLang="en-US" dirty="0">
              <a:solidFill>
                <a:schemeClr val="tx1">
                  <a:lumMod val="65000"/>
                  <a:lumOff val="35000"/>
                </a:schemeClr>
              </a:solidFill>
            </a:endParaRPr>
          </a:p>
        </p:txBody>
      </p:sp>
      <p:sp>
        <p:nvSpPr>
          <p:cNvPr id="22" name="TextBox 36"/>
          <p:cNvSpPr txBox="1"/>
          <p:nvPr/>
        </p:nvSpPr>
        <p:spPr>
          <a:xfrm>
            <a:off x="1043608" y="3291830"/>
            <a:ext cx="1800200" cy="652486"/>
          </a:xfrm>
          <a:prstGeom prst="rect">
            <a:avLst/>
          </a:prstGeom>
          <a:noFill/>
        </p:spPr>
        <p:txBody>
          <a:bodyPr wrap="square" rtlCol="0">
            <a:spAutoFit/>
          </a:bodyPr>
          <a:lstStyle/>
          <a:p>
            <a:pPr>
              <a:lnSpc>
                <a:spcPct val="130000"/>
              </a:lnSpc>
              <a:defRPr/>
            </a:pPr>
            <a:r>
              <a:rPr lang="zh-CN" altLang="en-US" sz="1400" dirty="0" smtClean="0">
                <a:solidFill>
                  <a:schemeClr val="tx1">
                    <a:lumMod val="75000"/>
                    <a:lumOff val="25000"/>
                  </a:schemeClr>
                </a:solidFill>
                <a:latin typeface="+mj-ea"/>
                <a:ea typeface="+mj-ea"/>
              </a:rPr>
              <a:t>对需实货检查的货物给予优先查验</a:t>
            </a:r>
            <a:endParaRPr lang="zh-CN" altLang="en-US" sz="1400" dirty="0">
              <a:solidFill>
                <a:schemeClr val="tx1">
                  <a:lumMod val="75000"/>
                  <a:lumOff val="25000"/>
                </a:schemeClr>
              </a:solidFill>
              <a:latin typeface="+mj-ea"/>
              <a:ea typeface="+mj-ea"/>
            </a:endParaRPr>
          </a:p>
        </p:txBody>
      </p:sp>
      <p:sp>
        <p:nvSpPr>
          <p:cNvPr id="25" name="TextBox 39"/>
          <p:cNvSpPr txBox="1"/>
          <p:nvPr/>
        </p:nvSpPr>
        <p:spPr>
          <a:xfrm>
            <a:off x="4176136" y="4011635"/>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rgbClr val="C00000"/>
              </a:buClr>
            </a:pPr>
            <a:r>
              <a:rPr lang="zh-CN" altLang="en-US" dirty="0" smtClean="0">
                <a:solidFill>
                  <a:schemeClr val="tx1">
                    <a:lumMod val="65000"/>
                    <a:lumOff val="35000"/>
                  </a:schemeClr>
                </a:solidFill>
              </a:rPr>
              <a:t>措</a:t>
            </a:r>
            <a:endParaRPr lang="zh-CN" altLang="en-US" dirty="0">
              <a:solidFill>
                <a:schemeClr val="tx1">
                  <a:lumMod val="65000"/>
                  <a:lumOff val="35000"/>
                </a:schemeClr>
              </a:solidFill>
            </a:endParaRPr>
          </a:p>
        </p:txBody>
      </p:sp>
      <p:sp>
        <p:nvSpPr>
          <p:cNvPr id="26" name="TextBox 40"/>
          <p:cNvSpPr txBox="1"/>
          <p:nvPr/>
        </p:nvSpPr>
        <p:spPr>
          <a:xfrm>
            <a:off x="3419872" y="4299942"/>
            <a:ext cx="2520280" cy="652486"/>
          </a:xfrm>
          <a:prstGeom prst="rect">
            <a:avLst/>
          </a:prstGeom>
          <a:noFill/>
        </p:spPr>
        <p:txBody>
          <a:bodyPr wrap="square" rtlCol="0">
            <a:spAutoFit/>
          </a:bodyPr>
          <a:lstStyle/>
          <a:p>
            <a:pPr>
              <a:lnSpc>
                <a:spcPct val="130000"/>
              </a:lnSpc>
              <a:defRPr/>
            </a:pPr>
            <a:r>
              <a:rPr lang="zh-CN" altLang="en-US" sz="1400" dirty="0" smtClean="0">
                <a:solidFill>
                  <a:schemeClr val="tx1">
                    <a:lumMod val="75000"/>
                    <a:lumOff val="25000"/>
                  </a:schemeClr>
                </a:solidFill>
                <a:latin typeface="+mj-ea"/>
                <a:ea typeface="+mj-ea"/>
              </a:rPr>
              <a:t>开展风险评估时，对另一参与方的项目成员资格予以考虑</a:t>
            </a:r>
            <a:endParaRPr lang="zh-CN" altLang="en-US" sz="1400" dirty="0">
              <a:solidFill>
                <a:schemeClr val="tx1">
                  <a:lumMod val="75000"/>
                  <a:lumOff val="25000"/>
                </a:schemeClr>
              </a:solidFill>
              <a:latin typeface="+mj-ea"/>
              <a:ea typeface="+mj-ea"/>
            </a:endParaRPr>
          </a:p>
        </p:txBody>
      </p:sp>
      <p:sp>
        <p:nvSpPr>
          <p:cNvPr id="27" name="TextBox 41"/>
          <p:cNvSpPr txBox="1"/>
          <p:nvPr/>
        </p:nvSpPr>
        <p:spPr>
          <a:xfrm>
            <a:off x="6353956" y="2866936"/>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dirty="0" smtClean="0">
                <a:solidFill>
                  <a:schemeClr val="tx1">
                    <a:lumMod val="65000"/>
                    <a:lumOff val="35000"/>
                  </a:schemeClr>
                </a:solidFill>
              </a:rPr>
              <a:t>措</a:t>
            </a:r>
            <a:endParaRPr lang="zh-CN" altLang="en-US" dirty="0">
              <a:solidFill>
                <a:schemeClr val="tx1">
                  <a:lumMod val="65000"/>
                  <a:lumOff val="35000"/>
                </a:schemeClr>
              </a:solidFill>
            </a:endParaRPr>
          </a:p>
        </p:txBody>
      </p:sp>
      <p:sp>
        <p:nvSpPr>
          <p:cNvPr id="28" name="TextBox 42"/>
          <p:cNvSpPr txBox="1"/>
          <p:nvPr/>
        </p:nvSpPr>
        <p:spPr>
          <a:xfrm>
            <a:off x="6300192" y="3147814"/>
            <a:ext cx="2088232" cy="905248"/>
          </a:xfrm>
          <a:prstGeom prst="rect">
            <a:avLst/>
          </a:prstGeom>
          <a:noFill/>
        </p:spPr>
        <p:txBody>
          <a:bodyPr wrap="square" rtlCol="0">
            <a:spAutoFit/>
          </a:bodyPr>
          <a:lstStyle/>
          <a:p>
            <a:pPr>
              <a:lnSpc>
                <a:spcPct val="130000"/>
              </a:lnSpc>
              <a:defRPr/>
            </a:pPr>
            <a:r>
              <a:rPr lang="zh-CN" altLang="en-US" sz="1400" dirty="0" smtClean="0">
                <a:solidFill>
                  <a:schemeClr val="tx1">
                    <a:lumMod val="75000"/>
                    <a:lumOff val="25000"/>
                  </a:schemeClr>
                </a:solidFill>
                <a:latin typeface="+mj-ea"/>
                <a:ea typeface="+mj-ea"/>
              </a:rPr>
              <a:t>指定海关联络员，负责沟通解决项目成员在通关中遇到的问题</a:t>
            </a:r>
            <a:endParaRPr lang="zh-CN" altLang="en-US" sz="1400" dirty="0">
              <a:solidFill>
                <a:schemeClr val="tx1">
                  <a:lumMod val="75000"/>
                  <a:lumOff val="25000"/>
                </a:schemeClr>
              </a:solidFill>
              <a:latin typeface="+mj-ea"/>
              <a:ea typeface="+mj-ea"/>
            </a:endParaRPr>
          </a:p>
        </p:txBody>
      </p:sp>
      <p:sp>
        <p:nvSpPr>
          <p:cNvPr id="29" name="TextBox 43"/>
          <p:cNvSpPr txBox="1"/>
          <p:nvPr/>
        </p:nvSpPr>
        <p:spPr>
          <a:xfrm>
            <a:off x="6822008" y="1843686"/>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rgbClr val="C00000"/>
              </a:buClr>
            </a:pPr>
            <a:r>
              <a:rPr lang="zh-CN" altLang="en-US" dirty="0" smtClean="0">
                <a:solidFill>
                  <a:schemeClr val="tx1">
                    <a:lumMod val="65000"/>
                    <a:lumOff val="35000"/>
                  </a:schemeClr>
                </a:solidFill>
              </a:rPr>
              <a:t>施</a:t>
            </a:r>
            <a:endParaRPr lang="zh-CN" altLang="en-US" dirty="0">
              <a:solidFill>
                <a:schemeClr val="tx1">
                  <a:lumMod val="65000"/>
                  <a:lumOff val="35000"/>
                </a:schemeClr>
              </a:solidFill>
            </a:endParaRPr>
          </a:p>
        </p:txBody>
      </p:sp>
      <p:sp>
        <p:nvSpPr>
          <p:cNvPr id="30" name="TextBox 44"/>
          <p:cNvSpPr txBox="1"/>
          <p:nvPr/>
        </p:nvSpPr>
        <p:spPr>
          <a:xfrm>
            <a:off x="6876256" y="2131310"/>
            <a:ext cx="2088232" cy="652486"/>
          </a:xfrm>
          <a:prstGeom prst="rect">
            <a:avLst/>
          </a:prstGeom>
          <a:noFill/>
        </p:spPr>
        <p:txBody>
          <a:bodyPr wrap="square" rtlCol="0">
            <a:spAutoFit/>
          </a:bodyPr>
          <a:lstStyle/>
          <a:p>
            <a:pPr>
              <a:lnSpc>
                <a:spcPct val="130000"/>
              </a:lnSpc>
              <a:defRPr/>
            </a:pPr>
            <a:r>
              <a:rPr lang="zh-CN" altLang="en-US" sz="1400" dirty="0" smtClean="0">
                <a:solidFill>
                  <a:schemeClr val="tx1">
                    <a:lumMod val="75000"/>
                    <a:lumOff val="25000"/>
                  </a:schemeClr>
                </a:solidFill>
                <a:latin typeface="+mj-ea"/>
                <a:ea typeface="+mj-ea"/>
              </a:rPr>
              <a:t>致力于在国际贸易中断并恢复后提供快速通关</a:t>
            </a:r>
            <a:endParaRPr lang="zh-CN" altLang="en-US" sz="1400" dirty="0">
              <a:solidFill>
                <a:schemeClr val="tx1">
                  <a:lumMod val="75000"/>
                  <a:lumOff val="25000"/>
                </a:schemeClr>
              </a:solidFill>
              <a:latin typeface="+mj-ea"/>
              <a:ea typeface="+mj-ea"/>
            </a:endParaRPr>
          </a:p>
        </p:txBody>
      </p:sp>
      <p:grpSp>
        <p:nvGrpSpPr>
          <p:cNvPr id="31" name="组合 30"/>
          <p:cNvGrpSpPr/>
          <p:nvPr/>
        </p:nvGrpSpPr>
        <p:grpSpPr>
          <a:xfrm>
            <a:off x="3832951" y="1131590"/>
            <a:ext cx="1440000" cy="1440000"/>
            <a:chOff x="3832951" y="1054702"/>
            <a:chExt cx="1440000" cy="1440000"/>
          </a:xfrm>
        </p:grpSpPr>
        <p:sp>
          <p:nvSpPr>
            <p:cNvPr id="32" name="椭圆 31"/>
            <p:cNvSpPr/>
            <p:nvPr/>
          </p:nvSpPr>
          <p:spPr>
            <a:xfrm>
              <a:off x="3832951" y="1054702"/>
              <a:ext cx="1440000" cy="1440000"/>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33" name="TextBox 21"/>
            <p:cNvSpPr txBox="1"/>
            <p:nvPr/>
          </p:nvSpPr>
          <p:spPr>
            <a:xfrm>
              <a:off x="4204138" y="1420759"/>
              <a:ext cx="697627" cy="707886"/>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ctr">
                <a:defRPr sz="1400">
                  <a:solidFill>
                    <a:schemeClr val="lt1"/>
                  </a:soli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b="1" dirty="0" smtClean="0"/>
                <a:t>便利措施</a:t>
              </a:r>
              <a:endParaRPr lang="zh-CN" altLang="en-US" sz="2000" b="1" dirty="0"/>
            </a:p>
          </p:txBody>
        </p:sp>
      </p:grpSp>
      <p:sp>
        <p:nvSpPr>
          <p:cNvPr id="39" name="TextBox 38"/>
          <p:cNvSpPr txBox="1"/>
          <p:nvPr/>
        </p:nvSpPr>
        <p:spPr>
          <a:xfrm>
            <a:off x="3275856" y="195486"/>
            <a:ext cx="3168352" cy="369332"/>
          </a:xfrm>
          <a:prstGeom prst="rect">
            <a:avLst/>
          </a:prstGeom>
          <a:noFill/>
        </p:spPr>
        <p:txBody>
          <a:bodyPr wrap="square" rtlCol="0">
            <a:spAutoFit/>
          </a:bodyPr>
          <a:lstStyle/>
          <a:p>
            <a:r>
              <a:rPr lang="zh-CN" altLang="en-US" dirty="0" smtClean="0"/>
              <a:t>中澳</a:t>
            </a:r>
            <a:r>
              <a:rPr lang="en-US" altLang="zh-CN" dirty="0" smtClean="0"/>
              <a:t>AEO</a:t>
            </a:r>
            <a:r>
              <a:rPr lang="zh-CN" altLang="en-US" dirty="0" smtClean="0"/>
              <a:t>互认便利措施</a:t>
            </a:r>
            <a:endParaRPr lang="zh-CN" altLang="en-US"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5"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6" cstate="print"/>
          <a:stretch>
            <a:fillRect/>
          </a:stretch>
        </p:blipFill>
        <p:spPr>
          <a:xfrm>
            <a:off x="7442155" y="-92546"/>
            <a:ext cx="1450325" cy="792088"/>
          </a:xfrm>
          <a:prstGeom prst="rect">
            <a:avLst/>
          </a:prstGeom>
        </p:spPr>
      </p:pic>
      <p:sp>
        <p:nvSpPr>
          <p:cNvPr id="10" name="MH_Other_1"/>
          <p:cNvSpPr/>
          <p:nvPr>
            <p:custDataLst>
              <p:tags r:id="rId1"/>
            </p:custDataLst>
          </p:nvPr>
        </p:nvSpPr>
        <p:spPr>
          <a:xfrm>
            <a:off x="1181179" y="1127523"/>
            <a:ext cx="2883098" cy="3532460"/>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MH_SubTitle_1"/>
          <p:cNvSpPr/>
          <p:nvPr>
            <p:custDataLst>
              <p:tags r:id="rId2"/>
            </p:custDataLst>
          </p:nvPr>
        </p:nvSpPr>
        <p:spPr>
          <a:xfrm>
            <a:off x="1216636" y="3940460"/>
            <a:ext cx="2812209" cy="5848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lnSpc>
                <a:spcPct val="150000"/>
              </a:lnSpc>
              <a:spcBef>
                <a:spcPts val="0"/>
              </a:spcBef>
              <a:spcAft>
                <a:spcPts val="0"/>
              </a:spcAft>
              <a:defRPr/>
            </a:pPr>
            <a:r>
              <a:rPr lang="en-US" altLang="zh-CN" sz="1400" b="1" dirty="0" smtClean="0">
                <a:solidFill>
                  <a:srgbClr val="C00000"/>
                </a:solidFill>
              </a:rPr>
              <a:t>AEO</a:t>
            </a:r>
            <a:r>
              <a:rPr lang="zh-CN" altLang="en-US" sz="1400" b="1" dirty="0" smtClean="0">
                <a:solidFill>
                  <a:srgbClr val="C00000"/>
                </a:solidFill>
              </a:rPr>
              <a:t>认证</a:t>
            </a:r>
            <a:endParaRPr lang="en-US" altLang="zh-CN" sz="1400" b="1" dirty="0">
              <a:solidFill>
                <a:srgbClr val="C00000"/>
              </a:solidFill>
            </a:endParaRPr>
          </a:p>
        </p:txBody>
      </p:sp>
      <p:sp>
        <p:nvSpPr>
          <p:cNvPr id="13" name="圆角矩形 12"/>
          <p:cNvSpPr/>
          <p:nvPr/>
        </p:nvSpPr>
        <p:spPr>
          <a:xfrm>
            <a:off x="4355976" y="1127523"/>
            <a:ext cx="3888432" cy="3532460"/>
          </a:xfrm>
          <a:prstGeom prst="roundRect">
            <a:avLst>
              <a:gd name="adj" fmla="val 4291"/>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463988" y="1266841"/>
            <a:ext cx="3672408" cy="3416320"/>
          </a:xfrm>
          <a:prstGeom prst="rect">
            <a:avLst/>
          </a:prstGeom>
          <a:noFill/>
        </p:spPr>
        <p:txBody>
          <a:bodyPr wrap="square" rtlCol="0">
            <a:spAutoFit/>
          </a:bodyPr>
          <a:lstStyle/>
          <a:p>
            <a:pPr>
              <a:lnSpc>
                <a:spcPct val="150000"/>
              </a:lnSpc>
            </a:pPr>
            <a:r>
              <a:rPr lang="zh-CN" altLang="en-US" sz="1200" dirty="0" smtClean="0"/>
              <a:t>       </a:t>
            </a:r>
            <a:r>
              <a:rPr lang="en-US" altLang="zh-CN" sz="1200" dirty="0" smtClean="0"/>
              <a:t>AEO</a:t>
            </a:r>
            <a:r>
              <a:rPr lang="zh-CN" altLang="en-US" sz="1200" dirty="0" smtClean="0"/>
              <a:t>是指经认证的经营者（</a:t>
            </a:r>
            <a:r>
              <a:rPr lang="en-US" altLang="zh-CN" sz="1200" dirty="0" smtClean="0"/>
              <a:t>Authorized Economic Operator</a:t>
            </a:r>
            <a:r>
              <a:rPr lang="zh-CN" altLang="en-US" sz="1200" dirty="0" smtClean="0"/>
              <a:t>）：在</a:t>
            </a:r>
            <a:r>
              <a:rPr lang="zh-CN" altLang="en-US" sz="1200" dirty="0" smtClean="0">
                <a:hlinkClick r:id="rId7"/>
              </a:rPr>
              <a:t>世界海关组织</a:t>
            </a:r>
            <a:r>
              <a:rPr lang="zh-CN" altLang="en-US" sz="1200" dirty="0" smtClean="0"/>
              <a:t>（</a:t>
            </a:r>
            <a:r>
              <a:rPr lang="en-US" altLang="zh-CN" sz="1200" dirty="0" smtClean="0"/>
              <a:t>WCO</a:t>
            </a:r>
            <a:r>
              <a:rPr lang="zh-CN" altLang="en-US" sz="1200" dirty="0" smtClean="0"/>
              <a:t>）制定的</a:t>
            </a:r>
            <a:r>
              <a:rPr lang="en-US" altLang="zh-CN" sz="1200" dirty="0" smtClean="0"/>
              <a:t>《</a:t>
            </a:r>
            <a:r>
              <a:rPr lang="zh-CN" altLang="en-US" sz="1200" dirty="0" smtClean="0"/>
              <a:t>全球贸易安全与便利标准框架</a:t>
            </a:r>
            <a:r>
              <a:rPr lang="en-US" altLang="zh-CN" sz="1200" dirty="0" smtClean="0"/>
              <a:t>》</a:t>
            </a:r>
            <a:r>
              <a:rPr lang="zh-CN" altLang="en-US" sz="1200" dirty="0" smtClean="0"/>
              <a:t>中被定义为：“以任何一种方式参与货物国际流通，并被海关当局认定符合世界海关组织或相应供应链安全标准的一方，包括生产商、进口商、出口商、报关行、承运商、理货人、中间商、口岸和机场、货站经营者、综合经营者、仓储业经营者和分销商”。</a:t>
            </a:r>
            <a:endParaRPr lang="en-US" altLang="zh-CN" sz="1200" dirty="0" smtClean="0"/>
          </a:p>
          <a:p>
            <a:pPr>
              <a:lnSpc>
                <a:spcPct val="150000"/>
              </a:lnSpc>
            </a:pPr>
            <a:r>
              <a:rPr lang="en-US" altLang="zh-CN" sz="1200" dirty="0" smtClean="0">
                <a:solidFill>
                  <a:schemeClr val="bg1">
                    <a:lumMod val="50000"/>
                  </a:schemeClr>
                </a:solidFill>
              </a:rPr>
              <a:t>        </a:t>
            </a:r>
            <a:r>
              <a:rPr lang="zh-CN" altLang="en-US" sz="1200" dirty="0" smtClean="0"/>
              <a:t>对于通过</a:t>
            </a:r>
            <a:r>
              <a:rPr lang="en-US" altLang="zh-CN" sz="1200" dirty="0" smtClean="0"/>
              <a:t>AEO</a:t>
            </a:r>
            <a:r>
              <a:rPr lang="zh-CN" altLang="en-US" sz="1200" dirty="0" smtClean="0"/>
              <a:t>认证的企业，海关给予优惠通关便利。实现国家互认后，</a:t>
            </a:r>
            <a:r>
              <a:rPr lang="en-US" altLang="zh-CN" sz="1200" dirty="0" smtClean="0"/>
              <a:t>AEO</a:t>
            </a:r>
            <a:r>
              <a:rPr lang="zh-CN" altLang="en-US" sz="1200" dirty="0" smtClean="0"/>
              <a:t>企业的货物在互认国家和地区通关可以享受便利化待遇，能有效降低企业港口、保险、物流等贸易成本。</a:t>
            </a:r>
            <a:endParaRPr lang="zh-CN" altLang="en-US" sz="1200" dirty="0"/>
          </a:p>
        </p:txBody>
      </p:sp>
      <p:pic>
        <p:nvPicPr>
          <p:cNvPr id="5125" name="Picture 5"/>
          <p:cNvPicPr>
            <a:picLocks noChangeAspect="1" noChangeArrowheads="1"/>
          </p:cNvPicPr>
          <p:nvPr/>
        </p:nvPicPr>
        <p:blipFill>
          <a:blip r:embed="rId8" cstate="print"/>
          <a:srcRect/>
          <a:stretch>
            <a:fillRect/>
          </a:stretch>
        </p:blipFill>
        <p:spPr bwMode="auto">
          <a:xfrm>
            <a:off x="1403648" y="1347614"/>
            <a:ext cx="2448272" cy="2376264"/>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pic>
        <p:nvPicPr>
          <p:cNvPr id="6146" name="Picture 2"/>
          <p:cNvPicPr>
            <a:picLocks noChangeAspect="1" noChangeArrowheads="1"/>
          </p:cNvPicPr>
          <p:nvPr/>
        </p:nvPicPr>
        <p:blipFill>
          <a:blip r:embed="rId5" cstate="print"/>
          <a:srcRect/>
          <a:stretch>
            <a:fillRect/>
          </a:stretch>
        </p:blipFill>
        <p:spPr bwMode="auto">
          <a:xfrm>
            <a:off x="1979712" y="915566"/>
            <a:ext cx="4822279" cy="4073615"/>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7" name="圆角矩形 6"/>
          <p:cNvSpPr/>
          <p:nvPr/>
        </p:nvSpPr>
        <p:spPr>
          <a:xfrm>
            <a:off x="2195736" y="987574"/>
            <a:ext cx="4680520" cy="3600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411760" y="987574"/>
            <a:ext cx="4680520" cy="369332"/>
          </a:xfrm>
          <a:prstGeom prst="rect">
            <a:avLst/>
          </a:prstGeom>
          <a:noFill/>
        </p:spPr>
        <p:txBody>
          <a:bodyPr wrap="square" rtlCol="0">
            <a:spAutoFit/>
          </a:bodyPr>
          <a:lstStyle/>
          <a:p>
            <a:r>
              <a:rPr lang="zh-CN" altLang="en-US" dirty="0" smtClean="0">
                <a:solidFill>
                  <a:schemeClr val="bg1"/>
                </a:solidFill>
              </a:rPr>
              <a:t>重磅 ▏中国与马尔代夫签署自由贸易协定</a:t>
            </a:r>
            <a:endParaRPr lang="zh-CN" altLang="en-US" dirty="0">
              <a:solidFill>
                <a:schemeClr val="bg1"/>
              </a:solidFill>
            </a:endParaRPr>
          </a:p>
        </p:txBody>
      </p:sp>
      <p:sp>
        <p:nvSpPr>
          <p:cNvPr id="10" name="矩形 9"/>
          <p:cNvSpPr/>
          <p:nvPr/>
        </p:nvSpPr>
        <p:spPr>
          <a:xfrm rot="557599">
            <a:off x="2123728" y="2399823"/>
            <a:ext cx="4968552" cy="20162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23728" y="2399823"/>
            <a:ext cx="4968552" cy="2016224"/>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smtClean="0">
                <a:solidFill>
                  <a:schemeClr val="tx1"/>
                </a:solidFill>
              </a:rPr>
              <a:t>签署</a:t>
            </a:r>
            <a:endParaRPr lang="en-US" altLang="zh-CN" sz="1600" b="1" dirty="0" smtClean="0">
              <a:solidFill>
                <a:schemeClr val="tx1"/>
              </a:solidFill>
            </a:endParaRPr>
          </a:p>
          <a:p>
            <a:endParaRPr lang="zh-CN" altLang="en-US" sz="1600" dirty="0" smtClean="0">
              <a:solidFill>
                <a:schemeClr val="tx1"/>
              </a:solidFill>
            </a:endParaRPr>
          </a:p>
          <a:p>
            <a:r>
              <a:rPr lang="en-US" altLang="zh-CN" sz="1600" dirty="0" smtClean="0">
                <a:solidFill>
                  <a:schemeClr val="tx1"/>
                </a:solidFill>
              </a:rPr>
              <a:t>2017</a:t>
            </a:r>
            <a:r>
              <a:rPr lang="zh-CN" altLang="en-US" sz="1600" dirty="0" smtClean="0">
                <a:solidFill>
                  <a:schemeClr val="tx1"/>
                </a:solidFill>
              </a:rPr>
              <a:t>年</a:t>
            </a:r>
            <a:r>
              <a:rPr lang="en-US" altLang="zh-CN" sz="1600" dirty="0" smtClean="0">
                <a:solidFill>
                  <a:schemeClr val="tx1"/>
                </a:solidFill>
              </a:rPr>
              <a:t>12</a:t>
            </a:r>
            <a:r>
              <a:rPr lang="zh-CN" altLang="en-US" sz="1600" dirty="0" smtClean="0">
                <a:solidFill>
                  <a:schemeClr val="tx1"/>
                </a:solidFill>
              </a:rPr>
              <a:t>月</a:t>
            </a:r>
            <a:r>
              <a:rPr lang="en-US" altLang="zh-CN" sz="1600" dirty="0" smtClean="0">
                <a:solidFill>
                  <a:schemeClr val="tx1"/>
                </a:solidFill>
              </a:rPr>
              <a:t>7</a:t>
            </a:r>
            <a:r>
              <a:rPr lang="zh-CN" altLang="en-US" sz="1600" dirty="0" smtClean="0">
                <a:solidFill>
                  <a:schemeClr val="tx1"/>
                </a:solidFill>
              </a:rPr>
              <a:t>日，北京。</a:t>
            </a:r>
          </a:p>
          <a:p>
            <a:r>
              <a:rPr lang="zh-CN" altLang="en-US" sz="1600" dirty="0" smtClean="0">
                <a:solidFill>
                  <a:schemeClr val="tx1"/>
                </a:solidFill>
              </a:rPr>
              <a:t>在习近平主席和马尔代夫总统阿卜杜拉</a:t>
            </a:r>
            <a:r>
              <a:rPr lang="en-US" altLang="zh-CN" sz="1600" dirty="0" smtClean="0">
                <a:solidFill>
                  <a:schemeClr val="tx1"/>
                </a:solidFill>
              </a:rPr>
              <a:t>·</a:t>
            </a:r>
            <a:r>
              <a:rPr lang="zh-CN" altLang="en-US" sz="1600" dirty="0" smtClean="0">
                <a:solidFill>
                  <a:schemeClr val="tx1"/>
                </a:solidFill>
              </a:rPr>
              <a:t>亚明</a:t>
            </a:r>
            <a:r>
              <a:rPr lang="en-US" altLang="zh-CN" sz="1600" dirty="0" smtClean="0">
                <a:solidFill>
                  <a:schemeClr val="tx1"/>
                </a:solidFill>
              </a:rPr>
              <a:t>·</a:t>
            </a:r>
            <a:r>
              <a:rPr lang="zh-CN" altLang="en-US" sz="1600" dirty="0" smtClean="0">
                <a:solidFill>
                  <a:schemeClr val="tx1"/>
                </a:solidFill>
              </a:rPr>
              <a:t>阿卜杜尔</a:t>
            </a:r>
            <a:r>
              <a:rPr lang="en-US" altLang="zh-CN" sz="1600" dirty="0" smtClean="0">
                <a:solidFill>
                  <a:schemeClr val="tx1"/>
                </a:solidFill>
              </a:rPr>
              <a:t>·</a:t>
            </a:r>
            <a:r>
              <a:rPr lang="zh-CN" altLang="en-US" sz="1600" dirty="0" smtClean="0">
                <a:solidFill>
                  <a:schemeClr val="tx1"/>
                </a:solidFill>
              </a:rPr>
              <a:t>加尧姆共同见证下，</a:t>
            </a:r>
            <a:r>
              <a:rPr lang="en-US" altLang="zh-CN" sz="1600" dirty="0" smtClean="0">
                <a:solidFill>
                  <a:schemeClr val="tx1"/>
                </a:solidFill>
              </a:rPr>
              <a:t>《</a:t>
            </a:r>
            <a:r>
              <a:rPr lang="zh-CN" altLang="en-US" sz="1600" dirty="0" smtClean="0">
                <a:solidFill>
                  <a:schemeClr val="tx1"/>
                </a:solidFill>
              </a:rPr>
              <a:t>中华人民共和国政府和马尔代夫共和国政府自由贸易协定</a:t>
            </a:r>
            <a:r>
              <a:rPr lang="en-US" altLang="zh-CN" sz="1600" dirty="0" smtClean="0">
                <a:solidFill>
                  <a:schemeClr val="tx1"/>
                </a:solidFill>
              </a:rPr>
              <a:t>》</a:t>
            </a:r>
            <a:r>
              <a:rPr lang="zh-CN" altLang="en-US" sz="1600" dirty="0" smtClean="0">
                <a:solidFill>
                  <a:schemeClr val="tx1"/>
                </a:solidFill>
              </a:rPr>
              <a:t>签署。</a:t>
            </a:r>
            <a:endParaRPr lang="zh-CN" altLang="en-US" sz="1600" dirty="0">
              <a:solidFill>
                <a:schemeClr val="tx1"/>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5"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6" cstate="print"/>
          <a:stretch>
            <a:fillRect/>
          </a:stretch>
        </p:blipFill>
        <p:spPr>
          <a:xfrm>
            <a:off x="7442155" y="-92546"/>
            <a:ext cx="1450325" cy="792088"/>
          </a:xfrm>
          <a:prstGeom prst="rect">
            <a:avLst/>
          </a:prstGeom>
        </p:spPr>
      </p:pic>
      <p:grpSp>
        <p:nvGrpSpPr>
          <p:cNvPr id="6" name="组合 5"/>
          <p:cNvGrpSpPr/>
          <p:nvPr/>
        </p:nvGrpSpPr>
        <p:grpSpPr>
          <a:xfrm>
            <a:off x="3707904" y="843558"/>
            <a:ext cx="1296000" cy="400050"/>
            <a:chOff x="755736" y="3075806"/>
            <a:chExt cx="1440000" cy="400050"/>
          </a:xfrm>
        </p:grpSpPr>
        <p:sp>
          <p:nvSpPr>
            <p:cNvPr id="7" name="圆角矩形 6"/>
            <p:cNvSpPr/>
            <p:nvPr/>
          </p:nvSpPr>
          <p:spPr>
            <a:xfrm>
              <a:off x="755736" y="3095831"/>
              <a:ext cx="1440000" cy="360000"/>
            </a:xfrm>
            <a:prstGeom prst="roundRect">
              <a:avLst>
                <a:gd name="adj" fmla="val 5000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8" name="MH_SubTitle_1"/>
            <p:cNvSpPr/>
            <p:nvPr>
              <p:custDataLst>
                <p:tags r:id="rId2"/>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意义</a:t>
              </a:r>
              <a:endParaRPr lang="zh-CN" altLang="en-US" sz="1400" b="1" dirty="0">
                <a:solidFill>
                  <a:schemeClr val="bg1"/>
                </a:solidFill>
              </a:endParaRPr>
            </a:p>
          </p:txBody>
        </p:sp>
      </p:grpSp>
      <p:sp>
        <p:nvSpPr>
          <p:cNvPr id="9" name="矩形 8"/>
          <p:cNvSpPr/>
          <p:nvPr/>
        </p:nvSpPr>
        <p:spPr>
          <a:xfrm>
            <a:off x="683568" y="1419622"/>
            <a:ext cx="7848872" cy="1353319"/>
          </a:xfrm>
          <a:prstGeom prst="rect">
            <a:avLst/>
          </a:prstGeom>
        </p:spPr>
        <p:txBody>
          <a:bodyPr wrap="square">
            <a:spAutoFit/>
          </a:bodyPr>
          <a:lstStyle/>
          <a:p>
            <a:pPr>
              <a:lnSpc>
                <a:spcPts val="2000"/>
              </a:lnSpc>
            </a:pPr>
            <a:r>
              <a:rPr lang="zh-CN" altLang="en-US" sz="1400" dirty="0" smtClean="0"/>
              <a:t>中马自贸协定内容全面丰富，自由化水平高，利益平衡，涵盖了货物贸易、服务贸易和投资领域。中马自贸协定是中国签署的第</a:t>
            </a:r>
            <a:r>
              <a:rPr lang="en-US" altLang="zh-CN" sz="1400" dirty="0" smtClean="0"/>
              <a:t>16</a:t>
            </a:r>
            <a:r>
              <a:rPr lang="zh-CN" altLang="en-US" sz="1400" dirty="0" smtClean="0"/>
              <a:t>个自由贸易协定，也是马尔代夫参与的首个双边自贸协定，对马尔代夫而言意义非同寻常。马尔代夫是中国在南亚和印度洋地区推进“一带一路”建设的重要合作伙伴，中马自贸协定签署对丰富”一带一路“倡议内涵，巩固和扩大中国在南亚地区合作中的战略空间具有重要意义。</a:t>
            </a:r>
            <a:endParaRPr lang="zh-CN" altLang="en-US" sz="1400" dirty="0"/>
          </a:p>
        </p:txBody>
      </p:sp>
      <p:grpSp>
        <p:nvGrpSpPr>
          <p:cNvPr id="10" name="组合 9"/>
          <p:cNvGrpSpPr/>
          <p:nvPr/>
        </p:nvGrpSpPr>
        <p:grpSpPr>
          <a:xfrm>
            <a:off x="3707904" y="3003798"/>
            <a:ext cx="1296000" cy="400050"/>
            <a:chOff x="755736" y="3075806"/>
            <a:chExt cx="1440000" cy="400050"/>
          </a:xfrm>
        </p:grpSpPr>
        <p:sp>
          <p:nvSpPr>
            <p:cNvPr id="11" name="圆角矩形 10"/>
            <p:cNvSpPr/>
            <p:nvPr/>
          </p:nvSpPr>
          <p:spPr>
            <a:xfrm>
              <a:off x="755736" y="3095831"/>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12" name="MH_SubTitle_1"/>
            <p:cNvSpPr/>
            <p:nvPr>
              <p:custDataLst>
                <p:tags r:id="rId1"/>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a:solidFill>
                    <a:schemeClr val="bg1"/>
                  </a:solidFill>
                </a:rPr>
                <a:t>产品二</a:t>
              </a:r>
            </a:p>
          </p:txBody>
        </p:sp>
      </p:grpSp>
      <p:sp>
        <p:nvSpPr>
          <p:cNvPr id="13" name="矩形 12"/>
          <p:cNvSpPr/>
          <p:nvPr/>
        </p:nvSpPr>
        <p:spPr>
          <a:xfrm>
            <a:off x="683568" y="3622640"/>
            <a:ext cx="7848872" cy="605294"/>
          </a:xfrm>
          <a:prstGeom prst="rect">
            <a:avLst/>
          </a:prstGeom>
        </p:spPr>
        <p:txBody>
          <a:bodyPr wrap="square">
            <a:spAutoFit/>
          </a:bodyPr>
          <a:lstStyle/>
          <a:p>
            <a:pPr>
              <a:lnSpc>
                <a:spcPts val="2000"/>
              </a:lnSpc>
            </a:pPr>
            <a:r>
              <a:rPr lang="zh-CN" altLang="en-US" sz="1400" dirty="0" smtClean="0"/>
              <a:t>马尔代夫是印度洋上的岛国，大家比较熟悉的是到马尔代夫旅游。实际上，旅游、船运和渔业是马尔代夫经济的三大支柱，马尔代夫渔业资源非常丰富。</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4"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5" cstate="print"/>
          <a:stretch>
            <a:fillRect/>
          </a:stretch>
        </p:blipFill>
        <p:spPr>
          <a:xfrm>
            <a:off x="7442155" y="-92546"/>
            <a:ext cx="1450325" cy="792088"/>
          </a:xfrm>
          <a:prstGeom prst="rect">
            <a:avLst/>
          </a:prstGeom>
        </p:spPr>
      </p:pic>
      <p:grpSp>
        <p:nvGrpSpPr>
          <p:cNvPr id="3" name="组合 5"/>
          <p:cNvGrpSpPr/>
          <p:nvPr/>
        </p:nvGrpSpPr>
        <p:grpSpPr>
          <a:xfrm>
            <a:off x="3707904" y="1203598"/>
            <a:ext cx="1296000" cy="400050"/>
            <a:chOff x="755736" y="3075806"/>
            <a:chExt cx="1440000" cy="400050"/>
          </a:xfrm>
        </p:grpSpPr>
        <p:sp>
          <p:nvSpPr>
            <p:cNvPr id="7" name="圆角矩形 6"/>
            <p:cNvSpPr/>
            <p:nvPr/>
          </p:nvSpPr>
          <p:spPr>
            <a:xfrm>
              <a:off x="755736" y="3095831"/>
              <a:ext cx="1440000" cy="360000"/>
            </a:xfrm>
            <a:prstGeom prst="roundRect">
              <a:avLst>
                <a:gd name="adj" fmla="val 5000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8" name="MH_SubTitle_1"/>
            <p:cNvSpPr/>
            <p:nvPr>
              <p:custDataLst>
                <p:tags r:id="rId1"/>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数读</a:t>
              </a:r>
              <a:endParaRPr lang="zh-CN" altLang="en-US" sz="1400" b="1" dirty="0">
                <a:solidFill>
                  <a:schemeClr val="bg1"/>
                </a:solidFill>
              </a:endParaRPr>
            </a:p>
          </p:txBody>
        </p:sp>
      </p:grpSp>
      <p:pic>
        <p:nvPicPr>
          <p:cNvPr id="7170" name="Picture 2"/>
          <p:cNvPicPr>
            <a:picLocks noChangeAspect="1" noChangeArrowheads="1"/>
          </p:cNvPicPr>
          <p:nvPr/>
        </p:nvPicPr>
        <p:blipFill>
          <a:blip r:embed="rId6" cstate="print"/>
          <a:srcRect/>
          <a:stretch>
            <a:fillRect/>
          </a:stretch>
        </p:blipFill>
        <p:spPr bwMode="auto">
          <a:xfrm>
            <a:off x="467544" y="1916410"/>
            <a:ext cx="3924300" cy="2095500"/>
          </a:xfrm>
          <a:prstGeom prst="rect">
            <a:avLst/>
          </a:prstGeom>
          <a:noFill/>
          <a:ln w="9525">
            <a:noFill/>
            <a:miter lim="800000"/>
            <a:headEnd/>
            <a:tailEnd/>
          </a:ln>
        </p:spPr>
      </p:pic>
      <p:pic>
        <p:nvPicPr>
          <p:cNvPr id="7171" name="Picture 3"/>
          <p:cNvPicPr>
            <a:picLocks noChangeAspect="1" noChangeArrowheads="1"/>
          </p:cNvPicPr>
          <p:nvPr/>
        </p:nvPicPr>
        <p:blipFill>
          <a:blip r:embed="rId7" cstate="print"/>
          <a:srcRect/>
          <a:stretch>
            <a:fillRect/>
          </a:stretch>
        </p:blipFill>
        <p:spPr bwMode="auto">
          <a:xfrm>
            <a:off x="5004048" y="1988418"/>
            <a:ext cx="3724275" cy="1762125"/>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4"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5" cstate="print"/>
          <a:stretch>
            <a:fillRect/>
          </a:stretch>
        </p:blipFill>
        <p:spPr>
          <a:xfrm>
            <a:off x="7442155" y="-92546"/>
            <a:ext cx="1450325" cy="792088"/>
          </a:xfrm>
          <a:prstGeom prst="rect">
            <a:avLst/>
          </a:prstGeom>
        </p:spPr>
      </p:pic>
      <p:grpSp>
        <p:nvGrpSpPr>
          <p:cNvPr id="5" name="组合 4"/>
          <p:cNvGrpSpPr/>
          <p:nvPr/>
        </p:nvGrpSpPr>
        <p:grpSpPr>
          <a:xfrm>
            <a:off x="3779912" y="915566"/>
            <a:ext cx="1296000" cy="400050"/>
            <a:chOff x="755736" y="3075806"/>
            <a:chExt cx="1440000" cy="400050"/>
          </a:xfrm>
        </p:grpSpPr>
        <p:sp>
          <p:nvSpPr>
            <p:cNvPr id="6" name="圆角矩形 5"/>
            <p:cNvSpPr/>
            <p:nvPr/>
          </p:nvSpPr>
          <p:spPr>
            <a:xfrm>
              <a:off x="755736" y="3095831"/>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7" name="MH_SubTitle_1"/>
            <p:cNvSpPr/>
            <p:nvPr>
              <p:custDataLst>
                <p:tags r:id="rId1"/>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历程</a:t>
              </a:r>
              <a:endParaRPr lang="zh-CN" altLang="en-US" sz="1400" b="1" dirty="0">
                <a:solidFill>
                  <a:schemeClr val="bg1"/>
                </a:solidFill>
              </a:endParaRPr>
            </a:p>
          </p:txBody>
        </p:sp>
      </p:grpSp>
      <p:sp>
        <p:nvSpPr>
          <p:cNvPr id="8" name="矩形 7"/>
          <p:cNvSpPr/>
          <p:nvPr/>
        </p:nvSpPr>
        <p:spPr>
          <a:xfrm>
            <a:off x="971600" y="2052064"/>
            <a:ext cx="2664296" cy="1023742"/>
          </a:xfrm>
          <a:prstGeom prst="rect">
            <a:avLst/>
          </a:prstGeom>
          <a:ln>
            <a:solidFill>
              <a:srgbClr val="C0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50000"/>
              </a:lnSpc>
            </a:pPr>
            <a:r>
              <a:rPr lang="en-US" altLang="zh-CN" sz="1400" dirty="0" smtClean="0"/>
              <a:t>2015</a:t>
            </a:r>
            <a:r>
              <a:rPr lang="zh-CN" altLang="en-US" sz="1400" dirty="0" smtClean="0"/>
              <a:t>年</a:t>
            </a:r>
            <a:r>
              <a:rPr lang="en-US" altLang="zh-CN" sz="1400" dirty="0" smtClean="0"/>
              <a:t>12</a:t>
            </a:r>
            <a:r>
              <a:rPr lang="zh-CN" altLang="en-US" sz="1400" dirty="0" smtClean="0"/>
              <a:t>月，中马自贸协定谈判启动。历经五轮谈判和一次部长级磋商，历时</a:t>
            </a:r>
            <a:r>
              <a:rPr lang="en-US" altLang="zh-CN" sz="1400" dirty="0" smtClean="0"/>
              <a:t>2</a:t>
            </a:r>
            <a:r>
              <a:rPr lang="zh-CN" altLang="en-US" sz="1400" dirty="0" smtClean="0"/>
              <a:t>年达成一致。</a:t>
            </a:r>
            <a:endParaRPr lang="zh-CN" altLang="en-US" sz="1400" dirty="0"/>
          </a:p>
        </p:txBody>
      </p:sp>
      <p:grpSp>
        <p:nvGrpSpPr>
          <p:cNvPr id="9" name="Group 29"/>
          <p:cNvGrpSpPr>
            <a:grpSpLocks/>
          </p:cNvGrpSpPr>
          <p:nvPr/>
        </p:nvGrpSpPr>
        <p:grpSpPr bwMode="auto">
          <a:xfrm>
            <a:off x="2848210" y="2263949"/>
            <a:ext cx="5761038" cy="2515363"/>
            <a:chOff x="1519" y="1661"/>
            <a:chExt cx="3629" cy="1633"/>
          </a:xfrm>
        </p:grpSpPr>
        <p:sp>
          <p:nvSpPr>
            <p:cNvPr id="10"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 xmlns:a14="http://schemas.microsoft.com/office/drawing/2010/main">
                  <a:solidFill>
                    <a:srgbClr val="C80000"/>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 xmlns:a14="http://schemas.microsoft.com/office/drawing/2010/main">
                  <a:solidFill>
                    <a:srgbClr val="C80000"/>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2"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 xmlns:a14="http://schemas.microsoft.com/office/drawing/2010/main">
                  <a:solidFill>
                    <a:srgbClr val="C80000"/>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3"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 xmlns:a14="http://schemas.microsoft.com/office/drawing/2010/main">
                  <a:solidFill>
                    <a:srgbClr val="C80000"/>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Line 34"/>
            <p:cNvSpPr>
              <a:spLocks noChangeShapeType="1"/>
            </p:cNvSpPr>
            <p:nvPr/>
          </p:nvSpPr>
          <p:spPr bwMode="auto">
            <a:xfrm flipH="1">
              <a:off x="1519" y="3294"/>
              <a:ext cx="726" cy="0"/>
            </a:xfrm>
            <a:prstGeom prst="line">
              <a:avLst/>
            </a:prstGeom>
            <a:noFill/>
            <a:ln w="25400">
              <a:solidFill>
                <a:schemeClr val="bg1">
                  <a:lumMod val="75000"/>
                </a:schemeClr>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15" name="AutoShape 44"/>
          <p:cNvSpPr>
            <a:spLocks noChangeArrowheads="1"/>
          </p:cNvSpPr>
          <p:nvPr/>
        </p:nvSpPr>
        <p:spPr bwMode="auto">
          <a:xfrm rot="17429801">
            <a:off x="6648695" y="1279367"/>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C00000"/>
          </a:solidFill>
          <a:ln>
            <a:noFill/>
          </a:ln>
          <a:effectLs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995936" y="3198925"/>
            <a:ext cx="1104169" cy="944224"/>
            <a:chOff x="3703471" y="2992462"/>
            <a:chExt cx="1104169" cy="973138"/>
          </a:xfrm>
          <a:solidFill>
            <a:schemeClr val="accent1"/>
          </a:solidFill>
        </p:grpSpPr>
        <p:sp>
          <p:nvSpPr>
            <p:cNvPr id="17" name="Oval 10"/>
            <p:cNvSpPr>
              <a:spLocks noChangeArrowheads="1"/>
            </p:cNvSpPr>
            <p:nvPr/>
          </p:nvSpPr>
          <p:spPr bwMode="auto">
            <a:xfrm>
              <a:off x="3779838" y="2992462"/>
              <a:ext cx="973137" cy="973138"/>
            </a:xfrm>
            <a:prstGeom prst="ellipse">
              <a:avLst/>
            </a:prstGeom>
            <a:solidFill>
              <a:srgbClr val="C00000"/>
            </a:soli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FFFFFF"/>
                </a:solidFill>
                <a:latin typeface="Impact" panose="020B0806030902050204" pitchFamily="34" charset="0"/>
                <a:ea typeface="微软雅黑" panose="020B0503020204020204" pitchFamily="34" charset="-122"/>
              </a:endParaRPr>
            </a:p>
          </p:txBody>
        </p:sp>
        <p:sp>
          <p:nvSpPr>
            <p:cNvPr id="19" name="Text Box 46"/>
            <p:cNvSpPr txBox="1">
              <a:spLocks noChangeArrowheads="1"/>
            </p:cNvSpPr>
            <p:nvPr/>
          </p:nvSpPr>
          <p:spPr bwMode="auto">
            <a:xfrm>
              <a:off x="3703471" y="3310851"/>
              <a:ext cx="1104169" cy="317202"/>
            </a:xfrm>
            <a:prstGeom prst="rect">
              <a:avLst/>
            </a:prstGeom>
            <a:noFill/>
            <a:ln w="9525" algn="ctr">
              <a:no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zh-CN" sz="1400" dirty="0" smtClean="0">
                  <a:solidFill>
                    <a:srgbClr val="FFFFFF"/>
                  </a:solidFill>
                  <a:latin typeface="Impact" panose="020B0806030902050204" pitchFamily="34" charset="0"/>
                  <a:ea typeface="微软雅黑" pitchFamily="34" charset="-122"/>
                </a:rPr>
                <a:t>2015</a:t>
              </a:r>
              <a:r>
                <a:rPr lang="zh-CN" altLang="en-US" sz="1400" dirty="0" smtClean="0">
                  <a:solidFill>
                    <a:srgbClr val="FFFFFF"/>
                  </a:solidFill>
                  <a:latin typeface="Impact" panose="020B0806030902050204" pitchFamily="34" charset="0"/>
                  <a:ea typeface="微软雅黑" pitchFamily="34" charset="-122"/>
                </a:rPr>
                <a:t>年</a:t>
              </a:r>
              <a:r>
                <a:rPr lang="en-US" altLang="zh-CN" sz="1400" dirty="0" smtClean="0">
                  <a:solidFill>
                    <a:srgbClr val="FFFFFF"/>
                  </a:solidFill>
                  <a:latin typeface="Impact" panose="020B0806030902050204" pitchFamily="34" charset="0"/>
                  <a:ea typeface="微软雅黑" pitchFamily="34" charset="-122"/>
                </a:rPr>
                <a:t>2</a:t>
              </a:r>
              <a:r>
                <a:rPr lang="zh-CN" altLang="en-US" sz="1400" dirty="0" smtClean="0">
                  <a:solidFill>
                    <a:srgbClr val="FFFFFF"/>
                  </a:solidFill>
                  <a:latin typeface="Impact" panose="020B0806030902050204" pitchFamily="34" charset="0"/>
                  <a:ea typeface="微软雅黑" pitchFamily="34" charset="-122"/>
                </a:rPr>
                <a:t>月</a:t>
              </a:r>
              <a:endParaRPr lang="en-US" altLang="ko-KR" sz="1400" dirty="0">
                <a:solidFill>
                  <a:srgbClr val="FFFFFF"/>
                </a:solidFill>
                <a:latin typeface="Impact" panose="020B0806030902050204" pitchFamily="34" charset="0"/>
                <a:ea typeface="微软雅黑" pitchFamily="34" charset="-122"/>
              </a:endParaRPr>
            </a:p>
          </p:txBody>
        </p:sp>
      </p:grpSp>
      <p:grpSp>
        <p:nvGrpSpPr>
          <p:cNvPr id="20" name="组合 19"/>
          <p:cNvGrpSpPr/>
          <p:nvPr/>
        </p:nvGrpSpPr>
        <p:grpSpPr>
          <a:xfrm>
            <a:off x="6310625" y="1905114"/>
            <a:ext cx="1106392" cy="944223"/>
            <a:chOff x="6018264" y="1698650"/>
            <a:chExt cx="1106392" cy="973137"/>
          </a:xfrm>
          <a:solidFill>
            <a:schemeClr val="accent1"/>
          </a:solidFill>
        </p:grpSpPr>
        <p:sp>
          <p:nvSpPr>
            <p:cNvPr id="21" name="Oval 20"/>
            <p:cNvSpPr>
              <a:spLocks noChangeArrowheads="1"/>
            </p:cNvSpPr>
            <p:nvPr/>
          </p:nvSpPr>
          <p:spPr bwMode="auto">
            <a:xfrm>
              <a:off x="6084888" y="1698650"/>
              <a:ext cx="973137" cy="973137"/>
            </a:xfrm>
            <a:prstGeom prst="ellipse">
              <a:avLst/>
            </a:prstGeom>
            <a:solidFill>
              <a:srgbClr val="C00000"/>
            </a:soli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dirty="0">
                <a:solidFill>
                  <a:srgbClr val="FFFFFF"/>
                </a:solidFill>
                <a:latin typeface="Impact" panose="020B0806030902050204" pitchFamily="34" charset="0"/>
                <a:ea typeface="微软雅黑" panose="020B0503020204020204" pitchFamily="34" charset="-122"/>
              </a:endParaRPr>
            </a:p>
          </p:txBody>
        </p:sp>
        <p:sp>
          <p:nvSpPr>
            <p:cNvPr id="22" name="Text Box 48"/>
            <p:cNvSpPr txBox="1">
              <a:spLocks noChangeArrowheads="1"/>
            </p:cNvSpPr>
            <p:nvPr/>
          </p:nvSpPr>
          <p:spPr bwMode="auto">
            <a:xfrm>
              <a:off x="6018264" y="1994884"/>
              <a:ext cx="1106392" cy="539242"/>
            </a:xfrm>
            <a:prstGeom prst="rect">
              <a:avLst/>
            </a:prstGeom>
            <a:no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400" dirty="0" smtClean="0">
                  <a:solidFill>
                    <a:srgbClr val="FFFFFF"/>
                  </a:solidFill>
                  <a:latin typeface="Impact" panose="020B0806030902050204" pitchFamily="34" charset="0"/>
                  <a:ea typeface="微软雅黑" pitchFamily="34" charset="-122"/>
                </a:rPr>
                <a:t>2015</a:t>
              </a:r>
              <a:r>
                <a:rPr lang="zh-CN" altLang="en-US" sz="1400" dirty="0" smtClean="0">
                  <a:solidFill>
                    <a:srgbClr val="FFFFFF"/>
                  </a:solidFill>
                  <a:latin typeface="Impact" panose="020B0806030902050204" pitchFamily="34" charset="0"/>
                  <a:ea typeface="微软雅黑" pitchFamily="34" charset="-122"/>
                </a:rPr>
                <a:t>年</a:t>
              </a:r>
              <a:r>
                <a:rPr lang="en-US" altLang="zh-CN" sz="1400" dirty="0" smtClean="0">
                  <a:solidFill>
                    <a:srgbClr val="FFFFFF"/>
                  </a:solidFill>
                  <a:latin typeface="Impact" panose="020B0806030902050204" pitchFamily="34" charset="0"/>
                  <a:ea typeface="微软雅黑" pitchFamily="34" charset="-122"/>
                </a:rPr>
                <a:t>12</a:t>
              </a:r>
              <a:r>
                <a:rPr lang="zh-CN" altLang="en-US" sz="1400" dirty="0" smtClean="0">
                  <a:solidFill>
                    <a:srgbClr val="FFFFFF"/>
                  </a:solidFill>
                  <a:latin typeface="Impact" panose="020B0806030902050204" pitchFamily="34" charset="0"/>
                  <a:ea typeface="微软雅黑" pitchFamily="34" charset="-122"/>
                </a:rPr>
                <a:t>月</a:t>
              </a:r>
              <a:r>
                <a:rPr lang="en-US" altLang="zh-CN" sz="1400" dirty="0" smtClean="0">
                  <a:solidFill>
                    <a:srgbClr val="FFFFFF"/>
                  </a:solidFill>
                  <a:latin typeface="Impact" panose="020B0806030902050204" pitchFamily="34" charset="0"/>
                  <a:ea typeface="微软雅黑" pitchFamily="34" charset="-122"/>
                </a:rPr>
                <a:t>-</a:t>
              </a:r>
            </a:p>
            <a:p>
              <a:pPr algn="ctr"/>
              <a:r>
                <a:rPr lang="en-US" altLang="zh-CN" sz="1400" dirty="0" smtClean="0">
                  <a:solidFill>
                    <a:srgbClr val="FFFFFF"/>
                  </a:solidFill>
                  <a:latin typeface="Impact" panose="020B0806030902050204" pitchFamily="34" charset="0"/>
                  <a:ea typeface="微软雅黑" pitchFamily="34" charset="-122"/>
                </a:rPr>
                <a:t>2017</a:t>
              </a:r>
              <a:r>
                <a:rPr lang="zh-CN" altLang="en-US" sz="1400" dirty="0" smtClean="0">
                  <a:solidFill>
                    <a:srgbClr val="FFFFFF"/>
                  </a:solidFill>
                  <a:latin typeface="Impact" panose="020B0806030902050204" pitchFamily="34" charset="0"/>
                  <a:ea typeface="微软雅黑" pitchFamily="34" charset="-122"/>
                </a:rPr>
                <a:t>年</a:t>
              </a:r>
              <a:r>
                <a:rPr lang="en-US" altLang="zh-CN" sz="1400" dirty="0" smtClean="0">
                  <a:solidFill>
                    <a:srgbClr val="FFFFFF"/>
                  </a:solidFill>
                  <a:latin typeface="Impact" panose="020B0806030902050204" pitchFamily="34" charset="0"/>
                  <a:ea typeface="微软雅黑" pitchFamily="34" charset="-122"/>
                </a:rPr>
                <a:t>9</a:t>
              </a:r>
              <a:r>
                <a:rPr lang="zh-CN" altLang="en-US" sz="1400" dirty="0" smtClean="0">
                  <a:solidFill>
                    <a:srgbClr val="FFFFFF"/>
                  </a:solidFill>
                  <a:latin typeface="Impact" panose="020B0806030902050204" pitchFamily="34" charset="0"/>
                  <a:ea typeface="微软雅黑" pitchFamily="34" charset="-122"/>
                </a:rPr>
                <a:t>月</a:t>
              </a:r>
              <a:endParaRPr lang="en-US" altLang="ko-KR" sz="1400" dirty="0">
                <a:solidFill>
                  <a:srgbClr val="FFFFFF"/>
                </a:solidFill>
                <a:latin typeface="Impact" panose="020B0806030902050204" pitchFamily="34" charset="0"/>
                <a:ea typeface="微软雅黑" pitchFamily="34" charset="-122"/>
              </a:endParaRPr>
            </a:p>
          </p:txBody>
        </p:sp>
      </p:grpSp>
      <p:grpSp>
        <p:nvGrpSpPr>
          <p:cNvPr id="23" name="组合 22"/>
          <p:cNvGrpSpPr/>
          <p:nvPr/>
        </p:nvGrpSpPr>
        <p:grpSpPr>
          <a:xfrm>
            <a:off x="5213391" y="2551223"/>
            <a:ext cx="992579" cy="944224"/>
            <a:chOff x="4921056" y="2344762"/>
            <a:chExt cx="992579" cy="973138"/>
          </a:xfrm>
          <a:solidFill>
            <a:schemeClr val="accent2"/>
          </a:solidFill>
        </p:grpSpPr>
        <p:sp>
          <p:nvSpPr>
            <p:cNvPr id="24" name="Oval 15"/>
            <p:cNvSpPr>
              <a:spLocks noChangeArrowheads="1"/>
            </p:cNvSpPr>
            <p:nvPr/>
          </p:nvSpPr>
          <p:spPr bwMode="auto">
            <a:xfrm>
              <a:off x="4930775" y="2344762"/>
              <a:ext cx="973138" cy="973138"/>
            </a:xfrm>
            <a:prstGeom prst="ellipse">
              <a:avLst/>
            </a:prstGeom>
            <a:grp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FFFFFF"/>
                </a:solidFill>
                <a:latin typeface="Impact" panose="020B0806030902050204" pitchFamily="34" charset="0"/>
                <a:ea typeface="微软雅黑" panose="020B0503020204020204" pitchFamily="34" charset="-122"/>
              </a:endParaRPr>
            </a:p>
          </p:txBody>
        </p:sp>
        <p:sp>
          <p:nvSpPr>
            <p:cNvPr id="25" name="Text Box 49"/>
            <p:cNvSpPr txBox="1">
              <a:spLocks noChangeArrowheads="1"/>
            </p:cNvSpPr>
            <p:nvPr/>
          </p:nvSpPr>
          <p:spPr bwMode="auto">
            <a:xfrm>
              <a:off x="4921056" y="2656870"/>
              <a:ext cx="992579" cy="317202"/>
            </a:xfrm>
            <a:prstGeom prst="rect">
              <a:avLst/>
            </a:prstGeom>
            <a:no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400" dirty="0" smtClean="0">
                  <a:solidFill>
                    <a:srgbClr val="FFFFFF"/>
                  </a:solidFill>
                  <a:latin typeface="Impact" panose="020B0806030902050204" pitchFamily="34" charset="0"/>
                  <a:ea typeface="微软雅黑" pitchFamily="34" charset="-122"/>
                </a:rPr>
                <a:t>2015</a:t>
              </a:r>
              <a:r>
                <a:rPr lang="zh-CN" altLang="en-US" sz="1400" dirty="0" smtClean="0">
                  <a:solidFill>
                    <a:srgbClr val="FFFFFF"/>
                  </a:solidFill>
                  <a:latin typeface="Impact" panose="020B0806030902050204" pitchFamily="34" charset="0"/>
                  <a:ea typeface="微软雅黑" pitchFamily="34" charset="-122"/>
                </a:rPr>
                <a:t>年</a:t>
              </a:r>
              <a:r>
                <a:rPr lang="en-US" altLang="zh-CN" sz="1400" dirty="0" smtClean="0">
                  <a:solidFill>
                    <a:srgbClr val="FFFFFF"/>
                  </a:solidFill>
                  <a:latin typeface="Impact" panose="020B0806030902050204" pitchFamily="34" charset="0"/>
                  <a:ea typeface="微软雅黑" pitchFamily="34" charset="-122"/>
                </a:rPr>
                <a:t>6</a:t>
              </a:r>
              <a:r>
                <a:rPr lang="zh-CN" altLang="en-US" sz="1400" dirty="0" smtClean="0">
                  <a:solidFill>
                    <a:srgbClr val="FFFFFF"/>
                  </a:solidFill>
                  <a:latin typeface="Impact" panose="020B0806030902050204" pitchFamily="34" charset="0"/>
                  <a:ea typeface="微软雅黑" pitchFamily="34" charset="-122"/>
                </a:rPr>
                <a:t>月</a:t>
              </a:r>
              <a:endParaRPr lang="en-US" altLang="ko-KR" sz="1400" dirty="0">
                <a:solidFill>
                  <a:srgbClr val="FFFFFF"/>
                </a:solidFill>
                <a:latin typeface="Impact" panose="020B0806030902050204" pitchFamily="34" charset="0"/>
                <a:ea typeface="微软雅黑" pitchFamily="34" charset="-122"/>
              </a:endParaRPr>
            </a:p>
          </p:txBody>
        </p:sp>
      </p:grpSp>
      <p:grpSp>
        <p:nvGrpSpPr>
          <p:cNvPr id="26" name="组合 25"/>
          <p:cNvGrpSpPr/>
          <p:nvPr/>
        </p:nvGrpSpPr>
        <p:grpSpPr>
          <a:xfrm>
            <a:off x="7500808" y="1255825"/>
            <a:ext cx="1027845" cy="944224"/>
            <a:chOff x="7208473" y="1049362"/>
            <a:chExt cx="1027845" cy="973138"/>
          </a:xfrm>
          <a:solidFill>
            <a:schemeClr val="accent1"/>
          </a:solidFill>
        </p:grpSpPr>
        <p:sp>
          <p:nvSpPr>
            <p:cNvPr id="27" name="Oval 25"/>
            <p:cNvSpPr>
              <a:spLocks noChangeArrowheads="1"/>
            </p:cNvSpPr>
            <p:nvPr/>
          </p:nvSpPr>
          <p:spPr bwMode="auto">
            <a:xfrm>
              <a:off x="7235825" y="1049362"/>
              <a:ext cx="973138" cy="973138"/>
            </a:xfrm>
            <a:prstGeom prst="ellipse">
              <a:avLst/>
            </a:prstGeom>
            <a:solidFill>
              <a:srgbClr val="C00000"/>
            </a:soli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FFFFFF"/>
                </a:solidFill>
                <a:latin typeface="Impact" panose="020B0806030902050204" pitchFamily="34" charset="0"/>
                <a:ea typeface="微软雅黑" panose="020B0503020204020204" pitchFamily="34" charset="-122"/>
              </a:endParaRPr>
            </a:p>
          </p:txBody>
        </p:sp>
        <p:sp>
          <p:nvSpPr>
            <p:cNvPr id="28" name="Text Box 50"/>
            <p:cNvSpPr txBox="1">
              <a:spLocks noChangeArrowheads="1"/>
            </p:cNvSpPr>
            <p:nvPr/>
          </p:nvSpPr>
          <p:spPr bwMode="auto">
            <a:xfrm>
              <a:off x="7208473" y="1361470"/>
              <a:ext cx="1027845" cy="317202"/>
            </a:xfrm>
            <a:prstGeom prst="rect">
              <a:avLst/>
            </a:prstGeom>
            <a:no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400" dirty="0" smtClean="0">
                  <a:solidFill>
                    <a:srgbClr val="FFFFFF"/>
                  </a:solidFill>
                  <a:latin typeface="Impact" panose="020B0806030902050204" pitchFamily="34" charset="0"/>
                  <a:ea typeface="微软雅黑" pitchFamily="34" charset="-122"/>
                </a:rPr>
                <a:t>2017</a:t>
              </a:r>
              <a:r>
                <a:rPr lang="zh-CN" altLang="en-US" sz="1400" dirty="0" smtClean="0">
                  <a:solidFill>
                    <a:srgbClr val="FFFFFF"/>
                  </a:solidFill>
                  <a:latin typeface="Impact" panose="020B0806030902050204" pitchFamily="34" charset="0"/>
                  <a:ea typeface="微软雅黑" pitchFamily="34" charset="-122"/>
                </a:rPr>
                <a:t>年</a:t>
              </a:r>
              <a:r>
                <a:rPr lang="en-US" altLang="zh-CN" sz="1400" dirty="0" smtClean="0">
                  <a:solidFill>
                    <a:srgbClr val="FFFFFF"/>
                  </a:solidFill>
                  <a:latin typeface="Impact" panose="020B0806030902050204" pitchFamily="34" charset="0"/>
                  <a:ea typeface="微软雅黑" pitchFamily="34" charset="-122"/>
                </a:rPr>
                <a:t>12</a:t>
              </a:r>
              <a:r>
                <a:rPr lang="zh-CN" altLang="en-US" sz="1400" dirty="0" smtClean="0">
                  <a:solidFill>
                    <a:srgbClr val="FFFFFF"/>
                  </a:solidFill>
                  <a:latin typeface="Impact" panose="020B0806030902050204" pitchFamily="34" charset="0"/>
                  <a:ea typeface="微软雅黑" pitchFamily="34" charset="-122"/>
                </a:rPr>
                <a:t>月</a:t>
              </a:r>
              <a:endParaRPr lang="en-US" altLang="ko-KR" sz="1400" dirty="0">
                <a:solidFill>
                  <a:srgbClr val="FFFFFF"/>
                </a:solidFill>
                <a:latin typeface="Impact" panose="020B0806030902050204" pitchFamily="34" charset="0"/>
                <a:ea typeface="微软雅黑" pitchFamily="34" charset="-122"/>
              </a:endParaRPr>
            </a:p>
          </p:txBody>
        </p:sp>
      </p:grpSp>
      <p:sp>
        <p:nvSpPr>
          <p:cNvPr id="29" name="TextBox 11"/>
          <p:cNvSpPr txBox="1"/>
          <p:nvPr/>
        </p:nvSpPr>
        <p:spPr>
          <a:xfrm>
            <a:off x="4036045" y="4261041"/>
            <a:ext cx="1516836" cy="434478"/>
          </a:xfrm>
          <a:prstGeom prst="rect">
            <a:avLst/>
          </a:prstGeom>
          <a:noFill/>
        </p:spPr>
        <p:txBody>
          <a:bodyPr wrap="square" tIns="0" bIns="0" rtlCol="0" anchor="t">
            <a:spAutoFit/>
          </a:bodyPr>
          <a:lstStyle/>
          <a:p>
            <a:pPr marL="285750" indent="-285750">
              <a:lnSpc>
                <a:spcPct val="150000"/>
              </a:lnSpc>
              <a:buClr>
                <a:srgbClr val="C00000"/>
              </a:buClr>
              <a:buFont typeface="Wingdings" panose="05000000000000000000" pitchFamily="2" charset="2"/>
              <a:buChar char="n"/>
            </a:pPr>
            <a:r>
              <a:rPr lang="zh-CN" altLang="en-US" sz="1000" b="1" dirty="0" smtClean="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中马自贸谈判可行性研究启动</a:t>
            </a:r>
            <a:endPar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31" name="TextBox 11"/>
          <p:cNvSpPr txBox="1"/>
          <p:nvPr/>
        </p:nvSpPr>
        <p:spPr>
          <a:xfrm>
            <a:off x="5257758" y="3662040"/>
            <a:ext cx="1516836" cy="434478"/>
          </a:xfrm>
          <a:prstGeom prst="rect">
            <a:avLst/>
          </a:prstGeom>
          <a:noFill/>
        </p:spPr>
        <p:txBody>
          <a:bodyPr wrap="square" tIns="0" bIns="0" rtlCol="0" anchor="t">
            <a:spAutoFit/>
          </a:bodyPr>
          <a:lstStyle/>
          <a:p>
            <a:pPr marL="285750" indent="-285750">
              <a:lnSpc>
                <a:spcPct val="150000"/>
              </a:lnSpc>
              <a:buClr>
                <a:srgbClr val="C00000"/>
              </a:buClr>
              <a:buFont typeface="Wingdings" panose="05000000000000000000" pitchFamily="2" charset="2"/>
              <a:buChar char="n"/>
            </a:pPr>
            <a:r>
              <a:rPr lang="zh-CN" altLang="en-US" sz="1000" b="1" dirty="0" smtClean="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中马自贸谈判可行性研究结束</a:t>
            </a:r>
            <a:endPar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33" name="TextBox 11"/>
          <p:cNvSpPr txBox="1"/>
          <p:nvPr/>
        </p:nvSpPr>
        <p:spPr>
          <a:xfrm>
            <a:off x="6419984" y="3027844"/>
            <a:ext cx="1516836" cy="665310"/>
          </a:xfrm>
          <a:prstGeom prst="rect">
            <a:avLst/>
          </a:prstGeom>
          <a:noFill/>
        </p:spPr>
        <p:txBody>
          <a:bodyPr wrap="square" tIns="0" bIns="0" rtlCol="0" anchor="t">
            <a:spAutoFit/>
          </a:bodyPr>
          <a:lstStyle/>
          <a:p>
            <a:pPr marL="285750" indent="-285750">
              <a:lnSpc>
                <a:spcPct val="150000"/>
              </a:lnSpc>
              <a:buClr>
                <a:srgbClr val="C00000"/>
              </a:buClr>
              <a:buFont typeface="Wingdings" panose="05000000000000000000" pitchFamily="2" charset="2"/>
              <a:buChar char="n"/>
            </a:pPr>
            <a:r>
              <a:rPr lang="zh-CN" altLang="en-US" sz="1000" b="1" dirty="0" smtClean="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双方经历五轮谈判和一次部长级磋商完成谈判</a:t>
            </a:r>
            <a:endPar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35" name="TextBox 11"/>
          <p:cNvSpPr txBox="1"/>
          <p:nvPr/>
        </p:nvSpPr>
        <p:spPr>
          <a:xfrm>
            <a:off x="7638827" y="2445516"/>
            <a:ext cx="1516836" cy="203645"/>
          </a:xfrm>
          <a:prstGeom prst="rect">
            <a:avLst/>
          </a:prstGeom>
          <a:noFill/>
        </p:spPr>
        <p:txBody>
          <a:bodyPr wrap="square" tIns="0" bIns="0" rtlCol="0" anchor="t">
            <a:spAutoFit/>
          </a:bodyPr>
          <a:lstStyle/>
          <a:p>
            <a:pPr marL="285750" indent="-285750">
              <a:lnSpc>
                <a:spcPct val="150000"/>
              </a:lnSpc>
              <a:buClr>
                <a:srgbClr val="C00000"/>
              </a:buClr>
              <a:buFont typeface="Wingdings" panose="05000000000000000000" pitchFamily="2" charset="2"/>
              <a:buChar char="n"/>
            </a:pPr>
            <a:r>
              <a:rPr lang="zh-CN" altLang="en-US" sz="1000" b="1" dirty="0" smtClean="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双方签署协定</a:t>
            </a:r>
            <a:endPar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4"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5" cstate="print"/>
          <a:stretch>
            <a:fillRect/>
          </a:stretch>
        </p:blipFill>
        <p:spPr>
          <a:xfrm>
            <a:off x="7442155" y="-92546"/>
            <a:ext cx="1450325" cy="792088"/>
          </a:xfrm>
          <a:prstGeom prst="rect">
            <a:avLst/>
          </a:prstGeom>
        </p:spPr>
      </p:pic>
      <p:grpSp>
        <p:nvGrpSpPr>
          <p:cNvPr id="5" name="组合 5"/>
          <p:cNvGrpSpPr/>
          <p:nvPr/>
        </p:nvGrpSpPr>
        <p:grpSpPr>
          <a:xfrm>
            <a:off x="3707904" y="915566"/>
            <a:ext cx="1296000" cy="400050"/>
            <a:chOff x="755736" y="3075806"/>
            <a:chExt cx="1440000" cy="400050"/>
          </a:xfrm>
        </p:grpSpPr>
        <p:sp>
          <p:nvSpPr>
            <p:cNvPr id="6" name="圆角矩形 5"/>
            <p:cNvSpPr/>
            <p:nvPr/>
          </p:nvSpPr>
          <p:spPr>
            <a:xfrm>
              <a:off x="755736" y="3095831"/>
              <a:ext cx="1440000" cy="360000"/>
            </a:xfrm>
            <a:prstGeom prst="roundRect">
              <a:avLst>
                <a:gd name="adj" fmla="val 5000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7" name="MH_SubTitle_1"/>
            <p:cNvSpPr/>
            <p:nvPr>
              <p:custDataLst>
                <p:tags r:id="rId1"/>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数读</a:t>
              </a:r>
              <a:endParaRPr lang="zh-CN" altLang="en-US" sz="1400" b="1" dirty="0">
                <a:solidFill>
                  <a:schemeClr val="bg1"/>
                </a:solidFill>
              </a:endParaRPr>
            </a:p>
          </p:txBody>
        </p:sp>
      </p:grpSp>
      <p:sp>
        <p:nvSpPr>
          <p:cNvPr id="8" name="矩形 7"/>
          <p:cNvSpPr/>
          <p:nvPr/>
        </p:nvSpPr>
        <p:spPr>
          <a:xfrm>
            <a:off x="4860032" y="2139702"/>
            <a:ext cx="3528392" cy="523220"/>
          </a:xfrm>
          <a:prstGeom prst="rect">
            <a:avLst/>
          </a:prstGeom>
        </p:spPr>
        <p:txBody>
          <a:bodyPr wrap="square">
            <a:spAutoFit/>
          </a:bodyPr>
          <a:lstStyle/>
          <a:p>
            <a:r>
              <a:rPr lang="zh-CN" altLang="en-US" sz="1400" dirty="0" smtClean="0"/>
              <a:t>根据协定，两国最终实现零关税的产品税目数和进口额占比均接近</a:t>
            </a:r>
            <a:r>
              <a:rPr lang="en-US" altLang="zh-CN" sz="1400" dirty="0" smtClean="0"/>
              <a:t>96%</a:t>
            </a:r>
            <a:r>
              <a:rPr lang="zh-CN" altLang="en-US" sz="1400" dirty="0" smtClean="0"/>
              <a:t>。</a:t>
            </a:r>
            <a:endParaRPr lang="zh-CN" altLang="en-US" sz="1400" dirty="0"/>
          </a:p>
        </p:txBody>
      </p:sp>
      <p:pic>
        <p:nvPicPr>
          <p:cNvPr id="8194" name="Picture 2"/>
          <p:cNvPicPr>
            <a:picLocks noChangeAspect="1" noChangeArrowheads="1"/>
          </p:cNvPicPr>
          <p:nvPr/>
        </p:nvPicPr>
        <p:blipFill>
          <a:blip r:embed="rId6" cstate="print"/>
          <a:srcRect/>
          <a:stretch>
            <a:fillRect/>
          </a:stretch>
        </p:blipFill>
        <p:spPr bwMode="auto">
          <a:xfrm>
            <a:off x="683568" y="1491630"/>
            <a:ext cx="3457748" cy="3456384"/>
          </a:xfrm>
          <a:prstGeom prst="rect">
            <a:avLst/>
          </a:prstGeom>
          <a:noFill/>
          <a:ln w="9525">
            <a:noFill/>
            <a:miter lim="800000"/>
            <a:headEnd/>
            <a:tailEnd/>
          </a:ln>
        </p:spPr>
      </p:pic>
      <p:sp>
        <p:nvSpPr>
          <p:cNvPr id="10" name="矩形 9"/>
          <p:cNvSpPr/>
          <p:nvPr/>
        </p:nvSpPr>
        <p:spPr>
          <a:xfrm>
            <a:off x="4860032" y="3363838"/>
            <a:ext cx="3384376" cy="954107"/>
          </a:xfrm>
          <a:prstGeom prst="rect">
            <a:avLst/>
          </a:prstGeom>
        </p:spPr>
        <p:txBody>
          <a:bodyPr wrap="square">
            <a:spAutoFit/>
          </a:bodyPr>
          <a:lstStyle/>
          <a:p>
            <a:r>
              <a:rPr lang="zh-CN" altLang="en-US" sz="1400" dirty="0" smtClean="0"/>
              <a:t>根据协定，两国海关承诺为双方之间贸易往来货物简化通关程序，合理时间放行货物，农水产品等易腐货物也将给予优惠通关待遇。</a:t>
            </a:r>
          </a:p>
        </p:txBody>
      </p:sp>
      <p:sp>
        <p:nvSpPr>
          <p:cNvPr id="11" name="燕尾形 10"/>
          <p:cNvSpPr/>
          <p:nvPr/>
        </p:nvSpPr>
        <p:spPr>
          <a:xfrm>
            <a:off x="4572000" y="2355726"/>
            <a:ext cx="216024" cy="216024"/>
          </a:xfrm>
          <a:prstGeom prst="chevr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燕尾形 11"/>
          <p:cNvSpPr/>
          <p:nvPr/>
        </p:nvSpPr>
        <p:spPr>
          <a:xfrm>
            <a:off x="4572000" y="3723878"/>
            <a:ext cx="216024" cy="216024"/>
          </a:xfrm>
          <a:prstGeom prst="chevr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4"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5" cstate="print"/>
          <a:stretch>
            <a:fillRect/>
          </a:stretch>
        </p:blipFill>
        <p:spPr>
          <a:xfrm>
            <a:off x="7442155" y="-92546"/>
            <a:ext cx="1450325" cy="792088"/>
          </a:xfrm>
          <a:prstGeom prst="rect">
            <a:avLst/>
          </a:prstGeom>
        </p:spPr>
      </p:pic>
      <p:grpSp>
        <p:nvGrpSpPr>
          <p:cNvPr id="5" name="组合 4"/>
          <p:cNvGrpSpPr/>
          <p:nvPr/>
        </p:nvGrpSpPr>
        <p:grpSpPr>
          <a:xfrm>
            <a:off x="3779912" y="915566"/>
            <a:ext cx="1296000" cy="400050"/>
            <a:chOff x="755736" y="3075806"/>
            <a:chExt cx="1440000" cy="400050"/>
          </a:xfrm>
        </p:grpSpPr>
        <p:sp>
          <p:nvSpPr>
            <p:cNvPr id="6" name="圆角矩形 5"/>
            <p:cNvSpPr/>
            <p:nvPr/>
          </p:nvSpPr>
          <p:spPr>
            <a:xfrm>
              <a:off x="755736" y="3095831"/>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7" name="MH_SubTitle_1"/>
            <p:cNvSpPr/>
            <p:nvPr>
              <p:custDataLst>
                <p:tags r:id="rId1"/>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重点</a:t>
              </a:r>
              <a:endParaRPr lang="zh-CN" altLang="en-US" sz="1400" b="1" dirty="0">
                <a:solidFill>
                  <a:schemeClr val="bg1"/>
                </a:solidFill>
              </a:endParaRPr>
            </a:p>
          </p:txBody>
        </p:sp>
      </p:grpSp>
      <p:sp>
        <p:nvSpPr>
          <p:cNvPr id="8" name="矩形 7"/>
          <p:cNvSpPr/>
          <p:nvPr/>
        </p:nvSpPr>
        <p:spPr>
          <a:xfrm>
            <a:off x="683568" y="1480011"/>
            <a:ext cx="4176464" cy="3323987"/>
          </a:xfrm>
          <a:prstGeom prst="rect">
            <a:avLst/>
          </a:prstGeom>
        </p:spPr>
        <p:txBody>
          <a:bodyPr wrap="square">
            <a:spAutoFit/>
          </a:bodyPr>
          <a:lstStyle/>
          <a:p>
            <a:pPr>
              <a:lnSpc>
                <a:spcPct val="150000"/>
              </a:lnSpc>
            </a:pPr>
            <a:r>
              <a:rPr lang="zh-CN" altLang="en-US" sz="1400" dirty="0" smtClean="0"/>
              <a:t>        中国海关在协定中制定了科学灵活的原产地规则以及便捷高效的实施程序，这样做是为了促进中马原产货物充分享受协定关税优惠。</a:t>
            </a:r>
          </a:p>
          <a:p>
            <a:pPr>
              <a:lnSpc>
                <a:spcPct val="150000"/>
              </a:lnSpc>
            </a:pPr>
            <a:r>
              <a:rPr lang="zh-CN" altLang="en-US" sz="1400" dirty="0" smtClean="0"/>
              <a:t>        中马自贸协定使用了增值</a:t>
            </a:r>
            <a:r>
              <a:rPr lang="en-US" altLang="zh-CN" sz="1400" dirty="0" smtClean="0"/>
              <a:t>40%</a:t>
            </a:r>
            <a:r>
              <a:rPr lang="zh-CN" altLang="en-US" sz="1400" dirty="0" smtClean="0"/>
              <a:t>的总规则和简短的产品特定原产地规则（</a:t>
            </a:r>
            <a:r>
              <a:rPr lang="en-US" altLang="zh-CN" sz="1400" dirty="0" smtClean="0"/>
              <a:t>PSR</a:t>
            </a:r>
            <a:r>
              <a:rPr lang="zh-CN" altLang="en-US" sz="1400" dirty="0" smtClean="0"/>
              <a:t>）相结合的灵活方式制定原产地标准。</a:t>
            </a:r>
            <a:endParaRPr lang="en-US" altLang="zh-CN" sz="1400" dirty="0" smtClean="0"/>
          </a:p>
          <a:p>
            <a:pPr>
              <a:lnSpc>
                <a:spcPct val="150000"/>
              </a:lnSpc>
            </a:pPr>
            <a:r>
              <a:rPr lang="zh-CN" altLang="en-US" sz="1400" dirty="0" smtClean="0"/>
              <a:t>        中国海关还设置了累积、微小加工、可互换材料、中性成分、包装及容器等规则，并在直接运输、低价值货物免于提交原产地证书、进口申报要求等方面大幅简化程序性要求。</a:t>
            </a:r>
            <a:endParaRPr lang="zh-CN" altLang="en-US" sz="1400" dirty="0"/>
          </a:p>
        </p:txBody>
      </p:sp>
      <p:pic>
        <p:nvPicPr>
          <p:cNvPr id="9218" name="Picture 2"/>
          <p:cNvPicPr>
            <a:picLocks noChangeAspect="1" noChangeArrowheads="1"/>
          </p:cNvPicPr>
          <p:nvPr/>
        </p:nvPicPr>
        <p:blipFill>
          <a:blip r:embed="rId6" cstate="print"/>
          <a:srcRect/>
          <a:stretch>
            <a:fillRect/>
          </a:stretch>
        </p:blipFill>
        <p:spPr bwMode="auto">
          <a:xfrm>
            <a:off x="5148064" y="1059582"/>
            <a:ext cx="3226866" cy="3727004"/>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4"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5" cstate="print"/>
          <a:stretch>
            <a:fillRect/>
          </a:stretch>
        </p:blipFill>
        <p:spPr>
          <a:xfrm>
            <a:off x="7442155" y="-92546"/>
            <a:ext cx="1450325" cy="792088"/>
          </a:xfrm>
          <a:prstGeom prst="rect">
            <a:avLst/>
          </a:prstGeom>
        </p:spPr>
      </p:pic>
      <p:grpSp>
        <p:nvGrpSpPr>
          <p:cNvPr id="5" name="组合 5"/>
          <p:cNvGrpSpPr/>
          <p:nvPr/>
        </p:nvGrpSpPr>
        <p:grpSpPr>
          <a:xfrm>
            <a:off x="3707904" y="915566"/>
            <a:ext cx="1296000" cy="400050"/>
            <a:chOff x="755736" y="3075806"/>
            <a:chExt cx="1440000" cy="400050"/>
          </a:xfrm>
        </p:grpSpPr>
        <p:sp>
          <p:nvSpPr>
            <p:cNvPr id="6" name="圆角矩形 5"/>
            <p:cNvSpPr/>
            <p:nvPr/>
          </p:nvSpPr>
          <p:spPr>
            <a:xfrm>
              <a:off x="755736" y="3095831"/>
              <a:ext cx="1440000" cy="360000"/>
            </a:xfrm>
            <a:prstGeom prst="roundRect">
              <a:avLst>
                <a:gd name="adj" fmla="val 5000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7" name="MH_SubTitle_1"/>
            <p:cNvSpPr/>
            <p:nvPr>
              <p:custDataLst>
                <p:tags r:id="rId1"/>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要点</a:t>
              </a:r>
              <a:endParaRPr lang="zh-CN" altLang="en-US" sz="1400" b="1" dirty="0">
                <a:solidFill>
                  <a:schemeClr val="bg1"/>
                </a:solidFill>
              </a:endParaRPr>
            </a:p>
          </p:txBody>
        </p:sp>
      </p:grpSp>
      <p:sp>
        <p:nvSpPr>
          <p:cNvPr id="8" name="矩形 7"/>
          <p:cNvSpPr/>
          <p:nvPr/>
        </p:nvSpPr>
        <p:spPr>
          <a:xfrm>
            <a:off x="467544" y="1419622"/>
            <a:ext cx="8280920" cy="3323987"/>
          </a:xfrm>
          <a:prstGeom prst="rect">
            <a:avLst/>
          </a:prstGeom>
        </p:spPr>
        <p:txBody>
          <a:bodyPr wrap="square">
            <a:spAutoFit/>
          </a:bodyPr>
          <a:lstStyle/>
          <a:p>
            <a:r>
              <a:rPr lang="zh-CN" altLang="en-US" sz="1400" dirty="0" smtClean="0"/>
              <a:t>中国海关提出通过在协定中设置单一窗口条款以鼓励和推动双方各自国内单一窗口建设，并为未来双方进一步交换相关信息留出合作空间。</a:t>
            </a:r>
          </a:p>
          <a:p>
            <a:r>
              <a:rPr lang="zh-CN" altLang="en-US" sz="1400" dirty="0" smtClean="0"/>
              <a:t/>
            </a:r>
            <a:br>
              <a:rPr lang="zh-CN" altLang="en-US" sz="1400" dirty="0" smtClean="0"/>
            </a:br>
            <a:endParaRPr lang="zh-CN" altLang="en-US" sz="1400" dirty="0" smtClean="0"/>
          </a:p>
          <a:p>
            <a:r>
              <a:rPr lang="zh-CN" altLang="en-US" sz="1400" dirty="0" smtClean="0"/>
              <a:t>中国海关同意进一步加强两国海关部门之间的交往，特别是海关程序相关的能力建设方面的交流与合作，以使中方企业在马尔代夫享受快捷通关服务。</a:t>
            </a:r>
          </a:p>
          <a:p>
            <a:r>
              <a:rPr lang="zh-CN" altLang="en-US" sz="1400" dirty="0" smtClean="0"/>
              <a:t/>
            </a:r>
            <a:br>
              <a:rPr lang="zh-CN" altLang="en-US" sz="1400" dirty="0" smtClean="0"/>
            </a:br>
            <a:endParaRPr lang="zh-CN" altLang="en-US" sz="1400" dirty="0" smtClean="0"/>
          </a:p>
          <a:p>
            <a:r>
              <a:rPr lang="zh-CN" altLang="en-US" sz="1400" dirty="0" smtClean="0"/>
              <a:t>双方海关同意确保相关法律法规公开透明，运用风险管理、信息技术等手段为企业高效通关服务。</a:t>
            </a:r>
          </a:p>
          <a:p>
            <a:r>
              <a:rPr lang="zh-CN" altLang="en-US" sz="1400" dirty="0" smtClean="0"/>
              <a:t/>
            </a:r>
            <a:br>
              <a:rPr lang="zh-CN" altLang="en-US" sz="1400" dirty="0" smtClean="0"/>
            </a:br>
            <a:endParaRPr lang="zh-CN" altLang="en-US" sz="1400" dirty="0" smtClean="0"/>
          </a:p>
          <a:p>
            <a:r>
              <a:rPr lang="zh-CN" altLang="en-US" sz="1400" dirty="0" smtClean="0"/>
              <a:t>协定规定，企业可以在货物实际进口前申请预裁定，并有权就海关相关行政决定进行复议或诉讼。</a:t>
            </a:r>
          </a:p>
          <a:p>
            <a:r>
              <a:rPr lang="zh-CN" altLang="en-US" sz="1400" dirty="0" smtClean="0"/>
              <a:t/>
            </a:r>
            <a:br>
              <a:rPr lang="zh-CN" altLang="en-US" sz="1400" dirty="0" smtClean="0"/>
            </a:br>
            <a:endParaRPr lang="zh-CN" altLang="en-US" sz="1400" dirty="0" smtClean="0"/>
          </a:p>
          <a:p>
            <a:r>
              <a:rPr lang="zh-CN" altLang="en-US" sz="1400" dirty="0" smtClean="0"/>
              <a:t>双方海关愿意共同为双边贸易供应链安全、便利、通畅提供有力保障，规范贸易秩序，便利守法贸易。</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19" name="矩形 18"/>
          <p:cNvSpPr/>
          <p:nvPr/>
        </p:nvSpPr>
        <p:spPr>
          <a:xfrm>
            <a:off x="251520" y="655305"/>
            <a:ext cx="8712968" cy="4580741"/>
          </a:xfrm>
          <a:prstGeom prst="rect">
            <a:avLst/>
          </a:prstGeom>
        </p:spPr>
        <p:txBody>
          <a:bodyPr wrap="square">
            <a:spAutoFit/>
          </a:bodyPr>
          <a:lstStyle/>
          <a:p>
            <a:pPr algn="ctr">
              <a:lnSpc>
                <a:spcPts val="2500"/>
              </a:lnSpc>
            </a:pPr>
            <a:r>
              <a:rPr lang="zh-CN" altLang="en-US" sz="1400" b="1" dirty="0" smtClean="0">
                <a:latin typeface="微软雅黑" pitchFamily="34" charset="-122"/>
                <a:ea typeface="微软雅黑" pitchFamily="34" charset="-122"/>
              </a:rPr>
              <a:t>海关总署公告</a:t>
            </a:r>
            <a:r>
              <a:rPr lang="en-US" altLang="zh-CN" sz="1400" b="1" dirty="0" smtClean="0">
                <a:latin typeface="微软雅黑" pitchFamily="34" charset="-122"/>
                <a:ea typeface="微软雅黑" pitchFamily="34" charset="-122"/>
              </a:rPr>
              <a:t>2017</a:t>
            </a:r>
            <a:r>
              <a:rPr lang="zh-CN" altLang="en-US" sz="1400" b="1" dirty="0" smtClean="0">
                <a:latin typeface="微软雅黑" pitchFamily="34" charset="-122"/>
                <a:ea typeface="微软雅黑" pitchFamily="34" charset="-122"/>
              </a:rPr>
              <a:t>年第</a:t>
            </a:r>
            <a:r>
              <a:rPr lang="en-US" altLang="zh-CN" sz="1400" b="1" dirty="0" smtClean="0">
                <a:latin typeface="微软雅黑" pitchFamily="34" charset="-122"/>
                <a:ea typeface="微软雅黑" pitchFamily="34" charset="-122"/>
              </a:rPr>
              <a:t>58</a:t>
            </a:r>
            <a:r>
              <a:rPr lang="zh-CN" altLang="en-US" sz="1400" b="1" dirty="0" smtClean="0">
                <a:latin typeface="微软雅黑" pitchFamily="34" charset="-122"/>
                <a:ea typeface="微软雅黑" pitchFamily="34" charset="-122"/>
              </a:rPr>
              <a:t>号</a:t>
            </a:r>
            <a:endParaRPr lang="en-US" altLang="zh-CN" sz="1400" b="1" dirty="0" smtClean="0">
              <a:latin typeface="微软雅黑" pitchFamily="34" charset="-122"/>
              <a:ea typeface="微软雅黑" pitchFamily="34" charset="-122"/>
            </a:endParaRPr>
          </a:p>
          <a:p>
            <a:pPr algn="ctr">
              <a:lnSpc>
                <a:spcPts val="2500"/>
              </a:lnSpc>
            </a:pPr>
            <a:r>
              <a:rPr lang="zh-CN" altLang="en-US" sz="1400" b="1" dirty="0" smtClean="0">
                <a:latin typeface="微软雅黑" pitchFamily="34" charset="-122"/>
                <a:ea typeface="微软雅黑" pitchFamily="34" charset="-122"/>
              </a:rPr>
              <a:t>（关于推广减免税申请无纸化及取消减免税备案的公告）</a:t>
            </a:r>
            <a:endParaRPr lang="zh-CN" altLang="en-US" sz="1400" dirty="0" smtClean="0">
              <a:latin typeface="微软雅黑" pitchFamily="34" charset="-122"/>
              <a:ea typeface="微软雅黑" pitchFamily="34" charset="-122"/>
            </a:endParaRPr>
          </a:p>
          <a:p>
            <a:pPr>
              <a:lnSpc>
                <a:spcPts val="2500"/>
              </a:lnSpc>
            </a:pPr>
            <a:r>
              <a:rPr lang="zh-CN" altLang="en-US" sz="1400" dirty="0" smtClean="0">
                <a:latin typeface="微软雅黑" pitchFamily="34" charset="-122"/>
                <a:ea typeface="微软雅黑" pitchFamily="34" charset="-122"/>
              </a:rPr>
              <a:t>　　为深入推进全国海关通关一体化改革，进一步提高通关效率，海关总署决定，自</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12</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15</a:t>
            </a:r>
            <a:r>
              <a:rPr lang="zh-CN" altLang="en-US" sz="1400" dirty="0" smtClean="0">
                <a:latin typeface="微软雅黑" pitchFamily="34" charset="-122"/>
                <a:ea typeface="微软雅黑" pitchFamily="34" charset="-122"/>
              </a:rPr>
              <a:t>日起，在全国海关推广减免税申请无纸化，同时取消减免税备案。现将有关事项公告如下：</a:t>
            </a:r>
          </a:p>
          <a:p>
            <a:pPr>
              <a:lnSpc>
                <a:spcPts val="2500"/>
              </a:lnSpc>
            </a:pPr>
            <a:r>
              <a:rPr lang="zh-CN" altLang="en-US" sz="1400" dirty="0" smtClean="0">
                <a:latin typeface="微软雅黑" pitchFamily="34" charset="-122"/>
                <a:ea typeface="微软雅黑" pitchFamily="34" charset="-122"/>
              </a:rPr>
              <a:t>　　一、除海关总署有明确规定外，减免税申请人或者其代理人（以下简称“申请人”）可通过中国电子口岸</a:t>
            </a:r>
            <a:r>
              <a:rPr lang="en-US" altLang="zh-CN" sz="1400" dirty="0" smtClean="0">
                <a:latin typeface="微软雅黑" pitchFamily="34" charset="-122"/>
                <a:ea typeface="微软雅黑" pitchFamily="34" charset="-122"/>
              </a:rPr>
              <a:t>QP</a:t>
            </a:r>
            <a:r>
              <a:rPr lang="zh-CN" altLang="en-US" sz="1400" dirty="0" smtClean="0">
                <a:latin typeface="微软雅黑" pitchFamily="34" charset="-122"/>
                <a:ea typeface="微软雅黑" pitchFamily="34" charset="-122"/>
              </a:rPr>
              <a:t>预录入客户端减免税申报系统（以下简称“</a:t>
            </a:r>
            <a:r>
              <a:rPr lang="en-US" altLang="zh-CN" sz="1400" dirty="0" smtClean="0">
                <a:latin typeface="微软雅黑" pitchFamily="34" charset="-122"/>
                <a:ea typeface="微软雅黑" pitchFamily="34" charset="-122"/>
              </a:rPr>
              <a:t>QP</a:t>
            </a:r>
            <a:r>
              <a:rPr lang="zh-CN" altLang="en-US" sz="1400" dirty="0" smtClean="0">
                <a:latin typeface="微软雅黑" pitchFamily="34" charset="-122"/>
                <a:ea typeface="微软雅黑" pitchFamily="34" charset="-122"/>
              </a:rPr>
              <a:t>系统”）向海关提交减免税申请表及随附单证资料电子数据，无需以纸质形式提交。</a:t>
            </a:r>
          </a:p>
          <a:p>
            <a:pPr>
              <a:lnSpc>
                <a:spcPts val="2500"/>
              </a:lnSpc>
            </a:pPr>
            <a:r>
              <a:rPr lang="zh-CN" altLang="en-US" sz="1400" dirty="0" smtClean="0">
                <a:latin typeface="微软雅黑" pitchFamily="34" charset="-122"/>
                <a:ea typeface="微软雅黑" pitchFamily="34" charset="-122"/>
              </a:rPr>
              <a:t>　　（一）海关根据审核需要要求提供纸质单证资料的，申请人应予提供。</a:t>
            </a:r>
          </a:p>
          <a:p>
            <a:pPr>
              <a:lnSpc>
                <a:spcPts val="2500"/>
              </a:lnSpc>
            </a:pPr>
            <a:r>
              <a:rPr lang="zh-CN" altLang="en-US" sz="1400" dirty="0" smtClean="0">
                <a:latin typeface="微软雅黑" pitchFamily="34" charset="-122"/>
                <a:ea typeface="微软雅黑" pitchFamily="34" charset="-122"/>
              </a:rPr>
              <a:t>　　（二）随附单证资料的电子扫描或转换文件格式标准，参照海关总署</a:t>
            </a:r>
            <a:r>
              <a:rPr lang="en-US" altLang="zh-CN" sz="1400" dirty="0" smtClean="0">
                <a:latin typeface="微软雅黑" pitchFamily="34" charset="-122"/>
                <a:ea typeface="微软雅黑" pitchFamily="34" charset="-122"/>
              </a:rPr>
              <a:t>2014</a:t>
            </a:r>
            <a:r>
              <a:rPr lang="zh-CN" altLang="en-US" sz="1400" dirty="0" smtClean="0">
                <a:latin typeface="微软雅黑" pitchFamily="34" charset="-122"/>
                <a:ea typeface="微软雅黑" pitchFamily="34" charset="-122"/>
              </a:rPr>
              <a:t>年第</a:t>
            </a:r>
            <a:r>
              <a:rPr lang="en-US" altLang="zh-CN" sz="1400" dirty="0" smtClean="0">
                <a:latin typeface="微软雅黑" pitchFamily="34" charset="-122"/>
                <a:ea typeface="微软雅黑" pitchFamily="34" charset="-122"/>
              </a:rPr>
              <a:t>69</a:t>
            </a:r>
            <a:r>
              <a:rPr lang="zh-CN" altLang="en-US" sz="1400" dirty="0" smtClean="0">
                <a:latin typeface="微软雅黑" pitchFamily="34" charset="-122"/>
                <a:ea typeface="微软雅黑" pitchFamily="34" charset="-122"/>
              </a:rPr>
              <a:t>号公告相关规定执行。</a:t>
            </a:r>
          </a:p>
          <a:p>
            <a:pPr>
              <a:lnSpc>
                <a:spcPts val="2500"/>
              </a:lnSpc>
            </a:pPr>
            <a:r>
              <a:rPr lang="zh-CN" altLang="en-US" sz="1400" dirty="0" smtClean="0">
                <a:latin typeface="微软雅黑" pitchFamily="34" charset="-122"/>
                <a:ea typeface="微软雅黑" pitchFamily="34" charset="-122"/>
              </a:rPr>
              <a:t>　　（三）办理减免税申请无纸化操作的规范见附件。</a:t>
            </a:r>
          </a:p>
          <a:p>
            <a:pPr>
              <a:lnSpc>
                <a:spcPts val="2500"/>
              </a:lnSpc>
            </a:pPr>
            <a:r>
              <a:rPr lang="zh-CN" altLang="en-US" sz="1400" dirty="0" smtClean="0">
                <a:latin typeface="微软雅黑" pitchFamily="34" charset="-122"/>
                <a:ea typeface="微软雅黑" pitchFamily="34" charset="-122"/>
              </a:rPr>
              <a:t>　　二、申请人可在首次办理进口货物减免税手续时一并向海关提交涉及主体资格、项目资质、免税进口额度（数量）等信息（以下简称“政策项目信息”）相关材料，无需提前单独向海关办理政策项目备案。</a:t>
            </a:r>
          </a:p>
          <a:p>
            <a:pPr>
              <a:lnSpc>
                <a:spcPts val="2500"/>
              </a:lnSpc>
            </a:pPr>
            <a:r>
              <a:rPr lang="zh-CN" altLang="en-US" sz="1400" dirty="0" smtClean="0">
                <a:latin typeface="微软雅黑" pitchFamily="34" charset="-122"/>
                <a:ea typeface="微软雅黑" pitchFamily="34" charset="-122"/>
              </a:rPr>
              <a:t>　　（一）申请人登录</a:t>
            </a:r>
            <a:r>
              <a:rPr lang="en-US" altLang="zh-CN" sz="1400" dirty="0" smtClean="0">
                <a:latin typeface="微软雅黑" pitchFamily="34" charset="-122"/>
                <a:ea typeface="微软雅黑" pitchFamily="34" charset="-122"/>
              </a:rPr>
              <a:t>QP</a:t>
            </a:r>
            <a:r>
              <a:rPr lang="zh-CN" altLang="en-US" sz="1400" dirty="0" smtClean="0">
                <a:latin typeface="微软雅黑" pitchFamily="34" charset="-122"/>
                <a:ea typeface="微软雅黑" pitchFamily="34" charset="-122"/>
              </a:rPr>
              <a:t>系统向海关提交申请材料时，应通过“减免税申请”功能模块提交。</a:t>
            </a:r>
          </a:p>
          <a:p>
            <a:pPr>
              <a:lnSpc>
                <a:spcPts val="2500"/>
              </a:lnSpc>
            </a:pPr>
            <a:r>
              <a:rPr lang="zh-CN" altLang="en-US" sz="1400" dirty="0" smtClean="0">
                <a:latin typeface="微软雅黑" pitchFamily="34" charset="-122"/>
                <a:ea typeface="微软雅黑" pitchFamily="34" charset="-122"/>
              </a:rPr>
              <a:t>　　</a:t>
            </a:r>
            <a:endParaRPr lang="zh-CN" altLang="en-US" sz="1400" dirty="0">
              <a:latin typeface="微软雅黑" pitchFamily="34" charset="-122"/>
              <a:ea typeface="微软雅黑" pitchFamily="34"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4"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5" cstate="print"/>
          <a:stretch>
            <a:fillRect/>
          </a:stretch>
        </p:blipFill>
        <p:spPr>
          <a:xfrm>
            <a:off x="7442155" y="-92546"/>
            <a:ext cx="1450325" cy="792088"/>
          </a:xfrm>
          <a:prstGeom prst="rect">
            <a:avLst/>
          </a:prstGeom>
        </p:spPr>
      </p:pic>
      <p:grpSp>
        <p:nvGrpSpPr>
          <p:cNvPr id="5" name="组合 4"/>
          <p:cNvGrpSpPr/>
          <p:nvPr/>
        </p:nvGrpSpPr>
        <p:grpSpPr>
          <a:xfrm>
            <a:off x="3779912" y="915566"/>
            <a:ext cx="1296000" cy="400050"/>
            <a:chOff x="755736" y="3075806"/>
            <a:chExt cx="1440000" cy="400050"/>
          </a:xfrm>
        </p:grpSpPr>
        <p:sp>
          <p:nvSpPr>
            <p:cNvPr id="6" name="圆角矩形 5"/>
            <p:cNvSpPr/>
            <p:nvPr/>
          </p:nvSpPr>
          <p:spPr>
            <a:xfrm>
              <a:off x="755736" y="3095831"/>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7" name="MH_SubTitle_1"/>
            <p:cNvSpPr/>
            <p:nvPr>
              <p:custDataLst>
                <p:tags r:id="rId1"/>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互惠</a:t>
              </a:r>
              <a:endParaRPr lang="zh-CN" altLang="en-US" sz="1400" b="1" dirty="0">
                <a:solidFill>
                  <a:schemeClr val="bg1"/>
                </a:solidFill>
              </a:endParaRPr>
            </a:p>
          </p:txBody>
        </p:sp>
      </p:grpSp>
      <p:sp>
        <p:nvSpPr>
          <p:cNvPr id="8" name="矩形 7"/>
          <p:cNvSpPr/>
          <p:nvPr/>
        </p:nvSpPr>
        <p:spPr>
          <a:xfrm>
            <a:off x="467544" y="1400458"/>
            <a:ext cx="8496944" cy="523220"/>
          </a:xfrm>
          <a:prstGeom prst="rect">
            <a:avLst/>
          </a:prstGeom>
        </p:spPr>
        <p:txBody>
          <a:bodyPr wrap="square">
            <a:spAutoFit/>
          </a:bodyPr>
          <a:lstStyle/>
          <a:p>
            <a:r>
              <a:rPr lang="zh-CN" altLang="en-US" sz="1400" dirty="0" smtClean="0"/>
              <a:t>中马自贸协定实施后，马尔代夫凭借其得天独厚的岛国优势和协定降税安排，其优质的水产品和特色手工艺品将在我国市场占据一席之地。协定的签署也给中国相关行业和企业带来新的市场机遇。</a:t>
            </a:r>
            <a:endParaRPr lang="zh-CN" altLang="en-US" sz="1400" dirty="0"/>
          </a:p>
        </p:txBody>
      </p:sp>
      <p:sp>
        <p:nvSpPr>
          <p:cNvPr id="9" name="矩形 8"/>
          <p:cNvSpPr/>
          <p:nvPr/>
        </p:nvSpPr>
        <p:spPr>
          <a:xfrm>
            <a:off x="755576" y="2499742"/>
            <a:ext cx="7776864" cy="2232248"/>
          </a:xfrm>
          <a:prstGeom prst="rect">
            <a:avLst/>
          </a:prstGeom>
          <a:solidFill>
            <a:schemeClr val="bg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smtClean="0">
                <a:solidFill>
                  <a:schemeClr val="accent6">
                    <a:lumMod val="75000"/>
                  </a:schemeClr>
                </a:solidFill>
              </a:rPr>
              <a:t>中国从马尔代夫进口的绝大多数水产品将在协定生效后关税立即降为零，将进一步丰富国内高品质海洋产品市场。</a:t>
            </a:r>
            <a:br>
              <a:rPr lang="zh-CN" altLang="en-US" sz="1400" b="1" dirty="0" smtClean="0">
                <a:solidFill>
                  <a:schemeClr val="accent6">
                    <a:lumMod val="75000"/>
                  </a:schemeClr>
                </a:solidFill>
              </a:rPr>
            </a:br>
            <a:endParaRPr lang="zh-CN" altLang="en-US" sz="1400" b="1" dirty="0" smtClean="0">
              <a:solidFill>
                <a:schemeClr val="accent6">
                  <a:lumMod val="75000"/>
                </a:schemeClr>
              </a:solidFill>
            </a:endParaRPr>
          </a:p>
          <a:p>
            <a:r>
              <a:rPr lang="zh-CN" altLang="en-US" sz="1400" b="1" dirty="0" smtClean="0">
                <a:solidFill>
                  <a:schemeClr val="accent6">
                    <a:lumMod val="75000"/>
                  </a:schemeClr>
                </a:solidFill>
              </a:rPr>
              <a:t>马尔代夫原产的以塑料片或纺织材料作面的手提包、塑料制小雕塑品及其他装饰品等特色商品也将受惠于降税安排，国内消费者可直接感受到来自马尔代夫的特色风情。</a:t>
            </a:r>
          </a:p>
          <a:p>
            <a:endParaRPr lang="zh-CN" altLang="en-US" sz="1400" b="1" dirty="0" smtClean="0">
              <a:solidFill>
                <a:schemeClr val="accent6">
                  <a:lumMod val="75000"/>
                </a:schemeClr>
              </a:solidFill>
            </a:endParaRPr>
          </a:p>
          <a:p>
            <a:r>
              <a:rPr lang="zh-CN" altLang="en-US" sz="1400" b="1" dirty="0" smtClean="0">
                <a:solidFill>
                  <a:schemeClr val="accent6">
                    <a:lumMod val="75000"/>
                  </a:schemeClr>
                </a:solidFill>
              </a:rPr>
              <a:t>中国具备一定竞争优势和出口潜力的花卉、加工鱼产品等农水产品、绝大多数工业品关税立即降为零，有利于促进马尔代夫相关产业的规模发展。</a:t>
            </a:r>
            <a:endParaRPr lang="zh-CN" altLang="en-US" sz="1400" b="1" dirty="0">
              <a:solidFill>
                <a:schemeClr val="accent6">
                  <a:lumMod val="75000"/>
                </a:schemeClr>
              </a:solidFill>
            </a:endParaRPr>
          </a:p>
        </p:txBody>
      </p:sp>
      <p:sp>
        <p:nvSpPr>
          <p:cNvPr id="10" name="椭圆形标注 9"/>
          <p:cNvSpPr/>
          <p:nvPr/>
        </p:nvSpPr>
        <p:spPr>
          <a:xfrm>
            <a:off x="7524328" y="1923678"/>
            <a:ext cx="1440160" cy="648072"/>
          </a:xfrm>
          <a:prstGeom prst="wedgeEllipseCallou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1" name="TextBox 10"/>
          <p:cNvSpPr txBox="1"/>
          <p:nvPr/>
        </p:nvSpPr>
        <p:spPr>
          <a:xfrm>
            <a:off x="7956376" y="2058402"/>
            <a:ext cx="648072" cy="369332"/>
          </a:xfrm>
          <a:prstGeom prst="rect">
            <a:avLst/>
          </a:prstGeom>
          <a:noFill/>
        </p:spPr>
        <p:txBody>
          <a:bodyPr wrap="square" rtlCol="0">
            <a:spAutoFit/>
          </a:bodyPr>
          <a:lstStyle/>
          <a:p>
            <a:r>
              <a:rPr lang="zh-CN" altLang="en-US" b="1" dirty="0" smtClean="0">
                <a:solidFill>
                  <a:schemeClr val="bg1"/>
                </a:solidFill>
              </a:rPr>
              <a:t>举例</a:t>
            </a:r>
            <a:endParaRPr lang="zh-CN" altLang="en-US" b="1" dirty="0">
              <a:solidFill>
                <a:schemeClr val="bg1"/>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4"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5" cstate="print"/>
          <a:stretch>
            <a:fillRect/>
          </a:stretch>
        </p:blipFill>
        <p:spPr>
          <a:xfrm>
            <a:off x="7442155" y="-92546"/>
            <a:ext cx="1450325" cy="792088"/>
          </a:xfrm>
          <a:prstGeom prst="rect">
            <a:avLst/>
          </a:prstGeom>
        </p:spPr>
      </p:pic>
      <p:grpSp>
        <p:nvGrpSpPr>
          <p:cNvPr id="5" name="组合 5"/>
          <p:cNvGrpSpPr/>
          <p:nvPr/>
        </p:nvGrpSpPr>
        <p:grpSpPr>
          <a:xfrm>
            <a:off x="3707904" y="915566"/>
            <a:ext cx="1296000" cy="400050"/>
            <a:chOff x="755736" y="3075806"/>
            <a:chExt cx="1440000" cy="400050"/>
          </a:xfrm>
        </p:grpSpPr>
        <p:sp>
          <p:nvSpPr>
            <p:cNvPr id="6" name="圆角矩形 5"/>
            <p:cNvSpPr/>
            <p:nvPr/>
          </p:nvSpPr>
          <p:spPr>
            <a:xfrm>
              <a:off x="755736" y="3095831"/>
              <a:ext cx="1440000" cy="360000"/>
            </a:xfrm>
            <a:prstGeom prst="roundRect">
              <a:avLst>
                <a:gd name="adj" fmla="val 5000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7" name="MH_SubTitle_1"/>
            <p:cNvSpPr/>
            <p:nvPr>
              <p:custDataLst>
                <p:tags r:id="rId1"/>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展望</a:t>
              </a:r>
              <a:endParaRPr lang="zh-CN" altLang="en-US" sz="1400" b="1" dirty="0">
                <a:solidFill>
                  <a:schemeClr val="bg1"/>
                </a:solidFill>
              </a:endParaRPr>
            </a:p>
          </p:txBody>
        </p:sp>
      </p:grpSp>
      <p:sp>
        <p:nvSpPr>
          <p:cNvPr id="8" name="矩形 7"/>
          <p:cNvSpPr/>
          <p:nvPr/>
        </p:nvSpPr>
        <p:spPr>
          <a:xfrm>
            <a:off x="683568" y="1851670"/>
            <a:ext cx="3528392" cy="2316403"/>
          </a:xfrm>
          <a:prstGeom prst="rect">
            <a:avLst/>
          </a:prstGeom>
        </p:spPr>
        <p:txBody>
          <a:bodyPr wrap="square">
            <a:spAutoFit/>
          </a:bodyPr>
          <a:lstStyle/>
          <a:p>
            <a:pPr>
              <a:lnSpc>
                <a:spcPct val="150000"/>
              </a:lnSpc>
            </a:pPr>
            <a:r>
              <a:rPr lang="zh-CN" altLang="en-US" sz="1400" dirty="0" smtClean="0"/>
              <a:t>今后，中马两国海关还将就建立原产地电子信息交换系统、探讨原产地自主声明制度开展合作。为确保中马自贸协定货物贸易市场准入、原产地规则和海关程序的高效实施，双方建立了联络点和磋商机制加强联系合作，重大问题和机制性问题还可以在海关委员会会议下进行商讨。</a:t>
            </a:r>
            <a:endParaRPr lang="zh-CN" altLang="en-US" sz="1400" dirty="0"/>
          </a:p>
        </p:txBody>
      </p:sp>
      <p:pic>
        <p:nvPicPr>
          <p:cNvPr id="10242" name="Picture 2"/>
          <p:cNvPicPr>
            <a:picLocks noChangeAspect="1" noChangeArrowheads="1"/>
          </p:cNvPicPr>
          <p:nvPr/>
        </p:nvPicPr>
        <p:blipFill>
          <a:blip r:embed="rId6" cstate="print"/>
          <a:srcRect/>
          <a:stretch>
            <a:fillRect/>
          </a:stretch>
        </p:blipFill>
        <p:spPr bwMode="auto">
          <a:xfrm>
            <a:off x="4572000" y="1419622"/>
            <a:ext cx="4048125" cy="3429000"/>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92932" y="2859785"/>
            <a:ext cx="1045557" cy="461665"/>
          </a:xfrm>
          <a:prstGeom prst="rect">
            <a:avLst/>
          </a:prstGeom>
          <a:noFill/>
        </p:spPr>
        <p:txBody>
          <a:bodyPr wrap="square" rtlCol="0">
            <a:spAutoFit/>
          </a:bodyPr>
          <a:lstStyle/>
          <a:p>
            <a:pPr algn="ctr"/>
            <a:r>
              <a:rPr lang="en-US" altLang="zh-CN" sz="2400" dirty="0">
                <a:solidFill>
                  <a:schemeClr val="bg1"/>
                </a:solidFill>
              </a:rPr>
              <a:t>PART</a:t>
            </a:r>
            <a:endParaRPr lang="zh-CN" altLang="en-US" sz="2400" dirty="0">
              <a:solidFill>
                <a:schemeClr val="bg1"/>
              </a:solidFill>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algn="ctr"/>
            <a:r>
              <a:rPr lang="en-US" altLang="zh-CN" sz="11500" dirty="0" smtClean="0">
                <a:solidFill>
                  <a:schemeClr val="bg1"/>
                </a:solidFill>
                <a:latin typeface="Impact" panose="020B0806030902050204" pitchFamily="34" charset="0"/>
              </a:rPr>
              <a:t>2</a:t>
            </a:r>
            <a:endParaRPr lang="zh-CN" altLang="en-US" sz="11500" dirty="0">
              <a:solidFill>
                <a:schemeClr val="bg1"/>
              </a:solidFill>
              <a:latin typeface="Impact" panose="020B0806030902050204" pitchFamily="34" charset="0"/>
            </a:endParaRPr>
          </a:p>
        </p:txBody>
      </p:sp>
      <p:sp>
        <p:nvSpPr>
          <p:cNvPr id="12" name="TextBox 11"/>
          <p:cNvSpPr txBox="1"/>
          <p:nvPr/>
        </p:nvSpPr>
        <p:spPr>
          <a:xfrm>
            <a:off x="3059856" y="2172801"/>
            <a:ext cx="1415772" cy="830997"/>
          </a:xfrm>
          <a:prstGeom prst="rect">
            <a:avLst/>
          </a:prstGeom>
          <a:noFill/>
        </p:spPr>
        <p:txBody>
          <a:bodyPr wrap="none" rtlCol="0">
            <a:spAutoFit/>
          </a:bodyPr>
          <a:lstStyle/>
          <a:p>
            <a:pPr marL="0" lvl="1"/>
            <a:r>
              <a:rPr lang="zh-CN" altLang="en-US" sz="4800" b="1" dirty="0" smtClean="0">
                <a:solidFill>
                  <a:schemeClr val="bg1"/>
                </a:solidFill>
                <a:latin typeface="微软雅黑"/>
              </a:rPr>
              <a:t>税务</a:t>
            </a:r>
            <a:endParaRPr lang="zh-CN" altLang="en-US" sz="4800" b="1" dirty="0">
              <a:solidFill>
                <a:schemeClr val="bg1"/>
              </a:solidFill>
              <a:latin typeface="微软雅黑"/>
            </a:endParaRP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942542796"/>
      </p:ext>
    </p:extLst>
  </p:cSld>
  <p:clrMapOvr>
    <a:masterClrMapping/>
  </p:clrMapOvr>
  <mc:AlternateContent xmlns:mc="http://schemas.openxmlformats.org/markup-compatibility/2006">
    <mc:Choice xmlns="" xmlns:p14="http://schemas.microsoft.com/office/powerpoint/2010/main" Requires="p14">
      <p:transition spd="slow" p14:dur="1600" advTm="6000">
        <p:blinds dir="vert"/>
      </p:transition>
    </mc:Choice>
    <mc:Fallback>
      <p:transition spd="slow" advTm="6000">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23528" y="627534"/>
            <a:ext cx="8496944" cy="4431085"/>
          </a:xfrm>
          <a:prstGeom prst="rect">
            <a:avLst/>
          </a:prstGeom>
        </p:spPr>
        <p:txBody>
          <a:bodyPr wrap="square">
            <a:spAutoFit/>
          </a:bodyPr>
          <a:lstStyle/>
          <a:p>
            <a:pPr algn="ctr">
              <a:lnSpc>
                <a:spcPts val="2000"/>
              </a:lnSpc>
            </a:pPr>
            <a:r>
              <a:rPr lang="zh-CN" altLang="en-US" sz="1400" b="1" dirty="0" smtClean="0"/>
              <a:t>国家税务总局关于增值税普通发票管理有关事项的公告</a:t>
            </a:r>
            <a:endParaRPr lang="en-US" altLang="zh-CN" sz="1400" b="1" dirty="0" smtClean="0"/>
          </a:p>
          <a:p>
            <a:pPr algn="ctr">
              <a:lnSpc>
                <a:spcPts val="2000"/>
              </a:lnSpc>
            </a:pPr>
            <a:r>
              <a:rPr lang="zh-CN" altLang="en-US" sz="1400" b="1" dirty="0" smtClean="0"/>
              <a:t>国家税务总局公告</a:t>
            </a:r>
            <a:r>
              <a:rPr lang="en-US" altLang="zh-CN" sz="1400" b="1" dirty="0" smtClean="0"/>
              <a:t>2017</a:t>
            </a:r>
            <a:r>
              <a:rPr lang="zh-CN" altLang="en-US" sz="1400" b="1" dirty="0" smtClean="0"/>
              <a:t>年第</a:t>
            </a:r>
            <a:r>
              <a:rPr lang="en-US" altLang="zh-CN" sz="1400" b="1" dirty="0" smtClean="0"/>
              <a:t>44</a:t>
            </a:r>
            <a:r>
              <a:rPr lang="zh-CN" altLang="en-US" sz="1400" b="1" dirty="0" smtClean="0"/>
              <a:t>号</a:t>
            </a:r>
            <a:endParaRPr lang="en-US" altLang="zh-CN" sz="1400" b="1" dirty="0" smtClean="0"/>
          </a:p>
          <a:p>
            <a:pPr>
              <a:lnSpc>
                <a:spcPts val="2000"/>
              </a:lnSpc>
            </a:pPr>
            <a:endParaRPr lang="zh-CN" altLang="en-US" sz="1400" dirty="0" smtClean="0"/>
          </a:p>
          <a:p>
            <a:pPr>
              <a:lnSpc>
                <a:spcPts val="2000"/>
              </a:lnSpc>
            </a:pPr>
            <a:r>
              <a:rPr lang="zh-CN" altLang="en-US" sz="1400" dirty="0" smtClean="0"/>
              <a:t>  　为进一步规范增值税发票管理，优化纳税服务，满足纳税人发票使用需要，现将增值税发票管理有关事项公告如下：</a:t>
            </a:r>
          </a:p>
          <a:p>
            <a:pPr>
              <a:lnSpc>
                <a:spcPts val="2000"/>
              </a:lnSpc>
            </a:pPr>
            <a:r>
              <a:rPr lang="zh-CN" altLang="en-US" sz="1400" dirty="0" smtClean="0"/>
              <a:t>　　一、调整增值税普通发票（折叠票）发票代码</a:t>
            </a:r>
          </a:p>
          <a:p>
            <a:pPr>
              <a:lnSpc>
                <a:spcPts val="2000"/>
              </a:lnSpc>
            </a:pPr>
            <a:r>
              <a:rPr lang="zh-CN" altLang="en-US" sz="1400" dirty="0" smtClean="0"/>
              <a:t>　　增值税普通发票（折叠票）的发票代码调整为</a:t>
            </a:r>
            <a:r>
              <a:rPr lang="en-US" altLang="zh-CN" sz="1400" dirty="0" smtClean="0"/>
              <a:t>12</a:t>
            </a:r>
            <a:r>
              <a:rPr lang="zh-CN" altLang="en-US" sz="1400" dirty="0" smtClean="0"/>
              <a:t>位，编码规则：第</a:t>
            </a:r>
            <a:r>
              <a:rPr lang="en-US" altLang="zh-CN" sz="1400" dirty="0" smtClean="0"/>
              <a:t>1</a:t>
            </a:r>
            <a:r>
              <a:rPr lang="zh-CN" altLang="en-US" sz="1400" dirty="0" smtClean="0"/>
              <a:t>位为</a:t>
            </a:r>
            <a:r>
              <a:rPr lang="en-US" altLang="zh-CN" sz="1400" dirty="0" smtClean="0"/>
              <a:t>0</a:t>
            </a:r>
            <a:r>
              <a:rPr lang="zh-CN" altLang="en-US" sz="1400" dirty="0" smtClean="0"/>
              <a:t>，第</a:t>
            </a:r>
            <a:r>
              <a:rPr lang="en-US" altLang="zh-CN" sz="1400" dirty="0" smtClean="0"/>
              <a:t>2-5</a:t>
            </a:r>
            <a:r>
              <a:rPr lang="zh-CN" altLang="en-US" sz="1400" dirty="0" smtClean="0"/>
              <a:t>位代表省、自治区、直辖市和计划单列市，第</a:t>
            </a:r>
            <a:r>
              <a:rPr lang="en-US" altLang="zh-CN" sz="1400" dirty="0" smtClean="0"/>
              <a:t>6-7</a:t>
            </a:r>
            <a:r>
              <a:rPr lang="zh-CN" altLang="en-US" sz="1400" dirty="0" smtClean="0"/>
              <a:t>位代表年度，第</a:t>
            </a:r>
            <a:r>
              <a:rPr lang="en-US" altLang="zh-CN" sz="1400" dirty="0" smtClean="0"/>
              <a:t>8-10</a:t>
            </a:r>
            <a:r>
              <a:rPr lang="zh-CN" altLang="en-US" sz="1400" dirty="0" smtClean="0"/>
              <a:t>位代表批次，第</a:t>
            </a:r>
            <a:r>
              <a:rPr lang="en-US" altLang="zh-CN" sz="1400" dirty="0" smtClean="0"/>
              <a:t>11-12</a:t>
            </a:r>
            <a:r>
              <a:rPr lang="zh-CN" altLang="en-US" sz="1400" dirty="0" smtClean="0"/>
              <a:t>位代表票种和联次，其中</a:t>
            </a:r>
            <a:r>
              <a:rPr lang="en-US" altLang="zh-CN" sz="1400" dirty="0" smtClean="0"/>
              <a:t>04</a:t>
            </a:r>
            <a:r>
              <a:rPr lang="zh-CN" altLang="en-US" sz="1400" dirty="0" smtClean="0"/>
              <a:t>代表二联增值税普通发票（折叠票）、</a:t>
            </a:r>
            <a:r>
              <a:rPr lang="en-US" altLang="zh-CN" sz="1400" dirty="0" smtClean="0"/>
              <a:t>05</a:t>
            </a:r>
            <a:r>
              <a:rPr lang="zh-CN" altLang="en-US" sz="1400" dirty="0" smtClean="0"/>
              <a:t>代表五联增值税普通发票（折叠票）。</a:t>
            </a:r>
          </a:p>
          <a:p>
            <a:pPr>
              <a:lnSpc>
                <a:spcPts val="2000"/>
              </a:lnSpc>
            </a:pPr>
            <a:r>
              <a:rPr lang="zh-CN" altLang="en-US" sz="1400" dirty="0" smtClean="0"/>
              <a:t>　　税务机关库存和纳税人尚未使用的发票代码为</a:t>
            </a:r>
            <a:r>
              <a:rPr lang="en-US" altLang="zh-CN" sz="1400" dirty="0" smtClean="0"/>
              <a:t>10</a:t>
            </a:r>
            <a:r>
              <a:rPr lang="zh-CN" altLang="en-US" sz="1400" dirty="0" smtClean="0"/>
              <a:t>位的增值税普通发票（折叠票）可以继续使用。</a:t>
            </a:r>
          </a:p>
          <a:p>
            <a:pPr>
              <a:lnSpc>
                <a:spcPts val="2000"/>
              </a:lnSpc>
            </a:pPr>
            <a:r>
              <a:rPr lang="zh-CN" altLang="en-US" sz="1400" dirty="0" smtClean="0"/>
              <a:t>　　二、印有本单位名称的增值税普通发票（折叠票）</a:t>
            </a:r>
          </a:p>
          <a:p>
            <a:pPr>
              <a:lnSpc>
                <a:spcPts val="2000"/>
              </a:lnSpc>
            </a:pPr>
            <a:r>
              <a:rPr lang="zh-CN" altLang="en-US" sz="1400" dirty="0" smtClean="0"/>
              <a:t>　　（一）纳税人可按照</a:t>
            </a:r>
            <a:r>
              <a:rPr lang="en-US" altLang="zh-CN" sz="1400" dirty="0" smtClean="0"/>
              <a:t>《</a:t>
            </a:r>
            <a:r>
              <a:rPr lang="zh-CN" altLang="en-US" sz="1400" dirty="0" smtClean="0"/>
              <a:t>中华人民共和国发票管理办法</a:t>
            </a:r>
            <a:r>
              <a:rPr lang="en-US" altLang="zh-CN" sz="1400" dirty="0" smtClean="0"/>
              <a:t>》</a:t>
            </a:r>
            <a:r>
              <a:rPr lang="zh-CN" altLang="en-US" sz="1400" dirty="0" smtClean="0"/>
              <a:t>及其实施细则规定，书面向国税机关要求使用印有本单位名称的增值税普通发票（折叠票），国税机关按规定确认印有该单位名称发票的种类和数量。纳税人通过增值税发票管理新系统开具印有本单位名称的增值税普通发票（折叠票）。</a:t>
            </a:r>
          </a:p>
          <a:p>
            <a:pPr>
              <a:lnSpc>
                <a:spcPts val="2000"/>
              </a:lnSpc>
            </a:pPr>
            <a:r>
              <a:rPr lang="zh-CN" altLang="en-US" sz="1400" dirty="0" smtClean="0"/>
              <a:t>　　（二）印有本单位名称的增值税普通发票（折叠票），由税务总局统一招标采购的增值税普通发票（折叠票）中标厂商印制，其式样、规格、联次和防伪措施等与税务机关统一印制的增值税普通发票（折叠票）一致，并加印企业发票专用章。</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23528" y="915566"/>
            <a:ext cx="8496944" cy="3170099"/>
          </a:xfrm>
          <a:prstGeom prst="rect">
            <a:avLst/>
          </a:prstGeom>
        </p:spPr>
        <p:txBody>
          <a:bodyPr wrap="square">
            <a:spAutoFit/>
          </a:bodyPr>
          <a:lstStyle/>
          <a:p>
            <a:pPr>
              <a:lnSpc>
                <a:spcPts val="2000"/>
              </a:lnSpc>
            </a:pPr>
            <a:r>
              <a:rPr lang="zh-CN" altLang="en-US" sz="1400" dirty="0" smtClean="0"/>
              <a:t>       （三）印有本单位名称的增值税普通发票（折叠票）的发票代码按照本公告第一条规定的编码规则编制。发票代码的第</a:t>
            </a:r>
            <a:r>
              <a:rPr lang="en-US" altLang="zh-CN" sz="1400" dirty="0" smtClean="0"/>
              <a:t>8-10</a:t>
            </a:r>
            <a:r>
              <a:rPr lang="zh-CN" altLang="en-US" sz="1400" dirty="0" smtClean="0"/>
              <a:t>位代表批次，由省国税机关在</a:t>
            </a:r>
            <a:r>
              <a:rPr lang="en-US" altLang="zh-CN" sz="1400" dirty="0" smtClean="0"/>
              <a:t>501-999</a:t>
            </a:r>
            <a:r>
              <a:rPr lang="zh-CN" altLang="en-US" sz="1400" dirty="0" smtClean="0"/>
              <a:t>范围内统一编制。</a:t>
            </a:r>
          </a:p>
          <a:p>
            <a:pPr>
              <a:lnSpc>
                <a:spcPts val="2000"/>
              </a:lnSpc>
            </a:pPr>
            <a:r>
              <a:rPr lang="zh-CN" altLang="en-US" sz="1400" dirty="0" smtClean="0"/>
              <a:t>　　（四）使用印有本单位名称的增值税普通发票（折叠票）的企业，按照</a:t>
            </a:r>
            <a:r>
              <a:rPr lang="en-US" altLang="zh-CN" sz="1400" dirty="0" smtClean="0"/>
              <a:t>《</a:t>
            </a:r>
            <a:r>
              <a:rPr lang="zh-CN" altLang="en-US" sz="1400" dirty="0" smtClean="0"/>
              <a:t>国家税务总局 财政部关于冠名发票印制费结算问题的通知</a:t>
            </a:r>
            <a:r>
              <a:rPr lang="en-US" altLang="zh-CN" sz="1400" dirty="0" smtClean="0"/>
              <a:t>》</a:t>
            </a:r>
            <a:r>
              <a:rPr lang="zh-CN" altLang="en-US" sz="1400" dirty="0" smtClean="0"/>
              <a:t>（税总发</a:t>
            </a:r>
            <a:r>
              <a:rPr lang="en-US" altLang="zh-CN" sz="1400" dirty="0" smtClean="0"/>
              <a:t>〔2013〕53</a:t>
            </a:r>
            <a:r>
              <a:rPr lang="zh-CN" altLang="en-US" sz="1400" dirty="0" smtClean="0"/>
              <a:t>号）规定，与发票印制企业直接结算印制费用。</a:t>
            </a:r>
          </a:p>
          <a:p>
            <a:pPr>
              <a:lnSpc>
                <a:spcPts val="2000"/>
              </a:lnSpc>
            </a:pPr>
            <a:r>
              <a:rPr lang="zh-CN" altLang="en-US" sz="1400" dirty="0" smtClean="0"/>
              <a:t>　　本公告自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日起施行，</a:t>
            </a:r>
            <a:r>
              <a:rPr lang="en-US" altLang="zh-CN" sz="1400" dirty="0" smtClean="0"/>
              <a:t>《</a:t>
            </a:r>
            <a:r>
              <a:rPr lang="zh-CN" altLang="en-US" sz="1400" dirty="0" smtClean="0"/>
              <a:t>国家税务总局关于启用增值税普通发票有关问题的通知</a:t>
            </a:r>
            <a:r>
              <a:rPr lang="en-US" altLang="zh-CN" sz="1400" dirty="0" smtClean="0"/>
              <a:t>》</a:t>
            </a:r>
            <a:r>
              <a:rPr lang="zh-CN" altLang="en-US" sz="1400" dirty="0" smtClean="0"/>
              <a:t>（国税发明电</a:t>
            </a:r>
            <a:r>
              <a:rPr lang="en-US" altLang="zh-CN" sz="1400" dirty="0" smtClean="0"/>
              <a:t>〔2005〕34</a:t>
            </a:r>
            <a:r>
              <a:rPr lang="zh-CN" altLang="en-US" sz="1400" dirty="0" smtClean="0"/>
              <a:t>号）第一条第二款、</a:t>
            </a:r>
            <a:r>
              <a:rPr lang="en-US" altLang="zh-CN" sz="1400" dirty="0" smtClean="0"/>
              <a:t>《</a:t>
            </a:r>
            <a:r>
              <a:rPr lang="zh-CN" altLang="en-US" sz="1400" dirty="0" smtClean="0"/>
              <a:t>国家税务总局关于启用新版增值税发票有关问题的公告</a:t>
            </a:r>
            <a:r>
              <a:rPr lang="en-US" altLang="zh-CN" sz="1400" dirty="0" smtClean="0"/>
              <a:t>》</a:t>
            </a:r>
            <a:r>
              <a:rPr lang="zh-CN" altLang="en-US" sz="1400" dirty="0" smtClean="0"/>
              <a:t>（国家税务总局公告</a:t>
            </a:r>
            <a:r>
              <a:rPr lang="en-US" altLang="zh-CN" sz="1400" dirty="0" smtClean="0"/>
              <a:t>2014</a:t>
            </a:r>
            <a:r>
              <a:rPr lang="zh-CN" altLang="en-US" sz="1400" dirty="0" smtClean="0"/>
              <a:t>年第</a:t>
            </a:r>
            <a:r>
              <a:rPr lang="en-US" altLang="zh-CN" sz="1400" dirty="0" smtClean="0"/>
              <a:t>43</a:t>
            </a:r>
            <a:r>
              <a:rPr lang="zh-CN" altLang="en-US" sz="1400" dirty="0" smtClean="0"/>
              <a:t>号）第一条同时废止。</a:t>
            </a:r>
          </a:p>
          <a:p>
            <a:pPr>
              <a:lnSpc>
                <a:spcPts val="2000"/>
              </a:lnSpc>
            </a:pPr>
            <a:r>
              <a:rPr lang="zh-CN" altLang="en-US" sz="1400" dirty="0" smtClean="0"/>
              <a:t>　　特此公告。</a:t>
            </a:r>
            <a:endParaRPr lang="en-US" altLang="zh-CN" sz="1400" dirty="0" smtClean="0"/>
          </a:p>
          <a:p>
            <a:pPr>
              <a:lnSpc>
                <a:spcPts val="2000"/>
              </a:lnSpc>
            </a:pPr>
            <a:endParaRPr lang="en-US" altLang="zh-CN" sz="1400" dirty="0" smtClean="0"/>
          </a:p>
          <a:p>
            <a:pPr>
              <a:lnSpc>
                <a:spcPts val="2000"/>
              </a:lnSpc>
            </a:pPr>
            <a:endParaRPr lang="zh-CN" altLang="en-US" sz="1400" dirty="0" smtClean="0"/>
          </a:p>
          <a:p>
            <a:pPr algn="r">
              <a:lnSpc>
                <a:spcPts val="2000"/>
              </a:lnSpc>
            </a:pPr>
            <a:r>
              <a:rPr lang="zh-CN" altLang="en-US" sz="1400" dirty="0" smtClean="0"/>
              <a:t>国家税务总局</a:t>
            </a:r>
          </a:p>
          <a:p>
            <a:pPr algn="r">
              <a:lnSpc>
                <a:spcPts val="20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5</a:t>
            </a:r>
            <a:r>
              <a:rPr lang="zh-CN" altLang="en-US" sz="1400" dirty="0" smtClean="0"/>
              <a:t>日</a:t>
            </a:r>
            <a:endParaRPr lang="zh-CN" altLang="en-US" sz="1400" dirty="0"/>
          </a:p>
        </p:txBody>
      </p:sp>
      <p:sp>
        <p:nvSpPr>
          <p:cNvPr id="6" name="矩形 5"/>
          <p:cNvSpPr/>
          <p:nvPr/>
        </p:nvSpPr>
        <p:spPr bwMode="auto">
          <a:xfrm>
            <a:off x="683568" y="4515966"/>
            <a:ext cx="1440000" cy="395984"/>
          </a:xfrm>
          <a:prstGeom prst="rect">
            <a:avLst/>
          </a:prstGeom>
          <a:solidFill>
            <a:schemeClr val="accent2">
              <a:alpha val="85000"/>
            </a:schemeClr>
          </a:solidFill>
          <a:ln>
            <a:noFill/>
          </a:ln>
          <a:effectLst/>
        </p:spPr>
        <p:txBody>
          <a:bodyPr wrap="none" lIns="0" tIns="40815" rIns="0" bIns="40815" anchor="ctr"/>
          <a:lstStyle/>
          <a:p>
            <a:pPr algn="ctr">
              <a:lnSpc>
                <a:spcPct val="130000"/>
              </a:lnSpc>
              <a:defRPr/>
            </a:pPr>
            <a:r>
              <a:rPr lang="zh-CN" altLang="en-US" b="1" dirty="0" smtClean="0">
                <a:solidFill>
                  <a:schemeClr val="bg1"/>
                </a:solidFill>
                <a:latin typeface="微软雅黑" panose="020B0503020204020204" pitchFamily="34" charset="-122"/>
                <a:ea typeface="微软雅黑" panose="020B0503020204020204" pitchFamily="34" charset="-122"/>
              </a:rPr>
              <a:t>下页有解读</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179512" y="771550"/>
            <a:ext cx="8640960" cy="4232312"/>
          </a:xfrm>
          <a:prstGeom prst="rect">
            <a:avLst/>
          </a:prstGeom>
        </p:spPr>
        <p:txBody>
          <a:bodyPr wrap="square">
            <a:spAutoFit/>
          </a:bodyPr>
          <a:lstStyle/>
          <a:p>
            <a:pPr algn="ctr">
              <a:lnSpc>
                <a:spcPts val="1800"/>
              </a:lnSpc>
            </a:pPr>
            <a:r>
              <a:rPr lang="zh-CN" altLang="en-US" sz="1400" b="1" dirty="0" smtClean="0">
                <a:solidFill>
                  <a:schemeClr val="accent2">
                    <a:lumMod val="75000"/>
                  </a:schemeClr>
                </a:solidFill>
              </a:rPr>
              <a:t>关于</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国家税务总局关于增值税普通发票管理有关事项的公告</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的解读</a:t>
            </a:r>
            <a:endParaRPr lang="en-US" altLang="zh-CN" sz="1400" b="1" dirty="0" smtClean="0">
              <a:solidFill>
                <a:schemeClr val="accent2">
                  <a:lumMod val="75000"/>
                </a:schemeClr>
              </a:solidFill>
            </a:endParaRPr>
          </a:p>
          <a:p>
            <a:pPr>
              <a:lnSpc>
                <a:spcPts val="1800"/>
              </a:lnSpc>
            </a:pPr>
            <a:r>
              <a:rPr lang="zh-CN" altLang="en-US" sz="1400" dirty="0" smtClean="0">
                <a:solidFill>
                  <a:schemeClr val="accent2">
                    <a:lumMod val="75000"/>
                  </a:schemeClr>
                </a:solidFill>
              </a:rPr>
              <a:t>　    </a:t>
            </a:r>
            <a:endParaRPr lang="en-US" altLang="zh-CN" sz="1400" dirty="0" smtClean="0">
              <a:solidFill>
                <a:schemeClr val="accent2">
                  <a:lumMod val="75000"/>
                </a:schemeClr>
              </a:solidFill>
            </a:endParaRPr>
          </a:p>
          <a:p>
            <a:pPr>
              <a:lnSpc>
                <a:spcPts val="1800"/>
              </a:lnSpc>
            </a:pPr>
            <a:r>
              <a:rPr lang="en-US" altLang="zh-CN" sz="1400" dirty="0" smtClean="0">
                <a:solidFill>
                  <a:schemeClr val="accent2">
                    <a:lumMod val="75000"/>
                  </a:schemeClr>
                </a:solidFill>
              </a:rPr>
              <a:t>       </a:t>
            </a:r>
            <a:r>
              <a:rPr lang="zh-CN" altLang="en-US" sz="1400" dirty="0" smtClean="0">
                <a:solidFill>
                  <a:schemeClr val="accent2">
                    <a:lumMod val="75000"/>
                  </a:schemeClr>
                </a:solidFill>
              </a:rPr>
              <a:t>一、发布本公告的背景是什么？</a:t>
            </a:r>
          </a:p>
          <a:p>
            <a:pPr>
              <a:lnSpc>
                <a:spcPts val="1800"/>
              </a:lnSpc>
            </a:pPr>
            <a:r>
              <a:rPr lang="zh-CN" altLang="en-US" sz="1400" dirty="0" smtClean="0">
                <a:solidFill>
                  <a:schemeClr val="accent2">
                    <a:lumMod val="75000"/>
                  </a:schemeClr>
                </a:solidFill>
              </a:rPr>
              <a:t>　　近年来增值税普通发票的种类和使用量增加，</a:t>
            </a:r>
            <a:r>
              <a:rPr lang="en-US" altLang="zh-CN" sz="1400" dirty="0" smtClean="0">
                <a:solidFill>
                  <a:schemeClr val="accent2">
                    <a:lumMod val="75000"/>
                  </a:schemeClr>
                </a:solidFill>
              </a:rPr>
              <a:t>10</a:t>
            </a:r>
            <a:r>
              <a:rPr lang="zh-CN" altLang="en-US" sz="1400" dirty="0" smtClean="0">
                <a:solidFill>
                  <a:schemeClr val="accent2">
                    <a:lumMod val="75000"/>
                  </a:schemeClr>
                </a:solidFill>
              </a:rPr>
              <a:t>位发票代码难以满足纳税人需要。增值税电子普通发票和增值税普通发票（卷票）的发票代码均为</a:t>
            </a:r>
            <a:r>
              <a:rPr lang="en-US" altLang="zh-CN" sz="1400" dirty="0" smtClean="0">
                <a:solidFill>
                  <a:schemeClr val="accent2">
                    <a:lumMod val="75000"/>
                  </a:schemeClr>
                </a:solidFill>
              </a:rPr>
              <a:t>12</a:t>
            </a:r>
            <a:r>
              <a:rPr lang="zh-CN" altLang="en-US" sz="1400" dirty="0" smtClean="0">
                <a:solidFill>
                  <a:schemeClr val="accent2">
                    <a:lumMod val="75000"/>
                  </a:schemeClr>
                </a:solidFill>
              </a:rPr>
              <a:t>位，税务总局决定，将增值税普通发票（折叠票）的发票代码也调整为</a:t>
            </a:r>
            <a:r>
              <a:rPr lang="en-US" altLang="zh-CN" sz="1400" dirty="0" smtClean="0">
                <a:solidFill>
                  <a:schemeClr val="accent2">
                    <a:lumMod val="75000"/>
                  </a:schemeClr>
                </a:solidFill>
              </a:rPr>
              <a:t>12</a:t>
            </a:r>
            <a:r>
              <a:rPr lang="zh-CN" altLang="en-US" sz="1400" dirty="0" smtClean="0">
                <a:solidFill>
                  <a:schemeClr val="accent2">
                    <a:lumMod val="75000"/>
                  </a:schemeClr>
                </a:solidFill>
              </a:rPr>
              <a:t>位。为了明确增值税普通发票（折叠票）</a:t>
            </a:r>
            <a:r>
              <a:rPr lang="en-US" altLang="zh-CN" sz="1400" dirty="0" smtClean="0">
                <a:solidFill>
                  <a:schemeClr val="accent2">
                    <a:lumMod val="75000"/>
                  </a:schemeClr>
                </a:solidFill>
              </a:rPr>
              <a:t>12</a:t>
            </a:r>
            <a:r>
              <a:rPr lang="zh-CN" altLang="en-US" sz="1400" dirty="0" smtClean="0">
                <a:solidFill>
                  <a:schemeClr val="accent2">
                    <a:lumMod val="75000"/>
                  </a:schemeClr>
                </a:solidFill>
              </a:rPr>
              <a:t>位发票代码的编码规则和使用印有本单位名称的增值税普通发票（折叠票）有关问题，发布本公告。</a:t>
            </a:r>
          </a:p>
          <a:p>
            <a:pPr>
              <a:lnSpc>
                <a:spcPts val="1800"/>
              </a:lnSpc>
            </a:pPr>
            <a:r>
              <a:rPr lang="zh-CN" altLang="en-US" sz="1400" dirty="0" smtClean="0">
                <a:solidFill>
                  <a:schemeClr val="accent2">
                    <a:lumMod val="75000"/>
                  </a:schemeClr>
                </a:solidFill>
              </a:rPr>
              <a:t>　　二、调整后增值税普通发票（折叠票）的发票代码编码规则是什么？</a:t>
            </a:r>
          </a:p>
          <a:p>
            <a:pPr>
              <a:lnSpc>
                <a:spcPts val="1800"/>
              </a:lnSpc>
            </a:pPr>
            <a:r>
              <a:rPr lang="zh-CN" altLang="en-US" sz="1400" dirty="0" smtClean="0">
                <a:solidFill>
                  <a:schemeClr val="accent2">
                    <a:lumMod val="75000"/>
                  </a:schemeClr>
                </a:solidFill>
              </a:rPr>
              <a:t>　　增值税普通发票（折叠票）的发票代码调整为</a:t>
            </a:r>
            <a:r>
              <a:rPr lang="en-US" altLang="zh-CN" sz="1400" dirty="0" smtClean="0">
                <a:solidFill>
                  <a:schemeClr val="accent2">
                    <a:lumMod val="75000"/>
                  </a:schemeClr>
                </a:solidFill>
              </a:rPr>
              <a:t>12</a:t>
            </a:r>
            <a:r>
              <a:rPr lang="zh-CN" altLang="en-US" sz="1400" dirty="0" smtClean="0">
                <a:solidFill>
                  <a:schemeClr val="accent2">
                    <a:lumMod val="75000"/>
                  </a:schemeClr>
                </a:solidFill>
              </a:rPr>
              <a:t>位，编码规则：第</a:t>
            </a:r>
            <a:r>
              <a:rPr lang="en-US" altLang="zh-CN" sz="1400" dirty="0" smtClean="0">
                <a:solidFill>
                  <a:schemeClr val="accent2">
                    <a:lumMod val="75000"/>
                  </a:schemeClr>
                </a:solidFill>
              </a:rPr>
              <a:t>1</a:t>
            </a:r>
            <a:r>
              <a:rPr lang="zh-CN" altLang="en-US" sz="1400" dirty="0" smtClean="0">
                <a:solidFill>
                  <a:schemeClr val="accent2">
                    <a:lumMod val="75000"/>
                  </a:schemeClr>
                </a:solidFill>
              </a:rPr>
              <a:t>位为</a:t>
            </a:r>
            <a:r>
              <a:rPr lang="en-US" altLang="zh-CN" sz="1400" dirty="0" smtClean="0">
                <a:solidFill>
                  <a:schemeClr val="accent2">
                    <a:lumMod val="75000"/>
                  </a:schemeClr>
                </a:solidFill>
              </a:rPr>
              <a:t>0</a:t>
            </a:r>
            <a:r>
              <a:rPr lang="zh-CN" altLang="en-US" sz="1400" dirty="0" smtClean="0">
                <a:solidFill>
                  <a:schemeClr val="accent2">
                    <a:lumMod val="75000"/>
                  </a:schemeClr>
                </a:solidFill>
              </a:rPr>
              <a:t>，第</a:t>
            </a:r>
            <a:r>
              <a:rPr lang="en-US" altLang="zh-CN" sz="1400" dirty="0" smtClean="0">
                <a:solidFill>
                  <a:schemeClr val="accent2">
                    <a:lumMod val="75000"/>
                  </a:schemeClr>
                </a:solidFill>
              </a:rPr>
              <a:t>2-5</a:t>
            </a:r>
            <a:r>
              <a:rPr lang="zh-CN" altLang="en-US" sz="1400" dirty="0" smtClean="0">
                <a:solidFill>
                  <a:schemeClr val="accent2">
                    <a:lumMod val="75000"/>
                  </a:schemeClr>
                </a:solidFill>
              </a:rPr>
              <a:t>位代表省、自治区、直辖市和计划单列市，第</a:t>
            </a:r>
            <a:r>
              <a:rPr lang="en-US" altLang="zh-CN" sz="1400" dirty="0" smtClean="0">
                <a:solidFill>
                  <a:schemeClr val="accent2">
                    <a:lumMod val="75000"/>
                  </a:schemeClr>
                </a:solidFill>
              </a:rPr>
              <a:t>6-7</a:t>
            </a:r>
            <a:r>
              <a:rPr lang="zh-CN" altLang="en-US" sz="1400" dirty="0" smtClean="0">
                <a:solidFill>
                  <a:schemeClr val="accent2">
                    <a:lumMod val="75000"/>
                  </a:schemeClr>
                </a:solidFill>
              </a:rPr>
              <a:t>位代表年度，第</a:t>
            </a:r>
            <a:r>
              <a:rPr lang="en-US" altLang="zh-CN" sz="1400" dirty="0" smtClean="0">
                <a:solidFill>
                  <a:schemeClr val="accent2">
                    <a:lumMod val="75000"/>
                  </a:schemeClr>
                </a:solidFill>
              </a:rPr>
              <a:t>8-10</a:t>
            </a:r>
            <a:r>
              <a:rPr lang="zh-CN" altLang="en-US" sz="1400" dirty="0" smtClean="0">
                <a:solidFill>
                  <a:schemeClr val="accent2">
                    <a:lumMod val="75000"/>
                  </a:schemeClr>
                </a:solidFill>
              </a:rPr>
              <a:t>位代表批次，第</a:t>
            </a:r>
            <a:r>
              <a:rPr lang="en-US" altLang="zh-CN" sz="1400" dirty="0" smtClean="0">
                <a:solidFill>
                  <a:schemeClr val="accent2">
                    <a:lumMod val="75000"/>
                  </a:schemeClr>
                </a:solidFill>
              </a:rPr>
              <a:t>11-12</a:t>
            </a:r>
            <a:r>
              <a:rPr lang="zh-CN" altLang="en-US" sz="1400" dirty="0" smtClean="0">
                <a:solidFill>
                  <a:schemeClr val="accent2">
                    <a:lumMod val="75000"/>
                  </a:schemeClr>
                </a:solidFill>
              </a:rPr>
              <a:t>位代表票种和联次，其中</a:t>
            </a:r>
            <a:r>
              <a:rPr lang="en-US" altLang="zh-CN" sz="1400" dirty="0" smtClean="0">
                <a:solidFill>
                  <a:schemeClr val="accent2">
                    <a:lumMod val="75000"/>
                  </a:schemeClr>
                </a:solidFill>
              </a:rPr>
              <a:t>04</a:t>
            </a:r>
            <a:r>
              <a:rPr lang="zh-CN" altLang="en-US" sz="1400" dirty="0" smtClean="0">
                <a:solidFill>
                  <a:schemeClr val="accent2">
                    <a:lumMod val="75000"/>
                  </a:schemeClr>
                </a:solidFill>
              </a:rPr>
              <a:t>代表二联增值税普通发票（折叠票）、</a:t>
            </a:r>
            <a:r>
              <a:rPr lang="en-US" altLang="zh-CN" sz="1400" dirty="0" smtClean="0">
                <a:solidFill>
                  <a:schemeClr val="accent2">
                    <a:lumMod val="75000"/>
                  </a:schemeClr>
                </a:solidFill>
              </a:rPr>
              <a:t>05</a:t>
            </a:r>
            <a:r>
              <a:rPr lang="zh-CN" altLang="en-US" sz="1400" dirty="0" smtClean="0">
                <a:solidFill>
                  <a:schemeClr val="accent2">
                    <a:lumMod val="75000"/>
                  </a:schemeClr>
                </a:solidFill>
              </a:rPr>
              <a:t>代表五联增值税普通发票（折叠票）。</a:t>
            </a:r>
          </a:p>
          <a:p>
            <a:pPr>
              <a:lnSpc>
                <a:spcPts val="1800"/>
              </a:lnSpc>
            </a:pPr>
            <a:r>
              <a:rPr lang="zh-CN" altLang="en-US" sz="1400" dirty="0" smtClean="0">
                <a:solidFill>
                  <a:schemeClr val="accent2">
                    <a:lumMod val="75000"/>
                  </a:schemeClr>
                </a:solidFill>
              </a:rPr>
              <a:t>　　三、以前印制的增值税普通发票（折叠票）能否继续使用？</a:t>
            </a:r>
          </a:p>
          <a:p>
            <a:pPr>
              <a:lnSpc>
                <a:spcPts val="1800"/>
              </a:lnSpc>
            </a:pPr>
            <a:r>
              <a:rPr lang="zh-CN" altLang="en-US" sz="1400" dirty="0" smtClean="0">
                <a:solidFill>
                  <a:schemeClr val="accent2">
                    <a:lumMod val="75000"/>
                  </a:schemeClr>
                </a:solidFill>
              </a:rPr>
              <a:t>　　税务机关库存和纳税人尚未使用的发票代码为</a:t>
            </a:r>
            <a:r>
              <a:rPr lang="en-US" altLang="zh-CN" sz="1400" dirty="0" smtClean="0">
                <a:solidFill>
                  <a:schemeClr val="accent2">
                    <a:lumMod val="75000"/>
                  </a:schemeClr>
                </a:solidFill>
              </a:rPr>
              <a:t>10</a:t>
            </a:r>
            <a:r>
              <a:rPr lang="zh-CN" altLang="en-US" sz="1400" dirty="0" smtClean="0">
                <a:solidFill>
                  <a:schemeClr val="accent2">
                    <a:lumMod val="75000"/>
                  </a:schemeClr>
                </a:solidFill>
              </a:rPr>
              <a:t>位的增值税普通发票（折叠票）可以继续使用。</a:t>
            </a:r>
          </a:p>
          <a:p>
            <a:pPr>
              <a:lnSpc>
                <a:spcPts val="1800"/>
              </a:lnSpc>
            </a:pPr>
            <a:r>
              <a:rPr lang="zh-CN" altLang="en-US" sz="1400" dirty="0" smtClean="0">
                <a:solidFill>
                  <a:schemeClr val="accent2">
                    <a:lumMod val="75000"/>
                  </a:schemeClr>
                </a:solidFill>
              </a:rPr>
              <a:t>　　四、纳税人是否可以使用印有本单位名称的增值税普通发票（折叠票）？</a:t>
            </a:r>
          </a:p>
          <a:p>
            <a:pPr>
              <a:lnSpc>
                <a:spcPts val="1800"/>
              </a:lnSpc>
            </a:pPr>
            <a:r>
              <a:rPr lang="zh-CN" altLang="en-US" sz="1400" dirty="0" smtClean="0">
                <a:solidFill>
                  <a:schemeClr val="accent2">
                    <a:lumMod val="75000"/>
                  </a:schemeClr>
                </a:solidFill>
              </a:rPr>
              <a:t>　　为了方便纳税人发票使用，公告明确，纳税人可按照</a:t>
            </a:r>
            <a:r>
              <a:rPr lang="en-US" altLang="zh-CN" sz="1400" dirty="0" smtClean="0">
                <a:solidFill>
                  <a:schemeClr val="accent2">
                    <a:lumMod val="75000"/>
                  </a:schemeClr>
                </a:solidFill>
              </a:rPr>
              <a:t>《</a:t>
            </a:r>
            <a:r>
              <a:rPr lang="zh-CN" altLang="en-US" sz="1400" dirty="0" smtClean="0">
                <a:solidFill>
                  <a:schemeClr val="accent2">
                    <a:lumMod val="75000"/>
                  </a:schemeClr>
                </a:solidFill>
              </a:rPr>
              <a:t>中华人民共和国发票管理办法</a:t>
            </a:r>
            <a:r>
              <a:rPr lang="en-US" altLang="zh-CN" sz="1400" dirty="0" smtClean="0">
                <a:solidFill>
                  <a:schemeClr val="accent2">
                    <a:lumMod val="75000"/>
                  </a:schemeClr>
                </a:solidFill>
              </a:rPr>
              <a:t>》</a:t>
            </a:r>
            <a:r>
              <a:rPr lang="zh-CN" altLang="en-US" sz="1400" dirty="0" smtClean="0">
                <a:solidFill>
                  <a:schemeClr val="accent2">
                    <a:lumMod val="75000"/>
                  </a:schemeClr>
                </a:solidFill>
              </a:rPr>
              <a:t>及其实施细则规定，使用印有本单位名称的增值税普通发票（折叠票），通过增值税发票管理新系统开具。</a:t>
            </a:r>
          </a:p>
          <a:p>
            <a:pPr>
              <a:lnSpc>
                <a:spcPts val="1800"/>
              </a:lnSpc>
            </a:pPr>
            <a:r>
              <a:rPr lang="zh-CN" altLang="en-US" sz="1400" dirty="0" smtClean="0">
                <a:solidFill>
                  <a:schemeClr val="accent2">
                    <a:lumMod val="75000"/>
                  </a:schemeClr>
                </a:solidFill>
              </a:rPr>
              <a:t>　　五、本公告自何时起施行？</a:t>
            </a:r>
          </a:p>
          <a:p>
            <a:pPr>
              <a:lnSpc>
                <a:spcPts val="1800"/>
              </a:lnSpc>
            </a:pPr>
            <a:r>
              <a:rPr lang="zh-CN" altLang="en-US" sz="1400" dirty="0" smtClean="0">
                <a:solidFill>
                  <a:schemeClr val="accent2">
                    <a:lumMod val="75000"/>
                  </a:schemeClr>
                </a:solidFill>
              </a:rPr>
              <a:t>　　本公告自</a:t>
            </a:r>
            <a:r>
              <a:rPr lang="en-US" altLang="zh-CN" sz="1400" dirty="0" smtClean="0">
                <a:solidFill>
                  <a:schemeClr val="accent2">
                    <a:lumMod val="75000"/>
                  </a:schemeClr>
                </a:solidFill>
              </a:rPr>
              <a:t>2018</a:t>
            </a:r>
            <a:r>
              <a:rPr lang="zh-CN" altLang="en-US" sz="1400" dirty="0" smtClean="0">
                <a:solidFill>
                  <a:schemeClr val="accent2">
                    <a:lumMod val="75000"/>
                  </a:schemeClr>
                </a:solidFill>
              </a:rPr>
              <a:t>年</a:t>
            </a:r>
            <a:r>
              <a:rPr lang="en-US" altLang="zh-CN" sz="1400" dirty="0" smtClean="0">
                <a:solidFill>
                  <a:schemeClr val="accent2">
                    <a:lumMod val="75000"/>
                  </a:schemeClr>
                </a:solidFill>
              </a:rPr>
              <a:t>1</a:t>
            </a:r>
            <a:r>
              <a:rPr lang="zh-CN" altLang="en-US" sz="1400" dirty="0" smtClean="0">
                <a:solidFill>
                  <a:schemeClr val="accent2">
                    <a:lumMod val="75000"/>
                  </a:schemeClr>
                </a:solidFill>
              </a:rPr>
              <a:t>月</a:t>
            </a:r>
            <a:r>
              <a:rPr lang="en-US" altLang="zh-CN" sz="1400" dirty="0" smtClean="0">
                <a:solidFill>
                  <a:schemeClr val="accent2">
                    <a:lumMod val="75000"/>
                  </a:schemeClr>
                </a:solidFill>
              </a:rPr>
              <a:t>1</a:t>
            </a:r>
            <a:r>
              <a:rPr lang="zh-CN" altLang="en-US" sz="1400" dirty="0" smtClean="0">
                <a:solidFill>
                  <a:schemeClr val="accent2">
                    <a:lumMod val="75000"/>
                  </a:schemeClr>
                </a:solidFill>
              </a:rPr>
              <a:t>日起施行。</a:t>
            </a:r>
            <a:endParaRPr lang="zh-CN" altLang="en-US" sz="1400" dirty="0">
              <a:solidFill>
                <a:schemeClr val="accent2">
                  <a:lumMod val="75000"/>
                </a:schemeClr>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1000727"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627534"/>
            <a:ext cx="8640960" cy="4478149"/>
          </a:xfrm>
          <a:prstGeom prst="rect">
            <a:avLst/>
          </a:prstGeom>
        </p:spPr>
        <p:txBody>
          <a:bodyPr wrap="square">
            <a:spAutoFit/>
          </a:bodyPr>
          <a:lstStyle/>
          <a:p>
            <a:pPr algn="ctr">
              <a:lnSpc>
                <a:spcPts val="1900"/>
              </a:lnSpc>
            </a:pPr>
            <a:r>
              <a:rPr lang="zh-CN" altLang="en-US" sz="1400" b="1" dirty="0" smtClean="0"/>
              <a:t>国家税务总局关于增值税发票管理若干事项的公告</a:t>
            </a:r>
            <a:endParaRPr lang="en-US" altLang="zh-CN" sz="1400" b="1" dirty="0" smtClean="0"/>
          </a:p>
          <a:p>
            <a:pPr algn="ctr">
              <a:lnSpc>
                <a:spcPts val="1900"/>
              </a:lnSpc>
            </a:pPr>
            <a:r>
              <a:rPr lang="zh-CN" altLang="en-US" sz="1400" b="1" dirty="0" smtClean="0"/>
              <a:t>国家税务总局公告</a:t>
            </a:r>
            <a:r>
              <a:rPr lang="en-US" altLang="zh-CN" sz="1400" b="1" dirty="0" smtClean="0"/>
              <a:t>2017</a:t>
            </a:r>
            <a:r>
              <a:rPr lang="zh-CN" altLang="en-US" sz="1400" b="1" dirty="0" smtClean="0"/>
              <a:t>年第</a:t>
            </a:r>
            <a:r>
              <a:rPr lang="en-US" altLang="zh-CN" sz="1400" b="1" dirty="0" smtClean="0"/>
              <a:t>45</a:t>
            </a:r>
            <a:r>
              <a:rPr lang="zh-CN" altLang="en-US" sz="1400" b="1" dirty="0" smtClean="0"/>
              <a:t>号</a:t>
            </a:r>
          </a:p>
          <a:p>
            <a:pPr>
              <a:lnSpc>
                <a:spcPts val="1900"/>
              </a:lnSpc>
            </a:pPr>
            <a:endParaRPr lang="zh-CN" altLang="en-US" sz="1400" dirty="0" smtClean="0"/>
          </a:p>
          <a:p>
            <a:pPr>
              <a:lnSpc>
                <a:spcPts val="1900"/>
              </a:lnSpc>
            </a:pPr>
            <a:r>
              <a:rPr lang="zh-CN" altLang="en-US" sz="1400" dirty="0" smtClean="0"/>
              <a:t>    为了贯彻落实党中央、国务院关于优化营商环境和推进“放管服”改革的系列部署，提升增值税发票服务水平，营造更加规范公平的税收环境，现将增值税发票管理若干事项公告如下：</a:t>
            </a:r>
          </a:p>
          <a:p>
            <a:pPr>
              <a:lnSpc>
                <a:spcPts val="1900"/>
              </a:lnSpc>
            </a:pPr>
            <a:r>
              <a:rPr lang="zh-CN" altLang="en-US" sz="1400" dirty="0" smtClean="0"/>
              <a:t>　　一、推行商品和服务税收分类编码简称</a:t>
            </a:r>
          </a:p>
          <a:p>
            <a:pPr>
              <a:lnSpc>
                <a:spcPts val="1900"/>
              </a:lnSpc>
            </a:pPr>
            <a:r>
              <a:rPr lang="zh-CN" altLang="en-US" sz="1400" dirty="0" smtClean="0"/>
              <a:t>　　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纳税人通过增值税发票管理新系统开具增值税发票（包括：增值税专用发票、增值税普通发票、增值税电子普通发票）时，商品和服务税收分类编码对应的简称会自动显示并打印在发票票面“货物或应税劳务、服务名称”或“项目”栏次中。包含简称的</a:t>
            </a:r>
            <a:r>
              <a:rPr lang="en-US" altLang="zh-CN" sz="1400" dirty="0" smtClean="0"/>
              <a:t>《</a:t>
            </a:r>
            <a:r>
              <a:rPr lang="zh-CN" altLang="en-US" sz="1400" dirty="0" smtClean="0"/>
              <a:t>商品和服务税收分类编码表</a:t>
            </a:r>
            <a:r>
              <a:rPr lang="en-US" altLang="zh-CN" sz="1400" dirty="0" smtClean="0"/>
              <a:t>》</a:t>
            </a:r>
            <a:r>
              <a:rPr lang="zh-CN" altLang="en-US" sz="1400" dirty="0" smtClean="0"/>
              <a:t>见附件。</a:t>
            </a:r>
          </a:p>
          <a:p>
            <a:pPr>
              <a:lnSpc>
                <a:spcPts val="1900"/>
              </a:lnSpc>
            </a:pPr>
            <a:r>
              <a:rPr lang="zh-CN" altLang="en-US" sz="1400" dirty="0" smtClean="0"/>
              <a:t>　　二、扩大增值税小规模纳税人自行开具增值税专用发票试点范围</a:t>
            </a:r>
          </a:p>
          <a:p>
            <a:pPr>
              <a:lnSpc>
                <a:spcPts val="1900"/>
              </a:lnSpc>
            </a:pPr>
            <a:r>
              <a:rPr lang="zh-CN" altLang="en-US" sz="1400" dirty="0" smtClean="0"/>
              <a:t>　　自</a:t>
            </a:r>
            <a:r>
              <a:rPr lang="en-US" altLang="zh-CN" sz="1400" dirty="0" smtClean="0"/>
              <a:t>2018</a:t>
            </a:r>
            <a:r>
              <a:rPr lang="zh-CN" altLang="en-US" sz="1400" dirty="0" smtClean="0"/>
              <a:t>年</a:t>
            </a:r>
            <a:r>
              <a:rPr lang="en-US" altLang="zh-CN" sz="1400" dirty="0" smtClean="0"/>
              <a:t>2</a:t>
            </a:r>
            <a:r>
              <a:rPr lang="zh-CN" altLang="en-US" sz="1400" dirty="0" smtClean="0"/>
              <a:t>月</a:t>
            </a:r>
            <a:r>
              <a:rPr lang="en-US" altLang="zh-CN" sz="1400" dirty="0" smtClean="0"/>
              <a:t>1</a:t>
            </a:r>
            <a:r>
              <a:rPr lang="zh-CN" altLang="en-US" sz="1400" dirty="0" smtClean="0"/>
              <a:t>日起，月销售额超过</a:t>
            </a:r>
            <a:r>
              <a:rPr lang="en-US" altLang="zh-CN" sz="1400" dirty="0" smtClean="0"/>
              <a:t>3</a:t>
            </a:r>
            <a:r>
              <a:rPr lang="zh-CN" altLang="en-US" sz="1400" dirty="0" smtClean="0"/>
              <a:t>万元（或季销售额超过</a:t>
            </a:r>
            <a:r>
              <a:rPr lang="en-US" altLang="zh-CN" sz="1400" dirty="0" smtClean="0"/>
              <a:t>9</a:t>
            </a:r>
            <a:r>
              <a:rPr lang="zh-CN" altLang="en-US" sz="1400" dirty="0" smtClean="0"/>
              <a:t>万元）的工业以及信息传输、软件和信息技术服务业增值税小规模纳税人（以下简称试点纳税人）发生增值税应税行为，需要开具增值税专用发票的，可以通过增值税发票管理新系统自行开具。</a:t>
            </a:r>
          </a:p>
          <a:p>
            <a:pPr>
              <a:lnSpc>
                <a:spcPts val="1900"/>
              </a:lnSpc>
            </a:pPr>
            <a:r>
              <a:rPr lang="zh-CN" altLang="en-US" sz="1400" dirty="0" smtClean="0"/>
              <a:t>　　试点纳税人销售其取得的不动产，需要开具增值税专用发票的，应当按照有关规定向地税机关申请代开。</a:t>
            </a:r>
          </a:p>
          <a:p>
            <a:pPr>
              <a:lnSpc>
                <a:spcPts val="1900"/>
              </a:lnSpc>
            </a:pPr>
            <a:r>
              <a:rPr lang="zh-CN" altLang="en-US" sz="1400" dirty="0" smtClean="0"/>
              <a:t>　　试点纳税人应当在规定的纳税申报期内将所开具的增值税专用发票所涉及的税款，向主管税务机关申报缴纳。在填写增值税纳税申报表时，应当将当期开具增值税专用发票的销售额，按照</a:t>
            </a:r>
            <a:r>
              <a:rPr lang="en-US" altLang="zh-CN" sz="1400" dirty="0" smtClean="0"/>
              <a:t>3%</a:t>
            </a:r>
            <a:r>
              <a:rPr lang="zh-CN" altLang="en-US" sz="1400" dirty="0" smtClean="0"/>
              <a:t>和</a:t>
            </a:r>
            <a:r>
              <a:rPr lang="en-US" altLang="zh-CN" sz="1400" dirty="0" smtClean="0"/>
              <a:t>5%</a:t>
            </a:r>
            <a:r>
              <a:rPr lang="zh-CN" altLang="en-US" sz="1400" dirty="0" smtClean="0"/>
              <a:t>的征收率，分别填写在</a:t>
            </a:r>
            <a:r>
              <a:rPr lang="en-US" altLang="zh-CN" sz="1400" dirty="0" smtClean="0"/>
              <a:t>《</a:t>
            </a:r>
            <a:r>
              <a:rPr lang="zh-CN" altLang="en-US" sz="1400" dirty="0" smtClean="0"/>
              <a:t>增值税纳税申报表</a:t>
            </a:r>
            <a:r>
              <a:rPr lang="en-US" altLang="zh-CN" sz="1400" dirty="0" smtClean="0"/>
              <a:t>》</a:t>
            </a:r>
            <a:r>
              <a:rPr lang="zh-CN" altLang="en-US" sz="1400" dirty="0" smtClean="0"/>
              <a:t>（小规模纳税人适用）第</a:t>
            </a:r>
            <a:r>
              <a:rPr lang="en-US" altLang="zh-CN" sz="1400" dirty="0" smtClean="0"/>
              <a:t>2</a:t>
            </a:r>
            <a:r>
              <a:rPr lang="zh-CN" altLang="en-US" sz="1400" dirty="0" smtClean="0"/>
              <a:t>栏和第</a:t>
            </a:r>
            <a:r>
              <a:rPr lang="en-US" altLang="zh-CN" sz="1400" dirty="0" smtClean="0"/>
              <a:t>5</a:t>
            </a:r>
            <a:r>
              <a:rPr lang="zh-CN" altLang="en-US" sz="1400" dirty="0" smtClean="0"/>
              <a:t>栏“税务机关代开的增值税专用发票不含税销售额”的“本期数”相应栏次中。</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1000727"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704099"/>
            <a:ext cx="8640960" cy="4459939"/>
          </a:xfrm>
          <a:prstGeom prst="rect">
            <a:avLst/>
          </a:prstGeom>
        </p:spPr>
        <p:txBody>
          <a:bodyPr wrap="square">
            <a:spAutoFit/>
          </a:bodyPr>
          <a:lstStyle/>
          <a:p>
            <a:pPr>
              <a:lnSpc>
                <a:spcPts val="1900"/>
              </a:lnSpc>
            </a:pPr>
            <a:r>
              <a:rPr lang="zh-CN" altLang="en-US" sz="1400" dirty="0" smtClean="0"/>
              <a:t>       三、将二手车销售统一发票纳入增值税发票管理新系统</a:t>
            </a:r>
          </a:p>
          <a:p>
            <a:pPr>
              <a:lnSpc>
                <a:spcPts val="1900"/>
              </a:lnSpc>
            </a:pPr>
            <a:r>
              <a:rPr lang="zh-CN" altLang="en-US" sz="1400" dirty="0" smtClean="0"/>
              <a:t>　　自</a:t>
            </a:r>
            <a:r>
              <a:rPr lang="en-US" altLang="zh-CN" sz="1400" dirty="0" smtClean="0"/>
              <a:t>2018</a:t>
            </a:r>
            <a:r>
              <a:rPr lang="zh-CN" altLang="en-US" sz="1400" dirty="0" smtClean="0"/>
              <a:t>年</a:t>
            </a:r>
            <a:r>
              <a:rPr lang="en-US" altLang="zh-CN" sz="1400" dirty="0" smtClean="0"/>
              <a:t>4</a:t>
            </a:r>
            <a:r>
              <a:rPr lang="zh-CN" altLang="en-US" sz="1400" dirty="0" smtClean="0"/>
              <a:t>月</a:t>
            </a:r>
            <a:r>
              <a:rPr lang="en-US" altLang="zh-CN" sz="1400" dirty="0" smtClean="0"/>
              <a:t>1</a:t>
            </a:r>
            <a:r>
              <a:rPr lang="zh-CN" altLang="en-US" sz="1400" dirty="0" smtClean="0"/>
              <a:t>日起，二手车交易市场、二手车经销企业、经纪机构和拍卖企业应当通过增值税发票管理新系统开具二手车销售统一发票。</a:t>
            </a:r>
          </a:p>
          <a:p>
            <a:pPr>
              <a:lnSpc>
                <a:spcPts val="1900"/>
              </a:lnSpc>
            </a:pPr>
            <a:r>
              <a:rPr lang="zh-CN" altLang="en-US" sz="1400" dirty="0" smtClean="0"/>
              <a:t>　　二手车销售统一发票“车价合计”栏次仅注明车辆价款。二手车交易市场、二手车经销企业、经纪机构和拍卖企业在办理过户手续过程中收取的其他费用，应当单独开具增值税发票。</a:t>
            </a:r>
          </a:p>
          <a:p>
            <a:pPr>
              <a:lnSpc>
                <a:spcPts val="1900"/>
              </a:lnSpc>
            </a:pPr>
            <a:r>
              <a:rPr lang="zh-CN" altLang="en-US" sz="1400" dirty="0" smtClean="0"/>
              <a:t>　　通过增值税发票管理新系统开具的二手车销售统一发票与现行二手车销售统一发票票样保持一致。发票代码编码规则调整为：第</a:t>
            </a:r>
            <a:r>
              <a:rPr lang="en-US" altLang="zh-CN" sz="1400" dirty="0" smtClean="0"/>
              <a:t>1</a:t>
            </a:r>
            <a:r>
              <a:rPr lang="zh-CN" altLang="en-US" sz="1400" dirty="0" smtClean="0"/>
              <a:t>位为</a:t>
            </a:r>
            <a:r>
              <a:rPr lang="en-US" altLang="zh-CN" sz="1400" dirty="0" smtClean="0"/>
              <a:t>0</a:t>
            </a:r>
            <a:r>
              <a:rPr lang="zh-CN" altLang="en-US" sz="1400" dirty="0" smtClean="0"/>
              <a:t>，第</a:t>
            </a:r>
            <a:r>
              <a:rPr lang="en-US" altLang="zh-CN" sz="1400" dirty="0" smtClean="0"/>
              <a:t>2-5</a:t>
            </a:r>
            <a:r>
              <a:rPr lang="zh-CN" altLang="en-US" sz="1400" dirty="0" smtClean="0"/>
              <a:t>位代表省、自治区、直辖市和计划单列市，第</a:t>
            </a:r>
            <a:r>
              <a:rPr lang="en-US" altLang="zh-CN" sz="1400" dirty="0" smtClean="0"/>
              <a:t>6-7</a:t>
            </a:r>
            <a:r>
              <a:rPr lang="zh-CN" altLang="en-US" sz="1400" dirty="0" smtClean="0"/>
              <a:t>位代表年度，第</a:t>
            </a:r>
            <a:r>
              <a:rPr lang="en-US" altLang="zh-CN" sz="1400" dirty="0" smtClean="0"/>
              <a:t>8-10</a:t>
            </a:r>
            <a:r>
              <a:rPr lang="zh-CN" altLang="en-US" sz="1400" dirty="0" smtClean="0"/>
              <a:t>位代表批次，第</a:t>
            </a:r>
            <a:r>
              <a:rPr lang="en-US" altLang="zh-CN" sz="1400" dirty="0" smtClean="0"/>
              <a:t>11-12</a:t>
            </a:r>
            <a:r>
              <a:rPr lang="zh-CN" altLang="en-US" sz="1400" dirty="0" smtClean="0"/>
              <a:t>位为</a:t>
            </a:r>
            <a:r>
              <a:rPr lang="en-US" altLang="zh-CN" sz="1400" dirty="0" smtClean="0"/>
              <a:t>17</a:t>
            </a:r>
            <a:r>
              <a:rPr lang="zh-CN" altLang="en-US" sz="1400" dirty="0" smtClean="0"/>
              <a:t>。发票号码为</a:t>
            </a:r>
            <a:r>
              <a:rPr lang="en-US" altLang="zh-CN" sz="1400" dirty="0" smtClean="0"/>
              <a:t>8</a:t>
            </a:r>
            <a:r>
              <a:rPr lang="zh-CN" altLang="en-US" sz="1400" dirty="0" smtClean="0"/>
              <a:t>位，按年度、分批次编制。</a:t>
            </a:r>
          </a:p>
          <a:p>
            <a:pPr>
              <a:lnSpc>
                <a:spcPts val="1900"/>
              </a:lnSpc>
            </a:pPr>
            <a:r>
              <a:rPr lang="zh-CN" altLang="en-US" sz="1400" dirty="0" smtClean="0"/>
              <a:t>　　单位和个人可以登录全国增值税发票查验平台（</a:t>
            </a:r>
            <a:r>
              <a:rPr lang="en-US" altLang="zh-CN" sz="1400" dirty="0" smtClean="0"/>
              <a:t>https://inv-veri.chinatax.gov.cn</a:t>
            </a:r>
            <a:r>
              <a:rPr lang="zh-CN" altLang="en-US" sz="1400" dirty="0" smtClean="0"/>
              <a:t>），对增值税发票管理新系统开具的二手车销售统一发票信息进行查验。</a:t>
            </a:r>
          </a:p>
          <a:p>
            <a:pPr>
              <a:lnSpc>
                <a:spcPts val="1900"/>
              </a:lnSpc>
            </a:pPr>
            <a:r>
              <a:rPr lang="zh-CN" altLang="en-US" sz="1400" dirty="0" smtClean="0"/>
              <a:t>　　</a:t>
            </a:r>
            <a:r>
              <a:rPr lang="en-US" altLang="zh-CN" sz="1400" dirty="0" smtClean="0"/>
              <a:t>《</a:t>
            </a:r>
            <a:r>
              <a:rPr lang="zh-CN" altLang="en-US" sz="1400" dirty="0" smtClean="0"/>
              <a:t>国家税务总局关于全面推开营业税改征增值税试点有关税收征收管理事项的公告</a:t>
            </a:r>
            <a:r>
              <a:rPr lang="en-US" altLang="zh-CN" sz="1400" dirty="0" smtClean="0"/>
              <a:t>》</a:t>
            </a:r>
            <a:r>
              <a:rPr lang="zh-CN" altLang="en-US" sz="1400" dirty="0" smtClean="0"/>
              <a:t>（国家税务总局公告</a:t>
            </a:r>
            <a:r>
              <a:rPr lang="en-US" altLang="zh-CN" sz="1400" dirty="0" smtClean="0"/>
              <a:t>2016</a:t>
            </a:r>
            <a:r>
              <a:rPr lang="zh-CN" altLang="en-US" sz="1400" dirty="0" smtClean="0"/>
              <a:t>年第</a:t>
            </a:r>
            <a:r>
              <a:rPr lang="en-US" altLang="zh-CN" sz="1400" dirty="0" smtClean="0"/>
              <a:t>23</a:t>
            </a:r>
            <a:r>
              <a:rPr lang="zh-CN" altLang="en-US" sz="1400" dirty="0" smtClean="0"/>
              <a:t>号）的附件</a:t>
            </a:r>
            <a:r>
              <a:rPr lang="en-US" altLang="zh-CN" sz="1400" dirty="0" smtClean="0"/>
              <a:t>《</a:t>
            </a:r>
            <a:r>
              <a:rPr lang="zh-CN" altLang="en-US" sz="1400" dirty="0" smtClean="0"/>
              <a:t>商品和服务税收分类与编码（试行）</a:t>
            </a:r>
            <a:r>
              <a:rPr lang="en-US" altLang="zh-CN" sz="1400" dirty="0" smtClean="0"/>
              <a:t>》</a:t>
            </a:r>
            <a:r>
              <a:rPr lang="zh-CN" altLang="en-US" sz="1400" dirty="0" smtClean="0"/>
              <a:t>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日起废止。</a:t>
            </a:r>
            <a:r>
              <a:rPr lang="en-US" altLang="zh-CN" sz="1400" dirty="0" smtClean="0"/>
              <a:t>《</a:t>
            </a:r>
            <a:r>
              <a:rPr lang="zh-CN" altLang="en-US" sz="1400" dirty="0" smtClean="0"/>
              <a:t>国家税务总局关于统一二手车销售发票式样问题的通知</a:t>
            </a:r>
            <a:r>
              <a:rPr lang="en-US" altLang="zh-CN" sz="1400" dirty="0" smtClean="0"/>
              <a:t>》</a:t>
            </a:r>
            <a:r>
              <a:rPr lang="zh-CN" altLang="en-US" sz="1400" dirty="0" smtClean="0"/>
              <a:t>（国税函</a:t>
            </a:r>
            <a:r>
              <a:rPr lang="en-US" altLang="zh-CN" sz="1400" dirty="0" smtClean="0"/>
              <a:t>〔2005〕693</a:t>
            </a:r>
            <a:r>
              <a:rPr lang="zh-CN" altLang="en-US" sz="1400" dirty="0" smtClean="0"/>
              <a:t>号）第六条、第八条、第七条中的“各地地税局印制的涉及二手车交易的服务业发票按上述时间同时启用”自</a:t>
            </a:r>
            <a:r>
              <a:rPr lang="en-US" altLang="zh-CN" sz="1400" dirty="0" smtClean="0"/>
              <a:t>2018</a:t>
            </a:r>
            <a:r>
              <a:rPr lang="zh-CN" altLang="en-US" sz="1400" dirty="0" smtClean="0"/>
              <a:t>年</a:t>
            </a:r>
            <a:r>
              <a:rPr lang="en-US" altLang="zh-CN" sz="1400" dirty="0" smtClean="0"/>
              <a:t>4</a:t>
            </a:r>
            <a:r>
              <a:rPr lang="zh-CN" altLang="en-US" sz="1400" dirty="0" smtClean="0"/>
              <a:t>月</a:t>
            </a:r>
            <a:r>
              <a:rPr lang="en-US" altLang="zh-CN" sz="1400" dirty="0" smtClean="0"/>
              <a:t>1</a:t>
            </a:r>
            <a:r>
              <a:rPr lang="zh-CN" altLang="en-US" sz="1400" dirty="0" smtClean="0"/>
              <a:t>日起废止。</a:t>
            </a:r>
          </a:p>
          <a:p>
            <a:pPr>
              <a:lnSpc>
                <a:spcPts val="1900"/>
              </a:lnSpc>
            </a:pPr>
            <a:r>
              <a:rPr lang="zh-CN" altLang="en-US" sz="1400" dirty="0" smtClean="0"/>
              <a:t>　　特此公告。</a:t>
            </a:r>
          </a:p>
          <a:p>
            <a:pPr>
              <a:lnSpc>
                <a:spcPts val="1900"/>
              </a:lnSpc>
            </a:pPr>
            <a:r>
              <a:rPr lang="zh-CN" altLang="en-US" sz="1400" dirty="0" smtClean="0"/>
              <a:t>　　附件：</a:t>
            </a:r>
            <a:r>
              <a:rPr lang="zh-CN" altLang="en-US" sz="1400" dirty="0" smtClean="0">
                <a:hlinkClick r:id="rId5" action="ppaction://hlinkfile"/>
              </a:rPr>
              <a:t>商品和服务税收分类编码表</a:t>
            </a:r>
            <a:endParaRPr lang="zh-CN" altLang="en-US" sz="1400" dirty="0" smtClean="0"/>
          </a:p>
          <a:p>
            <a:pPr algn="r">
              <a:lnSpc>
                <a:spcPts val="1900"/>
              </a:lnSpc>
            </a:pPr>
            <a:r>
              <a:rPr lang="zh-CN" altLang="en-US" sz="1400" dirty="0" smtClean="0"/>
              <a:t>国家税务总局</a:t>
            </a:r>
          </a:p>
          <a:p>
            <a:pPr algn="r">
              <a:lnSpc>
                <a:spcPts val="19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18</a:t>
            </a:r>
            <a:r>
              <a:rPr lang="zh-CN" altLang="en-US" sz="1400" dirty="0" smtClean="0"/>
              <a:t>日</a:t>
            </a:r>
            <a:endParaRPr lang="zh-CN" altLang="en-US" sz="1400" dirty="0"/>
          </a:p>
        </p:txBody>
      </p:sp>
      <p:sp>
        <p:nvSpPr>
          <p:cNvPr id="6" name="矩形 5"/>
          <p:cNvSpPr/>
          <p:nvPr/>
        </p:nvSpPr>
        <p:spPr bwMode="auto">
          <a:xfrm>
            <a:off x="683568" y="4659982"/>
            <a:ext cx="1440000" cy="395984"/>
          </a:xfrm>
          <a:prstGeom prst="rect">
            <a:avLst/>
          </a:prstGeom>
          <a:solidFill>
            <a:schemeClr val="accent2">
              <a:alpha val="85000"/>
            </a:schemeClr>
          </a:solidFill>
          <a:ln>
            <a:noFill/>
          </a:ln>
          <a:effectLst/>
        </p:spPr>
        <p:txBody>
          <a:bodyPr wrap="none" lIns="0" tIns="40815" rIns="0" bIns="40815" anchor="ctr"/>
          <a:lstStyle/>
          <a:p>
            <a:pPr algn="ctr">
              <a:lnSpc>
                <a:spcPct val="130000"/>
              </a:lnSpc>
              <a:defRPr/>
            </a:pPr>
            <a:r>
              <a:rPr lang="zh-CN" altLang="en-US" b="1" dirty="0" smtClean="0">
                <a:solidFill>
                  <a:schemeClr val="bg1"/>
                </a:solidFill>
                <a:latin typeface="微软雅黑" panose="020B0503020204020204" pitchFamily="34" charset="-122"/>
                <a:ea typeface="微软雅黑" panose="020B0503020204020204" pitchFamily="34" charset="-122"/>
              </a:rPr>
              <a:t>下页有解读</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23528" y="843558"/>
            <a:ext cx="8568952" cy="3939540"/>
          </a:xfrm>
          <a:prstGeom prst="rect">
            <a:avLst/>
          </a:prstGeom>
        </p:spPr>
        <p:txBody>
          <a:bodyPr wrap="square">
            <a:spAutoFit/>
          </a:bodyPr>
          <a:lstStyle/>
          <a:p>
            <a:pPr algn="ctr">
              <a:lnSpc>
                <a:spcPts val="2000"/>
              </a:lnSpc>
            </a:pPr>
            <a:r>
              <a:rPr lang="zh-CN" altLang="en-US" sz="1400" b="1" dirty="0" smtClean="0">
                <a:solidFill>
                  <a:schemeClr val="accent2">
                    <a:lumMod val="75000"/>
                  </a:schemeClr>
                </a:solidFill>
              </a:rPr>
              <a:t>关于</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国家税务总局关于增值税发票管理若干事项的公告</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的解读</a:t>
            </a:r>
            <a:endParaRPr lang="en-US" altLang="zh-CN" sz="1400" b="1" dirty="0" smtClean="0">
              <a:solidFill>
                <a:schemeClr val="accent2">
                  <a:lumMod val="75000"/>
                </a:schemeClr>
              </a:solidFill>
            </a:endParaRPr>
          </a:p>
          <a:p>
            <a:pPr algn="ctr">
              <a:lnSpc>
                <a:spcPts val="2000"/>
              </a:lnSpc>
            </a:pPr>
            <a:endParaRPr lang="zh-CN" altLang="en-US" sz="1400" b="1" dirty="0" smtClean="0">
              <a:solidFill>
                <a:schemeClr val="accent2">
                  <a:lumMod val="75000"/>
                </a:schemeClr>
              </a:solidFill>
            </a:endParaRPr>
          </a:p>
          <a:p>
            <a:pPr>
              <a:lnSpc>
                <a:spcPts val="2000"/>
              </a:lnSpc>
            </a:pPr>
            <a:r>
              <a:rPr lang="zh-CN" altLang="en-US" sz="1400" dirty="0" smtClean="0">
                <a:solidFill>
                  <a:schemeClr val="accent2">
                    <a:lumMod val="75000"/>
                  </a:schemeClr>
                </a:solidFill>
              </a:rPr>
              <a:t>    一、发布本公告的背景是什么？</a:t>
            </a:r>
          </a:p>
          <a:p>
            <a:pPr>
              <a:lnSpc>
                <a:spcPts val="2000"/>
              </a:lnSpc>
            </a:pPr>
            <a:r>
              <a:rPr lang="zh-CN" altLang="en-US" sz="1400" dirty="0" smtClean="0">
                <a:solidFill>
                  <a:schemeClr val="accent2">
                    <a:lumMod val="75000"/>
                  </a:schemeClr>
                </a:solidFill>
              </a:rPr>
              <a:t>　　为了贯彻落实党中央、国务院关于优化营商环境和推进“放管服”改革的系列部署，提升增值税发票服务水平，营造更加规范公平的税收环境，发布本公告。</a:t>
            </a:r>
          </a:p>
          <a:p>
            <a:pPr>
              <a:lnSpc>
                <a:spcPts val="2000"/>
              </a:lnSpc>
            </a:pPr>
            <a:r>
              <a:rPr lang="zh-CN" altLang="en-US" sz="1400" dirty="0" smtClean="0">
                <a:solidFill>
                  <a:schemeClr val="accent2">
                    <a:lumMod val="75000"/>
                  </a:schemeClr>
                </a:solidFill>
              </a:rPr>
              <a:t>　　二、商品和服务税收分类编码简称是什么？</a:t>
            </a:r>
          </a:p>
          <a:p>
            <a:pPr>
              <a:lnSpc>
                <a:spcPts val="2000"/>
              </a:lnSpc>
            </a:pPr>
            <a:r>
              <a:rPr lang="zh-CN" altLang="en-US" sz="1400" dirty="0" smtClean="0">
                <a:solidFill>
                  <a:schemeClr val="accent2">
                    <a:lumMod val="75000"/>
                  </a:schemeClr>
                </a:solidFill>
              </a:rPr>
              <a:t>　　自</a:t>
            </a:r>
            <a:r>
              <a:rPr lang="en-US" altLang="zh-CN" sz="1400" dirty="0" smtClean="0">
                <a:solidFill>
                  <a:schemeClr val="accent2">
                    <a:lumMod val="75000"/>
                  </a:schemeClr>
                </a:solidFill>
              </a:rPr>
              <a:t>2016</a:t>
            </a:r>
            <a:r>
              <a:rPr lang="zh-CN" altLang="en-US" sz="1400" dirty="0" smtClean="0">
                <a:solidFill>
                  <a:schemeClr val="accent2">
                    <a:lumMod val="75000"/>
                  </a:schemeClr>
                </a:solidFill>
              </a:rPr>
              <a:t>年</a:t>
            </a:r>
            <a:r>
              <a:rPr lang="en-US" altLang="zh-CN" sz="1400" dirty="0" smtClean="0">
                <a:solidFill>
                  <a:schemeClr val="accent2">
                    <a:lumMod val="75000"/>
                  </a:schemeClr>
                </a:solidFill>
              </a:rPr>
              <a:t>5</a:t>
            </a:r>
            <a:r>
              <a:rPr lang="zh-CN" altLang="en-US" sz="1400" dirty="0" smtClean="0">
                <a:solidFill>
                  <a:schemeClr val="accent2">
                    <a:lumMod val="75000"/>
                  </a:schemeClr>
                </a:solidFill>
              </a:rPr>
              <a:t>月</a:t>
            </a:r>
            <a:r>
              <a:rPr lang="en-US" altLang="zh-CN" sz="1400" dirty="0" smtClean="0">
                <a:solidFill>
                  <a:schemeClr val="accent2">
                    <a:lumMod val="75000"/>
                  </a:schemeClr>
                </a:solidFill>
              </a:rPr>
              <a:t>1</a:t>
            </a:r>
            <a:r>
              <a:rPr lang="zh-CN" altLang="en-US" sz="1400" dirty="0" smtClean="0">
                <a:solidFill>
                  <a:schemeClr val="accent2">
                    <a:lumMod val="75000"/>
                  </a:schemeClr>
                </a:solidFill>
              </a:rPr>
              <a:t>日起，税务总局在全国范围内推行了商品和服务税收分类编码。为了方便纳税人准确选择商品和服务税收分类编码，税务总局编写了商品和服务税收分类编码简称。自</a:t>
            </a:r>
            <a:r>
              <a:rPr lang="en-US" altLang="zh-CN" sz="1400" dirty="0" smtClean="0">
                <a:solidFill>
                  <a:schemeClr val="accent2">
                    <a:lumMod val="75000"/>
                  </a:schemeClr>
                </a:solidFill>
              </a:rPr>
              <a:t>2018</a:t>
            </a:r>
            <a:r>
              <a:rPr lang="zh-CN" altLang="en-US" sz="1400" dirty="0" smtClean="0">
                <a:solidFill>
                  <a:schemeClr val="accent2">
                    <a:lumMod val="75000"/>
                  </a:schemeClr>
                </a:solidFill>
              </a:rPr>
              <a:t>年</a:t>
            </a:r>
            <a:r>
              <a:rPr lang="en-US" altLang="zh-CN" sz="1400" dirty="0" smtClean="0">
                <a:solidFill>
                  <a:schemeClr val="accent2">
                    <a:lumMod val="75000"/>
                  </a:schemeClr>
                </a:solidFill>
              </a:rPr>
              <a:t>1</a:t>
            </a:r>
            <a:r>
              <a:rPr lang="zh-CN" altLang="en-US" sz="1400" dirty="0" smtClean="0">
                <a:solidFill>
                  <a:schemeClr val="accent2">
                    <a:lumMod val="75000"/>
                  </a:schemeClr>
                </a:solidFill>
              </a:rPr>
              <a:t>月</a:t>
            </a:r>
            <a:r>
              <a:rPr lang="en-US" altLang="zh-CN" sz="1400" dirty="0" smtClean="0">
                <a:solidFill>
                  <a:schemeClr val="accent2">
                    <a:lumMod val="75000"/>
                  </a:schemeClr>
                </a:solidFill>
              </a:rPr>
              <a:t>1</a:t>
            </a:r>
            <a:r>
              <a:rPr lang="zh-CN" altLang="en-US" sz="1400" dirty="0" smtClean="0">
                <a:solidFill>
                  <a:schemeClr val="accent2">
                    <a:lumMod val="75000"/>
                  </a:schemeClr>
                </a:solidFill>
              </a:rPr>
              <a:t>日起，纳税人通过增值税发票管理新系统开具增值税发票（包括：增值税专用发票、增值税普通发票、增值税电子普通发票）时，商品和服务税收分类编码对应的简称会自动显示并打印在发票票面“货物或应税劳务、服务名称”或“项目”栏次中。</a:t>
            </a:r>
          </a:p>
          <a:p>
            <a:pPr>
              <a:lnSpc>
                <a:spcPts val="2000"/>
              </a:lnSpc>
            </a:pPr>
            <a:r>
              <a:rPr lang="zh-CN" altLang="en-US" sz="1400" dirty="0" smtClean="0">
                <a:solidFill>
                  <a:schemeClr val="accent2">
                    <a:lumMod val="75000"/>
                  </a:schemeClr>
                </a:solidFill>
              </a:rPr>
              <a:t>　　例如：纳税人销售黄金项链，在开具增值税发票时输入的商品名称为“黄金项链”，选择的商品和服务税收分类编码为“金银珠宝首饰”。该分类编码对应的简称为“珠宝首饰”，则增值税发票票面上会显示并打印“*珠宝首饰*黄金项链”。如果纳税人错误选择其他分类编码，发票票面上将会出现类似“*钢材*黄金项链”或“*电子计算机*黄金项链”的明显错误。</a:t>
            </a:r>
            <a:endParaRPr lang="zh-CN" altLang="en-US" sz="1400" dirty="0">
              <a:solidFill>
                <a:schemeClr val="accent2">
                  <a:lumMod val="75000"/>
                </a:schemeClr>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1131590"/>
            <a:ext cx="8496944" cy="3148682"/>
          </a:xfrm>
          <a:prstGeom prst="rect">
            <a:avLst/>
          </a:prstGeom>
        </p:spPr>
        <p:txBody>
          <a:bodyPr wrap="square">
            <a:spAutoFit/>
          </a:bodyPr>
          <a:lstStyle/>
          <a:p>
            <a:pPr>
              <a:lnSpc>
                <a:spcPts val="2000"/>
              </a:lnSpc>
            </a:pPr>
            <a:r>
              <a:rPr lang="zh-CN" altLang="en-US" sz="1400" dirty="0" smtClean="0">
                <a:solidFill>
                  <a:schemeClr val="accent2">
                    <a:lumMod val="75000"/>
                  </a:schemeClr>
                </a:solidFill>
              </a:rPr>
              <a:t>       三、增值税小规模纳税人自行开具增值税专用发票试点有哪些新行业？</a:t>
            </a:r>
          </a:p>
          <a:p>
            <a:pPr>
              <a:lnSpc>
                <a:spcPts val="2000"/>
              </a:lnSpc>
            </a:pPr>
            <a:r>
              <a:rPr lang="zh-CN" altLang="en-US" sz="1400" dirty="0" smtClean="0">
                <a:solidFill>
                  <a:schemeClr val="accent2">
                    <a:lumMod val="75000"/>
                  </a:schemeClr>
                </a:solidFill>
              </a:rPr>
              <a:t>　　自</a:t>
            </a:r>
            <a:r>
              <a:rPr lang="en-US" altLang="zh-CN" sz="1400" dirty="0" smtClean="0">
                <a:solidFill>
                  <a:schemeClr val="accent2">
                    <a:lumMod val="75000"/>
                  </a:schemeClr>
                </a:solidFill>
              </a:rPr>
              <a:t>2016</a:t>
            </a:r>
            <a:r>
              <a:rPr lang="zh-CN" altLang="en-US" sz="1400" dirty="0" smtClean="0">
                <a:solidFill>
                  <a:schemeClr val="accent2">
                    <a:lumMod val="75000"/>
                  </a:schemeClr>
                </a:solidFill>
              </a:rPr>
              <a:t>年</a:t>
            </a:r>
            <a:r>
              <a:rPr lang="en-US" altLang="zh-CN" sz="1400" dirty="0" smtClean="0">
                <a:solidFill>
                  <a:schemeClr val="accent2">
                    <a:lumMod val="75000"/>
                  </a:schemeClr>
                </a:solidFill>
              </a:rPr>
              <a:t>8</a:t>
            </a:r>
            <a:r>
              <a:rPr lang="zh-CN" altLang="en-US" sz="1400" dirty="0" smtClean="0">
                <a:solidFill>
                  <a:schemeClr val="accent2">
                    <a:lumMod val="75000"/>
                  </a:schemeClr>
                </a:solidFill>
              </a:rPr>
              <a:t>月</a:t>
            </a:r>
            <a:r>
              <a:rPr lang="en-US" altLang="zh-CN" sz="1400" dirty="0" smtClean="0">
                <a:solidFill>
                  <a:schemeClr val="accent2">
                    <a:lumMod val="75000"/>
                  </a:schemeClr>
                </a:solidFill>
              </a:rPr>
              <a:t>1</a:t>
            </a:r>
            <a:r>
              <a:rPr lang="zh-CN" altLang="en-US" sz="1400" dirty="0" smtClean="0">
                <a:solidFill>
                  <a:schemeClr val="accent2">
                    <a:lumMod val="75000"/>
                  </a:schemeClr>
                </a:solidFill>
              </a:rPr>
              <a:t>日起，税务总局陆续开展了增值税小规模纳税人自行开具增值税专用发票试点工作。目前，试点工作已覆盖住宿业、鉴证咨询业、建筑业等三个行业，试点情况平稳顺利，纳税人反映良好。为进一步激发市场主体创业创新活力，促进小微企业发展，税务总局决定，自</a:t>
            </a:r>
            <a:r>
              <a:rPr lang="en-US" altLang="zh-CN" sz="1400" dirty="0" smtClean="0">
                <a:solidFill>
                  <a:schemeClr val="accent2">
                    <a:lumMod val="75000"/>
                  </a:schemeClr>
                </a:solidFill>
              </a:rPr>
              <a:t>2018</a:t>
            </a:r>
            <a:r>
              <a:rPr lang="zh-CN" altLang="en-US" sz="1400" dirty="0" smtClean="0">
                <a:solidFill>
                  <a:schemeClr val="accent2">
                    <a:lumMod val="75000"/>
                  </a:schemeClr>
                </a:solidFill>
              </a:rPr>
              <a:t>年</a:t>
            </a:r>
            <a:r>
              <a:rPr lang="en-US" altLang="zh-CN" sz="1400" dirty="0" smtClean="0">
                <a:solidFill>
                  <a:schemeClr val="accent2">
                    <a:lumMod val="75000"/>
                  </a:schemeClr>
                </a:solidFill>
              </a:rPr>
              <a:t>2</a:t>
            </a:r>
            <a:r>
              <a:rPr lang="zh-CN" altLang="en-US" sz="1400" dirty="0" smtClean="0">
                <a:solidFill>
                  <a:schemeClr val="accent2">
                    <a:lumMod val="75000"/>
                  </a:schemeClr>
                </a:solidFill>
              </a:rPr>
              <a:t>月</a:t>
            </a:r>
            <a:r>
              <a:rPr lang="en-US" altLang="zh-CN" sz="1400" dirty="0" smtClean="0">
                <a:solidFill>
                  <a:schemeClr val="accent2">
                    <a:lumMod val="75000"/>
                  </a:schemeClr>
                </a:solidFill>
              </a:rPr>
              <a:t>1</a:t>
            </a:r>
            <a:r>
              <a:rPr lang="zh-CN" altLang="en-US" sz="1400" dirty="0" smtClean="0">
                <a:solidFill>
                  <a:schemeClr val="accent2">
                    <a:lumMod val="75000"/>
                  </a:schemeClr>
                </a:solidFill>
              </a:rPr>
              <a:t>日起，将工业以及信息传输、软件和信息技术服务业增值税小规模纳税人纳入自行开具增值税专用发票试点范围。试点纳税人可以选择自行开具增值税专用发票或者向国税机关申请代开。已经选择自行开具增值税专用发票的增值税小规模纳税人，国税机关不再为其代开。</a:t>
            </a:r>
          </a:p>
          <a:p>
            <a:pPr>
              <a:lnSpc>
                <a:spcPts val="2000"/>
              </a:lnSpc>
            </a:pPr>
            <a:r>
              <a:rPr lang="zh-CN" altLang="en-US" sz="1400" dirty="0" smtClean="0">
                <a:solidFill>
                  <a:schemeClr val="accent2">
                    <a:lumMod val="75000"/>
                  </a:schemeClr>
                </a:solidFill>
              </a:rPr>
              <a:t>　　四、为什么要将二手车销售统一发票纳入增值税发票管理新系统？</a:t>
            </a:r>
          </a:p>
          <a:p>
            <a:pPr>
              <a:lnSpc>
                <a:spcPts val="2000"/>
              </a:lnSpc>
            </a:pPr>
            <a:r>
              <a:rPr lang="zh-CN" altLang="en-US" sz="1400" dirty="0" smtClean="0">
                <a:solidFill>
                  <a:schemeClr val="accent2">
                    <a:lumMod val="75000"/>
                  </a:schemeClr>
                </a:solidFill>
              </a:rPr>
              <a:t>　　自</a:t>
            </a:r>
            <a:r>
              <a:rPr lang="en-US" altLang="zh-CN" sz="1400" dirty="0" smtClean="0">
                <a:solidFill>
                  <a:schemeClr val="accent2">
                    <a:lumMod val="75000"/>
                  </a:schemeClr>
                </a:solidFill>
              </a:rPr>
              <a:t>2015</a:t>
            </a:r>
            <a:r>
              <a:rPr lang="zh-CN" altLang="en-US" sz="1400" dirty="0" smtClean="0">
                <a:solidFill>
                  <a:schemeClr val="accent2">
                    <a:lumMod val="75000"/>
                  </a:schemeClr>
                </a:solidFill>
              </a:rPr>
              <a:t>年</a:t>
            </a:r>
            <a:r>
              <a:rPr lang="en-US" altLang="zh-CN" sz="1400" dirty="0" smtClean="0">
                <a:solidFill>
                  <a:schemeClr val="accent2">
                    <a:lumMod val="75000"/>
                  </a:schemeClr>
                </a:solidFill>
              </a:rPr>
              <a:t>1</a:t>
            </a:r>
            <a:r>
              <a:rPr lang="zh-CN" altLang="en-US" sz="1400" dirty="0" smtClean="0">
                <a:solidFill>
                  <a:schemeClr val="accent2">
                    <a:lumMod val="75000"/>
                  </a:schemeClr>
                </a:solidFill>
              </a:rPr>
              <a:t>月</a:t>
            </a:r>
            <a:r>
              <a:rPr lang="en-US" altLang="zh-CN" sz="1400" dirty="0" smtClean="0">
                <a:solidFill>
                  <a:schemeClr val="accent2">
                    <a:lumMod val="75000"/>
                  </a:schemeClr>
                </a:solidFill>
              </a:rPr>
              <a:t>1</a:t>
            </a:r>
            <a:r>
              <a:rPr lang="zh-CN" altLang="en-US" sz="1400" dirty="0" smtClean="0">
                <a:solidFill>
                  <a:schemeClr val="accent2">
                    <a:lumMod val="75000"/>
                  </a:schemeClr>
                </a:solidFill>
              </a:rPr>
              <a:t>日起，税务总局推行了增值税发票管理新系统。为了扩大增值税发票管理新系统覆盖范围，提升二手车销售统一发票服务水平，税务总局决定，自</a:t>
            </a:r>
            <a:r>
              <a:rPr lang="en-US" altLang="zh-CN" sz="1400" dirty="0" smtClean="0">
                <a:solidFill>
                  <a:schemeClr val="accent2">
                    <a:lumMod val="75000"/>
                  </a:schemeClr>
                </a:solidFill>
              </a:rPr>
              <a:t>2018</a:t>
            </a:r>
            <a:r>
              <a:rPr lang="zh-CN" altLang="en-US" sz="1400" dirty="0" smtClean="0">
                <a:solidFill>
                  <a:schemeClr val="accent2">
                    <a:lumMod val="75000"/>
                  </a:schemeClr>
                </a:solidFill>
              </a:rPr>
              <a:t>年</a:t>
            </a:r>
            <a:r>
              <a:rPr lang="en-US" altLang="zh-CN" sz="1400" dirty="0" smtClean="0">
                <a:solidFill>
                  <a:schemeClr val="accent2">
                    <a:lumMod val="75000"/>
                  </a:schemeClr>
                </a:solidFill>
              </a:rPr>
              <a:t>4</a:t>
            </a:r>
            <a:r>
              <a:rPr lang="zh-CN" altLang="en-US" sz="1400" dirty="0" smtClean="0">
                <a:solidFill>
                  <a:schemeClr val="accent2">
                    <a:lumMod val="75000"/>
                  </a:schemeClr>
                </a:solidFill>
              </a:rPr>
              <a:t>月</a:t>
            </a:r>
            <a:r>
              <a:rPr lang="en-US" altLang="zh-CN" sz="1400" dirty="0" smtClean="0">
                <a:solidFill>
                  <a:schemeClr val="accent2">
                    <a:lumMod val="75000"/>
                  </a:schemeClr>
                </a:solidFill>
              </a:rPr>
              <a:t>1</a:t>
            </a:r>
            <a:r>
              <a:rPr lang="zh-CN" altLang="en-US" sz="1400" dirty="0" smtClean="0">
                <a:solidFill>
                  <a:schemeClr val="accent2">
                    <a:lumMod val="75000"/>
                  </a:schemeClr>
                </a:solidFill>
              </a:rPr>
              <a:t>日起，将二手车销售统一发票纳入增值税发票管理新系统管理。单位和个人可以登录全国增值税发票查验平台，查验通过增值税发票管理新系统开具的二手车销售统一发票信息真伪。</a:t>
            </a:r>
            <a:endParaRPr lang="zh-CN" altLang="en-US" sz="1400" dirty="0">
              <a:solidFill>
                <a:schemeClr val="accent2">
                  <a:lumMod val="75000"/>
                </a:schemeClr>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655305"/>
            <a:ext cx="8712968" cy="1978490"/>
          </a:xfrm>
          <a:prstGeom prst="rect">
            <a:avLst/>
          </a:prstGeom>
        </p:spPr>
        <p:txBody>
          <a:bodyPr wrap="square">
            <a:spAutoFit/>
          </a:bodyPr>
          <a:lstStyle/>
          <a:p>
            <a:pPr>
              <a:lnSpc>
                <a:spcPts val="2500"/>
              </a:lnSpc>
            </a:pPr>
            <a:r>
              <a:rPr lang="zh-CN" altLang="en-US" sz="1400" dirty="0" smtClean="0">
                <a:latin typeface="微软雅黑" pitchFamily="34" charset="-122"/>
                <a:ea typeface="微软雅黑" pitchFamily="34" charset="-122"/>
              </a:rPr>
              <a:t>      （二）申请人首次填报政策项目信息时，对征免性质为</a:t>
            </a:r>
            <a:r>
              <a:rPr lang="en-US" altLang="zh-CN" sz="1400" dirty="0" smtClean="0">
                <a:latin typeface="微软雅黑" pitchFamily="34" charset="-122"/>
                <a:ea typeface="微软雅黑" pitchFamily="34" charset="-122"/>
              </a:rPr>
              <a:t>789</a:t>
            </a:r>
            <a:r>
              <a:rPr lang="zh-CN" altLang="en-US" sz="1400" dirty="0" smtClean="0">
                <a:latin typeface="微软雅黑" pitchFamily="34" charset="-122"/>
                <a:ea typeface="微软雅黑" pitchFamily="34" charset="-122"/>
              </a:rPr>
              <a:t>的，应将</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国家鼓励发展的内外资项目确认书</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（以下简称</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项目确认书</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）中编号填入申请表；无</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项目确认书</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的，将海关提供的项目编号填入。</a:t>
            </a:r>
          </a:p>
          <a:p>
            <a:pPr>
              <a:lnSpc>
                <a:spcPts val="2500"/>
              </a:lnSpc>
            </a:pPr>
            <a:r>
              <a:rPr lang="zh-CN" altLang="en-US" sz="1400" dirty="0" smtClean="0">
                <a:latin typeface="微软雅黑" pitchFamily="34" charset="-122"/>
                <a:ea typeface="微软雅黑" pitchFamily="34" charset="-122"/>
              </a:rPr>
              <a:t>　　其他征免性质的政策项目编号由系统自动生成。</a:t>
            </a:r>
          </a:p>
          <a:p>
            <a:pPr>
              <a:lnSpc>
                <a:spcPts val="2500"/>
              </a:lnSpc>
            </a:pPr>
            <a:r>
              <a:rPr lang="zh-CN" altLang="en-US" sz="1400" dirty="0" smtClean="0">
                <a:latin typeface="微软雅黑" pitchFamily="34" charset="-122"/>
                <a:ea typeface="微软雅黑" pitchFamily="34" charset="-122"/>
              </a:rPr>
              <a:t>　　（三）申请人为同一政策或项目进口货物办理减免税手续时，应将该政策项目信息编号填入所有申请表中。</a:t>
            </a:r>
          </a:p>
          <a:p>
            <a:pPr>
              <a:lnSpc>
                <a:spcPts val="2500"/>
              </a:lnSpc>
            </a:pPr>
            <a:r>
              <a:rPr lang="zh-CN" altLang="en-US" sz="1400" dirty="0" smtClean="0">
                <a:latin typeface="微软雅黑" pitchFamily="34" charset="-122"/>
                <a:ea typeface="微软雅黑" pitchFamily="34" charset="-122"/>
              </a:rPr>
              <a:t>　　特此公告。　　</a:t>
            </a:r>
            <a:endParaRPr lang="zh-CN" altLang="en-US" sz="1400" dirty="0">
              <a:latin typeface="微软雅黑" pitchFamily="34" charset="-122"/>
              <a:ea typeface="微软雅黑" pitchFamily="34" charset="-122"/>
            </a:endParaRPr>
          </a:p>
        </p:txBody>
      </p:sp>
      <p:cxnSp>
        <p:nvCxnSpPr>
          <p:cNvPr id="7" name="直接连接符 6"/>
          <p:cNvCxnSpPr/>
          <p:nvPr/>
        </p:nvCxnSpPr>
        <p:spPr>
          <a:xfrm>
            <a:off x="323528" y="2787774"/>
            <a:ext cx="8568952" cy="0"/>
          </a:xfrm>
          <a:prstGeom prst="line">
            <a:avLst/>
          </a:prstGeom>
        </p:spPr>
        <p:style>
          <a:lnRef idx="1">
            <a:schemeClr val="accent2"/>
          </a:lnRef>
          <a:fillRef idx="0">
            <a:schemeClr val="accent2"/>
          </a:fillRef>
          <a:effectRef idx="0">
            <a:schemeClr val="accent2"/>
          </a:effectRef>
          <a:fontRef idx="minor">
            <a:schemeClr val="tx1"/>
          </a:fontRef>
        </p:style>
      </p:cxnSp>
      <p:sp>
        <p:nvSpPr>
          <p:cNvPr id="8" name="矩形 7"/>
          <p:cNvSpPr/>
          <p:nvPr/>
        </p:nvSpPr>
        <p:spPr>
          <a:xfrm>
            <a:off x="251520" y="2787774"/>
            <a:ext cx="8712968" cy="2336537"/>
          </a:xfrm>
          <a:prstGeom prst="rect">
            <a:avLst/>
          </a:prstGeom>
        </p:spPr>
        <p:txBody>
          <a:bodyPr wrap="square">
            <a:spAutoFit/>
          </a:bodyPr>
          <a:lstStyle/>
          <a:p>
            <a:pPr>
              <a:lnSpc>
                <a:spcPts val="2500"/>
              </a:lnSpc>
            </a:pPr>
            <a:r>
              <a:rPr lang="zh-CN" altLang="en-US" sz="1400" b="1" dirty="0" smtClean="0">
                <a:solidFill>
                  <a:schemeClr val="accent2"/>
                </a:solidFill>
                <a:latin typeface="微软雅黑" pitchFamily="34" charset="-122"/>
                <a:ea typeface="微软雅黑" pitchFamily="34" charset="-122"/>
              </a:rPr>
              <a:t>附件</a:t>
            </a:r>
          </a:p>
          <a:p>
            <a:pPr>
              <a:lnSpc>
                <a:spcPts val="2500"/>
              </a:lnSpc>
            </a:pPr>
            <a:r>
              <a:rPr lang="zh-CN" altLang="en-US" sz="1400" b="1" dirty="0" smtClean="0">
                <a:solidFill>
                  <a:schemeClr val="accent2"/>
                </a:solidFill>
                <a:latin typeface="微软雅黑" pitchFamily="34" charset="-122"/>
                <a:ea typeface="微软雅黑" pitchFamily="34" charset="-122"/>
              </a:rPr>
              <a:t>　　办理减免税申请无纸化操作的规范</a:t>
            </a:r>
          </a:p>
          <a:p>
            <a:pPr>
              <a:lnSpc>
                <a:spcPts val="2500"/>
              </a:lnSpc>
            </a:pPr>
            <a:r>
              <a:rPr lang="zh-CN" altLang="en-US" sz="1400" dirty="0" smtClean="0">
                <a:solidFill>
                  <a:schemeClr val="accent2"/>
                </a:solidFill>
                <a:latin typeface="微软雅黑" pitchFamily="34" charset="-122"/>
                <a:ea typeface="微软雅黑" pitchFamily="34" charset="-122"/>
              </a:rPr>
              <a:t>　　一、在满足海关减免税确认的前提下，申请人可简化上传随附单证：</a:t>
            </a:r>
          </a:p>
          <a:p>
            <a:pPr>
              <a:lnSpc>
                <a:spcPts val="2500"/>
              </a:lnSpc>
            </a:pPr>
            <a:r>
              <a:rPr lang="zh-CN" altLang="en-US" sz="1400" dirty="0" smtClean="0">
                <a:solidFill>
                  <a:schemeClr val="accent2"/>
                </a:solidFill>
                <a:latin typeface="微软雅黑" pitchFamily="34" charset="-122"/>
                <a:ea typeface="微软雅黑" pitchFamily="34" charset="-122"/>
              </a:rPr>
              <a:t>　　（一）随附单证中涉及申请人主体资格、免税额度（数量）以及进口商业发票等，应全文上传。</a:t>
            </a:r>
          </a:p>
          <a:p>
            <a:pPr>
              <a:lnSpc>
                <a:spcPts val="2500"/>
              </a:lnSpc>
            </a:pPr>
            <a:r>
              <a:rPr lang="zh-CN" altLang="en-US" sz="1400" dirty="0" smtClean="0">
                <a:solidFill>
                  <a:schemeClr val="accent2"/>
                </a:solidFill>
                <a:latin typeface="微软雅黑" pitchFamily="34" charset="-122"/>
                <a:ea typeface="微软雅黑" pitchFamily="34" charset="-122"/>
              </a:rPr>
              <a:t>　　（二）进口合同页数较多的，含有买卖双方及进口代理人的基本信息，进口货物的名称、规格型号、技术参数、单价及总价、生产国别，合同随附的供货清单，运输方式及付款条件，价格组成条款，双方签字等内容的页面应当上传。</a:t>
            </a:r>
            <a:r>
              <a:rPr lang="zh-CN" altLang="en-US" sz="1400" dirty="0" smtClean="0">
                <a:latin typeface="微软雅黑" pitchFamily="34" charset="-122"/>
                <a:ea typeface="微软雅黑" pitchFamily="34" charset="-122"/>
              </a:rPr>
              <a:t>　　</a:t>
            </a:r>
            <a:endParaRPr lang="zh-CN" altLang="en-US" sz="1400" dirty="0">
              <a:latin typeface="微软雅黑" pitchFamily="34" charset="-122"/>
              <a:ea typeface="微软雅黑" pitchFamily="34"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95536" y="771550"/>
            <a:ext cx="8424936" cy="4255396"/>
          </a:xfrm>
          <a:prstGeom prst="rect">
            <a:avLst/>
          </a:prstGeom>
        </p:spPr>
        <p:txBody>
          <a:bodyPr wrap="square">
            <a:spAutoFit/>
          </a:bodyPr>
          <a:lstStyle/>
          <a:p>
            <a:pPr algn="ctr">
              <a:lnSpc>
                <a:spcPct val="150000"/>
              </a:lnSpc>
            </a:pPr>
            <a:r>
              <a:rPr lang="zh-CN" altLang="en-US" sz="1400" dirty="0" smtClean="0"/>
              <a:t>国家税务总局关于水资源费改税后城镇公共供水企业增值税发票开具问题的公告</a:t>
            </a:r>
            <a:endParaRPr lang="en-US" altLang="zh-CN" sz="1400" dirty="0" smtClean="0"/>
          </a:p>
          <a:p>
            <a:pPr algn="ctr">
              <a:lnSpc>
                <a:spcPct val="150000"/>
              </a:lnSpc>
            </a:pPr>
            <a:r>
              <a:rPr lang="zh-CN" altLang="en-US" sz="1400" dirty="0" smtClean="0"/>
              <a:t>国家税务总局公告</a:t>
            </a:r>
            <a:r>
              <a:rPr lang="en-US" altLang="zh-CN" sz="1400" dirty="0" smtClean="0"/>
              <a:t>2017</a:t>
            </a:r>
            <a:r>
              <a:rPr lang="zh-CN" altLang="en-US" sz="1400" dirty="0" smtClean="0"/>
              <a:t>年第</a:t>
            </a:r>
            <a:r>
              <a:rPr lang="en-US" altLang="zh-CN" sz="1400" dirty="0" smtClean="0"/>
              <a:t>47</a:t>
            </a:r>
            <a:r>
              <a:rPr lang="zh-CN" altLang="en-US" sz="1400" dirty="0" smtClean="0"/>
              <a:t>号</a:t>
            </a:r>
            <a:endParaRPr lang="en-US" altLang="zh-CN" sz="1400" dirty="0" smtClean="0"/>
          </a:p>
          <a:p>
            <a:pPr algn="ctr">
              <a:lnSpc>
                <a:spcPct val="150000"/>
              </a:lnSpc>
            </a:pPr>
            <a:endParaRPr lang="zh-CN" altLang="en-US" sz="1400" dirty="0" smtClean="0"/>
          </a:p>
          <a:p>
            <a:pPr>
              <a:lnSpc>
                <a:spcPct val="150000"/>
              </a:lnSpc>
            </a:pPr>
            <a:r>
              <a:rPr lang="zh-CN" altLang="en-US" sz="1400" dirty="0" smtClean="0"/>
              <a:t> 　  根据</a:t>
            </a:r>
            <a:r>
              <a:rPr lang="en-US" altLang="zh-CN" sz="1400" dirty="0" smtClean="0"/>
              <a:t>《</a:t>
            </a:r>
            <a:r>
              <a:rPr lang="zh-CN" altLang="en-US" sz="1400" dirty="0" smtClean="0"/>
              <a:t>财政部 税务总局 水利部关于印发</a:t>
            </a:r>
            <a:r>
              <a:rPr lang="en-US" altLang="zh-CN" sz="1400" dirty="0" smtClean="0"/>
              <a:t>〈</a:t>
            </a:r>
            <a:r>
              <a:rPr lang="zh-CN" altLang="en-US" sz="1400" dirty="0" smtClean="0"/>
              <a:t>扩大水资源税改革试点实施办法</a:t>
            </a:r>
            <a:r>
              <a:rPr lang="en-US" altLang="zh-CN" sz="1400" dirty="0" smtClean="0"/>
              <a:t>〉</a:t>
            </a:r>
            <a:r>
              <a:rPr lang="zh-CN" altLang="en-US" sz="1400" dirty="0" smtClean="0"/>
              <a:t>的通知</a:t>
            </a:r>
            <a:r>
              <a:rPr lang="en-US" altLang="zh-CN" sz="1400" dirty="0" smtClean="0"/>
              <a:t>》</a:t>
            </a:r>
            <a:r>
              <a:rPr lang="zh-CN" altLang="en-US" sz="1400" dirty="0" smtClean="0"/>
              <a:t>（财税</a:t>
            </a:r>
            <a:r>
              <a:rPr lang="en-US" altLang="zh-CN" sz="1400" dirty="0" smtClean="0"/>
              <a:t>〔2017〕80</a:t>
            </a:r>
            <a:r>
              <a:rPr lang="zh-CN" altLang="en-US" sz="1400" dirty="0" smtClean="0"/>
              <a:t>号）有关规定，现对城镇公共供水企业开具增值税普通发票问题，公告如下：</a:t>
            </a:r>
          </a:p>
          <a:p>
            <a:pPr>
              <a:lnSpc>
                <a:spcPct val="150000"/>
              </a:lnSpc>
            </a:pPr>
            <a:r>
              <a:rPr lang="zh-CN" altLang="en-US" sz="1400" dirty="0" smtClean="0"/>
              <a:t>　　原对城镇公共供水用水户在基本水价（自来水价格）外征收水资源费的试点省份，在水资源费改税试点期间，按照不增加城镇公共供水企业负担的原则，城镇公共供水企业缴纳的水资源税所对应的水费收入，不计征增值税，按“不征税自来水”项目开具增值税普通发票。</a:t>
            </a:r>
          </a:p>
          <a:p>
            <a:pPr>
              <a:lnSpc>
                <a:spcPct val="150000"/>
              </a:lnSpc>
            </a:pPr>
            <a:r>
              <a:rPr lang="zh-CN" altLang="en-US" sz="1400" dirty="0" smtClean="0"/>
              <a:t>　　本公告自</a:t>
            </a: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1</a:t>
            </a:r>
            <a:r>
              <a:rPr lang="zh-CN" altLang="en-US" sz="1400" dirty="0" smtClean="0"/>
              <a:t>日起施行。</a:t>
            </a:r>
          </a:p>
          <a:p>
            <a:pPr>
              <a:lnSpc>
                <a:spcPct val="150000"/>
              </a:lnSpc>
            </a:pPr>
            <a:r>
              <a:rPr lang="zh-CN" altLang="en-US" sz="1400" dirty="0" smtClean="0"/>
              <a:t>　　特此公告。</a:t>
            </a:r>
            <a:endParaRPr lang="en-US" altLang="zh-CN" sz="1400" dirty="0" smtClean="0"/>
          </a:p>
          <a:p>
            <a:pPr>
              <a:lnSpc>
                <a:spcPct val="150000"/>
              </a:lnSpc>
            </a:pPr>
            <a:endParaRPr lang="zh-CN" altLang="en-US" sz="1400" dirty="0" smtClean="0"/>
          </a:p>
          <a:p>
            <a:pPr algn="r">
              <a:lnSpc>
                <a:spcPct val="150000"/>
              </a:lnSpc>
            </a:pPr>
            <a:r>
              <a:rPr lang="zh-CN" altLang="en-US" sz="1400" dirty="0" smtClean="0"/>
              <a:t>国家税务总局</a:t>
            </a:r>
          </a:p>
          <a:p>
            <a:pPr algn="r">
              <a:lnSpc>
                <a:spcPct val="1500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25</a:t>
            </a:r>
            <a:r>
              <a:rPr lang="zh-CN" altLang="en-US" sz="1400" dirty="0" smtClean="0"/>
              <a:t>日</a:t>
            </a:r>
            <a:endParaRPr lang="zh-CN" altLang="en-US" sz="1400" dirty="0"/>
          </a:p>
        </p:txBody>
      </p:sp>
      <p:sp>
        <p:nvSpPr>
          <p:cNvPr id="6" name="矩形 5"/>
          <p:cNvSpPr/>
          <p:nvPr/>
        </p:nvSpPr>
        <p:spPr bwMode="auto">
          <a:xfrm>
            <a:off x="827584" y="4587974"/>
            <a:ext cx="1440000" cy="395984"/>
          </a:xfrm>
          <a:prstGeom prst="rect">
            <a:avLst/>
          </a:prstGeom>
          <a:solidFill>
            <a:schemeClr val="accent2">
              <a:alpha val="85000"/>
            </a:schemeClr>
          </a:solidFill>
          <a:ln>
            <a:noFill/>
          </a:ln>
          <a:effectLst/>
        </p:spPr>
        <p:txBody>
          <a:bodyPr wrap="none" lIns="0" tIns="40815" rIns="0" bIns="40815" anchor="ctr"/>
          <a:lstStyle/>
          <a:p>
            <a:pPr algn="ctr">
              <a:lnSpc>
                <a:spcPct val="130000"/>
              </a:lnSpc>
              <a:defRPr/>
            </a:pPr>
            <a:r>
              <a:rPr lang="zh-CN" altLang="en-US" b="1" dirty="0" smtClean="0">
                <a:solidFill>
                  <a:schemeClr val="bg1"/>
                </a:solidFill>
                <a:latin typeface="微软雅黑" panose="020B0503020204020204" pitchFamily="34" charset="-122"/>
                <a:ea typeface="微软雅黑" panose="020B0503020204020204" pitchFamily="34" charset="-122"/>
              </a:rPr>
              <a:t>下页有解读</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690825"/>
            <a:ext cx="8568952" cy="4478149"/>
          </a:xfrm>
          <a:prstGeom prst="rect">
            <a:avLst/>
          </a:prstGeom>
        </p:spPr>
        <p:txBody>
          <a:bodyPr wrap="square">
            <a:spAutoFit/>
          </a:bodyPr>
          <a:lstStyle/>
          <a:p>
            <a:pPr algn="ctr">
              <a:lnSpc>
                <a:spcPts val="1900"/>
              </a:lnSpc>
            </a:pPr>
            <a:r>
              <a:rPr lang="zh-CN" altLang="en-US" sz="1200" b="1" dirty="0" smtClean="0">
                <a:solidFill>
                  <a:schemeClr val="accent2">
                    <a:lumMod val="75000"/>
                  </a:schemeClr>
                </a:solidFill>
              </a:rPr>
              <a:t>关于</a:t>
            </a:r>
            <a:r>
              <a:rPr lang="en-US" altLang="zh-CN" sz="1200" b="1" dirty="0" smtClean="0">
                <a:solidFill>
                  <a:schemeClr val="accent2">
                    <a:lumMod val="75000"/>
                  </a:schemeClr>
                </a:solidFill>
              </a:rPr>
              <a:t>《</a:t>
            </a:r>
            <a:r>
              <a:rPr lang="zh-CN" altLang="en-US" sz="1200" b="1" dirty="0" smtClean="0">
                <a:solidFill>
                  <a:schemeClr val="accent2">
                    <a:lumMod val="75000"/>
                  </a:schemeClr>
                </a:solidFill>
              </a:rPr>
              <a:t>国家税务总局关于水资源费改税后城镇公共供水企业增值税发票开具问题的公告</a:t>
            </a:r>
            <a:r>
              <a:rPr lang="en-US" altLang="zh-CN" sz="1200" b="1" dirty="0" smtClean="0">
                <a:solidFill>
                  <a:schemeClr val="accent2">
                    <a:lumMod val="75000"/>
                  </a:schemeClr>
                </a:solidFill>
              </a:rPr>
              <a:t>》</a:t>
            </a:r>
            <a:r>
              <a:rPr lang="zh-CN" altLang="en-US" sz="1200" b="1" dirty="0" smtClean="0">
                <a:solidFill>
                  <a:schemeClr val="accent2">
                    <a:lumMod val="75000"/>
                  </a:schemeClr>
                </a:solidFill>
              </a:rPr>
              <a:t>的解读</a:t>
            </a:r>
            <a:endParaRPr lang="en-US" altLang="zh-CN" sz="1200" b="1" dirty="0" smtClean="0">
              <a:solidFill>
                <a:schemeClr val="accent2">
                  <a:lumMod val="75000"/>
                </a:schemeClr>
              </a:solidFill>
            </a:endParaRPr>
          </a:p>
          <a:p>
            <a:pPr algn="ctr">
              <a:lnSpc>
                <a:spcPts val="1900"/>
              </a:lnSpc>
            </a:pPr>
            <a:endParaRPr lang="zh-CN" altLang="en-US" sz="1200" dirty="0" smtClean="0">
              <a:solidFill>
                <a:schemeClr val="accent2">
                  <a:lumMod val="75000"/>
                </a:schemeClr>
              </a:solidFill>
            </a:endParaRPr>
          </a:p>
          <a:p>
            <a:pPr>
              <a:lnSpc>
                <a:spcPts val="1900"/>
              </a:lnSpc>
            </a:pPr>
            <a:r>
              <a:rPr lang="zh-CN" altLang="en-US" sz="1200" dirty="0" smtClean="0">
                <a:solidFill>
                  <a:schemeClr val="accent2">
                    <a:lumMod val="75000"/>
                  </a:schemeClr>
                </a:solidFill>
              </a:rPr>
              <a:t>       根据</a:t>
            </a:r>
            <a:r>
              <a:rPr lang="en-US" altLang="zh-CN" sz="1200" dirty="0" smtClean="0">
                <a:solidFill>
                  <a:schemeClr val="accent2">
                    <a:lumMod val="75000"/>
                  </a:schemeClr>
                </a:solidFill>
              </a:rPr>
              <a:t>《</a:t>
            </a:r>
            <a:r>
              <a:rPr lang="zh-CN" altLang="en-US" sz="1200" dirty="0" smtClean="0">
                <a:solidFill>
                  <a:schemeClr val="accent2">
                    <a:lumMod val="75000"/>
                  </a:schemeClr>
                </a:solidFill>
              </a:rPr>
              <a:t>财政部 税务总局 水利部关于印发</a:t>
            </a:r>
            <a:r>
              <a:rPr lang="en-US" altLang="zh-CN" sz="1200" dirty="0" smtClean="0">
                <a:solidFill>
                  <a:schemeClr val="accent2">
                    <a:lumMod val="75000"/>
                  </a:schemeClr>
                </a:solidFill>
              </a:rPr>
              <a:t>&lt;</a:t>
            </a:r>
            <a:r>
              <a:rPr lang="zh-CN" altLang="en-US" sz="1200" dirty="0" smtClean="0">
                <a:solidFill>
                  <a:schemeClr val="accent2">
                    <a:lumMod val="75000"/>
                  </a:schemeClr>
                </a:solidFill>
              </a:rPr>
              <a:t>扩大水资源税改革试点实施办法</a:t>
            </a:r>
            <a:r>
              <a:rPr lang="en-US" altLang="zh-CN" sz="1200" dirty="0" smtClean="0">
                <a:solidFill>
                  <a:schemeClr val="accent2">
                    <a:lumMod val="75000"/>
                  </a:schemeClr>
                </a:solidFill>
              </a:rPr>
              <a:t>&gt;</a:t>
            </a:r>
            <a:r>
              <a:rPr lang="zh-CN" altLang="en-US" sz="1200" dirty="0" smtClean="0">
                <a:solidFill>
                  <a:schemeClr val="accent2">
                    <a:lumMod val="75000"/>
                  </a:schemeClr>
                </a:solidFill>
              </a:rPr>
              <a:t>的通知</a:t>
            </a:r>
            <a:r>
              <a:rPr lang="en-US" altLang="zh-CN" sz="1200" dirty="0" smtClean="0">
                <a:solidFill>
                  <a:schemeClr val="accent2">
                    <a:lumMod val="75000"/>
                  </a:schemeClr>
                </a:solidFill>
              </a:rPr>
              <a:t>》</a:t>
            </a:r>
            <a:r>
              <a:rPr lang="zh-CN" altLang="en-US" sz="1200" dirty="0" smtClean="0">
                <a:solidFill>
                  <a:schemeClr val="accent2">
                    <a:lumMod val="75000"/>
                  </a:schemeClr>
                </a:solidFill>
              </a:rPr>
              <a:t>（财税</a:t>
            </a:r>
            <a:r>
              <a:rPr lang="en-US" altLang="zh-CN" sz="1200" dirty="0" smtClean="0">
                <a:solidFill>
                  <a:schemeClr val="accent2">
                    <a:lumMod val="75000"/>
                  </a:schemeClr>
                </a:solidFill>
              </a:rPr>
              <a:t>〔2017〕80</a:t>
            </a:r>
            <a:r>
              <a:rPr lang="zh-CN" altLang="en-US" sz="1200" dirty="0" smtClean="0">
                <a:solidFill>
                  <a:schemeClr val="accent2">
                    <a:lumMod val="75000"/>
                  </a:schemeClr>
                </a:solidFill>
              </a:rPr>
              <a:t>号），自</a:t>
            </a:r>
            <a:r>
              <a:rPr lang="en-US" altLang="zh-CN" sz="1200" dirty="0" smtClean="0">
                <a:solidFill>
                  <a:schemeClr val="accent2">
                    <a:lumMod val="75000"/>
                  </a:schemeClr>
                </a:solidFill>
              </a:rPr>
              <a:t>2017</a:t>
            </a:r>
            <a:r>
              <a:rPr lang="zh-CN" altLang="en-US" sz="1200" dirty="0" smtClean="0">
                <a:solidFill>
                  <a:schemeClr val="accent2">
                    <a:lumMod val="75000"/>
                  </a:schemeClr>
                </a:solidFill>
              </a:rPr>
              <a:t>年</a:t>
            </a:r>
            <a:r>
              <a:rPr lang="en-US" altLang="zh-CN" sz="1200" dirty="0" smtClean="0">
                <a:solidFill>
                  <a:schemeClr val="accent2">
                    <a:lumMod val="75000"/>
                  </a:schemeClr>
                </a:solidFill>
              </a:rPr>
              <a:t>12</a:t>
            </a:r>
            <a:r>
              <a:rPr lang="zh-CN" altLang="en-US" sz="1200" dirty="0" smtClean="0">
                <a:solidFill>
                  <a:schemeClr val="accent2">
                    <a:lumMod val="75000"/>
                  </a:schemeClr>
                </a:solidFill>
              </a:rPr>
              <a:t>月</a:t>
            </a:r>
            <a:r>
              <a:rPr lang="en-US" altLang="zh-CN" sz="1200" dirty="0" smtClean="0">
                <a:solidFill>
                  <a:schemeClr val="accent2">
                    <a:lumMod val="75000"/>
                  </a:schemeClr>
                </a:solidFill>
              </a:rPr>
              <a:t>1</a:t>
            </a:r>
            <a:r>
              <a:rPr lang="zh-CN" altLang="en-US" sz="1200" dirty="0" smtClean="0">
                <a:solidFill>
                  <a:schemeClr val="accent2">
                    <a:lumMod val="75000"/>
                  </a:schemeClr>
                </a:solidFill>
              </a:rPr>
              <a:t>日起在北京、天津、山西、内蒙古、山东、河南、四川、陕西、宁夏</a:t>
            </a:r>
            <a:r>
              <a:rPr lang="en-US" altLang="zh-CN" sz="1200" dirty="0" smtClean="0">
                <a:solidFill>
                  <a:schemeClr val="accent2">
                    <a:lumMod val="75000"/>
                  </a:schemeClr>
                </a:solidFill>
              </a:rPr>
              <a:t>9</a:t>
            </a:r>
            <a:r>
              <a:rPr lang="zh-CN" altLang="en-US" sz="1200" dirty="0" smtClean="0">
                <a:solidFill>
                  <a:schemeClr val="accent2">
                    <a:lumMod val="75000"/>
                  </a:schemeClr>
                </a:solidFill>
              </a:rPr>
              <a:t>个省份扩大实施水资源费改税试点。为确保税费制度平稳转换，财税</a:t>
            </a:r>
            <a:r>
              <a:rPr lang="en-US" altLang="zh-CN" sz="1200" dirty="0" smtClean="0">
                <a:solidFill>
                  <a:schemeClr val="accent2">
                    <a:lumMod val="75000"/>
                  </a:schemeClr>
                </a:solidFill>
              </a:rPr>
              <a:t>〔2017〕80</a:t>
            </a:r>
            <a:r>
              <a:rPr lang="zh-CN" altLang="en-US" sz="1200" dirty="0" smtClean="0">
                <a:solidFill>
                  <a:schemeClr val="accent2">
                    <a:lumMod val="75000"/>
                  </a:schemeClr>
                </a:solidFill>
              </a:rPr>
              <a:t>号第</a:t>
            </a:r>
            <a:r>
              <a:rPr lang="en-US" altLang="zh-CN" sz="1200" dirty="0" smtClean="0">
                <a:solidFill>
                  <a:schemeClr val="accent2">
                    <a:lumMod val="75000"/>
                  </a:schemeClr>
                </a:solidFill>
              </a:rPr>
              <a:t>26</a:t>
            </a:r>
            <a:r>
              <a:rPr lang="zh-CN" altLang="en-US" sz="1200" dirty="0" smtClean="0">
                <a:solidFill>
                  <a:schemeClr val="accent2">
                    <a:lumMod val="75000"/>
                  </a:schemeClr>
                </a:solidFill>
              </a:rPr>
              <a:t>条规定，水资源税改革试点期间，可按税费平移原则对城镇公共供水征收水资源税，不增加居民生活用水和城镇公共供水企业负担。</a:t>
            </a:r>
          </a:p>
          <a:p>
            <a:pPr>
              <a:lnSpc>
                <a:spcPts val="1900"/>
              </a:lnSpc>
            </a:pPr>
            <a:r>
              <a:rPr lang="zh-CN" altLang="en-US" sz="1200" dirty="0" smtClean="0">
                <a:solidFill>
                  <a:schemeClr val="accent2">
                    <a:lumMod val="75000"/>
                  </a:schemeClr>
                </a:solidFill>
              </a:rPr>
              <a:t>　　改革前，部分试点省份对城镇公共供水的用水户征收水资源费。在城镇公共供水企业销售自来水而向用水户收取的水费中，基本水价部分向用水户开具增值税发票，计征增值税；水资源费部分向用水户开具财政专用收费票据，不计征增值税。水资源费改为水资源税并由城镇公共供水企业缴纳后，为落实中央关于不增加城镇公共供水企业负担的改革试点精神，公告明确，在水资源费改税试点期间，城镇公共供水企业缴纳的水资源税所对应的水费收入，仍不计征增值税。</a:t>
            </a:r>
          </a:p>
          <a:p>
            <a:pPr>
              <a:lnSpc>
                <a:spcPts val="1900"/>
              </a:lnSpc>
            </a:pPr>
            <a:r>
              <a:rPr lang="zh-CN" altLang="en-US" sz="1200" dirty="0" smtClean="0">
                <a:solidFill>
                  <a:schemeClr val="accent2">
                    <a:lumMod val="75000"/>
                  </a:schemeClr>
                </a:solidFill>
              </a:rPr>
              <a:t>　　考虑到水资源费改税后，城镇公共供水企业不能再开具财政专用收费票据，其缴纳的水资源税所对应的水费收入，应向用水户（不包括转供水户）开具增值税普通发票。为此，国家税务总局在增值税发票管理新系统不征税项目下增加了“不征税自来水”项目及编码。城镇公共供水企业在销售自来水时，发票的开具方法如下：</a:t>
            </a:r>
          </a:p>
          <a:p>
            <a:pPr>
              <a:lnSpc>
                <a:spcPts val="1900"/>
              </a:lnSpc>
            </a:pPr>
            <a:r>
              <a:rPr lang="zh-CN" altLang="en-US" sz="1200" dirty="0" smtClean="0">
                <a:solidFill>
                  <a:schemeClr val="accent2">
                    <a:lumMod val="75000"/>
                  </a:schemeClr>
                </a:solidFill>
              </a:rPr>
              <a:t>　　</a:t>
            </a:r>
            <a:r>
              <a:rPr lang="en-US" altLang="zh-CN" sz="1200" dirty="0" smtClean="0">
                <a:solidFill>
                  <a:schemeClr val="accent2">
                    <a:lumMod val="75000"/>
                  </a:schemeClr>
                </a:solidFill>
              </a:rPr>
              <a:t>1.</a:t>
            </a:r>
            <a:r>
              <a:rPr lang="zh-CN" altLang="en-US" sz="1200" dirty="0" smtClean="0">
                <a:solidFill>
                  <a:schemeClr val="accent2">
                    <a:lumMod val="75000"/>
                  </a:schemeClr>
                </a:solidFill>
              </a:rPr>
              <a:t>开具普通发票的，应分为两项：原计征增值税的自来水水费部分，继续按</a:t>
            </a:r>
            <a:r>
              <a:rPr lang="en-US" altLang="zh-CN" sz="1200" dirty="0" smtClean="0">
                <a:solidFill>
                  <a:schemeClr val="accent2">
                    <a:lumMod val="75000"/>
                  </a:schemeClr>
                </a:solidFill>
              </a:rPr>
              <a:t>3%</a:t>
            </a:r>
            <a:r>
              <a:rPr lang="zh-CN" altLang="en-US" sz="1200" dirty="0" smtClean="0">
                <a:solidFill>
                  <a:schemeClr val="accent2">
                    <a:lumMod val="75000"/>
                  </a:schemeClr>
                </a:solidFill>
              </a:rPr>
              <a:t>计征增值税；水资源费平移为水资源税部分，在货物劳务名称栏填开“不征税自来水”，在税率栏选择“不征税”，税额栏显示为“***”。</a:t>
            </a:r>
          </a:p>
          <a:p>
            <a:pPr>
              <a:lnSpc>
                <a:spcPts val="1900"/>
              </a:lnSpc>
            </a:pPr>
            <a:r>
              <a:rPr lang="zh-CN" altLang="en-US" sz="1200" dirty="0" smtClean="0">
                <a:solidFill>
                  <a:schemeClr val="accent2">
                    <a:lumMod val="75000"/>
                  </a:schemeClr>
                </a:solidFill>
              </a:rPr>
              <a:t>　　</a:t>
            </a:r>
            <a:r>
              <a:rPr lang="en-US" altLang="zh-CN" sz="1200" dirty="0" smtClean="0">
                <a:solidFill>
                  <a:schemeClr val="accent2">
                    <a:lumMod val="75000"/>
                  </a:schemeClr>
                </a:solidFill>
              </a:rPr>
              <a:t>2.</a:t>
            </a:r>
            <a:r>
              <a:rPr lang="zh-CN" altLang="en-US" sz="1200" dirty="0" smtClean="0">
                <a:solidFill>
                  <a:schemeClr val="accent2">
                    <a:lumMod val="75000"/>
                  </a:schemeClr>
                </a:solidFill>
              </a:rPr>
              <a:t>对于需要抵扣进项税额的取用水户，原计征增值税的自来水水费部分，继续按</a:t>
            </a:r>
            <a:r>
              <a:rPr lang="en-US" altLang="zh-CN" sz="1200" dirty="0" smtClean="0">
                <a:solidFill>
                  <a:schemeClr val="accent2">
                    <a:lumMod val="75000"/>
                  </a:schemeClr>
                </a:solidFill>
              </a:rPr>
              <a:t>3%</a:t>
            </a:r>
            <a:r>
              <a:rPr lang="zh-CN" altLang="en-US" sz="1200" dirty="0" smtClean="0">
                <a:solidFill>
                  <a:schemeClr val="accent2">
                    <a:lumMod val="75000"/>
                  </a:schemeClr>
                </a:solidFill>
              </a:rPr>
              <a:t>计征增值税，通过增值税发票管理新系统单独开具增值税专用发票，可抵扣进项税额；水资源费平移为水资源税部分，开具增值税普通发票，不需要进行进项税额抵扣。</a:t>
            </a:r>
            <a:endParaRPr lang="zh-CN" altLang="en-US" sz="1200" dirty="0">
              <a:solidFill>
                <a:schemeClr val="accent2">
                  <a:lumMod val="75000"/>
                </a:schemeClr>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6" name="矩形 5"/>
          <p:cNvSpPr/>
          <p:nvPr/>
        </p:nvSpPr>
        <p:spPr>
          <a:xfrm>
            <a:off x="395536" y="699542"/>
            <a:ext cx="8424936" cy="4293483"/>
          </a:xfrm>
          <a:prstGeom prst="rect">
            <a:avLst/>
          </a:prstGeom>
        </p:spPr>
        <p:txBody>
          <a:bodyPr wrap="square">
            <a:spAutoFit/>
          </a:bodyPr>
          <a:lstStyle/>
          <a:p>
            <a:pPr algn="ctr">
              <a:lnSpc>
                <a:spcPct val="150000"/>
              </a:lnSpc>
            </a:pPr>
            <a:r>
              <a:rPr lang="zh-CN" altLang="en-US" sz="1400" b="1" dirty="0" smtClean="0"/>
              <a:t>国家税务总局关于小微企业免征增值税有关问题的公告</a:t>
            </a:r>
            <a:endParaRPr lang="en-US" altLang="zh-CN" sz="1400" b="1" dirty="0" smtClean="0"/>
          </a:p>
          <a:p>
            <a:pPr algn="ctr">
              <a:lnSpc>
                <a:spcPct val="150000"/>
              </a:lnSpc>
            </a:pPr>
            <a:r>
              <a:rPr lang="zh-CN" altLang="en-US" sz="1400" b="1" dirty="0" smtClean="0"/>
              <a:t>国家税务总局公告</a:t>
            </a:r>
            <a:r>
              <a:rPr lang="en-US" altLang="zh-CN" sz="1400" b="1" dirty="0" smtClean="0"/>
              <a:t>2017</a:t>
            </a:r>
            <a:r>
              <a:rPr lang="zh-CN" altLang="en-US" sz="1400" b="1" dirty="0" smtClean="0"/>
              <a:t>年第</a:t>
            </a:r>
            <a:r>
              <a:rPr lang="en-US" altLang="zh-CN" sz="1400" b="1" dirty="0" smtClean="0"/>
              <a:t>52</a:t>
            </a:r>
            <a:r>
              <a:rPr lang="zh-CN" altLang="en-US" sz="1400" b="1" dirty="0" smtClean="0"/>
              <a:t>号</a:t>
            </a:r>
            <a:endParaRPr lang="zh-CN" altLang="en-US" sz="1400" dirty="0" smtClean="0"/>
          </a:p>
          <a:p>
            <a:pPr>
              <a:lnSpc>
                <a:spcPct val="150000"/>
              </a:lnSpc>
            </a:pPr>
            <a:r>
              <a:rPr lang="zh-CN" altLang="en-US" sz="1400" dirty="0" smtClean="0"/>
              <a:t>      为支持小微企业发展，根据</a:t>
            </a:r>
            <a:r>
              <a:rPr lang="en-US" altLang="zh-CN" sz="1400" dirty="0" smtClean="0"/>
              <a:t>《</a:t>
            </a:r>
            <a:r>
              <a:rPr lang="zh-CN" altLang="en-US" sz="1400" dirty="0" smtClean="0"/>
              <a:t>财政部 税务总局关于延续小微企业增值税政策的通知</a:t>
            </a:r>
            <a:r>
              <a:rPr lang="en-US" altLang="zh-CN" sz="1400" dirty="0" smtClean="0"/>
              <a:t>》</a:t>
            </a:r>
            <a:r>
              <a:rPr lang="zh-CN" altLang="en-US" sz="1400" dirty="0" smtClean="0"/>
              <a:t>（财税</a:t>
            </a:r>
            <a:r>
              <a:rPr lang="en-US" altLang="zh-CN" sz="1400" dirty="0" smtClean="0"/>
              <a:t>〔2017〕76</a:t>
            </a:r>
            <a:r>
              <a:rPr lang="zh-CN" altLang="en-US" sz="1400" dirty="0" smtClean="0"/>
              <a:t>号），现将小微企业增值税有关问题公告如下：</a:t>
            </a:r>
          </a:p>
          <a:p>
            <a:pPr>
              <a:lnSpc>
                <a:spcPct val="150000"/>
              </a:lnSpc>
            </a:pPr>
            <a:r>
              <a:rPr lang="zh-CN" altLang="en-US" sz="1400" dirty="0" smtClean="0"/>
              <a:t>　　增值税小规模纳税人应分别核算销售货物或者加工、修理修配劳务的销售额和销售服务、无形资产的销售额。增值税小规模纳税人销售货物或者加工、修理修配劳务月销售额不超过</a:t>
            </a:r>
            <a:r>
              <a:rPr lang="en-US" altLang="zh-CN" sz="1400" dirty="0" smtClean="0"/>
              <a:t>3</a:t>
            </a:r>
            <a:r>
              <a:rPr lang="zh-CN" altLang="en-US" sz="1400" dirty="0" smtClean="0"/>
              <a:t>万元（按季纳税</a:t>
            </a:r>
            <a:r>
              <a:rPr lang="en-US" altLang="zh-CN" sz="1400" dirty="0" smtClean="0"/>
              <a:t>9</a:t>
            </a:r>
            <a:r>
              <a:rPr lang="zh-CN" altLang="en-US" sz="1400" dirty="0" smtClean="0"/>
              <a:t>万元），销售服务、无形资产月销售额不超过</a:t>
            </a:r>
            <a:r>
              <a:rPr lang="en-US" altLang="zh-CN" sz="1400" dirty="0" smtClean="0"/>
              <a:t>3</a:t>
            </a:r>
            <a:r>
              <a:rPr lang="zh-CN" altLang="en-US" sz="1400" dirty="0" smtClean="0"/>
              <a:t>万元（按季纳税</a:t>
            </a:r>
            <a:r>
              <a:rPr lang="en-US" altLang="zh-CN" sz="1400" dirty="0" smtClean="0"/>
              <a:t>9</a:t>
            </a:r>
            <a:r>
              <a:rPr lang="zh-CN" altLang="en-US" sz="1400" dirty="0" smtClean="0"/>
              <a:t>万元）的，自</a:t>
            </a:r>
            <a:r>
              <a:rPr lang="en-US" altLang="zh-CN" sz="1400" dirty="0" smtClean="0"/>
              <a:t>2018</a:t>
            </a:r>
            <a:r>
              <a:rPr lang="zh-CN" altLang="en-US" sz="1400" dirty="0" smtClean="0"/>
              <a:t>年</a:t>
            </a:r>
            <a:r>
              <a:rPr lang="en-US" altLang="zh-CN" sz="1400" dirty="0" smtClean="0"/>
              <a:t>1</a:t>
            </a:r>
            <a:r>
              <a:rPr lang="zh-CN" altLang="en-US" sz="1400" dirty="0" smtClean="0"/>
              <a:t>月</a:t>
            </a:r>
            <a:r>
              <a:rPr lang="en-US" altLang="zh-CN" sz="1400" dirty="0" smtClean="0"/>
              <a:t>1</a:t>
            </a:r>
            <a:r>
              <a:rPr lang="zh-CN" altLang="en-US" sz="1400" dirty="0" smtClean="0"/>
              <a:t>日起至</a:t>
            </a:r>
            <a:r>
              <a:rPr lang="en-US" altLang="zh-CN" sz="1400" dirty="0" smtClean="0"/>
              <a:t>2020</a:t>
            </a:r>
            <a:r>
              <a:rPr lang="zh-CN" altLang="en-US" sz="1400" dirty="0" smtClean="0"/>
              <a:t>年</a:t>
            </a:r>
            <a:r>
              <a:rPr lang="en-US" altLang="zh-CN" sz="1400" dirty="0" smtClean="0"/>
              <a:t>12</a:t>
            </a:r>
            <a:r>
              <a:rPr lang="zh-CN" altLang="en-US" sz="1400" dirty="0" smtClean="0"/>
              <a:t>月</a:t>
            </a:r>
            <a:r>
              <a:rPr lang="en-US" altLang="zh-CN" sz="1400" dirty="0" smtClean="0"/>
              <a:t>31</a:t>
            </a:r>
            <a:r>
              <a:rPr lang="zh-CN" altLang="en-US" sz="1400" dirty="0" smtClean="0"/>
              <a:t>日，可分别享受小微企业暂免征收增值税优惠政策。</a:t>
            </a:r>
          </a:p>
          <a:p>
            <a:pPr>
              <a:lnSpc>
                <a:spcPct val="150000"/>
              </a:lnSpc>
            </a:pPr>
            <a:r>
              <a:rPr lang="zh-CN" altLang="en-US" sz="1400" dirty="0" smtClean="0"/>
              <a:t>　　特此公告。</a:t>
            </a:r>
          </a:p>
          <a:p>
            <a:pPr>
              <a:lnSpc>
                <a:spcPct val="150000"/>
              </a:lnSpc>
            </a:pPr>
            <a:r>
              <a:rPr lang="zh-CN" altLang="en-US" sz="1400" dirty="0" smtClean="0"/>
              <a:t> </a:t>
            </a:r>
          </a:p>
          <a:p>
            <a:pPr>
              <a:lnSpc>
                <a:spcPct val="150000"/>
              </a:lnSpc>
            </a:pPr>
            <a:endParaRPr lang="zh-CN" altLang="en-US" sz="1400" dirty="0" smtClean="0"/>
          </a:p>
          <a:p>
            <a:pPr algn="r">
              <a:lnSpc>
                <a:spcPct val="150000"/>
              </a:lnSpc>
            </a:pPr>
            <a:r>
              <a:rPr lang="zh-CN" altLang="en-US" sz="1400" dirty="0" smtClean="0"/>
              <a:t>国家税务总局</a:t>
            </a:r>
          </a:p>
          <a:p>
            <a:pPr algn="r">
              <a:lnSpc>
                <a:spcPct val="1500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27</a:t>
            </a:r>
            <a:r>
              <a:rPr lang="zh-CN" altLang="en-US" sz="1400" dirty="0" smtClean="0"/>
              <a:t>日</a:t>
            </a:r>
            <a:endParaRPr lang="zh-CN" altLang="en-US" sz="1400" dirty="0"/>
          </a:p>
        </p:txBody>
      </p:sp>
      <p:sp>
        <p:nvSpPr>
          <p:cNvPr id="7" name="矩形 6"/>
          <p:cNvSpPr/>
          <p:nvPr/>
        </p:nvSpPr>
        <p:spPr bwMode="auto">
          <a:xfrm>
            <a:off x="827584" y="4587974"/>
            <a:ext cx="1440000" cy="395984"/>
          </a:xfrm>
          <a:prstGeom prst="rect">
            <a:avLst/>
          </a:prstGeom>
          <a:solidFill>
            <a:schemeClr val="accent2">
              <a:alpha val="85000"/>
            </a:schemeClr>
          </a:solidFill>
          <a:ln>
            <a:noFill/>
          </a:ln>
          <a:effectLst/>
        </p:spPr>
        <p:txBody>
          <a:bodyPr wrap="none" lIns="0" tIns="40815" rIns="0" bIns="40815" anchor="ctr"/>
          <a:lstStyle/>
          <a:p>
            <a:pPr algn="ctr">
              <a:lnSpc>
                <a:spcPct val="130000"/>
              </a:lnSpc>
              <a:defRPr/>
            </a:pPr>
            <a:r>
              <a:rPr lang="zh-CN" altLang="en-US" b="1" dirty="0" smtClean="0">
                <a:solidFill>
                  <a:schemeClr val="bg1"/>
                </a:solidFill>
                <a:latin typeface="微软雅黑" panose="020B0503020204020204" pitchFamily="34" charset="-122"/>
                <a:ea typeface="微软雅黑" panose="020B0503020204020204" pitchFamily="34" charset="-122"/>
              </a:rPr>
              <a:t>下页有解读</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95536" y="987574"/>
            <a:ext cx="8424936" cy="3609065"/>
          </a:xfrm>
          <a:prstGeom prst="rect">
            <a:avLst/>
          </a:prstGeom>
        </p:spPr>
        <p:txBody>
          <a:bodyPr wrap="square">
            <a:spAutoFit/>
          </a:bodyPr>
          <a:lstStyle/>
          <a:p>
            <a:pPr algn="ctr">
              <a:lnSpc>
                <a:spcPct val="150000"/>
              </a:lnSpc>
            </a:pPr>
            <a:r>
              <a:rPr lang="zh-CN" altLang="en-US" sz="1400" b="1" dirty="0" smtClean="0">
                <a:solidFill>
                  <a:schemeClr val="accent2">
                    <a:lumMod val="75000"/>
                  </a:schemeClr>
                </a:solidFill>
              </a:rPr>
              <a:t>关于</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国家税务总局关于小微企业免征增值税有关问题的公告</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的解读</a:t>
            </a:r>
            <a:endParaRPr lang="en-US" altLang="zh-CN" sz="1400" b="1" dirty="0" smtClean="0">
              <a:solidFill>
                <a:schemeClr val="accent2">
                  <a:lumMod val="75000"/>
                </a:schemeClr>
              </a:solidFill>
            </a:endParaRPr>
          </a:p>
          <a:p>
            <a:pPr>
              <a:lnSpc>
                <a:spcPct val="150000"/>
              </a:lnSpc>
            </a:pPr>
            <a:endParaRPr lang="en-US" altLang="zh-CN" sz="1400" dirty="0" smtClean="0">
              <a:solidFill>
                <a:schemeClr val="accent2">
                  <a:lumMod val="75000"/>
                </a:schemeClr>
              </a:solidFill>
            </a:endParaRPr>
          </a:p>
          <a:p>
            <a:pPr>
              <a:lnSpc>
                <a:spcPct val="150000"/>
              </a:lnSpc>
            </a:pPr>
            <a:r>
              <a:rPr lang="zh-CN" altLang="en-US" sz="1400" dirty="0" smtClean="0">
                <a:solidFill>
                  <a:schemeClr val="accent2">
                    <a:lumMod val="75000"/>
                  </a:schemeClr>
                </a:solidFill>
              </a:rPr>
              <a:t>　  </a:t>
            </a:r>
            <a:r>
              <a:rPr lang="en-US" altLang="zh-CN" sz="1400" dirty="0" smtClean="0">
                <a:solidFill>
                  <a:schemeClr val="accent2">
                    <a:lumMod val="75000"/>
                  </a:schemeClr>
                </a:solidFill>
              </a:rPr>
              <a:t>《</a:t>
            </a:r>
            <a:r>
              <a:rPr lang="zh-CN" altLang="en-US" sz="1400" dirty="0" smtClean="0">
                <a:solidFill>
                  <a:schemeClr val="accent2">
                    <a:lumMod val="75000"/>
                  </a:schemeClr>
                </a:solidFill>
              </a:rPr>
              <a:t>国家税务总局关于全面推开营业税改征增值税试点有关税收征收管理事项的公告</a:t>
            </a:r>
            <a:r>
              <a:rPr lang="en-US" altLang="zh-CN" sz="1400" dirty="0" smtClean="0">
                <a:solidFill>
                  <a:schemeClr val="accent2">
                    <a:lumMod val="75000"/>
                  </a:schemeClr>
                </a:solidFill>
              </a:rPr>
              <a:t>》</a:t>
            </a:r>
            <a:r>
              <a:rPr lang="zh-CN" altLang="en-US" sz="1400" dirty="0" smtClean="0">
                <a:solidFill>
                  <a:schemeClr val="accent2">
                    <a:lumMod val="75000"/>
                  </a:schemeClr>
                </a:solidFill>
              </a:rPr>
              <a:t>（国家税务总局公告</a:t>
            </a:r>
            <a:r>
              <a:rPr lang="en-US" altLang="zh-CN" sz="1400" dirty="0" smtClean="0">
                <a:solidFill>
                  <a:schemeClr val="accent2">
                    <a:lumMod val="75000"/>
                  </a:schemeClr>
                </a:solidFill>
              </a:rPr>
              <a:t>2016</a:t>
            </a:r>
            <a:r>
              <a:rPr lang="zh-CN" altLang="en-US" sz="1400" dirty="0" smtClean="0">
                <a:solidFill>
                  <a:schemeClr val="accent2">
                    <a:lumMod val="75000"/>
                  </a:schemeClr>
                </a:solidFill>
              </a:rPr>
              <a:t>年第</a:t>
            </a:r>
            <a:r>
              <a:rPr lang="en-US" altLang="zh-CN" sz="1400" dirty="0" smtClean="0">
                <a:solidFill>
                  <a:schemeClr val="accent2">
                    <a:lumMod val="75000"/>
                  </a:schemeClr>
                </a:solidFill>
              </a:rPr>
              <a:t>23</a:t>
            </a:r>
            <a:r>
              <a:rPr lang="zh-CN" altLang="en-US" sz="1400" dirty="0" smtClean="0">
                <a:solidFill>
                  <a:schemeClr val="accent2">
                    <a:lumMod val="75000"/>
                  </a:schemeClr>
                </a:solidFill>
              </a:rPr>
              <a:t>号）中明确，增值税小规模纳税人应分别核算销售货物以及提供加工、修理修配劳务的销售额和销售服务、无形资产的销售额。增值税小规模纳税人销售货物，提供加工、修理修配劳务月销售额不超过</a:t>
            </a:r>
            <a:r>
              <a:rPr lang="en-US" altLang="zh-CN" sz="1400" dirty="0" smtClean="0">
                <a:solidFill>
                  <a:schemeClr val="accent2">
                    <a:lumMod val="75000"/>
                  </a:schemeClr>
                </a:solidFill>
              </a:rPr>
              <a:t>3</a:t>
            </a:r>
            <a:r>
              <a:rPr lang="zh-CN" altLang="en-US" sz="1400" dirty="0" smtClean="0">
                <a:solidFill>
                  <a:schemeClr val="accent2">
                    <a:lumMod val="75000"/>
                  </a:schemeClr>
                </a:solidFill>
              </a:rPr>
              <a:t>万元（按季纳税</a:t>
            </a:r>
            <a:r>
              <a:rPr lang="en-US" altLang="zh-CN" sz="1400" dirty="0" smtClean="0">
                <a:solidFill>
                  <a:schemeClr val="accent2">
                    <a:lumMod val="75000"/>
                  </a:schemeClr>
                </a:solidFill>
              </a:rPr>
              <a:t>9</a:t>
            </a:r>
            <a:r>
              <a:rPr lang="zh-CN" altLang="en-US" sz="1400" dirty="0" smtClean="0">
                <a:solidFill>
                  <a:schemeClr val="accent2">
                    <a:lumMod val="75000"/>
                  </a:schemeClr>
                </a:solidFill>
              </a:rPr>
              <a:t>万元），销售服务、无形资产月销售额不超过</a:t>
            </a:r>
            <a:r>
              <a:rPr lang="en-US" altLang="zh-CN" sz="1400" dirty="0" smtClean="0">
                <a:solidFill>
                  <a:schemeClr val="accent2">
                    <a:lumMod val="75000"/>
                  </a:schemeClr>
                </a:solidFill>
              </a:rPr>
              <a:t>3</a:t>
            </a:r>
            <a:r>
              <a:rPr lang="zh-CN" altLang="en-US" sz="1400" dirty="0" smtClean="0">
                <a:solidFill>
                  <a:schemeClr val="accent2">
                    <a:lumMod val="75000"/>
                  </a:schemeClr>
                </a:solidFill>
              </a:rPr>
              <a:t>万元（按季纳税</a:t>
            </a:r>
            <a:r>
              <a:rPr lang="en-US" altLang="zh-CN" sz="1400" dirty="0" smtClean="0">
                <a:solidFill>
                  <a:schemeClr val="accent2">
                    <a:lumMod val="75000"/>
                  </a:schemeClr>
                </a:solidFill>
              </a:rPr>
              <a:t>9</a:t>
            </a:r>
            <a:r>
              <a:rPr lang="zh-CN" altLang="en-US" sz="1400" dirty="0" smtClean="0">
                <a:solidFill>
                  <a:schemeClr val="accent2">
                    <a:lumMod val="75000"/>
                  </a:schemeClr>
                </a:solidFill>
              </a:rPr>
              <a:t>万元）的，可分别享受小微企业暂免征收增值税优惠政策。该条款执行的截止期限为</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a:t>
            </a:r>
            <a:r>
              <a:rPr lang="en-US" altLang="zh-CN" sz="1400" dirty="0" smtClean="0">
                <a:solidFill>
                  <a:schemeClr val="accent2">
                    <a:lumMod val="75000"/>
                  </a:schemeClr>
                </a:solidFill>
              </a:rPr>
              <a:t>12</a:t>
            </a:r>
            <a:r>
              <a:rPr lang="zh-CN" altLang="en-US" sz="1400" dirty="0" smtClean="0">
                <a:solidFill>
                  <a:schemeClr val="accent2">
                    <a:lumMod val="75000"/>
                  </a:schemeClr>
                </a:solidFill>
              </a:rPr>
              <a:t>月</a:t>
            </a:r>
            <a:r>
              <a:rPr lang="en-US" altLang="zh-CN" sz="1400" dirty="0" smtClean="0">
                <a:solidFill>
                  <a:schemeClr val="accent2">
                    <a:lumMod val="75000"/>
                  </a:schemeClr>
                </a:solidFill>
              </a:rPr>
              <a:t>31</a:t>
            </a:r>
            <a:r>
              <a:rPr lang="zh-CN" altLang="en-US" sz="1400" dirty="0" smtClean="0">
                <a:solidFill>
                  <a:schemeClr val="accent2">
                    <a:lumMod val="75000"/>
                  </a:schemeClr>
                </a:solidFill>
              </a:rPr>
              <a:t>日。</a:t>
            </a:r>
          </a:p>
          <a:p>
            <a:pPr>
              <a:lnSpc>
                <a:spcPct val="150000"/>
              </a:lnSpc>
            </a:pPr>
            <a:r>
              <a:rPr lang="zh-CN" altLang="en-US" sz="1400" dirty="0" smtClean="0">
                <a:solidFill>
                  <a:schemeClr val="accent2">
                    <a:lumMod val="75000"/>
                  </a:schemeClr>
                </a:solidFill>
              </a:rPr>
              <a:t>　　根据财政部、税务总局共同发布的</a:t>
            </a:r>
            <a:r>
              <a:rPr lang="en-US" altLang="zh-CN" sz="1400" dirty="0" smtClean="0">
                <a:solidFill>
                  <a:schemeClr val="accent2">
                    <a:lumMod val="75000"/>
                  </a:schemeClr>
                </a:solidFill>
              </a:rPr>
              <a:t>《</a:t>
            </a:r>
            <a:r>
              <a:rPr lang="zh-CN" altLang="en-US" sz="1400" dirty="0" smtClean="0">
                <a:solidFill>
                  <a:schemeClr val="accent2">
                    <a:lumMod val="75000"/>
                  </a:schemeClr>
                </a:solidFill>
              </a:rPr>
              <a:t>关于延续小微企业增值税政策的通知</a:t>
            </a:r>
            <a:r>
              <a:rPr lang="en-US" altLang="zh-CN" sz="1400" dirty="0" smtClean="0">
                <a:solidFill>
                  <a:schemeClr val="accent2">
                    <a:lumMod val="75000"/>
                  </a:schemeClr>
                </a:solidFill>
              </a:rPr>
              <a:t>》</a:t>
            </a:r>
            <a:r>
              <a:rPr lang="zh-CN" altLang="en-US" sz="1400" dirty="0" smtClean="0">
                <a:solidFill>
                  <a:schemeClr val="accent2">
                    <a:lumMod val="75000"/>
                  </a:schemeClr>
                </a:solidFill>
              </a:rPr>
              <a:t>（财税</a:t>
            </a:r>
            <a:r>
              <a:rPr lang="en-US" altLang="zh-CN" sz="1400" dirty="0" smtClean="0">
                <a:solidFill>
                  <a:schemeClr val="accent2">
                    <a:lumMod val="75000"/>
                  </a:schemeClr>
                </a:solidFill>
              </a:rPr>
              <a:t>〔2017〕76</a:t>
            </a:r>
            <a:r>
              <a:rPr lang="zh-CN" altLang="en-US" sz="1400" dirty="0" smtClean="0">
                <a:solidFill>
                  <a:schemeClr val="accent2">
                    <a:lumMod val="75000"/>
                  </a:schemeClr>
                </a:solidFill>
              </a:rPr>
              <a:t>号），小微企业增值税优惠政策执行的截止期限由</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a:t>
            </a:r>
            <a:r>
              <a:rPr lang="en-US" altLang="zh-CN" sz="1400" dirty="0" smtClean="0">
                <a:solidFill>
                  <a:schemeClr val="accent2">
                    <a:lumMod val="75000"/>
                  </a:schemeClr>
                </a:solidFill>
              </a:rPr>
              <a:t>12</a:t>
            </a:r>
            <a:r>
              <a:rPr lang="zh-CN" altLang="en-US" sz="1400" dirty="0" smtClean="0">
                <a:solidFill>
                  <a:schemeClr val="accent2">
                    <a:lumMod val="75000"/>
                  </a:schemeClr>
                </a:solidFill>
              </a:rPr>
              <a:t>月</a:t>
            </a:r>
            <a:r>
              <a:rPr lang="en-US" altLang="zh-CN" sz="1400" dirty="0" smtClean="0">
                <a:solidFill>
                  <a:schemeClr val="accent2">
                    <a:lumMod val="75000"/>
                  </a:schemeClr>
                </a:solidFill>
              </a:rPr>
              <a:t>31</a:t>
            </a:r>
            <a:r>
              <a:rPr lang="zh-CN" altLang="en-US" sz="1400" dirty="0" smtClean="0">
                <a:solidFill>
                  <a:schemeClr val="accent2">
                    <a:lumMod val="75000"/>
                  </a:schemeClr>
                </a:solidFill>
              </a:rPr>
              <a:t>日延长至</a:t>
            </a:r>
            <a:r>
              <a:rPr lang="en-US" altLang="zh-CN" sz="1400" dirty="0" smtClean="0">
                <a:solidFill>
                  <a:schemeClr val="accent2">
                    <a:lumMod val="75000"/>
                  </a:schemeClr>
                </a:solidFill>
              </a:rPr>
              <a:t>2020</a:t>
            </a:r>
            <a:r>
              <a:rPr lang="zh-CN" altLang="en-US" sz="1400" dirty="0" smtClean="0">
                <a:solidFill>
                  <a:schemeClr val="accent2">
                    <a:lumMod val="75000"/>
                  </a:schemeClr>
                </a:solidFill>
              </a:rPr>
              <a:t>年</a:t>
            </a:r>
            <a:r>
              <a:rPr lang="en-US" altLang="zh-CN" sz="1400" dirty="0" smtClean="0">
                <a:solidFill>
                  <a:schemeClr val="accent2">
                    <a:lumMod val="75000"/>
                  </a:schemeClr>
                </a:solidFill>
              </a:rPr>
              <a:t>12</a:t>
            </a:r>
            <a:r>
              <a:rPr lang="zh-CN" altLang="en-US" sz="1400" dirty="0" smtClean="0">
                <a:solidFill>
                  <a:schemeClr val="accent2">
                    <a:lumMod val="75000"/>
                  </a:schemeClr>
                </a:solidFill>
              </a:rPr>
              <a:t>月</a:t>
            </a:r>
            <a:r>
              <a:rPr lang="en-US" altLang="zh-CN" sz="1400" dirty="0" smtClean="0">
                <a:solidFill>
                  <a:schemeClr val="accent2">
                    <a:lumMod val="75000"/>
                  </a:schemeClr>
                </a:solidFill>
              </a:rPr>
              <a:t>31</a:t>
            </a:r>
            <a:r>
              <a:rPr lang="zh-CN" altLang="en-US" sz="1400" dirty="0" smtClean="0">
                <a:solidFill>
                  <a:schemeClr val="accent2">
                    <a:lumMod val="75000"/>
                  </a:schemeClr>
                </a:solidFill>
              </a:rPr>
              <a:t>日，因此相应延长</a:t>
            </a:r>
            <a:r>
              <a:rPr lang="en-US" altLang="zh-CN" sz="1400" dirty="0" smtClean="0">
                <a:solidFill>
                  <a:schemeClr val="accent2">
                    <a:lumMod val="75000"/>
                  </a:schemeClr>
                </a:solidFill>
              </a:rPr>
              <a:t>《</a:t>
            </a:r>
            <a:r>
              <a:rPr lang="zh-CN" altLang="en-US" sz="1400" dirty="0" smtClean="0">
                <a:solidFill>
                  <a:schemeClr val="accent2">
                    <a:lumMod val="75000"/>
                  </a:schemeClr>
                </a:solidFill>
              </a:rPr>
              <a:t>国家税务总局关于全面推开营业税改征增值税试点有关税收征收管理事项的公告</a:t>
            </a:r>
            <a:r>
              <a:rPr lang="en-US" altLang="zh-CN" sz="1400" dirty="0" smtClean="0">
                <a:solidFill>
                  <a:schemeClr val="accent2">
                    <a:lumMod val="75000"/>
                  </a:schemeClr>
                </a:solidFill>
              </a:rPr>
              <a:t>》</a:t>
            </a:r>
            <a:r>
              <a:rPr lang="zh-CN" altLang="en-US" sz="1400" dirty="0" smtClean="0">
                <a:solidFill>
                  <a:schemeClr val="accent2">
                    <a:lumMod val="75000"/>
                  </a:schemeClr>
                </a:solidFill>
              </a:rPr>
              <a:t>（国家税务总局公告</a:t>
            </a:r>
            <a:r>
              <a:rPr lang="en-US" altLang="zh-CN" sz="1400" dirty="0" smtClean="0">
                <a:solidFill>
                  <a:schemeClr val="accent2">
                    <a:lumMod val="75000"/>
                  </a:schemeClr>
                </a:solidFill>
              </a:rPr>
              <a:t>2016</a:t>
            </a:r>
            <a:r>
              <a:rPr lang="zh-CN" altLang="en-US" sz="1400" dirty="0" smtClean="0">
                <a:solidFill>
                  <a:schemeClr val="accent2">
                    <a:lumMod val="75000"/>
                  </a:schemeClr>
                </a:solidFill>
              </a:rPr>
              <a:t>年第</a:t>
            </a:r>
            <a:r>
              <a:rPr lang="en-US" altLang="zh-CN" sz="1400" dirty="0" smtClean="0">
                <a:solidFill>
                  <a:schemeClr val="accent2">
                    <a:lumMod val="75000"/>
                  </a:schemeClr>
                </a:solidFill>
              </a:rPr>
              <a:t>23</a:t>
            </a:r>
            <a:r>
              <a:rPr lang="zh-CN" altLang="en-US" sz="1400" dirty="0" smtClean="0">
                <a:solidFill>
                  <a:schemeClr val="accent2">
                    <a:lumMod val="75000"/>
                  </a:schemeClr>
                </a:solidFill>
              </a:rPr>
              <a:t>号）中相关规定的执行期限。</a:t>
            </a:r>
            <a:endParaRPr lang="zh-CN" altLang="en-US" sz="1400" dirty="0">
              <a:solidFill>
                <a:schemeClr val="accent2">
                  <a:lumMod val="75000"/>
                </a:schemeClr>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95536" y="771550"/>
            <a:ext cx="8424936" cy="3918124"/>
          </a:xfrm>
          <a:prstGeom prst="rect">
            <a:avLst/>
          </a:prstGeom>
        </p:spPr>
        <p:txBody>
          <a:bodyPr wrap="square">
            <a:spAutoFit/>
          </a:bodyPr>
          <a:lstStyle/>
          <a:p>
            <a:pPr algn="ctr">
              <a:lnSpc>
                <a:spcPts val="2000"/>
              </a:lnSpc>
            </a:pPr>
            <a:r>
              <a:rPr lang="zh-CN" altLang="en-US" sz="1400" b="1" dirty="0" smtClean="0"/>
              <a:t>国家税务总局关于发行</a:t>
            </a:r>
            <a:r>
              <a:rPr lang="en-US" altLang="zh-CN" sz="1400" b="1" dirty="0" smtClean="0"/>
              <a:t>2017</a:t>
            </a:r>
            <a:r>
              <a:rPr lang="zh-CN" altLang="en-US" sz="1400" b="1" dirty="0" smtClean="0"/>
              <a:t>年印花税票的公告</a:t>
            </a:r>
            <a:endParaRPr lang="en-US" altLang="zh-CN" sz="1400" b="1" dirty="0" smtClean="0"/>
          </a:p>
          <a:p>
            <a:pPr algn="ctr">
              <a:lnSpc>
                <a:spcPts val="2000"/>
              </a:lnSpc>
            </a:pPr>
            <a:r>
              <a:rPr lang="zh-CN" altLang="en-US" sz="1400" b="1" dirty="0" smtClean="0"/>
              <a:t>国家税务总局公告</a:t>
            </a:r>
            <a:r>
              <a:rPr lang="en-US" altLang="zh-CN" sz="1400" b="1" dirty="0" smtClean="0"/>
              <a:t>2017</a:t>
            </a:r>
            <a:r>
              <a:rPr lang="zh-CN" altLang="en-US" sz="1400" b="1" dirty="0" smtClean="0"/>
              <a:t>年第</a:t>
            </a:r>
            <a:r>
              <a:rPr lang="en-US" altLang="zh-CN" sz="1400" b="1" dirty="0" smtClean="0"/>
              <a:t>51</a:t>
            </a:r>
            <a:r>
              <a:rPr lang="zh-CN" altLang="en-US" sz="1400" b="1" dirty="0" smtClean="0"/>
              <a:t>号</a:t>
            </a:r>
            <a:endParaRPr lang="en-US" altLang="zh-CN" sz="1400" b="1" dirty="0" smtClean="0"/>
          </a:p>
          <a:p>
            <a:pPr>
              <a:lnSpc>
                <a:spcPts val="2000"/>
              </a:lnSpc>
            </a:pPr>
            <a:endParaRPr lang="en-US" altLang="zh-CN" sz="1400" dirty="0" smtClean="0"/>
          </a:p>
          <a:p>
            <a:pPr>
              <a:lnSpc>
                <a:spcPts val="2000"/>
              </a:lnSpc>
            </a:pPr>
            <a:r>
              <a:rPr lang="en-US" altLang="zh-CN" sz="1400" dirty="0" smtClean="0"/>
              <a:t>2017</a:t>
            </a:r>
            <a:r>
              <a:rPr lang="zh-CN" altLang="en-US" sz="1400" dirty="0" smtClean="0"/>
              <a:t>年印花税票已印制完成并开始发行，现将有关事项公告如下：</a:t>
            </a:r>
          </a:p>
          <a:p>
            <a:pPr>
              <a:lnSpc>
                <a:spcPts val="2000"/>
              </a:lnSpc>
            </a:pPr>
            <a:r>
              <a:rPr lang="zh-CN" altLang="en-US" sz="1400" dirty="0" smtClean="0"/>
              <a:t>　　一、税票图案内容</a:t>
            </a:r>
          </a:p>
          <a:p>
            <a:pPr>
              <a:lnSpc>
                <a:spcPts val="2000"/>
              </a:lnSpc>
            </a:pPr>
            <a:r>
              <a:rPr lang="zh-CN" altLang="en-US" sz="1400" dirty="0" smtClean="0"/>
              <a:t>　　</a:t>
            </a:r>
            <a:r>
              <a:rPr lang="en-US" altLang="zh-CN" sz="1400" dirty="0" smtClean="0"/>
              <a:t>2017</a:t>
            </a:r>
            <a:r>
              <a:rPr lang="zh-CN" altLang="en-US" sz="1400" dirty="0" smtClean="0"/>
              <a:t>年印花税票以“明清榷关”为题材，一套</a:t>
            </a:r>
            <a:r>
              <a:rPr lang="en-US" altLang="zh-CN" sz="1400" dirty="0" smtClean="0"/>
              <a:t>9</a:t>
            </a:r>
            <a:r>
              <a:rPr lang="zh-CN" altLang="en-US" sz="1400" dirty="0" smtClean="0"/>
              <a:t>枚，各面值及图名分别为：</a:t>
            </a:r>
            <a:r>
              <a:rPr lang="en-US" altLang="zh-CN" sz="1400" dirty="0" smtClean="0"/>
              <a:t>1</a:t>
            </a:r>
            <a:r>
              <a:rPr lang="zh-CN" altLang="en-US" sz="1400" dirty="0" smtClean="0"/>
              <a:t>角（明清榷关</a:t>
            </a:r>
            <a:r>
              <a:rPr lang="en-US" altLang="zh-CN" sz="1400" dirty="0" smtClean="0"/>
              <a:t>•</a:t>
            </a:r>
            <a:r>
              <a:rPr lang="zh-CN" altLang="en-US" sz="1400" dirty="0" smtClean="0"/>
              <a:t>临清关）、</a:t>
            </a:r>
            <a:r>
              <a:rPr lang="en-US" altLang="zh-CN" sz="1400" dirty="0" smtClean="0"/>
              <a:t>2</a:t>
            </a:r>
            <a:r>
              <a:rPr lang="zh-CN" altLang="en-US" sz="1400" dirty="0" smtClean="0"/>
              <a:t>角（明清榷关</a:t>
            </a:r>
            <a:r>
              <a:rPr lang="en-US" altLang="zh-CN" sz="1400" dirty="0" smtClean="0"/>
              <a:t>•</a:t>
            </a:r>
            <a:r>
              <a:rPr lang="zh-CN" altLang="en-US" sz="1400" dirty="0" smtClean="0"/>
              <a:t>崇文门）、</a:t>
            </a:r>
            <a:r>
              <a:rPr lang="en-US" altLang="zh-CN" sz="1400" dirty="0" smtClean="0"/>
              <a:t>5</a:t>
            </a:r>
            <a:r>
              <a:rPr lang="zh-CN" altLang="en-US" sz="1400" dirty="0" smtClean="0"/>
              <a:t>角（明清榷关</a:t>
            </a:r>
            <a:r>
              <a:rPr lang="en-US" altLang="zh-CN" sz="1400" dirty="0" smtClean="0"/>
              <a:t>•</a:t>
            </a:r>
            <a:r>
              <a:rPr lang="zh-CN" altLang="en-US" sz="1400" dirty="0" smtClean="0"/>
              <a:t>淮安关）、</a:t>
            </a:r>
            <a:r>
              <a:rPr lang="en-US" altLang="zh-CN" sz="1400" dirty="0" smtClean="0"/>
              <a:t>1</a:t>
            </a:r>
            <a:r>
              <a:rPr lang="zh-CN" altLang="en-US" sz="1400" dirty="0" smtClean="0"/>
              <a:t>元（明清榷关</a:t>
            </a:r>
            <a:r>
              <a:rPr lang="en-US" altLang="zh-CN" sz="1400" dirty="0" smtClean="0"/>
              <a:t>•</a:t>
            </a:r>
            <a:r>
              <a:rPr lang="zh-CN" altLang="en-US" sz="1400" dirty="0" smtClean="0"/>
              <a:t>浒墅关）、</a:t>
            </a:r>
            <a:r>
              <a:rPr lang="en-US" altLang="zh-CN" sz="1400" dirty="0" smtClean="0"/>
              <a:t>2</a:t>
            </a:r>
            <a:r>
              <a:rPr lang="zh-CN" altLang="en-US" sz="1400" dirty="0" smtClean="0"/>
              <a:t>元（明清榷关</a:t>
            </a:r>
            <a:r>
              <a:rPr lang="en-US" altLang="zh-CN" sz="1400" dirty="0" smtClean="0"/>
              <a:t>•</a:t>
            </a:r>
            <a:r>
              <a:rPr lang="zh-CN" altLang="en-US" sz="1400" dirty="0" smtClean="0"/>
              <a:t>九江关）、</a:t>
            </a:r>
            <a:r>
              <a:rPr lang="en-US" altLang="zh-CN" sz="1400" dirty="0" smtClean="0"/>
              <a:t>5</a:t>
            </a:r>
            <a:r>
              <a:rPr lang="zh-CN" altLang="en-US" sz="1400" dirty="0" smtClean="0"/>
              <a:t>元（明清榷关</a:t>
            </a:r>
            <a:r>
              <a:rPr lang="en-US" altLang="zh-CN" sz="1400" dirty="0" smtClean="0"/>
              <a:t>•</a:t>
            </a:r>
            <a:r>
              <a:rPr lang="zh-CN" altLang="en-US" sz="1400" dirty="0" smtClean="0"/>
              <a:t>北新关）、</a:t>
            </a:r>
            <a:r>
              <a:rPr lang="en-US" altLang="zh-CN" sz="1400" dirty="0" smtClean="0"/>
              <a:t>10</a:t>
            </a:r>
            <a:r>
              <a:rPr lang="zh-CN" altLang="en-US" sz="1400" dirty="0" smtClean="0"/>
              <a:t>元（明清榷关</a:t>
            </a:r>
            <a:r>
              <a:rPr lang="en-US" altLang="zh-CN" sz="1400" dirty="0" smtClean="0"/>
              <a:t>•</a:t>
            </a:r>
            <a:r>
              <a:rPr lang="zh-CN" altLang="en-US" sz="1400" dirty="0" smtClean="0"/>
              <a:t>山海关）、</a:t>
            </a:r>
            <a:r>
              <a:rPr lang="en-US" altLang="zh-CN" sz="1400" dirty="0" smtClean="0"/>
              <a:t>50</a:t>
            </a:r>
            <a:r>
              <a:rPr lang="zh-CN" altLang="en-US" sz="1400" dirty="0" smtClean="0"/>
              <a:t>元（明清榷关</a:t>
            </a:r>
            <a:r>
              <a:rPr lang="en-US" altLang="zh-CN" sz="1400" dirty="0" smtClean="0"/>
              <a:t>•</a:t>
            </a:r>
            <a:r>
              <a:rPr lang="zh-CN" altLang="en-US" sz="1400" dirty="0" smtClean="0"/>
              <a:t>粤海关）、</a:t>
            </a:r>
            <a:r>
              <a:rPr lang="en-US" altLang="zh-CN" sz="1400" dirty="0" smtClean="0"/>
              <a:t>100</a:t>
            </a:r>
            <a:r>
              <a:rPr lang="zh-CN" altLang="en-US" sz="1400" dirty="0" smtClean="0"/>
              <a:t>元（明清榷关</a:t>
            </a:r>
            <a:r>
              <a:rPr lang="en-US" altLang="zh-CN" sz="1400" dirty="0" smtClean="0"/>
              <a:t>•</a:t>
            </a:r>
            <a:r>
              <a:rPr lang="zh-CN" altLang="en-US" sz="1400" dirty="0" smtClean="0"/>
              <a:t>夔关）。</a:t>
            </a:r>
          </a:p>
          <a:p>
            <a:pPr>
              <a:lnSpc>
                <a:spcPts val="2000"/>
              </a:lnSpc>
            </a:pPr>
            <a:r>
              <a:rPr lang="zh-CN" altLang="en-US" sz="1400" dirty="0" smtClean="0"/>
              <a:t>　　印花税票图案右侧印有“中国印花税票”字样、图名和各关释文；右上角印有面值，左上角有镂空篆体“税”字。各枚印花税票底边右侧按票面金额从小到大印有顺序号（</a:t>
            </a:r>
            <a:r>
              <a:rPr lang="en-US" altLang="zh-CN" sz="1400" dirty="0" smtClean="0"/>
              <a:t>9-X</a:t>
            </a:r>
            <a:r>
              <a:rPr lang="zh-CN" altLang="en-US" sz="1400" dirty="0" smtClean="0"/>
              <a:t>），左侧印有“</a:t>
            </a:r>
            <a:r>
              <a:rPr lang="en-US" altLang="zh-CN" sz="1400" dirty="0" smtClean="0"/>
              <a:t>2017”</a:t>
            </a:r>
            <a:r>
              <a:rPr lang="zh-CN" altLang="en-US" sz="1400" dirty="0" smtClean="0"/>
              <a:t>字样。</a:t>
            </a:r>
          </a:p>
          <a:p>
            <a:pPr>
              <a:lnSpc>
                <a:spcPts val="2000"/>
              </a:lnSpc>
            </a:pPr>
            <a:r>
              <a:rPr lang="zh-CN" altLang="en-US" sz="1400" dirty="0" smtClean="0"/>
              <a:t>　　二、税票规格与包装</a:t>
            </a:r>
          </a:p>
          <a:p>
            <a:pPr>
              <a:lnSpc>
                <a:spcPts val="2000"/>
              </a:lnSpc>
            </a:pPr>
            <a:r>
              <a:rPr lang="zh-CN" altLang="en-US" sz="1400" dirty="0" smtClean="0"/>
              <a:t>　　</a:t>
            </a:r>
            <a:r>
              <a:rPr lang="en-US" altLang="zh-CN" sz="1400" dirty="0" smtClean="0"/>
              <a:t>2017</a:t>
            </a:r>
            <a:r>
              <a:rPr lang="zh-CN" altLang="en-US" sz="1400" dirty="0" smtClean="0"/>
              <a:t>年印花税票打孔尺寸为</a:t>
            </a:r>
            <a:r>
              <a:rPr lang="en-US" altLang="zh-CN" sz="1400" dirty="0" smtClean="0"/>
              <a:t>50mm×30mm</a:t>
            </a:r>
            <a:r>
              <a:rPr lang="zh-CN" altLang="en-US" sz="1400" dirty="0" smtClean="0"/>
              <a:t>，齿孔度数为</a:t>
            </a:r>
            <a:r>
              <a:rPr lang="en-US" altLang="zh-CN" sz="1400" dirty="0" smtClean="0"/>
              <a:t>13×13.5</a:t>
            </a:r>
            <a:r>
              <a:rPr lang="zh-CN" altLang="en-US" sz="1400" dirty="0" smtClean="0"/>
              <a:t>。</a:t>
            </a:r>
            <a:r>
              <a:rPr lang="en-US" altLang="zh-CN" sz="1400" dirty="0" smtClean="0"/>
              <a:t>20</a:t>
            </a:r>
            <a:r>
              <a:rPr lang="zh-CN" altLang="en-US" sz="1400" dirty="0" smtClean="0"/>
              <a:t>枚</a:t>
            </a:r>
            <a:r>
              <a:rPr lang="en-US" altLang="zh-CN" sz="1400" dirty="0" smtClean="0"/>
              <a:t>1</a:t>
            </a:r>
            <a:r>
              <a:rPr lang="zh-CN" altLang="en-US" sz="1400" dirty="0" smtClean="0"/>
              <a:t>张，每张尺寸</a:t>
            </a:r>
            <a:r>
              <a:rPr lang="en-US" altLang="zh-CN" sz="1400" dirty="0" smtClean="0"/>
              <a:t>230mm×170mm</a:t>
            </a:r>
            <a:r>
              <a:rPr lang="zh-CN" altLang="en-US" sz="1400" dirty="0" smtClean="0"/>
              <a:t>，左右两侧出孔到边。各面值包装均为</a:t>
            </a:r>
            <a:r>
              <a:rPr lang="en-US" altLang="zh-CN" sz="1400" dirty="0" smtClean="0"/>
              <a:t>100</a:t>
            </a:r>
            <a:r>
              <a:rPr lang="zh-CN" altLang="en-US" sz="1400" dirty="0" smtClean="0"/>
              <a:t>张</a:t>
            </a:r>
            <a:r>
              <a:rPr lang="en-US" altLang="zh-CN" sz="1400" dirty="0" smtClean="0"/>
              <a:t>1</a:t>
            </a:r>
            <a:r>
              <a:rPr lang="zh-CN" altLang="en-US" sz="1400" dirty="0" smtClean="0"/>
              <a:t>包，</a:t>
            </a:r>
            <a:r>
              <a:rPr lang="en-US" altLang="zh-CN" sz="1400" dirty="0" smtClean="0"/>
              <a:t>5</a:t>
            </a:r>
            <a:r>
              <a:rPr lang="zh-CN" altLang="en-US" sz="1400" dirty="0" smtClean="0"/>
              <a:t>包</a:t>
            </a:r>
            <a:r>
              <a:rPr lang="en-US" altLang="zh-CN" sz="1400" dirty="0" smtClean="0"/>
              <a:t>1</a:t>
            </a:r>
            <a:r>
              <a:rPr lang="zh-CN" altLang="en-US" sz="1400" dirty="0" smtClean="0"/>
              <a:t>箱，每箱共计</a:t>
            </a:r>
            <a:r>
              <a:rPr lang="en-US" altLang="zh-CN" sz="1400" dirty="0" smtClean="0"/>
              <a:t>10000</a:t>
            </a:r>
            <a:r>
              <a:rPr lang="zh-CN" altLang="en-US" sz="1400" dirty="0" smtClean="0"/>
              <a:t>枚（</a:t>
            </a:r>
            <a:r>
              <a:rPr lang="en-US" altLang="zh-CN" sz="1400" dirty="0" smtClean="0"/>
              <a:t>20</a:t>
            </a:r>
            <a:r>
              <a:rPr lang="zh-CN" altLang="en-US" sz="1400" dirty="0" smtClean="0"/>
              <a:t>枚</a:t>
            </a:r>
            <a:r>
              <a:rPr lang="en-US" altLang="zh-CN" sz="1400" dirty="0" smtClean="0"/>
              <a:t>×100</a:t>
            </a:r>
            <a:r>
              <a:rPr lang="zh-CN" altLang="en-US" sz="1400" dirty="0" smtClean="0"/>
              <a:t>张</a:t>
            </a:r>
            <a:r>
              <a:rPr lang="en-US" altLang="zh-CN" sz="1400" dirty="0" smtClean="0"/>
              <a:t>×5</a:t>
            </a:r>
            <a:r>
              <a:rPr lang="zh-CN" altLang="en-US" sz="1400" dirty="0" smtClean="0"/>
              <a:t>包）。</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23528" y="843558"/>
            <a:ext cx="8424936" cy="3661643"/>
          </a:xfrm>
          <a:prstGeom prst="rect">
            <a:avLst/>
          </a:prstGeom>
        </p:spPr>
        <p:txBody>
          <a:bodyPr wrap="square">
            <a:spAutoFit/>
          </a:bodyPr>
          <a:lstStyle/>
          <a:p>
            <a:pPr>
              <a:lnSpc>
                <a:spcPts val="2000"/>
              </a:lnSpc>
            </a:pPr>
            <a:r>
              <a:rPr lang="zh-CN" altLang="en-US" sz="1400" dirty="0" smtClean="0"/>
              <a:t>       三、税票防伪措施 </a:t>
            </a:r>
          </a:p>
          <a:p>
            <a:pPr>
              <a:lnSpc>
                <a:spcPts val="2000"/>
              </a:lnSpc>
            </a:pPr>
            <a:r>
              <a:rPr lang="zh-CN" altLang="en-US" sz="1400" dirty="0" smtClean="0"/>
              <a:t>　　（一）采用哑铃异形齿孔，左右两边居中；</a:t>
            </a:r>
          </a:p>
          <a:p>
            <a:pPr>
              <a:lnSpc>
                <a:spcPts val="2000"/>
              </a:lnSpc>
            </a:pPr>
            <a:r>
              <a:rPr lang="zh-CN" altLang="en-US" sz="1400" dirty="0" smtClean="0"/>
              <a:t>　　（二）图内红版全部采用特制防伪油墨；</a:t>
            </a:r>
          </a:p>
          <a:p>
            <a:pPr>
              <a:lnSpc>
                <a:spcPts val="2000"/>
              </a:lnSpc>
            </a:pPr>
            <a:r>
              <a:rPr lang="zh-CN" altLang="en-US" sz="1400" dirty="0" smtClean="0"/>
              <a:t>　　（三）每张税票喷</a:t>
            </a:r>
            <a:r>
              <a:rPr lang="en-US" altLang="zh-CN" sz="1400" dirty="0" smtClean="0"/>
              <a:t>7</a:t>
            </a:r>
            <a:r>
              <a:rPr lang="zh-CN" altLang="en-US" sz="1400" dirty="0" smtClean="0"/>
              <a:t>位连续墨号；</a:t>
            </a:r>
          </a:p>
          <a:p>
            <a:pPr>
              <a:lnSpc>
                <a:spcPts val="2000"/>
              </a:lnSpc>
            </a:pPr>
            <a:r>
              <a:rPr lang="zh-CN" altLang="en-US" sz="1400" dirty="0" smtClean="0"/>
              <a:t>　　（四）其他技术及纸张防伪措施。</a:t>
            </a:r>
          </a:p>
          <a:p>
            <a:pPr>
              <a:lnSpc>
                <a:spcPts val="2000"/>
              </a:lnSpc>
            </a:pPr>
            <a:r>
              <a:rPr lang="zh-CN" altLang="en-US" sz="1400" dirty="0" smtClean="0"/>
              <a:t>　　四、发行数量</a:t>
            </a:r>
          </a:p>
          <a:p>
            <a:pPr>
              <a:lnSpc>
                <a:spcPts val="2000"/>
              </a:lnSpc>
            </a:pPr>
            <a:r>
              <a:rPr lang="zh-CN" altLang="en-US" sz="1400" dirty="0" smtClean="0"/>
              <a:t>　　</a:t>
            </a:r>
            <a:r>
              <a:rPr lang="en-US" altLang="zh-CN" sz="1400" dirty="0" smtClean="0"/>
              <a:t>2017</a:t>
            </a:r>
            <a:r>
              <a:rPr lang="zh-CN" altLang="en-US" sz="1400" dirty="0" smtClean="0"/>
              <a:t>年印花税票发行</a:t>
            </a:r>
            <a:r>
              <a:rPr lang="en-US" altLang="zh-CN" sz="1400" dirty="0" smtClean="0"/>
              <a:t>4500</a:t>
            </a:r>
            <a:r>
              <a:rPr lang="zh-CN" altLang="en-US" sz="1400" dirty="0" smtClean="0"/>
              <a:t>万枚，各面值发行量分别为</a:t>
            </a:r>
            <a:r>
              <a:rPr lang="en-US" altLang="zh-CN" sz="1400" dirty="0" smtClean="0"/>
              <a:t>:1</a:t>
            </a:r>
            <a:r>
              <a:rPr lang="zh-CN" altLang="en-US" sz="1400" dirty="0" smtClean="0"/>
              <a:t>角票</a:t>
            </a:r>
            <a:r>
              <a:rPr lang="en-US" altLang="zh-CN" sz="1400" dirty="0" smtClean="0"/>
              <a:t>100</a:t>
            </a:r>
            <a:r>
              <a:rPr lang="zh-CN" altLang="en-US" sz="1400" dirty="0" smtClean="0"/>
              <a:t>万枚、</a:t>
            </a:r>
            <a:r>
              <a:rPr lang="en-US" altLang="zh-CN" sz="1400" dirty="0" smtClean="0"/>
              <a:t>2</a:t>
            </a:r>
            <a:r>
              <a:rPr lang="zh-CN" altLang="en-US" sz="1400" dirty="0" smtClean="0"/>
              <a:t>角票</a:t>
            </a:r>
            <a:r>
              <a:rPr lang="en-US" altLang="zh-CN" sz="1400" dirty="0" smtClean="0"/>
              <a:t>100</a:t>
            </a:r>
            <a:r>
              <a:rPr lang="zh-CN" altLang="en-US" sz="1400" dirty="0" smtClean="0"/>
              <a:t>万枚、</a:t>
            </a:r>
            <a:r>
              <a:rPr lang="en-US" altLang="zh-CN" sz="1400" dirty="0" smtClean="0"/>
              <a:t>5</a:t>
            </a:r>
            <a:r>
              <a:rPr lang="zh-CN" altLang="en-US" sz="1400" dirty="0" smtClean="0"/>
              <a:t>角票</a:t>
            </a:r>
            <a:r>
              <a:rPr lang="en-US" altLang="zh-CN" sz="1400" dirty="0" smtClean="0"/>
              <a:t>100</a:t>
            </a:r>
            <a:r>
              <a:rPr lang="zh-CN" altLang="en-US" sz="1400" dirty="0" smtClean="0"/>
              <a:t>万枚、</a:t>
            </a:r>
            <a:r>
              <a:rPr lang="en-US" altLang="zh-CN" sz="1400" dirty="0" smtClean="0"/>
              <a:t>1</a:t>
            </a:r>
            <a:r>
              <a:rPr lang="zh-CN" altLang="en-US" sz="1400" dirty="0" smtClean="0"/>
              <a:t>元票</a:t>
            </a:r>
            <a:r>
              <a:rPr lang="en-US" altLang="zh-CN" sz="1400" dirty="0" smtClean="0"/>
              <a:t>700</a:t>
            </a:r>
            <a:r>
              <a:rPr lang="zh-CN" altLang="en-US" sz="1400" dirty="0" smtClean="0"/>
              <a:t>万枚、</a:t>
            </a:r>
            <a:r>
              <a:rPr lang="en-US" altLang="zh-CN" sz="1400" dirty="0" smtClean="0"/>
              <a:t>2</a:t>
            </a:r>
            <a:r>
              <a:rPr lang="zh-CN" altLang="en-US" sz="1400" dirty="0" smtClean="0"/>
              <a:t>元票</a:t>
            </a:r>
            <a:r>
              <a:rPr lang="en-US" altLang="zh-CN" sz="1400" dirty="0" smtClean="0"/>
              <a:t>500</a:t>
            </a:r>
            <a:r>
              <a:rPr lang="zh-CN" altLang="en-US" sz="1400" dirty="0" smtClean="0"/>
              <a:t>万枚、</a:t>
            </a:r>
            <a:r>
              <a:rPr lang="en-US" altLang="zh-CN" sz="1400" dirty="0" smtClean="0"/>
              <a:t>5</a:t>
            </a:r>
            <a:r>
              <a:rPr lang="zh-CN" altLang="en-US" sz="1400" dirty="0" smtClean="0"/>
              <a:t>元票</a:t>
            </a:r>
            <a:r>
              <a:rPr lang="en-US" altLang="zh-CN" sz="1400" dirty="0" smtClean="0"/>
              <a:t>1500</a:t>
            </a:r>
            <a:r>
              <a:rPr lang="zh-CN" altLang="en-US" sz="1400" dirty="0" smtClean="0"/>
              <a:t>万枚、</a:t>
            </a:r>
            <a:r>
              <a:rPr lang="en-US" altLang="zh-CN" sz="1400" dirty="0" smtClean="0"/>
              <a:t>10</a:t>
            </a:r>
            <a:r>
              <a:rPr lang="zh-CN" altLang="en-US" sz="1400" dirty="0" smtClean="0"/>
              <a:t>元票</a:t>
            </a:r>
            <a:r>
              <a:rPr lang="en-US" altLang="zh-CN" sz="1400" dirty="0" smtClean="0"/>
              <a:t>800</a:t>
            </a:r>
            <a:r>
              <a:rPr lang="zh-CN" altLang="en-US" sz="1400" dirty="0" smtClean="0"/>
              <a:t>万枚、</a:t>
            </a:r>
            <a:r>
              <a:rPr lang="en-US" altLang="zh-CN" sz="1400" dirty="0" smtClean="0"/>
              <a:t>50</a:t>
            </a:r>
            <a:r>
              <a:rPr lang="zh-CN" altLang="en-US" sz="1400" dirty="0" smtClean="0"/>
              <a:t>元票</a:t>
            </a:r>
            <a:r>
              <a:rPr lang="en-US" altLang="zh-CN" sz="1400" dirty="0" smtClean="0"/>
              <a:t>200</a:t>
            </a:r>
            <a:r>
              <a:rPr lang="zh-CN" altLang="en-US" sz="1400" dirty="0" smtClean="0"/>
              <a:t>万枚、</a:t>
            </a:r>
            <a:r>
              <a:rPr lang="en-US" altLang="zh-CN" sz="1400" dirty="0" smtClean="0"/>
              <a:t>100</a:t>
            </a:r>
            <a:r>
              <a:rPr lang="zh-CN" altLang="en-US" sz="1400" dirty="0" smtClean="0"/>
              <a:t>元票</a:t>
            </a:r>
            <a:r>
              <a:rPr lang="en-US" altLang="zh-CN" sz="1400" dirty="0" smtClean="0"/>
              <a:t>500</a:t>
            </a:r>
            <a:r>
              <a:rPr lang="zh-CN" altLang="en-US" sz="1400" dirty="0" smtClean="0"/>
              <a:t>万枚。</a:t>
            </a:r>
          </a:p>
          <a:p>
            <a:pPr>
              <a:lnSpc>
                <a:spcPts val="2000"/>
              </a:lnSpc>
            </a:pPr>
            <a:r>
              <a:rPr lang="zh-CN" altLang="en-US" sz="1400" dirty="0" smtClean="0"/>
              <a:t>　　五、其他事项</a:t>
            </a:r>
          </a:p>
          <a:p>
            <a:pPr>
              <a:lnSpc>
                <a:spcPts val="2000"/>
              </a:lnSpc>
            </a:pPr>
            <a:r>
              <a:rPr lang="zh-CN" altLang="en-US" sz="1400" dirty="0" smtClean="0"/>
              <a:t>　　</a:t>
            </a:r>
            <a:r>
              <a:rPr lang="en-US" altLang="zh-CN" sz="1400" dirty="0" smtClean="0"/>
              <a:t>2017</a:t>
            </a:r>
            <a:r>
              <a:rPr lang="zh-CN" altLang="en-US" sz="1400" dirty="0" smtClean="0"/>
              <a:t>年印花税票自本公告公布之日起启用。</a:t>
            </a:r>
          </a:p>
          <a:p>
            <a:pPr>
              <a:lnSpc>
                <a:spcPts val="2000"/>
              </a:lnSpc>
            </a:pPr>
            <a:r>
              <a:rPr lang="zh-CN" altLang="en-US" sz="1400" dirty="0" smtClean="0"/>
              <a:t>　　特此公告。</a:t>
            </a:r>
          </a:p>
          <a:p>
            <a:pPr algn="r">
              <a:lnSpc>
                <a:spcPts val="2000"/>
              </a:lnSpc>
            </a:pPr>
            <a:r>
              <a:rPr lang="zh-CN" altLang="en-US" sz="1400" dirty="0" smtClean="0"/>
              <a:t>国家税务总局</a:t>
            </a:r>
          </a:p>
          <a:p>
            <a:pPr algn="r">
              <a:lnSpc>
                <a:spcPts val="20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27</a:t>
            </a:r>
            <a:r>
              <a:rPr lang="zh-CN" altLang="en-US" sz="1400" dirty="0" smtClean="0"/>
              <a:t>日</a:t>
            </a:r>
            <a:endParaRPr lang="zh-CN" altLang="en-US" sz="1400" dirty="0"/>
          </a:p>
        </p:txBody>
      </p:sp>
      <p:sp>
        <p:nvSpPr>
          <p:cNvPr id="6" name="矩形 5"/>
          <p:cNvSpPr/>
          <p:nvPr/>
        </p:nvSpPr>
        <p:spPr bwMode="auto">
          <a:xfrm>
            <a:off x="683568" y="4515966"/>
            <a:ext cx="1440000" cy="395984"/>
          </a:xfrm>
          <a:prstGeom prst="rect">
            <a:avLst/>
          </a:prstGeom>
          <a:solidFill>
            <a:schemeClr val="accent2">
              <a:alpha val="85000"/>
            </a:schemeClr>
          </a:solidFill>
          <a:ln>
            <a:noFill/>
          </a:ln>
          <a:effectLst/>
        </p:spPr>
        <p:txBody>
          <a:bodyPr wrap="none" lIns="0" tIns="40815" rIns="0" bIns="40815" anchor="ctr"/>
          <a:lstStyle/>
          <a:p>
            <a:pPr algn="ctr">
              <a:lnSpc>
                <a:spcPct val="130000"/>
              </a:lnSpc>
              <a:defRPr/>
            </a:pPr>
            <a:r>
              <a:rPr lang="zh-CN" altLang="en-US" b="1" dirty="0" smtClean="0">
                <a:solidFill>
                  <a:schemeClr val="bg1"/>
                </a:solidFill>
                <a:latin typeface="微软雅黑" panose="020B0503020204020204" pitchFamily="34" charset="-122"/>
                <a:ea typeface="微软雅黑" panose="020B0503020204020204" pitchFamily="34" charset="-122"/>
              </a:rPr>
              <a:t>下页有解读</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699542"/>
            <a:ext cx="8568952" cy="4401205"/>
          </a:xfrm>
          <a:prstGeom prst="rect">
            <a:avLst/>
          </a:prstGeom>
        </p:spPr>
        <p:txBody>
          <a:bodyPr wrap="square">
            <a:spAutoFit/>
          </a:bodyPr>
          <a:lstStyle/>
          <a:p>
            <a:pPr algn="ctr"/>
            <a:r>
              <a:rPr lang="zh-CN" altLang="en-US" sz="1400" b="1" dirty="0" smtClean="0">
                <a:solidFill>
                  <a:schemeClr val="accent2">
                    <a:lumMod val="75000"/>
                  </a:schemeClr>
                </a:solidFill>
              </a:rPr>
              <a:t>关于</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国家税务总局关于发行</a:t>
            </a:r>
            <a:r>
              <a:rPr lang="en-US" altLang="zh-CN" sz="1400" b="1" dirty="0" smtClean="0">
                <a:solidFill>
                  <a:schemeClr val="accent2">
                    <a:lumMod val="75000"/>
                  </a:schemeClr>
                </a:solidFill>
              </a:rPr>
              <a:t>2017</a:t>
            </a:r>
            <a:r>
              <a:rPr lang="zh-CN" altLang="en-US" sz="1400" b="1" dirty="0" smtClean="0">
                <a:solidFill>
                  <a:schemeClr val="accent2">
                    <a:lumMod val="75000"/>
                  </a:schemeClr>
                </a:solidFill>
              </a:rPr>
              <a:t>年印花税票的公告</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的解读</a:t>
            </a:r>
            <a:endParaRPr lang="en-US" altLang="zh-CN" sz="1400" b="1" dirty="0" smtClean="0">
              <a:solidFill>
                <a:schemeClr val="accent2">
                  <a:lumMod val="75000"/>
                </a:schemeClr>
              </a:solidFill>
            </a:endParaRPr>
          </a:p>
          <a:p>
            <a:endParaRPr lang="zh-CN" altLang="en-US" sz="1400" dirty="0" smtClean="0">
              <a:solidFill>
                <a:schemeClr val="accent2">
                  <a:lumMod val="75000"/>
                </a:schemeClr>
              </a:solidFill>
            </a:endParaRPr>
          </a:p>
          <a:p>
            <a:r>
              <a:rPr lang="zh-CN" altLang="en-US" sz="1400" dirty="0" smtClean="0">
                <a:solidFill>
                  <a:schemeClr val="accent2">
                    <a:lumMod val="75000"/>
                  </a:schemeClr>
                </a:solidFill>
              </a:rPr>
              <a:t>       为做好</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年中国印花税票发行工作，国家税务总局发布了</a:t>
            </a:r>
            <a:r>
              <a:rPr lang="en-US" altLang="zh-CN" sz="1400" dirty="0" smtClean="0">
                <a:solidFill>
                  <a:schemeClr val="accent2">
                    <a:lumMod val="75000"/>
                  </a:schemeClr>
                </a:solidFill>
              </a:rPr>
              <a:t>《</a:t>
            </a:r>
            <a:r>
              <a:rPr lang="zh-CN" altLang="en-US" sz="1400" dirty="0" smtClean="0">
                <a:solidFill>
                  <a:schemeClr val="accent2">
                    <a:lumMod val="75000"/>
                  </a:schemeClr>
                </a:solidFill>
              </a:rPr>
              <a:t>国家税务总局关于发行</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年印花税票的公告</a:t>
            </a:r>
            <a:r>
              <a:rPr lang="en-US" altLang="zh-CN" sz="1400" dirty="0" smtClean="0">
                <a:solidFill>
                  <a:schemeClr val="accent2">
                    <a:lumMod val="75000"/>
                  </a:schemeClr>
                </a:solidFill>
              </a:rPr>
              <a:t>》</a:t>
            </a:r>
            <a:r>
              <a:rPr lang="zh-CN" altLang="en-US" sz="1400" dirty="0" smtClean="0">
                <a:solidFill>
                  <a:schemeClr val="accent2">
                    <a:lumMod val="75000"/>
                  </a:schemeClr>
                </a:solidFill>
              </a:rPr>
              <a:t>（以下简称</a:t>
            </a:r>
            <a:r>
              <a:rPr lang="en-US" altLang="zh-CN" sz="1400" dirty="0" smtClean="0">
                <a:solidFill>
                  <a:schemeClr val="accent2">
                    <a:lumMod val="75000"/>
                  </a:schemeClr>
                </a:solidFill>
              </a:rPr>
              <a:t>《</a:t>
            </a:r>
            <a:r>
              <a:rPr lang="zh-CN" altLang="en-US" sz="1400" dirty="0" smtClean="0">
                <a:solidFill>
                  <a:schemeClr val="accent2">
                    <a:lumMod val="75000"/>
                  </a:schemeClr>
                </a:solidFill>
              </a:rPr>
              <a:t>公告</a:t>
            </a:r>
            <a:r>
              <a:rPr lang="en-US" altLang="zh-CN" sz="1400" dirty="0" smtClean="0">
                <a:solidFill>
                  <a:schemeClr val="accent2">
                    <a:lumMod val="75000"/>
                  </a:schemeClr>
                </a:solidFill>
              </a:rPr>
              <a:t>》</a:t>
            </a:r>
            <a:r>
              <a:rPr lang="zh-CN" altLang="en-US" sz="1400" dirty="0" smtClean="0">
                <a:solidFill>
                  <a:schemeClr val="accent2">
                    <a:lumMod val="75000"/>
                  </a:schemeClr>
                </a:solidFill>
              </a:rPr>
              <a:t>）。现将</a:t>
            </a:r>
            <a:r>
              <a:rPr lang="en-US" altLang="zh-CN" sz="1400" dirty="0" smtClean="0">
                <a:solidFill>
                  <a:schemeClr val="accent2">
                    <a:lumMod val="75000"/>
                  </a:schemeClr>
                </a:solidFill>
              </a:rPr>
              <a:t>《</a:t>
            </a:r>
            <a:r>
              <a:rPr lang="zh-CN" altLang="en-US" sz="1400" dirty="0" smtClean="0">
                <a:solidFill>
                  <a:schemeClr val="accent2">
                    <a:lumMod val="75000"/>
                  </a:schemeClr>
                </a:solidFill>
              </a:rPr>
              <a:t>公告</a:t>
            </a:r>
            <a:r>
              <a:rPr lang="en-US" altLang="zh-CN" sz="1400" dirty="0" smtClean="0">
                <a:solidFill>
                  <a:schemeClr val="accent2">
                    <a:lumMod val="75000"/>
                  </a:schemeClr>
                </a:solidFill>
              </a:rPr>
              <a:t>》</a:t>
            </a:r>
            <a:r>
              <a:rPr lang="zh-CN" altLang="en-US" sz="1400" dirty="0" smtClean="0">
                <a:solidFill>
                  <a:schemeClr val="accent2">
                    <a:lumMod val="75000"/>
                  </a:schemeClr>
                </a:solidFill>
              </a:rPr>
              <a:t>主要内容解读如下：</a:t>
            </a:r>
          </a:p>
          <a:p>
            <a:r>
              <a:rPr lang="zh-CN" altLang="en-US" sz="1400" dirty="0" smtClean="0">
                <a:solidFill>
                  <a:schemeClr val="accent2">
                    <a:lumMod val="75000"/>
                  </a:schemeClr>
                </a:solidFill>
              </a:rPr>
              <a:t>　　一、背景</a:t>
            </a:r>
          </a:p>
          <a:p>
            <a:r>
              <a:rPr lang="zh-CN" altLang="en-US" sz="1400" dirty="0" smtClean="0">
                <a:solidFill>
                  <a:schemeClr val="accent2">
                    <a:lumMod val="75000"/>
                  </a:schemeClr>
                </a:solidFill>
              </a:rPr>
              <a:t>　　印花税票是印有固定金额、专门用于征收印花税税款的有价证券，具有组织税收收入、证明完税、税收宣传等作用，由税务总局定期换版发行。为加强印花税票管理，增强公众识别能力，同时满足广大收藏爱好者的需要，印花税票换版发行时，税务总局均同步向社会公告新版印花税票的图案题材、防伪措施及发行数量等内容。</a:t>
            </a:r>
          </a:p>
          <a:p>
            <a:r>
              <a:rPr lang="zh-CN" altLang="en-US" sz="1400" dirty="0" smtClean="0">
                <a:solidFill>
                  <a:schemeClr val="accent2">
                    <a:lumMod val="75000"/>
                  </a:schemeClr>
                </a:solidFill>
              </a:rPr>
              <a:t>　　二、</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年印花税票的图案内容</a:t>
            </a:r>
          </a:p>
          <a:p>
            <a:r>
              <a:rPr lang="zh-CN" altLang="en-US" sz="1400" dirty="0" smtClean="0">
                <a:solidFill>
                  <a:schemeClr val="accent2">
                    <a:lumMod val="75000"/>
                  </a:schemeClr>
                </a:solidFill>
              </a:rPr>
              <a:t>　　</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年印花税票选取“明清榷关”题材，呈现九个明清时代在管理体制、税收规模、征税对象、管辖区域等方面具有代表性的税关史迹。票面图案名称分别是“临清关”（</a:t>
            </a:r>
            <a:r>
              <a:rPr lang="en-US" altLang="zh-CN" sz="1400" dirty="0" smtClean="0">
                <a:solidFill>
                  <a:schemeClr val="accent2">
                    <a:lumMod val="75000"/>
                  </a:schemeClr>
                </a:solidFill>
              </a:rPr>
              <a:t>9-1</a:t>
            </a:r>
            <a:r>
              <a:rPr lang="zh-CN" altLang="en-US" sz="1400" dirty="0" smtClean="0">
                <a:solidFill>
                  <a:schemeClr val="accent2">
                    <a:lumMod val="75000"/>
                  </a:schemeClr>
                </a:solidFill>
              </a:rPr>
              <a:t>）、“崇文门”（</a:t>
            </a:r>
            <a:r>
              <a:rPr lang="en-US" altLang="zh-CN" sz="1400" dirty="0" smtClean="0">
                <a:solidFill>
                  <a:schemeClr val="accent2">
                    <a:lumMod val="75000"/>
                  </a:schemeClr>
                </a:solidFill>
              </a:rPr>
              <a:t>9-2</a:t>
            </a:r>
            <a:r>
              <a:rPr lang="zh-CN" altLang="en-US" sz="1400" dirty="0" smtClean="0">
                <a:solidFill>
                  <a:schemeClr val="accent2">
                    <a:lumMod val="75000"/>
                  </a:schemeClr>
                </a:solidFill>
              </a:rPr>
              <a:t>）、“淮安关”（</a:t>
            </a:r>
            <a:r>
              <a:rPr lang="en-US" altLang="zh-CN" sz="1400" dirty="0" smtClean="0">
                <a:solidFill>
                  <a:schemeClr val="accent2">
                    <a:lumMod val="75000"/>
                  </a:schemeClr>
                </a:solidFill>
              </a:rPr>
              <a:t>9-3</a:t>
            </a:r>
            <a:r>
              <a:rPr lang="zh-CN" altLang="en-US" sz="1400" dirty="0" smtClean="0">
                <a:solidFill>
                  <a:schemeClr val="accent2">
                    <a:lumMod val="75000"/>
                  </a:schemeClr>
                </a:solidFill>
              </a:rPr>
              <a:t>）、“浒墅关”（</a:t>
            </a:r>
            <a:r>
              <a:rPr lang="en-US" altLang="zh-CN" sz="1400" dirty="0" smtClean="0">
                <a:solidFill>
                  <a:schemeClr val="accent2">
                    <a:lumMod val="75000"/>
                  </a:schemeClr>
                </a:solidFill>
              </a:rPr>
              <a:t>9-4</a:t>
            </a:r>
            <a:r>
              <a:rPr lang="zh-CN" altLang="en-US" sz="1400" dirty="0" smtClean="0">
                <a:solidFill>
                  <a:schemeClr val="accent2">
                    <a:lumMod val="75000"/>
                  </a:schemeClr>
                </a:solidFill>
              </a:rPr>
              <a:t>）、“九江关”（</a:t>
            </a:r>
            <a:r>
              <a:rPr lang="en-US" altLang="zh-CN" sz="1400" dirty="0" smtClean="0">
                <a:solidFill>
                  <a:schemeClr val="accent2">
                    <a:lumMod val="75000"/>
                  </a:schemeClr>
                </a:solidFill>
              </a:rPr>
              <a:t>9-5</a:t>
            </a:r>
            <a:r>
              <a:rPr lang="zh-CN" altLang="en-US" sz="1400" dirty="0" smtClean="0">
                <a:solidFill>
                  <a:schemeClr val="accent2">
                    <a:lumMod val="75000"/>
                  </a:schemeClr>
                </a:solidFill>
              </a:rPr>
              <a:t>）、“北新关”（</a:t>
            </a:r>
            <a:r>
              <a:rPr lang="en-US" altLang="zh-CN" sz="1400" dirty="0" smtClean="0">
                <a:solidFill>
                  <a:schemeClr val="accent2">
                    <a:lumMod val="75000"/>
                  </a:schemeClr>
                </a:solidFill>
              </a:rPr>
              <a:t>9-6</a:t>
            </a:r>
            <a:r>
              <a:rPr lang="zh-CN" altLang="en-US" sz="1400" dirty="0" smtClean="0">
                <a:solidFill>
                  <a:schemeClr val="accent2">
                    <a:lumMod val="75000"/>
                  </a:schemeClr>
                </a:solidFill>
              </a:rPr>
              <a:t>）、“山海关”（</a:t>
            </a:r>
            <a:r>
              <a:rPr lang="en-US" altLang="zh-CN" sz="1400" dirty="0" smtClean="0">
                <a:solidFill>
                  <a:schemeClr val="accent2">
                    <a:lumMod val="75000"/>
                  </a:schemeClr>
                </a:solidFill>
              </a:rPr>
              <a:t>9-7</a:t>
            </a:r>
            <a:r>
              <a:rPr lang="zh-CN" altLang="en-US" sz="1400" dirty="0" smtClean="0">
                <a:solidFill>
                  <a:schemeClr val="accent2">
                    <a:lumMod val="75000"/>
                  </a:schemeClr>
                </a:solidFill>
              </a:rPr>
              <a:t>）、“粤海关”（</a:t>
            </a:r>
            <a:r>
              <a:rPr lang="en-US" altLang="zh-CN" sz="1400" dirty="0" smtClean="0">
                <a:solidFill>
                  <a:schemeClr val="accent2">
                    <a:lumMod val="75000"/>
                  </a:schemeClr>
                </a:solidFill>
              </a:rPr>
              <a:t>9-8</a:t>
            </a:r>
            <a:r>
              <a:rPr lang="zh-CN" altLang="en-US" sz="1400" dirty="0" smtClean="0">
                <a:solidFill>
                  <a:schemeClr val="accent2">
                    <a:lumMod val="75000"/>
                  </a:schemeClr>
                </a:solidFill>
              </a:rPr>
              <a:t>）、“夔关”（</a:t>
            </a:r>
            <a:r>
              <a:rPr lang="en-US" altLang="zh-CN" sz="1400" dirty="0" smtClean="0">
                <a:solidFill>
                  <a:schemeClr val="accent2">
                    <a:lumMod val="75000"/>
                  </a:schemeClr>
                </a:solidFill>
              </a:rPr>
              <a:t>9-9</a:t>
            </a:r>
            <a:r>
              <a:rPr lang="zh-CN" altLang="en-US" sz="1400" dirty="0" smtClean="0">
                <a:solidFill>
                  <a:schemeClr val="accent2">
                    <a:lumMod val="75000"/>
                  </a:schemeClr>
                </a:solidFill>
              </a:rPr>
              <a:t>）。</a:t>
            </a:r>
          </a:p>
          <a:p>
            <a:r>
              <a:rPr lang="zh-CN" altLang="en-US" sz="1400" dirty="0" smtClean="0">
                <a:solidFill>
                  <a:schemeClr val="accent2">
                    <a:lumMod val="75000"/>
                  </a:schemeClr>
                </a:solidFill>
              </a:rPr>
              <a:t>　　三、</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年印花税票的发行量</a:t>
            </a:r>
          </a:p>
          <a:p>
            <a:r>
              <a:rPr lang="zh-CN" altLang="en-US" sz="1400" dirty="0" smtClean="0">
                <a:solidFill>
                  <a:schemeClr val="accent2">
                    <a:lumMod val="75000"/>
                  </a:schemeClr>
                </a:solidFill>
              </a:rPr>
              <a:t>　　</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年印花税票</a:t>
            </a:r>
            <a:r>
              <a:rPr lang="en-US" altLang="zh-CN" sz="1400" dirty="0" smtClean="0">
                <a:solidFill>
                  <a:schemeClr val="accent2">
                    <a:lumMod val="75000"/>
                  </a:schemeClr>
                </a:solidFill>
              </a:rPr>
              <a:t>《</a:t>
            </a:r>
            <a:r>
              <a:rPr lang="zh-CN" altLang="en-US" sz="1400" dirty="0" smtClean="0">
                <a:solidFill>
                  <a:schemeClr val="accent2">
                    <a:lumMod val="75000"/>
                  </a:schemeClr>
                </a:solidFill>
              </a:rPr>
              <a:t>明清榷关</a:t>
            </a:r>
            <a:r>
              <a:rPr lang="en-US" altLang="zh-CN" sz="1400" dirty="0" smtClean="0">
                <a:solidFill>
                  <a:schemeClr val="accent2">
                    <a:lumMod val="75000"/>
                  </a:schemeClr>
                </a:solidFill>
              </a:rPr>
              <a:t>》</a:t>
            </a:r>
            <a:r>
              <a:rPr lang="zh-CN" altLang="en-US" sz="1400" dirty="0" smtClean="0">
                <a:solidFill>
                  <a:schemeClr val="accent2">
                    <a:lumMod val="75000"/>
                  </a:schemeClr>
                </a:solidFill>
              </a:rPr>
              <a:t>共发行</a:t>
            </a:r>
            <a:r>
              <a:rPr lang="en-US" altLang="zh-CN" sz="1400" dirty="0" smtClean="0">
                <a:solidFill>
                  <a:schemeClr val="accent2">
                    <a:lumMod val="75000"/>
                  </a:schemeClr>
                </a:solidFill>
              </a:rPr>
              <a:t>4500</a:t>
            </a:r>
            <a:r>
              <a:rPr lang="zh-CN" altLang="en-US" sz="1400" dirty="0" smtClean="0">
                <a:solidFill>
                  <a:schemeClr val="accent2">
                    <a:lumMod val="75000"/>
                  </a:schemeClr>
                </a:solidFill>
              </a:rPr>
              <a:t>万枚，其中：</a:t>
            </a:r>
            <a:r>
              <a:rPr lang="en-US" altLang="zh-CN" sz="1400" dirty="0" smtClean="0">
                <a:solidFill>
                  <a:schemeClr val="accent2">
                    <a:lumMod val="75000"/>
                  </a:schemeClr>
                </a:solidFill>
              </a:rPr>
              <a:t>1</a:t>
            </a:r>
            <a:r>
              <a:rPr lang="zh-CN" altLang="en-US" sz="1400" dirty="0" smtClean="0">
                <a:solidFill>
                  <a:schemeClr val="accent2">
                    <a:lumMod val="75000"/>
                  </a:schemeClr>
                </a:solidFill>
              </a:rPr>
              <a:t>角票</a:t>
            </a:r>
            <a:r>
              <a:rPr lang="en-US" altLang="zh-CN" sz="1400" dirty="0" smtClean="0">
                <a:solidFill>
                  <a:schemeClr val="accent2">
                    <a:lumMod val="75000"/>
                  </a:schemeClr>
                </a:solidFill>
              </a:rPr>
              <a:t>100</a:t>
            </a:r>
            <a:r>
              <a:rPr lang="zh-CN" altLang="en-US" sz="1400" dirty="0" smtClean="0">
                <a:solidFill>
                  <a:schemeClr val="accent2">
                    <a:lumMod val="75000"/>
                  </a:schemeClr>
                </a:solidFill>
              </a:rPr>
              <a:t>万枚、</a:t>
            </a:r>
            <a:r>
              <a:rPr lang="en-US" altLang="zh-CN" sz="1400" dirty="0" smtClean="0">
                <a:solidFill>
                  <a:schemeClr val="accent2">
                    <a:lumMod val="75000"/>
                  </a:schemeClr>
                </a:solidFill>
              </a:rPr>
              <a:t>2</a:t>
            </a:r>
            <a:r>
              <a:rPr lang="zh-CN" altLang="en-US" sz="1400" dirty="0" smtClean="0">
                <a:solidFill>
                  <a:schemeClr val="accent2">
                    <a:lumMod val="75000"/>
                  </a:schemeClr>
                </a:solidFill>
              </a:rPr>
              <a:t>角票</a:t>
            </a:r>
            <a:r>
              <a:rPr lang="en-US" altLang="zh-CN" sz="1400" dirty="0" smtClean="0">
                <a:solidFill>
                  <a:schemeClr val="accent2">
                    <a:lumMod val="75000"/>
                  </a:schemeClr>
                </a:solidFill>
              </a:rPr>
              <a:t>100</a:t>
            </a:r>
            <a:r>
              <a:rPr lang="zh-CN" altLang="en-US" sz="1400" dirty="0" smtClean="0">
                <a:solidFill>
                  <a:schemeClr val="accent2">
                    <a:lumMod val="75000"/>
                  </a:schemeClr>
                </a:solidFill>
              </a:rPr>
              <a:t>万枚、</a:t>
            </a:r>
            <a:r>
              <a:rPr lang="en-US" altLang="zh-CN" sz="1400" dirty="0" smtClean="0">
                <a:solidFill>
                  <a:schemeClr val="accent2">
                    <a:lumMod val="75000"/>
                  </a:schemeClr>
                </a:solidFill>
              </a:rPr>
              <a:t>5</a:t>
            </a:r>
            <a:r>
              <a:rPr lang="zh-CN" altLang="en-US" sz="1400" dirty="0" smtClean="0">
                <a:solidFill>
                  <a:schemeClr val="accent2">
                    <a:lumMod val="75000"/>
                  </a:schemeClr>
                </a:solidFill>
              </a:rPr>
              <a:t>角票</a:t>
            </a:r>
            <a:r>
              <a:rPr lang="en-US" altLang="zh-CN" sz="1400" dirty="0" smtClean="0">
                <a:solidFill>
                  <a:schemeClr val="accent2">
                    <a:lumMod val="75000"/>
                  </a:schemeClr>
                </a:solidFill>
              </a:rPr>
              <a:t>100</a:t>
            </a:r>
            <a:r>
              <a:rPr lang="zh-CN" altLang="en-US" sz="1400" dirty="0" smtClean="0">
                <a:solidFill>
                  <a:schemeClr val="accent2">
                    <a:lumMod val="75000"/>
                  </a:schemeClr>
                </a:solidFill>
              </a:rPr>
              <a:t>万枚、</a:t>
            </a:r>
            <a:r>
              <a:rPr lang="en-US" altLang="zh-CN" sz="1400" dirty="0" smtClean="0">
                <a:solidFill>
                  <a:schemeClr val="accent2">
                    <a:lumMod val="75000"/>
                  </a:schemeClr>
                </a:solidFill>
              </a:rPr>
              <a:t>1</a:t>
            </a:r>
            <a:r>
              <a:rPr lang="zh-CN" altLang="en-US" sz="1400" dirty="0" smtClean="0">
                <a:solidFill>
                  <a:schemeClr val="accent2">
                    <a:lumMod val="75000"/>
                  </a:schemeClr>
                </a:solidFill>
              </a:rPr>
              <a:t>元票</a:t>
            </a:r>
            <a:r>
              <a:rPr lang="en-US" altLang="zh-CN" sz="1400" dirty="0" smtClean="0">
                <a:solidFill>
                  <a:schemeClr val="accent2">
                    <a:lumMod val="75000"/>
                  </a:schemeClr>
                </a:solidFill>
              </a:rPr>
              <a:t>700</a:t>
            </a:r>
            <a:r>
              <a:rPr lang="zh-CN" altLang="en-US" sz="1400" dirty="0" smtClean="0">
                <a:solidFill>
                  <a:schemeClr val="accent2">
                    <a:lumMod val="75000"/>
                  </a:schemeClr>
                </a:solidFill>
              </a:rPr>
              <a:t>万枚、</a:t>
            </a:r>
            <a:r>
              <a:rPr lang="en-US" altLang="zh-CN" sz="1400" dirty="0" smtClean="0">
                <a:solidFill>
                  <a:schemeClr val="accent2">
                    <a:lumMod val="75000"/>
                  </a:schemeClr>
                </a:solidFill>
              </a:rPr>
              <a:t>2</a:t>
            </a:r>
            <a:r>
              <a:rPr lang="zh-CN" altLang="en-US" sz="1400" dirty="0" smtClean="0">
                <a:solidFill>
                  <a:schemeClr val="accent2">
                    <a:lumMod val="75000"/>
                  </a:schemeClr>
                </a:solidFill>
              </a:rPr>
              <a:t>元票</a:t>
            </a:r>
            <a:r>
              <a:rPr lang="en-US" altLang="zh-CN" sz="1400" dirty="0" smtClean="0">
                <a:solidFill>
                  <a:schemeClr val="accent2">
                    <a:lumMod val="75000"/>
                  </a:schemeClr>
                </a:solidFill>
              </a:rPr>
              <a:t>500</a:t>
            </a:r>
            <a:r>
              <a:rPr lang="zh-CN" altLang="en-US" sz="1400" dirty="0" smtClean="0">
                <a:solidFill>
                  <a:schemeClr val="accent2">
                    <a:lumMod val="75000"/>
                  </a:schemeClr>
                </a:solidFill>
              </a:rPr>
              <a:t>万枚、</a:t>
            </a:r>
            <a:r>
              <a:rPr lang="en-US" altLang="zh-CN" sz="1400" dirty="0" smtClean="0">
                <a:solidFill>
                  <a:schemeClr val="accent2">
                    <a:lumMod val="75000"/>
                  </a:schemeClr>
                </a:solidFill>
              </a:rPr>
              <a:t>5</a:t>
            </a:r>
            <a:r>
              <a:rPr lang="zh-CN" altLang="en-US" sz="1400" dirty="0" smtClean="0">
                <a:solidFill>
                  <a:schemeClr val="accent2">
                    <a:lumMod val="75000"/>
                  </a:schemeClr>
                </a:solidFill>
              </a:rPr>
              <a:t>元票</a:t>
            </a:r>
            <a:r>
              <a:rPr lang="en-US" altLang="zh-CN" sz="1400" dirty="0" smtClean="0">
                <a:solidFill>
                  <a:schemeClr val="accent2">
                    <a:lumMod val="75000"/>
                  </a:schemeClr>
                </a:solidFill>
              </a:rPr>
              <a:t>1500</a:t>
            </a:r>
            <a:r>
              <a:rPr lang="zh-CN" altLang="en-US" sz="1400" dirty="0" smtClean="0">
                <a:solidFill>
                  <a:schemeClr val="accent2">
                    <a:lumMod val="75000"/>
                  </a:schemeClr>
                </a:solidFill>
              </a:rPr>
              <a:t>万枚、</a:t>
            </a:r>
            <a:r>
              <a:rPr lang="en-US" altLang="zh-CN" sz="1400" dirty="0" smtClean="0">
                <a:solidFill>
                  <a:schemeClr val="accent2">
                    <a:lumMod val="75000"/>
                  </a:schemeClr>
                </a:solidFill>
              </a:rPr>
              <a:t>10</a:t>
            </a:r>
            <a:r>
              <a:rPr lang="zh-CN" altLang="en-US" sz="1400" dirty="0" smtClean="0">
                <a:solidFill>
                  <a:schemeClr val="accent2">
                    <a:lumMod val="75000"/>
                  </a:schemeClr>
                </a:solidFill>
              </a:rPr>
              <a:t>元票</a:t>
            </a:r>
            <a:r>
              <a:rPr lang="en-US" altLang="zh-CN" sz="1400" dirty="0" smtClean="0">
                <a:solidFill>
                  <a:schemeClr val="accent2">
                    <a:lumMod val="75000"/>
                  </a:schemeClr>
                </a:solidFill>
              </a:rPr>
              <a:t>800</a:t>
            </a:r>
            <a:r>
              <a:rPr lang="zh-CN" altLang="en-US" sz="1400" dirty="0" smtClean="0">
                <a:solidFill>
                  <a:schemeClr val="accent2">
                    <a:lumMod val="75000"/>
                  </a:schemeClr>
                </a:solidFill>
              </a:rPr>
              <a:t>万枚、</a:t>
            </a:r>
            <a:r>
              <a:rPr lang="en-US" altLang="zh-CN" sz="1400" dirty="0" smtClean="0">
                <a:solidFill>
                  <a:schemeClr val="accent2">
                    <a:lumMod val="75000"/>
                  </a:schemeClr>
                </a:solidFill>
              </a:rPr>
              <a:t>50</a:t>
            </a:r>
            <a:r>
              <a:rPr lang="zh-CN" altLang="en-US" sz="1400" dirty="0" smtClean="0">
                <a:solidFill>
                  <a:schemeClr val="accent2">
                    <a:lumMod val="75000"/>
                  </a:schemeClr>
                </a:solidFill>
              </a:rPr>
              <a:t>元票</a:t>
            </a:r>
            <a:r>
              <a:rPr lang="en-US" altLang="zh-CN" sz="1400" dirty="0" smtClean="0">
                <a:solidFill>
                  <a:schemeClr val="accent2">
                    <a:lumMod val="75000"/>
                  </a:schemeClr>
                </a:solidFill>
              </a:rPr>
              <a:t>200</a:t>
            </a:r>
            <a:r>
              <a:rPr lang="zh-CN" altLang="en-US" sz="1400" dirty="0" smtClean="0">
                <a:solidFill>
                  <a:schemeClr val="accent2">
                    <a:lumMod val="75000"/>
                  </a:schemeClr>
                </a:solidFill>
              </a:rPr>
              <a:t>万枚、</a:t>
            </a:r>
            <a:r>
              <a:rPr lang="en-US" altLang="zh-CN" sz="1400" dirty="0" smtClean="0">
                <a:solidFill>
                  <a:schemeClr val="accent2">
                    <a:lumMod val="75000"/>
                  </a:schemeClr>
                </a:solidFill>
              </a:rPr>
              <a:t>100</a:t>
            </a:r>
            <a:r>
              <a:rPr lang="zh-CN" altLang="en-US" sz="1400" dirty="0" smtClean="0">
                <a:solidFill>
                  <a:schemeClr val="accent2">
                    <a:lumMod val="75000"/>
                  </a:schemeClr>
                </a:solidFill>
              </a:rPr>
              <a:t>元票</a:t>
            </a:r>
            <a:r>
              <a:rPr lang="en-US" altLang="zh-CN" sz="1400" dirty="0" smtClean="0">
                <a:solidFill>
                  <a:schemeClr val="accent2">
                    <a:lumMod val="75000"/>
                  </a:schemeClr>
                </a:solidFill>
              </a:rPr>
              <a:t>500</a:t>
            </a:r>
            <a:r>
              <a:rPr lang="zh-CN" altLang="en-US" sz="1400" dirty="0" smtClean="0">
                <a:solidFill>
                  <a:schemeClr val="accent2">
                    <a:lumMod val="75000"/>
                  </a:schemeClr>
                </a:solidFill>
              </a:rPr>
              <a:t>万枚。</a:t>
            </a:r>
          </a:p>
          <a:p>
            <a:r>
              <a:rPr lang="zh-CN" altLang="en-US" sz="1400" dirty="0" smtClean="0">
                <a:solidFill>
                  <a:schemeClr val="accent2">
                    <a:lumMod val="75000"/>
                  </a:schemeClr>
                </a:solidFill>
              </a:rPr>
              <a:t>　　四、</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年印花税票的启用时间</a:t>
            </a:r>
          </a:p>
          <a:p>
            <a:r>
              <a:rPr lang="zh-CN" altLang="en-US" sz="1400" dirty="0" smtClean="0">
                <a:solidFill>
                  <a:schemeClr val="accent2">
                    <a:lumMod val="75000"/>
                  </a:schemeClr>
                </a:solidFill>
              </a:rPr>
              <a:t>　　</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年印花税票自公告公布之日起启用。</a:t>
            </a:r>
            <a:endParaRPr lang="zh-CN" altLang="en-US" sz="1400" dirty="0">
              <a:solidFill>
                <a:schemeClr val="accent2">
                  <a:lumMod val="75000"/>
                </a:schemeClr>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23528" y="843558"/>
            <a:ext cx="8496944" cy="3918124"/>
          </a:xfrm>
          <a:prstGeom prst="rect">
            <a:avLst/>
          </a:prstGeom>
        </p:spPr>
        <p:txBody>
          <a:bodyPr wrap="square">
            <a:spAutoFit/>
          </a:bodyPr>
          <a:lstStyle/>
          <a:p>
            <a:pPr algn="ctr">
              <a:lnSpc>
                <a:spcPts val="2000"/>
              </a:lnSpc>
            </a:pPr>
            <a:r>
              <a:rPr lang="zh-CN" altLang="en-US" sz="1400" dirty="0" smtClean="0"/>
              <a:t>国家税务总局关于调整增值税纳税申报有关事项的公告</a:t>
            </a:r>
            <a:endParaRPr lang="en-US" altLang="zh-CN" sz="1400" dirty="0" smtClean="0"/>
          </a:p>
          <a:p>
            <a:pPr algn="ctr">
              <a:lnSpc>
                <a:spcPts val="2000"/>
              </a:lnSpc>
            </a:pPr>
            <a:r>
              <a:rPr lang="zh-CN" altLang="en-US" sz="1400" dirty="0" smtClean="0"/>
              <a:t>国家税务总局公告</a:t>
            </a:r>
            <a:r>
              <a:rPr lang="en-US" altLang="zh-CN" sz="1400" dirty="0" smtClean="0"/>
              <a:t>2017</a:t>
            </a:r>
            <a:r>
              <a:rPr lang="zh-CN" altLang="en-US" sz="1400" dirty="0" smtClean="0"/>
              <a:t>年第</a:t>
            </a:r>
            <a:r>
              <a:rPr lang="en-US" altLang="zh-CN" sz="1400" dirty="0" smtClean="0"/>
              <a:t>53</a:t>
            </a:r>
            <a:r>
              <a:rPr lang="zh-CN" altLang="en-US" sz="1400" dirty="0" smtClean="0"/>
              <a:t>号</a:t>
            </a:r>
            <a:endParaRPr lang="en-US" altLang="zh-CN" sz="1400" dirty="0" smtClean="0"/>
          </a:p>
          <a:p>
            <a:pPr>
              <a:lnSpc>
                <a:spcPts val="2000"/>
              </a:lnSpc>
            </a:pPr>
            <a:endParaRPr lang="zh-CN" altLang="en-US" sz="1400" dirty="0" smtClean="0"/>
          </a:p>
          <a:p>
            <a:pPr>
              <a:lnSpc>
                <a:spcPts val="2000"/>
              </a:lnSpc>
            </a:pPr>
            <a:r>
              <a:rPr lang="zh-CN" altLang="en-US" sz="1400" dirty="0" smtClean="0"/>
              <a:t>    为贯彻落实</a:t>
            </a:r>
            <a:r>
              <a:rPr lang="en-US" altLang="zh-CN" sz="1400" dirty="0" smtClean="0"/>
              <a:t>《</a:t>
            </a:r>
            <a:r>
              <a:rPr lang="zh-CN" altLang="en-US" sz="1400" dirty="0" smtClean="0"/>
              <a:t>国家税务总局关于进一步深化税务系统“放管服”改革 优化税收环境的若干意见</a:t>
            </a:r>
            <a:r>
              <a:rPr lang="en-US" altLang="zh-CN" sz="1400" dirty="0" smtClean="0"/>
              <a:t>》</a:t>
            </a:r>
            <a:r>
              <a:rPr lang="zh-CN" altLang="en-US" sz="1400" dirty="0" smtClean="0"/>
              <a:t>（税总发</a:t>
            </a:r>
            <a:r>
              <a:rPr lang="en-US" altLang="zh-CN" sz="1400" dirty="0" smtClean="0"/>
              <a:t>〔2017〕101</a:t>
            </a:r>
            <a:r>
              <a:rPr lang="zh-CN" altLang="en-US" sz="1400" dirty="0" smtClean="0"/>
              <a:t>号）精神，进一步优化纳税服务，减轻纳税人负担</a:t>
            </a:r>
            <a:r>
              <a:rPr lang="en-US" altLang="zh-CN" sz="1400" dirty="0" smtClean="0"/>
              <a:t>,</a:t>
            </a:r>
            <a:r>
              <a:rPr lang="zh-CN" altLang="en-US" sz="1400" dirty="0" smtClean="0"/>
              <a:t>国家税务总局对增值税纳税申报有关事项进行了调整，现公告如下：</a:t>
            </a:r>
          </a:p>
          <a:p>
            <a:pPr>
              <a:lnSpc>
                <a:spcPts val="2000"/>
              </a:lnSpc>
            </a:pPr>
            <a:r>
              <a:rPr lang="zh-CN" altLang="en-US" sz="1400" dirty="0" smtClean="0"/>
              <a:t>　　一、废止</a:t>
            </a:r>
            <a:r>
              <a:rPr lang="en-US" altLang="zh-CN" sz="1400" dirty="0" smtClean="0"/>
              <a:t>《</a:t>
            </a:r>
            <a:r>
              <a:rPr lang="zh-CN" altLang="en-US" sz="1400" dirty="0" smtClean="0"/>
              <a:t>国家税务总局关于全面推开营业税改征增值税试点后增值税纳税申报有关事项的公告</a:t>
            </a:r>
            <a:r>
              <a:rPr lang="en-US" altLang="zh-CN" sz="1400" dirty="0" smtClean="0"/>
              <a:t>》</a:t>
            </a:r>
            <a:r>
              <a:rPr lang="zh-CN" altLang="en-US" sz="1400" dirty="0" smtClean="0"/>
              <a:t>（国家税务总局公告</a:t>
            </a:r>
            <a:r>
              <a:rPr lang="en-US" altLang="zh-CN" sz="1400" dirty="0" smtClean="0"/>
              <a:t>2016</a:t>
            </a:r>
            <a:r>
              <a:rPr lang="zh-CN" altLang="en-US" sz="1400" dirty="0" smtClean="0"/>
              <a:t>年第</a:t>
            </a:r>
            <a:r>
              <a:rPr lang="en-US" altLang="zh-CN" sz="1400" dirty="0" smtClean="0"/>
              <a:t>13</a:t>
            </a:r>
            <a:r>
              <a:rPr lang="zh-CN" altLang="en-US" sz="1400" dirty="0" smtClean="0"/>
              <a:t>号）附件</a:t>
            </a:r>
            <a:r>
              <a:rPr lang="en-US" altLang="zh-CN" sz="1400" dirty="0" smtClean="0"/>
              <a:t>1《</a:t>
            </a:r>
            <a:r>
              <a:rPr lang="zh-CN" altLang="en-US" sz="1400" dirty="0" smtClean="0"/>
              <a:t>固定资产（不含不动产）进项税额抵扣情况表</a:t>
            </a:r>
            <a:r>
              <a:rPr lang="en-US" altLang="zh-CN" sz="1400" dirty="0" smtClean="0"/>
              <a:t>》</a:t>
            </a:r>
            <a:r>
              <a:rPr lang="zh-CN" altLang="en-US" sz="1400" dirty="0" smtClean="0"/>
              <a:t>。</a:t>
            </a:r>
          </a:p>
          <a:p>
            <a:pPr>
              <a:lnSpc>
                <a:spcPts val="2000"/>
              </a:lnSpc>
            </a:pPr>
            <a:r>
              <a:rPr lang="zh-CN" altLang="en-US" sz="1400" dirty="0" smtClean="0"/>
              <a:t>　　二、废止</a:t>
            </a:r>
            <a:r>
              <a:rPr lang="en-US" altLang="zh-CN" sz="1400" dirty="0" smtClean="0"/>
              <a:t>《</a:t>
            </a:r>
            <a:r>
              <a:rPr lang="zh-CN" altLang="en-US" sz="1400" dirty="0" smtClean="0"/>
              <a:t>国家税务总局关于调整增值税纳税申报有关事项的公告</a:t>
            </a:r>
            <a:r>
              <a:rPr lang="en-US" altLang="zh-CN" sz="1400" dirty="0" smtClean="0"/>
              <a:t>》</a:t>
            </a:r>
            <a:r>
              <a:rPr lang="zh-CN" altLang="en-US" sz="1400" dirty="0" smtClean="0"/>
              <a:t>（国家税务总局公告</a:t>
            </a:r>
            <a:r>
              <a:rPr lang="en-US" altLang="zh-CN" sz="1400" dirty="0" smtClean="0"/>
              <a:t>2016</a:t>
            </a:r>
            <a:r>
              <a:rPr lang="zh-CN" altLang="en-US" sz="1400" dirty="0" smtClean="0"/>
              <a:t>年第</a:t>
            </a:r>
            <a:r>
              <a:rPr lang="en-US" altLang="zh-CN" sz="1400" dirty="0" smtClean="0"/>
              <a:t>27</a:t>
            </a:r>
            <a:r>
              <a:rPr lang="zh-CN" altLang="en-US" sz="1400" dirty="0" smtClean="0"/>
              <a:t>号）附件</a:t>
            </a:r>
            <a:r>
              <a:rPr lang="en-US" altLang="zh-CN" sz="1400" dirty="0" smtClean="0"/>
              <a:t>1《</a:t>
            </a:r>
            <a:r>
              <a:rPr lang="zh-CN" altLang="en-US" sz="1400" dirty="0" smtClean="0"/>
              <a:t>本期抵扣进项税额结构明细表</a:t>
            </a:r>
            <a:r>
              <a:rPr lang="en-US" altLang="zh-CN" sz="1400" dirty="0" smtClean="0"/>
              <a:t>》</a:t>
            </a:r>
            <a:r>
              <a:rPr lang="zh-CN" altLang="en-US" sz="1400" dirty="0" smtClean="0"/>
              <a:t>。</a:t>
            </a:r>
          </a:p>
          <a:p>
            <a:pPr>
              <a:lnSpc>
                <a:spcPts val="2000"/>
              </a:lnSpc>
            </a:pPr>
            <a:r>
              <a:rPr lang="zh-CN" altLang="en-US" sz="1400" dirty="0" smtClean="0"/>
              <a:t>　　三、本公告自</a:t>
            </a:r>
            <a:r>
              <a:rPr lang="en-US" altLang="zh-CN" sz="1400" dirty="0" smtClean="0"/>
              <a:t>2018</a:t>
            </a:r>
            <a:r>
              <a:rPr lang="zh-CN" altLang="en-US" sz="1400" dirty="0" smtClean="0"/>
              <a:t>年</a:t>
            </a:r>
            <a:r>
              <a:rPr lang="en-US" altLang="zh-CN" sz="1400" dirty="0" smtClean="0"/>
              <a:t>2</a:t>
            </a:r>
            <a:r>
              <a:rPr lang="zh-CN" altLang="en-US" sz="1400" dirty="0" smtClean="0"/>
              <a:t>月</a:t>
            </a:r>
            <a:r>
              <a:rPr lang="en-US" altLang="zh-CN" sz="1400" dirty="0" smtClean="0"/>
              <a:t>1</a:t>
            </a:r>
            <a:r>
              <a:rPr lang="zh-CN" altLang="en-US" sz="1400" dirty="0" smtClean="0"/>
              <a:t>日起施行。</a:t>
            </a:r>
          </a:p>
          <a:p>
            <a:pPr>
              <a:lnSpc>
                <a:spcPts val="2000"/>
              </a:lnSpc>
            </a:pPr>
            <a:r>
              <a:rPr lang="zh-CN" altLang="en-US" sz="1400" dirty="0" smtClean="0"/>
              <a:t>　　特此公告。</a:t>
            </a:r>
            <a:endParaRPr lang="en-US" altLang="zh-CN" sz="1400" dirty="0" smtClean="0"/>
          </a:p>
          <a:p>
            <a:pPr>
              <a:lnSpc>
                <a:spcPts val="2000"/>
              </a:lnSpc>
            </a:pPr>
            <a:endParaRPr lang="zh-CN" altLang="en-US" sz="1400" dirty="0" smtClean="0"/>
          </a:p>
          <a:p>
            <a:pPr algn="r">
              <a:lnSpc>
                <a:spcPts val="2000"/>
              </a:lnSpc>
            </a:pPr>
            <a:r>
              <a:rPr lang="zh-CN" altLang="en-US" sz="1400" dirty="0" smtClean="0"/>
              <a:t>国家税务总局</a:t>
            </a:r>
          </a:p>
          <a:p>
            <a:pPr algn="r">
              <a:lnSpc>
                <a:spcPts val="20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29</a:t>
            </a:r>
            <a:r>
              <a:rPr lang="zh-CN" altLang="en-US" sz="1400" dirty="0" smtClean="0"/>
              <a:t>日</a:t>
            </a:r>
            <a:endParaRPr lang="zh-CN" altLang="en-US" sz="1400" dirty="0"/>
          </a:p>
        </p:txBody>
      </p:sp>
      <p:sp>
        <p:nvSpPr>
          <p:cNvPr id="6" name="矩形 5"/>
          <p:cNvSpPr/>
          <p:nvPr/>
        </p:nvSpPr>
        <p:spPr bwMode="auto">
          <a:xfrm>
            <a:off x="683568" y="4515966"/>
            <a:ext cx="1440000" cy="395984"/>
          </a:xfrm>
          <a:prstGeom prst="rect">
            <a:avLst/>
          </a:prstGeom>
          <a:solidFill>
            <a:schemeClr val="accent2">
              <a:alpha val="85000"/>
            </a:schemeClr>
          </a:solidFill>
          <a:ln>
            <a:noFill/>
          </a:ln>
          <a:effectLst/>
        </p:spPr>
        <p:txBody>
          <a:bodyPr wrap="none" lIns="0" tIns="40815" rIns="0" bIns="40815" anchor="ctr"/>
          <a:lstStyle/>
          <a:p>
            <a:pPr algn="ctr">
              <a:lnSpc>
                <a:spcPct val="130000"/>
              </a:lnSpc>
              <a:defRPr/>
            </a:pPr>
            <a:r>
              <a:rPr lang="zh-CN" altLang="en-US" b="1" dirty="0" smtClean="0">
                <a:solidFill>
                  <a:schemeClr val="bg1"/>
                </a:solidFill>
                <a:latin typeface="微软雅黑" panose="020B0503020204020204" pitchFamily="34" charset="-122"/>
                <a:ea typeface="微软雅黑" panose="020B0503020204020204" pitchFamily="34" charset="-122"/>
              </a:rPr>
              <a:t>下页有解读</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95536" y="940534"/>
            <a:ext cx="8208912" cy="1631216"/>
          </a:xfrm>
          <a:prstGeom prst="rect">
            <a:avLst/>
          </a:prstGeom>
        </p:spPr>
        <p:txBody>
          <a:bodyPr wrap="square">
            <a:spAutoFit/>
          </a:bodyPr>
          <a:lstStyle/>
          <a:p>
            <a:pPr algn="ctr">
              <a:lnSpc>
                <a:spcPts val="2000"/>
              </a:lnSpc>
            </a:pPr>
            <a:r>
              <a:rPr lang="zh-CN" altLang="en-US" sz="1400" b="1" dirty="0" smtClean="0">
                <a:solidFill>
                  <a:schemeClr val="accent2">
                    <a:lumMod val="75000"/>
                  </a:schemeClr>
                </a:solidFill>
              </a:rPr>
              <a:t>关于</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国家税务总局关于调整增值税纳税申报有关事项的公告</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的解读</a:t>
            </a:r>
            <a:endParaRPr lang="en-US" altLang="zh-CN" sz="1400" b="1" dirty="0" smtClean="0">
              <a:solidFill>
                <a:schemeClr val="accent2">
                  <a:lumMod val="75000"/>
                </a:schemeClr>
              </a:solidFill>
            </a:endParaRPr>
          </a:p>
          <a:p>
            <a:pPr algn="ctr">
              <a:lnSpc>
                <a:spcPts val="2000"/>
              </a:lnSpc>
            </a:pPr>
            <a:r>
              <a:rPr lang="zh-CN" altLang="en-US" sz="1400" b="1" dirty="0" smtClean="0">
                <a:solidFill>
                  <a:schemeClr val="accent2">
                    <a:lumMod val="75000"/>
                  </a:schemeClr>
                </a:solidFill>
              </a:rPr>
              <a:t>　</a:t>
            </a:r>
            <a:r>
              <a:rPr lang="zh-CN" altLang="en-US" sz="1400" dirty="0" smtClean="0">
                <a:solidFill>
                  <a:schemeClr val="accent2">
                    <a:lumMod val="75000"/>
                  </a:schemeClr>
                </a:solidFill>
              </a:rPr>
              <a:t>　　　</a:t>
            </a:r>
            <a:endParaRPr lang="en-US" altLang="zh-CN" sz="1400" dirty="0" smtClean="0">
              <a:solidFill>
                <a:schemeClr val="accent2">
                  <a:lumMod val="75000"/>
                </a:schemeClr>
              </a:solidFill>
            </a:endParaRPr>
          </a:p>
          <a:p>
            <a:pPr>
              <a:lnSpc>
                <a:spcPts val="2000"/>
              </a:lnSpc>
            </a:pPr>
            <a:r>
              <a:rPr lang="zh-CN" altLang="en-US" sz="1400" dirty="0" smtClean="0">
                <a:solidFill>
                  <a:schemeClr val="accent2">
                    <a:lumMod val="75000"/>
                  </a:schemeClr>
                </a:solidFill>
              </a:rPr>
              <a:t> 　　为进一步优化纳税服务，减轻纳税人负担</a:t>
            </a:r>
            <a:r>
              <a:rPr lang="en-US" altLang="zh-CN" sz="1400" dirty="0" smtClean="0">
                <a:solidFill>
                  <a:schemeClr val="accent2">
                    <a:lumMod val="75000"/>
                  </a:schemeClr>
                </a:solidFill>
              </a:rPr>
              <a:t>,</a:t>
            </a:r>
            <a:r>
              <a:rPr lang="zh-CN" altLang="en-US" sz="1400" dirty="0" smtClean="0">
                <a:solidFill>
                  <a:schemeClr val="accent2">
                    <a:lumMod val="75000"/>
                  </a:schemeClr>
                </a:solidFill>
              </a:rPr>
              <a:t>国家税务总局对增值税纳税申报有关事项进行了调整，并发布</a:t>
            </a:r>
            <a:r>
              <a:rPr lang="en-US" altLang="zh-CN" sz="1400" dirty="0" smtClean="0">
                <a:solidFill>
                  <a:schemeClr val="accent2">
                    <a:lumMod val="75000"/>
                  </a:schemeClr>
                </a:solidFill>
              </a:rPr>
              <a:t>《</a:t>
            </a:r>
            <a:r>
              <a:rPr lang="zh-CN" altLang="en-US" sz="1400" dirty="0" smtClean="0">
                <a:solidFill>
                  <a:schemeClr val="accent2">
                    <a:lumMod val="75000"/>
                  </a:schemeClr>
                </a:solidFill>
              </a:rPr>
              <a:t>国家税务总局关于调整增值税纳税申报有关事项的公告</a:t>
            </a:r>
            <a:r>
              <a:rPr lang="en-US" altLang="zh-CN" sz="1400" dirty="0" smtClean="0">
                <a:solidFill>
                  <a:schemeClr val="accent2">
                    <a:lumMod val="75000"/>
                  </a:schemeClr>
                </a:solidFill>
              </a:rPr>
              <a:t>》</a:t>
            </a:r>
            <a:r>
              <a:rPr lang="zh-CN" altLang="en-US" sz="1400" dirty="0" smtClean="0">
                <a:solidFill>
                  <a:schemeClr val="accent2">
                    <a:lumMod val="75000"/>
                  </a:schemeClr>
                </a:solidFill>
              </a:rPr>
              <a:t>（以下简称公告），现解读如下：</a:t>
            </a:r>
          </a:p>
          <a:p>
            <a:pPr>
              <a:lnSpc>
                <a:spcPts val="2000"/>
              </a:lnSpc>
            </a:pPr>
            <a:r>
              <a:rPr lang="zh-CN" altLang="en-US" sz="1400" dirty="0" smtClean="0">
                <a:solidFill>
                  <a:schemeClr val="accent2">
                    <a:lumMod val="75000"/>
                  </a:schemeClr>
                </a:solidFill>
              </a:rPr>
              <a:t>　　公告明确了自</a:t>
            </a:r>
            <a:r>
              <a:rPr lang="en-US" altLang="zh-CN" sz="1400" dirty="0" smtClean="0">
                <a:solidFill>
                  <a:schemeClr val="accent2">
                    <a:lumMod val="75000"/>
                  </a:schemeClr>
                </a:solidFill>
              </a:rPr>
              <a:t>2018</a:t>
            </a:r>
            <a:r>
              <a:rPr lang="zh-CN" altLang="en-US" sz="1400" dirty="0" smtClean="0">
                <a:solidFill>
                  <a:schemeClr val="accent2">
                    <a:lumMod val="75000"/>
                  </a:schemeClr>
                </a:solidFill>
              </a:rPr>
              <a:t>年</a:t>
            </a:r>
            <a:r>
              <a:rPr lang="en-US" altLang="zh-CN" sz="1400" dirty="0" smtClean="0">
                <a:solidFill>
                  <a:schemeClr val="accent2">
                    <a:lumMod val="75000"/>
                  </a:schemeClr>
                </a:solidFill>
              </a:rPr>
              <a:t>2</a:t>
            </a:r>
            <a:r>
              <a:rPr lang="zh-CN" altLang="en-US" sz="1400" dirty="0" smtClean="0">
                <a:solidFill>
                  <a:schemeClr val="accent2">
                    <a:lumMod val="75000"/>
                  </a:schemeClr>
                </a:solidFill>
              </a:rPr>
              <a:t>月</a:t>
            </a:r>
            <a:r>
              <a:rPr lang="en-US" altLang="zh-CN" sz="1400" dirty="0" smtClean="0">
                <a:solidFill>
                  <a:schemeClr val="accent2">
                    <a:lumMod val="75000"/>
                  </a:schemeClr>
                </a:solidFill>
              </a:rPr>
              <a:t>1</a:t>
            </a:r>
            <a:r>
              <a:rPr lang="zh-CN" altLang="en-US" sz="1400" dirty="0" smtClean="0">
                <a:solidFill>
                  <a:schemeClr val="accent2">
                    <a:lumMod val="75000"/>
                  </a:schemeClr>
                </a:solidFill>
              </a:rPr>
              <a:t>日起，废止增值税纳税申报附列资料中的</a:t>
            </a:r>
            <a:r>
              <a:rPr lang="en-US" altLang="zh-CN" sz="1400" dirty="0" smtClean="0">
                <a:solidFill>
                  <a:schemeClr val="accent2">
                    <a:lumMod val="75000"/>
                  </a:schemeClr>
                </a:solidFill>
              </a:rPr>
              <a:t>《</a:t>
            </a:r>
            <a:r>
              <a:rPr lang="zh-CN" altLang="en-US" sz="1400" dirty="0" smtClean="0">
                <a:solidFill>
                  <a:schemeClr val="accent2">
                    <a:lumMod val="75000"/>
                  </a:schemeClr>
                </a:solidFill>
              </a:rPr>
              <a:t>固定资产（不含不动产）进项税额抵扣情况表</a:t>
            </a:r>
            <a:r>
              <a:rPr lang="en-US" altLang="zh-CN" sz="1400" dirty="0" smtClean="0">
                <a:solidFill>
                  <a:schemeClr val="accent2">
                    <a:lumMod val="75000"/>
                  </a:schemeClr>
                </a:solidFill>
              </a:rPr>
              <a:t>》</a:t>
            </a:r>
            <a:r>
              <a:rPr lang="zh-CN" altLang="en-US" sz="1400" dirty="0" smtClean="0">
                <a:solidFill>
                  <a:schemeClr val="accent2">
                    <a:lumMod val="75000"/>
                  </a:schemeClr>
                </a:solidFill>
              </a:rPr>
              <a:t>和</a:t>
            </a:r>
            <a:r>
              <a:rPr lang="en-US" altLang="zh-CN" sz="1400" dirty="0" smtClean="0">
                <a:solidFill>
                  <a:schemeClr val="accent2">
                    <a:lumMod val="75000"/>
                  </a:schemeClr>
                </a:solidFill>
              </a:rPr>
              <a:t>《</a:t>
            </a:r>
            <a:r>
              <a:rPr lang="zh-CN" altLang="en-US" sz="1400" dirty="0" smtClean="0">
                <a:solidFill>
                  <a:schemeClr val="accent2">
                    <a:lumMod val="75000"/>
                  </a:schemeClr>
                </a:solidFill>
              </a:rPr>
              <a:t>本期抵扣进项税额结构明细表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endParaRPr lang="zh-CN" altLang="en-US" sz="1400" dirty="0">
              <a:solidFill>
                <a:schemeClr val="accent2">
                  <a:lumMod val="75000"/>
                </a:schemeClr>
              </a:solidFill>
            </a:endParaRPr>
          </a:p>
        </p:txBody>
      </p:sp>
      <p:pic>
        <p:nvPicPr>
          <p:cNvPr id="1026" name="Picture 2"/>
          <p:cNvPicPr>
            <a:picLocks noChangeAspect="1" noChangeArrowheads="1"/>
          </p:cNvPicPr>
          <p:nvPr/>
        </p:nvPicPr>
        <p:blipFill>
          <a:blip r:embed="rId5" cstate="print"/>
          <a:srcRect/>
          <a:stretch>
            <a:fillRect/>
          </a:stretch>
        </p:blipFill>
        <p:spPr bwMode="auto">
          <a:xfrm>
            <a:off x="1835696" y="2643328"/>
            <a:ext cx="5256584" cy="2500172"/>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23528" y="987574"/>
            <a:ext cx="8496944" cy="3108543"/>
          </a:xfrm>
          <a:prstGeom prst="rect">
            <a:avLst/>
          </a:prstGeom>
        </p:spPr>
        <p:txBody>
          <a:bodyPr wrap="square">
            <a:spAutoFit/>
          </a:bodyPr>
          <a:lstStyle/>
          <a:p>
            <a:pPr algn="ctr"/>
            <a:r>
              <a:rPr lang="zh-CN" altLang="en-US" sz="1400" b="1" dirty="0" smtClean="0"/>
              <a:t>国家税务总局关于发布</a:t>
            </a:r>
            <a:r>
              <a:rPr lang="en-US" altLang="zh-CN" sz="1400" b="1" dirty="0" smtClean="0"/>
              <a:t>《</a:t>
            </a:r>
            <a:r>
              <a:rPr lang="zh-CN" altLang="en-US" sz="1400" b="1" dirty="0" smtClean="0"/>
              <a:t>中华人民共和国企业所得税年度纳税申报表（</a:t>
            </a:r>
            <a:r>
              <a:rPr lang="en-US" altLang="zh-CN" sz="1400" b="1" dirty="0" smtClean="0"/>
              <a:t>A</a:t>
            </a:r>
            <a:r>
              <a:rPr lang="zh-CN" altLang="en-US" sz="1400" b="1" dirty="0" smtClean="0"/>
              <a:t>类，</a:t>
            </a:r>
            <a:r>
              <a:rPr lang="en-US" altLang="zh-CN" sz="1400" b="1" dirty="0" smtClean="0"/>
              <a:t>2017</a:t>
            </a:r>
            <a:r>
              <a:rPr lang="zh-CN" altLang="en-US" sz="1400" b="1" dirty="0" smtClean="0"/>
              <a:t>年版）</a:t>
            </a:r>
            <a:r>
              <a:rPr lang="en-US" altLang="zh-CN" sz="1400" b="1" dirty="0" smtClean="0"/>
              <a:t>》</a:t>
            </a:r>
            <a:r>
              <a:rPr lang="zh-CN" altLang="en-US" sz="1400" b="1" dirty="0" smtClean="0"/>
              <a:t>的公告</a:t>
            </a:r>
            <a:endParaRPr lang="en-US" altLang="zh-CN" sz="1400" b="1" dirty="0" smtClean="0"/>
          </a:p>
          <a:p>
            <a:pPr algn="ctr"/>
            <a:r>
              <a:rPr lang="zh-CN" altLang="en-US" sz="1400" b="1" dirty="0" smtClean="0"/>
              <a:t>国家税务总局公告</a:t>
            </a:r>
            <a:r>
              <a:rPr lang="en-US" altLang="zh-CN" sz="1400" b="1" dirty="0" smtClean="0"/>
              <a:t>2017</a:t>
            </a:r>
            <a:r>
              <a:rPr lang="zh-CN" altLang="en-US" sz="1400" b="1" dirty="0" smtClean="0"/>
              <a:t>年第</a:t>
            </a:r>
            <a:r>
              <a:rPr lang="en-US" altLang="zh-CN" sz="1400" b="1" dirty="0" smtClean="0"/>
              <a:t>54</a:t>
            </a:r>
            <a:r>
              <a:rPr lang="zh-CN" altLang="en-US" sz="1400" b="1" dirty="0" smtClean="0"/>
              <a:t>号</a:t>
            </a:r>
            <a:endParaRPr lang="en-US" altLang="zh-CN" sz="1400" b="1" dirty="0" smtClean="0"/>
          </a:p>
          <a:p>
            <a:pPr algn="ctr"/>
            <a:endParaRPr lang="zh-CN" altLang="en-US" sz="1400" b="1" dirty="0" smtClean="0"/>
          </a:p>
          <a:p>
            <a:r>
              <a:rPr lang="zh-CN" altLang="en-US" sz="1400" dirty="0" smtClean="0"/>
              <a:t>　　为贯彻落实</a:t>
            </a:r>
            <a:r>
              <a:rPr lang="en-US" altLang="zh-CN" sz="1400" dirty="0" smtClean="0"/>
              <a:t>《</a:t>
            </a:r>
            <a:r>
              <a:rPr lang="zh-CN" altLang="en-US" sz="1400" dirty="0" smtClean="0"/>
              <a:t>中华人民共和国企业所得税法</a:t>
            </a:r>
            <a:r>
              <a:rPr lang="en-US" altLang="zh-CN" sz="1400" dirty="0" smtClean="0"/>
              <a:t>》</a:t>
            </a:r>
            <a:r>
              <a:rPr lang="zh-CN" altLang="en-US" sz="1400" dirty="0" smtClean="0"/>
              <a:t>及有关政策，现将</a:t>
            </a:r>
            <a:r>
              <a:rPr lang="en-US" altLang="zh-CN" sz="1400" dirty="0" smtClean="0"/>
              <a:t>《</a:t>
            </a:r>
            <a:r>
              <a:rPr lang="zh-CN" altLang="en-US" sz="1400" dirty="0" smtClean="0"/>
              <a:t>中华人民共和国企业所得税年度纳税申报表（</a:t>
            </a:r>
            <a:r>
              <a:rPr lang="en-US" altLang="zh-CN" sz="1400" dirty="0" smtClean="0"/>
              <a:t>A</a:t>
            </a:r>
            <a:r>
              <a:rPr lang="zh-CN" altLang="en-US" sz="1400" dirty="0" smtClean="0"/>
              <a:t>类，</a:t>
            </a:r>
            <a:r>
              <a:rPr lang="en-US" altLang="zh-CN" sz="1400" dirty="0" smtClean="0"/>
              <a:t>2017</a:t>
            </a:r>
            <a:r>
              <a:rPr lang="zh-CN" altLang="en-US" sz="1400" dirty="0" smtClean="0"/>
              <a:t>年版）</a:t>
            </a:r>
            <a:r>
              <a:rPr lang="en-US" altLang="zh-CN" sz="1400" dirty="0" smtClean="0"/>
              <a:t>》</a:t>
            </a:r>
            <a:r>
              <a:rPr lang="zh-CN" altLang="en-US" sz="1400" dirty="0" smtClean="0"/>
              <a:t>予以发布，适用于</a:t>
            </a:r>
            <a:r>
              <a:rPr lang="en-US" altLang="zh-CN" sz="1400" dirty="0" smtClean="0"/>
              <a:t>2017</a:t>
            </a:r>
            <a:r>
              <a:rPr lang="zh-CN" altLang="en-US" sz="1400" dirty="0" smtClean="0"/>
              <a:t>年度及以后年度企业所得税汇算清缴纳税申报。</a:t>
            </a:r>
            <a:r>
              <a:rPr lang="en-US" altLang="zh-CN" sz="1400" dirty="0" smtClean="0"/>
              <a:t>《</a:t>
            </a:r>
            <a:r>
              <a:rPr lang="zh-CN" altLang="en-US" sz="1400" dirty="0" smtClean="0"/>
              <a:t>国家税务总局关于发布</a:t>
            </a:r>
            <a:r>
              <a:rPr lang="en-US" altLang="zh-CN" sz="1400" dirty="0" smtClean="0"/>
              <a:t>〈</a:t>
            </a:r>
            <a:r>
              <a:rPr lang="zh-CN" altLang="en-US" sz="1400" dirty="0" smtClean="0"/>
              <a:t>中华人民共和国企业所得税年度纳税申报表（</a:t>
            </a:r>
            <a:r>
              <a:rPr lang="en-US" altLang="zh-CN" sz="1400" dirty="0" smtClean="0"/>
              <a:t>A</a:t>
            </a:r>
            <a:r>
              <a:rPr lang="zh-CN" altLang="en-US" sz="1400" dirty="0" smtClean="0"/>
              <a:t>类，</a:t>
            </a:r>
            <a:r>
              <a:rPr lang="en-US" altLang="zh-CN" sz="1400" dirty="0" smtClean="0"/>
              <a:t>2014</a:t>
            </a:r>
            <a:r>
              <a:rPr lang="zh-CN" altLang="en-US" sz="1400" dirty="0" smtClean="0"/>
              <a:t>年版）</a:t>
            </a:r>
            <a:r>
              <a:rPr lang="en-US" altLang="zh-CN" sz="1400" dirty="0" smtClean="0"/>
              <a:t>〉</a:t>
            </a:r>
            <a:r>
              <a:rPr lang="zh-CN" altLang="en-US" sz="1400" dirty="0" smtClean="0"/>
              <a:t>的公告</a:t>
            </a:r>
            <a:r>
              <a:rPr lang="en-US" altLang="zh-CN" sz="1400" dirty="0" smtClean="0"/>
              <a:t>》</a:t>
            </a:r>
            <a:r>
              <a:rPr lang="zh-CN" altLang="en-US" sz="1400" dirty="0" smtClean="0"/>
              <a:t>（国家税务总局公告</a:t>
            </a:r>
            <a:r>
              <a:rPr lang="en-US" altLang="zh-CN" sz="1400" dirty="0" smtClean="0"/>
              <a:t>2014</a:t>
            </a:r>
            <a:r>
              <a:rPr lang="zh-CN" altLang="en-US" sz="1400" dirty="0" smtClean="0"/>
              <a:t>年第</a:t>
            </a:r>
            <a:r>
              <a:rPr lang="en-US" altLang="zh-CN" sz="1400" dirty="0" smtClean="0"/>
              <a:t>63</a:t>
            </a:r>
            <a:r>
              <a:rPr lang="zh-CN" altLang="en-US" sz="1400" dirty="0" smtClean="0"/>
              <a:t>号）、</a:t>
            </a:r>
            <a:r>
              <a:rPr lang="en-US" altLang="zh-CN" sz="1400" dirty="0" smtClean="0"/>
              <a:t>《</a:t>
            </a:r>
            <a:r>
              <a:rPr lang="zh-CN" altLang="en-US" sz="1400" dirty="0" smtClean="0"/>
              <a:t>国家税务总局关于修改企业所得税年度纳税申报表（</a:t>
            </a:r>
            <a:r>
              <a:rPr lang="en-US" altLang="zh-CN" sz="1400" dirty="0" smtClean="0"/>
              <a:t>A</a:t>
            </a:r>
            <a:r>
              <a:rPr lang="zh-CN" altLang="en-US" sz="1400" dirty="0" smtClean="0"/>
              <a:t>类，</a:t>
            </a:r>
            <a:r>
              <a:rPr lang="en-US" altLang="zh-CN" sz="1400" dirty="0" smtClean="0"/>
              <a:t>2014</a:t>
            </a:r>
            <a:r>
              <a:rPr lang="zh-CN" altLang="en-US" sz="1400" dirty="0" smtClean="0"/>
              <a:t>年版）部分申报表的公告</a:t>
            </a:r>
            <a:r>
              <a:rPr lang="en-US" altLang="zh-CN" sz="1400" dirty="0" smtClean="0"/>
              <a:t>》</a:t>
            </a:r>
            <a:r>
              <a:rPr lang="zh-CN" altLang="en-US" sz="1400" dirty="0" smtClean="0"/>
              <a:t>（国家税务总局公告</a:t>
            </a:r>
            <a:r>
              <a:rPr lang="en-US" altLang="zh-CN" sz="1400" dirty="0" smtClean="0"/>
              <a:t>2016</a:t>
            </a:r>
            <a:r>
              <a:rPr lang="zh-CN" altLang="en-US" sz="1400" dirty="0" smtClean="0"/>
              <a:t>年第</a:t>
            </a:r>
            <a:r>
              <a:rPr lang="en-US" altLang="zh-CN" sz="1400" dirty="0" smtClean="0"/>
              <a:t>3</a:t>
            </a:r>
            <a:r>
              <a:rPr lang="zh-CN" altLang="en-US" sz="1400" dirty="0" smtClean="0"/>
              <a:t>号）同时废止。</a:t>
            </a:r>
          </a:p>
          <a:p>
            <a:r>
              <a:rPr lang="zh-CN" altLang="en-US" sz="1400" dirty="0" smtClean="0"/>
              <a:t>　　特此公告。</a:t>
            </a:r>
            <a:endParaRPr lang="en-US" altLang="zh-CN" sz="1400" dirty="0" smtClean="0"/>
          </a:p>
          <a:p>
            <a:endParaRPr lang="zh-CN" altLang="en-US" sz="1400" dirty="0" smtClean="0"/>
          </a:p>
          <a:p>
            <a:pPr algn="r"/>
            <a:r>
              <a:rPr lang="zh-CN" altLang="en-US" sz="1400" dirty="0" smtClean="0"/>
              <a:t>国家税务总局</a:t>
            </a:r>
          </a:p>
          <a:p>
            <a:pPr algn="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29</a:t>
            </a:r>
            <a:r>
              <a:rPr lang="zh-CN" altLang="en-US" sz="1400" dirty="0" smtClean="0"/>
              <a:t>日</a:t>
            </a:r>
            <a:endParaRPr lang="en-US" altLang="zh-CN" sz="1400" dirty="0" smtClean="0"/>
          </a:p>
          <a:p>
            <a:endParaRPr lang="zh-CN" altLang="en-US" sz="1400" dirty="0" smtClean="0"/>
          </a:p>
          <a:p>
            <a:r>
              <a:rPr lang="zh-CN" altLang="en-US" sz="1400" dirty="0" smtClean="0">
                <a:hlinkClick r:id="rId5" action="ppaction://hlinkfile"/>
              </a:rPr>
              <a:t>中华人民共和国企业所得税年度纳税申报表</a:t>
            </a:r>
            <a:r>
              <a:rPr lang="en-US" altLang="zh-CN" sz="1400" dirty="0" smtClean="0">
                <a:hlinkClick r:id="rId5" action="ppaction://hlinkfile"/>
              </a:rPr>
              <a:t>(A</a:t>
            </a:r>
            <a:r>
              <a:rPr lang="zh-CN" altLang="en-US" sz="1400" dirty="0" smtClean="0">
                <a:hlinkClick r:id="rId5" action="ppaction://hlinkfile"/>
              </a:rPr>
              <a:t>类，</a:t>
            </a:r>
            <a:r>
              <a:rPr lang="en-US" altLang="zh-CN" sz="1400" dirty="0" smtClean="0">
                <a:hlinkClick r:id="rId5" action="ppaction://hlinkfile"/>
              </a:rPr>
              <a:t>2017</a:t>
            </a:r>
            <a:r>
              <a:rPr lang="zh-CN" altLang="en-US" sz="1400" dirty="0" smtClean="0">
                <a:hlinkClick r:id="rId5" action="ppaction://hlinkfile"/>
              </a:rPr>
              <a:t>年版</a:t>
            </a:r>
            <a:r>
              <a:rPr lang="en-US" altLang="zh-CN" sz="1400" dirty="0" smtClean="0">
                <a:hlinkClick r:id="rId5" action="ppaction://hlinkfile"/>
              </a:rPr>
              <a:t>)</a:t>
            </a:r>
            <a:endParaRPr lang="en-US" altLang="zh-CN" sz="1400" dirty="0"/>
          </a:p>
        </p:txBody>
      </p:sp>
      <p:sp>
        <p:nvSpPr>
          <p:cNvPr id="6" name="矩形 5"/>
          <p:cNvSpPr/>
          <p:nvPr/>
        </p:nvSpPr>
        <p:spPr bwMode="auto">
          <a:xfrm>
            <a:off x="683568" y="4515966"/>
            <a:ext cx="1440000" cy="395984"/>
          </a:xfrm>
          <a:prstGeom prst="rect">
            <a:avLst/>
          </a:prstGeom>
          <a:solidFill>
            <a:schemeClr val="accent2">
              <a:alpha val="85000"/>
            </a:schemeClr>
          </a:solidFill>
          <a:ln>
            <a:noFill/>
          </a:ln>
          <a:effectLst/>
        </p:spPr>
        <p:txBody>
          <a:bodyPr wrap="none" lIns="0" tIns="40815" rIns="0" bIns="40815" anchor="ctr"/>
          <a:lstStyle/>
          <a:p>
            <a:pPr algn="ctr">
              <a:lnSpc>
                <a:spcPct val="130000"/>
              </a:lnSpc>
              <a:defRPr/>
            </a:pPr>
            <a:r>
              <a:rPr lang="zh-CN" altLang="en-US" b="1" dirty="0" smtClean="0">
                <a:solidFill>
                  <a:schemeClr val="bg1"/>
                </a:solidFill>
                <a:latin typeface="微软雅黑" panose="020B0503020204020204" pitchFamily="34" charset="-122"/>
                <a:ea typeface="微软雅黑" panose="020B0503020204020204" pitchFamily="34" charset="-122"/>
              </a:rPr>
              <a:t>下页有解读</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23528" y="764759"/>
            <a:ext cx="8712968" cy="4543295"/>
          </a:xfrm>
          <a:prstGeom prst="rect">
            <a:avLst/>
          </a:prstGeom>
        </p:spPr>
        <p:txBody>
          <a:bodyPr wrap="square">
            <a:spAutoFit/>
          </a:bodyPr>
          <a:lstStyle/>
          <a:p>
            <a:pPr>
              <a:lnSpc>
                <a:spcPts val="2500"/>
              </a:lnSpc>
            </a:pPr>
            <a:r>
              <a:rPr lang="zh-CN" altLang="en-US" sz="1400" dirty="0" smtClean="0">
                <a:solidFill>
                  <a:schemeClr val="accent2"/>
                </a:solidFill>
                <a:latin typeface="微软雅黑" pitchFamily="34" charset="-122"/>
                <a:ea typeface="微软雅黑" pitchFamily="34" charset="-122"/>
              </a:rPr>
              <a:t>       进口合同有电子文本的，可上传合同的</a:t>
            </a:r>
            <a:r>
              <a:rPr lang="en-US" altLang="zh-CN" sz="1400" dirty="0" smtClean="0">
                <a:solidFill>
                  <a:schemeClr val="accent2"/>
                </a:solidFill>
                <a:latin typeface="微软雅黑" pitchFamily="34" charset="-122"/>
                <a:ea typeface="微软雅黑" pitchFamily="34" charset="-122"/>
              </a:rPr>
              <a:t>PDF</a:t>
            </a:r>
            <a:r>
              <a:rPr lang="zh-CN" altLang="en-US" sz="1400" dirty="0" smtClean="0">
                <a:solidFill>
                  <a:schemeClr val="accent2"/>
                </a:solidFill>
                <a:latin typeface="微软雅黑" pitchFamily="34" charset="-122"/>
                <a:ea typeface="微软雅黑" pitchFamily="34" charset="-122"/>
              </a:rPr>
              <a:t>格式文件，同时上传纸质合同的第一页和所有签章页。</a:t>
            </a:r>
          </a:p>
          <a:p>
            <a:pPr>
              <a:lnSpc>
                <a:spcPts val="2500"/>
              </a:lnSpc>
            </a:pPr>
            <a:r>
              <a:rPr lang="zh-CN" altLang="en-US" sz="1400" dirty="0" smtClean="0">
                <a:solidFill>
                  <a:schemeClr val="accent2"/>
                </a:solidFill>
                <a:latin typeface="微软雅黑" pitchFamily="34" charset="-122"/>
                <a:ea typeface="微软雅黑" pitchFamily="34" charset="-122"/>
              </a:rPr>
              <a:t>　　进口合同为外文的，应将以下条款翻译成中文，并将翻译文本签章扫描上传：</a:t>
            </a:r>
          </a:p>
          <a:p>
            <a:pPr>
              <a:lnSpc>
                <a:spcPts val="2500"/>
              </a:lnSpc>
            </a:pPr>
            <a:r>
              <a:rPr lang="zh-CN" altLang="en-US" sz="1400" dirty="0" smtClean="0">
                <a:solidFill>
                  <a:schemeClr val="accent2"/>
                </a:solidFill>
                <a:latin typeface="微软雅黑" pitchFamily="34" charset="-122"/>
                <a:ea typeface="微软雅黑" pitchFamily="34" charset="-122"/>
              </a:rPr>
              <a:t>　　</a:t>
            </a:r>
            <a:r>
              <a:rPr lang="en-US" altLang="zh-CN" sz="1400" dirty="0" smtClean="0">
                <a:solidFill>
                  <a:schemeClr val="accent2"/>
                </a:solidFill>
                <a:latin typeface="微软雅黑" pitchFamily="34" charset="-122"/>
                <a:ea typeface="微软雅黑" pitchFamily="34" charset="-122"/>
              </a:rPr>
              <a:t>1</a:t>
            </a:r>
            <a:r>
              <a:rPr lang="zh-CN" altLang="en-US" sz="1400" dirty="0" smtClean="0">
                <a:solidFill>
                  <a:schemeClr val="accent2"/>
                </a:solidFill>
                <a:latin typeface="微软雅黑" pitchFamily="34" charset="-122"/>
                <a:ea typeface="微软雅黑" pitchFamily="34" charset="-122"/>
              </a:rPr>
              <a:t>．合同或协议标题；</a:t>
            </a:r>
          </a:p>
          <a:p>
            <a:pPr>
              <a:lnSpc>
                <a:spcPts val="2500"/>
              </a:lnSpc>
            </a:pPr>
            <a:r>
              <a:rPr lang="zh-CN" altLang="en-US" sz="1400" dirty="0" smtClean="0">
                <a:solidFill>
                  <a:schemeClr val="accent2"/>
                </a:solidFill>
                <a:latin typeface="微软雅黑" pitchFamily="34" charset="-122"/>
                <a:ea typeface="微软雅黑" pitchFamily="34" charset="-122"/>
              </a:rPr>
              <a:t>　　</a:t>
            </a:r>
            <a:r>
              <a:rPr lang="en-US" altLang="zh-CN" sz="1400" dirty="0" smtClean="0">
                <a:solidFill>
                  <a:schemeClr val="accent2"/>
                </a:solidFill>
                <a:latin typeface="微软雅黑" pitchFamily="34" charset="-122"/>
                <a:ea typeface="微软雅黑" pitchFamily="34" charset="-122"/>
              </a:rPr>
              <a:t>2</a:t>
            </a:r>
            <a:r>
              <a:rPr lang="zh-CN" altLang="en-US" sz="1400" dirty="0" smtClean="0">
                <a:solidFill>
                  <a:schemeClr val="accent2"/>
                </a:solidFill>
                <a:latin typeface="微软雅黑" pitchFamily="34" charset="-122"/>
                <a:ea typeface="微软雅黑" pitchFamily="34" charset="-122"/>
              </a:rPr>
              <a:t>．买卖双方、进口代理人的名称及相互之间关系；</a:t>
            </a:r>
          </a:p>
          <a:p>
            <a:pPr>
              <a:lnSpc>
                <a:spcPts val="2500"/>
              </a:lnSpc>
            </a:pPr>
            <a:r>
              <a:rPr lang="zh-CN" altLang="en-US" sz="1400" dirty="0" smtClean="0">
                <a:solidFill>
                  <a:schemeClr val="accent2"/>
                </a:solidFill>
                <a:latin typeface="微软雅黑" pitchFamily="34" charset="-122"/>
                <a:ea typeface="微软雅黑" pitchFamily="34" charset="-122"/>
              </a:rPr>
              <a:t>　　</a:t>
            </a:r>
            <a:r>
              <a:rPr lang="en-US" altLang="zh-CN" sz="1400" dirty="0" smtClean="0">
                <a:solidFill>
                  <a:schemeClr val="accent2"/>
                </a:solidFill>
                <a:latin typeface="微软雅黑" pitchFamily="34" charset="-122"/>
                <a:ea typeface="微软雅黑" pitchFamily="34" charset="-122"/>
              </a:rPr>
              <a:t>3</a:t>
            </a:r>
            <a:r>
              <a:rPr lang="zh-CN" altLang="en-US" sz="1400" dirty="0" smtClean="0">
                <a:solidFill>
                  <a:schemeClr val="accent2"/>
                </a:solidFill>
                <a:latin typeface="微软雅黑" pitchFamily="34" charset="-122"/>
                <a:ea typeface="微软雅黑" pitchFamily="34" charset="-122"/>
              </a:rPr>
              <a:t>．买卖双方的权利及义务；</a:t>
            </a:r>
          </a:p>
          <a:p>
            <a:pPr>
              <a:lnSpc>
                <a:spcPts val="2500"/>
              </a:lnSpc>
            </a:pPr>
            <a:r>
              <a:rPr lang="zh-CN" altLang="en-US" sz="1400" dirty="0" smtClean="0">
                <a:solidFill>
                  <a:schemeClr val="accent2"/>
                </a:solidFill>
                <a:latin typeface="微软雅黑" pitchFamily="34" charset="-122"/>
                <a:ea typeface="微软雅黑" pitchFamily="34" charset="-122"/>
              </a:rPr>
              <a:t>　　</a:t>
            </a:r>
            <a:r>
              <a:rPr lang="en-US" altLang="zh-CN" sz="1400" dirty="0" smtClean="0">
                <a:solidFill>
                  <a:schemeClr val="accent2"/>
                </a:solidFill>
                <a:latin typeface="微软雅黑" pitchFamily="34" charset="-122"/>
                <a:ea typeface="微软雅黑" pitchFamily="34" charset="-122"/>
              </a:rPr>
              <a:t>4</a:t>
            </a:r>
            <a:r>
              <a:rPr lang="zh-CN" altLang="en-US" sz="1400" dirty="0" smtClean="0">
                <a:solidFill>
                  <a:schemeClr val="accent2"/>
                </a:solidFill>
                <a:latin typeface="微软雅黑" pitchFamily="34" charset="-122"/>
                <a:ea typeface="微软雅黑" pitchFamily="34" charset="-122"/>
              </a:rPr>
              <a:t>．货物的名称、规格型号及技术参数、数量、单价、总价、生产国别或制造商、包装等；</a:t>
            </a:r>
          </a:p>
          <a:p>
            <a:pPr>
              <a:lnSpc>
                <a:spcPts val="2500"/>
              </a:lnSpc>
            </a:pPr>
            <a:r>
              <a:rPr lang="zh-CN" altLang="en-US" sz="1400" dirty="0" smtClean="0">
                <a:solidFill>
                  <a:schemeClr val="accent2"/>
                </a:solidFill>
                <a:latin typeface="微软雅黑" pitchFamily="34" charset="-122"/>
                <a:ea typeface="微软雅黑" pitchFamily="34" charset="-122"/>
              </a:rPr>
              <a:t>　　</a:t>
            </a:r>
            <a:r>
              <a:rPr lang="en-US" altLang="zh-CN" sz="1400" dirty="0" smtClean="0">
                <a:solidFill>
                  <a:schemeClr val="accent2"/>
                </a:solidFill>
                <a:latin typeface="微软雅黑" pitchFamily="34" charset="-122"/>
                <a:ea typeface="微软雅黑" pitchFamily="34" charset="-122"/>
              </a:rPr>
              <a:t>5</a:t>
            </a:r>
            <a:r>
              <a:rPr lang="zh-CN" altLang="en-US" sz="1400" dirty="0" smtClean="0">
                <a:solidFill>
                  <a:schemeClr val="accent2"/>
                </a:solidFill>
                <a:latin typeface="微软雅黑" pitchFamily="34" charset="-122"/>
                <a:ea typeface="微软雅黑" pitchFamily="34" charset="-122"/>
              </a:rPr>
              <a:t>．与货物价格及运输相关的条款（如采购条款、定价及支付条款、运输交付条款、保险条款等）；</a:t>
            </a:r>
          </a:p>
          <a:p>
            <a:pPr>
              <a:lnSpc>
                <a:spcPts val="2500"/>
              </a:lnSpc>
            </a:pPr>
            <a:r>
              <a:rPr lang="zh-CN" altLang="en-US" sz="1400" dirty="0" smtClean="0">
                <a:solidFill>
                  <a:schemeClr val="accent2"/>
                </a:solidFill>
                <a:latin typeface="微软雅黑" pitchFamily="34" charset="-122"/>
                <a:ea typeface="微软雅黑" pitchFamily="34" charset="-122"/>
              </a:rPr>
              <a:t>　　</a:t>
            </a:r>
            <a:r>
              <a:rPr lang="en-US" altLang="zh-CN" sz="1400" dirty="0" smtClean="0">
                <a:solidFill>
                  <a:schemeClr val="accent2"/>
                </a:solidFill>
                <a:latin typeface="微软雅黑" pitchFamily="34" charset="-122"/>
                <a:ea typeface="微软雅黑" pitchFamily="34" charset="-122"/>
              </a:rPr>
              <a:t>6</a:t>
            </a:r>
            <a:r>
              <a:rPr lang="zh-CN" altLang="en-US" sz="1400" dirty="0" smtClean="0">
                <a:solidFill>
                  <a:schemeClr val="accent2"/>
                </a:solidFill>
                <a:latin typeface="微软雅黑" pitchFamily="34" charset="-122"/>
                <a:ea typeface="微软雅黑" pitchFamily="34" charset="-122"/>
              </a:rPr>
              <a:t>．合同或协议授权事项（如经销协议的授权经销区域及授权范围、合同或协议授予的权利及义务）；</a:t>
            </a:r>
          </a:p>
          <a:p>
            <a:pPr>
              <a:lnSpc>
                <a:spcPts val="2500"/>
              </a:lnSpc>
            </a:pPr>
            <a:r>
              <a:rPr lang="zh-CN" altLang="en-US" sz="1400" dirty="0" smtClean="0">
                <a:solidFill>
                  <a:schemeClr val="accent2"/>
                </a:solidFill>
                <a:latin typeface="微软雅黑" pitchFamily="34" charset="-122"/>
                <a:ea typeface="微软雅黑" pitchFamily="34" charset="-122"/>
              </a:rPr>
              <a:t>　　</a:t>
            </a:r>
            <a:r>
              <a:rPr lang="en-US" altLang="zh-CN" sz="1400" dirty="0" smtClean="0">
                <a:solidFill>
                  <a:schemeClr val="accent2"/>
                </a:solidFill>
                <a:latin typeface="微软雅黑" pitchFamily="34" charset="-122"/>
                <a:ea typeface="微软雅黑" pitchFamily="34" charset="-122"/>
              </a:rPr>
              <a:t>7</a:t>
            </a:r>
            <a:r>
              <a:rPr lang="zh-CN" altLang="en-US" sz="1400" dirty="0" smtClean="0">
                <a:solidFill>
                  <a:schemeClr val="accent2"/>
                </a:solidFill>
                <a:latin typeface="微软雅黑" pitchFamily="34" charset="-122"/>
                <a:ea typeface="微软雅黑" pitchFamily="34" charset="-122"/>
              </a:rPr>
              <a:t>．合同或协议的终止条款；</a:t>
            </a:r>
          </a:p>
          <a:p>
            <a:pPr>
              <a:lnSpc>
                <a:spcPts val="2500"/>
              </a:lnSpc>
            </a:pPr>
            <a:r>
              <a:rPr lang="zh-CN" altLang="en-US" sz="1400" dirty="0" smtClean="0">
                <a:solidFill>
                  <a:schemeClr val="accent2"/>
                </a:solidFill>
                <a:latin typeface="微软雅黑" pitchFamily="34" charset="-122"/>
                <a:ea typeface="微软雅黑" pitchFamily="34" charset="-122"/>
              </a:rPr>
              <a:t>　　</a:t>
            </a:r>
            <a:r>
              <a:rPr lang="en-US" altLang="zh-CN" sz="1400" dirty="0" smtClean="0">
                <a:solidFill>
                  <a:schemeClr val="accent2"/>
                </a:solidFill>
                <a:latin typeface="微软雅黑" pitchFamily="34" charset="-122"/>
                <a:ea typeface="微软雅黑" pitchFamily="34" charset="-122"/>
              </a:rPr>
              <a:t>8</a:t>
            </a:r>
            <a:r>
              <a:rPr lang="zh-CN" altLang="en-US" sz="1400" dirty="0" smtClean="0">
                <a:solidFill>
                  <a:schemeClr val="accent2"/>
                </a:solidFill>
                <a:latin typeface="微软雅黑" pitchFamily="34" charset="-122"/>
                <a:ea typeface="微软雅黑" pitchFamily="34" charset="-122"/>
              </a:rPr>
              <a:t>．与商品数量及其价格有关的合同附件（如各型号零部件等的数量及价格清单等）；</a:t>
            </a:r>
          </a:p>
          <a:p>
            <a:pPr>
              <a:lnSpc>
                <a:spcPts val="2500"/>
              </a:lnSpc>
            </a:pPr>
            <a:r>
              <a:rPr lang="zh-CN" altLang="en-US" sz="1400" dirty="0" smtClean="0">
                <a:solidFill>
                  <a:schemeClr val="accent2"/>
                </a:solidFill>
                <a:latin typeface="微软雅黑" pitchFamily="34" charset="-122"/>
                <a:ea typeface="微软雅黑" pitchFamily="34" charset="-122"/>
              </a:rPr>
              <a:t>　　</a:t>
            </a:r>
            <a:r>
              <a:rPr lang="en-US" altLang="zh-CN" sz="1400" dirty="0" smtClean="0">
                <a:solidFill>
                  <a:schemeClr val="accent2"/>
                </a:solidFill>
                <a:latin typeface="微软雅黑" pitchFamily="34" charset="-122"/>
                <a:ea typeface="微软雅黑" pitchFamily="34" charset="-122"/>
              </a:rPr>
              <a:t>9</a:t>
            </a:r>
            <a:r>
              <a:rPr lang="zh-CN" altLang="en-US" sz="1400" dirty="0" smtClean="0">
                <a:solidFill>
                  <a:schemeClr val="accent2"/>
                </a:solidFill>
                <a:latin typeface="微软雅黑" pitchFamily="34" charset="-122"/>
                <a:ea typeface="微软雅黑" pitchFamily="34" charset="-122"/>
              </a:rPr>
              <a:t>．买卖双方、代理人的签字人及签字日期；</a:t>
            </a:r>
          </a:p>
          <a:p>
            <a:pPr>
              <a:lnSpc>
                <a:spcPts val="2500"/>
              </a:lnSpc>
            </a:pPr>
            <a:r>
              <a:rPr lang="zh-CN" altLang="en-US" sz="1400" dirty="0" smtClean="0">
                <a:solidFill>
                  <a:schemeClr val="accent2"/>
                </a:solidFill>
                <a:latin typeface="微软雅黑" pitchFamily="34" charset="-122"/>
                <a:ea typeface="微软雅黑" pitchFamily="34" charset="-122"/>
              </a:rPr>
              <a:t>　　</a:t>
            </a:r>
            <a:r>
              <a:rPr lang="en-US" altLang="zh-CN" sz="1400" dirty="0" smtClean="0">
                <a:solidFill>
                  <a:schemeClr val="accent2"/>
                </a:solidFill>
                <a:latin typeface="微软雅黑" pitchFamily="34" charset="-122"/>
                <a:ea typeface="微软雅黑" pitchFamily="34" charset="-122"/>
              </a:rPr>
              <a:t>10</a:t>
            </a:r>
            <a:r>
              <a:rPr lang="zh-CN" altLang="en-US" sz="1400" dirty="0" smtClean="0">
                <a:solidFill>
                  <a:schemeClr val="accent2"/>
                </a:solidFill>
                <a:latin typeface="微软雅黑" pitchFamily="34" charset="-122"/>
                <a:ea typeface="微软雅黑" pitchFamily="34" charset="-122"/>
              </a:rPr>
              <a:t>．其他与减免税审核确认有关的条款。</a:t>
            </a:r>
          </a:p>
          <a:p>
            <a:pPr>
              <a:lnSpc>
                <a:spcPts val="2500"/>
              </a:lnSpc>
            </a:pPr>
            <a:r>
              <a:rPr lang="zh-CN" altLang="en-US" sz="1400" dirty="0" smtClean="0">
                <a:solidFill>
                  <a:schemeClr val="accent2"/>
                </a:solidFill>
                <a:latin typeface="微软雅黑" pitchFamily="34" charset="-122"/>
                <a:ea typeface="微软雅黑" pitchFamily="34" charset="-122"/>
              </a:rPr>
              <a:t>    （三）进口货物相关技术资料和说明文件中，属于判定该货物能否享受优惠政策的内容应当上传。</a:t>
            </a:r>
          </a:p>
          <a:p>
            <a:pPr>
              <a:lnSpc>
                <a:spcPts val="2500"/>
              </a:lnSpc>
            </a:pPr>
            <a:r>
              <a:rPr lang="zh-CN" altLang="en-US" sz="1400" dirty="0" smtClean="0">
                <a:solidFill>
                  <a:schemeClr val="accent2"/>
                </a:solidFill>
                <a:latin typeface="微软雅黑" pitchFamily="34" charset="-122"/>
                <a:ea typeface="微软雅黑" pitchFamily="34" charset="-122"/>
              </a:rPr>
              <a:t>　</a:t>
            </a:r>
            <a:endParaRPr lang="zh-CN" altLang="en-US" sz="1400" dirty="0">
              <a:latin typeface="微软雅黑" pitchFamily="34" charset="-122"/>
              <a:ea typeface="微软雅黑" pitchFamily="34"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179512" y="829905"/>
            <a:ext cx="8640960" cy="4478149"/>
          </a:xfrm>
          <a:prstGeom prst="rect">
            <a:avLst/>
          </a:prstGeom>
        </p:spPr>
        <p:txBody>
          <a:bodyPr wrap="square">
            <a:spAutoFit/>
          </a:bodyPr>
          <a:lstStyle/>
          <a:p>
            <a:pPr algn="ctr">
              <a:lnSpc>
                <a:spcPts val="1900"/>
              </a:lnSpc>
            </a:pPr>
            <a:r>
              <a:rPr lang="zh-CN" altLang="en-US" sz="1400" b="1" dirty="0" smtClean="0">
                <a:solidFill>
                  <a:schemeClr val="accent2">
                    <a:lumMod val="75000"/>
                  </a:schemeClr>
                </a:solidFill>
              </a:rPr>
              <a:t>关于</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国家税务总局关于发布</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中华人民共和国企业所得税年度纳税申报表（</a:t>
            </a:r>
            <a:r>
              <a:rPr lang="en-US" altLang="zh-CN" sz="1400" b="1" dirty="0" smtClean="0">
                <a:solidFill>
                  <a:schemeClr val="accent2">
                    <a:lumMod val="75000"/>
                  </a:schemeClr>
                </a:solidFill>
              </a:rPr>
              <a:t>A</a:t>
            </a:r>
            <a:r>
              <a:rPr lang="zh-CN" altLang="en-US" sz="1400" b="1" dirty="0" smtClean="0">
                <a:solidFill>
                  <a:schemeClr val="accent2">
                    <a:lumMod val="75000"/>
                  </a:schemeClr>
                </a:solidFill>
              </a:rPr>
              <a:t>类，</a:t>
            </a:r>
            <a:r>
              <a:rPr lang="en-US" altLang="zh-CN" sz="1400" b="1" dirty="0" smtClean="0">
                <a:solidFill>
                  <a:schemeClr val="accent2">
                    <a:lumMod val="75000"/>
                  </a:schemeClr>
                </a:solidFill>
              </a:rPr>
              <a:t>2017</a:t>
            </a:r>
            <a:r>
              <a:rPr lang="zh-CN" altLang="en-US" sz="1400" b="1" dirty="0" smtClean="0">
                <a:solidFill>
                  <a:schemeClr val="accent2">
                    <a:lumMod val="75000"/>
                  </a:schemeClr>
                </a:solidFill>
              </a:rPr>
              <a:t>年版）</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的公告</a:t>
            </a:r>
            <a:r>
              <a:rPr lang="en-US" altLang="zh-CN" sz="1400" b="1" dirty="0" smtClean="0">
                <a:solidFill>
                  <a:schemeClr val="accent2">
                    <a:lumMod val="75000"/>
                  </a:schemeClr>
                </a:solidFill>
              </a:rPr>
              <a:t>》</a:t>
            </a:r>
            <a:r>
              <a:rPr lang="zh-CN" altLang="en-US" sz="1400" b="1" dirty="0" smtClean="0">
                <a:solidFill>
                  <a:schemeClr val="accent2">
                    <a:lumMod val="75000"/>
                  </a:schemeClr>
                </a:solidFill>
              </a:rPr>
              <a:t>的解读</a:t>
            </a:r>
            <a:endParaRPr lang="en-US" altLang="zh-CN" sz="1400" b="1" dirty="0" smtClean="0">
              <a:solidFill>
                <a:schemeClr val="accent2">
                  <a:lumMod val="75000"/>
                </a:schemeClr>
              </a:solidFill>
            </a:endParaRPr>
          </a:p>
          <a:p>
            <a:pPr algn="ctr">
              <a:lnSpc>
                <a:spcPts val="1900"/>
              </a:lnSpc>
            </a:pPr>
            <a:endParaRPr lang="zh-CN" altLang="en-US" sz="1400" b="1" dirty="0" smtClean="0">
              <a:solidFill>
                <a:schemeClr val="accent2">
                  <a:lumMod val="75000"/>
                </a:schemeClr>
              </a:solidFill>
            </a:endParaRPr>
          </a:p>
          <a:p>
            <a:pPr>
              <a:lnSpc>
                <a:spcPts val="1900"/>
              </a:lnSpc>
            </a:pPr>
            <a:r>
              <a:rPr lang="zh-CN" altLang="en-US" sz="1400" dirty="0" smtClean="0">
                <a:solidFill>
                  <a:schemeClr val="accent2">
                    <a:lumMod val="75000"/>
                  </a:schemeClr>
                </a:solidFill>
              </a:rPr>
              <a:t>　　近日，国家税务总局发布了</a:t>
            </a:r>
            <a:r>
              <a:rPr lang="en-US" altLang="zh-CN" sz="1400" dirty="0" smtClean="0">
                <a:solidFill>
                  <a:schemeClr val="accent2">
                    <a:lumMod val="75000"/>
                  </a:schemeClr>
                </a:solidFill>
              </a:rPr>
              <a:t>《</a:t>
            </a:r>
            <a:r>
              <a:rPr lang="zh-CN" altLang="en-US" sz="1400" dirty="0" smtClean="0">
                <a:solidFill>
                  <a:schemeClr val="accent2">
                    <a:lumMod val="75000"/>
                  </a:schemeClr>
                </a:solidFill>
              </a:rPr>
              <a:t>国家税务总局关于发布</a:t>
            </a:r>
            <a:r>
              <a:rPr lang="en-US" altLang="zh-CN" sz="1400" dirty="0" smtClean="0">
                <a:solidFill>
                  <a:schemeClr val="accent2">
                    <a:lumMod val="75000"/>
                  </a:schemeClr>
                </a:solidFill>
              </a:rPr>
              <a:t>〈</a:t>
            </a:r>
            <a:r>
              <a:rPr lang="zh-CN" altLang="en-US" sz="1400" dirty="0" smtClean="0">
                <a:solidFill>
                  <a:schemeClr val="accent2">
                    <a:lumMod val="75000"/>
                  </a:schemeClr>
                </a:solidFill>
              </a:rPr>
              <a:t>中华人民共和国企业所得税年度纳税申报表（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的公告</a:t>
            </a:r>
            <a:r>
              <a:rPr lang="en-US" altLang="zh-CN" sz="1400" dirty="0" smtClean="0">
                <a:solidFill>
                  <a:schemeClr val="accent2">
                    <a:lumMod val="75000"/>
                  </a:schemeClr>
                </a:solidFill>
              </a:rPr>
              <a:t>》</a:t>
            </a:r>
            <a:r>
              <a:rPr lang="zh-CN" altLang="en-US" sz="1400" dirty="0" smtClean="0">
                <a:solidFill>
                  <a:schemeClr val="accent2">
                    <a:lumMod val="75000"/>
                  </a:schemeClr>
                </a:solidFill>
              </a:rPr>
              <a:t>（以下简称</a:t>
            </a:r>
            <a:r>
              <a:rPr lang="en-US" altLang="zh-CN" sz="1400" dirty="0" smtClean="0">
                <a:solidFill>
                  <a:schemeClr val="accent2">
                    <a:lumMod val="75000"/>
                  </a:schemeClr>
                </a:solidFill>
              </a:rPr>
              <a:t>《</a:t>
            </a:r>
            <a:r>
              <a:rPr lang="zh-CN" altLang="en-US" sz="1400" dirty="0" smtClean="0">
                <a:solidFill>
                  <a:schemeClr val="accent2">
                    <a:lumMod val="75000"/>
                  </a:schemeClr>
                </a:solidFill>
              </a:rPr>
              <a:t>公告</a:t>
            </a:r>
            <a:r>
              <a:rPr lang="en-US" altLang="zh-CN" sz="1400" dirty="0" smtClean="0">
                <a:solidFill>
                  <a:schemeClr val="accent2">
                    <a:lumMod val="75000"/>
                  </a:schemeClr>
                </a:solidFill>
              </a:rPr>
              <a:t>》</a:t>
            </a:r>
            <a:r>
              <a:rPr lang="zh-CN" altLang="en-US" sz="1400" dirty="0" smtClean="0">
                <a:solidFill>
                  <a:schemeClr val="accent2">
                    <a:lumMod val="75000"/>
                  </a:schemeClr>
                </a:solidFill>
              </a:rPr>
              <a:t>），对</a:t>
            </a:r>
            <a:r>
              <a:rPr lang="en-US" altLang="zh-CN" sz="1400" dirty="0" smtClean="0">
                <a:solidFill>
                  <a:schemeClr val="accent2">
                    <a:lumMod val="75000"/>
                  </a:schemeClr>
                </a:solidFill>
              </a:rPr>
              <a:t>《</a:t>
            </a:r>
            <a:r>
              <a:rPr lang="zh-CN" altLang="en-US" sz="1400" dirty="0" smtClean="0">
                <a:solidFill>
                  <a:schemeClr val="accent2">
                    <a:lumMod val="75000"/>
                  </a:schemeClr>
                </a:solidFill>
              </a:rPr>
              <a:t>中华人民共和国企业所得税年度纳税申报表（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2014</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（以下简称</a:t>
            </a:r>
            <a:r>
              <a:rPr lang="en-US" altLang="zh-CN" sz="1400" dirty="0" smtClean="0">
                <a:solidFill>
                  <a:schemeClr val="accent2">
                    <a:lumMod val="75000"/>
                  </a:schemeClr>
                </a:solidFill>
              </a:rPr>
              <a:t>《</a:t>
            </a:r>
            <a:r>
              <a:rPr lang="zh-CN" altLang="en-US" sz="1400" dirty="0" smtClean="0">
                <a:solidFill>
                  <a:schemeClr val="accent2">
                    <a:lumMod val="75000"/>
                  </a:schemeClr>
                </a:solidFill>
              </a:rPr>
              <a:t>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2014</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）进行了修改。为便于纳税人准确把握本公告内容，现解读如下： </a:t>
            </a:r>
          </a:p>
          <a:p>
            <a:pPr>
              <a:lnSpc>
                <a:spcPts val="1900"/>
              </a:lnSpc>
            </a:pPr>
            <a:r>
              <a:rPr lang="zh-CN" altLang="en-US" sz="1400" dirty="0" smtClean="0">
                <a:solidFill>
                  <a:schemeClr val="accent2">
                    <a:lumMod val="75000"/>
                  </a:schemeClr>
                </a:solidFill>
              </a:rPr>
              <a:t>　　一、有关背景</a:t>
            </a:r>
          </a:p>
          <a:p>
            <a:pPr>
              <a:lnSpc>
                <a:spcPts val="1900"/>
              </a:lnSpc>
            </a:pPr>
            <a:r>
              <a:rPr lang="zh-CN" altLang="en-US" sz="1400" dirty="0" smtClean="0">
                <a:solidFill>
                  <a:schemeClr val="accent2">
                    <a:lumMod val="75000"/>
                  </a:schemeClr>
                </a:solidFill>
              </a:rPr>
              <a:t>　　</a:t>
            </a:r>
            <a:r>
              <a:rPr lang="en-US" altLang="zh-CN" sz="1400" dirty="0" smtClean="0">
                <a:solidFill>
                  <a:schemeClr val="accent2">
                    <a:lumMod val="75000"/>
                  </a:schemeClr>
                </a:solidFill>
              </a:rPr>
              <a:t>《</a:t>
            </a:r>
            <a:r>
              <a:rPr lang="zh-CN" altLang="en-US" sz="1400" dirty="0" smtClean="0">
                <a:solidFill>
                  <a:schemeClr val="accent2">
                    <a:lumMod val="75000"/>
                  </a:schemeClr>
                </a:solidFill>
              </a:rPr>
              <a:t>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2014</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发布以来，对协助纳税人履行纳税义务，提高纳税遵从度，加强企业所得税科学化、专业化、精细化管理发挥了积极作用。但是，随着企业所得税相关政策不断完善，税务系统“放管服”改革不断深化，</a:t>
            </a:r>
            <a:r>
              <a:rPr lang="en-US" altLang="zh-CN" sz="1400" dirty="0" smtClean="0">
                <a:solidFill>
                  <a:schemeClr val="accent2">
                    <a:lumMod val="75000"/>
                  </a:schemeClr>
                </a:solidFill>
              </a:rPr>
              <a:t>《</a:t>
            </a:r>
            <a:r>
              <a:rPr lang="zh-CN" altLang="en-US" sz="1400" dirty="0" smtClean="0">
                <a:solidFill>
                  <a:schemeClr val="accent2">
                    <a:lumMod val="75000"/>
                  </a:schemeClr>
                </a:solidFill>
              </a:rPr>
              <a:t>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2014</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已不能满足纳税申报需要。为全面落实企业所得税相关政策，进一步优化税收环境，减轻纳税人办税负担，税务总局在广泛征求各方意见的基础上，对企业所得税年度纳税申报表进行了优化、简化，发布</a:t>
            </a:r>
            <a:r>
              <a:rPr lang="en-US" altLang="zh-CN" sz="1400" dirty="0" smtClean="0">
                <a:solidFill>
                  <a:schemeClr val="accent2">
                    <a:lumMod val="75000"/>
                  </a:schemeClr>
                </a:solidFill>
              </a:rPr>
              <a:t>《</a:t>
            </a:r>
            <a:r>
              <a:rPr lang="zh-CN" altLang="en-US" sz="1400" dirty="0" smtClean="0">
                <a:solidFill>
                  <a:schemeClr val="accent2">
                    <a:lumMod val="75000"/>
                  </a:schemeClr>
                </a:solidFill>
              </a:rPr>
              <a:t>中华人民共和国企业所得税年度纳税申报表（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（以下简称</a:t>
            </a:r>
            <a:r>
              <a:rPr lang="en-US" altLang="zh-CN" sz="1400" dirty="0" smtClean="0">
                <a:solidFill>
                  <a:schemeClr val="accent2">
                    <a:lumMod val="75000"/>
                  </a:schemeClr>
                </a:solidFill>
              </a:rPr>
              <a:t>《</a:t>
            </a:r>
            <a:r>
              <a:rPr lang="zh-CN" altLang="en-US" sz="1400" dirty="0" smtClean="0">
                <a:solidFill>
                  <a:schemeClr val="accent2">
                    <a:lumMod val="75000"/>
                  </a:schemeClr>
                </a:solidFill>
              </a:rPr>
              <a:t>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p>
          <a:p>
            <a:pPr>
              <a:lnSpc>
                <a:spcPts val="1900"/>
              </a:lnSpc>
            </a:pPr>
            <a:r>
              <a:rPr lang="zh-CN" altLang="en-US" sz="1400" dirty="0" smtClean="0">
                <a:solidFill>
                  <a:schemeClr val="accent2">
                    <a:lumMod val="75000"/>
                  </a:schemeClr>
                </a:solidFill>
              </a:rPr>
              <a:t>　　二、修订原则</a:t>
            </a:r>
          </a:p>
          <a:p>
            <a:pPr>
              <a:lnSpc>
                <a:spcPts val="1900"/>
              </a:lnSpc>
            </a:pPr>
            <a:r>
              <a:rPr lang="zh-CN" altLang="en-US" sz="1400" dirty="0" smtClean="0">
                <a:solidFill>
                  <a:schemeClr val="accent2">
                    <a:lumMod val="75000"/>
                  </a:schemeClr>
                </a:solidFill>
              </a:rPr>
              <a:t>　　为符合纳税人填报习惯，</a:t>
            </a:r>
            <a:r>
              <a:rPr lang="en-US" altLang="zh-CN" sz="1400" dirty="0" smtClean="0">
                <a:solidFill>
                  <a:schemeClr val="accent2">
                    <a:lumMod val="75000"/>
                  </a:schemeClr>
                </a:solidFill>
              </a:rPr>
              <a:t>《</a:t>
            </a:r>
            <a:r>
              <a:rPr lang="zh-CN" altLang="en-US" sz="1400" dirty="0" smtClean="0">
                <a:solidFill>
                  <a:schemeClr val="accent2">
                    <a:lumMod val="75000"/>
                  </a:schemeClr>
                </a:solidFill>
              </a:rPr>
              <a:t>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在保持</a:t>
            </a:r>
            <a:r>
              <a:rPr lang="en-US" altLang="zh-CN" sz="1400" dirty="0" smtClean="0">
                <a:solidFill>
                  <a:schemeClr val="accent2">
                    <a:lumMod val="75000"/>
                  </a:schemeClr>
                </a:solidFill>
              </a:rPr>
              <a:t>《</a:t>
            </a:r>
            <a:r>
              <a:rPr lang="zh-CN" altLang="en-US" sz="1400" dirty="0" smtClean="0">
                <a:solidFill>
                  <a:schemeClr val="accent2">
                    <a:lumMod val="75000"/>
                  </a:schemeClr>
                </a:solidFill>
              </a:rPr>
              <a:t>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2014</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整体架构不变的前提下，遵循“精简表单、优化结构、方便填报”的原则，进一步优化纳税人</a:t>
            </a:r>
          </a:p>
          <a:p>
            <a:pPr>
              <a:lnSpc>
                <a:spcPts val="1900"/>
              </a:lnSpc>
            </a:pPr>
            <a:r>
              <a:rPr lang="zh-CN" altLang="en-US" sz="1400" dirty="0" smtClean="0">
                <a:solidFill>
                  <a:schemeClr val="accent2">
                    <a:lumMod val="75000"/>
                  </a:schemeClr>
                </a:solidFill>
              </a:rPr>
              <a:t>　</a:t>
            </a:r>
            <a:endParaRPr lang="zh-CN" altLang="en-US" sz="1400" dirty="0">
              <a:solidFill>
                <a:schemeClr val="accent2">
                  <a:lumMod val="75000"/>
                </a:schemeClr>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179512" y="785529"/>
            <a:ext cx="8640960" cy="4234493"/>
          </a:xfrm>
          <a:prstGeom prst="rect">
            <a:avLst/>
          </a:prstGeom>
        </p:spPr>
        <p:txBody>
          <a:bodyPr wrap="square">
            <a:spAutoFit/>
          </a:bodyPr>
          <a:lstStyle/>
          <a:p>
            <a:pPr>
              <a:lnSpc>
                <a:spcPts val="1900"/>
              </a:lnSpc>
            </a:pPr>
            <a:r>
              <a:rPr lang="zh-CN" altLang="en-US" sz="1400" dirty="0" smtClean="0">
                <a:solidFill>
                  <a:schemeClr val="accent2">
                    <a:lumMod val="75000"/>
                  </a:schemeClr>
                </a:solidFill>
              </a:rPr>
              <a:t>填报体验，在填报难度上做“减法”，在填报质量上做“加法”，在填报服务上做“乘法”。 </a:t>
            </a:r>
            <a:endParaRPr lang="en-US" altLang="zh-CN" sz="1400" dirty="0" smtClean="0">
              <a:solidFill>
                <a:schemeClr val="accent2">
                  <a:lumMod val="75000"/>
                </a:schemeClr>
              </a:solidFill>
            </a:endParaRPr>
          </a:p>
          <a:p>
            <a:pPr>
              <a:lnSpc>
                <a:spcPts val="1900"/>
              </a:lnSpc>
            </a:pPr>
            <a:r>
              <a:rPr lang="en-US" altLang="zh-CN" sz="1400" dirty="0" smtClean="0">
                <a:solidFill>
                  <a:schemeClr val="accent2">
                    <a:lumMod val="75000"/>
                  </a:schemeClr>
                </a:solidFill>
              </a:rPr>
              <a:t>       </a:t>
            </a:r>
            <a:r>
              <a:rPr lang="zh-CN" altLang="en-US" sz="1400" dirty="0" smtClean="0">
                <a:solidFill>
                  <a:schemeClr val="accent2">
                    <a:lumMod val="75000"/>
                  </a:schemeClr>
                </a:solidFill>
              </a:rPr>
              <a:t>（一）报表结构更合理</a:t>
            </a:r>
          </a:p>
          <a:p>
            <a:pPr>
              <a:lnSpc>
                <a:spcPts val="1900"/>
              </a:lnSpc>
            </a:pPr>
            <a:r>
              <a:rPr lang="zh-CN" altLang="en-US" sz="1400" dirty="0" smtClean="0">
                <a:solidFill>
                  <a:schemeClr val="accent2">
                    <a:lumMod val="75000"/>
                  </a:schemeClr>
                </a:solidFill>
              </a:rPr>
              <a:t>　　为便利纳税人申报，缩减申报准备时间，</a:t>
            </a:r>
            <a:r>
              <a:rPr lang="en-US" altLang="zh-CN" sz="1400" dirty="0" smtClean="0">
                <a:solidFill>
                  <a:schemeClr val="accent2">
                    <a:lumMod val="75000"/>
                  </a:schemeClr>
                </a:solidFill>
              </a:rPr>
              <a:t>《</a:t>
            </a:r>
            <a:r>
              <a:rPr lang="zh-CN" altLang="en-US" sz="1400" dirty="0" smtClean="0">
                <a:solidFill>
                  <a:schemeClr val="accent2">
                    <a:lumMod val="75000"/>
                  </a:schemeClr>
                </a:solidFill>
              </a:rPr>
              <a:t>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精简了表单，表单数量减少</a:t>
            </a:r>
            <a:r>
              <a:rPr lang="en-US" altLang="zh-CN" sz="1400" dirty="0" smtClean="0">
                <a:solidFill>
                  <a:schemeClr val="accent2">
                    <a:lumMod val="75000"/>
                  </a:schemeClr>
                </a:solidFill>
              </a:rPr>
              <a:t>10%</a:t>
            </a:r>
            <a:r>
              <a:rPr lang="zh-CN" altLang="en-US" sz="1400" dirty="0" smtClean="0">
                <a:solidFill>
                  <a:schemeClr val="accent2">
                    <a:lumMod val="75000"/>
                  </a:schemeClr>
                </a:solidFill>
              </a:rPr>
              <a:t>，进一步减轻了纳税人填报负担。</a:t>
            </a:r>
          </a:p>
          <a:p>
            <a:pPr>
              <a:lnSpc>
                <a:spcPts val="1900"/>
              </a:lnSpc>
            </a:pPr>
            <a:r>
              <a:rPr lang="zh-CN" altLang="en-US" sz="1400" dirty="0" smtClean="0">
                <a:solidFill>
                  <a:schemeClr val="accent2">
                    <a:lumMod val="75000"/>
                  </a:schemeClr>
                </a:solidFill>
              </a:rPr>
              <a:t>　　（二）落实政策更精准</a:t>
            </a:r>
          </a:p>
          <a:p>
            <a:pPr>
              <a:lnSpc>
                <a:spcPts val="1900"/>
              </a:lnSpc>
            </a:pPr>
            <a:r>
              <a:rPr lang="zh-CN" altLang="en-US" sz="1400" dirty="0" smtClean="0">
                <a:solidFill>
                  <a:schemeClr val="accent2">
                    <a:lumMod val="75000"/>
                  </a:schemeClr>
                </a:solidFill>
              </a:rPr>
              <a:t>　　</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年，党中央、国务院做出一系列重大决策部署，助力供给侧结构性改革，鼓励企业创新发展，为了贯彻落实好相关所得税优惠政策，</a:t>
            </a:r>
            <a:r>
              <a:rPr lang="en-US" altLang="zh-CN" sz="1400" dirty="0" smtClean="0">
                <a:solidFill>
                  <a:schemeClr val="accent2">
                    <a:lumMod val="75000"/>
                  </a:schemeClr>
                </a:solidFill>
              </a:rPr>
              <a:t>《</a:t>
            </a:r>
            <a:r>
              <a:rPr lang="zh-CN" altLang="en-US" sz="1400" dirty="0" smtClean="0">
                <a:solidFill>
                  <a:schemeClr val="accent2">
                    <a:lumMod val="75000"/>
                  </a:schemeClr>
                </a:solidFill>
              </a:rPr>
              <a:t>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对相应附表或表单栏次进行了优化与调整。</a:t>
            </a:r>
          </a:p>
          <a:p>
            <a:pPr>
              <a:lnSpc>
                <a:spcPts val="1900"/>
              </a:lnSpc>
            </a:pPr>
            <a:r>
              <a:rPr lang="zh-CN" altLang="en-US" sz="1400" dirty="0" smtClean="0">
                <a:solidFill>
                  <a:schemeClr val="accent2">
                    <a:lumMod val="75000"/>
                  </a:schemeClr>
                </a:solidFill>
              </a:rPr>
              <a:t>　　（三）填报过程更便捷</a:t>
            </a:r>
          </a:p>
          <a:p>
            <a:pPr>
              <a:lnSpc>
                <a:spcPts val="1900"/>
              </a:lnSpc>
            </a:pPr>
            <a:r>
              <a:rPr lang="zh-CN" altLang="en-US" sz="1400" dirty="0" smtClean="0">
                <a:solidFill>
                  <a:schemeClr val="accent2">
                    <a:lumMod val="75000"/>
                  </a:schemeClr>
                </a:solidFill>
              </a:rPr>
              <a:t>　　为使纳税人能够准确填报，</a:t>
            </a:r>
            <a:r>
              <a:rPr lang="en-US" altLang="zh-CN" sz="1400" dirty="0" smtClean="0">
                <a:solidFill>
                  <a:schemeClr val="accent2">
                    <a:lumMod val="75000"/>
                  </a:schemeClr>
                </a:solidFill>
              </a:rPr>
              <a:t>《</a:t>
            </a:r>
            <a:r>
              <a:rPr lang="zh-CN" altLang="en-US" sz="1400" dirty="0" smtClean="0">
                <a:solidFill>
                  <a:schemeClr val="accent2">
                    <a:lumMod val="75000"/>
                  </a:schemeClr>
                </a:solidFill>
              </a:rPr>
              <a:t>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进一步优化了报表勾稽关系，为智能填报创造条件。例如，网上申报的纳税人，小微企业优惠金额、项目所得减免优惠金额等事项均可根据纳税人填报的基础数据自动计算、填写。</a:t>
            </a:r>
          </a:p>
          <a:p>
            <a:pPr>
              <a:lnSpc>
                <a:spcPts val="1900"/>
              </a:lnSpc>
            </a:pPr>
            <a:r>
              <a:rPr lang="zh-CN" altLang="en-US" sz="1400" dirty="0" smtClean="0">
                <a:solidFill>
                  <a:schemeClr val="accent2">
                    <a:lumMod val="75000"/>
                  </a:schemeClr>
                </a:solidFill>
              </a:rPr>
              <a:t>　　三、主要变化</a:t>
            </a:r>
          </a:p>
          <a:p>
            <a:pPr>
              <a:lnSpc>
                <a:spcPts val="1900"/>
              </a:lnSpc>
            </a:pPr>
            <a:r>
              <a:rPr lang="zh-CN" altLang="en-US" sz="1400" dirty="0" smtClean="0">
                <a:solidFill>
                  <a:schemeClr val="accent2">
                    <a:lumMod val="75000"/>
                  </a:schemeClr>
                </a:solidFill>
              </a:rPr>
              <a:t>　　</a:t>
            </a:r>
            <a:r>
              <a:rPr lang="en-US" altLang="zh-CN" sz="1400" dirty="0" smtClean="0">
                <a:solidFill>
                  <a:schemeClr val="accent2">
                    <a:lumMod val="75000"/>
                  </a:schemeClr>
                </a:solidFill>
              </a:rPr>
              <a:t>《</a:t>
            </a:r>
            <a:r>
              <a:rPr lang="zh-CN" altLang="en-US" sz="1400" dirty="0" smtClean="0">
                <a:solidFill>
                  <a:schemeClr val="accent2">
                    <a:lumMod val="75000"/>
                  </a:schemeClr>
                </a:solidFill>
              </a:rPr>
              <a:t>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年版）</a:t>
            </a:r>
            <a:r>
              <a:rPr lang="en-US" altLang="zh-CN" sz="1400" dirty="0" smtClean="0">
                <a:solidFill>
                  <a:schemeClr val="accent2">
                    <a:lumMod val="75000"/>
                  </a:schemeClr>
                </a:solidFill>
              </a:rPr>
              <a:t>》</a:t>
            </a:r>
            <a:r>
              <a:rPr lang="zh-CN" altLang="en-US" sz="1400" dirty="0" smtClean="0">
                <a:solidFill>
                  <a:schemeClr val="accent2">
                    <a:lumMod val="75000"/>
                  </a:schemeClr>
                </a:solidFill>
              </a:rPr>
              <a:t>主要在以下几方面进行了优化。</a:t>
            </a:r>
          </a:p>
          <a:p>
            <a:pPr>
              <a:lnSpc>
                <a:spcPts val="1900"/>
              </a:lnSpc>
            </a:pPr>
            <a:r>
              <a:rPr lang="zh-CN" altLang="en-US" sz="1400" dirty="0" smtClean="0">
                <a:solidFill>
                  <a:schemeClr val="accent2">
                    <a:lumMod val="75000"/>
                  </a:schemeClr>
                </a:solidFill>
              </a:rPr>
              <a:t>　　（一）根据政策变化对部分表单和数据项进行了调整</a:t>
            </a:r>
          </a:p>
          <a:p>
            <a:pPr>
              <a:lnSpc>
                <a:spcPts val="1900"/>
              </a:lnSpc>
            </a:pPr>
            <a:r>
              <a:rPr lang="zh-CN" altLang="en-US" sz="1400" dirty="0" smtClean="0">
                <a:solidFill>
                  <a:schemeClr val="accent2">
                    <a:lumMod val="75000"/>
                  </a:schemeClr>
                </a:solidFill>
              </a:rPr>
              <a:t>　　为落实捐赠支出扣除政策、研发费用加计扣除政策、高新技术企业和软件、集成电路企业优惠政策等一系列税收政策，修订了</a:t>
            </a:r>
            <a:r>
              <a:rPr lang="en-US" altLang="zh-CN" sz="1400" dirty="0" smtClean="0">
                <a:solidFill>
                  <a:schemeClr val="accent2">
                    <a:lumMod val="75000"/>
                  </a:schemeClr>
                </a:solidFill>
              </a:rPr>
              <a:t>《</a:t>
            </a:r>
            <a:r>
              <a:rPr lang="zh-CN" altLang="en-US" sz="1400" dirty="0" smtClean="0">
                <a:solidFill>
                  <a:schemeClr val="accent2">
                    <a:lumMod val="75000"/>
                  </a:schemeClr>
                </a:solidFill>
              </a:rPr>
              <a:t>捐赠支出及纳税调整明细表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A105070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研发费用加计扣除优惠明细表</a:t>
            </a:r>
            <a:r>
              <a:rPr lang="en-US" altLang="zh-CN" sz="1400" dirty="0" smtClean="0">
                <a:solidFill>
                  <a:schemeClr val="accent2">
                    <a:lumMod val="75000"/>
                  </a:schemeClr>
                </a:solidFill>
              </a:rPr>
              <a:t>》</a:t>
            </a:r>
            <a:endParaRPr lang="zh-CN" altLang="en-US" sz="1400" dirty="0">
              <a:solidFill>
                <a:schemeClr val="accent2">
                  <a:lumMod val="75000"/>
                </a:schemeClr>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179512" y="843558"/>
            <a:ext cx="8640960" cy="4478149"/>
          </a:xfrm>
          <a:prstGeom prst="rect">
            <a:avLst/>
          </a:prstGeom>
        </p:spPr>
        <p:txBody>
          <a:bodyPr wrap="square">
            <a:spAutoFit/>
          </a:bodyPr>
          <a:lstStyle/>
          <a:p>
            <a:pPr>
              <a:lnSpc>
                <a:spcPts val="1900"/>
              </a:lnSpc>
            </a:pPr>
            <a:r>
              <a:rPr lang="zh-CN" altLang="en-US" sz="1400" dirty="0" smtClean="0">
                <a:solidFill>
                  <a:schemeClr val="accent2">
                    <a:lumMod val="75000"/>
                  </a:schemeClr>
                </a:solidFill>
              </a:rPr>
              <a:t>（</a:t>
            </a:r>
            <a:r>
              <a:rPr lang="en-US" altLang="zh-CN" sz="1400" dirty="0" smtClean="0">
                <a:solidFill>
                  <a:schemeClr val="accent2">
                    <a:lumMod val="75000"/>
                  </a:schemeClr>
                </a:solidFill>
              </a:rPr>
              <a:t>A107012</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高新技术企业优惠情况及明细表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A107041</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软件、集成电路企业优惠情况及明细表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A107042</a:t>
            </a:r>
            <a:r>
              <a:rPr lang="zh-CN" altLang="en-US" sz="1400" dirty="0" smtClean="0">
                <a:solidFill>
                  <a:schemeClr val="accent2">
                    <a:lumMod val="75000"/>
                  </a:schemeClr>
                </a:solidFill>
              </a:rPr>
              <a:t>）等表单，调整了</a:t>
            </a:r>
            <a:r>
              <a:rPr lang="en-US" altLang="zh-CN" sz="1400" dirty="0" smtClean="0">
                <a:solidFill>
                  <a:schemeClr val="accent2">
                    <a:lumMod val="75000"/>
                  </a:schemeClr>
                </a:solidFill>
              </a:rPr>
              <a:t>《</a:t>
            </a:r>
            <a:r>
              <a:rPr lang="zh-CN" altLang="en-US" sz="1400" dirty="0" smtClean="0">
                <a:solidFill>
                  <a:schemeClr val="accent2">
                    <a:lumMod val="75000"/>
                  </a:schemeClr>
                </a:solidFill>
              </a:rPr>
              <a:t>期间费用明细表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A104000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纳税调整项目明细表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　（</a:t>
            </a:r>
            <a:r>
              <a:rPr lang="en-US" altLang="zh-CN" sz="1400" dirty="0" smtClean="0">
                <a:solidFill>
                  <a:schemeClr val="accent2">
                    <a:lumMod val="75000"/>
                  </a:schemeClr>
                </a:solidFill>
              </a:rPr>
              <a:t>A105000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企业重组及递延纳税事项纳税调整明细表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A105100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特殊行业准备金及纳税调整明细表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A105120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符合条件的居民企业之间的股息、红利等权益性投资收益优惠明细表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A107011</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抵扣应纳税所得额明细表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A107030</a:t>
            </a:r>
            <a:r>
              <a:rPr lang="zh-CN" altLang="en-US" sz="1400" dirty="0" smtClean="0">
                <a:solidFill>
                  <a:schemeClr val="accent2">
                    <a:lumMod val="75000"/>
                  </a:schemeClr>
                </a:solidFill>
              </a:rPr>
              <a:t>）等表单的部分数据项。</a:t>
            </a:r>
          </a:p>
          <a:p>
            <a:pPr>
              <a:lnSpc>
                <a:spcPts val="1900"/>
              </a:lnSpc>
            </a:pPr>
            <a:r>
              <a:rPr lang="zh-CN" altLang="en-US" sz="1400" dirty="0" smtClean="0">
                <a:solidFill>
                  <a:schemeClr val="accent2">
                    <a:lumMod val="75000"/>
                  </a:schemeClr>
                </a:solidFill>
              </a:rPr>
              <a:t>　　（二）对部分表单进行了精简</a:t>
            </a:r>
          </a:p>
          <a:p>
            <a:pPr>
              <a:lnSpc>
                <a:spcPts val="1900"/>
              </a:lnSpc>
            </a:pPr>
            <a:r>
              <a:rPr lang="zh-CN" altLang="en-US" sz="1400" dirty="0" smtClean="0">
                <a:solidFill>
                  <a:schemeClr val="accent2">
                    <a:lumMod val="75000"/>
                  </a:schemeClr>
                </a:solidFill>
              </a:rPr>
              <a:t>　　为减轻纳税人填报负担，取消原有的</a:t>
            </a:r>
            <a:r>
              <a:rPr lang="en-US" altLang="zh-CN" sz="1400" dirty="0" smtClean="0">
                <a:solidFill>
                  <a:schemeClr val="accent2">
                    <a:lumMod val="75000"/>
                  </a:schemeClr>
                </a:solidFill>
              </a:rPr>
              <a:t>《</a:t>
            </a:r>
            <a:r>
              <a:rPr lang="zh-CN" altLang="en-US" sz="1400" dirty="0" smtClean="0">
                <a:solidFill>
                  <a:schemeClr val="accent2">
                    <a:lumMod val="75000"/>
                  </a:schemeClr>
                </a:solidFill>
              </a:rPr>
              <a:t>固定资产加速折旧、扣除明细表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A105081</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资产损失（专项申报）税前扣除及纳税调整明细表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A105091</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综合利用资源生产产品取得的收入优惠明细表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A107012</a:t>
            </a:r>
            <a:r>
              <a:rPr lang="zh-CN" altLang="en-US" sz="1400" dirty="0" smtClean="0">
                <a:solidFill>
                  <a:schemeClr val="accent2">
                    <a:lumMod val="75000"/>
                  </a:schemeClr>
                </a:solidFill>
              </a:rPr>
              <a:t>）和</a:t>
            </a:r>
            <a:r>
              <a:rPr lang="en-US" altLang="zh-CN" sz="1400" dirty="0" smtClean="0">
                <a:solidFill>
                  <a:schemeClr val="accent2">
                    <a:lumMod val="75000"/>
                  </a:schemeClr>
                </a:solidFill>
              </a:rPr>
              <a:t>《</a:t>
            </a:r>
            <a:r>
              <a:rPr lang="zh-CN" altLang="en-US" sz="1400" dirty="0" smtClean="0">
                <a:solidFill>
                  <a:schemeClr val="accent2">
                    <a:lumMod val="75000"/>
                  </a:schemeClr>
                </a:solidFill>
              </a:rPr>
              <a:t>金融、保险等机构取得的涉农利息、保费收入优惠明细表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A107013</a:t>
            </a:r>
            <a:r>
              <a:rPr lang="zh-CN" altLang="en-US" sz="1400" dirty="0" smtClean="0">
                <a:solidFill>
                  <a:schemeClr val="accent2">
                    <a:lumMod val="75000"/>
                  </a:schemeClr>
                </a:solidFill>
              </a:rPr>
              <a:t>）等</a:t>
            </a:r>
            <a:r>
              <a:rPr lang="en-US" altLang="zh-CN" sz="1400" dirty="0" smtClean="0">
                <a:solidFill>
                  <a:schemeClr val="accent2">
                    <a:lumMod val="75000"/>
                  </a:schemeClr>
                </a:solidFill>
              </a:rPr>
              <a:t>4</a:t>
            </a:r>
            <a:r>
              <a:rPr lang="zh-CN" altLang="en-US" sz="1400" dirty="0" smtClean="0">
                <a:solidFill>
                  <a:schemeClr val="accent2">
                    <a:lumMod val="75000"/>
                  </a:schemeClr>
                </a:solidFill>
              </a:rPr>
              <a:t>张表单。</a:t>
            </a:r>
          </a:p>
          <a:p>
            <a:pPr>
              <a:lnSpc>
                <a:spcPts val="1900"/>
              </a:lnSpc>
            </a:pPr>
            <a:r>
              <a:rPr lang="zh-CN" altLang="en-US" sz="1400" dirty="0" smtClean="0">
                <a:solidFill>
                  <a:schemeClr val="accent2">
                    <a:lumMod val="75000"/>
                  </a:schemeClr>
                </a:solidFill>
              </a:rPr>
              <a:t>　　（三）对部分表单的数据项进行了优化</a:t>
            </a:r>
          </a:p>
          <a:p>
            <a:pPr>
              <a:lnSpc>
                <a:spcPts val="1900"/>
              </a:lnSpc>
            </a:pPr>
            <a:r>
              <a:rPr lang="zh-CN" altLang="en-US" sz="1400" dirty="0" smtClean="0">
                <a:solidFill>
                  <a:schemeClr val="accent2">
                    <a:lumMod val="75000"/>
                  </a:schemeClr>
                </a:solidFill>
              </a:rPr>
              <a:t>　　为减少涉税信息重复填报</a:t>
            </a:r>
            <a:r>
              <a:rPr lang="en-US" altLang="zh-CN" sz="1400" dirty="0" smtClean="0">
                <a:solidFill>
                  <a:schemeClr val="accent2">
                    <a:lumMod val="75000"/>
                  </a:schemeClr>
                </a:solidFill>
              </a:rPr>
              <a:t>,</a:t>
            </a:r>
            <a:r>
              <a:rPr lang="zh-CN" altLang="en-US" sz="1400" dirty="0" smtClean="0">
                <a:solidFill>
                  <a:schemeClr val="accent2">
                    <a:lumMod val="75000"/>
                  </a:schemeClr>
                </a:solidFill>
              </a:rPr>
              <a:t>对</a:t>
            </a:r>
            <a:r>
              <a:rPr lang="en-US" altLang="zh-CN" sz="1400" dirty="0" smtClean="0">
                <a:solidFill>
                  <a:schemeClr val="accent2">
                    <a:lumMod val="75000"/>
                  </a:schemeClr>
                </a:solidFill>
              </a:rPr>
              <a:t>《</a:t>
            </a:r>
            <a:r>
              <a:rPr lang="zh-CN" altLang="en-US" sz="1400" dirty="0" smtClean="0">
                <a:solidFill>
                  <a:schemeClr val="accent2">
                    <a:lumMod val="75000"/>
                  </a:schemeClr>
                </a:solidFill>
              </a:rPr>
              <a:t>企业基础信息表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A000000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资产折旧、摊销及纳税调整明细表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A105080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资产损失税前扣除及纳税调整明细表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A105090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免税、减计收入及加计扣除优惠明细表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A107010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所得减免优惠明细表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A107020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减免所得税优惠明细表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A107040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企业所得税汇总纳税分支机构所得税分配表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A109010</a:t>
            </a:r>
            <a:r>
              <a:rPr lang="zh-CN" altLang="en-US" sz="1400" dirty="0" smtClean="0">
                <a:solidFill>
                  <a:schemeClr val="accent2">
                    <a:lumMod val="75000"/>
                  </a:schemeClr>
                </a:solidFill>
              </a:rPr>
              <a:t>）等表单的数据项进行了调整和优化。</a:t>
            </a:r>
          </a:p>
          <a:p>
            <a:pPr>
              <a:lnSpc>
                <a:spcPts val="1900"/>
              </a:lnSpc>
            </a:pPr>
            <a:r>
              <a:rPr lang="zh-CN" altLang="en-US" sz="1400" dirty="0" smtClean="0">
                <a:solidFill>
                  <a:schemeClr val="accent2">
                    <a:lumMod val="75000"/>
                  </a:schemeClr>
                </a:solidFill>
              </a:rPr>
              <a:t>　　（四）对部分表单数据项的填报口径和逻辑关系进行了优化和明确</a:t>
            </a:r>
          </a:p>
          <a:p>
            <a:pPr>
              <a:lnSpc>
                <a:spcPts val="1900"/>
              </a:lnSpc>
            </a:pPr>
            <a:r>
              <a:rPr lang="zh-CN" altLang="en-US" sz="1400" dirty="0" smtClean="0">
                <a:solidFill>
                  <a:schemeClr val="accent2">
                    <a:lumMod val="75000"/>
                  </a:schemeClr>
                </a:solidFill>
              </a:rPr>
              <a:t>　　</a:t>
            </a:r>
            <a:endParaRPr lang="en-US" altLang="zh-CN" sz="1400" dirty="0" smtClean="0">
              <a:solidFill>
                <a:schemeClr val="accent2">
                  <a:lumMod val="75000"/>
                </a:schemeClr>
              </a:solidFill>
            </a:endParaRPr>
          </a:p>
          <a:p>
            <a:pPr>
              <a:lnSpc>
                <a:spcPts val="1900"/>
              </a:lnSpc>
            </a:pPr>
            <a:r>
              <a:rPr lang="zh-CN" altLang="en-US" sz="1400" dirty="0" smtClean="0">
                <a:solidFill>
                  <a:schemeClr val="accent2">
                    <a:lumMod val="75000"/>
                  </a:schemeClr>
                </a:solidFill>
              </a:rPr>
              <a:t>　</a:t>
            </a:r>
            <a:endParaRPr lang="zh-CN" altLang="en-US" sz="1400" dirty="0">
              <a:solidFill>
                <a:schemeClr val="accent2">
                  <a:lumMod val="75000"/>
                </a:schemeClr>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834941"/>
            <a:ext cx="8640960" cy="2528897"/>
          </a:xfrm>
          <a:prstGeom prst="rect">
            <a:avLst/>
          </a:prstGeom>
        </p:spPr>
        <p:txBody>
          <a:bodyPr wrap="square">
            <a:spAutoFit/>
          </a:bodyPr>
          <a:lstStyle/>
          <a:p>
            <a:pPr>
              <a:lnSpc>
                <a:spcPts val="1900"/>
              </a:lnSpc>
            </a:pPr>
            <a:r>
              <a:rPr lang="zh-CN" altLang="en-US" sz="1400" dirty="0" smtClean="0">
                <a:solidFill>
                  <a:schemeClr val="accent2">
                    <a:lumMod val="75000"/>
                  </a:schemeClr>
                </a:solidFill>
              </a:rPr>
              <a:t>        根据企业所得税政策调整和实施情况，对</a:t>
            </a:r>
            <a:r>
              <a:rPr lang="en-US" altLang="zh-CN" sz="1400" dirty="0" smtClean="0">
                <a:solidFill>
                  <a:schemeClr val="accent2">
                    <a:lumMod val="75000"/>
                  </a:schemeClr>
                </a:solidFill>
              </a:rPr>
              <a:t>《</a:t>
            </a:r>
            <a:r>
              <a:rPr lang="zh-CN" altLang="en-US" sz="1400" dirty="0" smtClean="0">
                <a:solidFill>
                  <a:schemeClr val="accent2">
                    <a:lumMod val="75000"/>
                  </a:schemeClr>
                </a:solidFill>
              </a:rPr>
              <a:t>中华人民共和国企业所得税年度纳税申报表（</a:t>
            </a:r>
            <a:r>
              <a:rPr lang="en-US" altLang="zh-CN" sz="1400" dirty="0" smtClean="0">
                <a:solidFill>
                  <a:schemeClr val="accent2">
                    <a:lumMod val="75000"/>
                  </a:schemeClr>
                </a:solidFill>
              </a:rPr>
              <a:t>A</a:t>
            </a:r>
            <a:r>
              <a:rPr lang="zh-CN" altLang="en-US" sz="1400" dirty="0" smtClean="0">
                <a:solidFill>
                  <a:schemeClr val="accent2">
                    <a:lumMod val="75000"/>
                  </a:schemeClr>
                </a:solidFill>
              </a:rPr>
              <a:t>类）</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A100000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职工薪酬支出及纳税调整明细表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A105050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企业所得税弥补亏损明细表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A106000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境外所得税收抵免明细表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A108000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境外所得纳税调整后所得明细表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A108010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境外分支机构弥补亏损明细表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A108020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跨年度结转抵免境外所得税明细表</a:t>
            </a:r>
            <a:r>
              <a:rPr lang="en-US" altLang="zh-CN" sz="1400" dirty="0" smtClean="0">
                <a:solidFill>
                  <a:schemeClr val="accent2">
                    <a:lumMod val="75000"/>
                  </a:schemeClr>
                </a:solidFill>
              </a:rPr>
              <a:t>》 </a:t>
            </a:r>
            <a:r>
              <a:rPr lang="zh-CN" altLang="en-US" sz="1400" dirty="0" smtClean="0">
                <a:solidFill>
                  <a:schemeClr val="accent2">
                    <a:lumMod val="75000"/>
                  </a:schemeClr>
                </a:solidFill>
              </a:rPr>
              <a:t>（</a:t>
            </a:r>
            <a:r>
              <a:rPr lang="en-US" altLang="zh-CN" sz="1400" dirty="0" smtClean="0">
                <a:solidFill>
                  <a:schemeClr val="accent2">
                    <a:lumMod val="75000"/>
                  </a:schemeClr>
                </a:solidFill>
              </a:rPr>
              <a:t>A108030</a:t>
            </a:r>
            <a:r>
              <a:rPr lang="zh-CN" altLang="en-US" sz="1400" dirty="0" smtClean="0">
                <a:solidFill>
                  <a:schemeClr val="accent2">
                    <a:lumMod val="75000"/>
                  </a:schemeClr>
                </a:solidFill>
              </a:rPr>
              <a:t>）、</a:t>
            </a:r>
            <a:r>
              <a:rPr lang="en-US" altLang="zh-CN" sz="1400" dirty="0" smtClean="0">
                <a:solidFill>
                  <a:schemeClr val="accent2">
                    <a:lumMod val="75000"/>
                  </a:schemeClr>
                </a:solidFill>
              </a:rPr>
              <a:t>《</a:t>
            </a:r>
            <a:r>
              <a:rPr lang="zh-CN" altLang="en-US" sz="1400" dirty="0" smtClean="0">
                <a:solidFill>
                  <a:schemeClr val="accent2">
                    <a:lumMod val="75000"/>
                  </a:schemeClr>
                </a:solidFill>
              </a:rPr>
              <a:t>跨地区经营汇总纳税企业年度分摊企业所得税明细表</a:t>
            </a:r>
            <a:r>
              <a:rPr lang="en-US" altLang="zh-CN" sz="1400" dirty="0" smtClean="0">
                <a:solidFill>
                  <a:schemeClr val="accent2">
                    <a:lumMod val="75000"/>
                  </a:schemeClr>
                </a:solidFill>
              </a:rPr>
              <a:t>》</a:t>
            </a:r>
            <a:r>
              <a:rPr lang="zh-CN" altLang="en-US" sz="1400" dirty="0" smtClean="0">
                <a:solidFill>
                  <a:schemeClr val="accent2">
                    <a:lumMod val="75000"/>
                  </a:schemeClr>
                </a:solidFill>
              </a:rPr>
              <a:t>（</a:t>
            </a:r>
            <a:r>
              <a:rPr lang="en-US" altLang="zh-CN" sz="1400" dirty="0" smtClean="0">
                <a:solidFill>
                  <a:schemeClr val="accent2">
                    <a:lumMod val="75000"/>
                  </a:schemeClr>
                </a:solidFill>
              </a:rPr>
              <a:t>A109000</a:t>
            </a:r>
            <a:r>
              <a:rPr lang="zh-CN" altLang="en-US" sz="1400" dirty="0" smtClean="0">
                <a:solidFill>
                  <a:schemeClr val="accent2">
                    <a:lumMod val="75000"/>
                  </a:schemeClr>
                </a:solidFill>
              </a:rPr>
              <a:t>）部分数据项的填报口径和逻辑关系进行了优化和明确。</a:t>
            </a:r>
          </a:p>
          <a:p>
            <a:pPr>
              <a:lnSpc>
                <a:spcPts val="1900"/>
              </a:lnSpc>
            </a:pPr>
            <a:r>
              <a:rPr lang="zh-CN" altLang="en-US" sz="1400" dirty="0" smtClean="0">
                <a:solidFill>
                  <a:schemeClr val="accent2">
                    <a:lumMod val="75000"/>
                  </a:schemeClr>
                </a:solidFill>
              </a:rPr>
              <a:t>　　四、实施时间</a:t>
            </a:r>
          </a:p>
          <a:p>
            <a:pPr>
              <a:lnSpc>
                <a:spcPts val="1900"/>
              </a:lnSpc>
            </a:pPr>
            <a:r>
              <a:rPr lang="zh-CN" altLang="en-US" sz="1400" dirty="0" smtClean="0">
                <a:solidFill>
                  <a:schemeClr val="accent2">
                    <a:lumMod val="75000"/>
                  </a:schemeClr>
                </a:solidFill>
              </a:rPr>
              <a:t>　　</a:t>
            </a:r>
            <a:r>
              <a:rPr lang="en-US" altLang="zh-CN" sz="1400" dirty="0" smtClean="0">
                <a:solidFill>
                  <a:schemeClr val="accent2">
                    <a:lumMod val="75000"/>
                  </a:schemeClr>
                </a:solidFill>
              </a:rPr>
              <a:t>《</a:t>
            </a:r>
            <a:r>
              <a:rPr lang="zh-CN" altLang="en-US" sz="1400" dirty="0" smtClean="0">
                <a:solidFill>
                  <a:schemeClr val="accent2">
                    <a:lumMod val="75000"/>
                  </a:schemeClr>
                </a:solidFill>
              </a:rPr>
              <a:t>公告</a:t>
            </a:r>
            <a:r>
              <a:rPr lang="en-US" altLang="zh-CN" sz="1400" dirty="0" smtClean="0">
                <a:solidFill>
                  <a:schemeClr val="accent2">
                    <a:lumMod val="75000"/>
                  </a:schemeClr>
                </a:solidFill>
              </a:rPr>
              <a:t>》</a:t>
            </a:r>
            <a:r>
              <a:rPr lang="zh-CN" altLang="en-US" sz="1400" dirty="0" smtClean="0">
                <a:solidFill>
                  <a:schemeClr val="accent2">
                    <a:lumMod val="75000"/>
                  </a:schemeClr>
                </a:solidFill>
              </a:rPr>
              <a:t>适用于纳税人</a:t>
            </a:r>
            <a:r>
              <a:rPr lang="en-US" altLang="zh-CN" sz="1400" dirty="0" smtClean="0">
                <a:solidFill>
                  <a:schemeClr val="accent2">
                    <a:lumMod val="75000"/>
                  </a:schemeClr>
                </a:solidFill>
              </a:rPr>
              <a:t>2017</a:t>
            </a:r>
            <a:r>
              <a:rPr lang="zh-CN" altLang="en-US" sz="1400" dirty="0" smtClean="0">
                <a:solidFill>
                  <a:schemeClr val="accent2">
                    <a:lumMod val="75000"/>
                  </a:schemeClr>
                </a:solidFill>
              </a:rPr>
              <a:t>年度及以后年度汇算清缴。以前年度企业所得税年度纳税申报表相关规则与本</a:t>
            </a:r>
            <a:r>
              <a:rPr lang="en-US" altLang="zh-CN" sz="1400" dirty="0" smtClean="0">
                <a:solidFill>
                  <a:schemeClr val="accent2">
                    <a:lumMod val="75000"/>
                  </a:schemeClr>
                </a:solidFill>
              </a:rPr>
              <a:t>《</a:t>
            </a:r>
            <a:r>
              <a:rPr lang="zh-CN" altLang="en-US" sz="1400" dirty="0" smtClean="0">
                <a:solidFill>
                  <a:schemeClr val="accent2">
                    <a:lumMod val="75000"/>
                  </a:schemeClr>
                </a:solidFill>
              </a:rPr>
              <a:t>公告</a:t>
            </a:r>
            <a:r>
              <a:rPr lang="en-US" altLang="zh-CN" sz="1400" dirty="0" smtClean="0">
                <a:solidFill>
                  <a:schemeClr val="accent2">
                    <a:lumMod val="75000"/>
                  </a:schemeClr>
                </a:solidFill>
              </a:rPr>
              <a:t>》</a:t>
            </a:r>
            <a:r>
              <a:rPr lang="zh-CN" altLang="en-US" sz="1400" dirty="0" smtClean="0">
                <a:solidFill>
                  <a:schemeClr val="accent2">
                    <a:lumMod val="75000"/>
                  </a:schemeClr>
                </a:solidFill>
              </a:rPr>
              <a:t>不一致的，不追溯调整。纳税人调整以前年度涉税事项的，应按相应年度的企业所得税年度纳税申报表相关规则调整。</a:t>
            </a:r>
          </a:p>
        </p:txBody>
      </p:sp>
      <p:pic>
        <p:nvPicPr>
          <p:cNvPr id="3" name="Picture 2"/>
          <p:cNvPicPr>
            <a:picLocks noChangeAspect="1" noChangeArrowheads="1"/>
          </p:cNvPicPr>
          <p:nvPr/>
        </p:nvPicPr>
        <p:blipFill>
          <a:blip r:embed="rId5" cstate="print"/>
          <a:srcRect/>
          <a:stretch>
            <a:fillRect/>
          </a:stretch>
        </p:blipFill>
        <p:spPr bwMode="auto">
          <a:xfrm>
            <a:off x="3203848" y="3135107"/>
            <a:ext cx="2376264" cy="1956923"/>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pic>
        <p:nvPicPr>
          <p:cNvPr id="11266" name="Picture 2"/>
          <p:cNvPicPr>
            <a:picLocks noChangeAspect="1" noChangeArrowheads="1"/>
          </p:cNvPicPr>
          <p:nvPr/>
        </p:nvPicPr>
        <p:blipFill>
          <a:blip r:embed="rId5" cstate="print"/>
          <a:srcRect/>
          <a:stretch>
            <a:fillRect/>
          </a:stretch>
        </p:blipFill>
        <p:spPr bwMode="auto">
          <a:xfrm>
            <a:off x="1475656" y="987574"/>
            <a:ext cx="6191250" cy="3819525"/>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pic>
        <p:nvPicPr>
          <p:cNvPr id="12290" name="Picture 2"/>
          <p:cNvPicPr>
            <a:picLocks noChangeAspect="1" noChangeArrowheads="1"/>
          </p:cNvPicPr>
          <p:nvPr/>
        </p:nvPicPr>
        <p:blipFill>
          <a:blip r:embed="rId5" cstate="print"/>
          <a:srcRect/>
          <a:stretch>
            <a:fillRect/>
          </a:stretch>
        </p:blipFill>
        <p:spPr bwMode="auto">
          <a:xfrm>
            <a:off x="2144207" y="1491630"/>
            <a:ext cx="4948073" cy="3510302"/>
          </a:xfrm>
          <a:prstGeom prst="rect">
            <a:avLst/>
          </a:prstGeom>
          <a:noFill/>
          <a:ln w="9525">
            <a:noFill/>
            <a:miter lim="800000"/>
            <a:headEnd/>
            <a:tailEnd/>
          </a:ln>
        </p:spPr>
      </p:pic>
      <p:sp>
        <p:nvSpPr>
          <p:cNvPr id="8" name="流程图: 可选过程 7"/>
          <p:cNvSpPr/>
          <p:nvPr/>
        </p:nvSpPr>
        <p:spPr>
          <a:xfrm>
            <a:off x="2771800" y="915566"/>
            <a:ext cx="3672408" cy="360040"/>
          </a:xfrm>
          <a:prstGeom prst="flowChartAlternateProcess">
            <a:avLst/>
          </a:prstGeom>
          <a:solidFill>
            <a:srgbClr val="C00000"/>
          </a:solid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347864" y="915566"/>
            <a:ext cx="2808312" cy="369332"/>
          </a:xfrm>
          <a:prstGeom prst="rect">
            <a:avLst/>
          </a:prstGeom>
          <a:noFill/>
        </p:spPr>
        <p:txBody>
          <a:bodyPr wrap="square" rtlCol="0">
            <a:spAutoFit/>
          </a:bodyPr>
          <a:lstStyle/>
          <a:p>
            <a:r>
              <a:rPr lang="zh-CN" altLang="en-US" b="1" dirty="0" smtClean="0">
                <a:solidFill>
                  <a:schemeClr val="bg1"/>
                </a:solidFill>
              </a:rPr>
              <a:t>什么是研发费加计扣除</a:t>
            </a:r>
            <a:endParaRPr lang="zh-CN" altLang="en-US" b="1" dirty="0">
              <a:solidFill>
                <a:schemeClr val="bg1"/>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流程图: 可选过程 4"/>
          <p:cNvSpPr/>
          <p:nvPr/>
        </p:nvSpPr>
        <p:spPr>
          <a:xfrm>
            <a:off x="2771800" y="771550"/>
            <a:ext cx="3672408" cy="360040"/>
          </a:xfrm>
          <a:prstGeom prst="flowChartAlternateProcess">
            <a:avLst/>
          </a:prstGeom>
          <a:solidFill>
            <a:srgbClr val="C00000"/>
          </a:solid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3491880" y="771550"/>
            <a:ext cx="2808312" cy="369332"/>
          </a:xfrm>
          <a:prstGeom prst="rect">
            <a:avLst/>
          </a:prstGeom>
          <a:noFill/>
        </p:spPr>
        <p:txBody>
          <a:bodyPr wrap="square" rtlCol="0">
            <a:spAutoFit/>
          </a:bodyPr>
          <a:lstStyle/>
          <a:p>
            <a:r>
              <a:rPr lang="zh-CN" altLang="en-US" b="1" dirty="0" smtClean="0">
                <a:solidFill>
                  <a:schemeClr val="bg1"/>
                </a:solidFill>
              </a:rPr>
              <a:t>哪些企业能享受优惠</a:t>
            </a:r>
            <a:endParaRPr lang="zh-CN" altLang="en-US" b="1" dirty="0">
              <a:solidFill>
                <a:schemeClr val="bg1"/>
              </a:solidFill>
            </a:endParaRPr>
          </a:p>
        </p:txBody>
      </p:sp>
      <p:pic>
        <p:nvPicPr>
          <p:cNvPr id="13314" name="Picture 2"/>
          <p:cNvPicPr>
            <a:picLocks noChangeAspect="1" noChangeArrowheads="1"/>
          </p:cNvPicPr>
          <p:nvPr/>
        </p:nvPicPr>
        <p:blipFill>
          <a:blip r:embed="rId5" cstate="print"/>
          <a:srcRect/>
          <a:stretch>
            <a:fillRect/>
          </a:stretch>
        </p:blipFill>
        <p:spPr bwMode="auto">
          <a:xfrm>
            <a:off x="2267744" y="1223833"/>
            <a:ext cx="4680520" cy="3868197"/>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流程图: 可选过程 4"/>
          <p:cNvSpPr/>
          <p:nvPr/>
        </p:nvSpPr>
        <p:spPr>
          <a:xfrm>
            <a:off x="2771800" y="1122298"/>
            <a:ext cx="3672408" cy="360040"/>
          </a:xfrm>
          <a:prstGeom prst="flowChartAlternateProcess">
            <a:avLst/>
          </a:prstGeom>
          <a:solidFill>
            <a:srgbClr val="C00000"/>
          </a:solid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3491880" y="1122298"/>
            <a:ext cx="2808312" cy="369332"/>
          </a:xfrm>
          <a:prstGeom prst="rect">
            <a:avLst/>
          </a:prstGeom>
          <a:noFill/>
        </p:spPr>
        <p:txBody>
          <a:bodyPr wrap="square" rtlCol="0">
            <a:spAutoFit/>
          </a:bodyPr>
          <a:lstStyle/>
          <a:p>
            <a:r>
              <a:rPr lang="zh-CN" altLang="en-US" b="1" dirty="0" smtClean="0">
                <a:solidFill>
                  <a:schemeClr val="bg1"/>
                </a:solidFill>
              </a:rPr>
              <a:t>优惠执行时间如何规定</a:t>
            </a:r>
            <a:endParaRPr lang="zh-CN" altLang="en-US" b="1" dirty="0">
              <a:solidFill>
                <a:schemeClr val="bg1"/>
              </a:solidFill>
            </a:endParaRPr>
          </a:p>
        </p:txBody>
      </p:sp>
      <p:pic>
        <p:nvPicPr>
          <p:cNvPr id="14338" name="Picture 2"/>
          <p:cNvPicPr>
            <a:picLocks noChangeAspect="1" noChangeArrowheads="1"/>
          </p:cNvPicPr>
          <p:nvPr/>
        </p:nvPicPr>
        <p:blipFill>
          <a:blip r:embed="rId5" cstate="print"/>
          <a:srcRect/>
          <a:stretch>
            <a:fillRect/>
          </a:stretch>
        </p:blipFill>
        <p:spPr bwMode="auto">
          <a:xfrm>
            <a:off x="1691680" y="1995686"/>
            <a:ext cx="5976664" cy="1382428"/>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9"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10" cstate="print"/>
          <a:stretch>
            <a:fillRect/>
          </a:stretch>
        </p:blipFill>
        <p:spPr>
          <a:xfrm>
            <a:off x="7442155" y="-92546"/>
            <a:ext cx="1450325" cy="792088"/>
          </a:xfrm>
          <a:prstGeom prst="rect">
            <a:avLst/>
          </a:prstGeom>
        </p:spPr>
      </p:pic>
      <p:sp>
        <p:nvSpPr>
          <p:cNvPr id="5" name="流程图: 可选过程 4"/>
          <p:cNvSpPr/>
          <p:nvPr/>
        </p:nvSpPr>
        <p:spPr>
          <a:xfrm>
            <a:off x="2771800" y="915566"/>
            <a:ext cx="3672408" cy="360040"/>
          </a:xfrm>
          <a:prstGeom prst="flowChartAlternateProcess">
            <a:avLst/>
          </a:prstGeom>
          <a:solidFill>
            <a:srgbClr val="C00000"/>
          </a:solid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3491880" y="915566"/>
            <a:ext cx="2808312" cy="369332"/>
          </a:xfrm>
          <a:prstGeom prst="rect">
            <a:avLst/>
          </a:prstGeom>
          <a:noFill/>
        </p:spPr>
        <p:txBody>
          <a:bodyPr wrap="square" rtlCol="0">
            <a:spAutoFit/>
          </a:bodyPr>
          <a:lstStyle/>
          <a:p>
            <a:r>
              <a:rPr lang="zh-CN" altLang="en-US" b="1" dirty="0" smtClean="0">
                <a:solidFill>
                  <a:schemeClr val="bg1"/>
                </a:solidFill>
              </a:rPr>
              <a:t>企业在哪些方面收益</a:t>
            </a:r>
            <a:endParaRPr lang="zh-CN" altLang="en-US" b="1" dirty="0">
              <a:solidFill>
                <a:schemeClr val="bg1"/>
              </a:solidFill>
            </a:endParaRPr>
          </a:p>
        </p:txBody>
      </p:sp>
      <p:grpSp>
        <p:nvGrpSpPr>
          <p:cNvPr id="7" name="组合 6"/>
          <p:cNvGrpSpPr/>
          <p:nvPr/>
        </p:nvGrpSpPr>
        <p:grpSpPr>
          <a:xfrm>
            <a:off x="539552" y="1955676"/>
            <a:ext cx="2160240" cy="616074"/>
            <a:chOff x="755736" y="3075806"/>
            <a:chExt cx="1440000" cy="400050"/>
          </a:xfrm>
        </p:grpSpPr>
        <p:sp>
          <p:nvSpPr>
            <p:cNvPr id="8" name="圆角矩形 7"/>
            <p:cNvSpPr/>
            <p:nvPr/>
          </p:nvSpPr>
          <p:spPr>
            <a:xfrm>
              <a:off x="755736" y="3095831"/>
              <a:ext cx="1440000" cy="360000"/>
            </a:xfrm>
            <a:prstGeom prst="roundRect">
              <a:avLst>
                <a:gd name="adj" fmla="val 5000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9" name="MH_SubTitle_1"/>
            <p:cNvSpPr/>
            <p:nvPr>
              <p:custDataLst>
                <p:tags r:id="rId6"/>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一、支持股权激励，激发人才创新活力</a:t>
              </a:r>
              <a:endParaRPr lang="zh-CN" altLang="en-US" sz="1400" b="1" dirty="0">
                <a:solidFill>
                  <a:schemeClr val="bg1"/>
                </a:solidFill>
              </a:endParaRPr>
            </a:p>
          </p:txBody>
        </p:sp>
      </p:grpSp>
      <p:grpSp>
        <p:nvGrpSpPr>
          <p:cNvPr id="14" name="组合 13"/>
          <p:cNvGrpSpPr/>
          <p:nvPr/>
        </p:nvGrpSpPr>
        <p:grpSpPr>
          <a:xfrm>
            <a:off x="3203848" y="1955676"/>
            <a:ext cx="2448272" cy="616074"/>
            <a:chOff x="755736" y="3075806"/>
            <a:chExt cx="1440000" cy="400050"/>
          </a:xfrm>
        </p:grpSpPr>
        <p:sp>
          <p:nvSpPr>
            <p:cNvPr id="15" name="圆角矩形 14"/>
            <p:cNvSpPr/>
            <p:nvPr/>
          </p:nvSpPr>
          <p:spPr>
            <a:xfrm>
              <a:off x="755736" y="3095831"/>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16" name="MH_SubTitle_1"/>
            <p:cNvSpPr/>
            <p:nvPr>
              <p:custDataLst>
                <p:tags r:id="rId5"/>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二、鼓励劳务外包，增强企业研发实力</a:t>
              </a:r>
              <a:endParaRPr lang="zh-CN" altLang="en-US" sz="1400" b="1" dirty="0">
                <a:solidFill>
                  <a:schemeClr val="bg1"/>
                </a:solidFill>
              </a:endParaRPr>
            </a:p>
          </p:txBody>
        </p:sp>
      </p:grpSp>
      <p:grpSp>
        <p:nvGrpSpPr>
          <p:cNvPr id="17" name="组合 16"/>
          <p:cNvGrpSpPr/>
          <p:nvPr/>
        </p:nvGrpSpPr>
        <p:grpSpPr>
          <a:xfrm>
            <a:off x="5940152" y="1955676"/>
            <a:ext cx="2520280" cy="616074"/>
            <a:chOff x="755736" y="3075806"/>
            <a:chExt cx="1440000" cy="400050"/>
          </a:xfrm>
        </p:grpSpPr>
        <p:sp>
          <p:nvSpPr>
            <p:cNvPr id="19" name="圆角矩形 18"/>
            <p:cNvSpPr/>
            <p:nvPr/>
          </p:nvSpPr>
          <p:spPr>
            <a:xfrm>
              <a:off x="755736" y="3095831"/>
              <a:ext cx="1440000" cy="360000"/>
            </a:xfrm>
            <a:prstGeom prst="roundRect">
              <a:avLst>
                <a:gd name="adj" fmla="val 5000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20" name="MH_SubTitle_1"/>
            <p:cNvSpPr/>
            <p:nvPr>
              <p:custDataLst>
                <p:tags r:id="rId4"/>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三、提高职工福利，增强创新企业的人才吸引力</a:t>
              </a:r>
              <a:endParaRPr lang="zh-CN" altLang="en-US" sz="1400" b="1" dirty="0">
                <a:solidFill>
                  <a:schemeClr val="bg1"/>
                </a:solidFill>
              </a:endParaRPr>
            </a:p>
          </p:txBody>
        </p:sp>
      </p:grpSp>
      <p:grpSp>
        <p:nvGrpSpPr>
          <p:cNvPr id="21" name="组合 20"/>
          <p:cNvGrpSpPr/>
          <p:nvPr/>
        </p:nvGrpSpPr>
        <p:grpSpPr>
          <a:xfrm>
            <a:off x="5940152" y="3276520"/>
            <a:ext cx="2520280" cy="663382"/>
            <a:chOff x="755736" y="3075806"/>
            <a:chExt cx="1440000" cy="400050"/>
          </a:xfrm>
        </p:grpSpPr>
        <p:sp>
          <p:nvSpPr>
            <p:cNvPr id="22" name="圆角矩形 21"/>
            <p:cNvSpPr/>
            <p:nvPr/>
          </p:nvSpPr>
          <p:spPr>
            <a:xfrm>
              <a:off x="755736" y="3082183"/>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23" name="MH_SubTitle_1"/>
            <p:cNvSpPr/>
            <p:nvPr>
              <p:custDataLst>
                <p:tags r:id="rId3"/>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六、减少税企分歧，构建良好的营商环境</a:t>
              </a:r>
              <a:endParaRPr lang="zh-CN" altLang="en-US" sz="1400" b="1" dirty="0">
                <a:solidFill>
                  <a:schemeClr val="bg1"/>
                </a:solidFill>
              </a:endParaRPr>
            </a:p>
          </p:txBody>
        </p:sp>
      </p:grpSp>
      <p:grpSp>
        <p:nvGrpSpPr>
          <p:cNvPr id="25" name="组合 24"/>
          <p:cNvGrpSpPr/>
          <p:nvPr/>
        </p:nvGrpSpPr>
        <p:grpSpPr>
          <a:xfrm>
            <a:off x="539552" y="3276520"/>
            <a:ext cx="2232248" cy="591374"/>
            <a:chOff x="755736" y="3075806"/>
            <a:chExt cx="1440000" cy="400050"/>
          </a:xfrm>
        </p:grpSpPr>
        <p:sp>
          <p:nvSpPr>
            <p:cNvPr id="26" name="圆角矩形 25"/>
            <p:cNvSpPr/>
            <p:nvPr/>
          </p:nvSpPr>
          <p:spPr>
            <a:xfrm>
              <a:off x="755736" y="3095831"/>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27" name="MH_SubTitle_1"/>
            <p:cNvSpPr/>
            <p:nvPr>
              <p:custDataLst>
                <p:tags r:id="rId2"/>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四、推进加速折旧，支持实体经济转型升级</a:t>
              </a:r>
              <a:endParaRPr lang="zh-CN" altLang="en-US" sz="1400" b="1" dirty="0">
                <a:solidFill>
                  <a:schemeClr val="bg1"/>
                </a:solidFill>
              </a:endParaRPr>
            </a:p>
          </p:txBody>
        </p:sp>
      </p:grpSp>
      <p:grpSp>
        <p:nvGrpSpPr>
          <p:cNvPr id="29" name="组合 28"/>
          <p:cNvGrpSpPr/>
          <p:nvPr/>
        </p:nvGrpSpPr>
        <p:grpSpPr>
          <a:xfrm>
            <a:off x="3203848" y="3276520"/>
            <a:ext cx="2448272" cy="663382"/>
            <a:chOff x="755736" y="3075806"/>
            <a:chExt cx="1440000" cy="400050"/>
          </a:xfrm>
        </p:grpSpPr>
        <p:sp>
          <p:nvSpPr>
            <p:cNvPr id="30" name="圆角矩形 29"/>
            <p:cNvSpPr/>
            <p:nvPr/>
          </p:nvSpPr>
          <p:spPr>
            <a:xfrm>
              <a:off x="755736" y="3095831"/>
              <a:ext cx="1440000" cy="360000"/>
            </a:xfrm>
            <a:prstGeom prst="roundRect">
              <a:avLst>
                <a:gd name="adj" fmla="val 5000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31" name="MH_SubTitle_1"/>
            <p:cNvSpPr/>
            <p:nvPr>
              <p:custDataLst>
                <p:tags r:id="rId1"/>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smtClean="0">
                  <a:solidFill>
                    <a:schemeClr val="bg1"/>
                  </a:solidFill>
                </a:rPr>
                <a:t>五、包容研发失败，营造宽容的创新范围</a:t>
              </a:r>
              <a:endParaRPr lang="zh-CN" altLang="en-US" sz="1400" b="1" dirty="0">
                <a:solidFill>
                  <a:schemeClr val="bg1"/>
                </a:solidFill>
              </a:endParaRPr>
            </a:p>
          </p:txBody>
        </p:sp>
      </p:gr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pic>
        <p:nvPicPr>
          <p:cNvPr id="5" name="Picture 2" descr="C:\Users\Administrator\Desktop\QQ截图20180125101301_副本.jpg"/>
          <p:cNvPicPr>
            <a:picLocks noChangeAspect="1" noChangeArrowheads="1"/>
          </p:cNvPicPr>
          <p:nvPr/>
        </p:nvPicPr>
        <p:blipFill>
          <a:blip r:embed="rId5" cstate="print"/>
          <a:srcRect/>
          <a:stretch>
            <a:fillRect/>
          </a:stretch>
        </p:blipFill>
        <p:spPr bwMode="auto">
          <a:xfrm>
            <a:off x="1691680" y="1275606"/>
            <a:ext cx="5184576" cy="335615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矩形 5"/>
          <p:cNvSpPr/>
          <p:nvPr/>
        </p:nvSpPr>
        <p:spPr>
          <a:xfrm>
            <a:off x="888942" y="2110085"/>
            <a:ext cx="7366119" cy="707886"/>
          </a:xfrm>
          <a:prstGeom prst="rect">
            <a:avLst/>
          </a:prstGeom>
          <a:noFill/>
        </p:spPr>
        <p:txBody>
          <a:bodyPr wrap="none" lIns="91440" tIns="45720" rIns="91440" bIns="45720">
            <a:spAutoFit/>
          </a:bodyPr>
          <a:lstStyle/>
          <a:p>
            <a:pPr algn="ctr"/>
            <a:r>
              <a:rPr lang="zh-CN" altLang="en-US" sz="4000" b="1" dirty="0" smtClean="0">
                <a:ln w="17780" cmpd="sng">
                  <a:solidFill>
                    <a:srgbClr val="FFFFFF"/>
                  </a:solidFill>
                  <a:prstDash val="solid"/>
                  <a:miter lim="800000"/>
                </a:ln>
                <a:effectLst>
                  <a:outerShdw blurRad="50800" algn="tl" rotWithShape="0">
                    <a:srgbClr val="000000"/>
                  </a:outerShdw>
                </a:effectLst>
              </a:rPr>
              <a:t>发票“备注栏”到底应该填什么</a:t>
            </a:r>
            <a:endParaRPr lang="zh-CN" altLang="en-US" sz="4000" b="1" cap="none" spc="0" dirty="0">
              <a:ln w="17780" cmpd="sng">
                <a:solidFill>
                  <a:srgbClr val="FFFFFF"/>
                </a:solidFill>
                <a:prstDash val="solid"/>
                <a:miter lim="800000"/>
              </a:ln>
              <a:effectLst>
                <a:outerShdw blurRad="50800" algn="tl" rotWithShape="0">
                  <a:srgbClr val="000000"/>
                </a:outerShdw>
              </a:effectLst>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6" name="矩形 5"/>
          <p:cNvSpPr/>
          <p:nvPr/>
        </p:nvSpPr>
        <p:spPr>
          <a:xfrm>
            <a:off x="323528" y="901904"/>
            <a:ext cx="8712968" cy="3902094"/>
          </a:xfrm>
          <a:prstGeom prst="rect">
            <a:avLst/>
          </a:prstGeom>
        </p:spPr>
        <p:txBody>
          <a:bodyPr wrap="square">
            <a:spAutoFit/>
          </a:bodyPr>
          <a:lstStyle/>
          <a:p>
            <a:pPr>
              <a:lnSpc>
                <a:spcPts val="2500"/>
              </a:lnSpc>
            </a:pPr>
            <a:r>
              <a:rPr lang="zh-CN" altLang="en-US" sz="1400" dirty="0" smtClean="0">
                <a:solidFill>
                  <a:schemeClr val="accent2"/>
                </a:solidFill>
                <a:latin typeface="微软雅黑" pitchFamily="34" charset="-122"/>
                <a:ea typeface="微软雅黑" pitchFamily="34" charset="-122"/>
              </a:rPr>
              <a:t>      二、通过“无纸申报”方式办理减免税手续的，申请人应按以下要求妥善保管纸质单证资料备海关核查：</a:t>
            </a:r>
          </a:p>
          <a:p>
            <a:pPr>
              <a:lnSpc>
                <a:spcPts val="2500"/>
              </a:lnSpc>
            </a:pPr>
            <a:r>
              <a:rPr lang="zh-CN" altLang="en-US" sz="1400" dirty="0" smtClean="0">
                <a:solidFill>
                  <a:schemeClr val="accent2"/>
                </a:solidFill>
                <a:latin typeface="微软雅黑" pitchFamily="34" charset="-122"/>
                <a:ea typeface="微软雅黑" pitchFamily="34" charset="-122"/>
              </a:rPr>
              <a:t>　　（一）有专用库房或者独立区域；</a:t>
            </a:r>
          </a:p>
          <a:p>
            <a:pPr>
              <a:lnSpc>
                <a:spcPts val="2500"/>
              </a:lnSpc>
            </a:pPr>
            <a:r>
              <a:rPr lang="zh-CN" altLang="en-US" sz="1400" dirty="0" smtClean="0">
                <a:solidFill>
                  <a:schemeClr val="accent2"/>
                </a:solidFill>
                <a:latin typeface="微软雅黑" pitchFamily="34" charset="-122"/>
                <a:ea typeface="微软雅黑" pitchFamily="34" charset="-122"/>
              </a:rPr>
              <a:t>　　（二）有专门的档案管理人员；</a:t>
            </a:r>
          </a:p>
          <a:p>
            <a:pPr>
              <a:lnSpc>
                <a:spcPts val="2500"/>
              </a:lnSpc>
            </a:pPr>
            <a:r>
              <a:rPr lang="zh-CN" altLang="en-US" sz="1400" dirty="0" smtClean="0">
                <a:solidFill>
                  <a:schemeClr val="accent2"/>
                </a:solidFill>
                <a:latin typeface="微软雅黑" pitchFamily="34" charset="-122"/>
                <a:ea typeface="微软雅黑" pitchFamily="34" charset="-122"/>
              </a:rPr>
              <a:t>　　（三）按照征免税证明编号单独成档，分年度保存；</a:t>
            </a:r>
          </a:p>
          <a:p>
            <a:pPr>
              <a:lnSpc>
                <a:spcPts val="2500"/>
              </a:lnSpc>
            </a:pPr>
            <a:r>
              <a:rPr lang="zh-CN" altLang="en-US" sz="1400" dirty="0" smtClean="0">
                <a:solidFill>
                  <a:schemeClr val="accent2"/>
                </a:solidFill>
                <a:latin typeface="微软雅黑" pitchFamily="34" charset="-122"/>
                <a:ea typeface="微软雅黑" pitchFamily="34" charset="-122"/>
              </a:rPr>
              <a:t>　　（四）建立索引，便于查找。</a:t>
            </a:r>
          </a:p>
          <a:p>
            <a:pPr>
              <a:lnSpc>
                <a:spcPts val="2500"/>
              </a:lnSpc>
            </a:pPr>
            <a:r>
              <a:rPr lang="zh-CN" altLang="en-US" sz="1400" dirty="0" smtClean="0">
                <a:solidFill>
                  <a:schemeClr val="accent2"/>
                </a:solidFill>
                <a:latin typeface="微软雅黑" pitchFamily="34" charset="-122"/>
                <a:ea typeface="微软雅黑" pitchFamily="34" charset="-122"/>
              </a:rPr>
              <a:t>　　有关纸质单证资料的保管期限，为自向海关申请之日起，至进口货物海关监管年限结束再延长</a:t>
            </a:r>
            <a:r>
              <a:rPr lang="en-US" altLang="zh-CN" sz="1400" dirty="0" smtClean="0">
                <a:solidFill>
                  <a:schemeClr val="accent2"/>
                </a:solidFill>
                <a:latin typeface="微软雅黑" pitchFamily="34" charset="-122"/>
                <a:ea typeface="微软雅黑" pitchFamily="34" charset="-122"/>
              </a:rPr>
              <a:t>3</a:t>
            </a:r>
            <a:r>
              <a:rPr lang="zh-CN" altLang="en-US" sz="1400" dirty="0" smtClean="0">
                <a:solidFill>
                  <a:schemeClr val="accent2"/>
                </a:solidFill>
                <a:latin typeface="微软雅黑" pitchFamily="34" charset="-122"/>
                <a:ea typeface="微软雅黑" pitchFamily="34" charset="-122"/>
              </a:rPr>
              <a:t>年；与政策项目信息有关纸质单证资料的保管期限，为自向海关申请之日起，至该政策或项目最后一批进口货物海关监管年限结束再延长</a:t>
            </a:r>
            <a:r>
              <a:rPr lang="en-US" altLang="zh-CN" sz="1400" dirty="0" smtClean="0">
                <a:solidFill>
                  <a:schemeClr val="accent2"/>
                </a:solidFill>
                <a:latin typeface="微软雅黑" pitchFamily="34" charset="-122"/>
                <a:ea typeface="微软雅黑" pitchFamily="34" charset="-122"/>
              </a:rPr>
              <a:t>3</a:t>
            </a:r>
            <a:r>
              <a:rPr lang="zh-CN" altLang="en-US" sz="1400" dirty="0" smtClean="0">
                <a:solidFill>
                  <a:schemeClr val="accent2"/>
                </a:solidFill>
                <a:latin typeface="微软雅黑" pitchFamily="34" charset="-122"/>
                <a:ea typeface="微软雅黑" pitchFamily="34" charset="-122"/>
              </a:rPr>
              <a:t>年。</a:t>
            </a:r>
          </a:p>
          <a:p>
            <a:pPr>
              <a:lnSpc>
                <a:spcPts val="2500"/>
              </a:lnSpc>
            </a:pPr>
            <a:r>
              <a:rPr lang="zh-CN" altLang="en-US" sz="1400" dirty="0" smtClean="0">
                <a:solidFill>
                  <a:schemeClr val="accent2"/>
                </a:solidFill>
                <a:latin typeface="微软雅黑" pitchFamily="34" charset="-122"/>
                <a:ea typeface="微软雅黑" pitchFamily="34" charset="-122"/>
              </a:rPr>
              <a:t>　　三、申请人以“无纸申报”方式办理减免税手续，有遗失、伪造、变造相关单证档案等情形的，暂停申请人“无纸申报”。</a:t>
            </a:r>
          </a:p>
          <a:p>
            <a:pPr algn="r">
              <a:lnSpc>
                <a:spcPts val="2500"/>
              </a:lnSpc>
            </a:pPr>
            <a:r>
              <a:rPr lang="zh-CN" altLang="en-US" sz="1400" dirty="0" smtClean="0">
                <a:solidFill>
                  <a:schemeClr val="accent2"/>
                </a:solidFill>
                <a:latin typeface="微软雅黑" pitchFamily="34" charset="-122"/>
                <a:ea typeface="微软雅黑" pitchFamily="34" charset="-122"/>
              </a:rPr>
              <a:t>海关总署</a:t>
            </a:r>
          </a:p>
          <a:p>
            <a:pPr algn="r">
              <a:lnSpc>
                <a:spcPts val="2500"/>
              </a:lnSpc>
            </a:pPr>
            <a:r>
              <a:rPr lang="en-US" altLang="zh-CN" sz="1400" dirty="0" smtClean="0">
                <a:solidFill>
                  <a:schemeClr val="accent2"/>
                </a:solidFill>
                <a:latin typeface="微软雅黑" pitchFamily="34" charset="-122"/>
                <a:ea typeface="微软雅黑" pitchFamily="34" charset="-122"/>
              </a:rPr>
              <a:t>2017</a:t>
            </a:r>
            <a:r>
              <a:rPr lang="zh-CN" altLang="en-US" sz="1400" dirty="0" smtClean="0">
                <a:solidFill>
                  <a:schemeClr val="accent2"/>
                </a:solidFill>
                <a:latin typeface="微软雅黑" pitchFamily="34" charset="-122"/>
                <a:ea typeface="微软雅黑" pitchFamily="34" charset="-122"/>
              </a:rPr>
              <a:t>年</a:t>
            </a:r>
            <a:r>
              <a:rPr lang="en-US" altLang="zh-CN" sz="1400" dirty="0" smtClean="0">
                <a:solidFill>
                  <a:schemeClr val="accent2"/>
                </a:solidFill>
                <a:latin typeface="微软雅黑" pitchFamily="34" charset="-122"/>
                <a:ea typeface="微软雅黑" pitchFamily="34" charset="-122"/>
              </a:rPr>
              <a:t>12</a:t>
            </a:r>
            <a:r>
              <a:rPr lang="zh-CN" altLang="en-US" sz="1400" dirty="0" smtClean="0">
                <a:solidFill>
                  <a:schemeClr val="accent2"/>
                </a:solidFill>
                <a:latin typeface="微软雅黑" pitchFamily="34" charset="-122"/>
                <a:ea typeface="微软雅黑" pitchFamily="34" charset="-122"/>
              </a:rPr>
              <a:t>月</a:t>
            </a:r>
            <a:r>
              <a:rPr lang="en-US" altLang="zh-CN" sz="1400" dirty="0" smtClean="0">
                <a:solidFill>
                  <a:schemeClr val="accent2"/>
                </a:solidFill>
                <a:latin typeface="微软雅黑" pitchFamily="34" charset="-122"/>
                <a:ea typeface="微软雅黑" pitchFamily="34" charset="-122"/>
              </a:rPr>
              <a:t>10</a:t>
            </a:r>
            <a:r>
              <a:rPr lang="zh-CN" altLang="en-US" sz="1400" dirty="0" smtClean="0">
                <a:solidFill>
                  <a:schemeClr val="accent2"/>
                </a:solidFill>
                <a:latin typeface="微软雅黑" pitchFamily="34" charset="-122"/>
                <a:ea typeface="微软雅黑" pitchFamily="34" charset="-122"/>
              </a:rPr>
              <a:t>日　</a:t>
            </a:r>
            <a:endParaRPr lang="zh-CN" altLang="en-US" sz="1400" dirty="0">
              <a:latin typeface="微软雅黑" pitchFamily="34" charset="-122"/>
              <a:ea typeface="微软雅黑" pitchFamily="34"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grpSp>
        <p:nvGrpSpPr>
          <p:cNvPr id="9" name="组合 8"/>
          <p:cNvGrpSpPr/>
          <p:nvPr/>
        </p:nvGrpSpPr>
        <p:grpSpPr>
          <a:xfrm>
            <a:off x="467544" y="1227405"/>
            <a:ext cx="2952328" cy="369332"/>
            <a:chOff x="467544" y="978282"/>
            <a:chExt cx="2952328" cy="369332"/>
          </a:xfrm>
        </p:grpSpPr>
        <p:sp>
          <p:nvSpPr>
            <p:cNvPr id="6" name="流程图: 可选过程 5"/>
            <p:cNvSpPr/>
            <p:nvPr/>
          </p:nvSpPr>
          <p:spPr>
            <a:xfrm>
              <a:off x="467544" y="978282"/>
              <a:ext cx="2664296" cy="360040"/>
            </a:xfrm>
            <a:prstGeom prst="flowChartAlternateProcess">
              <a:avLst/>
            </a:prstGeom>
            <a:solidFill>
              <a:srgbClr val="C00000"/>
            </a:solid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11560" y="978282"/>
              <a:ext cx="2808312" cy="369332"/>
            </a:xfrm>
            <a:prstGeom prst="rect">
              <a:avLst/>
            </a:prstGeom>
            <a:noFill/>
          </p:spPr>
          <p:txBody>
            <a:bodyPr wrap="square" rtlCol="0">
              <a:spAutoFit/>
            </a:bodyPr>
            <a:lstStyle/>
            <a:p>
              <a:r>
                <a:rPr lang="zh-CN" altLang="en-US" b="1" dirty="0" smtClean="0">
                  <a:solidFill>
                    <a:schemeClr val="bg1"/>
                  </a:solidFill>
                </a:rPr>
                <a:t>发票“备注”栏的作用</a:t>
              </a:r>
              <a:endParaRPr lang="zh-CN" altLang="en-US" b="1" dirty="0">
                <a:solidFill>
                  <a:schemeClr val="bg1"/>
                </a:solidFill>
              </a:endParaRPr>
            </a:p>
          </p:txBody>
        </p:sp>
      </p:grpSp>
      <p:sp>
        <p:nvSpPr>
          <p:cNvPr id="8" name="矩形 7"/>
          <p:cNvSpPr/>
          <p:nvPr/>
        </p:nvSpPr>
        <p:spPr>
          <a:xfrm>
            <a:off x="395536" y="1740753"/>
            <a:ext cx="8352928" cy="830997"/>
          </a:xfrm>
          <a:prstGeom prst="rect">
            <a:avLst/>
          </a:prstGeom>
        </p:spPr>
        <p:txBody>
          <a:bodyPr wrap="square">
            <a:spAutoFit/>
          </a:bodyPr>
          <a:lstStyle/>
          <a:p>
            <a:r>
              <a:rPr lang="zh-CN" altLang="en-US" sz="1600" dirty="0" smtClean="0"/>
              <a:t>发票指一切单位和个人在购销商品、提供或接受服务以及从事其他经营活动中，所开具和收取的业务凭证，是会计核算的原始依据，也是审计机关、税务机关执法检查的重要依据，而发票中的“备注”栏则是对某一交易事项进行补充注解说明的信息。</a:t>
            </a:r>
            <a:endParaRPr lang="zh-CN" altLang="en-US" sz="1600" dirty="0"/>
          </a:p>
        </p:txBody>
      </p:sp>
      <p:grpSp>
        <p:nvGrpSpPr>
          <p:cNvPr id="10" name="组合 9"/>
          <p:cNvGrpSpPr/>
          <p:nvPr/>
        </p:nvGrpSpPr>
        <p:grpSpPr>
          <a:xfrm>
            <a:off x="467544" y="3068255"/>
            <a:ext cx="2952328" cy="369332"/>
            <a:chOff x="467544" y="978282"/>
            <a:chExt cx="2952328" cy="369332"/>
          </a:xfrm>
        </p:grpSpPr>
        <p:sp>
          <p:nvSpPr>
            <p:cNvPr id="11" name="流程图: 可选过程 10"/>
            <p:cNvSpPr/>
            <p:nvPr/>
          </p:nvSpPr>
          <p:spPr>
            <a:xfrm>
              <a:off x="467544" y="978282"/>
              <a:ext cx="2664296" cy="360040"/>
            </a:xfrm>
            <a:prstGeom prst="flowChartAlternateProcess">
              <a:avLst/>
            </a:prstGeom>
            <a:solidFill>
              <a:srgbClr val="C00000"/>
            </a:solid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611560" y="978282"/>
              <a:ext cx="2808312" cy="369332"/>
            </a:xfrm>
            <a:prstGeom prst="rect">
              <a:avLst/>
            </a:prstGeom>
            <a:noFill/>
          </p:spPr>
          <p:txBody>
            <a:bodyPr wrap="square" rtlCol="0">
              <a:spAutoFit/>
            </a:bodyPr>
            <a:lstStyle/>
            <a:p>
              <a:r>
                <a:rPr lang="zh-CN" altLang="en-US" b="1" dirty="0" smtClean="0">
                  <a:solidFill>
                    <a:schemeClr val="bg1"/>
                  </a:solidFill>
                </a:rPr>
                <a:t>发票“备注”栏的设置</a:t>
              </a:r>
              <a:endParaRPr lang="zh-CN" altLang="en-US" b="1" dirty="0">
                <a:solidFill>
                  <a:schemeClr val="bg1"/>
                </a:solidFill>
              </a:endParaRPr>
            </a:p>
          </p:txBody>
        </p:sp>
      </p:grpSp>
      <p:sp>
        <p:nvSpPr>
          <p:cNvPr id="13" name="矩形 12"/>
          <p:cNvSpPr/>
          <p:nvPr/>
        </p:nvSpPr>
        <p:spPr>
          <a:xfrm>
            <a:off x="395536" y="3581603"/>
            <a:ext cx="8496944" cy="646331"/>
          </a:xfrm>
          <a:prstGeom prst="rect">
            <a:avLst/>
          </a:prstGeom>
        </p:spPr>
        <p:txBody>
          <a:bodyPr wrap="square">
            <a:spAutoFit/>
          </a:bodyPr>
          <a:lstStyle/>
          <a:p>
            <a:r>
              <a:rPr lang="zh-CN" altLang="en-US" dirty="0" smtClean="0"/>
              <a:t>发票“备注”栏下方有“销货单位（章）”，发票专用章应该盖在此处，即“备注”栏。其最大可容纳</a:t>
            </a:r>
            <a:r>
              <a:rPr lang="en-US" altLang="zh-CN" dirty="0" smtClean="0"/>
              <a:t>230</a:t>
            </a:r>
            <a:r>
              <a:rPr lang="zh-CN" altLang="en-US" dirty="0" smtClean="0"/>
              <a:t>个字符或</a:t>
            </a:r>
            <a:r>
              <a:rPr lang="en-US" altLang="zh-CN" dirty="0" smtClean="0"/>
              <a:t>115</a:t>
            </a:r>
            <a:r>
              <a:rPr lang="zh-CN" altLang="en-US" dirty="0" smtClean="0"/>
              <a:t>个汉字。</a:t>
            </a:r>
            <a:endParaRPr lang="zh-CN" altLang="en-US"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grpSp>
        <p:nvGrpSpPr>
          <p:cNvPr id="5" name="组合 4"/>
          <p:cNvGrpSpPr/>
          <p:nvPr/>
        </p:nvGrpSpPr>
        <p:grpSpPr>
          <a:xfrm>
            <a:off x="467544" y="987574"/>
            <a:ext cx="3600400" cy="369332"/>
            <a:chOff x="467544" y="978282"/>
            <a:chExt cx="2952328" cy="369332"/>
          </a:xfrm>
        </p:grpSpPr>
        <p:sp>
          <p:nvSpPr>
            <p:cNvPr id="6" name="流程图: 可选过程 5"/>
            <p:cNvSpPr/>
            <p:nvPr/>
          </p:nvSpPr>
          <p:spPr>
            <a:xfrm>
              <a:off x="467544" y="978282"/>
              <a:ext cx="2664296" cy="360040"/>
            </a:xfrm>
            <a:prstGeom prst="flowChartAlternateProcess">
              <a:avLst/>
            </a:prstGeom>
            <a:solidFill>
              <a:srgbClr val="C00000"/>
            </a:solid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11560" y="978282"/>
              <a:ext cx="2808312" cy="369332"/>
            </a:xfrm>
            <a:prstGeom prst="rect">
              <a:avLst/>
            </a:prstGeom>
            <a:noFill/>
          </p:spPr>
          <p:txBody>
            <a:bodyPr wrap="square" rtlCol="0">
              <a:spAutoFit/>
            </a:bodyPr>
            <a:lstStyle/>
            <a:p>
              <a:r>
                <a:rPr lang="zh-CN" altLang="en-US" b="1" dirty="0" smtClean="0">
                  <a:solidFill>
                    <a:schemeClr val="bg1"/>
                  </a:solidFill>
                </a:rPr>
                <a:t>发票“备注”栏应如何填写</a:t>
              </a:r>
              <a:endParaRPr lang="zh-CN" altLang="en-US" b="1" dirty="0">
                <a:solidFill>
                  <a:schemeClr val="bg1"/>
                </a:solidFill>
              </a:endParaRPr>
            </a:p>
          </p:txBody>
        </p:sp>
      </p:grpSp>
      <p:sp>
        <p:nvSpPr>
          <p:cNvPr id="8" name="矩形 7"/>
          <p:cNvSpPr/>
          <p:nvPr/>
        </p:nvSpPr>
        <p:spPr>
          <a:xfrm>
            <a:off x="323528" y="1547956"/>
            <a:ext cx="8352928" cy="1815882"/>
          </a:xfrm>
          <a:prstGeom prst="rect">
            <a:avLst/>
          </a:prstGeom>
        </p:spPr>
        <p:txBody>
          <a:bodyPr wrap="square">
            <a:spAutoFit/>
          </a:bodyPr>
          <a:lstStyle/>
          <a:p>
            <a:r>
              <a:rPr lang="zh-CN" altLang="en-US" sz="1600" dirty="0" smtClean="0"/>
              <a:t>        运</a:t>
            </a:r>
            <a:r>
              <a:rPr lang="zh-CN" altLang="en-US" sz="1600" dirty="0" smtClean="0"/>
              <a:t>输事项要求：</a:t>
            </a:r>
            <a:r>
              <a:rPr lang="en-US" altLang="zh-CN" sz="1600" dirty="0" smtClean="0"/>
              <a:t>《</a:t>
            </a:r>
            <a:r>
              <a:rPr lang="zh-CN" altLang="en-US" sz="1600" dirty="0" smtClean="0"/>
              <a:t>国家税务总局发布</a:t>
            </a:r>
            <a:r>
              <a:rPr lang="en-US" altLang="zh-CN" sz="1600" dirty="0" smtClean="0"/>
              <a:t>〈</a:t>
            </a:r>
            <a:r>
              <a:rPr lang="zh-CN" altLang="en-US" sz="1600" dirty="0" smtClean="0"/>
              <a:t>关于停止使用货物运输业增值税专用发票有关问题</a:t>
            </a:r>
            <a:r>
              <a:rPr lang="en-US" altLang="zh-CN" sz="1600" dirty="0" smtClean="0"/>
              <a:t>〉</a:t>
            </a:r>
            <a:r>
              <a:rPr lang="zh-CN" altLang="en-US" sz="1600" dirty="0" smtClean="0"/>
              <a:t>的公告</a:t>
            </a:r>
            <a:r>
              <a:rPr lang="en-US" altLang="zh-CN" sz="1600" dirty="0" smtClean="0"/>
              <a:t>》</a:t>
            </a:r>
            <a:r>
              <a:rPr lang="zh-CN" altLang="en-US" sz="1600" dirty="0" smtClean="0"/>
              <a:t>（国家税务总局公告</a:t>
            </a:r>
            <a:r>
              <a:rPr lang="en-US" altLang="zh-CN" sz="1600" dirty="0" smtClean="0"/>
              <a:t>2015</a:t>
            </a:r>
            <a:r>
              <a:rPr lang="zh-CN" altLang="en-US" sz="1600" dirty="0" smtClean="0"/>
              <a:t>年第</a:t>
            </a:r>
            <a:r>
              <a:rPr lang="en-US" altLang="zh-CN" sz="1600" dirty="0" smtClean="0"/>
              <a:t>99</a:t>
            </a:r>
            <a:r>
              <a:rPr lang="zh-CN" altLang="en-US" sz="1600" dirty="0" smtClean="0"/>
              <a:t>号）规定，增值税一般纳税人提供货物运输服务，使用增值税专用发票和增值税普通发票，开具发票时应将起运地、到达地、车种车号以及运输货物信息等内容填写在发票“备注”栏中，如内容较多可另附清单。</a:t>
            </a:r>
          </a:p>
          <a:p>
            <a:r>
              <a:rPr lang="zh-CN" altLang="en-US" sz="1600" dirty="0" smtClean="0"/>
              <a:t>　　</a:t>
            </a:r>
          </a:p>
          <a:p>
            <a:r>
              <a:rPr lang="zh-CN" altLang="en-US" sz="1600" dirty="0" smtClean="0"/>
              <a:t>　　此外，</a:t>
            </a:r>
            <a:r>
              <a:rPr lang="en-US" altLang="zh-CN" sz="1600" dirty="0" smtClean="0"/>
              <a:t>《</a:t>
            </a:r>
            <a:r>
              <a:rPr lang="zh-CN" altLang="en-US" sz="1600" dirty="0" smtClean="0"/>
              <a:t>国家税务总局关于全面推开营业税改征增值税试点有关税收征收管理事项的公告</a:t>
            </a:r>
            <a:r>
              <a:rPr lang="en-US" altLang="zh-CN" sz="1600" dirty="0" smtClean="0"/>
              <a:t>》</a:t>
            </a:r>
            <a:r>
              <a:rPr lang="zh-CN" altLang="en-US" sz="1600" dirty="0" smtClean="0"/>
              <a:t>（国家税务总局公告</a:t>
            </a:r>
            <a:r>
              <a:rPr lang="en-US" altLang="zh-CN" sz="1600" dirty="0" smtClean="0"/>
              <a:t>2016</a:t>
            </a:r>
            <a:r>
              <a:rPr lang="zh-CN" altLang="en-US" sz="1600" dirty="0" smtClean="0"/>
              <a:t>年第</a:t>
            </a:r>
            <a:r>
              <a:rPr lang="en-US" altLang="zh-CN" sz="1600" dirty="0" smtClean="0"/>
              <a:t>23</a:t>
            </a:r>
            <a:r>
              <a:rPr lang="zh-CN" altLang="en-US" sz="1600" dirty="0" smtClean="0"/>
              <a:t>号）第四条作出了如下相关规定：</a:t>
            </a:r>
            <a:endParaRPr lang="zh-CN" altLang="en-US" sz="1600" dirty="0"/>
          </a:p>
        </p:txBody>
      </p:sp>
      <p:sp>
        <p:nvSpPr>
          <p:cNvPr id="9" name="圆角矩形 8"/>
          <p:cNvSpPr/>
          <p:nvPr/>
        </p:nvSpPr>
        <p:spPr>
          <a:xfrm>
            <a:off x="467544" y="3435846"/>
            <a:ext cx="8208912" cy="144016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zh-CN" altLang="en-US" sz="1600" dirty="0" smtClean="0"/>
              <a:t>        </a:t>
            </a:r>
            <a:r>
              <a:rPr lang="zh-CN" altLang="en-US" sz="1600" b="1" dirty="0" smtClean="0">
                <a:solidFill>
                  <a:schemeClr val="accent2">
                    <a:lumMod val="50000"/>
                  </a:schemeClr>
                </a:solidFill>
              </a:rPr>
              <a:t>差</a:t>
            </a:r>
            <a:r>
              <a:rPr lang="zh-CN" altLang="en-US" sz="1600" b="1" dirty="0" smtClean="0">
                <a:solidFill>
                  <a:schemeClr val="accent2">
                    <a:lumMod val="50000"/>
                  </a:schemeClr>
                </a:solidFill>
              </a:rPr>
              <a:t>额征税开票：</a:t>
            </a:r>
            <a:r>
              <a:rPr lang="zh-CN" altLang="en-US" sz="1600" dirty="0" smtClean="0">
                <a:solidFill>
                  <a:schemeClr val="accent2">
                    <a:lumMod val="50000"/>
                  </a:schemeClr>
                </a:solidFill>
              </a:rPr>
              <a:t>按照现行政策规定适用差额征税办法缴纳增值税，且不得全额开具增值税发票的（财政部、税务总局另有规定的除外），纳税人自行开具或者税务机关代开增值税发票时，通过新系统中差额征税开票功能，录入含税销售额（或含税评估额）和扣除额，系统自动计算税额和不含税金额，“备注”栏自动打印“差额征税”字样，发票开具不应与其他应税行为混开。</a:t>
            </a:r>
            <a:endParaRPr lang="zh-CN" altLang="en-US" sz="1600" dirty="0">
              <a:solidFill>
                <a:schemeClr val="accent2">
                  <a:lumMod val="50000"/>
                </a:schemeClr>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圆角矩形 4"/>
          <p:cNvSpPr/>
          <p:nvPr/>
        </p:nvSpPr>
        <p:spPr>
          <a:xfrm>
            <a:off x="467544" y="843558"/>
            <a:ext cx="8208912" cy="410445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zh-CN" altLang="en-US" sz="1600" dirty="0" smtClean="0">
                <a:solidFill>
                  <a:schemeClr val="accent2">
                    <a:lumMod val="50000"/>
                  </a:schemeClr>
                </a:solidFill>
              </a:rPr>
              <a:t>      </a:t>
            </a:r>
            <a:r>
              <a:rPr lang="zh-CN" altLang="en-US" sz="1600" b="1" dirty="0" smtClean="0">
                <a:solidFill>
                  <a:schemeClr val="accent2">
                    <a:lumMod val="50000"/>
                  </a:schemeClr>
                </a:solidFill>
              </a:rPr>
              <a:t> 提</a:t>
            </a:r>
            <a:r>
              <a:rPr lang="zh-CN" altLang="en-US" sz="1600" b="1" dirty="0" smtClean="0">
                <a:solidFill>
                  <a:schemeClr val="accent2">
                    <a:lumMod val="50000"/>
                  </a:schemeClr>
                </a:solidFill>
              </a:rPr>
              <a:t>供建筑服务：</a:t>
            </a:r>
            <a:r>
              <a:rPr lang="zh-CN" altLang="en-US" sz="1600" dirty="0" smtClean="0">
                <a:solidFill>
                  <a:schemeClr val="accent2">
                    <a:lumMod val="50000"/>
                  </a:schemeClr>
                </a:solidFill>
              </a:rPr>
              <a:t>纳税人自行开具或者税务机关代开增值税发票时，应在发票的“备注”栏注明建筑服务发生地县（市、区）名称及项目名称。</a:t>
            </a:r>
          </a:p>
          <a:p>
            <a:r>
              <a:rPr lang="zh-CN" altLang="en-US" sz="1600" dirty="0" smtClean="0">
                <a:solidFill>
                  <a:schemeClr val="accent2">
                    <a:lumMod val="50000"/>
                  </a:schemeClr>
                </a:solidFill>
              </a:rPr>
              <a:t>　　</a:t>
            </a:r>
          </a:p>
          <a:p>
            <a:r>
              <a:rPr lang="zh-CN" altLang="en-US" sz="1600" dirty="0" smtClean="0">
                <a:solidFill>
                  <a:schemeClr val="accent2">
                    <a:lumMod val="50000"/>
                  </a:schemeClr>
                </a:solidFill>
              </a:rPr>
              <a:t>　　</a:t>
            </a:r>
            <a:r>
              <a:rPr lang="zh-CN" altLang="en-US" sz="1600" b="1" dirty="0" smtClean="0">
                <a:solidFill>
                  <a:schemeClr val="accent2">
                    <a:lumMod val="50000"/>
                  </a:schemeClr>
                </a:solidFill>
              </a:rPr>
              <a:t>销售不动产：</a:t>
            </a:r>
            <a:r>
              <a:rPr lang="zh-CN" altLang="en-US" sz="1600" dirty="0" smtClean="0">
                <a:solidFill>
                  <a:schemeClr val="accent2">
                    <a:lumMod val="50000"/>
                  </a:schemeClr>
                </a:solidFill>
              </a:rPr>
              <a:t>纳税人自行开具或者税务机关代开增值税发票时，应在发票“货物或应税劳务、服务名称”栏填写不动产名称及房屋产权证书号码（无房屋产权证书的可不填写），“单位”栏填写面积单位，“备注”栏注明不动产的详细地址。</a:t>
            </a:r>
          </a:p>
          <a:p>
            <a:r>
              <a:rPr lang="zh-CN" altLang="en-US" sz="1600" dirty="0" smtClean="0">
                <a:solidFill>
                  <a:schemeClr val="accent2">
                    <a:lumMod val="50000"/>
                  </a:schemeClr>
                </a:solidFill>
              </a:rPr>
              <a:t>　　</a:t>
            </a:r>
          </a:p>
          <a:p>
            <a:r>
              <a:rPr lang="zh-CN" altLang="en-US" sz="1600" dirty="0" smtClean="0">
                <a:solidFill>
                  <a:schemeClr val="accent2">
                    <a:lumMod val="50000"/>
                  </a:schemeClr>
                </a:solidFill>
              </a:rPr>
              <a:t>　　</a:t>
            </a:r>
            <a:r>
              <a:rPr lang="zh-CN" altLang="en-US" sz="1600" b="1" dirty="0" smtClean="0">
                <a:solidFill>
                  <a:schemeClr val="accent2">
                    <a:lumMod val="50000"/>
                  </a:schemeClr>
                </a:solidFill>
              </a:rPr>
              <a:t>出租不动产：</a:t>
            </a:r>
            <a:r>
              <a:rPr lang="zh-CN" altLang="en-US" sz="1600" dirty="0" smtClean="0">
                <a:solidFill>
                  <a:schemeClr val="accent2">
                    <a:lumMod val="50000"/>
                  </a:schemeClr>
                </a:solidFill>
              </a:rPr>
              <a:t>纳税人自行开具或者税务机关代开增值税发票时，应在“备注”栏注明不动产的详细地址。</a:t>
            </a:r>
          </a:p>
          <a:p>
            <a:r>
              <a:rPr lang="zh-CN" altLang="en-US" sz="1600" dirty="0" smtClean="0">
                <a:solidFill>
                  <a:schemeClr val="accent2">
                    <a:lumMod val="50000"/>
                  </a:schemeClr>
                </a:solidFill>
              </a:rPr>
              <a:t>　　</a:t>
            </a:r>
          </a:p>
          <a:p>
            <a:r>
              <a:rPr lang="zh-CN" altLang="en-US" sz="1600" dirty="0" smtClean="0">
                <a:solidFill>
                  <a:schemeClr val="accent2">
                    <a:lumMod val="50000"/>
                  </a:schemeClr>
                </a:solidFill>
              </a:rPr>
              <a:t>　　</a:t>
            </a:r>
            <a:r>
              <a:rPr lang="zh-CN" altLang="en-US" sz="1600" b="1" dirty="0" smtClean="0">
                <a:solidFill>
                  <a:schemeClr val="accent2">
                    <a:lumMod val="50000"/>
                  </a:schemeClr>
                </a:solidFill>
              </a:rPr>
              <a:t>“备注”栏信息可作报销凭据：</a:t>
            </a:r>
            <a:r>
              <a:rPr lang="en-US" altLang="zh-CN" sz="1600" dirty="0" smtClean="0">
                <a:solidFill>
                  <a:schemeClr val="accent2">
                    <a:lumMod val="50000"/>
                  </a:schemeClr>
                </a:solidFill>
              </a:rPr>
              <a:t>《</a:t>
            </a:r>
            <a:r>
              <a:rPr lang="zh-CN" altLang="en-US" sz="1600" dirty="0" smtClean="0">
                <a:solidFill>
                  <a:schemeClr val="accent2">
                    <a:lumMod val="50000"/>
                  </a:schemeClr>
                </a:solidFill>
              </a:rPr>
              <a:t>国家税务总局关于保险机构代收车船税开具增值税发票问题的公告</a:t>
            </a:r>
            <a:r>
              <a:rPr lang="en-US" altLang="zh-CN" sz="1600" dirty="0" smtClean="0">
                <a:solidFill>
                  <a:schemeClr val="accent2">
                    <a:lumMod val="50000"/>
                  </a:schemeClr>
                </a:solidFill>
              </a:rPr>
              <a:t>》</a:t>
            </a:r>
            <a:r>
              <a:rPr lang="zh-CN" altLang="en-US" sz="1600" dirty="0" smtClean="0">
                <a:solidFill>
                  <a:schemeClr val="accent2">
                    <a:lumMod val="50000"/>
                  </a:schemeClr>
                </a:solidFill>
              </a:rPr>
              <a:t>（国家税务总局公告</a:t>
            </a:r>
            <a:r>
              <a:rPr lang="en-US" altLang="zh-CN" sz="1600" dirty="0" smtClean="0">
                <a:solidFill>
                  <a:schemeClr val="accent2">
                    <a:lumMod val="50000"/>
                  </a:schemeClr>
                </a:solidFill>
              </a:rPr>
              <a:t>2016</a:t>
            </a:r>
            <a:r>
              <a:rPr lang="zh-CN" altLang="en-US" sz="1600" dirty="0" smtClean="0">
                <a:solidFill>
                  <a:schemeClr val="accent2">
                    <a:lumMod val="50000"/>
                  </a:schemeClr>
                </a:solidFill>
              </a:rPr>
              <a:t>年</a:t>
            </a:r>
            <a:r>
              <a:rPr lang="en-US" altLang="zh-CN" sz="1600" dirty="0" smtClean="0">
                <a:solidFill>
                  <a:schemeClr val="accent2">
                    <a:lumMod val="50000"/>
                  </a:schemeClr>
                </a:solidFill>
              </a:rPr>
              <a:t>51</a:t>
            </a:r>
            <a:r>
              <a:rPr lang="zh-CN" altLang="en-US" sz="1600" dirty="0" smtClean="0">
                <a:solidFill>
                  <a:schemeClr val="accent2">
                    <a:lumMod val="50000"/>
                  </a:schemeClr>
                </a:solidFill>
              </a:rPr>
              <a:t>号）规定，保险机构作为车船税扣缴义务人，在代收车船税并开具增值税发票时，应在增值税发票“备注”栏中注明代收车船税税款信息。</a:t>
            </a:r>
            <a:endParaRPr lang="zh-CN" altLang="en-US" sz="1600" dirty="0">
              <a:solidFill>
                <a:schemeClr val="accent2">
                  <a:lumMod val="50000"/>
                </a:schemeClr>
              </a:solidFill>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税务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6" name="圆角矩形 5"/>
          <p:cNvSpPr/>
          <p:nvPr/>
        </p:nvSpPr>
        <p:spPr>
          <a:xfrm>
            <a:off x="467544" y="915566"/>
            <a:ext cx="8208912" cy="86409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zh-CN" altLang="en-US" sz="1600" dirty="0" smtClean="0">
                <a:solidFill>
                  <a:schemeClr val="accent2">
                    <a:lumMod val="50000"/>
                  </a:schemeClr>
                </a:solidFill>
              </a:rPr>
              <a:t>      </a:t>
            </a:r>
            <a:r>
              <a:rPr lang="zh-CN" altLang="en-US" sz="1600" b="1" dirty="0" smtClean="0">
                <a:solidFill>
                  <a:schemeClr val="accent2">
                    <a:lumMod val="50000"/>
                  </a:schemeClr>
                </a:solidFill>
              </a:rPr>
              <a:t> 代</a:t>
            </a:r>
            <a:r>
              <a:rPr lang="zh-CN" altLang="en-US" sz="1600" b="1" dirty="0" smtClean="0">
                <a:solidFill>
                  <a:schemeClr val="accent2">
                    <a:lumMod val="50000"/>
                  </a:schemeClr>
                </a:solidFill>
              </a:rPr>
              <a:t>开增值税专用发票：</a:t>
            </a:r>
            <a:r>
              <a:rPr lang="en-US" altLang="zh-CN" sz="1600" dirty="0" smtClean="0">
                <a:solidFill>
                  <a:schemeClr val="accent2">
                    <a:lumMod val="50000"/>
                  </a:schemeClr>
                </a:solidFill>
              </a:rPr>
              <a:t>《</a:t>
            </a:r>
            <a:r>
              <a:rPr lang="zh-CN" altLang="en-US" sz="1600" dirty="0" smtClean="0">
                <a:solidFill>
                  <a:schemeClr val="accent2">
                    <a:lumMod val="50000"/>
                  </a:schemeClr>
                </a:solidFill>
              </a:rPr>
              <a:t>国家税务总局关于印发</a:t>
            </a:r>
            <a:r>
              <a:rPr lang="en-US" altLang="zh-CN" sz="1600" dirty="0" smtClean="0">
                <a:solidFill>
                  <a:schemeClr val="accent2">
                    <a:lumMod val="50000"/>
                  </a:schemeClr>
                </a:solidFill>
              </a:rPr>
              <a:t>〈</a:t>
            </a:r>
            <a:r>
              <a:rPr lang="zh-CN" altLang="en-US" sz="1600" dirty="0" smtClean="0">
                <a:solidFill>
                  <a:schemeClr val="accent2">
                    <a:lumMod val="50000"/>
                  </a:schemeClr>
                </a:solidFill>
              </a:rPr>
              <a:t>税务机关代开增值税专用发票管理办法（试行）</a:t>
            </a:r>
            <a:r>
              <a:rPr lang="en-US" altLang="zh-CN" sz="1600" dirty="0" smtClean="0">
                <a:solidFill>
                  <a:schemeClr val="accent2">
                    <a:lumMod val="50000"/>
                  </a:schemeClr>
                </a:solidFill>
              </a:rPr>
              <a:t>〉</a:t>
            </a:r>
            <a:r>
              <a:rPr lang="zh-CN" altLang="en-US" sz="1600" dirty="0" smtClean="0">
                <a:solidFill>
                  <a:schemeClr val="accent2">
                    <a:lumMod val="50000"/>
                  </a:schemeClr>
                </a:solidFill>
              </a:rPr>
              <a:t>的通知</a:t>
            </a:r>
            <a:r>
              <a:rPr lang="en-US" altLang="zh-CN" sz="1600" dirty="0" smtClean="0">
                <a:solidFill>
                  <a:schemeClr val="accent2">
                    <a:lumMod val="50000"/>
                  </a:schemeClr>
                </a:solidFill>
              </a:rPr>
              <a:t>》</a:t>
            </a:r>
            <a:r>
              <a:rPr lang="zh-CN" altLang="en-US" sz="1600" dirty="0" smtClean="0">
                <a:solidFill>
                  <a:schemeClr val="accent2">
                    <a:lumMod val="50000"/>
                  </a:schemeClr>
                </a:solidFill>
              </a:rPr>
              <a:t>（国税发</a:t>
            </a:r>
            <a:r>
              <a:rPr lang="en-US" altLang="zh-CN" sz="1600" dirty="0" smtClean="0">
                <a:solidFill>
                  <a:schemeClr val="accent2">
                    <a:lumMod val="50000"/>
                  </a:schemeClr>
                </a:solidFill>
              </a:rPr>
              <a:t>〔2004〕153</a:t>
            </a:r>
            <a:r>
              <a:rPr lang="zh-CN" altLang="en-US" sz="1600" dirty="0" smtClean="0">
                <a:solidFill>
                  <a:schemeClr val="accent2">
                    <a:lumMod val="50000"/>
                  </a:schemeClr>
                </a:solidFill>
              </a:rPr>
              <a:t>号）规定，代开发票岗位应按以下要求填写专用发票的有关项目。“备注”栏内注明增值税纳税人的名称和纳税人识别号。</a:t>
            </a:r>
            <a:endParaRPr lang="zh-CN" altLang="en-US" sz="1600" dirty="0">
              <a:solidFill>
                <a:schemeClr val="accent2">
                  <a:lumMod val="50000"/>
                </a:schemeClr>
              </a:solidFill>
            </a:endParaRPr>
          </a:p>
        </p:txBody>
      </p:sp>
      <p:sp>
        <p:nvSpPr>
          <p:cNvPr id="7" name="矩形 6"/>
          <p:cNvSpPr/>
          <p:nvPr/>
        </p:nvSpPr>
        <p:spPr>
          <a:xfrm>
            <a:off x="323528" y="1942837"/>
            <a:ext cx="8568952" cy="3293209"/>
          </a:xfrm>
          <a:prstGeom prst="rect">
            <a:avLst/>
          </a:prstGeom>
        </p:spPr>
        <p:txBody>
          <a:bodyPr wrap="square">
            <a:spAutoFit/>
          </a:bodyPr>
          <a:lstStyle/>
          <a:p>
            <a:r>
              <a:rPr lang="zh-CN" altLang="en-US" sz="1600" dirty="0" smtClean="0"/>
              <a:t>以上列举“备注”栏应填写的信息，也是取得发票的纳税人需要重点审核的内容，依照</a:t>
            </a:r>
            <a:r>
              <a:rPr lang="en-US" altLang="zh-CN" sz="1600" dirty="0" smtClean="0"/>
              <a:t>《</a:t>
            </a:r>
            <a:r>
              <a:rPr lang="zh-CN" altLang="en-US" sz="1600" dirty="0" smtClean="0"/>
              <a:t>财政部、国家税务总局关于全面推开营业税改征增值税试点的通知</a:t>
            </a:r>
            <a:r>
              <a:rPr lang="en-US" altLang="zh-CN" sz="1600" dirty="0" smtClean="0"/>
              <a:t>》</a:t>
            </a:r>
            <a:r>
              <a:rPr lang="zh-CN" altLang="en-US" sz="1600" dirty="0" smtClean="0"/>
              <a:t>（财税</a:t>
            </a:r>
            <a:r>
              <a:rPr lang="en-US" altLang="zh-CN" sz="1600" dirty="0" smtClean="0"/>
              <a:t>〔2016〕36</a:t>
            </a:r>
            <a:r>
              <a:rPr lang="zh-CN" altLang="en-US" sz="1600" dirty="0" smtClean="0"/>
              <a:t>号）附件</a:t>
            </a:r>
            <a:r>
              <a:rPr lang="en-US" altLang="zh-CN" sz="1600" dirty="0" smtClean="0"/>
              <a:t>1</a:t>
            </a:r>
            <a:r>
              <a:rPr lang="zh-CN" altLang="en-US" sz="1600" dirty="0" smtClean="0"/>
              <a:t>：</a:t>
            </a:r>
            <a:r>
              <a:rPr lang="en-US" altLang="zh-CN" sz="1600" dirty="0" smtClean="0"/>
              <a:t>《</a:t>
            </a:r>
            <a:r>
              <a:rPr lang="zh-CN" altLang="en-US" sz="1600" dirty="0" smtClean="0"/>
              <a:t>营业税改征增值税试点实施办法</a:t>
            </a:r>
            <a:r>
              <a:rPr lang="en-US" altLang="zh-CN" sz="1600" dirty="0" smtClean="0"/>
              <a:t>》</a:t>
            </a:r>
            <a:r>
              <a:rPr lang="zh-CN" altLang="en-US" sz="1600" dirty="0" smtClean="0"/>
              <a:t>第二十六条规定，纳税人取得的增值税扣税凭证不符合法律、行政法规或者国家税务总局有关规定的，其进项税额不得从销项税额中抵扣</a:t>
            </a:r>
            <a:r>
              <a:rPr lang="zh-CN" altLang="en-US" sz="1600" dirty="0" smtClean="0"/>
              <a:t>。</a:t>
            </a:r>
            <a:endParaRPr lang="en-US" altLang="zh-CN" sz="1600" dirty="0" smtClean="0"/>
          </a:p>
          <a:p>
            <a:endParaRPr lang="en-US" altLang="zh-CN" sz="1600" dirty="0" smtClean="0"/>
          </a:p>
          <a:p>
            <a:r>
              <a:rPr lang="zh-CN" altLang="en-US" sz="1600" dirty="0" smtClean="0"/>
              <a:t>        增</a:t>
            </a:r>
            <a:r>
              <a:rPr lang="zh-CN" altLang="en-US" sz="1600" dirty="0" smtClean="0"/>
              <a:t>值税扣税凭证，指增值税专用发票、海关进口增值税专用缴款书、农产品收购发票、农产品销售发票和完税凭证（包括代扣代缴税收通用缴款书）。纳税人凭完税凭证抵扣进项税额的，应当具备书面合同、付款证明和境外单位的对账单或者发票。资料不全的，其进项税额不得从销项税额中抵扣。</a:t>
            </a:r>
          </a:p>
          <a:p>
            <a:r>
              <a:rPr lang="zh-CN" altLang="en-US" sz="1600" dirty="0" smtClean="0"/>
              <a:t>　　</a:t>
            </a:r>
          </a:p>
          <a:p>
            <a:r>
              <a:rPr lang="zh-CN" altLang="en-US" sz="1600" dirty="0" smtClean="0"/>
              <a:t>　　综上所述，增值税发票要按照现行相关税收法规要求，开具或取得增值税专用发票时，对经常发生以上交易事项加以关注，规避由此带来的未按规定开具处罚和进项税额不得抵扣风险。</a:t>
            </a:r>
          </a:p>
          <a:p>
            <a:endParaRPr lang="zh-CN" altLang="en-US" sz="16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92932" y="2859785"/>
            <a:ext cx="1045557" cy="461665"/>
          </a:xfrm>
          <a:prstGeom prst="rect">
            <a:avLst/>
          </a:prstGeom>
          <a:noFill/>
        </p:spPr>
        <p:txBody>
          <a:bodyPr wrap="square" rtlCol="0">
            <a:spAutoFit/>
          </a:bodyPr>
          <a:lstStyle/>
          <a:p>
            <a:pPr algn="ctr"/>
            <a:r>
              <a:rPr lang="en-US" altLang="zh-CN" sz="2400" dirty="0">
                <a:solidFill>
                  <a:schemeClr val="bg1"/>
                </a:solidFill>
              </a:rPr>
              <a:t>PART</a:t>
            </a:r>
            <a:endParaRPr lang="zh-CN" altLang="en-US" sz="2400" dirty="0">
              <a:solidFill>
                <a:schemeClr val="bg1"/>
              </a:solidFill>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algn="ctr"/>
            <a:r>
              <a:rPr lang="en-US" altLang="zh-CN" sz="11500" dirty="0" smtClean="0">
                <a:solidFill>
                  <a:schemeClr val="bg1"/>
                </a:solidFill>
                <a:latin typeface="Impact" panose="020B0806030902050204" pitchFamily="34" charset="0"/>
              </a:rPr>
              <a:t>3</a:t>
            </a:r>
            <a:endParaRPr lang="zh-CN" altLang="en-US" sz="11500" dirty="0">
              <a:solidFill>
                <a:schemeClr val="bg1"/>
              </a:solidFill>
              <a:latin typeface="Impact" panose="020B0806030902050204" pitchFamily="34" charset="0"/>
            </a:endParaRPr>
          </a:p>
        </p:txBody>
      </p:sp>
      <p:sp>
        <p:nvSpPr>
          <p:cNvPr id="12" name="TextBox 11"/>
          <p:cNvSpPr txBox="1"/>
          <p:nvPr/>
        </p:nvSpPr>
        <p:spPr>
          <a:xfrm>
            <a:off x="3059856" y="2172801"/>
            <a:ext cx="1415772" cy="830997"/>
          </a:xfrm>
          <a:prstGeom prst="rect">
            <a:avLst/>
          </a:prstGeom>
          <a:noFill/>
        </p:spPr>
        <p:txBody>
          <a:bodyPr wrap="none" rtlCol="0">
            <a:spAutoFit/>
          </a:bodyPr>
          <a:lstStyle/>
          <a:p>
            <a:pPr marL="0" lvl="1"/>
            <a:r>
              <a:rPr lang="zh-CN" altLang="en-US" sz="4800" b="1" dirty="0" smtClean="0">
                <a:solidFill>
                  <a:schemeClr val="bg1"/>
                </a:solidFill>
                <a:latin typeface="微软雅黑"/>
              </a:rPr>
              <a:t>归类</a:t>
            </a:r>
            <a:endParaRPr lang="zh-CN" altLang="en-US" sz="4800" b="1" dirty="0">
              <a:solidFill>
                <a:schemeClr val="bg1"/>
              </a:solidFill>
              <a:latin typeface="微软雅黑"/>
            </a:endParaRP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942542796"/>
      </p:ext>
    </p:extLst>
  </p:cSld>
  <p:clrMapOvr>
    <a:masterClrMapping/>
  </p:clrMapOvr>
  <mc:AlternateContent xmlns:mc="http://schemas.openxmlformats.org/markup-compatibility/2006">
    <mc:Choice xmlns="" xmlns:p14="http://schemas.microsoft.com/office/powerpoint/2010/main" Requires="p14">
      <p:transition spd="slow" p14:dur="1600" advTm="6000">
        <p:blinds dir="vert"/>
      </p:transition>
    </mc:Choice>
    <mc:Fallback>
      <p:transition spd="slow" advTm="6000">
        <p:blinds dir="vert"/>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归类</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a:ext>
            </a:extLst>
          </a:blip>
          <a:srcRect/>
          <a:stretch/>
        </p:blipFill>
        <p:spPr>
          <a:xfrm rot="21356741">
            <a:off x="2206245" y="595095"/>
            <a:ext cx="5169146" cy="2517149"/>
          </a:xfrm>
          <a:prstGeom prst="rect">
            <a:avLst/>
          </a:prstGeom>
        </p:spPr>
      </p:pic>
      <p:grpSp>
        <p:nvGrpSpPr>
          <p:cNvPr id="15" name="组合 14"/>
          <p:cNvGrpSpPr/>
          <p:nvPr/>
        </p:nvGrpSpPr>
        <p:grpSpPr>
          <a:xfrm>
            <a:off x="2891449" y="1419622"/>
            <a:ext cx="3552759" cy="3510617"/>
            <a:chOff x="2291016" y="475428"/>
            <a:chExt cx="4526819" cy="4526819"/>
          </a:xfrm>
        </p:grpSpPr>
        <p:sp>
          <p:nvSpPr>
            <p:cNvPr id="8" name="椭圆 7"/>
            <p:cNvSpPr/>
            <p:nvPr/>
          </p:nvSpPr>
          <p:spPr>
            <a:xfrm>
              <a:off x="2353494" y="537906"/>
              <a:ext cx="4401862" cy="4401862"/>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291016" y="475428"/>
              <a:ext cx="4526819" cy="4526819"/>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rotWithShape="1">
          <a:blip r:embed="rId6" cstate="screen">
            <a:extLst>
              <a:ext uri="{28A0092B-C50C-407E-A947-70E740481C1C}">
                <a14:useLocalDpi xmlns:a14="http://schemas.microsoft.com/office/drawing/2010/main" xmlns=""/>
              </a:ext>
            </a:extLst>
          </a:blip>
          <a:srcRect/>
          <a:stretch/>
        </p:blipFill>
        <p:spPr>
          <a:xfrm rot="20206897" flipH="1">
            <a:off x="1946240" y="3043850"/>
            <a:ext cx="1234808" cy="1465248"/>
          </a:xfrm>
          <a:prstGeom prst="rect">
            <a:avLst/>
          </a:prstGeom>
        </p:spPr>
      </p:pic>
      <p:pic>
        <p:nvPicPr>
          <p:cNvPr id="11" name="图片 10"/>
          <p:cNvPicPr>
            <a:picLocks noChangeAspect="1"/>
          </p:cNvPicPr>
          <p:nvPr/>
        </p:nvPicPr>
        <p:blipFill rotWithShape="1">
          <a:blip r:embed="rId7" cstate="screen">
            <a:extLst>
              <a:ext uri="{28A0092B-C50C-407E-A947-70E740481C1C}">
                <a14:useLocalDpi xmlns:a14="http://schemas.microsoft.com/office/drawing/2010/main" xmlns=""/>
              </a:ext>
            </a:extLst>
          </a:blip>
          <a:srcRect/>
          <a:stretch/>
        </p:blipFill>
        <p:spPr>
          <a:xfrm rot="1546709">
            <a:off x="5531922" y="3285930"/>
            <a:ext cx="1366035" cy="1746733"/>
          </a:xfrm>
          <a:prstGeom prst="rect">
            <a:avLst/>
          </a:prstGeom>
        </p:spPr>
      </p:pic>
      <p:sp>
        <p:nvSpPr>
          <p:cNvPr id="14" name="矩形 259"/>
          <p:cNvSpPr>
            <a:spLocks noChangeArrowheads="1"/>
          </p:cNvSpPr>
          <p:nvPr/>
        </p:nvSpPr>
        <p:spPr bwMode="auto">
          <a:xfrm>
            <a:off x="2987824" y="2355726"/>
            <a:ext cx="3312368" cy="11757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b="1" cap="all" dirty="0" smtClean="0">
                <a:solidFill>
                  <a:srgbClr val="39A097"/>
                </a:solidFill>
                <a:latin typeface="Arial" panose="020B0604020202020204" pitchFamily="34" charset="0"/>
                <a:cs typeface="Arial" panose="020B0604020202020204" pitchFamily="34" charset="0"/>
              </a:rPr>
              <a:t>海关归类眼中的</a:t>
            </a:r>
            <a:endParaRPr lang="en-US" altLang="zh-CN" b="1" cap="all" dirty="0" smtClean="0">
              <a:solidFill>
                <a:srgbClr val="39A097"/>
              </a:solidFill>
              <a:latin typeface="Arial" panose="020B0604020202020204" pitchFamily="34" charset="0"/>
              <a:cs typeface="Arial" panose="020B0604020202020204" pitchFamily="34" charset="0"/>
            </a:endParaRPr>
          </a:p>
          <a:p>
            <a:pPr algn="ctr">
              <a:buNone/>
            </a:pPr>
            <a:r>
              <a:rPr lang="zh-CN" altLang="en-US" b="1" cap="all" dirty="0" smtClean="0">
                <a:solidFill>
                  <a:srgbClr val="39A097"/>
                </a:solidFill>
                <a:latin typeface="Arial" panose="020B0604020202020204" pitchFamily="34" charset="0"/>
                <a:cs typeface="Arial" panose="020B0604020202020204" pitchFamily="34" charset="0"/>
              </a:rPr>
              <a:t>花花世界</a:t>
            </a:r>
            <a:endParaRPr lang="zh-CN" altLang="en-US" b="1" cap="all" dirty="0">
              <a:solidFill>
                <a:srgbClr val="39A097"/>
              </a:solidFill>
              <a:latin typeface="Arial" panose="020B0604020202020204" pitchFamily="34" charset="0"/>
              <a:cs typeface="Arial" panose="020B0604020202020204" pitchFamily="34" charset="0"/>
            </a:endParaRPr>
          </a:p>
        </p:txBody>
      </p:sp>
      <p:sp>
        <p:nvSpPr>
          <p:cNvPr id="16" name="TextBox 15"/>
          <p:cNvSpPr txBox="1"/>
          <p:nvPr/>
        </p:nvSpPr>
        <p:spPr>
          <a:xfrm>
            <a:off x="3635896" y="3579862"/>
            <a:ext cx="2016224" cy="369332"/>
          </a:xfrm>
          <a:prstGeom prst="rect">
            <a:avLst/>
          </a:prstGeom>
          <a:noFill/>
        </p:spPr>
        <p:txBody>
          <a:bodyPr wrap="square" rtlCol="0">
            <a:spAutoFit/>
          </a:bodyPr>
          <a:lstStyle/>
          <a:p>
            <a:pPr algn="ctr">
              <a:spcBef>
                <a:spcPct val="20000"/>
              </a:spcBef>
            </a:pPr>
            <a:r>
              <a:rPr lang="zh-CN" altLang="en-US" b="1" cap="all" dirty="0" smtClean="0">
                <a:solidFill>
                  <a:srgbClr val="39A097"/>
                </a:solidFill>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花类商品归类介绍</a:t>
            </a: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归类</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pic>
        <p:nvPicPr>
          <p:cNvPr id="5" name="图片 4"/>
          <p:cNvPicPr>
            <a:picLocks noChangeAspect="1"/>
          </p:cNvPicPr>
          <p:nvPr/>
        </p:nvPicPr>
        <p:blipFill rotWithShape="1">
          <a:blip r:embed="rId5" cstate="screen">
            <a:extLst>
              <a:ext uri="{28A0092B-C50C-407E-A947-70E740481C1C}">
                <a14:useLocalDpi xmlns:a14="http://schemas.microsoft.com/office/drawing/2010/main" xmlns=""/>
              </a:ext>
            </a:extLst>
          </a:blip>
          <a:srcRect/>
          <a:stretch/>
        </p:blipFill>
        <p:spPr>
          <a:xfrm>
            <a:off x="2231740" y="1038023"/>
            <a:ext cx="4680520" cy="1821759"/>
          </a:xfrm>
          <a:prstGeom prst="rect">
            <a:avLst/>
          </a:prstGeom>
        </p:spPr>
      </p:pic>
      <p:sp>
        <p:nvSpPr>
          <p:cNvPr id="9" name="矩形 8"/>
          <p:cNvSpPr/>
          <p:nvPr/>
        </p:nvSpPr>
        <p:spPr>
          <a:xfrm>
            <a:off x="467544" y="2904495"/>
            <a:ext cx="8352928" cy="1323439"/>
          </a:xfrm>
          <a:prstGeom prst="rect">
            <a:avLst/>
          </a:prstGeom>
        </p:spPr>
        <p:txBody>
          <a:bodyPr wrap="square">
            <a:spAutoFit/>
          </a:bodyPr>
          <a:lstStyle/>
          <a:p>
            <a:r>
              <a:rPr lang="en-US" altLang="zh-CN" sz="1600" dirty="0" smtClean="0"/>
              <a:t>2018</a:t>
            </a:r>
            <a:r>
              <a:rPr lang="zh-CN" altLang="en-US" sz="1600" dirty="0" smtClean="0"/>
              <a:t>年已经开启，即将迎来春节和情人节。这个时节，空气中都弥漫着欢乐的气息。春天里，花，才是主体。“江南无所有，聊赠一枝春”。送花不仅传递出真诚的愿望，买花的过程也是一种愉快抉择。选择一份花类礼品，或礼赠他人，或取悦自己，不失为一场美好的体验。市场上花类商品种类日益丰富，这些商品也进入了海关的视野，花的世界在海关归类人眼中不过也就分了以下这么几种：</a:t>
            </a:r>
            <a:endParaRPr lang="zh-CN" altLang="en-US" sz="16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归类</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grpSp>
        <p:nvGrpSpPr>
          <p:cNvPr id="15" name="组合 14"/>
          <p:cNvGrpSpPr/>
          <p:nvPr/>
        </p:nvGrpSpPr>
        <p:grpSpPr>
          <a:xfrm>
            <a:off x="467544" y="915566"/>
            <a:ext cx="2174810" cy="1794286"/>
            <a:chOff x="467544" y="915566"/>
            <a:chExt cx="2174810" cy="1794286"/>
          </a:xfrm>
        </p:grpSpPr>
        <p:grpSp>
          <p:nvGrpSpPr>
            <p:cNvPr id="6" name="组合 5"/>
            <p:cNvGrpSpPr/>
            <p:nvPr/>
          </p:nvGrpSpPr>
          <p:grpSpPr>
            <a:xfrm>
              <a:off x="755576" y="915566"/>
              <a:ext cx="1512167" cy="1423363"/>
              <a:chOff x="4040967" y="1897043"/>
              <a:chExt cx="4526819" cy="4526819"/>
            </a:xfrm>
          </p:grpSpPr>
          <p:sp>
            <p:nvSpPr>
              <p:cNvPr id="7" name="椭圆 6"/>
              <p:cNvSpPr/>
              <p:nvPr/>
            </p:nvSpPr>
            <p:spPr>
              <a:xfrm>
                <a:off x="4251726" y="2107802"/>
                <a:ext cx="4105303" cy="4105303"/>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040967" y="1897043"/>
                <a:ext cx="4526819" cy="4526819"/>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rotWithShape="1">
            <a:blip r:embed="rId5" cstate="screen">
              <a:extLst>
                <a:ext uri="{28A0092B-C50C-407E-A947-70E740481C1C}">
                  <a14:useLocalDpi xmlns:a14="http://schemas.microsoft.com/office/drawing/2010/main" xmlns=""/>
                </a:ext>
              </a:extLst>
            </a:blip>
            <a:srcRect/>
            <a:stretch/>
          </p:blipFill>
          <p:spPr>
            <a:xfrm>
              <a:off x="467544" y="1779662"/>
              <a:ext cx="2174810" cy="930190"/>
            </a:xfrm>
            <a:prstGeom prst="rect">
              <a:avLst/>
            </a:prstGeom>
          </p:spPr>
        </p:pic>
        <p:sp>
          <p:nvSpPr>
            <p:cNvPr id="12" name="矩形 11"/>
            <p:cNvSpPr/>
            <p:nvPr/>
          </p:nvSpPr>
          <p:spPr>
            <a:xfrm>
              <a:off x="899592" y="1277347"/>
              <a:ext cx="1224136" cy="646331"/>
            </a:xfrm>
            <a:prstGeom prst="rect">
              <a:avLst/>
            </a:prstGeom>
          </p:spPr>
          <p:txBody>
            <a:bodyPr wrap="square">
              <a:spAutoFit/>
            </a:bodyPr>
            <a:lstStyle/>
            <a:p>
              <a:pPr algn="ctr"/>
              <a:r>
                <a:rPr lang="zh-CN" altLang="en-US" b="1" dirty="0" smtClean="0"/>
                <a:t> 生动娇</a:t>
              </a:r>
              <a:r>
                <a:rPr lang="zh-CN" altLang="en-US" b="1" dirty="0" smtClean="0"/>
                <a:t>艳   的</a:t>
              </a:r>
              <a:r>
                <a:rPr lang="zh-CN" altLang="en-US" b="1" dirty="0" smtClean="0"/>
                <a:t>鲜切花</a:t>
              </a:r>
              <a:r>
                <a:rPr lang="zh-CN" altLang="en-US" dirty="0" smtClean="0"/>
                <a:t> </a:t>
              </a:r>
              <a:endParaRPr lang="zh-CN" altLang="en-US" dirty="0"/>
            </a:p>
          </p:txBody>
        </p:sp>
      </p:grpSp>
      <p:sp>
        <p:nvSpPr>
          <p:cNvPr id="13" name="矩形 12"/>
          <p:cNvSpPr/>
          <p:nvPr/>
        </p:nvSpPr>
        <p:spPr>
          <a:xfrm>
            <a:off x="2771800" y="987574"/>
            <a:ext cx="5976664" cy="1569660"/>
          </a:xfrm>
          <a:prstGeom prst="rect">
            <a:avLst/>
          </a:prstGeom>
        </p:spPr>
        <p:txBody>
          <a:bodyPr wrap="square">
            <a:spAutoFit/>
          </a:bodyPr>
          <a:lstStyle/>
          <a:p>
            <a:r>
              <a:rPr lang="zh-CN" altLang="en-US" sz="1600" dirty="0" smtClean="0"/>
              <a:t>鲜切花是指各种剪切下来以观赏为主的花朵、花序或花枝。是插花和其他花卉装饰的主要花材。以前鲜花只出现在节日庆典或婚庆市场，而这两年兴起的鲜花电商倡导日常生活中鲜花订阅，大大增加了鲜花购买的频率。市场的兴起带来进口花卉的商机，美誉天下的厄瓜多尔玫瑰、荷兰郁金香都是大量进口的鲜花品种。</a:t>
            </a:r>
            <a:r>
              <a:rPr lang="zh-CN" altLang="en-US" sz="1600" b="1" dirty="0" smtClean="0">
                <a:solidFill>
                  <a:schemeClr val="accent2">
                    <a:lumMod val="50000"/>
                  </a:schemeClr>
                </a:solidFill>
              </a:rPr>
              <a:t>鲜切花的归类比较明确，归入税则号列</a:t>
            </a:r>
            <a:r>
              <a:rPr lang="en-US" altLang="zh-CN" sz="1600" b="1" dirty="0" smtClean="0">
                <a:solidFill>
                  <a:schemeClr val="accent2">
                    <a:lumMod val="50000"/>
                  </a:schemeClr>
                </a:solidFill>
              </a:rPr>
              <a:t>0603.9000</a:t>
            </a:r>
            <a:r>
              <a:rPr lang="zh-CN" altLang="en-US" sz="1600" b="1" dirty="0" smtClean="0">
                <a:solidFill>
                  <a:schemeClr val="accent2">
                    <a:lumMod val="50000"/>
                  </a:schemeClr>
                </a:solidFill>
              </a:rPr>
              <a:t>。</a:t>
            </a:r>
            <a:endParaRPr lang="zh-CN" altLang="en-US" sz="1600" b="1" dirty="0">
              <a:solidFill>
                <a:schemeClr val="accent2">
                  <a:lumMod val="50000"/>
                </a:schemeClr>
              </a:solidFill>
            </a:endParaRPr>
          </a:p>
        </p:txBody>
      </p:sp>
      <p:pic>
        <p:nvPicPr>
          <p:cNvPr id="1026" name="Picture 2"/>
          <p:cNvPicPr>
            <a:picLocks noChangeAspect="1" noChangeArrowheads="1"/>
          </p:cNvPicPr>
          <p:nvPr/>
        </p:nvPicPr>
        <p:blipFill>
          <a:blip r:embed="rId6" cstate="print"/>
          <a:srcRect/>
          <a:stretch>
            <a:fillRect/>
          </a:stretch>
        </p:blipFill>
        <p:spPr bwMode="auto">
          <a:xfrm>
            <a:off x="2843808" y="2874357"/>
            <a:ext cx="3456384" cy="1898471"/>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归类</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grpSp>
        <p:nvGrpSpPr>
          <p:cNvPr id="5" name="组合 4"/>
          <p:cNvGrpSpPr/>
          <p:nvPr/>
        </p:nvGrpSpPr>
        <p:grpSpPr>
          <a:xfrm>
            <a:off x="1691680" y="2859782"/>
            <a:ext cx="2174810" cy="1794286"/>
            <a:chOff x="467544" y="915566"/>
            <a:chExt cx="2174810" cy="1794286"/>
          </a:xfrm>
        </p:grpSpPr>
        <p:grpSp>
          <p:nvGrpSpPr>
            <p:cNvPr id="6" name="组合 5"/>
            <p:cNvGrpSpPr/>
            <p:nvPr/>
          </p:nvGrpSpPr>
          <p:grpSpPr>
            <a:xfrm>
              <a:off x="755576" y="915566"/>
              <a:ext cx="1512167" cy="1423363"/>
              <a:chOff x="4040967" y="1897043"/>
              <a:chExt cx="4526819" cy="4526819"/>
            </a:xfrm>
          </p:grpSpPr>
          <p:sp>
            <p:nvSpPr>
              <p:cNvPr id="9" name="椭圆 8"/>
              <p:cNvSpPr/>
              <p:nvPr/>
            </p:nvSpPr>
            <p:spPr>
              <a:xfrm>
                <a:off x="4251726" y="2107802"/>
                <a:ext cx="4105303" cy="4105303"/>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040967" y="1897043"/>
                <a:ext cx="4526819" cy="4526819"/>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5" cstate="screen">
              <a:extLst>
                <a:ext uri="{28A0092B-C50C-407E-A947-70E740481C1C}">
                  <a14:useLocalDpi xmlns:a14="http://schemas.microsoft.com/office/drawing/2010/main" xmlns=""/>
                </a:ext>
              </a:extLst>
            </a:blip>
            <a:srcRect/>
            <a:stretch/>
          </p:blipFill>
          <p:spPr>
            <a:xfrm>
              <a:off x="467544" y="1779662"/>
              <a:ext cx="2174810" cy="930190"/>
            </a:xfrm>
            <a:prstGeom prst="rect">
              <a:avLst/>
            </a:prstGeom>
          </p:spPr>
        </p:pic>
        <p:sp>
          <p:nvSpPr>
            <p:cNvPr id="8" name="矩形 7"/>
            <p:cNvSpPr/>
            <p:nvPr/>
          </p:nvSpPr>
          <p:spPr>
            <a:xfrm>
              <a:off x="899592" y="1203598"/>
              <a:ext cx="1296144" cy="646331"/>
            </a:xfrm>
            <a:prstGeom prst="rect">
              <a:avLst/>
            </a:prstGeom>
          </p:spPr>
          <p:txBody>
            <a:bodyPr wrap="square">
              <a:spAutoFit/>
            </a:bodyPr>
            <a:lstStyle/>
            <a:p>
              <a:pPr algn="ctr"/>
              <a:r>
                <a:rPr lang="zh-CN" altLang="en-US" b="1" dirty="0" smtClean="0"/>
                <a:t>文艺气</a:t>
              </a:r>
              <a:endParaRPr lang="en-US" altLang="zh-CN" b="1" dirty="0" smtClean="0"/>
            </a:p>
            <a:p>
              <a:pPr algn="ctr"/>
              <a:r>
                <a:rPr lang="zh-CN" altLang="en-US" b="1" dirty="0" smtClean="0"/>
                <a:t>质的干花</a:t>
              </a:r>
              <a:r>
                <a:rPr lang="zh-CN" altLang="en-US" dirty="0" smtClean="0"/>
                <a:t> </a:t>
              </a:r>
              <a:endParaRPr lang="zh-CN" altLang="en-US" dirty="0"/>
            </a:p>
          </p:txBody>
        </p:sp>
      </p:grpSp>
      <p:sp>
        <p:nvSpPr>
          <p:cNvPr id="11" name="矩形 10"/>
          <p:cNvSpPr/>
          <p:nvPr/>
        </p:nvSpPr>
        <p:spPr>
          <a:xfrm>
            <a:off x="539552" y="915566"/>
            <a:ext cx="8136904" cy="1569660"/>
          </a:xfrm>
          <a:prstGeom prst="rect">
            <a:avLst/>
          </a:prstGeom>
        </p:spPr>
        <p:txBody>
          <a:bodyPr wrap="square">
            <a:spAutoFit/>
          </a:bodyPr>
          <a:lstStyle/>
          <a:p>
            <a:r>
              <a:rPr lang="zh-CN" altLang="en-US" sz="1600" dirty="0" smtClean="0"/>
              <a:t>干花，是采用风干、烘干、使用干燥剂等方法使鲜切花脱水后形成的产品。制作干花的种类有限制，比如含水分多的桔梗、海芋、百合等都只能做鲜切花，不能制成干花，适合做干花的花材大多具有含水分少的特性，比如玫瑰、勿忘我、鸡冠花等。制作干花选择越是新鲜的花苞和半开花，制成后形态越好。</a:t>
            </a:r>
            <a:r>
              <a:rPr lang="zh-CN" altLang="en-US" sz="1600" b="1" dirty="0" smtClean="0">
                <a:solidFill>
                  <a:schemeClr val="accent2">
                    <a:lumMod val="50000"/>
                  </a:schemeClr>
                </a:solidFill>
              </a:rPr>
              <a:t>按照</a:t>
            </a:r>
            <a:r>
              <a:rPr lang="en-US" altLang="zh-CN" sz="1600" b="1" dirty="0" smtClean="0">
                <a:solidFill>
                  <a:schemeClr val="accent2">
                    <a:lumMod val="50000"/>
                  </a:schemeClr>
                </a:solidFill>
              </a:rPr>
              <a:t>《</a:t>
            </a:r>
            <a:r>
              <a:rPr lang="zh-CN" altLang="en-US" sz="1600" b="1" dirty="0" smtClean="0">
                <a:solidFill>
                  <a:schemeClr val="accent2">
                    <a:lumMod val="50000"/>
                  </a:schemeClr>
                </a:solidFill>
              </a:rPr>
              <a:t>税则</a:t>
            </a:r>
            <a:r>
              <a:rPr lang="en-US" altLang="zh-CN" sz="1600" b="1" dirty="0" smtClean="0">
                <a:solidFill>
                  <a:schemeClr val="accent2">
                    <a:lumMod val="50000"/>
                  </a:schemeClr>
                </a:solidFill>
              </a:rPr>
              <a:t>》</a:t>
            </a:r>
            <a:r>
              <a:rPr lang="zh-CN" altLang="en-US" sz="1600" b="1" dirty="0" smtClean="0">
                <a:solidFill>
                  <a:schemeClr val="accent2">
                    <a:lumMod val="50000"/>
                  </a:schemeClr>
                </a:solidFill>
              </a:rPr>
              <a:t>中对该类商品的描述，干花归入</a:t>
            </a:r>
            <a:r>
              <a:rPr lang="en-US" altLang="zh-CN" sz="1600" b="1" dirty="0" smtClean="0">
                <a:solidFill>
                  <a:schemeClr val="accent2">
                    <a:lumMod val="50000"/>
                  </a:schemeClr>
                </a:solidFill>
              </a:rPr>
              <a:t>0603.9000</a:t>
            </a:r>
            <a:r>
              <a:rPr lang="zh-CN" altLang="en-US" sz="1600" b="1" dirty="0" smtClean="0">
                <a:solidFill>
                  <a:schemeClr val="accent2">
                    <a:lumMod val="50000"/>
                  </a:schemeClr>
                </a:solidFill>
              </a:rPr>
              <a:t>。</a:t>
            </a:r>
            <a:r>
              <a:rPr lang="zh-CN" altLang="en-US" sz="1600" dirty="0" smtClean="0"/>
              <a:t>但按照</a:t>
            </a:r>
            <a:r>
              <a:rPr lang="en-US" altLang="zh-CN" sz="1600" dirty="0" smtClean="0"/>
              <a:t>《</a:t>
            </a:r>
            <a:r>
              <a:rPr lang="zh-CN" altLang="en-US" sz="1600" dirty="0" smtClean="0"/>
              <a:t>进出口税则商品及品目注释</a:t>
            </a:r>
            <a:r>
              <a:rPr lang="en-US" altLang="zh-CN" sz="1600" dirty="0" smtClean="0"/>
              <a:t>》</a:t>
            </a:r>
            <a:r>
              <a:rPr lang="zh-CN" altLang="en-US" sz="1600" dirty="0" smtClean="0"/>
              <a:t>，用作香料、药料或类似用途的花、花瓣、花蕾，如果其报验时的状态已不适合制花束或作装饰用，则归入品目</a:t>
            </a:r>
            <a:r>
              <a:rPr lang="en-US" altLang="zh-CN" sz="1600" dirty="0" smtClean="0"/>
              <a:t>12.11</a:t>
            </a:r>
            <a:r>
              <a:rPr lang="zh-CN" altLang="en-US" sz="1600" dirty="0" smtClean="0"/>
              <a:t>。</a:t>
            </a:r>
            <a:endParaRPr lang="zh-CN" altLang="en-US" sz="1600" dirty="0"/>
          </a:p>
        </p:txBody>
      </p:sp>
      <p:pic>
        <p:nvPicPr>
          <p:cNvPr id="3" name="Picture 2"/>
          <p:cNvPicPr>
            <a:picLocks noChangeAspect="1" noChangeArrowheads="1"/>
          </p:cNvPicPr>
          <p:nvPr/>
        </p:nvPicPr>
        <p:blipFill>
          <a:blip r:embed="rId6" cstate="print"/>
          <a:srcRect/>
          <a:stretch>
            <a:fillRect/>
          </a:stretch>
        </p:blipFill>
        <p:spPr bwMode="auto">
          <a:xfrm>
            <a:off x="4644008" y="2643758"/>
            <a:ext cx="2232248" cy="2206649"/>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归类</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grpSp>
        <p:nvGrpSpPr>
          <p:cNvPr id="5" name="组合 4"/>
          <p:cNvGrpSpPr/>
          <p:nvPr/>
        </p:nvGrpSpPr>
        <p:grpSpPr>
          <a:xfrm>
            <a:off x="683568" y="915566"/>
            <a:ext cx="2174810" cy="1794286"/>
            <a:chOff x="467544" y="915566"/>
            <a:chExt cx="2174810" cy="1794286"/>
          </a:xfrm>
        </p:grpSpPr>
        <p:grpSp>
          <p:nvGrpSpPr>
            <p:cNvPr id="6" name="组合 5"/>
            <p:cNvGrpSpPr/>
            <p:nvPr/>
          </p:nvGrpSpPr>
          <p:grpSpPr>
            <a:xfrm>
              <a:off x="755576" y="915566"/>
              <a:ext cx="1512167" cy="1423363"/>
              <a:chOff x="4040967" y="1897043"/>
              <a:chExt cx="4526819" cy="4526819"/>
            </a:xfrm>
          </p:grpSpPr>
          <p:sp>
            <p:nvSpPr>
              <p:cNvPr id="9" name="椭圆 8"/>
              <p:cNvSpPr/>
              <p:nvPr/>
            </p:nvSpPr>
            <p:spPr>
              <a:xfrm>
                <a:off x="4251726" y="2107802"/>
                <a:ext cx="4105303" cy="4105303"/>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040967" y="1897043"/>
                <a:ext cx="4526819" cy="4526819"/>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5" cstate="screen">
              <a:extLst>
                <a:ext uri="{28A0092B-C50C-407E-A947-70E740481C1C}">
                  <a14:useLocalDpi xmlns:a14="http://schemas.microsoft.com/office/drawing/2010/main" xmlns=""/>
                </a:ext>
              </a:extLst>
            </a:blip>
            <a:srcRect/>
            <a:stretch/>
          </p:blipFill>
          <p:spPr>
            <a:xfrm>
              <a:off x="467544" y="1779662"/>
              <a:ext cx="2174810" cy="930190"/>
            </a:xfrm>
            <a:prstGeom prst="rect">
              <a:avLst/>
            </a:prstGeom>
          </p:spPr>
        </p:pic>
        <p:sp>
          <p:nvSpPr>
            <p:cNvPr id="8" name="矩形 7"/>
            <p:cNvSpPr/>
            <p:nvPr/>
          </p:nvSpPr>
          <p:spPr>
            <a:xfrm>
              <a:off x="971600" y="1275606"/>
              <a:ext cx="1368152" cy="646331"/>
            </a:xfrm>
            <a:prstGeom prst="rect">
              <a:avLst/>
            </a:prstGeom>
          </p:spPr>
          <p:txBody>
            <a:bodyPr wrap="square">
              <a:spAutoFit/>
            </a:bodyPr>
            <a:lstStyle/>
            <a:p>
              <a:r>
                <a:rPr lang="zh-CN" altLang="en-US" b="1" dirty="0" smtClean="0"/>
                <a:t>凝固永</a:t>
              </a:r>
              <a:r>
                <a:rPr lang="zh-CN" altLang="en-US" b="1" dirty="0" smtClean="0"/>
                <a:t>恒</a:t>
              </a:r>
              <a:endParaRPr lang="en-US" altLang="zh-CN" b="1" dirty="0" smtClean="0"/>
            </a:p>
            <a:p>
              <a:r>
                <a:rPr lang="zh-CN" altLang="en-US" b="1" dirty="0" smtClean="0"/>
                <a:t>的</a:t>
              </a:r>
              <a:r>
                <a:rPr lang="zh-CN" altLang="en-US" b="1" dirty="0" smtClean="0"/>
                <a:t>永生花   </a:t>
              </a:r>
              <a:endParaRPr lang="zh-CN" altLang="en-US" b="1" dirty="0"/>
            </a:p>
          </p:txBody>
        </p:sp>
      </p:grpSp>
      <p:sp>
        <p:nvSpPr>
          <p:cNvPr id="11" name="矩形 10"/>
          <p:cNvSpPr/>
          <p:nvPr/>
        </p:nvSpPr>
        <p:spPr>
          <a:xfrm>
            <a:off x="3347864" y="1275606"/>
            <a:ext cx="5454352" cy="3293209"/>
          </a:xfrm>
          <a:prstGeom prst="rect">
            <a:avLst/>
          </a:prstGeom>
        </p:spPr>
        <p:txBody>
          <a:bodyPr wrap="square">
            <a:spAutoFit/>
          </a:bodyPr>
          <a:lstStyle/>
          <a:p>
            <a:r>
              <a:rPr lang="zh-CN" altLang="en-US" sz="1600" dirty="0" smtClean="0"/>
              <a:t>永生花，是通过复杂的加工工艺给形态最优美的花朵染上永不褪色的色彩。制作过程首先挑选新鲜优良的鲜切花，经过干燥处理后，对花朵褪色，再对花朵染色，然后进行保色，一般集装箱运输途中需要打冷。其加工工艺包含多种物理和化学的处理过程，优质的永生花要求较高的生产水平。永生花并不永生，她的保质期是三年，养护得宜的情况下，能保存</a:t>
            </a:r>
            <a:r>
              <a:rPr lang="en-US" altLang="zh-CN" sz="1600" dirty="0" smtClean="0"/>
              <a:t>5</a:t>
            </a:r>
            <a:r>
              <a:rPr lang="zh-CN" altLang="en-US" sz="1600" dirty="0" smtClean="0"/>
              <a:t>年。有名的品牌有日本的大地农园、</a:t>
            </a:r>
            <a:r>
              <a:rPr lang="en-US" altLang="zh-CN" sz="1600" dirty="0" smtClean="0"/>
              <a:t>Amorosa</a:t>
            </a:r>
            <a:r>
              <a:rPr lang="zh-CN" altLang="en-US" sz="1600" dirty="0" smtClean="0"/>
              <a:t>和哥伦比亚的</a:t>
            </a:r>
            <a:r>
              <a:rPr lang="en-US" altLang="zh-CN" sz="1600" dirty="0" smtClean="0"/>
              <a:t>Florever</a:t>
            </a:r>
            <a:r>
              <a:rPr lang="zh-CN" altLang="en-US" sz="1600" dirty="0" smtClean="0"/>
              <a:t>。永生花是独立个体，需要通过各种花材的灵活运用，才能达到表现一定主题的目的。市场上一般将永生花素材按照艺术需求制作成品销售</a:t>
            </a:r>
            <a:r>
              <a:rPr lang="zh-CN" altLang="en-US" sz="1600" b="1" dirty="0" smtClean="0">
                <a:solidFill>
                  <a:schemeClr val="accent2">
                    <a:lumMod val="50000"/>
                  </a:schemeClr>
                </a:solidFill>
              </a:rPr>
              <a:t>。“永生花”加工工艺超出了</a:t>
            </a:r>
            <a:r>
              <a:rPr lang="en-US" altLang="zh-CN" sz="1600" b="1" dirty="0" smtClean="0">
                <a:solidFill>
                  <a:schemeClr val="accent2">
                    <a:lumMod val="50000"/>
                  </a:schemeClr>
                </a:solidFill>
              </a:rPr>
              <a:t>0603.1000</a:t>
            </a:r>
            <a:r>
              <a:rPr lang="zh-CN" altLang="en-US" sz="1600" b="1" dirty="0" smtClean="0">
                <a:solidFill>
                  <a:schemeClr val="accent2">
                    <a:lumMod val="50000"/>
                  </a:schemeClr>
                </a:solidFill>
              </a:rPr>
              <a:t>鲜花的范围，根据</a:t>
            </a:r>
            <a:r>
              <a:rPr lang="en-US" altLang="zh-CN" sz="1600" b="1" dirty="0" smtClean="0">
                <a:solidFill>
                  <a:schemeClr val="accent2">
                    <a:lumMod val="50000"/>
                  </a:schemeClr>
                </a:solidFill>
              </a:rPr>
              <a:t>《2018</a:t>
            </a:r>
            <a:r>
              <a:rPr lang="zh-CN" altLang="en-US" sz="1600" b="1" dirty="0" smtClean="0">
                <a:solidFill>
                  <a:schemeClr val="accent2">
                    <a:lumMod val="50000"/>
                  </a:schemeClr>
                </a:solidFill>
              </a:rPr>
              <a:t>年中华人民共和国进出口税则</a:t>
            </a:r>
            <a:r>
              <a:rPr lang="en-US" altLang="zh-CN" sz="1600" b="1" dirty="0" smtClean="0">
                <a:solidFill>
                  <a:schemeClr val="accent2">
                    <a:lumMod val="50000"/>
                  </a:schemeClr>
                </a:solidFill>
              </a:rPr>
              <a:t>》</a:t>
            </a:r>
            <a:r>
              <a:rPr lang="zh-CN" altLang="en-US" sz="1600" b="1" dirty="0" smtClean="0">
                <a:solidFill>
                  <a:schemeClr val="accent2">
                    <a:lumMod val="50000"/>
                  </a:schemeClr>
                </a:solidFill>
              </a:rPr>
              <a:t>（以下简称税则）中的描述，该商品应归入税则号列</a:t>
            </a:r>
            <a:r>
              <a:rPr lang="en-US" altLang="zh-CN" sz="1600" b="1" dirty="0" smtClean="0">
                <a:solidFill>
                  <a:schemeClr val="accent2">
                    <a:lumMod val="50000"/>
                  </a:schemeClr>
                </a:solidFill>
              </a:rPr>
              <a:t>0603.9000</a:t>
            </a:r>
            <a:r>
              <a:rPr lang="zh-CN" altLang="en-US" sz="1600" b="1" dirty="0" smtClean="0">
                <a:solidFill>
                  <a:schemeClr val="accent2">
                    <a:lumMod val="50000"/>
                  </a:schemeClr>
                </a:solidFill>
              </a:rPr>
              <a:t>。</a:t>
            </a:r>
            <a:endParaRPr lang="zh-CN" altLang="en-US" sz="1600" b="1" dirty="0">
              <a:solidFill>
                <a:schemeClr val="accent2">
                  <a:lumMod val="50000"/>
                </a:schemeClr>
              </a:solidFill>
            </a:endParaRPr>
          </a:p>
        </p:txBody>
      </p:sp>
      <p:pic>
        <p:nvPicPr>
          <p:cNvPr id="3074" name="Picture 2"/>
          <p:cNvPicPr>
            <a:picLocks noChangeAspect="1" noChangeArrowheads="1"/>
          </p:cNvPicPr>
          <p:nvPr/>
        </p:nvPicPr>
        <p:blipFill>
          <a:blip r:embed="rId6" cstate="print"/>
          <a:srcRect/>
          <a:stretch>
            <a:fillRect/>
          </a:stretch>
        </p:blipFill>
        <p:spPr bwMode="auto">
          <a:xfrm>
            <a:off x="467544" y="2787774"/>
            <a:ext cx="2664296" cy="1839224"/>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1072735"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251520" y="627534"/>
            <a:ext cx="8712968" cy="4459939"/>
          </a:xfrm>
          <a:prstGeom prst="rect">
            <a:avLst/>
          </a:prstGeom>
        </p:spPr>
        <p:txBody>
          <a:bodyPr wrap="square">
            <a:spAutoFit/>
          </a:bodyPr>
          <a:lstStyle/>
          <a:p>
            <a:pPr algn="ctr">
              <a:lnSpc>
                <a:spcPts val="1900"/>
              </a:lnSpc>
            </a:pPr>
            <a:r>
              <a:rPr lang="zh-CN" altLang="en-US" sz="1400" b="1" dirty="0" smtClean="0">
                <a:latin typeface="微软雅黑" pitchFamily="34" charset="-122"/>
                <a:ea typeface="微软雅黑" pitchFamily="34" charset="-122"/>
              </a:rPr>
              <a:t>海关总署公告</a:t>
            </a:r>
            <a:r>
              <a:rPr lang="en-US" altLang="zh-CN" sz="1400" b="1" dirty="0" smtClean="0">
                <a:latin typeface="微软雅黑" pitchFamily="34" charset="-122"/>
                <a:ea typeface="微软雅黑" pitchFamily="34" charset="-122"/>
              </a:rPr>
              <a:t>2017</a:t>
            </a:r>
            <a:r>
              <a:rPr lang="zh-CN" altLang="en-US" sz="1400" b="1" dirty="0" smtClean="0">
                <a:latin typeface="微软雅黑" pitchFamily="34" charset="-122"/>
                <a:ea typeface="微软雅黑" pitchFamily="34" charset="-122"/>
              </a:rPr>
              <a:t>年第</a:t>
            </a:r>
            <a:r>
              <a:rPr lang="en-US" altLang="zh-CN" sz="1400" b="1" dirty="0" smtClean="0">
                <a:latin typeface="微软雅黑" pitchFamily="34" charset="-122"/>
                <a:ea typeface="微软雅黑" pitchFamily="34" charset="-122"/>
              </a:rPr>
              <a:t>59</a:t>
            </a:r>
            <a:r>
              <a:rPr lang="zh-CN" altLang="en-US" sz="1400" b="1" dirty="0" smtClean="0">
                <a:latin typeface="微软雅黑" pitchFamily="34" charset="-122"/>
                <a:ea typeface="微软雅黑" pitchFamily="34" charset="-122"/>
              </a:rPr>
              <a:t>号</a:t>
            </a:r>
            <a:endParaRPr lang="en-US" altLang="zh-CN" sz="1400" b="1" dirty="0" smtClean="0">
              <a:latin typeface="微软雅黑" pitchFamily="34" charset="-122"/>
              <a:ea typeface="微软雅黑" pitchFamily="34" charset="-122"/>
            </a:endParaRPr>
          </a:p>
          <a:p>
            <a:pPr algn="ctr">
              <a:lnSpc>
                <a:spcPts val="1900"/>
              </a:lnSpc>
            </a:pPr>
            <a:r>
              <a:rPr lang="zh-CN" altLang="en-US" sz="1400" b="1" dirty="0" smtClean="0">
                <a:latin typeface="微软雅黑" pitchFamily="34" charset="-122"/>
                <a:ea typeface="微软雅黑" pitchFamily="34" charset="-122"/>
              </a:rPr>
              <a:t>（关于公布</a:t>
            </a:r>
            <a:r>
              <a:rPr lang="en-US" altLang="zh-CN" sz="1400" b="1" dirty="0" smtClean="0">
                <a:latin typeface="微软雅黑" pitchFamily="34" charset="-122"/>
                <a:ea typeface="微软雅黑" pitchFamily="34" charset="-122"/>
              </a:rPr>
              <a:t>2018</a:t>
            </a:r>
            <a:r>
              <a:rPr lang="zh-CN" altLang="en-US" sz="1400" b="1" dirty="0" smtClean="0">
                <a:latin typeface="微软雅黑" pitchFamily="34" charset="-122"/>
                <a:ea typeface="微软雅黑" pitchFamily="34" charset="-122"/>
              </a:rPr>
              <a:t>年</a:t>
            </a:r>
            <a:r>
              <a:rPr lang="en-US" altLang="zh-CN"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月</a:t>
            </a:r>
            <a:r>
              <a:rPr lang="en-US" altLang="zh-CN"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日起新增香港澳门享受零关税货物原产地标准及相关事宜的公告）</a:t>
            </a:r>
            <a:endParaRPr lang="en-US" altLang="zh-CN" sz="1400" b="1" dirty="0" smtClean="0">
              <a:latin typeface="微软雅黑" pitchFamily="34" charset="-122"/>
              <a:ea typeface="微软雅黑" pitchFamily="34" charset="-122"/>
            </a:endParaRPr>
          </a:p>
          <a:p>
            <a:pPr algn="ctr">
              <a:lnSpc>
                <a:spcPts val="1900"/>
              </a:lnSpc>
            </a:pPr>
            <a:endParaRPr lang="zh-CN" altLang="en-US" sz="1400" dirty="0" smtClean="0">
              <a:latin typeface="微软雅黑" pitchFamily="34" charset="-122"/>
              <a:ea typeface="微软雅黑" pitchFamily="34" charset="-122"/>
            </a:endParaRPr>
          </a:p>
          <a:p>
            <a:pPr>
              <a:lnSpc>
                <a:spcPts val="1900"/>
              </a:lnSpc>
            </a:pPr>
            <a:r>
              <a:rPr lang="zh-CN" altLang="en-US" sz="1400" dirty="0" smtClean="0">
                <a:latin typeface="微软雅黑" pitchFamily="34" charset="-122"/>
                <a:ea typeface="微软雅黑" pitchFamily="34" charset="-122"/>
              </a:rPr>
              <a:t>　　根据</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内地与香港关于建立更紧密经贸关系的安排</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（香港</a:t>
            </a:r>
            <a:r>
              <a:rPr lang="en-US" altLang="zh-CN" sz="1400" dirty="0" smtClean="0">
                <a:latin typeface="微软雅黑" pitchFamily="34" charset="-122"/>
                <a:ea typeface="微软雅黑" pitchFamily="34" charset="-122"/>
              </a:rPr>
              <a:t>CEPA</a:t>
            </a:r>
            <a:r>
              <a:rPr lang="zh-CN" altLang="en-US" sz="1400" dirty="0" smtClean="0">
                <a:latin typeface="微软雅黑" pitchFamily="34" charset="-122"/>
                <a:ea typeface="微软雅黑" pitchFamily="34" charset="-122"/>
              </a:rPr>
              <a:t>）和</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内地与澳门关于建立更紧密经贸关系的安排</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（澳门</a:t>
            </a:r>
            <a:r>
              <a:rPr lang="en-US" altLang="zh-CN" sz="1400" dirty="0" smtClean="0">
                <a:latin typeface="微软雅黑" pitchFamily="34" charset="-122"/>
                <a:ea typeface="微软雅黑" pitchFamily="34" charset="-122"/>
              </a:rPr>
              <a:t>CEPA</a:t>
            </a:r>
            <a:r>
              <a:rPr lang="zh-CN" altLang="en-US" sz="1400" dirty="0" smtClean="0">
                <a:latin typeface="微软雅黑" pitchFamily="34" charset="-122"/>
                <a:ea typeface="微软雅黑" pitchFamily="34" charset="-122"/>
              </a:rPr>
              <a:t>）及其相关补充协议，现将海关总署制定的</a:t>
            </a:r>
            <a:r>
              <a:rPr lang="en-US" altLang="zh-CN" sz="1400" dirty="0" smtClean="0">
                <a:latin typeface="微软雅黑" pitchFamily="34" charset="-122"/>
                <a:ea typeface="微软雅黑" pitchFamily="34" charset="-122"/>
              </a:rPr>
              <a:t>《2018</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日起香港</a:t>
            </a:r>
            <a:r>
              <a:rPr lang="en-US" altLang="zh-CN" sz="1400" dirty="0" smtClean="0">
                <a:latin typeface="微软雅黑" pitchFamily="34" charset="-122"/>
                <a:ea typeface="微软雅黑" pitchFamily="34" charset="-122"/>
              </a:rPr>
              <a:t>CEPA</a:t>
            </a:r>
            <a:r>
              <a:rPr lang="zh-CN" altLang="en-US" sz="1400" dirty="0" smtClean="0">
                <a:latin typeface="微软雅黑" pitchFamily="34" charset="-122"/>
                <a:ea typeface="微软雅黑" pitchFamily="34" charset="-122"/>
              </a:rPr>
              <a:t>项下新增零关税货物原产地标准表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（见附件</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）和</a:t>
            </a:r>
            <a:r>
              <a:rPr lang="en-US" altLang="zh-CN" sz="1400" dirty="0" smtClean="0">
                <a:latin typeface="微软雅黑" pitchFamily="34" charset="-122"/>
                <a:ea typeface="微软雅黑" pitchFamily="34" charset="-122"/>
              </a:rPr>
              <a:t>《2018</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日起澳门</a:t>
            </a:r>
            <a:r>
              <a:rPr lang="en-US" altLang="zh-CN" sz="1400" dirty="0" smtClean="0">
                <a:latin typeface="微软雅黑" pitchFamily="34" charset="-122"/>
                <a:ea typeface="微软雅黑" pitchFamily="34" charset="-122"/>
              </a:rPr>
              <a:t>CEPA</a:t>
            </a:r>
            <a:r>
              <a:rPr lang="zh-CN" altLang="en-US" sz="1400" dirty="0" smtClean="0">
                <a:latin typeface="微软雅黑" pitchFamily="34" charset="-122"/>
                <a:ea typeface="微软雅黑" pitchFamily="34" charset="-122"/>
              </a:rPr>
              <a:t>项下新增零关税货物原产地标准表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（见附件</a:t>
            </a:r>
            <a:r>
              <a:rPr lang="en-US" altLang="zh-CN" sz="1400" dirty="0" smtClean="0">
                <a:latin typeface="微软雅黑" pitchFamily="34" charset="-122"/>
                <a:ea typeface="微软雅黑" pitchFamily="34" charset="-122"/>
              </a:rPr>
              <a:t>2</a:t>
            </a:r>
            <a:r>
              <a:rPr lang="zh-CN" altLang="en-US" sz="1400" dirty="0" smtClean="0">
                <a:latin typeface="微软雅黑" pitchFamily="34" charset="-122"/>
                <a:ea typeface="微软雅黑" pitchFamily="34" charset="-122"/>
              </a:rPr>
              <a:t>），以及对部分享受货物贸易优惠措施的香港货物原产地标准的修改（见附件</a:t>
            </a:r>
            <a:r>
              <a:rPr lang="en-US" altLang="zh-CN" sz="1400" dirty="0" smtClean="0">
                <a:latin typeface="微软雅黑" pitchFamily="34" charset="-122"/>
                <a:ea typeface="微软雅黑" pitchFamily="34" charset="-122"/>
              </a:rPr>
              <a:t>3</a:t>
            </a:r>
            <a:r>
              <a:rPr lang="zh-CN" altLang="en-US" sz="1400" dirty="0" smtClean="0">
                <a:latin typeface="微软雅黑" pitchFamily="34" charset="-122"/>
                <a:ea typeface="微软雅黑" pitchFamily="34" charset="-122"/>
              </a:rPr>
              <a:t>）事宜公告如下：</a:t>
            </a:r>
          </a:p>
          <a:p>
            <a:pPr>
              <a:lnSpc>
                <a:spcPts val="1900"/>
              </a:lnSpc>
            </a:pPr>
            <a:r>
              <a:rPr lang="zh-CN" altLang="en-US" sz="1400" dirty="0" smtClean="0">
                <a:latin typeface="微软雅黑" pitchFamily="34" charset="-122"/>
                <a:ea typeface="微软雅黑" pitchFamily="34" charset="-122"/>
              </a:rPr>
              <a:t>　　一、</a:t>
            </a:r>
            <a:r>
              <a:rPr lang="en-US" altLang="zh-CN" sz="1400" dirty="0" smtClean="0">
                <a:latin typeface="微软雅黑" pitchFamily="34" charset="-122"/>
                <a:ea typeface="微软雅黑" pitchFamily="34" charset="-122"/>
              </a:rPr>
              <a:t>《2018</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日起香港</a:t>
            </a:r>
            <a:r>
              <a:rPr lang="en-US" altLang="zh-CN" sz="1400" dirty="0" smtClean="0">
                <a:latin typeface="微软雅黑" pitchFamily="34" charset="-122"/>
                <a:ea typeface="微软雅黑" pitchFamily="34" charset="-122"/>
              </a:rPr>
              <a:t>CEPA</a:t>
            </a:r>
            <a:r>
              <a:rPr lang="zh-CN" altLang="en-US" sz="1400" dirty="0" smtClean="0">
                <a:latin typeface="微软雅黑" pitchFamily="34" charset="-122"/>
                <a:ea typeface="微软雅黑" pitchFamily="34" charset="-122"/>
              </a:rPr>
              <a:t>项下新增零关税货物原产地标准表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《2018</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日起澳门</a:t>
            </a:r>
            <a:r>
              <a:rPr lang="en-US" altLang="zh-CN" sz="1400" dirty="0" smtClean="0">
                <a:latin typeface="微软雅黑" pitchFamily="34" charset="-122"/>
                <a:ea typeface="微软雅黑" pitchFamily="34" charset="-122"/>
              </a:rPr>
              <a:t>CEPA</a:t>
            </a:r>
            <a:r>
              <a:rPr lang="zh-CN" altLang="en-US" sz="1400" dirty="0" smtClean="0">
                <a:latin typeface="微软雅黑" pitchFamily="34" charset="-122"/>
                <a:ea typeface="微软雅黑" pitchFamily="34" charset="-122"/>
              </a:rPr>
              <a:t>项下新增零关税货物原产地标准表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使用简化的货物名称，自</a:t>
            </a:r>
            <a:r>
              <a:rPr lang="en-US" altLang="zh-CN" sz="1400" dirty="0" smtClean="0">
                <a:latin typeface="微软雅黑" pitchFamily="34" charset="-122"/>
                <a:ea typeface="微软雅黑" pitchFamily="34" charset="-122"/>
              </a:rPr>
              <a:t>2018</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日起执行。新增香港、澳门享受零关税货物的范围，与</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中华人民共和国进出口税则</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中相应税则号列对应的商品范围一致。</a:t>
            </a:r>
          </a:p>
          <a:p>
            <a:pPr>
              <a:lnSpc>
                <a:spcPts val="1900"/>
              </a:lnSpc>
            </a:pPr>
            <a:r>
              <a:rPr lang="zh-CN" altLang="en-US" sz="1400" dirty="0" smtClean="0">
                <a:latin typeface="微软雅黑" pitchFamily="34" charset="-122"/>
                <a:ea typeface="微软雅黑" pitchFamily="34" charset="-122"/>
              </a:rPr>
              <a:t>　　二、海关总署公告</a:t>
            </a:r>
            <a:r>
              <a:rPr lang="en-US" altLang="zh-CN" sz="1400" dirty="0" smtClean="0">
                <a:latin typeface="微软雅黑" pitchFamily="34" charset="-122"/>
                <a:ea typeface="微软雅黑" pitchFamily="34" charset="-122"/>
              </a:rPr>
              <a:t>2011</a:t>
            </a:r>
            <a:r>
              <a:rPr lang="zh-CN" altLang="en-US" sz="1400" dirty="0" smtClean="0">
                <a:latin typeface="微软雅黑" pitchFamily="34" charset="-122"/>
                <a:ea typeface="微软雅黑" pitchFamily="34" charset="-122"/>
              </a:rPr>
              <a:t>年第</a:t>
            </a:r>
            <a:r>
              <a:rPr lang="en-US" altLang="zh-CN" sz="1400" dirty="0" smtClean="0">
                <a:latin typeface="微软雅黑" pitchFamily="34" charset="-122"/>
                <a:ea typeface="微软雅黑" pitchFamily="34" charset="-122"/>
              </a:rPr>
              <a:t>82</a:t>
            </a:r>
            <a:r>
              <a:rPr lang="zh-CN" altLang="en-US" sz="1400" dirty="0" smtClean="0">
                <a:latin typeface="微软雅黑" pitchFamily="34" charset="-122"/>
                <a:ea typeface="微软雅黑" pitchFamily="34" charset="-122"/>
              </a:rPr>
              <a:t>号附件</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享受货物贸易优惠措施的香港货物原产地标准表（</a:t>
            </a:r>
            <a:r>
              <a:rPr lang="en-US" altLang="zh-CN" sz="1400" dirty="0" smtClean="0">
                <a:latin typeface="微软雅黑" pitchFamily="34" charset="-122"/>
                <a:ea typeface="微软雅黑" pitchFamily="34" charset="-122"/>
              </a:rPr>
              <a:t>2012</a:t>
            </a:r>
            <a:r>
              <a:rPr lang="zh-CN" altLang="en-US" sz="1400" dirty="0" smtClean="0">
                <a:latin typeface="微软雅黑" pitchFamily="34" charset="-122"/>
                <a:ea typeface="微软雅黑" pitchFamily="34" charset="-122"/>
              </a:rPr>
              <a:t>年版）</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所列税则号列</a:t>
            </a:r>
            <a:r>
              <a:rPr lang="en-US" altLang="zh-CN" sz="1400" dirty="0" smtClean="0">
                <a:latin typeface="微软雅黑" pitchFamily="34" charset="-122"/>
                <a:ea typeface="微软雅黑" pitchFamily="34" charset="-122"/>
              </a:rPr>
              <a:t>3920.9990</a:t>
            </a:r>
            <a:r>
              <a:rPr lang="zh-CN" altLang="en-US" sz="1400" dirty="0" smtClean="0">
                <a:latin typeface="微软雅黑" pitchFamily="34" charset="-122"/>
                <a:ea typeface="微软雅黑" pitchFamily="34" charset="-122"/>
              </a:rPr>
              <a:t>的原产地标准已修改，修改后的原产地标准自</a:t>
            </a:r>
            <a:r>
              <a:rPr lang="en-US" altLang="zh-CN" sz="1400" dirty="0" smtClean="0">
                <a:latin typeface="微软雅黑" pitchFamily="34" charset="-122"/>
                <a:ea typeface="微软雅黑" pitchFamily="34" charset="-122"/>
              </a:rPr>
              <a:t>2018</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日起执行。</a:t>
            </a:r>
          </a:p>
          <a:p>
            <a:pPr>
              <a:lnSpc>
                <a:spcPts val="1900"/>
              </a:lnSpc>
            </a:pPr>
            <a:r>
              <a:rPr lang="zh-CN" altLang="en-US" sz="1400" dirty="0" smtClean="0">
                <a:latin typeface="微软雅黑" pitchFamily="34" charset="-122"/>
                <a:ea typeface="微软雅黑" pitchFamily="34" charset="-122"/>
              </a:rPr>
              <a:t>　　特此公告。</a:t>
            </a:r>
          </a:p>
          <a:p>
            <a:pPr>
              <a:lnSpc>
                <a:spcPts val="1900"/>
              </a:lnSpc>
            </a:pPr>
            <a:r>
              <a:rPr lang="zh-CN" altLang="en-US" sz="1400" dirty="0" smtClean="0">
                <a:latin typeface="微软雅黑" pitchFamily="34" charset="-122"/>
                <a:ea typeface="微软雅黑" pitchFamily="34" charset="-122"/>
              </a:rPr>
              <a:t>       附件：</a:t>
            </a:r>
            <a:r>
              <a:rPr lang="en-US" altLang="zh-CN" sz="1400" dirty="0" smtClean="0">
                <a:latin typeface="微软雅黑" pitchFamily="34" charset="-122"/>
                <a:ea typeface="微软雅黑" pitchFamily="34" charset="-122"/>
                <a:hlinkClick r:id="rId5" action="ppaction://hlinkfile"/>
              </a:rPr>
              <a:t>1.2018</a:t>
            </a:r>
            <a:r>
              <a:rPr lang="zh-CN" altLang="en-US" sz="1400" dirty="0" smtClean="0">
                <a:latin typeface="微软雅黑" pitchFamily="34" charset="-122"/>
                <a:ea typeface="微软雅黑" pitchFamily="34" charset="-122"/>
                <a:hlinkClick r:id="rId5" action="ppaction://hlinkfile"/>
              </a:rPr>
              <a:t>年</a:t>
            </a:r>
            <a:r>
              <a:rPr lang="en-US" altLang="zh-CN" sz="1400" dirty="0" smtClean="0">
                <a:latin typeface="微软雅黑" pitchFamily="34" charset="-122"/>
                <a:ea typeface="微软雅黑" pitchFamily="34" charset="-122"/>
                <a:hlinkClick r:id="rId5" action="ppaction://hlinkfile"/>
              </a:rPr>
              <a:t>1</a:t>
            </a:r>
            <a:r>
              <a:rPr lang="zh-CN" altLang="en-US" sz="1400" dirty="0" smtClean="0">
                <a:latin typeface="微软雅黑" pitchFamily="34" charset="-122"/>
                <a:ea typeface="微软雅黑" pitchFamily="34" charset="-122"/>
                <a:hlinkClick r:id="rId5" action="ppaction://hlinkfile"/>
              </a:rPr>
              <a:t>月</a:t>
            </a:r>
            <a:r>
              <a:rPr lang="en-US" altLang="zh-CN" sz="1400" dirty="0" smtClean="0">
                <a:latin typeface="微软雅黑" pitchFamily="34" charset="-122"/>
                <a:ea typeface="微软雅黑" pitchFamily="34" charset="-122"/>
                <a:hlinkClick r:id="rId5" action="ppaction://hlinkfile"/>
              </a:rPr>
              <a:t>1</a:t>
            </a:r>
            <a:r>
              <a:rPr lang="zh-CN" altLang="en-US" sz="1400" dirty="0" smtClean="0">
                <a:latin typeface="微软雅黑" pitchFamily="34" charset="-122"/>
                <a:ea typeface="微软雅黑" pitchFamily="34" charset="-122"/>
                <a:hlinkClick r:id="rId5" action="ppaction://hlinkfile"/>
              </a:rPr>
              <a:t>日起香港</a:t>
            </a:r>
            <a:r>
              <a:rPr lang="en-US" altLang="zh-CN" sz="1400" dirty="0" smtClean="0">
                <a:latin typeface="微软雅黑" pitchFamily="34" charset="-122"/>
                <a:ea typeface="微软雅黑" pitchFamily="34" charset="-122"/>
                <a:hlinkClick r:id="rId5" action="ppaction://hlinkfile"/>
              </a:rPr>
              <a:t>CEPA</a:t>
            </a:r>
            <a:r>
              <a:rPr lang="zh-CN" altLang="en-US" sz="1400" dirty="0" smtClean="0">
                <a:latin typeface="微软雅黑" pitchFamily="34" charset="-122"/>
                <a:ea typeface="微软雅黑" pitchFamily="34" charset="-122"/>
                <a:hlinkClick r:id="rId5" action="ppaction://hlinkfile"/>
              </a:rPr>
              <a:t>项下新增零关税货物原产地标准表</a:t>
            </a:r>
            <a:r>
              <a:rPr lang="en-US" altLang="zh-CN" sz="1400" dirty="0" smtClean="0">
                <a:latin typeface="微软雅黑" pitchFamily="34" charset="-122"/>
                <a:ea typeface="微软雅黑" pitchFamily="34" charset="-122"/>
                <a:hlinkClick r:id="rId5" action="ppaction://hlinkfile"/>
              </a:rPr>
              <a:t>.xls</a:t>
            </a:r>
            <a:endParaRPr lang="en-US" altLang="zh-CN" sz="1400" dirty="0" smtClean="0">
              <a:latin typeface="微软雅黑" pitchFamily="34" charset="-122"/>
              <a:ea typeface="微软雅黑" pitchFamily="34" charset="-122"/>
            </a:endParaRPr>
          </a:p>
          <a:p>
            <a:pPr>
              <a:lnSpc>
                <a:spcPts val="1900"/>
              </a:lnSpc>
            </a:pPr>
            <a:r>
              <a:rPr lang="en-US" altLang="zh-CN" sz="1400" dirty="0" smtClean="0">
                <a:latin typeface="微软雅黑" pitchFamily="34" charset="-122"/>
                <a:ea typeface="微软雅黑" pitchFamily="34" charset="-122"/>
              </a:rPr>
              <a:t>                 </a:t>
            </a:r>
            <a:r>
              <a:rPr lang="en-US" altLang="zh-CN" sz="1400" dirty="0" smtClean="0">
                <a:latin typeface="微软雅黑" pitchFamily="34" charset="-122"/>
                <a:ea typeface="微软雅黑" pitchFamily="34" charset="-122"/>
                <a:hlinkClick r:id="rId6" action="ppaction://hlinkfile"/>
              </a:rPr>
              <a:t>2.2018</a:t>
            </a:r>
            <a:r>
              <a:rPr lang="zh-CN" altLang="en-US" sz="1400" dirty="0" smtClean="0">
                <a:latin typeface="微软雅黑" pitchFamily="34" charset="-122"/>
                <a:ea typeface="微软雅黑" pitchFamily="34" charset="-122"/>
                <a:hlinkClick r:id="rId6" action="ppaction://hlinkfile"/>
              </a:rPr>
              <a:t>年</a:t>
            </a:r>
            <a:r>
              <a:rPr lang="en-US" altLang="zh-CN" sz="1400" dirty="0" smtClean="0">
                <a:latin typeface="微软雅黑" pitchFamily="34" charset="-122"/>
                <a:ea typeface="微软雅黑" pitchFamily="34" charset="-122"/>
                <a:hlinkClick r:id="rId6" action="ppaction://hlinkfile"/>
              </a:rPr>
              <a:t>1</a:t>
            </a:r>
            <a:r>
              <a:rPr lang="zh-CN" altLang="en-US" sz="1400" dirty="0" smtClean="0">
                <a:latin typeface="微软雅黑" pitchFamily="34" charset="-122"/>
                <a:ea typeface="微软雅黑" pitchFamily="34" charset="-122"/>
                <a:hlinkClick r:id="rId6" action="ppaction://hlinkfile"/>
              </a:rPr>
              <a:t>月</a:t>
            </a:r>
            <a:r>
              <a:rPr lang="en-US" altLang="zh-CN" sz="1400" dirty="0" smtClean="0">
                <a:latin typeface="微软雅黑" pitchFamily="34" charset="-122"/>
                <a:ea typeface="微软雅黑" pitchFamily="34" charset="-122"/>
                <a:hlinkClick r:id="rId6" action="ppaction://hlinkfile"/>
              </a:rPr>
              <a:t>1</a:t>
            </a:r>
            <a:r>
              <a:rPr lang="zh-CN" altLang="en-US" sz="1400" dirty="0" smtClean="0">
                <a:latin typeface="微软雅黑" pitchFamily="34" charset="-122"/>
                <a:ea typeface="微软雅黑" pitchFamily="34" charset="-122"/>
                <a:hlinkClick r:id="rId6" action="ppaction://hlinkfile"/>
              </a:rPr>
              <a:t>日起澳门</a:t>
            </a:r>
            <a:r>
              <a:rPr lang="en-US" altLang="zh-CN" sz="1400" dirty="0" smtClean="0">
                <a:latin typeface="微软雅黑" pitchFamily="34" charset="-122"/>
                <a:ea typeface="微软雅黑" pitchFamily="34" charset="-122"/>
                <a:hlinkClick r:id="rId6" action="ppaction://hlinkfile"/>
              </a:rPr>
              <a:t>CEPA</a:t>
            </a:r>
            <a:r>
              <a:rPr lang="zh-CN" altLang="en-US" sz="1400" dirty="0" smtClean="0">
                <a:latin typeface="微软雅黑" pitchFamily="34" charset="-122"/>
                <a:ea typeface="微软雅黑" pitchFamily="34" charset="-122"/>
                <a:hlinkClick r:id="rId6" action="ppaction://hlinkfile"/>
              </a:rPr>
              <a:t>项下新增零关税货物原产地标准表</a:t>
            </a:r>
            <a:r>
              <a:rPr lang="en-US" altLang="zh-CN" sz="1400" dirty="0" smtClean="0">
                <a:latin typeface="微软雅黑" pitchFamily="34" charset="-122"/>
                <a:ea typeface="微软雅黑" pitchFamily="34" charset="-122"/>
                <a:hlinkClick r:id="rId6" action="ppaction://hlinkfile"/>
              </a:rPr>
              <a:t>.xls</a:t>
            </a:r>
            <a:endParaRPr lang="en-US" altLang="zh-CN" sz="1400" dirty="0" smtClean="0">
              <a:latin typeface="微软雅黑" pitchFamily="34" charset="-122"/>
              <a:ea typeface="微软雅黑" pitchFamily="34" charset="-122"/>
            </a:endParaRPr>
          </a:p>
          <a:p>
            <a:pPr>
              <a:lnSpc>
                <a:spcPts val="1900"/>
              </a:lnSpc>
            </a:pPr>
            <a:r>
              <a:rPr lang="en-US" altLang="zh-CN" sz="1400" dirty="0" smtClean="0">
                <a:latin typeface="微软雅黑" pitchFamily="34" charset="-122"/>
                <a:ea typeface="微软雅黑" pitchFamily="34" charset="-122"/>
              </a:rPr>
              <a:t>                 </a:t>
            </a:r>
            <a:r>
              <a:rPr lang="en-US" altLang="zh-CN" sz="1400" dirty="0" smtClean="0">
                <a:latin typeface="微软雅黑" pitchFamily="34" charset="-122"/>
                <a:ea typeface="微软雅黑" pitchFamily="34" charset="-122"/>
                <a:hlinkClick r:id="rId7" action="ppaction://hlinkfile"/>
              </a:rPr>
              <a:t>3.2018</a:t>
            </a:r>
            <a:r>
              <a:rPr lang="zh-CN" altLang="en-US" sz="1400" dirty="0" smtClean="0">
                <a:latin typeface="微软雅黑" pitchFamily="34" charset="-122"/>
                <a:ea typeface="微软雅黑" pitchFamily="34" charset="-122"/>
                <a:hlinkClick r:id="rId7" action="ppaction://hlinkfile"/>
              </a:rPr>
              <a:t>年</a:t>
            </a:r>
            <a:r>
              <a:rPr lang="en-US" altLang="zh-CN" sz="1400" dirty="0" smtClean="0">
                <a:latin typeface="微软雅黑" pitchFamily="34" charset="-122"/>
                <a:ea typeface="微软雅黑" pitchFamily="34" charset="-122"/>
                <a:hlinkClick r:id="rId7" action="ppaction://hlinkfile"/>
              </a:rPr>
              <a:t>1</a:t>
            </a:r>
            <a:r>
              <a:rPr lang="zh-CN" altLang="en-US" sz="1400" dirty="0" smtClean="0">
                <a:latin typeface="微软雅黑" pitchFamily="34" charset="-122"/>
                <a:ea typeface="微软雅黑" pitchFamily="34" charset="-122"/>
                <a:hlinkClick r:id="rId7" action="ppaction://hlinkfile"/>
              </a:rPr>
              <a:t>月</a:t>
            </a:r>
            <a:r>
              <a:rPr lang="en-US" altLang="zh-CN" sz="1400" dirty="0" smtClean="0">
                <a:latin typeface="微软雅黑" pitchFamily="34" charset="-122"/>
                <a:ea typeface="微软雅黑" pitchFamily="34" charset="-122"/>
                <a:hlinkClick r:id="rId7" action="ppaction://hlinkfile"/>
              </a:rPr>
              <a:t>1</a:t>
            </a:r>
            <a:r>
              <a:rPr lang="zh-CN" altLang="en-US" sz="1400" dirty="0" smtClean="0">
                <a:latin typeface="微软雅黑" pitchFamily="34" charset="-122"/>
                <a:ea typeface="微软雅黑" pitchFamily="34" charset="-122"/>
                <a:hlinkClick r:id="rId7" action="ppaction://hlinkfile"/>
              </a:rPr>
              <a:t>日起香港</a:t>
            </a:r>
            <a:r>
              <a:rPr lang="en-US" altLang="zh-CN" sz="1400" dirty="0" smtClean="0">
                <a:latin typeface="微软雅黑" pitchFamily="34" charset="-122"/>
                <a:ea typeface="微软雅黑" pitchFamily="34" charset="-122"/>
                <a:hlinkClick r:id="rId7" action="ppaction://hlinkfile"/>
              </a:rPr>
              <a:t>CEPA</a:t>
            </a:r>
            <a:r>
              <a:rPr lang="zh-CN" altLang="en-US" sz="1400" dirty="0" smtClean="0">
                <a:latin typeface="微软雅黑" pitchFamily="34" charset="-122"/>
                <a:ea typeface="微软雅黑" pitchFamily="34" charset="-122"/>
                <a:hlinkClick r:id="rId7" action="ppaction://hlinkfile"/>
              </a:rPr>
              <a:t>项下修订零关税货物原产地标准表</a:t>
            </a:r>
            <a:r>
              <a:rPr lang="en-US" altLang="zh-CN" sz="1400" dirty="0" smtClean="0">
                <a:latin typeface="微软雅黑" pitchFamily="34" charset="-122"/>
                <a:ea typeface="微软雅黑" pitchFamily="34" charset="-122"/>
                <a:hlinkClick r:id="rId7" action="ppaction://hlinkfile"/>
              </a:rPr>
              <a:t>.xls</a:t>
            </a:r>
            <a:endParaRPr lang="en-US" altLang="zh-CN" sz="1400" dirty="0" smtClean="0">
              <a:latin typeface="微软雅黑" pitchFamily="34" charset="-122"/>
              <a:ea typeface="微软雅黑" pitchFamily="34" charset="-122"/>
            </a:endParaRPr>
          </a:p>
          <a:p>
            <a:pPr algn="r">
              <a:lnSpc>
                <a:spcPts val="1900"/>
              </a:lnSpc>
            </a:pPr>
            <a:r>
              <a:rPr lang="zh-CN" altLang="en-US" sz="1400" dirty="0" smtClean="0">
                <a:latin typeface="微软雅黑" pitchFamily="34" charset="-122"/>
                <a:ea typeface="微软雅黑" pitchFamily="34" charset="-122"/>
              </a:rPr>
              <a:t>海关总署</a:t>
            </a:r>
          </a:p>
          <a:p>
            <a:pPr algn="r">
              <a:lnSpc>
                <a:spcPts val="1900"/>
              </a:lnSpc>
            </a:pP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12</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10</a:t>
            </a:r>
            <a:r>
              <a:rPr lang="zh-CN" altLang="en-US" sz="1400" dirty="0" smtClean="0">
                <a:latin typeface="微软雅黑" pitchFamily="34" charset="-122"/>
                <a:ea typeface="微软雅黑" pitchFamily="34" charset="-122"/>
              </a:rPr>
              <a:t>日</a:t>
            </a:r>
            <a:endParaRPr lang="zh-CN" altLang="en-US" sz="1400" dirty="0">
              <a:latin typeface="微软雅黑" pitchFamily="34" charset="-122"/>
              <a:ea typeface="微软雅黑" pitchFamily="34" charset="-122"/>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归类</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grpSp>
        <p:nvGrpSpPr>
          <p:cNvPr id="3" name="组合 4"/>
          <p:cNvGrpSpPr/>
          <p:nvPr/>
        </p:nvGrpSpPr>
        <p:grpSpPr>
          <a:xfrm>
            <a:off x="5349518" y="2715766"/>
            <a:ext cx="2174810" cy="1794286"/>
            <a:chOff x="467544" y="915566"/>
            <a:chExt cx="2174810" cy="1794286"/>
          </a:xfrm>
        </p:grpSpPr>
        <p:grpSp>
          <p:nvGrpSpPr>
            <p:cNvPr id="4" name="组合 5"/>
            <p:cNvGrpSpPr/>
            <p:nvPr/>
          </p:nvGrpSpPr>
          <p:grpSpPr>
            <a:xfrm>
              <a:off x="755576" y="915566"/>
              <a:ext cx="1512167" cy="1423363"/>
              <a:chOff x="4040967" y="1897043"/>
              <a:chExt cx="4526819" cy="4526819"/>
            </a:xfrm>
          </p:grpSpPr>
          <p:sp>
            <p:nvSpPr>
              <p:cNvPr id="9" name="椭圆 8"/>
              <p:cNvSpPr/>
              <p:nvPr/>
            </p:nvSpPr>
            <p:spPr>
              <a:xfrm>
                <a:off x="4251726" y="2107802"/>
                <a:ext cx="4105303" cy="4105303"/>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040967" y="1897043"/>
                <a:ext cx="4526819" cy="4526819"/>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5" cstate="screen">
              <a:extLst>
                <a:ext uri="{28A0092B-C50C-407E-A947-70E740481C1C}">
                  <a14:useLocalDpi xmlns:a14="http://schemas.microsoft.com/office/drawing/2010/main" xmlns=""/>
                </a:ext>
              </a:extLst>
            </a:blip>
            <a:srcRect/>
            <a:stretch/>
          </p:blipFill>
          <p:spPr>
            <a:xfrm>
              <a:off x="467544" y="1779662"/>
              <a:ext cx="2174810" cy="930190"/>
            </a:xfrm>
            <a:prstGeom prst="rect">
              <a:avLst/>
            </a:prstGeom>
          </p:spPr>
        </p:pic>
        <p:sp>
          <p:nvSpPr>
            <p:cNvPr id="8" name="矩形 7"/>
            <p:cNvSpPr/>
            <p:nvPr/>
          </p:nvSpPr>
          <p:spPr>
            <a:xfrm>
              <a:off x="971600" y="1275606"/>
              <a:ext cx="1584176" cy="646331"/>
            </a:xfrm>
            <a:prstGeom prst="rect">
              <a:avLst/>
            </a:prstGeom>
          </p:spPr>
          <p:txBody>
            <a:bodyPr wrap="square">
              <a:spAutoFit/>
            </a:bodyPr>
            <a:lstStyle/>
            <a:p>
              <a:r>
                <a:rPr lang="zh-CN" altLang="en-US" b="1" dirty="0" smtClean="0"/>
                <a:t>日益精</a:t>
              </a:r>
              <a:r>
                <a:rPr lang="zh-CN" altLang="en-US" b="1" dirty="0" smtClean="0"/>
                <a:t>湛</a:t>
              </a:r>
              <a:endParaRPr lang="en-US" altLang="zh-CN" b="1" dirty="0" smtClean="0"/>
            </a:p>
            <a:p>
              <a:r>
                <a:rPr lang="zh-CN" altLang="en-US" b="1" dirty="0" smtClean="0"/>
                <a:t>的</a:t>
              </a:r>
              <a:r>
                <a:rPr lang="zh-CN" altLang="en-US" b="1" dirty="0" smtClean="0"/>
                <a:t>人造花</a:t>
              </a:r>
              <a:r>
                <a:rPr lang="zh-CN" altLang="en-US" dirty="0" smtClean="0"/>
                <a:t>  </a:t>
              </a:r>
              <a:r>
                <a:rPr lang="zh-CN" altLang="en-US" b="1" dirty="0" smtClean="0"/>
                <a:t>   </a:t>
              </a:r>
              <a:endParaRPr lang="zh-CN" altLang="en-US" b="1" dirty="0"/>
            </a:p>
          </p:txBody>
        </p:sp>
      </p:grpSp>
      <p:sp>
        <p:nvSpPr>
          <p:cNvPr id="11" name="矩形 10"/>
          <p:cNvSpPr/>
          <p:nvPr/>
        </p:nvSpPr>
        <p:spPr>
          <a:xfrm>
            <a:off x="611560" y="987574"/>
            <a:ext cx="8064896" cy="1323439"/>
          </a:xfrm>
          <a:prstGeom prst="rect">
            <a:avLst/>
          </a:prstGeom>
        </p:spPr>
        <p:txBody>
          <a:bodyPr wrap="square">
            <a:spAutoFit/>
          </a:bodyPr>
          <a:lstStyle/>
          <a:p>
            <a:r>
              <a:rPr lang="zh-CN" altLang="en-US" sz="1600" dirty="0" smtClean="0"/>
              <a:t>人造花，是指用绷绢、皱纸、涤纶、塑料等材料制成的假花。它以鲜花作为蓝本，用布、纱、丝绸、塑料等原料加以仿造。人造花的工艺日益精湛，几可乱真。按照材质的不同，归入品目</a:t>
            </a:r>
            <a:r>
              <a:rPr lang="en-US" altLang="zh-CN" sz="1600" dirty="0" smtClean="0"/>
              <a:t>6702</a:t>
            </a:r>
            <a:r>
              <a:rPr lang="zh-CN" altLang="en-US" sz="1600" dirty="0" smtClean="0"/>
              <a:t>项下的不同税号。</a:t>
            </a:r>
            <a:r>
              <a:rPr lang="zh-CN" altLang="en-US" sz="1600" b="1" dirty="0" smtClean="0">
                <a:solidFill>
                  <a:schemeClr val="accent2">
                    <a:lumMod val="50000"/>
                  </a:schemeClr>
                </a:solidFill>
              </a:rPr>
              <a:t>塑料制人造花，归入税则号列</a:t>
            </a:r>
            <a:r>
              <a:rPr lang="en-US" altLang="zh-CN" sz="1600" b="1" dirty="0" smtClean="0">
                <a:solidFill>
                  <a:schemeClr val="accent2">
                    <a:lumMod val="50000"/>
                  </a:schemeClr>
                </a:solidFill>
              </a:rPr>
              <a:t>6702.1000</a:t>
            </a:r>
            <a:r>
              <a:rPr lang="zh-CN" altLang="en-US" sz="1600" b="1" dirty="0" smtClean="0">
                <a:solidFill>
                  <a:schemeClr val="accent2">
                    <a:lumMod val="50000"/>
                  </a:schemeClr>
                </a:solidFill>
              </a:rPr>
              <a:t>。其他材料制人造花，归入</a:t>
            </a:r>
            <a:r>
              <a:rPr lang="en-US" altLang="zh-CN" sz="1600" b="1" dirty="0" smtClean="0">
                <a:solidFill>
                  <a:schemeClr val="accent2">
                    <a:lumMod val="50000"/>
                  </a:schemeClr>
                </a:solidFill>
              </a:rPr>
              <a:t>6702.9</a:t>
            </a:r>
            <a:r>
              <a:rPr lang="zh-CN" altLang="en-US" sz="1600" b="1" dirty="0" smtClean="0">
                <a:solidFill>
                  <a:schemeClr val="accent2">
                    <a:lumMod val="50000"/>
                  </a:schemeClr>
                </a:solidFill>
              </a:rPr>
              <a:t>子目项下。</a:t>
            </a:r>
            <a:r>
              <a:rPr lang="zh-CN" altLang="en-US" sz="1600" dirty="0" smtClean="0"/>
              <a:t>金属人造花这一异类被</a:t>
            </a:r>
            <a:r>
              <a:rPr lang="en-US" altLang="zh-CN" sz="1600" dirty="0" smtClean="0"/>
              <a:t>《</a:t>
            </a:r>
            <a:r>
              <a:rPr lang="zh-CN" altLang="en-US" sz="1600" dirty="0" smtClean="0"/>
              <a:t>进出口税则商品及品目注释</a:t>
            </a:r>
            <a:r>
              <a:rPr lang="en-US" altLang="zh-CN" sz="1600" dirty="0" smtClean="0"/>
              <a:t>》</a:t>
            </a:r>
            <a:r>
              <a:rPr lang="zh-CN" altLang="en-US" sz="1600" dirty="0" smtClean="0"/>
              <a:t>排除在品目</a:t>
            </a:r>
            <a:r>
              <a:rPr lang="en-US" altLang="zh-CN" sz="1600" dirty="0" smtClean="0"/>
              <a:t>67.02</a:t>
            </a:r>
            <a:r>
              <a:rPr lang="zh-CN" altLang="en-US" sz="1600" dirty="0" smtClean="0"/>
              <a:t>之外，按照其材质，归入金属制品的范畴。</a:t>
            </a:r>
            <a:endParaRPr lang="zh-CN" altLang="en-US" sz="1600" b="1" dirty="0">
              <a:solidFill>
                <a:schemeClr val="accent2">
                  <a:lumMod val="50000"/>
                </a:schemeClr>
              </a:solidFill>
            </a:endParaRPr>
          </a:p>
        </p:txBody>
      </p:sp>
      <p:pic>
        <p:nvPicPr>
          <p:cNvPr id="4098" name="Picture 2"/>
          <p:cNvPicPr>
            <a:picLocks noChangeAspect="1" noChangeArrowheads="1"/>
          </p:cNvPicPr>
          <p:nvPr/>
        </p:nvPicPr>
        <p:blipFill>
          <a:blip r:embed="rId6" cstate="print"/>
          <a:srcRect/>
          <a:stretch>
            <a:fillRect/>
          </a:stretch>
        </p:blipFill>
        <p:spPr bwMode="auto">
          <a:xfrm>
            <a:off x="1475656" y="2643758"/>
            <a:ext cx="2779028" cy="1923678"/>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归类</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pic>
        <p:nvPicPr>
          <p:cNvPr id="5122" name="Picture 2"/>
          <p:cNvPicPr>
            <a:picLocks noChangeAspect="1" noChangeArrowheads="1"/>
          </p:cNvPicPr>
          <p:nvPr/>
        </p:nvPicPr>
        <p:blipFill>
          <a:blip r:embed="rId5" cstate="print"/>
          <a:srcRect/>
          <a:stretch>
            <a:fillRect/>
          </a:stretch>
        </p:blipFill>
        <p:spPr bwMode="auto">
          <a:xfrm>
            <a:off x="1115616" y="1059582"/>
            <a:ext cx="3251491" cy="29348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矩形 5"/>
          <p:cNvSpPr/>
          <p:nvPr/>
        </p:nvSpPr>
        <p:spPr>
          <a:xfrm>
            <a:off x="4572000" y="1923678"/>
            <a:ext cx="4339650" cy="1754326"/>
          </a:xfrm>
          <a:prstGeom prst="rect">
            <a:avLst/>
          </a:prstGeom>
          <a:noFill/>
        </p:spPr>
        <p:txBody>
          <a:bodyPr wrap="none" lIns="91440" tIns="45720" rIns="91440" bIns="45720">
            <a:spAutoFit/>
          </a:bodyPr>
          <a:lstStyle/>
          <a:p>
            <a:pPr algn="ctr"/>
            <a:r>
              <a:rPr lang="zh-CN" altLang="en-US" sz="5400" b="1" cap="none" spc="0" dirty="0" smtClean="0">
                <a:ln w="31550" cmpd="sng">
                  <a:solidFill>
                    <a:schemeClr val="accent2">
                      <a:lumMod val="50000"/>
                    </a:schemeClr>
                  </a:solidFill>
                  <a:prstDash val="solid"/>
                </a:ln>
                <a:solidFill>
                  <a:schemeClr val="accent2"/>
                </a:solidFill>
                <a:effectLst>
                  <a:outerShdw blurRad="50800" dist="40000" dir="5400000" algn="tl" rotWithShape="0">
                    <a:srgbClr val="000000">
                      <a:shade val="5000"/>
                      <a:satMod val="120000"/>
                      <a:alpha val="33000"/>
                    </a:srgbClr>
                  </a:outerShdw>
                </a:effectLst>
              </a:rPr>
              <a:t>取暖神器</a:t>
            </a:r>
            <a:endParaRPr lang="en-US" altLang="zh-CN" sz="5400" b="1" cap="none" spc="0" dirty="0" smtClean="0">
              <a:ln w="31550" cmpd="sng">
                <a:solidFill>
                  <a:schemeClr val="accent2">
                    <a:lumMod val="50000"/>
                  </a:schemeClr>
                </a:solidFill>
                <a:prstDash val="solid"/>
              </a:ln>
              <a:solidFill>
                <a:schemeClr val="accent2"/>
              </a:solidFill>
              <a:effectLst>
                <a:outerShdw blurRad="50800" dist="40000" dir="5400000" algn="tl" rotWithShape="0">
                  <a:srgbClr val="000000">
                    <a:shade val="5000"/>
                    <a:satMod val="120000"/>
                    <a:alpha val="33000"/>
                  </a:srgbClr>
                </a:outerShdw>
              </a:effectLst>
            </a:endParaRPr>
          </a:p>
          <a:p>
            <a:pPr algn="ctr"/>
            <a:r>
              <a:rPr lang="zh-CN" altLang="en-US" sz="5400" b="1" cap="none" spc="0" dirty="0" smtClean="0">
                <a:ln w="31550" cmpd="sng">
                  <a:solidFill>
                    <a:schemeClr val="accent2">
                      <a:lumMod val="50000"/>
                    </a:schemeClr>
                  </a:solidFill>
                  <a:prstDash val="solid"/>
                </a:ln>
                <a:solidFill>
                  <a:schemeClr val="accent2"/>
                </a:solidFill>
                <a:effectLst>
                  <a:outerShdw blurRad="50800" dist="40000" dir="5400000" algn="tl" rotWithShape="0">
                    <a:srgbClr val="000000">
                      <a:shade val="5000"/>
                      <a:satMod val="120000"/>
                      <a:alpha val="33000"/>
                    </a:srgbClr>
                  </a:outerShdw>
                </a:effectLst>
              </a:rPr>
              <a:t>海关归类介绍</a:t>
            </a:r>
            <a:endParaRPr lang="zh-CN" altLang="en-US" sz="5400" b="1" cap="none" spc="0" dirty="0">
              <a:ln w="31550" cmpd="sng">
                <a:solidFill>
                  <a:schemeClr val="accent2">
                    <a:lumMod val="50000"/>
                  </a:schemeClr>
                </a:solidFill>
                <a:prstDash val="solid"/>
              </a:ln>
              <a:solidFill>
                <a:schemeClr val="accent2"/>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归类</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TextBox 14"/>
          <p:cNvSpPr txBox="1"/>
          <p:nvPr/>
        </p:nvSpPr>
        <p:spPr>
          <a:xfrm>
            <a:off x="395536" y="987574"/>
            <a:ext cx="2287806"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C00000"/>
                </a:solidFill>
                <a:latin typeface="微软雅黑" panose="020B0503020204020204" pitchFamily="34" charset="-122"/>
                <a:ea typeface="微软雅黑" panose="020B0503020204020204" pitchFamily="34" charset="-122"/>
              </a:rPr>
              <a:t>国人骄傲：热水袋</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1265" name="Rectangle 1"/>
          <p:cNvSpPr>
            <a:spLocks noChangeArrowheads="1"/>
          </p:cNvSpPr>
          <p:nvPr/>
        </p:nvSpPr>
        <p:spPr bwMode="auto">
          <a:xfrm>
            <a:off x="395536" y="1408584"/>
            <a:ext cx="3816424"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rgbClr val="3E3E3E"/>
                </a:solidFill>
                <a:effectLst/>
                <a:latin typeface="微软雅黑" pitchFamily="34" charset="-122"/>
                <a:ea typeface="微软雅黑" pitchFamily="34" charset="-122"/>
                <a:cs typeface="宋体" pitchFamily="2" charset="-122"/>
              </a:rPr>
              <a:t>比起现在市面上流行的各种暖宝宝，传统保守人士更偏向于热水袋，毕竟操作方便，只需要灌上热水即可使用，只要瓶塞拧得紧，完全不需要担心烫伤、爆炸那些事。</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zh-CN" sz="1400" b="0" i="0" u="none" strike="noStrike" cap="none" normalizeH="0" baseline="0" dirty="0" smtClean="0">
                <a:ln>
                  <a:noFill/>
                </a:ln>
                <a:solidFill>
                  <a:srgbClr val="3E3E3E"/>
                </a:solidFill>
                <a:effectLst/>
                <a:latin typeface="微软雅黑" pitchFamily="34" charset="-122"/>
                <a:ea typeface="微软雅黑" pitchFamily="34" charset="-122"/>
                <a:cs typeface="宋体" pitchFamily="2" charset="-122"/>
              </a:rPr>
              <a:t>而根据亚马逊美国官网搜索数据对比，热水袋也成为受到美国网友欢迎的前十名国货之一，每款宝贝下面都是几百条评论。其中一个网友更是这样评论：</a:t>
            </a:r>
            <a:r>
              <a:rPr kumimoji="0" lang="zh-CN" altLang="zh-CN" sz="1400" b="0" i="0" u="none" strike="noStrike" cap="none" normalizeH="0" baseline="0" dirty="0" smtClean="0">
                <a:ln>
                  <a:noFill/>
                </a:ln>
                <a:solidFill>
                  <a:srgbClr val="3E3E3E"/>
                </a:solidFill>
                <a:effectLst/>
                <a:latin typeface="微软雅黑" pitchFamily="34" charset="-122"/>
                <a:ea typeface="微软雅黑" pitchFamily="34" charset="-122"/>
                <a:cs typeface="宋体" pitchFamily="2" charset="-122"/>
              </a:rPr>
              <a:t>Made in China, yet it works really good.</a:t>
            </a:r>
            <a:endParaRPr kumimoji="0" lang="en-US" altLang="zh-CN" sz="1400" b="0" i="0" u="none" strike="noStrike" cap="none" normalizeH="0" baseline="0" dirty="0" smtClean="0">
              <a:ln>
                <a:noFill/>
              </a:ln>
              <a:solidFill>
                <a:srgbClr val="3E3E3E"/>
              </a:solidFill>
              <a:effectLst/>
              <a:latin typeface="微软雅黑" pitchFamily="34" charset="-122"/>
              <a:ea typeface="微软雅黑" pitchFamily="34" charset="-122"/>
              <a:cs typeface="宋体" pitchFamily="2" charset="-122"/>
            </a:endParaRP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zh-CN" sz="1400" dirty="0" smtClean="0">
              <a:solidFill>
                <a:srgbClr val="3E3E3E"/>
              </a:solidFill>
              <a:latin typeface="微软雅黑" pitchFamily="34" charset="-122"/>
              <a:ea typeface="微软雅黑" pitchFamily="34" charset="-122"/>
              <a:cs typeface="宋体" pitchFamily="2" charset="-122"/>
            </a:endParaRPr>
          </a:p>
          <a:p>
            <a:pPr algn="just" eaLnBrk="0" fontAlgn="base" hangingPunct="0">
              <a:spcBef>
                <a:spcPct val="0"/>
              </a:spcBef>
              <a:spcAft>
                <a:spcPct val="0"/>
              </a:spcAft>
            </a:pPr>
            <a:r>
              <a:rPr lang="zh-CN" altLang="en-US" sz="1400" dirty="0" smtClean="0">
                <a:solidFill>
                  <a:srgbClr val="3E3E3E"/>
                </a:solidFill>
                <a:latin typeface="微软雅黑" pitchFamily="34" charset="-122"/>
                <a:ea typeface="微软雅黑" pitchFamily="34" charset="-122"/>
                <a:cs typeface="宋体" pitchFamily="2" charset="-122"/>
              </a:rPr>
              <a:t>既然行销海外，那自然离不开我们广大的进出口企业的努力。</a:t>
            </a:r>
            <a:r>
              <a:rPr lang="zh-CN" altLang="en-US" sz="1400" b="1" dirty="0" smtClean="0"/>
              <a:t>根据海关归类原则，热水袋（以橡胶为主要材质的）税号一般为：</a:t>
            </a:r>
            <a:r>
              <a:rPr lang="en-US" altLang="zh-CN" sz="1400" b="1" dirty="0" smtClean="0"/>
              <a:t>4016.9990</a:t>
            </a:r>
            <a:r>
              <a:rPr lang="zh-CN" altLang="en-US" sz="1400" b="1" dirty="0" smtClean="0"/>
              <a:t>。</a:t>
            </a:r>
            <a:endParaRPr lang="zh-CN" altLang="en-US" sz="1400" dirty="0" smtClean="0"/>
          </a:p>
          <a:p>
            <a:pPr marL="0" marR="0" lvl="0" indent="0" algn="just" defTabSz="914400" rtl="0" eaLnBrk="0" fontAlgn="base" latinLnBrk="0" hangingPunct="0">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266" name="AutoShape 2" descr="http://mmbiz.qpic.cn/mmbiz_jpg/JbDdVUkDFBqEu4TiaRzHJJ62mr5Wuqd0BvGhPTVgR1rkhqbM92STTmWgavBXgu9eSv5gCiaWTmMIdzKQOKz1oL1g/?wx_fmt=jpeg&amp;tp=webp&amp;wxfrom=5&amp;wx_lazy=1"/>
          <p:cNvSpPr>
            <a:spLocks noChangeAspect="1" noChangeArrowheads="1"/>
          </p:cNvSpPr>
          <p:nvPr/>
        </p:nvSpPr>
        <p:spPr bwMode="auto">
          <a:xfrm>
            <a:off x="155575" y="920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11267" name="Picture 3"/>
          <p:cNvPicPr>
            <a:picLocks noChangeAspect="1" noChangeArrowheads="1"/>
          </p:cNvPicPr>
          <p:nvPr/>
        </p:nvPicPr>
        <p:blipFill>
          <a:blip r:embed="rId5" cstate="print"/>
          <a:srcRect/>
          <a:stretch>
            <a:fillRect/>
          </a:stretch>
        </p:blipFill>
        <p:spPr bwMode="auto">
          <a:xfrm>
            <a:off x="4499992" y="1131590"/>
            <a:ext cx="4276725"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归类</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TextBox 14"/>
          <p:cNvSpPr txBox="1"/>
          <p:nvPr/>
        </p:nvSpPr>
        <p:spPr>
          <a:xfrm>
            <a:off x="395536" y="987574"/>
            <a:ext cx="3108543"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C00000"/>
                </a:solidFill>
                <a:latin typeface="微软雅黑" panose="020B0503020204020204" pitchFamily="34" charset="-122"/>
                <a:ea typeface="微软雅黑" panose="020B0503020204020204" pitchFamily="34" charset="-122"/>
              </a:rPr>
              <a:t>颜值担当：微波炉加热暖包</a:t>
            </a:r>
            <a:endParaRPr lang="zh-CN" altLang="en-US" sz="1600" dirty="0">
              <a:solidFill>
                <a:srgbClr val="C00000"/>
              </a:solidFill>
              <a:latin typeface="微软雅黑" panose="020B0503020204020204" pitchFamily="34" charset="-122"/>
              <a:ea typeface="微软雅黑" panose="020B0503020204020204" pitchFamily="34" charset="-122"/>
            </a:endParaRPr>
          </a:p>
        </p:txBody>
      </p:sp>
      <p:pic>
        <p:nvPicPr>
          <p:cNvPr id="14337" name="Picture 1"/>
          <p:cNvPicPr>
            <a:picLocks noChangeAspect="1" noChangeArrowheads="1"/>
          </p:cNvPicPr>
          <p:nvPr/>
        </p:nvPicPr>
        <p:blipFill>
          <a:blip r:embed="rId5" cstate="print"/>
          <a:srcRect/>
          <a:stretch>
            <a:fillRect/>
          </a:stretch>
        </p:blipFill>
        <p:spPr bwMode="auto">
          <a:xfrm>
            <a:off x="5436096" y="1275606"/>
            <a:ext cx="3096344" cy="2902503"/>
          </a:xfrm>
          <a:prstGeom prst="rect">
            <a:avLst/>
          </a:prstGeom>
          <a:noFill/>
          <a:ln w="9525">
            <a:noFill/>
            <a:miter lim="800000"/>
            <a:headEnd/>
            <a:tailEnd/>
          </a:ln>
        </p:spPr>
      </p:pic>
      <p:sp>
        <p:nvSpPr>
          <p:cNvPr id="7" name="矩形 6"/>
          <p:cNvSpPr/>
          <p:nvPr/>
        </p:nvSpPr>
        <p:spPr>
          <a:xfrm>
            <a:off x="395536" y="1419622"/>
            <a:ext cx="4572000" cy="2031325"/>
          </a:xfrm>
          <a:prstGeom prst="rect">
            <a:avLst/>
          </a:prstGeom>
        </p:spPr>
        <p:txBody>
          <a:bodyPr>
            <a:spAutoFit/>
          </a:bodyPr>
          <a:lstStyle/>
          <a:p>
            <a:pPr algn="just" fontAlgn="base">
              <a:spcBef>
                <a:spcPct val="0"/>
              </a:spcBef>
              <a:spcAft>
                <a:spcPct val="0"/>
              </a:spcAft>
            </a:pPr>
            <a:r>
              <a:rPr lang="zh-CN" altLang="en-US" sz="1400" dirty="0" smtClean="0">
                <a:solidFill>
                  <a:srgbClr val="3E3E3E"/>
                </a:solidFill>
                <a:latin typeface="微软雅黑" pitchFamily="34" charset="-122"/>
                <a:ea typeface="微软雅黑" pitchFamily="34" charset="-122"/>
                <a:cs typeface="宋体" pitchFamily="2" charset="-122"/>
              </a:rPr>
              <a:t>微波炉加热暖包为毛绒织物填充制品。其外部为卡通动物形象的毛绒织物；内部填充经过消毒等处理的石榴籽、葡萄籽等植物种子。使用方法为将该商品放入微波炉加热后，放置于身体各部位，利用植物种子的缓慢散热进行取暖。此外，内部填充物又分为可拆卸和不可拆卸两种。</a:t>
            </a:r>
          </a:p>
          <a:p>
            <a:pPr algn="just" fontAlgn="base">
              <a:spcBef>
                <a:spcPct val="0"/>
              </a:spcBef>
              <a:spcAft>
                <a:spcPct val="0"/>
              </a:spcAft>
            </a:pPr>
            <a:endParaRPr lang="zh-CN" altLang="en-US" sz="1400" dirty="0" smtClean="0">
              <a:solidFill>
                <a:srgbClr val="3E3E3E"/>
              </a:solidFill>
              <a:latin typeface="微软雅黑" pitchFamily="34" charset="-122"/>
              <a:ea typeface="微软雅黑" pitchFamily="34" charset="-122"/>
              <a:cs typeface="宋体" pitchFamily="2" charset="-122"/>
            </a:endParaRPr>
          </a:p>
          <a:p>
            <a:pPr algn="just" fontAlgn="base">
              <a:spcBef>
                <a:spcPct val="0"/>
              </a:spcBef>
              <a:spcAft>
                <a:spcPct val="0"/>
              </a:spcAft>
            </a:pPr>
            <a:r>
              <a:rPr lang="zh-CN" altLang="en-US" sz="1400" b="1" dirty="0" smtClean="0">
                <a:latin typeface="微软雅黑" pitchFamily="34" charset="-122"/>
                <a:ea typeface="微软雅黑" pitchFamily="34" charset="-122"/>
                <a:cs typeface="宋体" pitchFamily="2" charset="-122"/>
              </a:rPr>
              <a:t>该商品具有纺织制品特征，根据归类总规则三（二），该商品应归入税目</a:t>
            </a:r>
            <a:r>
              <a:rPr lang="en-US" altLang="zh-CN" sz="1400" b="1" dirty="0" smtClean="0">
                <a:latin typeface="微软雅黑" pitchFamily="34" charset="-122"/>
                <a:ea typeface="微软雅黑" pitchFamily="34" charset="-122"/>
                <a:cs typeface="宋体" pitchFamily="2" charset="-122"/>
              </a:rPr>
              <a:t>63.07</a:t>
            </a:r>
            <a:r>
              <a:rPr lang="zh-CN" altLang="en-US" sz="1400" b="1" dirty="0" smtClean="0">
                <a:latin typeface="微软雅黑" pitchFamily="34" charset="-122"/>
                <a:ea typeface="微软雅黑" pitchFamily="34" charset="-122"/>
                <a:cs typeface="宋体" pitchFamily="2" charset="-122"/>
              </a:rPr>
              <a:t>。</a:t>
            </a:r>
          </a:p>
        </p:txBody>
      </p:sp>
      <p:pic>
        <p:nvPicPr>
          <p:cNvPr id="14338" name="Picture 2"/>
          <p:cNvPicPr>
            <a:picLocks noChangeAspect="1" noChangeArrowheads="1"/>
          </p:cNvPicPr>
          <p:nvPr/>
        </p:nvPicPr>
        <p:blipFill>
          <a:blip r:embed="rId6" cstate="print"/>
          <a:srcRect/>
          <a:stretch>
            <a:fillRect/>
          </a:stretch>
        </p:blipFill>
        <p:spPr bwMode="auto">
          <a:xfrm>
            <a:off x="323528" y="3435846"/>
            <a:ext cx="4536504" cy="1500747"/>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归类</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TextBox 14"/>
          <p:cNvSpPr txBox="1"/>
          <p:nvPr/>
        </p:nvSpPr>
        <p:spPr>
          <a:xfrm>
            <a:off x="395536" y="987574"/>
            <a:ext cx="2287806"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C00000"/>
                </a:solidFill>
                <a:latin typeface="微软雅黑" panose="020B0503020204020204" pitchFamily="34" charset="-122"/>
                <a:ea typeface="微软雅黑" panose="020B0503020204020204" pitchFamily="34" charset="-122"/>
              </a:rPr>
              <a:t>新晋恩宠：暖宝宝</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9" name="矩形 8"/>
          <p:cNvSpPr/>
          <p:nvPr/>
        </p:nvSpPr>
        <p:spPr>
          <a:xfrm>
            <a:off x="395536" y="1347614"/>
            <a:ext cx="5040560" cy="3570208"/>
          </a:xfrm>
          <a:prstGeom prst="rect">
            <a:avLst/>
          </a:prstGeom>
        </p:spPr>
        <p:txBody>
          <a:bodyPr wrap="square">
            <a:spAutoFit/>
          </a:bodyPr>
          <a:lstStyle/>
          <a:p>
            <a:r>
              <a:rPr lang="zh-CN" altLang="en-US" sz="1400" dirty="0" smtClean="0">
                <a:solidFill>
                  <a:srgbClr val="3E3E3E"/>
                </a:solidFill>
                <a:latin typeface="微软雅黑" pitchFamily="34" charset="-122"/>
                <a:ea typeface="微软雅黑" pitchFamily="34" charset="-122"/>
                <a:cs typeface="宋体" pitchFamily="2" charset="-122"/>
              </a:rPr>
              <a:t>暖宝宝，也叫“一次性手脚取暖包”</a:t>
            </a:r>
            <a:r>
              <a:rPr lang="en-US" altLang="zh-CN" sz="1400" dirty="0" smtClean="0">
                <a:solidFill>
                  <a:srgbClr val="3E3E3E"/>
                </a:solidFill>
                <a:latin typeface="微软雅黑" pitchFamily="34" charset="-122"/>
                <a:ea typeface="微软雅黑" pitchFamily="34" charset="-122"/>
                <a:cs typeface="宋体" pitchFamily="2" charset="-122"/>
              </a:rPr>
              <a:t>~</a:t>
            </a:r>
          </a:p>
          <a:p>
            <a:endParaRPr lang="en-US" altLang="zh-CN" sz="1400" dirty="0" smtClean="0">
              <a:solidFill>
                <a:srgbClr val="3E3E3E"/>
              </a:solidFill>
              <a:latin typeface="微软雅黑" pitchFamily="34" charset="-122"/>
              <a:ea typeface="微软雅黑" pitchFamily="34" charset="-122"/>
              <a:cs typeface="宋体" pitchFamily="2" charset="-122"/>
            </a:endParaRPr>
          </a:p>
          <a:p>
            <a:r>
              <a:rPr lang="zh-CN" altLang="en-US" sz="1400" dirty="0" smtClean="0">
                <a:solidFill>
                  <a:srgbClr val="3E3E3E"/>
                </a:solidFill>
                <a:latin typeface="微软雅黑" pitchFamily="34" charset="-122"/>
                <a:ea typeface="微软雅黑" pitchFamily="34" charset="-122"/>
                <a:cs typeface="宋体" pitchFamily="2" charset="-122"/>
              </a:rPr>
              <a:t>由一个多孔、涂布塑料的无纺织物袋，内装铁粉、氧化催化剂、氧化促进剂及吸湿剂构成，密封外包装。一旦除去外包装，与环境空气接触，铁粉平稳发生氧化反应，产生热量（放热反应）。此类产品可用于粘贴在人的衣物上，贴身保暖，深受女生喜爱</a:t>
            </a:r>
            <a:r>
              <a:rPr lang="en-US" altLang="zh-CN" sz="1400" dirty="0" smtClean="0">
                <a:solidFill>
                  <a:srgbClr val="3E3E3E"/>
                </a:solidFill>
                <a:latin typeface="微软雅黑" pitchFamily="34" charset="-122"/>
                <a:ea typeface="微软雅黑" pitchFamily="34" charset="-122"/>
                <a:cs typeface="宋体" pitchFamily="2" charset="-122"/>
              </a:rPr>
              <a:t>~</a:t>
            </a:r>
          </a:p>
          <a:p>
            <a:endParaRPr lang="en-US" altLang="zh-CN" sz="1400" dirty="0" smtClean="0">
              <a:solidFill>
                <a:srgbClr val="3E3E3E"/>
              </a:solidFill>
              <a:latin typeface="微软雅黑" pitchFamily="34" charset="-122"/>
              <a:ea typeface="微软雅黑" pitchFamily="34" charset="-122"/>
              <a:cs typeface="宋体" pitchFamily="2" charset="-122"/>
            </a:endParaRPr>
          </a:p>
          <a:p>
            <a:r>
              <a:rPr lang="zh-CN" altLang="en-US" sz="1400" dirty="0" smtClean="0">
                <a:solidFill>
                  <a:srgbClr val="3E3E3E"/>
                </a:solidFill>
                <a:latin typeface="微软雅黑" pitchFamily="34" charset="-122"/>
                <a:ea typeface="微软雅黑" pitchFamily="34" charset="-122"/>
                <a:cs typeface="宋体" pitchFamily="2" charset="-122"/>
              </a:rPr>
              <a:t>由于暖宝宝的用途较多，因此也有人认为暖宝宝可用于缓解伤痛，起到治疗作用，再加上其带有粘胶，所以应按“胶黏敷料及涂有胶黏涂层的其他物品”归入税目</a:t>
            </a:r>
            <a:r>
              <a:rPr lang="en-US" altLang="zh-CN" sz="1400" dirty="0" smtClean="0">
                <a:solidFill>
                  <a:srgbClr val="3E3E3E"/>
                </a:solidFill>
                <a:latin typeface="微软雅黑" pitchFamily="34" charset="-122"/>
                <a:ea typeface="微软雅黑" pitchFamily="34" charset="-122"/>
                <a:cs typeface="宋体" pitchFamily="2" charset="-122"/>
              </a:rPr>
              <a:t>30.05</a:t>
            </a:r>
            <a:r>
              <a:rPr lang="zh-CN" altLang="en-US" sz="1400" dirty="0" smtClean="0">
                <a:solidFill>
                  <a:srgbClr val="3E3E3E"/>
                </a:solidFill>
                <a:latin typeface="微软雅黑" pitchFamily="34" charset="-122"/>
                <a:ea typeface="微软雅黑" pitchFamily="34" charset="-122"/>
                <a:cs typeface="宋体" pitchFamily="2" charset="-122"/>
              </a:rPr>
              <a:t>。</a:t>
            </a:r>
          </a:p>
          <a:p>
            <a:endParaRPr lang="zh-CN" altLang="en-US" sz="1400" dirty="0" smtClean="0">
              <a:solidFill>
                <a:srgbClr val="3E3E3E"/>
              </a:solidFill>
              <a:latin typeface="微软雅黑" pitchFamily="34" charset="-122"/>
              <a:ea typeface="微软雅黑" pitchFamily="34" charset="-122"/>
              <a:cs typeface="宋体" pitchFamily="2" charset="-122"/>
            </a:endParaRPr>
          </a:p>
          <a:p>
            <a:pPr algn="just" fontAlgn="base">
              <a:spcBef>
                <a:spcPct val="0"/>
              </a:spcBef>
              <a:spcAft>
                <a:spcPct val="0"/>
              </a:spcAft>
            </a:pPr>
            <a:r>
              <a:rPr lang="zh-CN" altLang="en-US" sz="1400" b="1" dirty="0" smtClean="0">
                <a:latin typeface="微软雅黑" pitchFamily="34" charset="-122"/>
                <a:ea typeface="微软雅黑" pitchFamily="34" charset="-122"/>
                <a:cs typeface="宋体" pitchFamily="2" charset="-122"/>
              </a:rPr>
              <a:t>不过，虽然暖宝宝可缓解部分伤痛，但考虑到其主要成分中都是起化学作用的化工产品，并无药物成品，没有治疗和预防疾病的作用，不能按药品进行归类，因此一般归入税号</a:t>
            </a:r>
            <a:r>
              <a:rPr lang="en-US" altLang="zh-CN" sz="1400" b="1" dirty="0" smtClean="0">
                <a:latin typeface="微软雅黑" pitchFamily="34" charset="-122"/>
                <a:ea typeface="微软雅黑" pitchFamily="34" charset="-122"/>
                <a:cs typeface="宋体" pitchFamily="2" charset="-122"/>
              </a:rPr>
              <a:t>3824.9999</a:t>
            </a:r>
            <a:r>
              <a:rPr lang="zh-CN" altLang="en-US" sz="1400" b="1" dirty="0" smtClean="0">
                <a:latin typeface="微软雅黑" pitchFamily="34" charset="-122"/>
                <a:ea typeface="微软雅黑" pitchFamily="34" charset="-122"/>
                <a:cs typeface="宋体" pitchFamily="2" charset="-122"/>
              </a:rPr>
              <a:t>。</a:t>
            </a:r>
          </a:p>
        </p:txBody>
      </p:sp>
      <p:pic>
        <p:nvPicPr>
          <p:cNvPr id="247810" name="Picture 2"/>
          <p:cNvPicPr>
            <a:picLocks noChangeAspect="1" noChangeArrowheads="1"/>
          </p:cNvPicPr>
          <p:nvPr/>
        </p:nvPicPr>
        <p:blipFill>
          <a:blip r:embed="rId5" cstate="print"/>
          <a:srcRect/>
          <a:stretch>
            <a:fillRect/>
          </a:stretch>
        </p:blipFill>
        <p:spPr bwMode="auto">
          <a:xfrm>
            <a:off x="5652120" y="1707654"/>
            <a:ext cx="3176784" cy="2640335"/>
          </a:xfrm>
          <a:prstGeom prst="rect">
            <a:avLst/>
          </a:prstGeom>
          <a:noFill/>
          <a:ln w="9525">
            <a:noFill/>
            <a:miter lim="800000"/>
            <a:headEnd/>
            <a:tailEnd/>
          </a:ln>
        </p:spPr>
      </p:pic>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92932" y="2859785"/>
            <a:ext cx="1045557" cy="461665"/>
          </a:xfrm>
          <a:prstGeom prst="rect">
            <a:avLst/>
          </a:prstGeom>
          <a:noFill/>
        </p:spPr>
        <p:txBody>
          <a:bodyPr wrap="square" rtlCol="0">
            <a:spAutoFit/>
          </a:bodyPr>
          <a:lstStyle/>
          <a:p>
            <a:pPr algn="ctr"/>
            <a:r>
              <a:rPr lang="en-US" altLang="zh-CN" sz="2400" dirty="0">
                <a:solidFill>
                  <a:schemeClr val="bg1"/>
                </a:solidFill>
              </a:rPr>
              <a:t>PART</a:t>
            </a:r>
            <a:endParaRPr lang="zh-CN" altLang="en-US" sz="2400" dirty="0">
              <a:solidFill>
                <a:schemeClr val="bg1"/>
              </a:solidFill>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algn="ctr"/>
            <a:r>
              <a:rPr lang="en-US" altLang="zh-CN" sz="11500" dirty="0" smtClean="0">
                <a:solidFill>
                  <a:schemeClr val="bg1"/>
                </a:solidFill>
                <a:latin typeface="Impact" panose="020B0806030902050204" pitchFamily="34" charset="0"/>
              </a:rPr>
              <a:t>4</a:t>
            </a:r>
            <a:endParaRPr lang="zh-CN" altLang="en-US" sz="11500" dirty="0">
              <a:solidFill>
                <a:schemeClr val="bg1"/>
              </a:solidFill>
              <a:latin typeface="Impact" panose="020B0806030902050204" pitchFamily="34" charset="0"/>
            </a:endParaRPr>
          </a:p>
        </p:txBody>
      </p:sp>
      <p:sp>
        <p:nvSpPr>
          <p:cNvPr id="12" name="TextBox 11"/>
          <p:cNvSpPr txBox="1"/>
          <p:nvPr/>
        </p:nvSpPr>
        <p:spPr>
          <a:xfrm>
            <a:off x="3059856" y="2172801"/>
            <a:ext cx="1415772" cy="830997"/>
          </a:xfrm>
          <a:prstGeom prst="rect">
            <a:avLst/>
          </a:prstGeom>
          <a:noFill/>
        </p:spPr>
        <p:txBody>
          <a:bodyPr wrap="none" rtlCol="0">
            <a:spAutoFit/>
          </a:bodyPr>
          <a:lstStyle/>
          <a:p>
            <a:pPr marL="0" lvl="1"/>
            <a:r>
              <a:rPr lang="zh-CN" altLang="en-US" sz="4800" b="1" dirty="0" smtClean="0">
                <a:solidFill>
                  <a:schemeClr val="bg1"/>
                </a:solidFill>
                <a:latin typeface="微软雅黑"/>
              </a:rPr>
              <a:t>商检</a:t>
            </a:r>
            <a:endParaRPr lang="zh-CN" altLang="en-US" sz="4800" b="1" dirty="0">
              <a:solidFill>
                <a:schemeClr val="bg1"/>
              </a:solidFill>
              <a:latin typeface="微软雅黑"/>
            </a:endParaRP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942542796"/>
      </p:ext>
    </p:extLst>
  </p:cSld>
  <p:clrMapOvr>
    <a:masterClrMapping/>
  </p:clrMapOvr>
  <mc:AlternateContent xmlns:mc="http://schemas.openxmlformats.org/markup-compatibility/2006">
    <mc:Choice xmlns="" xmlns:p14="http://schemas.microsoft.com/office/powerpoint/2010/main" Requires="p14">
      <p:transition spd="slow" p14:dur="1600" advTm="6000">
        <p:blinds dir="vert"/>
      </p:transition>
    </mc:Choice>
    <mc:Fallback>
      <p:transition spd="slow" advTm="6000">
        <p:blinds dir="vert"/>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商检</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6" name="矩形 5"/>
          <p:cNvSpPr/>
          <p:nvPr/>
        </p:nvSpPr>
        <p:spPr>
          <a:xfrm>
            <a:off x="251520" y="700697"/>
            <a:ext cx="8640960" cy="4247317"/>
          </a:xfrm>
          <a:prstGeom prst="rect">
            <a:avLst/>
          </a:prstGeom>
        </p:spPr>
        <p:txBody>
          <a:bodyPr wrap="square">
            <a:spAutoFit/>
          </a:bodyPr>
          <a:lstStyle/>
          <a:p>
            <a:pPr algn="ctr">
              <a:lnSpc>
                <a:spcPct val="150000"/>
              </a:lnSpc>
            </a:pPr>
            <a:r>
              <a:rPr lang="en-US" altLang="zh-CN" sz="1200" dirty="0" smtClean="0"/>
              <a:t>2017</a:t>
            </a:r>
            <a:r>
              <a:rPr lang="zh-CN" altLang="en-US" sz="1200" dirty="0" smtClean="0"/>
              <a:t>年第</a:t>
            </a:r>
            <a:r>
              <a:rPr lang="en-US" altLang="zh-CN" sz="1200" dirty="0" smtClean="0"/>
              <a:t>105</a:t>
            </a:r>
            <a:r>
              <a:rPr lang="zh-CN" altLang="en-US" sz="1200" dirty="0" smtClean="0"/>
              <a:t>号</a:t>
            </a:r>
            <a:endParaRPr lang="zh-CN" altLang="en-US" sz="1200" dirty="0" smtClean="0"/>
          </a:p>
          <a:p>
            <a:pPr algn="ctr">
              <a:lnSpc>
                <a:spcPct val="150000"/>
              </a:lnSpc>
            </a:pPr>
            <a:r>
              <a:rPr lang="zh-CN" altLang="en-US" sz="1200" dirty="0" smtClean="0"/>
              <a:t>质检总局关于复制推广自由贸易试验区第三批改革试点经验的公</a:t>
            </a:r>
            <a:r>
              <a:rPr lang="zh-CN" altLang="en-US" sz="1200" dirty="0" smtClean="0"/>
              <a:t>告</a:t>
            </a:r>
            <a:endParaRPr lang="zh-CN" altLang="en-US" sz="1200" dirty="0" smtClean="0"/>
          </a:p>
          <a:p>
            <a:pPr>
              <a:lnSpc>
                <a:spcPct val="150000"/>
              </a:lnSpc>
            </a:pPr>
            <a:r>
              <a:rPr lang="zh-CN" altLang="en-US" sz="1200" dirty="0" smtClean="0"/>
              <a:t>    为贯彻落实</a:t>
            </a:r>
            <a:r>
              <a:rPr lang="en-US" altLang="zh-CN" sz="1200" dirty="0" smtClean="0"/>
              <a:t>《</a:t>
            </a:r>
            <a:r>
              <a:rPr lang="zh-CN" altLang="en-US" sz="1200" dirty="0" smtClean="0"/>
              <a:t>关于做好自由贸易试验区第三批改革试点经验复制推广工作的函</a:t>
            </a:r>
            <a:r>
              <a:rPr lang="en-US" altLang="zh-CN" sz="1200" dirty="0" smtClean="0"/>
              <a:t>》</a:t>
            </a:r>
            <a:r>
              <a:rPr lang="zh-CN" altLang="en-US" sz="1200" dirty="0" smtClean="0"/>
              <a:t>（商资</a:t>
            </a:r>
            <a:r>
              <a:rPr lang="en-US" altLang="zh-CN" sz="1200" dirty="0" smtClean="0"/>
              <a:t>〔2017〕515</a:t>
            </a:r>
            <a:r>
              <a:rPr lang="zh-CN" altLang="en-US" sz="1200" dirty="0" smtClean="0"/>
              <a:t>号），根据工作实际，质检总局将涉及检验检疫领域的</a:t>
            </a:r>
            <a:r>
              <a:rPr lang="en-US" altLang="zh-CN" sz="1200" dirty="0" smtClean="0"/>
              <a:t>2</a:t>
            </a:r>
            <a:r>
              <a:rPr lang="zh-CN" altLang="en-US" sz="1200" dirty="0" smtClean="0"/>
              <a:t>项改革试点经验在全国进行复制推广，现公告如下</a:t>
            </a:r>
            <a:r>
              <a:rPr lang="zh-CN" altLang="en-US" sz="1200" dirty="0" smtClean="0"/>
              <a:t>：</a:t>
            </a:r>
            <a:endParaRPr lang="zh-CN" altLang="en-US" sz="1200" dirty="0" smtClean="0"/>
          </a:p>
          <a:p>
            <a:pPr>
              <a:lnSpc>
                <a:spcPct val="150000"/>
              </a:lnSpc>
            </a:pPr>
            <a:r>
              <a:rPr lang="zh-CN" altLang="en-US" sz="1200" dirty="0" smtClean="0"/>
              <a:t>    一、入境研发样品便利化监管制</a:t>
            </a:r>
            <a:r>
              <a:rPr lang="zh-CN" altLang="en-US" sz="1200" dirty="0" smtClean="0"/>
              <a:t>度</a:t>
            </a:r>
            <a:endParaRPr lang="zh-CN" altLang="en-US" sz="1200" dirty="0" smtClean="0"/>
          </a:p>
          <a:p>
            <a:pPr>
              <a:lnSpc>
                <a:spcPct val="150000"/>
              </a:lnSpc>
            </a:pPr>
            <a:r>
              <a:rPr lang="zh-CN" altLang="en-US" sz="1200" dirty="0" smtClean="0"/>
              <a:t>    对研发科研类企业进口的研发用样品采取信用监管放行新模式，对产品实施风险分类监管，简化办理手续，实施事中事后监管，特制定</a:t>
            </a:r>
            <a:r>
              <a:rPr lang="en-US" altLang="zh-CN" sz="1200" dirty="0" smtClean="0"/>
              <a:t>《</a:t>
            </a:r>
            <a:r>
              <a:rPr lang="zh-CN" altLang="en-US" sz="1200" dirty="0" smtClean="0"/>
              <a:t>入境研发样品检验检疫便利化监管的指导意见</a:t>
            </a:r>
            <a:r>
              <a:rPr lang="en-US" altLang="zh-CN" sz="1200" dirty="0" smtClean="0"/>
              <a:t>》</a:t>
            </a:r>
            <a:r>
              <a:rPr lang="zh-CN" altLang="en-US" sz="1200" dirty="0" smtClean="0"/>
              <a:t>（见附件</a:t>
            </a:r>
            <a:r>
              <a:rPr lang="en-US" altLang="zh-CN" sz="1200" dirty="0" smtClean="0"/>
              <a:t>1</a:t>
            </a:r>
            <a:r>
              <a:rPr lang="zh-CN" altLang="en-US" sz="1200" dirty="0" smtClean="0"/>
              <a:t>）。进境动植相关生物材料检验检疫工作按</a:t>
            </a:r>
            <a:r>
              <a:rPr lang="en-US" altLang="zh-CN" sz="1200" dirty="0" smtClean="0"/>
              <a:t>《</a:t>
            </a:r>
            <a:r>
              <a:rPr lang="zh-CN" altLang="en-US" sz="1200" dirty="0" smtClean="0"/>
              <a:t>质检总局关于推广京津冀沪进境生物材料监管试点经验及开展新一轮试点的公告</a:t>
            </a:r>
            <a:r>
              <a:rPr lang="en-US" altLang="zh-CN" sz="1200" dirty="0" smtClean="0"/>
              <a:t>》</a:t>
            </a:r>
            <a:r>
              <a:rPr lang="zh-CN" altLang="en-US" sz="1200" dirty="0" smtClean="0"/>
              <a:t>（</a:t>
            </a:r>
            <a:r>
              <a:rPr lang="en-US" altLang="zh-CN" sz="1200" dirty="0" smtClean="0"/>
              <a:t>2017</a:t>
            </a:r>
            <a:r>
              <a:rPr lang="zh-CN" altLang="en-US" sz="1200" dirty="0" smtClean="0"/>
              <a:t>年第</a:t>
            </a:r>
            <a:r>
              <a:rPr lang="en-US" altLang="zh-CN" sz="1200" dirty="0" smtClean="0"/>
              <a:t>94</a:t>
            </a:r>
            <a:r>
              <a:rPr lang="zh-CN" altLang="en-US" sz="1200" dirty="0" smtClean="0"/>
              <a:t>号公告）执行</a:t>
            </a:r>
            <a:r>
              <a:rPr lang="zh-CN" altLang="en-US" sz="1200" dirty="0" smtClean="0"/>
              <a:t>。</a:t>
            </a:r>
            <a:endParaRPr lang="zh-CN" altLang="en-US" sz="1200" dirty="0" smtClean="0"/>
          </a:p>
          <a:p>
            <a:pPr>
              <a:lnSpc>
                <a:spcPct val="150000"/>
              </a:lnSpc>
            </a:pPr>
            <a:r>
              <a:rPr lang="zh-CN" altLang="en-US" sz="1200" dirty="0" smtClean="0"/>
              <a:t>    二、会展检疫监管新模</a:t>
            </a:r>
            <a:r>
              <a:rPr lang="zh-CN" altLang="en-US" sz="1200" dirty="0" smtClean="0"/>
              <a:t>式</a:t>
            </a:r>
            <a:endParaRPr lang="zh-CN" altLang="en-US" sz="1200" dirty="0" smtClean="0"/>
          </a:p>
          <a:p>
            <a:pPr>
              <a:lnSpc>
                <a:spcPct val="150000"/>
              </a:lnSpc>
            </a:pPr>
            <a:r>
              <a:rPr lang="zh-CN" altLang="en-US" sz="1200" dirty="0" smtClean="0"/>
              <a:t>    简化审批手续，创新展品监管模式，改口岸查验为场馆集中查验，特制定</a:t>
            </a:r>
            <a:r>
              <a:rPr lang="en-US" altLang="zh-CN" sz="1200" dirty="0" smtClean="0"/>
              <a:t>《</a:t>
            </a:r>
            <a:r>
              <a:rPr lang="zh-CN" altLang="en-US" sz="1200" dirty="0" smtClean="0"/>
              <a:t>出入境展品检验检疫监督管理工作规范</a:t>
            </a:r>
            <a:r>
              <a:rPr lang="en-US" altLang="zh-CN" sz="1200" dirty="0" smtClean="0"/>
              <a:t>》</a:t>
            </a:r>
            <a:r>
              <a:rPr lang="zh-CN" altLang="en-US" sz="1200" dirty="0" smtClean="0"/>
              <a:t>（见附件</a:t>
            </a:r>
            <a:r>
              <a:rPr lang="en-US" altLang="zh-CN" sz="1200" dirty="0" smtClean="0"/>
              <a:t>2</a:t>
            </a:r>
            <a:r>
              <a:rPr lang="zh-CN" altLang="en-US" sz="1200" dirty="0" smtClean="0"/>
              <a:t>）。</a:t>
            </a:r>
            <a:endParaRPr lang="zh-CN" altLang="en-US" sz="1200" dirty="0" smtClean="0"/>
          </a:p>
          <a:p>
            <a:pPr>
              <a:lnSpc>
                <a:spcPct val="150000"/>
              </a:lnSpc>
            </a:pPr>
            <a:r>
              <a:rPr lang="zh-CN" altLang="en-US" sz="1200" dirty="0" smtClean="0"/>
              <a:t>    附件：</a:t>
            </a:r>
            <a:r>
              <a:rPr lang="en-US" altLang="zh-CN" sz="1200" dirty="0" smtClean="0">
                <a:hlinkClick r:id="rId5" action="ppaction://hlinkfile"/>
              </a:rPr>
              <a:t>1.</a:t>
            </a:r>
            <a:r>
              <a:rPr lang="zh-CN" altLang="en-US" sz="1200" dirty="0" smtClean="0">
                <a:hlinkClick r:id="rId5" action="ppaction://hlinkfile"/>
              </a:rPr>
              <a:t>入境研发样品检验检疫便利化监管的指导意</a:t>
            </a:r>
            <a:r>
              <a:rPr lang="zh-CN" altLang="en-US" sz="1200" dirty="0" smtClean="0">
                <a:hlinkClick r:id="rId5" action="ppaction://hlinkfile"/>
              </a:rPr>
              <a:t>见</a:t>
            </a:r>
            <a:endParaRPr lang="zh-CN" altLang="en-US" sz="1200" dirty="0" smtClean="0">
              <a:hlinkClick r:id="rId5" action="ppaction://hlinkfile"/>
            </a:endParaRPr>
          </a:p>
          <a:p>
            <a:pPr>
              <a:lnSpc>
                <a:spcPct val="150000"/>
              </a:lnSpc>
            </a:pPr>
            <a:r>
              <a:rPr lang="zh-CN" altLang="en-US" sz="1200" dirty="0" smtClean="0">
                <a:hlinkClick r:id="rId5" action="ppaction://hlinkfile"/>
              </a:rPr>
              <a:t>          </a:t>
            </a:r>
            <a:r>
              <a:rPr lang="zh-CN" altLang="en-US" sz="1200" dirty="0" smtClean="0">
                <a:hlinkClick r:id="rId5" action="ppaction://hlinkfile"/>
              </a:rPr>
              <a:t>    </a:t>
            </a:r>
            <a:r>
              <a:rPr lang="en-US" altLang="zh-CN" sz="1200" dirty="0" smtClean="0">
                <a:hlinkClick r:id="rId5" action="ppaction://hlinkfile"/>
              </a:rPr>
              <a:t>2</a:t>
            </a:r>
            <a:r>
              <a:rPr lang="en-US" altLang="zh-CN" sz="1200" dirty="0" smtClean="0">
                <a:hlinkClick r:id="rId5" action="ppaction://hlinkfile"/>
              </a:rPr>
              <a:t>.</a:t>
            </a:r>
            <a:r>
              <a:rPr lang="zh-CN" altLang="en-US" sz="1200" dirty="0" smtClean="0">
                <a:hlinkClick r:id="rId5" action="ppaction://hlinkfile"/>
              </a:rPr>
              <a:t>出入境展品检验检疫监督管理工作规范</a:t>
            </a:r>
            <a:endParaRPr lang="zh-CN" altLang="en-US" sz="1200" dirty="0" smtClean="0"/>
          </a:p>
          <a:p>
            <a:pPr algn="r">
              <a:lnSpc>
                <a:spcPct val="150000"/>
              </a:lnSpc>
            </a:pPr>
            <a:r>
              <a:rPr lang="zh-CN" altLang="en-US" sz="1200" dirty="0" smtClean="0"/>
              <a:t>质</a:t>
            </a:r>
            <a:r>
              <a:rPr lang="zh-CN" altLang="en-US" sz="1200" dirty="0" smtClean="0"/>
              <a:t>检总</a:t>
            </a:r>
            <a:r>
              <a:rPr lang="zh-CN" altLang="en-US" sz="1200" dirty="0" smtClean="0"/>
              <a:t>局</a:t>
            </a:r>
            <a:endParaRPr lang="zh-CN" altLang="en-US" sz="1200" dirty="0" smtClean="0"/>
          </a:p>
          <a:p>
            <a:pPr algn="r">
              <a:lnSpc>
                <a:spcPct val="150000"/>
              </a:lnSpc>
            </a:pPr>
            <a:r>
              <a:rPr lang="zh-CN" altLang="en-US" sz="1200" dirty="0" smtClean="0"/>
              <a:t> </a:t>
            </a:r>
            <a:r>
              <a:rPr lang="en-US" altLang="zh-CN" sz="1200" dirty="0" smtClean="0"/>
              <a:t>2017</a:t>
            </a:r>
            <a:r>
              <a:rPr lang="zh-CN" altLang="en-US" sz="1200" dirty="0" smtClean="0"/>
              <a:t>年</a:t>
            </a:r>
            <a:r>
              <a:rPr lang="en-US" altLang="zh-CN" sz="1200" dirty="0" smtClean="0"/>
              <a:t>12</a:t>
            </a:r>
            <a:r>
              <a:rPr lang="zh-CN" altLang="en-US" sz="1200" dirty="0" smtClean="0"/>
              <a:t>月</a:t>
            </a:r>
            <a:r>
              <a:rPr lang="en-US" altLang="zh-CN" sz="1200" dirty="0" smtClean="0"/>
              <a:t>5</a:t>
            </a:r>
            <a:r>
              <a:rPr lang="zh-CN" altLang="en-US" sz="1200" dirty="0" smtClean="0"/>
              <a:t>日</a:t>
            </a:r>
            <a:endParaRPr lang="zh-CN" altLang="en-US" sz="12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856711" cy="330507"/>
          </a:xfrm>
        </p:spPr>
        <p:txBody>
          <a:bodyPr/>
          <a:lstStyle/>
          <a:p>
            <a:r>
              <a:rPr lang="zh-CN" altLang="en-US" b="1" dirty="0" smtClean="0"/>
              <a:t>商检</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95536" y="699542"/>
            <a:ext cx="8496944" cy="3970318"/>
          </a:xfrm>
          <a:prstGeom prst="rect">
            <a:avLst/>
          </a:prstGeom>
        </p:spPr>
        <p:txBody>
          <a:bodyPr wrap="square">
            <a:spAutoFit/>
          </a:bodyPr>
          <a:lstStyle/>
          <a:p>
            <a:pPr algn="ctr">
              <a:lnSpc>
                <a:spcPct val="150000"/>
              </a:lnSpc>
            </a:pPr>
            <a:r>
              <a:rPr lang="en-US" altLang="zh-CN" sz="1200" b="1" dirty="0" smtClean="0"/>
              <a:t>2017</a:t>
            </a:r>
            <a:r>
              <a:rPr lang="zh-CN" altLang="en-US" sz="1200" b="1" dirty="0" smtClean="0"/>
              <a:t>年第</a:t>
            </a:r>
            <a:r>
              <a:rPr lang="en-US" altLang="zh-CN" sz="1200" b="1" dirty="0" smtClean="0"/>
              <a:t>113</a:t>
            </a:r>
            <a:r>
              <a:rPr lang="zh-CN" altLang="en-US" sz="1200" b="1" dirty="0" smtClean="0"/>
              <a:t>号</a:t>
            </a:r>
            <a:endParaRPr lang="zh-CN" altLang="en-US" sz="1200" b="1" dirty="0" smtClean="0"/>
          </a:p>
          <a:p>
            <a:pPr algn="ctr">
              <a:lnSpc>
                <a:spcPct val="150000"/>
              </a:lnSpc>
            </a:pPr>
            <a:r>
              <a:rPr lang="zh-CN" altLang="en-US" sz="1200" b="1" dirty="0" smtClean="0"/>
              <a:t>质检总局关于受理签发中国</a:t>
            </a:r>
            <a:r>
              <a:rPr lang="en-US" altLang="zh-CN" sz="1200" b="1" dirty="0" smtClean="0"/>
              <a:t>—</a:t>
            </a:r>
            <a:r>
              <a:rPr lang="zh-CN" altLang="en-US" sz="1200" b="1" dirty="0" smtClean="0"/>
              <a:t>格鲁吉亚自由贸易协定原产地证书的公</a:t>
            </a:r>
            <a:r>
              <a:rPr lang="zh-CN" altLang="en-US" sz="1200" b="1" dirty="0" smtClean="0"/>
              <a:t>告</a:t>
            </a:r>
            <a:endParaRPr lang="zh-CN" altLang="en-US" sz="1200" b="1" dirty="0" smtClean="0"/>
          </a:p>
          <a:p>
            <a:pPr>
              <a:lnSpc>
                <a:spcPct val="150000"/>
              </a:lnSpc>
            </a:pPr>
            <a:r>
              <a:rPr lang="zh-CN" altLang="en-US" sz="1200" dirty="0" smtClean="0"/>
              <a:t>    </a:t>
            </a:r>
            <a:r>
              <a:rPr lang="en-US" altLang="zh-CN" sz="1200" dirty="0" smtClean="0"/>
              <a:t>《</a:t>
            </a:r>
            <a:r>
              <a:rPr lang="zh-CN" altLang="en-US" sz="1200" dirty="0" smtClean="0"/>
              <a:t>中华人民共和国政府和格鲁吉亚共和国政府自由贸易协定</a:t>
            </a:r>
            <a:r>
              <a:rPr lang="en-US" altLang="zh-CN" sz="1200" dirty="0" smtClean="0"/>
              <a:t>》</a:t>
            </a:r>
            <a:r>
              <a:rPr lang="zh-CN" altLang="en-US" sz="1200" dirty="0" smtClean="0"/>
              <a:t>（以下简称中格自贸协定）于</a:t>
            </a:r>
            <a:r>
              <a:rPr lang="en-US" altLang="zh-CN" sz="1200" dirty="0" smtClean="0"/>
              <a:t>2018</a:t>
            </a:r>
            <a:r>
              <a:rPr lang="zh-CN" altLang="en-US" sz="1200" dirty="0" smtClean="0"/>
              <a:t>年</a:t>
            </a:r>
            <a:r>
              <a:rPr lang="en-US" altLang="zh-CN" sz="1200" dirty="0" smtClean="0"/>
              <a:t>1</a:t>
            </a:r>
            <a:r>
              <a:rPr lang="zh-CN" altLang="en-US" sz="1200" dirty="0" smtClean="0"/>
              <a:t>月</a:t>
            </a:r>
            <a:r>
              <a:rPr lang="en-US" altLang="zh-CN" sz="1200" dirty="0" smtClean="0"/>
              <a:t>1</a:t>
            </a:r>
            <a:r>
              <a:rPr lang="zh-CN" altLang="en-US" sz="1200" dirty="0" smtClean="0"/>
              <a:t>日起施行。自</a:t>
            </a:r>
            <a:r>
              <a:rPr lang="en-US" altLang="zh-CN" sz="1200" dirty="0" smtClean="0"/>
              <a:t>2018</a:t>
            </a:r>
            <a:r>
              <a:rPr lang="zh-CN" altLang="en-US" sz="1200" dirty="0" smtClean="0"/>
              <a:t>年</a:t>
            </a:r>
            <a:r>
              <a:rPr lang="en-US" altLang="zh-CN" sz="1200" dirty="0" smtClean="0"/>
              <a:t>1</a:t>
            </a:r>
            <a:r>
              <a:rPr lang="zh-CN" altLang="en-US" sz="1200" dirty="0" smtClean="0"/>
              <a:t>月</a:t>
            </a:r>
            <a:r>
              <a:rPr lang="en-US" altLang="zh-CN" sz="1200" dirty="0" smtClean="0"/>
              <a:t>1</a:t>
            </a:r>
            <a:r>
              <a:rPr lang="zh-CN" altLang="en-US" sz="1200" dirty="0" smtClean="0"/>
              <a:t>日起，依照中格自贸协定和我国有关法律规定，申请人可以向各地出入境检验检疫机构、中国国际贸易促进委员会及其各地方分会申请签发中格自贸协定原产地证书，随附上述证书的出口货物依照中格自贸协定规定在格鲁吉亚享受优惠关税待遇</a:t>
            </a:r>
            <a:r>
              <a:rPr lang="zh-CN" altLang="en-US" sz="1200" dirty="0" smtClean="0"/>
              <a:t>。</a:t>
            </a:r>
            <a:endParaRPr lang="zh-CN" altLang="en-US" sz="1200" dirty="0" smtClean="0"/>
          </a:p>
          <a:p>
            <a:pPr>
              <a:lnSpc>
                <a:spcPct val="150000"/>
              </a:lnSpc>
            </a:pPr>
            <a:r>
              <a:rPr lang="zh-CN" altLang="en-US" sz="1200" dirty="0" smtClean="0"/>
              <a:t>    特此公告</a:t>
            </a:r>
            <a:r>
              <a:rPr lang="zh-CN" altLang="en-US" sz="1200" dirty="0" smtClean="0"/>
              <a:t>。</a:t>
            </a:r>
            <a:endParaRPr lang="zh-CN" altLang="en-US" sz="1200" dirty="0" smtClean="0"/>
          </a:p>
          <a:p>
            <a:pPr>
              <a:lnSpc>
                <a:spcPct val="150000"/>
              </a:lnSpc>
            </a:pPr>
            <a:r>
              <a:rPr lang="zh-CN" altLang="en-US" sz="1200" dirty="0" smtClean="0"/>
              <a:t>    附件： </a:t>
            </a:r>
            <a:r>
              <a:rPr lang="en-US" altLang="zh-CN" sz="1200" dirty="0" smtClean="0">
                <a:hlinkClick r:id="rId5" action="ppaction://hlinkfile"/>
              </a:rPr>
              <a:t>1. </a:t>
            </a:r>
            <a:r>
              <a:rPr lang="zh-CN" altLang="en-US" sz="1200" dirty="0" smtClean="0">
                <a:hlinkClick r:id="rId5" action="ppaction://hlinkfile"/>
              </a:rPr>
              <a:t>中格自贸协定原产地规则和实施程</a:t>
            </a:r>
            <a:r>
              <a:rPr lang="zh-CN" altLang="en-US" sz="1200" dirty="0" smtClean="0">
                <a:hlinkClick r:id="rId5" action="ppaction://hlinkfile"/>
              </a:rPr>
              <a:t>序</a:t>
            </a:r>
            <a:endParaRPr lang="zh-CN" altLang="en-US" sz="1200" dirty="0" smtClean="0">
              <a:hlinkClick r:id="rId5" action="ppaction://hlinkfile"/>
            </a:endParaRPr>
          </a:p>
          <a:p>
            <a:pPr>
              <a:lnSpc>
                <a:spcPct val="150000"/>
              </a:lnSpc>
            </a:pPr>
            <a:r>
              <a:rPr lang="zh-CN" altLang="en-US" sz="1200" dirty="0" smtClean="0">
                <a:hlinkClick r:id="rId5" action="ppaction://hlinkfile"/>
              </a:rPr>
              <a:t>         </a:t>
            </a:r>
            <a:r>
              <a:rPr lang="zh-CN" altLang="en-US" sz="1200" dirty="0" smtClean="0">
                <a:hlinkClick r:id="rId5" action="ppaction://hlinkfile"/>
              </a:rPr>
              <a:t>      </a:t>
            </a:r>
            <a:r>
              <a:rPr lang="en-US" altLang="zh-CN" sz="1200" dirty="0" smtClean="0">
                <a:hlinkClick r:id="rId5" action="ppaction://hlinkfile"/>
              </a:rPr>
              <a:t>2. </a:t>
            </a:r>
            <a:r>
              <a:rPr lang="zh-CN" altLang="en-US" sz="1200" dirty="0" smtClean="0">
                <a:hlinkClick r:id="rId5" action="ppaction://hlinkfile"/>
              </a:rPr>
              <a:t>中格自贸协定产品特定原产地规</a:t>
            </a:r>
            <a:r>
              <a:rPr lang="zh-CN" altLang="en-US" sz="1200" dirty="0" smtClean="0">
                <a:hlinkClick r:id="rId5" action="ppaction://hlinkfile"/>
              </a:rPr>
              <a:t>则</a:t>
            </a:r>
            <a:endParaRPr lang="zh-CN" altLang="en-US" sz="1200" dirty="0" smtClean="0">
              <a:hlinkClick r:id="rId5" action="ppaction://hlinkfile"/>
            </a:endParaRPr>
          </a:p>
          <a:p>
            <a:pPr>
              <a:lnSpc>
                <a:spcPct val="150000"/>
              </a:lnSpc>
            </a:pPr>
            <a:r>
              <a:rPr lang="zh-CN" altLang="en-US" sz="1200" dirty="0" smtClean="0">
                <a:hlinkClick r:id="rId5" action="ppaction://hlinkfile"/>
              </a:rPr>
              <a:t>          </a:t>
            </a:r>
            <a:r>
              <a:rPr lang="zh-CN" altLang="en-US" sz="1200" dirty="0" smtClean="0">
                <a:hlinkClick r:id="rId5" action="ppaction://hlinkfile"/>
              </a:rPr>
              <a:t>     </a:t>
            </a:r>
            <a:r>
              <a:rPr lang="en-US" altLang="zh-CN" sz="1200" dirty="0" smtClean="0">
                <a:hlinkClick r:id="rId5" action="ppaction://hlinkfile"/>
              </a:rPr>
              <a:t>3. </a:t>
            </a:r>
            <a:r>
              <a:rPr lang="zh-CN" altLang="en-US" sz="1200" dirty="0" smtClean="0">
                <a:hlinkClick r:id="rId5" action="ppaction://hlinkfile"/>
              </a:rPr>
              <a:t>中格自贸协定原产地证书（样式</a:t>
            </a:r>
            <a:r>
              <a:rPr lang="zh-CN" altLang="en-US" sz="1200" dirty="0" smtClean="0">
                <a:hlinkClick r:id="rId5" action="ppaction://hlinkfile"/>
              </a:rPr>
              <a:t>）</a:t>
            </a:r>
            <a:endParaRPr lang="zh-CN" altLang="en-US" sz="1200" dirty="0" smtClean="0"/>
          </a:p>
          <a:p>
            <a:pPr>
              <a:lnSpc>
                <a:spcPct val="150000"/>
              </a:lnSpc>
            </a:pPr>
            <a:r>
              <a:rPr lang="zh-CN" altLang="en-US" sz="1200" dirty="0" smtClean="0"/>
              <a:t>          </a:t>
            </a:r>
            <a:r>
              <a:rPr lang="zh-CN" altLang="en-US" sz="1200" dirty="0" smtClean="0"/>
              <a:t>     </a:t>
            </a:r>
            <a:r>
              <a:rPr lang="en-US" altLang="zh-CN" sz="1200" dirty="0" smtClean="0">
                <a:hlinkClick r:id="rId6" action="ppaction://hlinkfile"/>
              </a:rPr>
              <a:t>4. </a:t>
            </a:r>
            <a:r>
              <a:rPr lang="zh-CN" altLang="en-US" sz="1200" dirty="0" smtClean="0">
                <a:hlinkClick r:id="rId6" action="ppaction://hlinkfile"/>
              </a:rPr>
              <a:t>中格自贸协定格鲁吉亚关税减让表及说</a:t>
            </a:r>
            <a:r>
              <a:rPr lang="zh-CN" altLang="en-US" sz="1200" dirty="0" smtClean="0">
                <a:hlinkClick r:id="rId6" action="ppaction://hlinkfile"/>
              </a:rPr>
              <a:t>明</a:t>
            </a:r>
            <a:endParaRPr lang="en-US" altLang="zh-CN" sz="1200" dirty="0" smtClean="0"/>
          </a:p>
          <a:p>
            <a:pPr>
              <a:lnSpc>
                <a:spcPct val="150000"/>
              </a:lnSpc>
            </a:pPr>
            <a:endParaRPr lang="zh-CN" altLang="en-US" sz="1200" dirty="0" smtClean="0"/>
          </a:p>
          <a:p>
            <a:pPr algn="r">
              <a:lnSpc>
                <a:spcPct val="150000"/>
              </a:lnSpc>
            </a:pPr>
            <a:r>
              <a:rPr lang="zh-CN" altLang="en-US" sz="1200" dirty="0" smtClean="0"/>
              <a:t>质检总</a:t>
            </a:r>
            <a:r>
              <a:rPr lang="zh-CN" altLang="en-US" sz="1200" dirty="0" smtClean="0"/>
              <a:t>局</a:t>
            </a:r>
            <a:endParaRPr lang="zh-CN" altLang="en-US" sz="1200" dirty="0" smtClean="0"/>
          </a:p>
          <a:p>
            <a:pPr algn="r">
              <a:lnSpc>
                <a:spcPct val="150000"/>
              </a:lnSpc>
            </a:pPr>
            <a:r>
              <a:rPr lang="en-US" altLang="zh-CN" sz="1200" dirty="0" smtClean="0"/>
              <a:t>2017</a:t>
            </a:r>
            <a:r>
              <a:rPr lang="zh-CN" altLang="en-US" sz="1200" dirty="0" smtClean="0"/>
              <a:t>年</a:t>
            </a:r>
            <a:r>
              <a:rPr lang="en-US" altLang="zh-CN" sz="1200" dirty="0" smtClean="0"/>
              <a:t>12</a:t>
            </a:r>
            <a:r>
              <a:rPr lang="zh-CN" altLang="en-US" sz="1200" dirty="0" smtClean="0"/>
              <a:t>月</a:t>
            </a:r>
            <a:r>
              <a:rPr lang="en-US" altLang="zh-CN" sz="1200" dirty="0" smtClean="0"/>
              <a:t>27</a:t>
            </a:r>
            <a:r>
              <a:rPr lang="zh-CN" altLang="en-US" sz="1200" dirty="0" smtClean="0"/>
              <a:t>日</a:t>
            </a:r>
            <a:endParaRPr lang="zh-CN" altLang="en-US" sz="12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4227934"/>
            <a:ext cx="9144000" cy="91556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4106964" cy="5143500"/>
          </a:xfrm>
          <a:custGeom>
            <a:avLst/>
            <a:gdLst/>
            <a:ahLst/>
            <a:cxnLst/>
            <a:rect l="l" t="t" r="r" b="b"/>
            <a:pathLst>
              <a:path w="4106964" h="4299942">
                <a:moveTo>
                  <a:pt x="0" y="0"/>
                </a:moveTo>
                <a:lnTo>
                  <a:pt x="3398556" y="0"/>
                </a:lnTo>
                <a:lnTo>
                  <a:pt x="4106964" y="1472607"/>
                </a:lnTo>
                <a:lnTo>
                  <a:pt x="2724810" y="4299942"/>
                </a:lnTo>
                <a:lnTo>
                  <a:pt x="0" y="4299942"/>
                </a:ln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3"/>
          <p:cNvSpPr/>
          <p:nvPr/>
        </p:nvSpPr>
        <p:spPr>
          <a:xfrm>
            <a:off x="0" y="0"/>
            <a:ext cx="3545130" cy="5143500"/>
          </a:xfrm>
          <a:custGeom>
            <a:avLst/>
            <a:gdLst/>
            <a:ahLst/>
            <a:cxnLst/>
            <a:rect l="l" t="t" r="r" b="b"/>
            <a:pathLst>
              <a:path w="3545130" h="4299942">
                <a:moveTo>
                  <a:pt x="0" y="0"/>
                </a:moveTo>
                <a:lnTo>
                  <a:pt x="2836722" y="0"/>
                </a:lnTo>
                <a:lnTo>
                  <a:pt x="3545130" y="1472607"/>
                </a:lnTo>
                <a:lnTo>
                  <a:pt x="2162976" y="4299942"/>
                </a:lnTo>
                <a:lnTo>
                  <a:pt x="0" y="4299942"/>
                </a:lnTo>
                <a:close/>
              </a:path>
            </a:pathLst>
          </a:custGeom>
          <a:blipFill dpi="0" rotWithShape="1">
            <a:blip r:embed="rId4" cstate="print">
              <a:extLst>
                <a:ext uri="{28A0092B-C50C-407E-A947-70E740481C1C}">
                  <a14:useLocalDpi xmlns=""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4606504"/>
            <a:ext cx="9144000" cy="72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4374808" y="876430"/>
            <a:ext cx="3959348" cy="1392679"/>
          </a:xfrm>
          <a:prstGeom prst="rect">
            <a:avLst/>
          </a:prstGeom>
          <a:noFill/>
        </p:spPr>
        <p:txBody>
          <a:bodyPr wrap="square" lIns="68571" tIns="34285" rIns="68571" bIns="34285" rtlCol="0">
            <a:spAutoFit/>
          </a:bodyPr>
          <a:lstStyle/>
          <a:p>
            <a:r>
              <a:rPr lang="en-US" altLang="zh-CN" sz="8600" dirty="0" smtClean="0">
                <a:solidFill>
                  <a:srgbClr val="C00000"/>
                </a:solidFill>
                <a:latin typeface="Impact" panose="020B0806030902050204" pitchFamily="34" charset="0"/>
              </a:rPr>
              <a:t>THANKS</a:t>
            </a:r>
            <a:endParaRPr lang="zh-CN" altLang="en-US" sz="8600" dirty="0">
              <a:solidFill>
                <a:srgbClr val="C00000"/>
              </a:solidFill>
              <a:latin typeface="Impact" panose="020B0806030902050204" pitchFamily="34" charset="0"/>
            </a:endParaRPr>
          </a:p>
        </p:txBody>
      </p:sp>
      <p:sp>
        <p:nvSpPr>
          <p:cNvPr id="56" name="TextBox 55"/>
          <p:cNvSpPr txBox="1"/>
          <p:nvPr/>
        </p:nvSpPr>
        <p:spPr>
          <a:xfrm>
            <a:off x="4374833" y="2082076"/>
            <a:ext cx="4803055" cy="561682"/>
          </a:xfrm>
          <a:prstGeom prst="rect">
            <a:avLst/>
          </a:prstGeom>
          <a:noFill/>
        </p:spPr>
        <p:txBody>
          <a:bodyPr wrap="square" lIns="68571" tIns="34285" rIns="68571" bIns="34285" rtlCol="0">
            <a:spAutoFit/>
          </a:bodyPr>
          <a:lstStyle/>
          <a:p>
            <a:r>
              <a:rPr lang="en-US" altLang="zh-CN" sz="3200" b="1" dirty="0" smtClean="0">
                <a:solidFill>
                  <a:srgbClr val="C00000"/>
                </a:solidFill>
                <a:latin typeface="+mn-ea"/>
              </a:rPr>
              <a:t>2017</a:t>
            </a:r>
            <a:r>
              <a:rPr lang="zh-CN" altLang="en-US" sz="3200" b="1" dirty="0" smtClean="0">
                <a:solidFill>
                  <a:srgbClr val="C00000"/>
                </a:solidFill>
                <a:latin typeface="+mn-ea"/>
              </a:rPr>
              <a:t>年</a:t>
            </a:r>
            <a:r>
              <a:rPr lang="en-US" altLang="zh-CN" sz="3200" b="1" dirty="0" smtClean="0">
                <a:solidFill>
                  <a:srgbClr val="C00000"/>
                </a:solidFill>
                <a:latin typeface="+mn-ea"/>
              </a:rPr>
              <a:t>12</a:t>
            </a:r>
            <a:r>
              <a:rPr lang="zh-CN" altLang="en-US" sz="3200" b="1" dirty="0" smtClean="0">
                <a:solidFill>
                  <a:srgbClr val="C00000"/>
                </a:solidFill>
                <a:latin typeface="+mn-ea"/>
              </a:rPr>
              <a:t>月进出口月刊</a:t>
            </a:r>
            <a:endParaRPr lang="zh-CN" altLang="en-US" sz="3200" b="1" dirty="0">
              <a:solidFill>
                <a:srgbClr val="C00000"/>
              </a:solidFill>
              <a:latin typeface="+mn-ea"/>
            </a:endParaRPr>
          </a:p>
        </p:txBody>
      </p:sp>
      <p:cxnSp>
        <p:nvCxnSpPr>
          <p:cNvPr id="57" name="直接连接符 56"/>
          <p:cNvCxnSpPr/>
          <p:nvPr/>
        </p:nvCxnSpPr>
        <p:spPr>
          <a:xfrm>
            <a:off x="4403368" y="2704526"/>
            <a:ext cx="4238481"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pic>
        <p:nvPicPr>
          <p:cNvPr id="5" name="Yanni - With An Orchid - 纯音乐版.mp3">
            <a:hlinkClick r:id="" action="ppaction://media"/>
          </p:cNvPr>
          <p:cNvPicPr>
            <a:picLocks noChangeAspect="1"/>
          </p:cNvPicPr>
          <p:nvPr>
            <a:videoFile r:link="rId1"/>
            <p:extLst>
              <p:ext uri="{DAA4B4D4-6D71-4841-9C94-3DE7FCFB9230}">
                <p14:media xmlns="" xmlns:p14="http://schemas.microsoft.com/office/powerpoint/2010/main" r:embed="rId6"/>
              </p:ext>
            </p:extLst>
          </p:nvPr>
        </p:nvPicPr>
        <p:blipFill>
          <a:blip r:embed="rId7" cstate="print"/>
          <a:stretch>
            <a:fillRect/>
          </a:stretch>
        </p:blipFill>
        <p:spPr>
          <a:xfrm>
            <a:off x="4283993" y="5452070"/>
            <a:ext cx="609600" cy="609600"/>
          </a:xfrm>
          <a:prstGeom prst="rect">
            <a:avLst/>
          </a:prstGeom>
        </p:spPr>
      </p:pic>
      <p:pic>
        <p:nvPicPr>
          <p:cNvPr id="16" name="图片 15" descr="用这个.png"/>
          <p:cNvPicPr>
            <a:picLocks noChangeAspect="1"/>
          </p:cNvPicPr>
          <p:nvPr/>
        </p:nvPicPr>
        <p:blipFill>
          <a:blip r:embed="rId8" cstate="print"/>
          <a:stretch>
            <a:fillRect/>
          </a:stretch>
        </p:blipFill>
        <p:spPr>
          <a:xfrm>
            <a:off x="7442155" y="-92546"/>
            <a:ext cx="1450325" cy="792088"/>
          </a:xfrm>
          <a:prstGeom prst="rect">
            <a:avLst/>
          </a:prstGeom>
        </p:spPr>
      </p:pic>
      <p:sp>
        <p:nvSpPr>
          <p:cNvPr id="17" name="TextBox 16"/>
          <p:cNvSpPr txBox="1"/>
          <p:nvPr/>
        </p:nvSpPr>
        <p:spPr>
          <a:xfrm>
            <a:off x="5396593" y="2859782"/>
            <a:ext cx="2937563" cy="844837"/>
          </a:xfrm>
          <a:prstGeom prst="rect">
            <a:avLst/>
          </a:prstGeom>
          <a:noFill/>
        </p:spPr>
        <p:txBody>
          <a:bodyPr wrap="square" lIns="68571" tIns="34285" rIns="68571" bIns="34285" rtlCol="0">
            <a:spAutoFit/>
          </a:bodyPr>
          <a:lstStyle/>
          <a:p>
            <a:pPr>
              <a:lnSpc>
                <a:spcPct val="120000"/>
              </a:lnSpc>
            </a:pPr>
            <a:r>
              <a:rPr lang="zh-CN" altLang="en-US" sz="1050" dirty="0">
                <a:solidFill>
                  <a:schemeClr val="bg1">
                    <a:lumMod val="50000"/>
                  </a:schemeClr>
                </a:solidFill>
              </a:rPr>
              <a:t>地址</a:t>
            </a:r>
            <a:r>
              <a:rPr lang="zh-CN" altLang="en-US" sz="1050" dirty="0" smtClean="0">
                <a:solidFill>
                  <a:schemeClr val="bg1">
                    <a:lumMod val="50000"/>
                  </a:schemeClr>
                </a:solidFill>
              </a:rPr>
              <a:t>：苏州市工业园区乐嘉大厦</a:t>
            </a:r>
            <a:r>
              <a:rPr lang="en-US" altLang="zh-CN" sz="1050" dirty="0" smtClean="0">
                <a:solidFill>
                  <a:schemeClr val="bg1">
                    <a:lumMod val="50000"/>
                  </a:schemeClr>
                </a:solidFill>
              </a:rPr>
              <a:t>2418</a:t>
            </a:r>
            <a:r>
              <a:rPr lang="zh-CN" altLang="en-US" sz="1050" dirty="0" smtClean="0">
                <a:solidFill>
                  <a:schemeClr val="bg1">
                    <a:lumMod val="50000"/>
                  </a:schemeClr>
                </a:solidFill>
              </a:rPr>
              <a:t>室</a:t>
            </a:r>
            <a:endParaRPr lang="en-US" altLang="zh-CN" sz="1050" dirty="0">
              <a:solidFill>
                <a:schemeClr val="bg1">
                  <a:lumMod val="50000"/>
                </a:schemeClr>
              </a:solidFill>
            </a:endParaRPr>
          </a:p>
          <a:p>
            <a:pPr>
              <a:lnSpc>
                <a:spcPct val="120000"/>
              </a:lnSpc>
            </a:pPr>
            <a:r>
              <a:rPr lang="zh-CN" altLang="en-US" sz="1050" dirty="0">
                <a:solidFill>
                  <a:schemeClr val="bg1">
                    <a:lumMod val="50000"/>
                  </a:schemeClr>
                </a:solidFill>
              </a:rPr>
              <a:t>电话</a:t>
            </a:r>
            <a:r>
              <a:rPr lang="zh-CN" altLang="en-US" sz="1050" dirty="0" smtClean="0">
                <a:solidFill>
                  <a:schemeClr val="bg1">
                    <a:lumMod val="50000"/>
                  </a:schemeClr>
                </a:solidFill>
              </a:rPr>
              <a:t>：</a:t>
            </a:r>
            <a:r>
              <a:rPr lang="en-US" altLang="zh-CN" sz="1050" dirty="0" smtClean="0">
                <a:solidFill>
                  <a:schemeClr val="bg1">
                    <a:lumMod val="50000"/>
                  </a:schemeClr>
                </a:solidFill>
              </a:rPr>
              <a:t>400-901-5658</a:t>
            </a:r>
            <a:endParaRPr lang="en-US" altLang="zh-CN" sz="1050" dirty="0">
              <a:solidFill>
                <a:schemeClr val="bg1">
                  <a:lumMod val="50000"/>
                </a:schemeClr>
              </a:solidFill>
            </a:endParaRPr>
          </a:p>
          <a:p>
            <a:pPr>
              <a:lnSpc>
                <a:spcPct val="120000"/>
              </a:lnSpc>
            </a:pPr>
            <a:r>
              <a:rPr lang="zh-CN" altLang="en-US" sz="1050" dirty="0">
                <a:solidFill>
                  <a:schemeClr val="bg1">
                    <a:lumMod val="50000"/>
                  </a:schemeClr>
                </a:solidFill>
              </a:rPr>
              <a:t>网址：</a:t>
            </a:r>
            <a:r>
              <a:rPr lang="en-US" altLang="zh-CN" sz="1050" dirty="0" smtClean="0">
                <a:solidFill>
                  <a:schemeClr val="bg1">
                    <a:lumMod val="50000"/>
                  </a:schemeClr>
                </a:solidFill>
              </a:rPr>
              <a:t>www.dytzcn.com</a:t>
            </a:r>
            <a:endParaRPr lang="en-US" altLang="zh-CN" sz="1050" dirty="0">
              <a:solidFill>
                <a:schemeClr val="bg1">
                  <a:lumMod val="50000"/>
                </a:schemeClr>
              </a:solidFill>
            </a:endParaRPr>
          </a:p>
          <a:p>
            <a:pPr>
              <a:lnSpc>
                <a:spcPct val="120000"/>
              </a:lnSpc>
            </a:pPr>
            <a:r>
              <a:rPr lang="zh-CN" altLang="en-US" sz="1050" dirty="0">
                <a:solidFill>
                  <a:schemeClr val="bg1">
                    <a:lumMod val="50000"/>
                  </a:schemeClr>
                </a:solidFill>
              </a:rPr>
              <a:t>邮箱</a:t>
            </a:r>
            <a:r>
              <a:rPr lang="zh-CN" altLang="en-US" sz="1050" dirty="0" smtClean="0">
                <a:solidFill>
                  <a:schemeClr val="bg1">
                    <a:lumMod val="50000"/>
                  </a:schemeClr>
                </a:solidFill>
              </a:rPr>
              <a:t>：</a:t>
            </a:r>
            <a:r>
              <a:rPr lang="en-US" altLang="zh-CN" sz="1050" dirty="0" smtClean="0">
                <a:solidFill>
                  <a:schemeClr val="bg1">
                    <a:lumMod val="50000"/>
                  </a:schemeClr>
                </a:solidFill>
              </a:rPr>
              <a:t>jan.jiang@dytzcn.com</a:t>
            </a:r>
            <a:endParaRPr lang="zh-CN" altLang="en-US" sz="1050" dirty="0">
              <a:solidFill>
                <a:schemeClr val="bg1">
                  <a:lumMod val="50000"/>
                </a:schemeClr>
              </a:solidFill>
            </a:endParaRPr>
          </a:p>
        </p:txBody>
      </p:sp>
      <p:pic>
        <p:nvPicPr>
          <p:cNvPr id="18" name="Picture 2" descr="C:\Users\Administrator\Desktop\qrcode_for_gh_59764b105420_430.jpg"/>
          <p:cNvPicPr>
            <a:picLocks noChangeAspect="1" noChangeArrowheads="1"/>
          </p:cNvPicPr>
          <p:nvPr/>
        </p:nvPicPr>
        <p:blipFill>
          <a:blip r:embed="rId9" cstate="print"/>
          <a:srcRect/>
          <a:stretch>
            <a:fillRect/>
          </a:stretch>
        </p:blipFill>
        <p:spPr bwMode="auto">
          <a:xfrm>
            <a:off x="4355976" y="2755924"/>
            <a:ext cx="1039962" cy="1039962"/>
          </a:xfrm>
          <a:prstGeom prst="rect">
            <a:avLst/>
          </a:prstGeom>
          <a:noFill/>
        </p:spPr>
      </p:pic>
    </p:spTree>
    <p:extLst>
      <p:ext uri="{BB962C8B-B14F-4D97-AF65-F5344CB8AC3E}">
        <p14:creationId xmlns="" xmlns:p14="http://schemas.microsoft.com/office/powerpoint/2010/main" val="2558985204"/>
      </p:ext>
    </p:extLst>
  </p:cSld>
  <p:clrMapOvr>
    <a:masterClrMapping/>
  </p:clrMapOvr>
  <mc:AlternateContent xmlns:mc="http://schemas.openxmlformats.org/markup-compatibility/2006">
    <mc:Choice xmlns="" xmlns:p14="http://schemas.microsoft.com/office/powerpoint/2010/main" Requires="p14">
      <p:transition spd="slow" p14:dur="2000" advTm="10000">
        <p14:vortex dir="r"/>
      </p:transition>
    </mc:Choice>
    <mc:Fallback>
      <p:transition spd="slow" advTm="10000">
        <p:fade/>
      </p:transition>
    </mc:Fallback>
  </mc:AlternateContent>
  <p:timing>
    <p:tnLst>
      <p:par>
        <p:cTn id="1" dur="indefinite" restart="never" nodeType="tmRoot">
          <p:childTnLst>
            <p:video>
              <p:cMediaNode vol="80000" numSld="35">
                <p:cTn id="2" repeatCount="indefinite" fill="hold" display="0">
                  <p:stCondLst>
                    <p:cond delay="indefinite"/>
                  </p:stCondLst>
                  <p:endCondLst>
                    <p:cond evt="onStopAudio" delay="0">
                      <p:tgtEl>
                        <p:sldTgt/>
                      </p:tgtEl>
                    </p:cond>
                  </p:endCondLst>
                </p:cTn>
                <p:tgtEl>
                  <p:spTgt spid="5"/>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784703" cy="330507"/>
          </a:xfrm>
        </p:spPr>
        <p:txBody>
          <a:bodyPr/>
          <a:lstStyle/>
          <a:p>
            <a:r>
              <a:rPr lang="zh-CN" altLang="en-US" b="1" dirty="0" smtClean="0"/>
              <a:t>关务</a:t>
            </a:r>
            <a:endParaRPr lang="zh-CN" altLang="en-US" b="1" dirty="0"/>
          </a:p>
        </p:txBody>
      </p:sp>
      <p:pic>
        <p:nvPicPr>
          <p:cNvPr id="2050" name="Picture 2"/>
          <p:cNvPicPr>
            <a:picLocks noChangeAspect="1" noChangeArrowheads="1"/>
          </p:cNvPicPr>
          <p:nvPr/>
        </p:nvPicPr>
        <p:blipFill>
          <a:blip r:embed="rId3" cstate="print"/>
          <a:srcRect/>
          <a:stretch>
            <a:fillRect/>
          </a:stretch>
        </p:blipFill>
        <p:spPr bwMode="auto">
          <a:xfrm>
            <a:off x="6804248" y="179859"/>
            <a:ext cx="2143125" cy="447675"/>
          </a:xfrm>
          <a:prstGeom prst="rect">
            <a:avLst/>
          </a:prstGeom>
          <a:noFill/>
          <a:ln w="9525">
            <a:noFill/>
            <a:miter lim="800000"/>
            <a:headEnd/>
            <a:tailEnd/>
          </a:ln>
        </p:spPr>
      </p:pic>
      <p:pic>
        <p:nvPicPr>
          <p:cNvPr id="18" name="图片 17" descr="用这个.png"/>
          <p:cNvPicPr>
            <a:picLocks noChangeAspect="1"/>
          </p:cNvPicPr>
          <p:nvPr/>
        </p:nvPicPr>
        <p:blipFill>
          <a:blip r:embed="rId4" cstate="print"/>
          <a:stretch>
            <a:fillRect/>
          </a:stretch>
        </p:blipFill>
        <p:spPr>
          <a:xfrm>
            <a:off x="7442155" y="-92546"/>
            <a:ext cx="1450325" cy="792088"/>
          </a:xfrm>
          <a:prstGeom prst="rect">
            <a:avLst/>
          </a:prstGeom>
        </p:spPr>
      </p:pic>
      <p:sp>
        <p:nvSpPr>
          <p:cNvPr id="5" name="矩形 4"/>
          <p:cNvSpPr/>
          <p:nvPr/>
        </p:nvSpPr>
        <p:spPr>
          <a:xfrm>
            <a:off x="323528" y="968018"/>
            <a:ext cx="8424936" cy="4196020"/>
          </a:xfrm>
          <a:prstGeom prst="rect">
            <a:avLst/>
          </a:prstGeom>
        </p:spPr>
        <p:txBody>
          <a:bodyPr wrap="square">
            <a:spAutoFit/>
          </a:bodyPr>
          <a:lstStyle/>
          <a:p>
            <a:pPr algn="ctr">
              <a:lnSpc>
                <a:spcPts val="2000"/>
              </a:lnSpc>
            </a:pPr>
            <a:r>
              <a:rPr lang="zh-CN" altLang="en-US" sz="1400" b="1" dirty="0" smtClean="0"/>
              <a:t>海关总署公告</a:t>
            </a:r>
            <a:r>
              <a:rPr lang="en-US" altLang="zh-CN" sz="1400" b="1" dirty="0" smtClean="0"/>
              <a:t>2017</a:t>
            </a:r>
            <a:r>
              <a:rPr lang="zh-CN" altLang="en-US" sz="1400" b="1" dirty="0" smtClean="0"/>
              <a:t>年第</a:t>
            </a:r>
            <a:r>
              <a:rPr lang="en-US" altLang="zh-CN" sz="1400" b="1" dirty="0" smtClean="0"/>
              <a:t>60</a:t>
            </a:r>
            <a:r>
              <a:rPr lang="zh-CN" altLang="en-US" sz="1400" b="1" dirty="0" smtClean="0"/>
              <a:t>号</a:t>
            </a:r>
            <a:endParaRPr lang="en-US" altLang="zh-CN" sz="1400" b="1" dirty="0" smtClean="0"/>
          </a:p>
          <a:p>
            <a:pPr algn="ctr">
              <a:lnSpc>
                <a:spcPts val="2000"/>
              </a:lnSpc>
            </a:pPr>
            <a:r>
              <a:rPr lang="zh-CN" altLang="en-US" sz="1400" b="1" dirty="0" smtClean="0"/>
              <a:t>（关于</a:t>
            </a:r>
            <a:r>
              <a:rPr lang="en-US" altLang="zh-CN" sz="1400" b="1" dirty="0" smtClean="0"/>
              <a:t>2018</a:t>
            </a:r>
            <a:r>
              <a:rPr lang="zh-CN" altLang="en-US" sz="1400" b="1" dirty="0" smtClean="0"/>
              <a:t>年中国海关统计数据公布时间的公告）</a:t>
            </a:r>
          </a:p>
          <a:p>
            <a:pPr>
              <a:lnSpc>
                <a:spcPts val="2000"/>
              </a:lnSpc>
            </a:pPr>
            <a:endParaRPr lang="zh-CN" altLang="en-US" sz="1400" dirty="0" smtClean="0"/>
          </a:p>
          <a:p>
            <a:pPr>
              <a:lnSpc>
                <a:spcPts val="2000"/>
              </a:lnSpc>
            </a:pPr>
            <a:r>
              <a:rPr lang="zh-CN" altLang="en-US" sz="1400" dirty="0" smtClean="0"/>
              <a:t>　　为满足社会公众需要，根据</a:t>
            </a:r>
            <a:r>
              <a:rPr lang="en-US" altLang="zh-CN" sz="1400" dirty="0" smtClean="0"/>
              <a:t>《</a:t>
            </a:r>
            <a:r>
              <a:rPr lang="zh-CN" altLang="en-US" sz="1400" dirty="0" smtClean="0"/>
              <a:t>中华人民共和国海关统计条例</a:t>
            </a:r>
            <a:r>
              <a:rPr lang="en-US" altLang="zh-CN" sz="1400" dirty="0" smtClean="0"/>
              <a:t>》</a:t>
            </a:r>
            <a:r>
              <a:rPr lang="zh-CN" altLang="en-US" sz="1400" dirty="0" smtClean="0"/>
              <a:t>（国令</a:t>
            </a:r>
            <a:r>
              <a:rPr lang="en-US" altLang="zh-CN" sz="1400" dirty="0" smtClean="0"/>
              <a:t>〔2005〕454</a:t>
            </a:r>
            <a:r>
              <a:rPr lang="zh-CN" altLang="en-US" sz="1400" dirty="0" smtClean="0"/>
              <a:t>号）有关规定，现公布</a:t>
            </a:r>
            <a:r>
              <a:rPr lang="en-US" altLang="zh-CN" sz="1400" dirty="0" smtClean="0"/>
              <a:t>《2018</a:t>
            </a:r>
            <a:r>
              <a:rPr lang="zh-CN" altLang="en-US" sz="1400" dirty="0" smtClean="0"/>
              <a:t>年中国海关统计数据公布时间表</a:t>
            </a:r>
            <a:r>
              <a:rPr lang="en-US" altLang="zh-CN" sz="1400" dirty="0" smtClean="0"/>
              <a:t>》</a:t>
            </a:r>
            <a:r>
              <a:rPr lang="zh-CN" altLang="en-US" sz="1400" dirty="0" smtClean="0"/>
              <a:t>（见附件）。</a:t>
            </a:r>
          </a:p>
          <a:p>
            <a:pPr>
              <a:lnSpc>
                <a:spcPts val="2000"/>
              </a:lnSpc>
            </a:pPr>
            <a:endParaRPr lang="zh-CN" altLang="en-US" sz="1400" dirty="0" smtClean="0"/>
          </a:p>
          <a:p>
            <a:pPr>
              <a:lnSpc>
                <a:spcPts val="2000"/>
              </a:lnSpc>
            </a:pPr>
            <a:r>
              <a:rPr lang="zh-CN" altLang="en-US" sz="1400" dirty="0" smtClean="0"/>
              <a:t>　　特此公告。</a:t>
            </a:r>
          </a:p>
          <a:p>
            <a:pPr>
              <a:lnSpc>
                <a:spcPts val="2000"/>
              </a:lnSpc>
            </a:pPr>
            <a:endParaRPr lang="zh-CN" altLang="en-US" sz="1400" dirty="0" smtClean="0"/>
          </a:p>
          <a:p>
            <a:pPr>
              <a:lnSpc>
                <a:spcPts val="2000"/>
              </a:lnSpc>
            </a:pPr>
            <a:r>
              <a:rPr lang="zh-CN" altLang="en-US" sz="1400" dirty="0" smtClean="0"/>
              <a:t>       附件：</a:t>
            </a:r>
            <a:r>
              <a:rPr lang="en-US" altLang="zh-CN" sz="1400" dirty="0" smtClean="0">
                <a:hlinkClick r:id="rId5" action="ppaction://hlinkfile"/>
              </a:rPr>
              <a:t>2018</a:t>
            </a:r>
            <a:r>
              <a:rPr lang="zh-CN" altLang="en-US" sz="1400" dirty="0" smtClean="0">
                <a:hlinkClick r:id="rId5" action="ppaction://hlinkfile"/>
              </a:rPr>
              <a:t>年中国海关统计数据公布时间表</a:t>
            </a:r>
            <a:r>
              <a:rPr lang="en-US" altLang="zh-CN" sz="1400" dirty="0" smtClean="0">
                <a:hlinkClick r:id="rId5" action="ppaction://hlinkfile"/>
              </a:rPr>
              <a:t>.doc</a:t>
            </a:r>
            <a:endParaRPr lang="en-US" altLang="zh-CN" sz="1400" dirty="0" smtClean="0"/>
          </a:p>
          <a:p>
            <a:pPr>
              <a:lnSpc>
                <a:spcPts val="2000"/>
              </a:lnSpc>
            </a:pPr>
            <a:endParaRPr lang="en-US" altLang="zh-CN" sz="1400" dirty="0" smtClean="0"/>
          </a:p>
          <a:p>
            <a:pPr>
              <a:lnSpc>
                <a:spcPts val="2000"/>
              </a:lnSpc>
            </a:pPr>
            <a:endParaRPr lang="en-US" altLang="zh-CN" sz="1400" dirty="0" smtClean="0"/>
          </a:p>
          <a:p>
            <a:pPr algn="r">
              <a:lnSpc>
                <a:spcPts val="2000"/>
              </a:lnSpc>
            </a:pPr>
            <a:r>
              <a:rPr lang="zh-CN" altLang="en-US" sz="1400" dirty="0" smtClean="0"/>
              <a:t>海关总署</a:t>
            </a:r>
          </a:p>
          <a:p>
            <a:pPr algn="r">
              <a:lnSpc>
                <a:spcPts val="2000"/>
              </a:lnSpc>
            </a:pPr>
            <a:r>
              <a:rPr lang="en-US" altLang="zh-CN" sz="1400" dirty="0" smtClean="0"/>
              <a:t>2017</a:t>
            </a:r>
            <a:r>
              <a:rPr lang="zh-CN" altLang="en-US" sz="1400" dirty="0" smtClean="0"/>
              <a:t>年</a:t>
            </a:r>
            <a:r>
              <a:rPr lang="en-US" altLang="zh-CN" sz="1400" dirty="0" smtClean="0"/>
              <a:t>12</a:t>
            </a:r>
            <a:r>
              <a:rPr lang="zh-CN" altLang="en-US" sz="1400" dirty="0" smtClean="0"/>
              <a:t>月</a:t>
            </a:r>
            <a:r>
              <a:rPr lang="en-US" altLang="zh-CN" sz="1400" dirty="0" smtClean="0"/>
              <a:t>12</a:t>
            </a:r>
            <a:r>
              <a:rPr lang="zh-CN" altLang="en-US" sz="1400" dirty="0" smtClean="0"/>
              <a:t>日</a:t>
            </a:r>
          </a:p>
          <a:p>
            <a:pPr>
              <a:lnSpc>
                <a:spcPts val="2000"/>
              </a:lnSpc>
            </a:pPr>
            <a:endParaRPr lang="zh-CN" altLang="en-US" sz="1400" dirty="0" smtClean="0"/>
          </a:p>
          <a:p>
            <a:pPr>
              <a:lnSpc>
                <a:spcPts val="2000"/>
              </a:lnSpc>
            </a:pPr>
            <a:endParaRPr lang="zh-CN" altLang="en-US" sz="1400" dirty="0" smtClean="0"/>
          </a:p>
          <a:p>
            <a:pPr>
              <a:lnSpc>
                <a:spcPts val="2000"/>
              </a:lnSpc>
            </a:pPr>
            <a:r>
              <a:rPr lang="zh-CN" altLang="en-US" sz="1400" dirty="0" smtClean="0"/>
              <a:t>　　</a:t>
            </a:r>
            <a:endParaRPr lang="zh-CN" altLang="en-US" sz="1400" dirty="0"/>
          </a:p>
        </p:txBody>
      </p:sp>
    </p:spTree>
    <p:extLst>
      <p:ext uri="{BB962C8B-B14F-4D97-AF65-F5344CB8AC3E}">
        <p14:creationId xmlns="" xmlns:p14="http://schemas.microsoft.com/office/powerpoint/2010/main" val="1501935275"/>
      </p:ext>
    </p:extLst>
  </p:cSld>
  <p:clrMapOvr>
    <a:masterClrMapping/>
  </p:clrMapOvr>
  <p:transition spd="slow" advTm="6000">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265C05E-143E-4DD6-9E38-047F84E8F02B"/>
  <p:tag name="ISPRING_SCORM_RATE_SLIDES" val="1"/>
  <p:tag name="ISPRINGONLINEFOLDERID" val="0"/>
  <p:tag name="ISPRINGONLINEFOLDERPATH" val="Content List"/>
  <p:tag name="ISPRINGCLOUDFOLDERID" val="0"/>
  <p:tag name="ISPRINGCLOUDFOLDERPATH" val="Content List"/>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SCORM_ENDPOINT" val="&lt;endpoint&gt;&lt;enable&gt;0&lt;/enable&gt;&lt;lrs&gt;http://&lt;/lrs&gt;&lt;auth&gt;0&lt;/auth&gt;&lt;login&gt;&lt;/login&gt;&lt;password&gt;&lt;/password&gt;&lt;key&gt;&lt;/key&gt;&lt;name&gt;&lt;/name&gt;&lt;email&gt;&lt;/email&gt;&lt;/endpoint&gt;&#10;"/>
  <p:tag name="ISPRING_PRESENTATION_TITLE" val="HG000979"/>
</p:tagLst>
</file>

<file path=ppt/tags/tag1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heme/theme1.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3080</TotalTime>
  <Words>8013</Words>
  <Application>Microsoft Office PowerPoint</Application>
  <PresentationFormat>全屏显示(16:9)</PresentationFormat>
  <Paragraphs>798</Paragraphs>
  <Slides>88</Slides>
  <Notes>88</Notes>
  <HiddenSlides>0</HiddenSlides>
  <MMClips>1</MMClips>
  <ScaleCrop>false</ScaleCrop>
  <HeadingPairs>
    <vt:vector size="4" baseType="variant">
      <vt:variant>
        <vt:lpstr>主题</vt:lpstr>
      </vt:variant>
      <vt:variant>
        <vt:i4>1</vt:i4>
      </vt:variant>
      <vt:variant>
        <vt:lpstr>幻灯片标题</vt:lpstr>
      </vt:variant>
      <vt:variant>
        <vt:i4>88</vt:i4>
      </vt:variant>
    </vt:vector>
  </HeadingPairs>
  <TitlesOfParts>
    <vt:vector size="89" baseType="lpstr">
      <vt:lpstr>Nordri ToolsTheme</vt:lpstr>
      <vt:lpstr>幻灯片 1</vt:lpstr>
      <vt:lpstr>幻灯片 2</vt:lpstr>
      <vt:lpstr>幻灯片 3</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幻灯片 42</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幻灯片 74</vt:lpstr>
      <vt:lpstr>归类</vt:lpstr>
      <vt:lpstr>归类</vt:lpstr>
      <vt:lpstr>归类</vt:lpstr>
      <vt:lpstr>归类</vt:lpstr>
      <vt:lpstr>归类</vt:lpstr>
      <vt:lpstr>归类</vt:lpstr>
      <vt:lpstr>归类</vt:lpstr>
      <vt:lpstr>归类</vt:lpstr>
      <vt:lpstr>归类</vt:lpstr>
      <vt:lpstr>归类</vt:lpstr>
      <vt:lpstr>幻灯片 85</vt:lpstr>
      <vt:lpstr>商检</vt:lpstr>
      <vt:lpstr>商检</vt:lpstr>
      <vt:lpstr>幻灯片 88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小二演示</dc:creator>
  <cp:keywords>www.51pptmoban.com</cp:keywords>
  <cp:lastModifiedBy>Administrator</cp:lastModifiedBy>
  <cp:revision>311</cp:revision>
  <dcterms:created xsi:type="dcterms:W3CDTF">2016-04-19T06:13:24Z</dcterms:created>
  <dcterms:modified xsi:type="dcterms:W3CDTF">2018-01-29T08:29:15Z</dcterms:modified>
</cp:coreProperties>
</file>