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heme/themeOverride2.xml" ContentType="application/vnd.openxmlformats-officedocument.themeOverr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Override3.xml" ContentType="application/vnd.openxmlformats-officedocument.themeOverr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theme/themeOverride4.xml" ContentType="application/vnd.openxmlformats-officedocument.themeOverr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6"/>
  </p:notesMasterIdLst>
  <p:sldIdLst>
    <p:sldId id="256" r:id="rId2"/>
    <p:sldId id="257" r:id="rId3"/>
    <p:sldId id="258" r:id="rId4"/>
    <p:sldId id="296" r:id="rId5"/>
    <p:sldId id="301" r:id="rId6"/>
    <p:sldId id="302" r:id="rId7"/>
    <p:sldId id="303" r:id="rId8"/>
    <p:sldId id="304" r:id="rId9"/>
    <p:sldId id="305" r:id="rId10"/>
    <p:sldId id="306" r:id="rId11"/>
    <p:sldId id="307" r:id="rId12"/>
    <p:sldId id="308" r:id="rId13"/>
    <p:sldId id="309" r:id="rId14"/>
    <p:sldId id="310" r:id="rId15"/>
    <p:sldId id="311" r:id="rId16"/>
    <p:sldId id="312" r:id="rId17"/>
    <p:sldId id="313" r:id="rId18"/>
    <p:sldId id="314" r:id="rId19"/>
    <p:sldId id="315" r:id="rId20"/>
    <p:sldId id="316" r:id="rId21"/>
    <p:sldId id="329" r:id="rId22"/>
    <p:sldId id="317" r:id="rId23"/>
    <p:sldId id="319" r:id="rId24"/>
    <p:sldId id="320" r:id="rId25"/>
    <p:sldId id="321" r:id="rId26"/>
    <p:sldId id="322" r:id="rId27"/>
    <p:sldId id="323" r:id="rId28"/>
    <p:sldId id="324" r:id="rId29"/>
    <p:sldId id="325" r:id="rId30"/>
    <p:sldId id="326" r:id="rId31"/>
    <p:sldId id="327" r:id="rId32"/>
    <p:sldId id="334" r:id="rId33"/>
    <p:sldId id="328" r:id="rId34"/>
    <p:sldId id="318" r:id="rId35"/>
    <p:sldId id="331" r:id="rId36"/>
    <p:sldId id="332" r:id="rId37"/>
    <p:sldId id="335" r:id="rId38"/>
    <p:sldId id="333" r:id="rId39"/>
    <p:sldId id="297" r:id="rId40"/>
    <p:sldId id="336" r:id="rId41"/>
    <p:sldId id="337" r:id="rId42"/>
    <p:sldId id="338" r:id="rId43"/>
    <p:sldId id="339" r:id="rId44"/>
    <p:sldId id="340" r:id="rId45"/>
    <p:sldId id="341" r:id="rId46"/>
    <p:sldId id="342" r:id="rId47"/>
    <p:sldId id="343" r:id="rId48"/>
    <p:sldId id="344" r:id="rId49"/>
    <p:sldId id="345" r:id="rId50"/>
    <p:sldId id="346" r:id="rId51"/>
    <p:sldId id="347" r:id="rId52"/>
    <p:sldId id="348" r:id="rId53"/>
    <p:sldId id="349" r:id="rId54"/>
    <p:sldId id="350" r:id="rId55"/>
    <p:sldId id="298" r:id="rId56"/>
    <p:sldId id="330" r:id="rId57"/>
    <p:sldId id="351" r:id="rId58"/>
    <p:sldId id="352" r:id="rId59"/>
    <p:sldId id="353" r:id="rId60"/>
    <p:sldId id="354" r:id="rId61"/>
    <p:sldId id="355" r:id="rId62"/>
    <p:sldId id="356" r:id="rId63"/>
    <p:sldId id="357" r:id="rId64"/>
    <p:sldId id="358" r:id="rId65"/>
    <p:sldId id="359" r:id="rId66"/>
    <p:sldId id="360" r:id="rId67"/>
    <p:sldId id="299" r:id="rId68"/>
    <p:sldId id="300" r:id="rId69"/>
    <p:sldId id="361" r:id="rId70"/>
    <p:sldId id="362" r:id="rId71"/>
    <p:sldId id="363" r:id="rId72"/>
    <p:sldId id="364" r:id="rId73"/>
    <p:sldId id="365" r:id="rId74"/>
    <p:sldId id="294" r:id="rId7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66"/>
    <a:srgbClr val="FF3300"/>
    <a:srgbClr val="FF6600"/>
    <a:srgbClr val="4B6CB6"/>
    <a:srgbClr val="A57DB9"/>
    <a:srgbClr val="CDB7D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768" autoAdjust="0"/>
    <p:restoredTop sz="99033" autoAdjust="0"/>
  </p:normalViewPr>
  <p:slideViewPr>
    <p:cSldViewPr snapToGrid="0">
      <p:cViewPr>
        <p:scale>
          <a:sx n="90" d="100"/>
          <a:sy n="90" d="100"/>
        </p:scale>
        <p:origin x="-78" y="-78"/>
      </p:cViewPr>
      <p:guideLst>
        <p:guide orient="horz" pos="2160"/>
        <p:guide pos="3840"/>
      </p:guideLst>
    </p:cSldViewPr>
  </p:slideViewPr>
  <p:notesTextViewPr>
    <p:cViewPr>
      <p:scale>
        <a:sx n="1" d="1"/>
        <a:sy n="1" d="1"/>
      </p:scale>
      <p:origin x="0" y="0"/>
    </p:cViewPr>
  </p:notesTextViewPr>
  <p:sorterViewPr>
    <p:cViewPr>
      <p:scale>
        <a:sx n="200" d="100"/>
        <a:sy n="200" d="100"/>
      </p:scale>
      <p:origin x="0" y="-486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670725-57EB-4ABC-9081-931DD25E2CD4}" type="datetimeFigureOut">
              <a:rPr lang="zh-CN" altLang="en-US" smtClean="0"/>
              <a:pPr/>
              <a:t>2018/1/22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2AFDEC-1B0C-4BDB-A3B2-F986744B58B3}" type="slidenum">
              <a:rPr lang="zh-CN" altLang="en-US" smtClean="0"/>
              <a:pPr/>
              <a:t>‹#›</a:t>
            </a:fld>
            <a:endParaRPr lang="zh-CN" altLang="en-US"/>
          </a:p>
        </p:txBody>
      </p:sp>
    </p:spTree>
    <p:extLst>
      <p:ext uri="{BB962C8B-B14F-4D97-AF65-F5344CB8AC3E}">
        <p14:creationId xmlns:p14="http://schemas.microsoft.com/office/powerpoint/2010/main" xmlns="" val="906700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 亮亮图文旗舰店</a:t>
            </a:r>
            <a:r>
              <a:rPr lang="en-US" altLang="zh-CN" dirty="0" smtClean="0"/>
              <a:t>https://liangliangtuwen.tmall.com</a:t>
            </a:r>
            <a:endParaRPr lang="en-US" altLang="zh-CN" dirty="0"/>
          </a:p>
        </p:txBody>
      </p:sp>
    </p:spTree>
    <p:extLst>
      <p:ext uri="{BB962C8B-B14F-4D97-AF65-F5344CB8AC3E}">
        <p14:creationId xmlns:p14="http://schemas.microsoft.com/office/powerpoint/2010/main" xmlns="" val="269735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12</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13</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14</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15</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16</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17</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18</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19</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20</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21</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4</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22</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23</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24</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25</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26</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27</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28</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29</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30</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31</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5</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32</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33</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34</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35</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36</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37</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38</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40</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41</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42</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6</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43</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44</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45</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46</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47</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48</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49</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50</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51</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52</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7</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53</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54</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56</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57</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58</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59</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60</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61</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62</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63</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8</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64</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65</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66</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68</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69</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70</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71</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72</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73</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92AFDEC-1B0C-4BDB-A3B2-F986744B58B3}" type="slidenum">
              <a:rPr lang="zh-CN" altLang="en-US" smtClean="0"/>
              <a:pPr/>
              <a:t>74</a:t>
            </a:fld>
            <a:endParaRPr lang="zh-CN" altLang="en-US"/>
          </a:p>
        </p:txBody>
      </p:sp>
    </p:spTree>
    <p:extLst>
      <p:ext uri="{BB962C8B-B14F-4D97-AF65-F5344CB8AC3E}">
        <p14:creationId xmlns:p14="http://schemas.microsoft.com/office/powerpoint/2010/main" xmlns="" val="1097951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9</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10</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11</a:t>
            </a:fld>
            <a:endParaRPr lang="zh-CN" altLang="en-US"/>
          </a:p>
        </p:txBody>
      </p:sp>
    </p:spTree>
    <p:extLst>
      <p:ext uri="{BB962C8B-B14F-4D97-AF65-F5344CB8AC3E}">
        <p14:creationId xmlns:p14="http://schemas.microsoft.com/office/powerpoint/2010/main" xmlns="" val="3028450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gradFill flip="none" rotWithShape="1">
            <a:gsLst>
              <a:gs pos="0">
                <a:schemeClr val="bg1"/>
              </a:gs>
              <a:gs pos="100000">
                <a:schemeClr val="bg1">
                  <a:alpha val="24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241852" y="206101"/>
            <a:ext cx="10515600" cy="509518"/>
          </a:xfrm>
        </p:spPr>
        <p:txBody>
          <a:bodyPr>
            <a:normAutofit/>
          </a:bodyPr>
          <a:lstStyle>
            <a:lvl1pPr>
              <a:defRPr sz="2800" b="1">
                <a:solidFill>
                  <a:schemeClr val="tx2"/>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2018/1/22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spd="med" advClick="0">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2018/1/22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spd="med" advClick="0">
    <p:fad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2018/1/22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pic>
        <p:nvPicPr>
          <p:cNvPr id="7" name="图片 6"/>
          <p:cNvPicPr>
            <a:picLocks noChangeAspect="1"/>
          </p:cNvPicPr>
          <p:nvPr userDrawn="1"/>
        </p:nvPicPr>
        <p:blipFill>
          <a:blip r:embed="rId4" cstate="email">
            <a:extLst>
              <a:ext uri="{28A0092B-C50C-407E-A947-70E740481C1C}">
                <a14:useLocalDpi xmlns:a14="http://schemas.microsoft.com/office/drawing/2010/main" xmlns=""/>
              </a:ext>
            </a:extLst>
          </a:blip>
          <a:stretch>
            <a:fillRect/>
          </a:stretch>
        </p:blipFill>
        <p:spPr>
          <a:xfrm>
            <a:off x="1" y="0"/>
            <a:ext cx="12192000" cy="6858000"/>
          </a:xfrm>
          <a:prstGeom prst="rect">
            <a:avLst/>
          </a:prstGeom>
          <a:solidFill>
            <a:srgbClr val="4B6CB6"/>
          </a:solid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med" advClick="0">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32447;&#23485;&#23567;&#20110;0.25&#24494;&#31859;&#25110;&#25237;&#36164;&#39069;&#36229;&#36807;80&#20159;&#20803;&#12289;&#32447;&#23485;&#23567;&#20110;0.5&#24494;&#31859;&#65288;&#21547;&#65289;&#30340;&#38598;&#25104;&#30005;&#36335;&#29983;&#20135;&#20225;&#19994;&#21517;&#21333;.pdf"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hyperlink" Target="&#37096;&#20998;&#28040;&#36153;&#21697;&#36827;&#21475;&#26242;&#23450;&#31246;&#29575;&#35843;&#25972;&#34920;.pdf"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hyperlink" Target="&#20013;&#21326;&#20154;&#27665;&#20849;&#21644;&#22269;&#28023;&#20851;&#36827;&#20986;&#21475;&#36135;&#29289;&#21270;&#39564;&#21462;&#26679;&#35760;&#24405;&#21333;&#65288;&#20462;&#35746;&#31295;&#65289;.doc"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hyperlink" Target="&#22659;&#22806;&#25215;&#21253;&#24037;&#31243;&#39033;&#30446;&#23436;&#31246;&#20973;&#35777;&#20998;&#21106;&#21333;&#65288;&#32852;&#21512;&#20307;&#26041;&#24335;&#65289;.xls" TargetMode="External"/><Relationship Id="rId4" Type="http://schemas.openxmlformats.org/officeDocument/2006/relationships/hyperlink" Target="&#22659;&#22806;&#25215;&#21253;&#24037;&#31243;&#39033;&#30446;&#23436;&#31246;&#20973;&#35777;&#20998;&#21106;&#21333;&#65288;&#24635;&#20998;&#21253;&#26041;&#24335;&#65289;.xls"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34.gif"/></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6.pn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2.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3.xml"/><Relationship Id="rId1" Type="http://schemas.openxmlformats.org/officeDocument/2006/relationships/slideLayout" Target="../slideLayouts/slideLayout1.xml"/><Relationship Id="rId4" Type="http://schemas.openxmlformats.org/officeDocument/2006/relationships/hyperlink" Target="&#20986;&#20837;&#22659;&#26816;&#39564;&#26816;&#30123;&#26426;&#26500;&#23454;&#26045;&#26816;&#39564;&#26816;&#30123;&#30340;&#36827;&#20986;&#22659;&#21830;&#21697;&#30446;&#24405;&#35843;&#25972;&#34920;.xls"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4.xml"/><Relationship Id="rId1" Type="http://schemas.openxmlformats.org/officeDocument/2006/relationships/slideLayout" Target="../slideLayouts/slideLayout1.xml"/><Relationship Id="rId5" Type="http://schemas.openxmlformats.org/officeDocument/2006/relationships/hyperlink" Target="2&#23478;&#26680;&#20934;&#21464;&#26356;&#22320;&#29702;&#26631;&#24535;&#20135;&#21697;&#19987;&#29992;&#26631;&#24535;&#20225;&#19994;&#21517;&#21333;.xls" TargetMode="External"/><Relationship Id="rId4" Type="http://schemas.openxmlformats.org/officeDocument/2006/relationships/hyperlink" Target="129&#23478;&#26680;&#20934;&#20351;&#29992;&#22320;&#29702;&#26631;&#24535;&#20135;&#21697;&#19987;&#29992;&#26631;&#24535;&#20225;&#19994;&#21517;&#21333;.xl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8.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hyperlink" Target="&#36136;&#26816;99&#21495;&#38468;&#20214;2.docx" TargetMode="External"/><Relationship Id="rId4" Type="http://schemas.openxmlformats.org/officeDocument/2006/relationships/hyperlink" Target="&#36136;&#26816;99&#21495;&#38468;&#20214;1.doc" TargetMode="Externa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hemeOverride" Target="../theme/themeOverride4.xml"/><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17&#20844;&#21578;56fj.ra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5644964" y="2935795"/>
            <a:ext cx="4031873" cy="1015663"/>
          </a:xfrm>
          <a:prstGeom prst="rect">
            <a:avLst/>
          </a:prstGeom>
          <a:noFill/>
        </p:spPr>
        <p:txBody>
          <a:bodyPr wrap="none" rtlCol="0">
            <a:spAutoFit/>
          </a:bodyPr>
          <a:lstStyle/>
          <a:p>
            <a:r>
              <a:rPr lang="zh-CN" altLang="en-US" sz="6000" b="1" i="1" dirty="0" smtClean="0">
                <a:ln w="12700">
                  <a:noFill/>
                  <a:prstDash val="solid"/>
                </a:ln>
                <a:solidFill>
                  <a:schemeClr val="bg1"/>
                </a:solidFill>
                <a:latin typeface="+mj-ea"/>
                <a:ea typeface="+mj-ea"/>
              </a:rPr>
              <a:t>进出口月刊</a:t>
            </a:r>
            <a:endParaRPr lang="zh-CN" altLang="en-US" sz="6000" b="1" i="1" dirty="0">
              <a:ln w="12700">
                <a:noFill/>
                <a:prstDash val="solid"/>
              </a:ln>
              <a:solidFill>
                <a:schemeClr val="bg1"/>
              </a:solidFill>
              <a:latin typeface="+mj-ea"/>
              <a:ea typeface="+mj-ea"/>
            </a:endParaRPr>
          </a:p>
        </p:txBody>
      </p:sp>
      <p:sp>
        <p:nvSpPr>
          <p:cNvPr id="4" name="矩形 3"/>
          <p:cNvSpPr/>
          <p:nvPr/>
        </p:nvSpPr>
        <p:spPr>
          <a:xfrm>
            <a:off x="5589603" y="3822740"/>
            <a:ext cx="5299358" cy="400110"/>
          </a:xfrm>
          <a:prstGeom prst="rect">
            <a:avLst/>
          </a:prstGeom>
        </p:spPr>
        <p:txBody>
          <a:bodyPr wrap="square">
            <a:spAutoFit/>
          </a:bodyPr>
          <a:lstStyle/>
          <a:p>
            <a:r>
              <a:rPr lang="zh-CN" altLang="en-US" sz="2000" i="1" dirty="0" smtClean="0">
                <a:solidFill>
                  <a:schemeClr val="bg1"/>
                </a:solidFill>
                <a:latin typeface="微软雅黑" panose="020B0503020204020204" pitchFamily="34" charset="-122"/>
                <a:ea typeface="微软雅黑" panose="020B0503020204020204" pitchFamily="34" charset="-122"/>
              </a:rPr>
              <a:t>苏州德意道通企业管理咨询有限公司</a:t>
            </a:r>
            <a:endParaRPr lang="en-US" altLang="zh-CN" sz="2000" i="1" dirty="0">
              <a:solidFill>
                <a:schemeClr val="bg1"/>
              </a:solidFill>
              <a:latin typeface="微软雅黑" panose="020B0503020204020204" pitchFamily="34" charset="-122"/>
              <a:ea typeface="微软雅黑" panose="020B0503020204020204" pitchFamily="34" charset="-122"/>
            </a:endParaRPr>
          </a:p>
        </p:txBody>
      </p:sp>
      <p:sp>
        <p:nvSpPr>
          <p:cNvPr id="5" name="TextBox 8"/>
          <p:cNvSpPr txBox="1"/>
          <p:nvPr/>
        </p:nvSpPr>
        <p:spPr>
          <a:xfrm>
            <a:off x="5895857" y="2295274"/>
            <a:ext cx="3695242" cy="830997"/>
          </a:xfrm>
          <a:prstGeom prst="rect">
            <a:avLst/>
          </a:prstGeom>
          <a:noFill/>
        </p:spPr>
        <p:txBody>
          <a:bodyPr wrap="none" rtlCol="0">
            <a:spAutoFit/>
          </a:bodyPr>
          <a:lstStyle>
            <a:defPPr>
              <a:defRPr lang="zh-CN"/>
            </a:defPPr>
            <a:lvl1pPr algn="ctr">
              <a:defRPr sz="4800" b="1">
                <a:ln w="12700">
                  <a:noFill/>
                  <a:prstDash val="solid"/>
                </a:ln>
                <a:solidFill>
                  <a:schemeClr val="accent1"/>
                </a:solidFill>
                <a:latin typeface="+mj-ea"/>
                <a:ea typeface="+mj-ea"/>
              </a:defRPr>
            </a:lvl1pPr>
          </a:lstStyle>
          <a:p>
            <a:pPr algn="l"/>
            <a:r>
              <a:rPr lang="en-US" altLang="zh-CN" i="1" dirty="0" smtClean="0">
                <a:solidFill>
                  <a:schemeClr val="bg1"/>
                </a:solidFill>
              </a:rPr>
              <a:t>2017</a:t>
            </a:r>
            <a:r>
              <a:rPr lang="zh-CN" altLang="en-US" i="1" dirty="0" smtClean="0">
                <a:solidFill>
                  <a:schemeClr val="bg1"/>
                </a:solidFill>
              </a:rPr>
              <a:t>年</a:t>
            </a:r>
            <a:r>
              <a:rPr lang="en-US" altLang="zh-CN" i="1" dirty="0" smtClean="0">
                <a:solidFill>
                  <a:schemeClr val="bg1"/>
                </a:solidFill>
              </a:rPr>
              <a:t>11</a:t>
            </a:r>
            <a:r>
              <a:rPr lang="zh-CN" altLang="en-US" i="1" dirty="0" smtClean="0">
                <a:solidFill>
                  <a:schemeClr val="bg1"/>
                </a:solidFill>
              </a:rPr>
              <a:t>月</a:t>
            </a:r>
            <a:endParaRPr lang="zh-CN" altLang="en-US" i="1" dirty="0">
              <a:solidFill>
                <a:schemeClr val="bg1"/>
              </a:solidFill>
            </a:endParaRPr>
          </a:p>
        </p:txBody>
      </p:sp>
      <p:cxnSp>
        <p:nvCxnSpPr>
          <p:cNvPr id="6" name="直接连接符 5"/>
          <p:cNvCxnSpPr/>
          <p:nvPr/>
        </p:nvCxnSpPr>
        <p:spPr>
          <a:xfrm flipH="1">
            <a:off x="5376599" y="2295274"/>
            <a:ext cx="530560" cy="198013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4" cstate="email">
            <a:extLst>
              <a:ext uri="{28A0092B-C50C-407E-A947-70E740481C1C}">
                <a14:useLocalDpi xmlns:a14="http://schemas.microsoft.com/office/drawing/2010/main" xmlns=""/>
              </a:ext>
            </a:extLst>
          </a:blip>
          <a:stretch>
            <a:fillRect/>
          </a:stretch>
        </p:blipFill>
        <p:spPr>
          <a:xfrm>
            <a:off x="997720" y="896108"/>
            <a:ext cx="4644159" cy="5498436"/>
          </a:xfrm>
          <a:prstGeom prst="rect">
            <a:avLst/>
          </a:prstGeom>
        </p:spPr>
      </p:pic>
      <p:pic>
        <p:nvPicPr>
          <p:cNvPr id="8" name="图片 7" descr="PNG公司logo.png"/>
          <p:cNvPicPr>
            <a:picLocks noChangeAspect="1"/>
          </p:cNvPicPr>
          <p:nvPr/>
        </p:nvPicPr>
        <p:blipFill>
          <a:blip r:embed="rId5" cstate="print"/>
          <a:stretch>
            <a:fillRect/>
          </a:stretch>
        </p:blipFill>
        <p:spPr>
          <a:xfrm>
            <a:off x="9647568" y="0"/>
            <a:ext cx="2673545" cy="905555"/>
          </a:xfrm>
          <a:prstGeom prst="rect">
            <a:avLst/>
          </a:prstGeom>
        </p:spPr>
      </p:pic>
      <p:sp>
        <p:nvSpPr>
          <p:cNvPr id="9" name="TextBox 8"/>
          <p:cNvSpPr txBox="1"/>
          <p:nvPr/>
        </p:nvSpPr>
        <p:spPr>
          <a:xfrm>
            <a:off x="10675088" y="6315740"/>
            <a:ext cx="1360967" cy="369332"/>
          </a:xfrm>
          <a:prstGeom prst="rect">
            <a:avLst/>
          </a:prstGeom>
          <a:noFill/>
        </p:spPr>
        <p:txBody>
          <a:bodyPr wrap="square" rtlCol="0">
            <a:spAutoFit/>
          </a:bodyPr>
          <a:lstStyle/>
          <a:p>
            <a:r>
              <a:rPr lang="en-US" altLang="zh-CN" dirty="0" smtClean="0">
                <a:solidFill>
                  <a:schemeClr val="bg1"/>
                </a:solidFill>
              </a:rPr>
              <a:t>BY:JAN</a:t>
            </a:r>
            <a:endParaRPr lang="zh-CN" altLang="en-US" dirty="0">
              <a:solidFill>
                <a:schemeClr val="bg1"/>
              </a:solidFill>
            </a:endParaRPr>
          </a:p>
        </p:txBody>
      </p:sp>
    </p:spTree>
  </p:cSld>
  <p:clrMapOvr>
    <a:masterClrMapping/>
  </p:clrMapOvr>
  <p:transition spd="med" advClick="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67833" y="1066007"/>
            <a:ext cx="11355572" cy="5016758"/>
          </a:xfrm>
          <a:prstGeom prst="rect">
            <a:avLst/>
          </a:prstGeom>
        </p:spPr>
        <p:txBody>
          <a:bodyPr wrap="square">
            <a:spAutoFit/>
          </a:bodyPr>
          <a:lstStyle/>
          <a:p>
            <a:pPr algn="ctr"/>
            <a:r>
              <a:rPr lang="zh-CN" altLang="en-US" sz="1600" b="1" dirty="0" smtClean="0"/>
              <a:t>国家发展改革委 工业和信息化部 财政部 海关总署联合公告</a:t>
            </a:r>
            <a:r>
              <a:rPr lang="en-US" altLang="zh-CN" sz="1600" b="1" dirty="0" smtClean="0"/>
              <a:t>2017</a:t>
            </a:r>
            <a:r>
              <a:rPr lang="zh-CN" altLang="en-US" sz="1600" b="1" dirty="0" smtClean="0"/>
              <a:t>年第</a:t>
            </a:r>
            <a:r>
              <a:rPr lang="en-US" altLang="zh-CN" sz="1600" b="1" dirty="0" smtClean="0"/>
              <a:t>21</a:t>
            </a:r>
            <a:r>
              <a:rPr lang="zh-CN" altLang="en-US" sz="1600" b="1" dirty="0" smtClean="0"/>
              <a:t>号</a:t>
            </a:r>
            <a:endParaRPr lang="en-US" altLang="zh-CN" sz="1600" b="1" dirty="0" smtClean="0"/>
          </a:p>
          <a:p>
            <a:pPr algn="ctr"/>
            <a:r>
              <a:rPr lang="zh-CN" altLang="en-US" sz="1600" b="1" dirty="0" smtClean="0"/>
              <a:t>（关于公布线宽小于</a:t>
            </a:r>
            <a:r>
              <a:rPr lang="en-US" altLang="zh-CN" sz="1600" b="1" dirty="0" smtClean="0"/>
              <a:t>0.25</a:t>
            </a:r>
            <a:r>
              <a:rPr lang="zh-CN" altLang="en-US" sz="1600" b="1" dirty="0" smtClean="0"/>
              <a:t>微米或投资额超过</a:t>
            </a:r>
            <a:r>
              <a:rPr lang="en-US" altLang="zh-CN" sz="1600" b="1" dirty="0" smtClean="0"/>
              <a:t>80</a:t>
            </a:r>
            <a:r>
              <a:rPr lang="zh-CN" altLang="en-US" sz="1600" b="1" dirty="0" smtClean="0"/>
              <a:t>亿元、线宽小于</a:t>
            </a:r>
            <a:r>
              <a:rPr lang="en-US" altLang="zh-CN" sz="1600" b="1" dirty="0" smtClean="0"/>
              <a:t>0.5</a:t>
            </a:r>
            <a:r>
              <a:rPr lang="zh-CN" altLang="en-US" sz="1600" b="1" dirty="0" smtClean="0"/>
              <a:t>微米（含）的集成电路生产企业名单的公告 ）</a:t>
            </a:r>
          </a:p>
          <a:p>
            <a:endParaRPr lang="zh-CN" altLang="en-US" sz="1600" dirty="0" smtClean="0"/>
          </a:p>
          <a:p>
            <a:r>
              <a:rPr lang="zh-CN" altLang="en-US" sz="1600" dirty="0" smtClean="0"/>
              <a:t>　　为贯彻</a:t>
            </a:r>
            <a:r>
              <a:rPr lang="en-US" altLang="zh-CN" sz="1600" dirty="0" smtClean="0"/>
              <a:t>《</a:t>
            </a:r>
            <a:r>
              <a:rPr lang="zh-CN" altLang="en-US" sz="1600" dirty="0" smtClean="0"/>
              <a:t>国务院关于印发进一步鼓励软件产业和集成电路产业发展若干政策的通知</a:t>
            </a:r>
            <a:r>
              <a:rPr lang="en-US" altLang="zh-CN" sz="1600" dirty="0" smtClean="0"/>
              <a:t>》</a:t>
            </a:r>
            <a:r>
              <a:rPr lang="zh-CN" altLang="en-US" sz="1600" dirty="0" smtClean="0"/>
              <a:t>（国发</a:t>
            </a:r>
            <a:r>
              <a:rPr lang="en-US" altLang="zh-CN" sz="1600" dirty="0" smtClean="0"/>
              <a:t>〔2011〕4</a:t>
            </a:r>
            <a:r>
              <a:rPr lang="zh-CN" altLang="en-US" sz="1600" dirty="0" smtClean="0"/>
              <a:t>号），落实现行集成电路生产企业有关进口税收优惠政策，经确认，现将线宽小于</a:t>
            </a:r>
            <a:r>
              <a:rPr lang="en-US" altLang="zh-CN" sz="1600" dirty="0" smtClean="0"/>
              <a:t>0.25</a:t>
            </a:r>
            <a:r>
              <a:rPr lang="zh-CN" altLang="en-US" sz="1600" dirty="0" smtClean="0"/>
              <a:t>微米或投资额超过</a:t>
            </a:r>
            <a:r>
              <a:rPr lang="en-US" altLang="zh-CN" sz="1600" dirty="0" smtClean="0"/>
              <a:t>80</a:t>
            </a:r>
            <a:r>
              <a:rPr lang="zh-CN" altLang="en-US" sz="1600" dirty="0" smtClean="0"/>
              <a:t>亿元、线宽小于</a:t>
            </a:r>
            <a:r>
              <a:rPr lang="en-US" altLang="zh-CN" sz="1600" dirty="0" smtClean="0"/>
              <a:t>0.5</a:t>
            </a:r>
            <a:r>
              <a:rPr lang="zh-CN" altLang="en-US" sz="1600" dirty="0" smtClean="0"/>
              <a:t>微米（含）的集成电路生产企业名单公布（详见附件）。名单中存续企业继续执行，新增企业自公告之日起执行。</a:t>
            </a:r>
          </a:p>
          <a:p>
            <a:endParaRPr lang="zh-CN" altLang="en-US" sz="1600" dirty="0" smtClean="0"/>
          </a:p>
          <a:p>
            <a:r>
              <a:rPr lang="zh-CN" altLang="en-US" sz="1600" dirty="0" smtClean="0"/>
              <a:t>　　此前相关政策文件公布的享受集成电路生产企业进口税收优惠政策的企业名单与本公告所列名单不一致的，以本公告为准。根据行业发展状况和企业变化情况，将适时对企业名单进行调整并公布。</a:t>
            </a:r>
          </a:p>
          <a:p>
            <a:endParaRPr lang="zh-CN" altLang="en-US" sz="1600" dirty="0" smtClean="0"/>
          </a:p>
          <a:p>
            <a:r>
              <a:rPr lang="zh-CN" altLang="en-US" sz="1600" dirty="0" smtClean="0"/>
              <a:t>　　特此公告。</a:t>
            </a:r>
          </a:p>
          <a:p>
            <a:endParaRPr lang="zh-CN" altLang="en-US" sz="1600" dirty="0" smtClean="0"/>
          </a:p>
          <a:p>
            <a:r>
              <a:rPr lang="zh-CN" altLang="en-US" sz="1600" dirty="0" smtClean="0"/>
              <a:t>　　附件：</a:t>
            </a:r>
            <a:r>
              <a:rPr lang="zh-CN" altLang="en-US" sz="1600" dirty="0" smtClean="0">
                <a:hlinkClick r:id="rId4" action="ppaction://hlinkfile"/>
              </a:rPr>
              <a:t>线宽小于</a:t>
            </a:r>
            <a:r>
              <a:rPr lang="en-US" altLang="zh-CN" sz="1600" dirty="0" smtClean="0">
                <a:hlinkClick r:id="rId4" action="ppaction://hlinkfile"/>
              </a:rPr>
              <a:t>0.25</a:t>
            </a:r>
            <a:r>
              <a:rPr lang="zh-CN" altLang="en-US" sz="1600" dirty="0" smtClean="0">
                <a:hlinkClick r:id="rId4" action="ppaction://hlinkfile"/>
              </a:rPr>
              <a:t>微米或投资额超过</a:t>
            </a:r>
            <a:r>
              <a:rPr lang="en-US" altLang="zh-CN" sz="1600" dirty="0" smtClean="0">
                <a:hlinkClick r:id="rId4" action="ppaction://hlinkfile"/>
              </a:rPr>
              <a:t>80</a:t>
            </a:r>
            <a:r>
              <a:rPr lang="zh-CN" altLang="en-US" sz="1600" dirty="0" smtClean="0">
                <a:hlinkClick r:id="rId4" action="ppaction://hlinkfile"/>
              </a:rPr>
              <a:t>亿元、线宽小于</a:t>
            </a:r>
            <a:r>
              <a:rPr lang="en-US" altLang="zh-CN" sz="1600" dirty="0" smtClean="0">
                <a:hlinkClick r:id="rId4" action="ppaction://hlinkfile"/>
              </a:rPr>
              <a:t>0.5</a:t>
            </a:r>
            <a:r>
              <a:rPr lang="zh-CN" altLang="en-US" sz="1600" dirty="0" smtClean="0">
                <a:hlinkClick r:id="rId4" action="ppaction://hlinkfile"/>
              </a:rPr>
              <a:t>微米（含）的集成电路生产企业名单</a:t>
            </a:r>
            <a:r>
              <a:rPr lang="en-US" altLang="zh-CN" sz="1600" dirty="0" smtClean="0">
                <a:hlinkClick r:id="rId4" action="ppaction://hlinkfile"/>
              </a:rPr>
              <a:t>.pdf</a:t>
            </a:r>
            <a:endParaRPr lang="en-US" altLang="zh-CN" sz="1600" dirty="0" smtClean="0"/>
          </a:p>
          <a:p>
            <a:endParaRPr lang="en-US" altLang="zh-CN" sz="1600" dirty="0" smtClean="0"/>
          </a:p>
          <a:p>
            <a:endParaRPr lang="zh-CN" altLang="en-US" sz="1600" dirty="0" smtClean="0"/>
          </a:p>
          <a:p>
            <a:pPr algn="r"/>
            <a:r>
              <a:rPr lang="zh-CN" altLang="en-US" sz="1600" dirty="0" smtClean="0"/>
              <a:t>国家发展改革委</a:t>
            </a:r>
          </a:p>
          <a:p>
            <a:pPr algn="r"/>
            <a:r>
              <a:rPr lang="zh-CN" altLang="en-US" sz="1600" dirty="0" smtClean="0"/>
              <a:t>　　工业和信息化部</a:t>
            </a:r>
          </a:p>
          <a:p>
            <a:pPr algn="r"/>
            <a:r>
              <a:rPr lang="zh-CN" altLang="en-US" sz="1600" dirty="0" smtClean="0"/>
              <a:t>　　财　　政　　部</a:t>
            </a:r>
          </a:p>
          <a:p>
            <a:pPr algn="r"/>
            <a:r>
              <a:rPr lang="zh-CN" altLang="en-US" sz="1600" dirty="0" smtClean="0"/>
              <a:t>　　海　关　总　署</a:t>
            </a:r>
          </a:p>
          <a:p>
            <a:pPr algn="r"/>
            <a:r>
              <a:rPr lang="zh-CN" altLang="en-US" sz="1600" dirty="0" smtClean="0"/>
              <a:t>　　</a:t>
            </a:r>
            <a:r>
              <a:rPr lang="en-US" altLang="zh-CN" sz="1600" dirty="0" smtClean="0"/>
              <a:t>2017</a:t>
            </a:r>
            <a:r>
              <a:rPr lang="zh-CN" altLang="en-US" sz="1600" dirty="0" smtClean="0"/>
              <a:t>年</a:t>
            </a:r>
            <a:r>
              <a:rPr lang="en-US" altLang="zh-CN" sz="1600" dirty="0" smtClean="0"/>
              <a:t>11</a:t>
            </a:r>
            <a:r>
              <a:rPr lang="zh-CN" altLang="en-US" sz="1600" dirty="0" smtClean="0"/>
              <a:t>月</a:t>
            </a:r>
            <a:r>
              <a:rPr lang="en-US" altLang="zh-CN" sz="1600" dirty="0" smtClean="0"/>
              <a:t>24</a:t>
            </a:r>
            <a:r>
              <a:rPr lang="zh-CN" altLang="en-US" sz="1600" dirty="0" smtClean="0"/>
              <a:t>日</a:t>
            </a:r>
            <a:endParaRPr lang="zh-CN" altLang="en-US" sz="1600" dirty="0"/>
          </a:p>
        </p:txBody>
      </p:sp>
    </p:spTree>
  </p:cSld>
  <p:clrMapOvr>
    <a:masterClrMapping/>
  </p:clrMapOvr>
  <p:transition spd="med" advClick="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10363" y="699545"/>
            <a:ext cx="11206715" cy="5755422"/>
          </a:xfrm>
          <a:prstGeom prst="rect">
            <a:avLst/>
          </a:prstGeom>
        </p:spPr>
        <p:txBody>
          <a:bodyPr wrap="square">
            <a:spAutoFit/>
          </a:bodyPr>
          <a:lstStyle/>
          <a:p>
            <a:pPr algn="ctr"/>
            <a:r>
              <a:rPr lang="zh-CN" altLang="en-US" sz="1600" b="1" dirty="0" smtClean="0"/>
              <a:t>海关总署公告</a:t>
            </a:r>
            <a:r>
              <a:rPr lang="en-US" altLang="zh-CN" sz="1600" b="1" dirty="0" smtClean="0"/>
              <a:t>2017</a:t>
            </a:r>
            <a:r>
              <a:rPr lang="zh-CN" altLang="en-US" sz="1600" b="1" dirty="0" smtClean="0"/>
              <a:t>年第</a:t>
            </a:r>
            <a:r>
              <a:rPr lang="en-US" altLang="zh-CN" sz="1600" b="1" dirty="0" smtClean="0"/>
              <a:t>57</a:t>
            </a:r>
            <a:r>
              <a:rPr lang="zh-CN" altLang="en-US" sz="1600" b="1" dirty="0" smtClean="0"/>
              <a:t>号</a:t>
            </a:r>
            <a:endParaRPr lang="en-US" altLang="zh-CN" sz="1600" b="1" dirty="0" smtClean="0"/>
          </a:p>
          <a:p>
            <a:pPr algn="ctr"/>
            <a:r>
              <a:rPr lang="zh-CN" altLang="en-US" sz="1600" b="1" dirty="0" smtClean="0"/>
              <a:t>（关于调整部分消费品进口关税的公告）</a:t>
            </a:r>
          </a:p>
          <a:p>
            <a:endParaRPr lang="zh-CN" altLang="en-US" sz="1600" dirty="0" smtClean="0"/>
          </a:p>
          <a:p>
            <a:r>
              <a:rPr lang="zh-CN" altLang="en-US" sz="1600" dirty="0" smtClean="0"/>
              <a:t>　　根据</a:t>
            </a:r>
            <a:r>
              <a:rPr lang="en-US" altLang="zh-CN" sz="1600" dirty="0" smtClean="0"/>
              <a:t>《</a:t>
            </a:r>
            <a:r>
              <a:rPr lang="zh-CN" altLang="en-US" sz="1600" dirty="0" smtClean="0"/>
              <a:t>国务院关税税则委员会关于调整部分消费品进口关税的通知</a:t>
            </a:r>
            <a:r>
              <a:rPr lang="en-US" altLang="zh-CN" sz="1600" dirty="0" smtClean="0"/>
              <a:t>》</a:t>
            </a:r>
            <a:r>
              <a:rPr lang="zh-CN" altLang="en-US" sz="1600" dirty="0" smtClean="0"/>
              <a:t>（税委会</a:t>
            </a:r>
            <a:r>
              <a:rPr lang="en-US" altLang="zh-CN" sz="1600" dirty="0" smtClean="0"/>
              <a:t>〔2017〕25</a:t>
            </a:r>
            <a:r>
              <a:rPr lang="zh-CN" altLang="en-US" sz="1600" dirty="0" smtClean="0"/>
              <a:t>号），自</a:t>
            </a:r>
            <a:r>
              <a:rPr lang="en-US" altLang="zh-CN" sz="1600" dirty="0" smtClean="0"/>
              <a:t>2017</a:t>
            </a:r>
            <a:r>
              <a:rPr lang="zh-CN" altLang="en-US" sz="1600" dirty="0" smtClean="0"/>
              <a:t>年</a:t>
            </a:r>
            <a:r>
              <a:rPr lang="en-US" altLang="zh-CN" sz="1600" dirty="0" smtClean="0"/>
              <a:t>12</a:t>
            </a:r>
            <a:r>
              <a:rPr lang="zh-CN" altLang="en-US" sz="1600" dirty="0" smtClean="0"/>
              <a:t>月</a:t>
            </a:r>
            <a:r>
              <a:rPr lang="en-US" altLang="zh-CN" sz="1600" dirty="0" smtClean="0"/>
              <a:t>1</a:t>
            </a:r>
            <a:r>
              <a:rPr lang="zh-CN" altLang="en-US" sz="1600" dirty="0" smtClean="0"/>
              <a:t>日起，以暂定税率方式降低部分消费品进口关税。具体税目及税率调整情况详见财政部网站。</a:t>
            </a:r>
          </a:p>
          <a:p>
            <a:endParaRPr lang="zh-CN" altLang="en-US" sz="1600" dirty="0" smtClean="0"/>
          </a:p>
          <a:p>
            <a:r>
              <a:rPr lang="zh-CN" altLang="en-US" sz="1600" dirty="0" smtClean="0"/>
              <a:t>　　特此公告。</a:t>
            </a:r>
          </a:p>
          <a:p>
            <a:endParaRPr lang="zh-CN" altLang="en-US" sz="1600" dirty="0" smtClean="0"/>
          </a:p>
          <a:p>
            <a:pPr algn="r"/>
            <a:r>
              <a:rPr lang="zh-CN" altLang="en-US" sz="1600" dirty="0" smtClean="0"/>
              <a:t>　　海关总署</a:t>
            </a:r>
          </a:p>
          <a:p>
            <a:pPr algn="r"/>
            <a:r>
              <a:rPr lang="zh-CN" altLang="en-US" sz="1600" dirty="0" smtClean="0"/>
              <a:t>　　</a:t>
            </a:r>
            <a:r>
              <a:rPr lang="en-US" altLang="zh-CN" sz="1600" dirty="0" smtClean="0"/>
              <a:t>2017</a:t>
            </a:r>
            <a:r>
              <a:rPr lang="zh-CN" altLang="en-US" sz="1600" dirty="0" smtClean="0"/>
              <a:t>年</a:t>
            </a:r>
            <a:r>
              <a:rPr lang="en-US" altLang="zh-CN" sz="1600" dirty="0" smtClean="0"/>
              <a:t>11</a:t>
            </a:r>
            <a:r>
              <a:rPr lang="zh-CN" altLang="en-US" sz="1600" dirty="0" smtClean="0"/>
              <a:t>月</a:t>
            </a:r>
            <a:r>
              <a:rPr lang="en-US" altLang="zh-CN" sz="1600" dirty="0" smtClean="0"/>
              <a:t>27</a:t>
            </a:r>
            <a:r>
              <a:rPr lang="zh-CN" altLang="en-US" sz="1600" dirty="0" smtClean="0"/>
              <a:t>日</a:t>
            </a:r>
            <a:endParaRPr lang="en-US" altLang="zh-CN" sz="1600" dirty="0" smtClean="0"/>
          </a:p>
          <a:p>
            <a:pPr algn="r"/>
            <a:endParaRPr lang="en-US" altLang="zh-CN" sz="1600" dirty="0" smtClean="0"/>
          </a:p>
          <a:p>
            <a:pPr algn="r"/>
            <a:endParaRPr lang="en-US" altLang="zh-CN" sz="1600" dirty="0" smtClean="0"/>
          </a:p>
          <a:p>
            <a:endParaRPr lang="en-US" altLang="zh-CN" sz="1600" dirty="0" smtClean="0"/>
          </a:p>
          <a:p>
            <a:pPr algn="ctr"/>
            <a:r>
              <a:rPr lang="zh-CN" altLang="en-US" sz="1600" b="1" dirty="0" smtClean="0"/>
              <a:t>国务院关税税则委员会关于调整部分消费品进口关税的通知  </a:t>
            </a:r>
          </a:p>
          <a:p>
            <a:r>
              <a:rPr lang="zh-CN" altLang="en-US" sz="1600" dirty="0" smtClean="0"/>
              <a:t>海关总署：</a:t>
            </a:r>
          </a:p>
          <a:p>
            <a:endParaRPr lang="zh-CN" altLang="en-US" sz="1600" dirty="0" smtClean="0"/>
          </a:p>
          <a:p>
            <a:r>
              <a:rPr lang="zh-CN" altLang="en-US" sz="1600" dirty="0" smtClean="0"/>
              <a:t>　　自</a:t>
            </a:r>
            <a:r>
              <a:rPr lang="en-US" altLang="zh-CN" sz="1600" dirty="0" smtClean="0"/>
              <a:t>2017</a:t>
            </a:r>
            <a:r>
              <a:rPr lang="zh-CN" altLang="en-US" sz="1600" dirty="0" smtClean="0"/>
              <a:t>年</a:t>
            </a:r>
            <a:r>
              <a:rPr lang="en-US" altLang="zh-CN" sz="1600" dirty="0" smtClean="0"/>
              <a:t>12</a:t>
            </a:r>
            <a:r>
              <a:rPr lang="zh-CN" altLang="en-US" sz="1600" dirty="0" smtClean="0"/>
              <a:t>月</a:t>
            </a:r>
            <a:r>
              <a:rPr lang="en-US" altLang="zh-CN" sz="1600" dirty="0" smtClean="0"/>
              <a:t>1</a:t>
            </a:r>
            <a:r>
              <a:rPr lang="zh-CN" altLang="en-US" sz="1600" dirty="0" smtClean="0"/>
              <a:t>日起，以暂定税率方式降低部分消费品进口关税。具体税目及税率调整情况见附件。</a:t>
            </a:r>
          </a:p>
          <a:p>
            <a:r>
              <a:rPr lang="zh-CN" altLang="en-US" sz="1600" dirty="0" smtClean="0"/>
              <a:t>　　特此通知。</a:t>
            </a:r>
          </a:p>
          <a:p>
            <a:r>
              <a:rPr lang="zh-CN" altLang="en-US" sz="1600" dirty="0" smtClean="0"/>
              <a:t>　　附件：部分消费品进口暂定税率调整表</a:t>
            </a:r>
          </a:p>
          <a:p>
            <a:pPr algn="r"/>
            <a:r>
              <a:rPr lang="zh-CN" altLang="en-US" sz="1600" dirty="0" smtClean="0"/>
              <a:t>　　国务院关税税则委员会</a:t>
            </a:r>
          </a:p>
          <a:p>
            <a:pPr algn="r"/>
            <a:r>
              <a:rPr lang="zh-CN" altLang="en-US" sz="1600" dirty="0" smtClean="0"/>
              <a:t>　　</a:t>
            </a:r>
            <a:r>
              <a:rPr lang="en-US" altLang="zh-CN" sz="1600" dirty="0" smtClean="0"/>
              <a:t>2017</a:t>
            </a:r>
            <a:r>
              <a:rPr lang="zh-CN" altLang="en-US" sz="1600" dirty="0" smtClean="0"/>
              <a:t>年</a:t>
            </a:r>
            <a:r>
              <a:rPr lang="en-US" altLang="zh-CN" sz="1600" dirty="0" smtClean="0"/>
              <a:t>11</a:t>
            </a:r>
            <a:r>
              <a:rPr lang="zh-CN" altLang="en-US" sz="1600" dirty="0" smtClean="0"/>
              <a:t>月</a:t>
            </a:r>
            <a:r>
              <a:rPr lang="en-US" altLang="zh-CN" sz="1600" dirty="0" smtClean="0"/>
              <a:t>22</a:t>
            </a:r>
            <a:r>
              <a:rPr lang="zh-CN" altLang="en-US" sz="1600" dirty="0" smtClean="0"/>
              <a:t>日</a:t>
            </a:r>
          </a:p>
          <a:p>
            <a:r>
              <a:rPr lang="zh-CN" altLang="en-US" sz="1600" dirty="0" smtClean="0"/>
              <a:t> </a:t>
            </a:r>
          </a:p>
          <a:p>
            <a:r>
              <a:rPr lang="zh-CN" altLang="en-US" sz="1600" dirty="0" smtClean="0"/>
              <a:t>附件下载</a:t>
            </a:r>
            <a:r>
              <a:rPr lang="en-US" altLang="zh-CN" sz="1600" dirty="0" smtClean="0"/>
              <a:t>:</a:t>
            </a:r>
            <a:r>
              <a:rPr lang="zh-CN" altLang="en-US" sz="1600" dirty="0" smtClean="0">
                <a:hlinkClick r:id="rId4" action="ppaction://hlinkfile"/>
              </a:rPr>
              <a:t>部分消费品进口暂定税率调整表</a:t>
            </a:r>
            <a:r>
              <a:rPr lang="en-US" altLang="zh-CN" sz="1600" dirty="0" smtClean="0">
                <a:hlinkClick r:id="rId4" action="ppaction://hlinkfile"/>
              </a:rPr>
              <a:t>.pdf</a:t>
            </a:r>
            <a:endParaRPr lang="zh-CN" altLang="en-US" sz="1600" dirty="0"/>
          </a:p>
        </p:txBody>
      </p:sp>
      <p:cxnSp>
        <p:nvCxnSpPr>
          <p:cNvPr id="7" name="直接连接符 6"/>
          <p:cNvCxnSpPr>
            <a:endCxn id="5" idx="3"/>
          </p:cNvCxnSpPr>
          <p:nvPr/>
        </p:nvCxnSpPr>
        <p:spPr>
          <a:xfrm>
            <a:off x="563526" y="3561907"/>
            <a:ext cx="11153552" cy="15349"/>
          </a:xfrm>
          <a:prstGeom prst="line">
            <a:avLst/>
          </a:prstGeom>
          <a:ln>
            <a:solidFill>
              <a:schemeClr val="accent1">
                <a:lumMod val="50000"/>
              </a:schemeClr>
            </a:solidFill>
          </a:ln>
        </p:spPr>
        <p:style>
          <a:lnRef idx="1">
            <a:schemeClr val="accent5"/>
          </a:lnRef>
          <a:fillRef idx="0">
            <a:schemeClr val="accent5"/>
          </a:fillRef>
          <a:effectRef idx="0">
            <a:schemeClr val="accent5"/>
          </a:effectRef>
          <a:fontRef idx="minor">
            <a:schemeClr val="tx1"/>
          </a:fontRef>
        </p:style>
      </p:cxnSp>
    </p:spTree>
  </p:cSld>
  <p:clrMapOvr>
    <a:masterClrMapping/>
  </p:clrMapOvr>
  <p:transition spd="med" advClick="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393898" y="654331"/>
            <a:ext cx="7536911" cy="963265"/>
            <a:chOff x="2393898" y="654331"/>
            <a:chExt cx="7536911" cy="963265"/>
          </a:xfrm>
        </p:grpSpPr>
        <p:sp>
          <p:nvSpPr>
            <p:cNvPr id="11" name="矩形 10"/>
            <p:cNvSpPr/>
            <p:nvPr/>
          </p:nvSpPr>
          <p:spPr>
            <a:xfrm>
              <a:off x="2393898" y="654331"/>
              <a:ext cx="2167526" cy="7224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8"/>
            <p:cNvSpPr/>
            <p:nvPr/>
          </p:nvSpPr>
          <p:spPr>
            <a:xfrm>
              <a:off x="5120159" y="1135964"/>
              <a:ext cx="4810650" cy="481632"/>
            </a:xfrm>
            <a:custGeom>
              <a:avLst/>
              <a:gdLst/>
              <a:ahLst/>
              <a:cxnLst/>
              <a:rect l="l" t="t" r="r" b="b"/>
              <a:pathLst>
                <a:path w="2407813" h="340401">
                  <a:moveTo>
                    <a:pt x="0" y="0"/>
                  </a:moveTo>
                  <a:lnTo>
                    <a:pt x="2139292" y="0"/>
                  </a:lnTo>
                  <a:lnTo>
                    <a:pt x="2407813" y="340401"/>
                  </a:lnTo>
                  <a:lnTo>
                    <a:pt x="0" y="340401"/>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35"/>
            <p:cNvSpPr/>
            <p:nvPr/>
          </p:nvSpPr>
          <p:spPr>
            <a:xfrm>
              <a:off x="4561424" y="654331"/>
              <a:ext cx="560076" cy="959769"/>
            </a:xfrm>
            <a:custGeom>
              <a:avLst/>
              <a:gdLst>
                <a:gd name="connsiteX0" fmla="*/ 0 w 1532130"/>
                <a:gd name="connsiteY0" fmla="*/ 0 h 510602"/>
                <a:gd name="connsiteX1" fmla="*/ 1532130 w 1532130"/>
                <a:gd name="connsiteY1" fmla="*/ 0 h 510602"/>
                <a:gd name="connsiteX2" fmla="*/ 1532130 w 1532130"/>
                <a:gd name="connsiteY2" fmla="*/ 510602 h 510602"/>
                <a:gd name="connsiteX3" fmla="*/ 0 w 1532130"/>
                <a:gd name="connsiteY3" fmla="*/ 510602 h 510602"/>
                <a:gd name="connsiteX4" fmla="*/ 0 w 1532130"/>
                <a:gd name="connsiteY4" fmla="*/ 0 h 510602"/>
                <a:gd name="connsiteX0-1" fmla="*/ 0 w 1532130"/>
                <a:gd name="connsiteY0-2" fmla="*/ 0 h 678332"/>
                <a:gd name="connsiteX1-3" fmla="*/ 1532130 w 1532130"/>
                <a:gd name="connsiteY1-4" fmla="*/ 0 h 678332"/>
                <a:gd name="connsiteX2-5" fmla="*/ 395894 w 1532130"/>
                <a:gd name="connsiteY2-6" fmla="*/ 678332 h 678332"/>
                <a:gd name="connsiteX3-7" fmla="*/ 0 w 1532130"/>
                <a:gd name="connsiteY3-8" fmla="*/ 510602 h 678332"/>
                <a:gd name="connsiteX4-9" fmla="*/ 0 w 1532130"/>
                <a:gd name="connsiteY4-10" fmla="*/ 0 h 678332"/>
                <a:gd name="connsiteX0-11" fmla="*/ 0 w 395894"/>
                <a:gd name="connsiteY0-12" fmla="*/ 0 h 678332"/>
                <a:gd name="connsiteX1-13" fmla="*/ 395893 w 395894"/>
                <a:gd name="connsiteY1-14" fmla="*/ 343576 h 678332"/>
                <a:gd name="connsiteX2-15" fmla="*/ 395894 w 395894"/>
                <a:gd name="connsiteY2-16" fmla="*/ 678332 h 678332"/>
                <a:gd name="connsiteX3-17" fmla="*/ 0 w 395894"/>
                <a:gd name="connsiteY3-18" fmla="*/ 510602 h 678332"/>
                <a:gd name="connsiteX4-19" fmla="*/ 0 w 395894"/>
                <a:gd name="connsiteY4-20" fmla="*/ 0 h 6783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5894" h="678332">
                  <a:moveTo>
                    <a:pt x="0" y="0"/>
                  </a:moveTo>
                  <a:lnTo>
                    <a:pt x="395893" y="343576"/>
                  </a:lnTo>
                  <a:cubicBezTo>
                    <a:pt x="395893" y="455161"/>
                    <a:pt x="395894" y="566747"/>
                    <a:pt x="395894" y="678332"/>
                  </a:cubicBezTo>
                  <a:lnTo>
                    <a:pt x="0" y="510602"/>
                  </a:lnTo>
                  <a:lnTo>
                    <a:pt x="0"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42"/>
          <p:cNvSpPr/>
          <p:nvPr/>
        </p:nvSpPr>
        <p:spPr>
          <a:xfrm>
            <a:off x="2393898" y="654328"/>
            <a:ext cx="2167526" cy="384720"/>
          </a:xfrm>
          <a:custGeom>
            <a:avLst/>
            <a:gdLst/>
            <a:ahLst/>
            <a:cxnLst/>
            <a:rect l="l" t="t" r="r" b="b"/>
            <a:pathLst>
              <a:path w="1625856" h="519348">
                <a:moveTo>
                  <a:pt x="0" y="0"/>
                </a:moveTo>
                <a:lnTo>
                  <a:pt x="1625856" y="0"/>
                </a:lnTo>
                <a:lnTo>
                  <a:pt x="1625856" y="76587"/>
                </a:lnTo>
                <a:cubicBezTo>
                  <a:pt x="1479663" y="34106"/>
                  <a:pt x="1320385" y="11327"/>
                  <a:pt x="1153819" y="11327"/>
                </a:cubicBezTo>
                <a:cubicBezTo>
                  <a:pt x="653238" y="11327"/>
                  <a:pt x="218479" y="217058"/>
                  <a:pt x="0" y="519348"/>
                </a:cubicBezTo>
                <a:close/>
              </a:path>
            </a:pathLst>
          </a:custGeom>
          <a:gradFill flip="none" rotWithShape="1">
            <a:gsLst>
              <a:gs pos="0">
                <a:schemeClr val="bg1">
                  <a:alpha val="52000"/>
                </a:schemeClr>
              </a:gs>
              <a:gs pos="53000">
                <a:schemeClr val="bg1">
                  <a:alpha val="0"/>
                </a:schemeClr>
              </a:gs>
            </a:gsLst>
            <a:lin ang="2700000" scaled="1"/>
            <a:tileRect/>
          </a:gradFill>
          <a:effectLst/>
        </p:spPr>
        <p:txBody>
          <a:bodyPr wrap="square">
            <a:spAutoFit/>
          </a:bodyPr>
          <a:lstStyle/>
          <a:p>
            <a:pPr algn="ctr"/>
            <a:endParaRPr lang="zh-CN" altLang="en-US" sz="1900" b="1" kern="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5" name="组合 14"/>
          <p:cNvGrpSpPr/>
          <p:nvPr/>
        </p:nvGrpSpPr>
        <p:grpSpPr>
          <a:xfrm>
            <a:off x="2567893" y="759407"/>
            <a:ext cx="1663866" cy="461666"/>
            <a:chOff x="2946428" y="1701455"/>
            <a:chExt cx="1248060" cy="346249"/>
          </a:xfrm>
        </p:grpSpPr>
        <p:sp>
          <p:nvSpPr>
            <p:cNvPr id="16" name="TextBox 15"/>
            <p:cNvSpPr txBox="1"/>
            <p:nvPr/>
          </p:nvSpPr>
          <p:spPr>
            <a:xfrm>
              <a:off x="3053999" y="1732233"/>
              <a:ext cx="1140489" cy="288540"/>
            </a:xfrm>
            <a:prstGeom prst="rect">
              <a:avLst/>
            </a:prstGeom>
            <a:noFill/>
          </p:spPr>
          <p:txBody>
            <a:bodyPr wrap="square" rtlCol="0">
              <a:spAutoFit/>
            </a:bodyPr>
            <a:lstStyle/>
            <a:p>
              <a:pPr lvl="0"/>
              <a:r>
                <a:rPr lang="zh-CN" altLang="en-US" sz="1900" b="1" dirty="0" smtClean="0">
                  <a:solidFill>
                    <a:prstClr val="white"/>
                  </a:solidFill>
                  <a:latin typeface="Impact" panose="020B0806030902050204" pitchFamily="34" charset="0"/>
                </a:rPr>
                <a:t>海关小贴士</a:t>
              </a:r>
              <a:endParaRPr lang="zh-CN" altLang="en-US" sz="1900" b="1" dirty="0">
                <a:solidFill>
                  <a:prstClr val="white"/>
                </a:solidFill>
                <a:latin typeface="Impact" panose="020B0806030902050204" pitchFamily="34" charset="0"/>
              </a:endParaRPr>
            </a:p>
          </p:txBody>
        </p:sp>
        <p:sp>
          <p:nvSpPr>
            <p:cNvPr id="17" name="标题层"/>
            <p:cNvSpPr txBox="1"/>
            <p:nvPr/>
          </p:nvSpPr>
          <p:spPr bwMode="auto">
            <a:xfrm>
              <a:off x="2946428" y="1701455"/>
              <a:ext cx="243158" cy="346249"/>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endParaRPr lang="zh-CN" altLang="en-US" sz="2400" b="1"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sp>
        <p:nvSpPr>
          <p:cNvPr id="18" name="标题层"/>
          <p:cNvSpPr txBox="1"/>
          <p:nvPr/>
        </p:nvSpPr>
        <p:spPr bwMode="auto">
          <a:xfrm>
            <a:off x="4819616" y="1197125"/>
            <a:ext cx="5026143" cy="415486"/>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zh-CN" altLang="en-US" sz="1900" b="1" kern="0" dirty="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rPr>
              <a:t>报关单中</a:t>
            </a:r>
            <a:r>
              <a:rPr lang="en-US" altLang="zh-CN" sz="1900" b="1" kern="0" dirty="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rPr>
              <a:t>CAS</a:t>
            </a:r>
            <a:r>
              <a:rPr lang="zh-CN" altLang="en-US" sz="1900" b="1" kern="0" dirty="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rPr>
              <a:t>号的含义及填制要求规范</a:t>
            </a:r>
            <a:endParaRPr lang="zh-CN" altLang="en-US" sz="19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矩形 19"/>
          <p:cNvSpPr/>
          <p:nvPr/>
        </p:nvSpPr>
        <p:spPr>
          <a:xfrm>
            <a:off x="499730" y="1957242"/>
            <a:ext cx="11355572" cy="646331"/>
          </a:xfrm>
          <a:prstGeom prst="rect">
            <a:avLst/>
          </a:prstGeom>
        </p:spPr>
        <p:txBody>
          <a:bodyPr wrap="square">
            <a:spAutoFit/>
          </a:bodyPr>
          <a:lstStyle/>
          <a:p>
            <a:r>
              <a:rPr lang="zh-CN" altLang="en-US" dirty="0" smtClean="0"/>
              <a:t>　    在日常的生活和工作中我们常常要和许多编码打交道，比如微信的二维码，结账时候的付款码，报关单的条形码以及各种千奇百怪的验证码↓↓↓</a:t>
            </a:r>
            <a:endParaRPr lang="zh-CN" altLang="en-US" dirty="0"/>
          </a:p>
        </p:txBody>
      </p:sp>
      <p:pic>
        <p:nvPicPr>
          <p:cNvPr id="21" name="图片 20" descr="微信图片_20180122094851.jpg"/>
          <p:cNvPicPr>
            <a:picLocks noChangeAspect="1"/>
          </p:cNvPicPr>
          <p:nvPr/>
        </p:nvPicPr>
        <p:blipFill>
          <a:blip r:embed="rId4" cstate="print"/>
          <a:stretch>
            <a:fillRect/>
          </a:stretch>
        </p:blipFill>
        <p:spPr>
          <a:xfrm>
            <a:off x="1022498" y="2782186"/>
            <a:ext cx="3810000" cy="2590800"/>
          </a:xfrm>
          <a:prstGeom prst="rect">
            <a:avLst/>
          </a:prstGeom>
        </p:spPr>
      </p:pic>
      <p:sp>
        <p:nvSpPr>
          <p:cNvPr id="22" name="矩形 21"/>
          <p:cNvSpPr/>
          <p:nvPr/>
        </p:nvSpPr>
        <p:spPr>
          <a:xfrm>
            <a:off x="528084" y="5530058"/>
            <a:ext cx="4905154" cy="923330"/>
          </a:xfrm>
          <a:prstGeom prst="rect">
            <a:avLst/>
          </a:prstGeom>
        </p:spPr>
        <p:txBody>
          <a:bodyPr wrap="square">
            <a:spAutoFit/>
          </a:bodyPr>
          <a:lstStyle/>
          <a:p>
            <a:r>
              <a:rPr lang="zh-CN" altLang="en-US" dirty="0" smtClean="0"/>
              <a:t>既然生活中已经存在了各种各样的编码、密码、条码、二维码，那我们今天就不妨再多说一种编码：</a:t>
            </a:r>
            <a:r>
              <a:rPr lang="en-US" altLang="zh-CN" b="1" dirty="0" smtClean="0">
                <a:solidFill>
                  <a:srgbClr val="FF0000"/>
                </a:solidFill>
              </a:rPr>
              <a:t>CAS</a:t>
            </a:r>
            <a:r>
              <a:rPr lang="zh-CN" altLang="en-US" dirty="0" smtClean="0"/>
              <a:t>。</a:t>
            </a:r>
            <a:endParaRPr lang="zh-CN" altLang="en-US" dirty="0"/>
          </a:p>
        </p:txBody>
      </p:sp>
      <p:sp>
        <p:nvSpPr>
          <p:cNvPr id="23" name="矩形 22"/>
          <p:cNvSpPr/>
          <p:nvPr/>
        </p:nvSpPr>
        <p:spPr>
          <a:xfrm>
            <a:off x="5996762" y="2721935"/>
            <a:ext cx="5741581" cy="3604437"/>
          </a:xfrm>
          <a:prstGeom prst="rect">
            <a:avLst/>
          </a:prstGeom>
          <a:ln w="28575"/>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nSpc>
                <a:spcPts val="2500"/>
              </a:lnSpc>
            </a:pPr>
            <a:r>
              <a:rPr lang="en-US" altLang="zh-CN" dirty="0" smtClean="0">
                <a:solidFill>
                  <a:srgbClr val="C00000"/>
                </a:solidFill>
              </a:rPr>
              <a:t>CAS</a:t>
            </a:r>
            <a:r>
              <a:rPr lang="zh-CN" altLang="en-US" dirty="0" smtClean="0">
                <a:solidFill>
                  <a:srgbClr val="C00000"/>
                </a:solidFill>
              </a:rPr>
              <a:t>号</a:t>
            </a:r>
            <a:r>
              <a:rPr lang="zh-CN" altLang="en-US" dirty="0" smtClean="0">
                <a:solidFill>
                  <a:schemeClr val="tx1">
                    <a:lumMod val="95000"/>
                    <a:lumOff val="5000"/>
                  </a:schemeClr>
                </a:solidFill>
              </a:rPr>
              <a:t>（</a:t>
            </a:r>
            <a:r>
              <a:rPr lang="en-US" altLang="zh-CN" dirty="0" smtClean="0">
                <a:solidFill>
                  <a:schemeClr val="tx1">
                    <a:lumMod val="95000"/>
                    <a:lumOff val="5000"/>
                  </a:schemeClr>
                </a:solidFill>
              </a:rPr>
              <a:t>CAS Registry Number</a:t>
            </a:r>
            <a:r>
              <a:rPr lang="zh-CN" altLang="en-US" dirty="0" smtClean="0">
                <a:solidFill>
                  <a:schemeClr val="tx1">
                    <a:lumMod val="95000"/>
                    <a:lumOff val="5000"/>
                  </a:schemeClr>
                </a:solidFill>
              </a:rPr>
              <a:t>或称</a:t>
            </a:r>
            <a:r>
              <a:rPr lang="en-US" altLang="zh-CN" dirty="0" smtClean="0">
                <a:solidFill>
                  <a:schemeClr val="tx1">
                    <a:lumMod val="95000"/>
                    <a:lumOff val="5000"/>
                  </a:schemeClr>
                </a:solidFill>
              </a:rPr>
              <a:t>CAS Number, CAS Rn, CAS #</a:t>
            </a:r>
            <a:r>
              <a:rPr lang="zh-CN" altLang="en-US" dirty="0" smtClean="0">
                <a:solidFill>
                  <a:schemeClr val="tx1">
                    <a:lumMod val="95000"/>
                    <a:lumOff val="5000"/>
                  </a:schemeClr>
                </a:solidFill>
              </a:rPr>
              <a:t>），又称</a:t>
            </a:r>
            <a:r>
              <a:rPr lang="en-US" altLang="zh-CN" dirty="0" smtClean="0">
                <a:solidFill>
                  <a:schemeClr val="tx1">
                    <a:lumMod val="95000"/>
                    <a:lumOff val="5000"/>
                  </a:schemeClr>
                </a:solidFill>
              </a:rPr>
              <a:t>CAS</a:t>
            </a:r>
            <a:r>
              <a:rPr lang="zh-CN" altLang="en-US" dirty="0" smtClean="0">
                <a:solidFill>
                  <a:schemeClr val="tx1">
                    <a:lumMod val="95000"/>
                    <a:lumOff val="5000"/>
                  </a:schemeClr>
                </a:solidFill>
              </a:rPr>
              <a:t>登录号，是某种物质（化合物、高分子材料、生物序列（</a:t>
            </a:r>
            <a:r>
              <a:rPr lang="en-US" altLang="zh-CN" dirty="0" smtClean="0">
                <a:solidFill>
                  <a:schemeClr val="tx1">
                    <a:lumMod val="95000"/>
                    <a:lumOff val="5000"/>
                  </a:schemeClr>
                </a:solidFill>
              </a:rPr>
              <a:t>Biological sequences</a:t>
            </a:r>
            <a:r>
              <a:rPr lang="zh-CN" altLang="en-US" dirty="0" smtClean="0">
                <a:solidFill>
                  <a:schemeClr val="tx1">
                    <a:lumMod val="95000"/>
                    <a:lumOff val="5000"/>
                  </a:schemeClr>
                </a:solidFill>
              </a:rPr>
              <a:t>）、混合物或合金）的唯一的数字识别号码。</a:t>
            </a:r>
          </a:p>
          <a:p>
            <a:pPr>
              <a:lnSpc>
                <a:spcPts val="2500"/>
              </a:lnSpc>
            </a:pPr>
            <a:endParaRPr lang="zh-CN" altLang="en-US" dirty="0" smtClean="0">
              <a:solidFill>
                <a:schemeClr val="tx1">
                  <a:lumMod val="95000"/>
                  <a:lumOff val="5000"/>
                </a:schemeClr>
              </a:solidFill>
            </a:endParaRPr>
          </a:p>
          <a:p>
            <a:pPr>
              <a:lnSpc>
                <a:spcPts val="2500"/>
              </a:lnSpc>
            </a:pPr>
            <a:r>
              <a:rPr lang="zh-CN" altLang="en-US" dirty="0" smtClean="0">
                <a:solidFill>
                  <a:schemeClr val="tx1">
                    <a:lumMod val="95000"/>
                    <a:lumOff val="5000"/>
                  </a:schemeClr>
                </a:solidFill>
              </a:rPr>
              <a:t>美国化学会的下设组织化学文摘服务社（</a:t>
            </a:r>
            <a:r>
              <a:rPr lang="en-US" altLang="zh-CN" dirty="0" smtClean="0">
                <a:solidFill>
                  <a:schemeClr val="tx1">
                    <a:lumMod val="95000"/>
                    <a:lumOff val="5000"/>
                  </a:schemeClr>
                </a:solidFill>
              </a:rPr>
              <a:t>Chemical Abstracts Service, CAS</a:t>
            </a:r>
            <a:r>
              <a:rPr lang="zh-CN" altLang="en-US" dirty="0" smtClean="0">
                <a:solidFill>
                  <a:schemeClr val="tx1">
                    <a:lumMod val="95000"/>
                    <a:lumOff val="5000"/>
                  </a:schemeClr>
                </a:solidFill>
              </a:rPr>
              <a:t>）负责为每一种出现在文献中的物质分配一个</a:t>
            </a:r>
            <a:r>
              <a:rPr lang="en-US" altLang="zh-CN" dirty="0" smtClean="0">
                <a:solidFill>
                  <a:schemeClr val="tx1">
                    <a:lumMod val="95000"/>
                    <a:lumOff val="5000"/>
                  </a:schemeClr>
                </a:solidFill>
              </a:rPr>
              <a:t>CAS</a:t>
            </a:r>
            <a:r>
              <a:rPr lang="zh-CN" altLang="en-US" dirty="0" smtClean="0">
                <a:solidFill>
                  <a:schemeClr val="tx1">
                    <a:lumMod val="95000"/>
                    <a:lumOff val="5000"/>
                  </a:schemeClr>
                </a:solidFill>
              </a:rPr>
              <a:t>号，其目的是为了避免化学物质有多种名称的麻烦，使数据库的检索更为方便。如今几乎所有的化学数据库都允许用</a:t>
            </a:r>
            <a:r>
              <a:rPr lang="en-US" altLang="zh-CN" dirty="0" smtClean="0">
                <a:solidFill>
                  <a:schemeClr val="tx1">
                    <a:lumMod val="95000"/>
                    <a:lumOff val="5000"/>
                  </a:schemeClr>
                </a:solidFill>
              </a:rPr>
              <a:t>CAS</a:t>
            </a:r>
            <a:r>
              <a:rPr lang="zh-CN" altLang="en-US" dirty="0" smtClean="0">
                <a:solidFill>
                  <a:schemeClr val="tx1">
                    <a:lumMod val="95000"/>
                    <a:lumOff val="5000"/>
                  </a:schemeClr>
                </a:solidFill>
              </a:rPr>
              <a:t>号检索。</a:t>
            </a:r>
            <a:endParaRPr lang="zh-CN" altLang="en-US" dirty="0">
              <a:solidFill>
                <a:schemeClr val="tx1">
                  <a:lumMod val="95000"/>
                  <a:lumOff val="5000"/>
                </a:schemeClr>
              </a:solidFill>
            </a:endParaRPr>
          </a:p>
        </p:txBody>
      </p:sp>
      <p:sp>
        <p:nvSpPr>
          <p:cNvPr id="24" name="虚尾箭头 23"/>
          <p:cNvSpPr/>
          <p:nvPr/>
        </p:nvSpPr>
        <p:spPr>
          <a:xfrm>
            <a:off x="5326912" y="5720316"/>
            <a:ext cx="467832" cy="425303"/>
          </a:xfrm>
          <a:prstGeom prst="striped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Tree>
  </p:cSld>
  <p:clrMapOvr>
    <a:masterClrMapping/>
  </p:clrMapOvr>
  <p:transition spd="med" advClick="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89097" y="989956"/>
            <a:ext cx="11132289" cy="369332"/>
          </a:xfrm>
          <a:prstGeom prst="rect">
            <a:avLst/>
          </a:prstGeom>
        </p:spPr>
        <p:txBody>
          <a:bodyPr wrap="square">
            <a:spAutoFit/>
          </a:bodyPr>
          <a:lstStyle/>
          <a:p>
            <a:r>
              <a:rPr lang="zh-CN" altLang="en-US" dirty="0" smtClean="0">
                <a:solidFill>
                  <a:srgbClr val="C00000"/>
                </a:solidFill>
              </a:rPr>
              <a:t>到</a:t>
            </a:r>
            <a:r>
              <a:rPr lang="en-US" altLang="zh-CN" dirty="0" smtClean="0">
                <a:solidFill>
                  <a:srgbClr val="C00000"/>
                </a:solidFill>
              </a:rPr>
              <a:t>2012</a:t>
            </a:r>
            <a:r>
              <a:rPr lang="zh-CN" altLang="en-US" dirty="0" smtClean="0">
                <a:solidFill>
                  <a:srgbClr val="C00000"/>
                </a:solidFill>
              </a:rPr>
              <a:t>年</a:t>
            </a:r>
            <a:r>
              <a:rPr lang="en-US" altLang="zh-CN" dirty="0" smtClean="0">
                <a:solidFill>
                  <a:srgbClr val="C00000"/>
                </a:solidFill>
              </a:rPr>
              <a:t>1</a:t>
            </a:r>
            <a:r>
              <a:rPr lang="zh-CN" altLang="en-US" dirty="0" smtClean="0">
                <a:solidFill>
                  <a:srgbClr val="C00000"/>
                </a:solidFill>
              </a:rPr>
              <a:t>月</a:t>
            </a:r>
            <a:r>
              <a:rPr lang="en-US" altLang="zh-CN" dirty="0" smtClean="0">
                <a:solidFill>
                  <a:srgbClr val="C00000"/>
                </a:solidFill>
              </a:rPr>
              <a:t>20</a:t>
            </a:r>
            <a:r>
              <a:rPr lang="zh-CN" altLang="en-US" dirty="0" smtClean="0">
                <a:solidFill>
                  <a:srgbClr val="C00000"/>
                </a:solidFill>
              </a:rPr>
              <a:t>日，</a:t>
            </a:r>
            <a:r>
              <a:rPr lang="en-US" altLang="zh-CN" dirty="0" smtClean="0">
                <a:solidFill>
                  <a:srgbClr val="C00000"/>
                </a:solidFill>
              </a:rPr>
              <a:t>CAS</a:t>
            </a:r>
            <a:r>
              <a:rPr lang="zh-CN" altLang="en-US" dirty="0" smtClean="0">
                <a:solidFill>
                  <a:srgbClr val="C00000"/>
                </a:solidFill>
              </a:rPr>
              <a:t>已经登记了</a:t>
            </a:r>
            <a:r>
              <a:rPr lang="en-US" altLang="zh-CN" b="1" dirty="0" smtClean="0">
                <a:solidFill>
                  <a:srgbClr val="C00000"/>
                </a:solidFill>
              </a:rPr>
              <a:t>64,944,800</a:t>
            </a:r>
            <a:r>
              <a:rPr lang="zh-CN" altLang="en-US" b="1" dirty="0" smtClean="0">
                <a:solidFill>
                  <a:srgbClr val="C00000"/>
                </a:solidFill>
              </a:rPr>
              <a:t>余种</a:t>
            </a:r>
            <a:r>
              <a:rPr lang="zh-CN" altLang="en-US" dirty="0" smtClean="0">
                <a:solidFill>
                  <a:srgbClr val="C00000"/>
                </a:solidFill>
              </a:rPr>
              <a:t>物质最新数据，并且还以每天</a:t>
            </a:r>
            <a:r>
              <a:rPr lang="en-US" altLang="zh-CN" b="1" dirty="0" smtClean="0">
                <a:solidFill>
                  <a:srgbClr val="C00000"/>
                </a:solidFill>
              </a:rPr>
              <a:t>4,000</a:t>
            </a:r>
            <a:r>
              <a:rPr lang="zh-CN" altLang="en-US" b="1" dirty="0" smtClean="0">
                <a:solidFill>
                  <a:srgbClr val="C00000"/>
                </a:solidFill>
              </a:rPr>
              <a:t>余种</a:t>
            </a:r>
            <a:r>
              <a:rPr lang="zh-CN" altLang="en-US" dirty="0" smtClean="0">
                <a:solidFill>
                  <a:srgbClr val="C00000"/>
                </a:solidFill>
              </a:rPr>
              <a:t>的速度增加。</a:t>
            </a:r>
            <a:endParaRPr lang="zh-CN" altLang="en-US" dirty="0">
              <a:solidFill>
                <a:srgbClr val="C00000"/>
              </a:solidFill>
            </a:endParaRPr>
          </a:p>
        </p:txBody>
      </p:sp>
      <p:pic>
        <p:nvPicPr>
          <p:cNvPr id="6" name="图片 5" descr="微信图片_20180122095257.jpg"/>
          <p:cNvPicPr>
            <a:picLocks noChangeAspect="1"/>
          </p:cNvPicPr>
          <p:nvPr/>
        </p:nvPicPr>
        <p:blipFill>
          <a:blip r:embed="rId4" cstate="print"/>
          <a:stretch>
            <a:fillRect/>
          </a:stretch>
        </p:blipFill>
        <p:spPr>
          <a:xfrm>
            <a:off x="568842" y="1499190"/>
            <a:ext cx="5082363" cy="5082363"/>
          </a:xfrm>
          <a:prstGeom prst="rect">
            <a:avLst/>
          </a:prstGeom>
        </p:spPr>
      </p:pic>
      <p:sp>
        <p:nvSpPr>
          <p:cNvPr id="7" name="矩形 6"/>
          <p:cNvSpPr/>
          <p:nvPr/>
        </p:nvSpPr>
        <p:spPr>
          <a:xfrm>
            <a:off x="5929424" y="1765856"/>
            <a:ext cx="6096000" cy="923330"/>
          </a:xfrm>
          <a:prstGeom prst="rect">
            <a:avLst/>
          </a:prstGeom>
        </p:spPr>
        <p:txBody>
          <a:bodyPr>
            <a:spAutoFit/>
          </a:bodyPr>
          <a:lstStyle/>
          <a:p>
            <a:r>
              <a:rPr lang="zh-CN" altLang="en-US" dirty="0" smtClean="0"/>
              <a:t>一些化学制品往往有常用名、学名等等各种叫法，</a:t>
            </a:r>
            <a:r>
              <a:rPr lang="zh-CN" altLang="en-US" b="1" dirty="0" smtClean="0">
                <a:solidFill>
                  <a:srgbClr val="C00000"/>
                </a:solidFill>
              </a:rPr>
              <a:t>为了更准确地表达该化学名称，为其编订的全球范围内统一且具有唯一性的数字代码。</a:t>
            </a:r>
            <a:endParaRPr lang="zh-CN" altLang="en-US" dirty="0">
              <a:solidFill>
                <a:srgbClr val="C00000"/>
              </a:solidFill>
            </a:endParaRPr>
          </a:p>
        </p:txBody>
      </p:sp>
      <p:sp>
        <p:nvSpPr>
          <p:cNvPr id="8" name="矩形 7"/>
          <p:cNvSpPr/>
          <p:nvPr/>
        </p:nvSpPr>
        <p:spPr>
          <a:xfrm>
            <a:off x="5929424" y="2945794"/>
            <a:ext cx="5947144" cy="1200329"/>
          </a:xfrm>
          <a:prstGeom prst="rect">
            <a:avLst/>
          </a:prstGeom>
        </p:spPr>
        <p:txBody>
          <a:bodyPr wrap="square">
            <a:spAutoFit/>
          </a:bodyPr>
          <a:lstStyle/>
          <a:p>
            <a:r>
              <a:rPr lang="zh-CN" altLang="en-US" dirty="0" smtClean="0">
                <a:solidFill>
                  <a:srgbClr val="FF6600"/>
                </a:solidFill>
              </a:rPr>
              <a:t>比如三氧化二砷，大家都叫它砒霜，又称信石，还有白砒、亚砷酸酐等“小名”。而对应它的</a:t>
            </a:r>
            <a:r>
              <a:rPr lang="en-US" altLang="zh-CN" dirty="0" smtClean="0">
                <a:solidFill>
                  <a:srgbClr val="FF6600"/>
                </a:solidFill>
              </a:rPr>
              <a:t>CAS</a:t>
            </a:r>
            <a:r>
              <a:rPr lang="zh-CN" altLang="en-US" dirty="0" smtClean="0">
                <a:solidFill>
                  <a:srgbClr val="FF6600"/>
                </a:solidFill>
              </a:rPr>
              <a:t>登录号为：</a:t>
            </a:r>
            <a:r>
              <a:rPr lang="en-US" altLang="zh-CN" dirty="0" smtClean="0">
                <a:solidFill>
                  <a:srgbClr val="FF6600"/>
                </a:solidFill>
              </a:rPr>
              <a:t>1327-53-3</a:t>
            </a:r>
            <a:r>
              <a:rPr lang="zh-CN" altLang="en-US" dirty="0" smtClean="0">
                <a:solidFill>
                  <a:srgbClr val="FF6600"/>
                </a:solidFill>
              </a:rPr>
              <a:t>，有了这个唯一且通用的代码，在进出口货物的交易中就不会出现错误啦。</a:t>
            </a:r>
            <a:endParaRPr lang="zh-CN" altLang="en-US" dirty="0">
              <a:solidFill>
                <a:srgbClr val="FF6600"/>
              </a:solidFill>
            </a:endParaRPr>
          </a:p>
        </p:txBody>
      </p:sp>
      <p:sp>
        <p:nvSpPr>
          <p:cNvPr id="9" name="矩形 8"/>
          <p:cNvSpPr/>
          <p:nvPr/>
        </p:nvSpPr>
        <p:spPr>
          <a:xfrm>
            <a:off x="5929424" y="4583208"/>
            <a:ext cx="5716772" cy="1200329"/>
          </a:xfrm>
          <a:prstGeom prst="rect">
            <a:avLst/>
          </a:prstGeom>
        </p:spPr>
        <p:txBody>
          <a:bodyPr wrap="square">
            <a:spAutoFit/>
          </a:bodyPr>
          <a:lstStyle/>
          <a:p>
            <a:r>
              <a:rPr lang="zh-CN" altLang="en-US" dirty="0" smtClean="0"/>
              <a:t>从单一的化学元素（氢氦锂铍硼，碳氮氧氟氖</a:t>
            </a:r>
            <a:r>
              <a:rPr lang="en-US" altLang="zh-CN" dirty="0" smtClean="0"/>
              <a:t>...</a:t>
            </a:r>
            <a:r>
              <a:rPr lang="zh-CN" altLang="en-US" dirty="0" smtClean="0"/>
              <a:t>）到复杂的有机化合物（甲乙丙丁烷、炔、烯，羧基、羟基各种基），</a:t>
            </a:r>
            <a:r>
              <a:rPr lang="zh-CN" altLang="en-US" b="1" dirty="0" smtClean="0">
                <a:solidFill>
                  <a:srgbClr val="C00000"/>
                </a:solidFill>
              </a:rPr>
              <a:t>不管他们的中文名称如何复杂，他们所对应的</a:t>
            </a:r>
            <a:r>
              <a:rPr lang="en-US" altLang="zh-CN" b="1" dirty="0" smtClean="0">
                <a:solidFill>
                  <a:srgbClr val="C00000"/>
                </a:solidFill>
              </a:rPr>
              <a:t>CAS</a:t>
            </a:r>
            <a:r>
              <a:rPr lang="zh-CN" altLang="en-US" b="1" dirty="0" smtClean="0">
                <a:solidFill>
                  <a:srgbClr val="C00000"/>
                </a:solidFill>
              </a:rPr>
              <a:t>登录号都是唯一的。</a:t>
            </a:r>
            <a:endParaRPr lang="zh-CN" altLang="en-US" dirty="0">
              <a:solidFill>
                <a:srgbClr val="C00000"/>
              </a:solidFill>
            </a:endParaRPr>
          </a:p>
        </p:txBody>
      </p:sp>
    </p:spTree>
  </p:cSld>
  <p:clrMapOvr>
    <a:masterClrMapping/>
  </p:clrMapOvr>
  <p:transition spd="med" advClick="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p:cNvPicPr>
            <a:picLocks noChangeAspect="1" noChangeArrowheads="1"/>
          </p:cNvPicPr>
          <p:nvPr/>
        </p:nvPicPr>
        <p:blipFill>
          <a:blip r:embed="rId4" cstate="print"/>
          <a:srcRect/>
          <a:stretch>
            <a:fillRect/>
          </a:stretch>
        </p:blipFill>
        <p:spPr bwMode="auto">
          <a:xfrm>
            <a:off x="1243123" y="943087"/>
            <a:ext cx="3581400" cy="5248275"/>
          </a:xfrm>
          <a:prstGeom prst="rect">
            <a:avLst/>
          </a:prstGeom>
          <a:noFill/>
          <a:ln w="9525">
            <a:noFill/>
            <a:miter lim="800000"/>
            <a:headEnd/>
            <a:tailEnd/>
          </a:ln>
        </p:spPr>
      </p:pic>
      <p:sp>
        <p:nvSpPr>
          <p:cNvPr id="6" name="矩形 5"/>
          <p:cNvSpPr/>
          <p:nvPr/>
        </p:nvSpPr>
        <p:spPr>
          <a:xfrm>
            <a:off x="5302102" y="2712706"/>
            <a:ext cx="4108817" cy="369332"/>
          </a:xfrm>
          <a:prstGeom prst="rect">
            <a:avLst/>
          </a:prstGeom>
        </p:spPr>
        <p:txBody>
          <a:bodyPr wrap="none">
            <a:spAutoFit/>
          </a:bodyPr>
          <a:lstStyle/>
          <a:p>
            <a:r>
              <a:rPr lang="zh-CN" altLang="en-US" dirty="0" smtClean="0"/>
              <a:t>那么，在报关时到底应该怎么填报呢？</a:t>
            </a:r>
            <a:endParaRPr lang="zh-CN" altLang="en-US" dirty="0"/>
          </a:p>
        </p:txBody>
      </p:sp>
      <p:sp>
        <p:nvSpPr>
          <p:cNvPr id="7" name="矩形 6"/>
          <p:cNvSpPr/>
          <p:nvPr/>
        </p:nvSpPr>
        <p:spPr>
          <a:xfrm>
            <a:off x="5302102" y="3307577"/>
            <a:ext cx="6096000" cy="923330"/>
          </a:xfrm>
          <a:prstGeom prst="rect">
            <a:avLst/>
          </a:prstGeom>
        </p:spPr>
        <p:txBody>
          <a:bodyPr>
            <a:spAutoFit/>
          </a:bodyPr>
          <a:lstStyle/>
          <a:p>
            <a:r>
              <a:rPr lang="zh-CN" altLang="en-US" b="1" dirty="0" smtClean="0">
                <a:solidFill>
                  <a:srgbClr val="C00000"/>
                </a:solidFill>
              </a:rPr>
              <a:t>商品如不涉及该代码可填报“无</a:t>
            </a:r>
            <a:r>
              <a:rPr lang="en-US" altLang="zh-CN" b="1" dirty="0" smtClean="0">
                <a:solidFill>
                  <a:srgbClr val="C00000"/>
                </a:solidFill>
              </a:rPr>
              <a:t>CAS</a:t>
            </a:r>
            <a:r>
              <a:rPr lang="zh-CN" altLang="en-US" b="1" dirty="0" smtClean="0">
                <a:solidFill>
                  <a:srgbClr val="C00000"/>
                </a:solidFill>
              </a:rPr>
              <a:t>号”或“无需报”，若商品为化工品，可在明确中文品名后查询</a:t>
            </a:r>
            <a:r>
              <a:rPr lang="en-US" altLang="zh-CN" b="1" dirty="0" smtClean="0">
                <a:solidFill>
                  <a:srgbClr val="C00000"/>
                </a:solidFill>
              </a:rPr>
              <a:t>CAS</a:t>
            </a:r>
            <a:r>
              <a:rPr lang="zh-CN" altLang="en-US" b="1" dirty="0" smtClean="0">
                <a:solidFill>
                  <a:srgbClr val="C00000"/>
                </a:solidFill>
              </a:rPr>
              <a:t>号，并将</a:t>
            </a:r>
            <a:r>
              <a:rPr lang="en-US" altLang="zh-CN" b="1" dirty="0" smtClean="0">
                <a:solidFill>
                  <a:srgbClr val="C00000"/>
                </a:solidFill>
              </a:rPr>
              <a:t>CAS</a:t>
            </a:r>
            <a:r>
              <a:rPr lang="zh-CN" altLang="en-US" b="1" dirty="0" smtClean="0">
                <a:solidFill>
                  <a:srgbClr val="C00000"/>
                </a:solidFill>
              </a:rPr>
              <a:t>代码填入该项目中。</a:t>
            </a:r>
            <a:endParaRPr lang="zh-CN" altLang="en-US" dirty="0">
              <a:solidFill>
                <a:srgbClr val="C00000"/>
              </a:solidFill>
            </a:endParaRPr>
          </a:p>
        </p:txBody>
      </p:sp>
    </p:spTree>
  </p:cSld>
  <p:clrMapOvr>
    <a:masterClrMapping/>
  </p:clrMapOvr>
  <p:transition spd="med" advClick="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93898" y="654331"/>
            <a:ext cx="2167526" cy="7224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8"/>
          <p:cNvSpPr/>
          <p:nvPr/>
        </p:nvSpPr>
        <p:spPr>
          <a:xfrm>
            <a:off x="5120159" y="1135964"/>
            <a:ext cx="5033934" cy="481632"/>
          </a:xfrm>
          <a:custGeom>
            <a:avLst/>
            <a:gdLst/>
            <a:ahLst/>
            <a:cxnLst/>
            <a:rect l="l" t="t" r="r" b="b"/>
            <a:pathLst>
              <a:path w="2407813" h="340401">
                <a:moveTo>
                  <a:pt x="0" y="0"/>
                </a:moveTo>
                <a:lnTo>
                  <a:pt x="2139292" y="0"/>
                </a:lnTo>
                <a:lnTo>
                  <a:pt x="2407813" y="340401"/>
                </a:lnTo>
                <a:lnTo>
                  <a:pt x="0" y="340401"/>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35"/>
          <p:cNvSpPr/>
          <p:nvPr/>
        </p:nvSpPr>
        <p:spPr>
          <a:xfrm>
            <a:off x="4561424" y="654331"/>
            <a:ext cx="560076" cy="959769"/>
          </a:xfrm>
          <a:custGeom>
            <a:avLst/>
            <a:gdLst>
              <a:gd name="connsiteX0" fmla="*/ 0 w 1532130"/>
              <a:gd name="connsiteY0" fmla="*/ 0 h 510602"/>
              <a:gd name="connsiteX1" fmla="*/ 1532130 w 1532130"/>
              <a:gd name="connsiteY1" fmla="*/ 0 h 510602"/>
              <a:gd name="connsiteX2" fmla="*/ 1532130 w 1532130"/>
              <a:gd name="connsiteY2" fmla="*/ 510602 h 510602"/>
              <a:gd name="connsiteX3" fmla="*/ 0 w 1532130"/>
              <a:gd name="connsiteY3" fmla="*/ 510602 h 510602"/>
              <a:gd name="connsiteX4" fmla="*/ 0 w 1532130"/>
              <a:gd name="connsiteY4" fmla="*/ 0 h 510602"/>
              <a:gd name="connsiteX0-1" fmla="*/ 0 w 1532130"/>
              <a:gd name="connsiteY0-2" fmla="*/ 0 h 678332"/>
              <a:gd name="connsiteX1-3" fmla="*/ 1532130 w 1532130"/>
              <a:gd name="connsiteY1-4" fmla="*/ 0 h 678332"/>
              <a:gd name="connsiteX2-5" fmla="*/ 395894 w 1532130"/>
              <a:gd name="connsiteY2-6" fmla="*/ 678332 h 678332"/>
              <a:gd name="connsiteX3-7" fmla="*/ 0 w 1532130"/>
              <a:gd name="connsiteY3-8" fmla="*/ 510602 h 678332"/>
              <a:gd name="connsiteX4-9" fmla="*/ 0 w 1532130"/>
              <a:gd name="connsiteY4-10" fmla="*/ 0 h 678332"/>
              <a:gd name="connsiteX0-11" fmla="*/ 0 w 395894"/>
              <a:gd name="connsiteY0-12" fmla="*/ 0 h 678332"/>
              <a:gd name="connsiteX1-13" fmla="*/ 395893 w 395894"/>
              <a:gd name="connsiteY1-14" fmla="*/ 343576 h 678332"/>
              <a:gd name="connsiteX2-15" fmla="*/ 395894 w 395894"/>
              <a:gd name="connsiteY2-16" fmla="*/ 678332 h 678332"/>
              <a:gd name="connsiteX3-17" fmla="*/ 0 w 395894"/>
              <a:gd name="connsiteY3-18" fmla="*/ 510602 h 678332"/>
              <a:gd name="connsiteX4-19" fmla="*/ 0 w 395894"/>
              <a:gd name="connsiteY4-20" fmla="*/ 0 h 6783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5894" h="678332">
                <a:moveTo>
                  <a:pt x="0" y="0"/>
                </a:moveTo>
                <a:lnTo>
                  <a:pt x="395893" y="343576"/>
                </a:lnTo>
                <a:cubicBezTo>
                  <a:pt x="395893" y="455161"/>
                  <a:pt x="395894" y="566747"/>
                  <a:pt x="395894" y="678332"/>
                </a:cubicBezTo>
                <a:lnTo>
                  <a:pt x="0" y="510602"/>
                </a:lnTo>
                <a:lnTo>
                  <a:pt x="0"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567890" y="759407"/>
            <a:ext cx="2057289" cy="461666"/>
            <a:chOff x="2946428" y="1701455"/>
            <a:chExt cx="1543165" cy="346249"/>
          </a:xfrm>
        </p:grpSpPr>
        <p:sp>
          <p:nvSpPr>
            <p:cNvPr id="10" name="TextBox 9"/>
            <p:cNvSpPr txBox="1"/>
            <p:nvPr/>
          </p:nvSpPr>
          <p:spPr>
            <a:xfrm>
              <a:off x="3349105" y="1732233"/>
              <a:ext cx="1140488" cy="288540"/>
            </a:xfrm>
            <a:prstGeom prst="rect">
              <a:avLst/>
            </a:prstGeom>
            <a:noFill/>
          </p:spPr>
          <p:txBody>
            <a:bodyPr wrap="square" rtlCol="0">
              <a:spAutoFit/>
            </a:bodyPr>
            <a:lstStyle/>
            <a:p>
              <a:pPr lvl="0"/>
              <a:r>
                <a:rPr lang="zh-CN" altLang="en-US" sz="1900" b="1" dirty="0" smtClean="0">
                  <a:solidFill>
                    <a:prstClr val="white"/>
                  </a:solidFill>
                  <a:latin typeface="Impact" panose="020B0806030902050204" pitchFamily="34" charset="0"/>
                </a:rPr>
                <a:t>重磅</a:t>
              </a:r>
              <a:endParaRPr lang="zh-CN" altLang="en-US" sz="1900" b="1" dirty="0">
                <a:solidFill>
                  <a:prstClr val="white"/>
                </a:solidFill>
                <a:latin typeface="Impact" panose="020B0806030902050204" pitchFamily="34" charset="0"/>
              </a:endParaRPr>
            </a:p>
          </p:txBody>
        </p:sp>
        <p:sp>
          <p:nvSpPr>
            <p:cNvPr id="11" name="标题层"/>
            <p:cNvSpPr txBox="1"/>
            <p:nvPr/>
          </p:nvSpPr>
          <p:spPr bwMode="auto">
            <a:xfrm>
              <a:off x="2946428" y="1701455"/>
              <a:ext cx="243158" cy="346249"/>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endParaRPr lang="zh-CN" altLang="en-US" sz="2400" b="1"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sp>
        <p:nvSpPr>
          <p:cNvPr id="12" name="标题层"/>
          <p:cNvSpPr txBox="1"/>
          <p:nvPr/>
        </p:nvSpPr>
        <p:spPr bwMode="auto">
          <a:xfrm>
            <a:off x="4936579" y="1197125"/>
            <a:ext cx="5026143" cy="415486"/>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zh-CN" altLang="en-US" sz="1900" b="1" kern="0" dirty="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rPr>
              <a:t>中国海关首次主导制定</a:t>
            </a:r>
            <a:r>
              <a:rPr lang="en-US" altLang="zh-CN" sz="1900" b="1" kern="0" dirty="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rPr>
              <a:t>AEO</a:t>
            </a:r>
            <a:r>
              <a:rPr lang="zh-CN" altLang="en-US" sz="1900" b="1" kern="0" dirty="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rPr>
              <a:t>领域国际规则</a:t>
            </a:r>
            <a:endParaRPr lang="zh-CN" altLang="en-US" sz="19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矩形 12"/>
          <p:cNvSpPr/>
          <p:nvPr/>
        </p:nvSpPr>
        <p:spPr>
          <a:xfrm>
            <a:off x="616689" y="1903526"/>
            <a:ext cx="10940902" cy="2585323"/>
          </a:xfrm>
          <a:prstGeom prst="rect">
            <a:avLst/>
          </a:prstGeom>
        </p:spPr>
        <p:txBody>
          <a:bodyPr wrap="square">
            <a:spAutoFit/>
          </a:bodyPr>
          <a:lstStyle/>
          <a:p>
            <a:r>
              <a:rPr lang="en-US" altLang="zh-CN" dirty="0" smtClean="0"/>
              <a:t>10</a:t>
            </a:r>
            <a:r>
              <a:rPr lang="zh-CN" altLang="en-US" dirty="0" smtClean="0"/>
              <a:t>月</a:t>
            </a:r>
            <a:r>
              <a:rPr lang="en-US" altLang="zh-CN" dirty="0" smtClean="0"/>
              <a:t>26</a:t>
            </a:r>
            <a:r>
              <a:rPr lang="zh-CN" altLang="en-US" dirty="0" smtClean="0"/>
              <a:t>日，由中国海关总署起草的</a:t>
            </a:r>
            <a:r>
              <a:rPr lang="en-US" altLang="zh-CN" dirty="0" smtClean="0"/>
              <a:t>《</a:t>
            </a:r>
            <a:r>
              <a:rPr lang="zh-CN" altLang="en-US" dirty="0" smtClean="0"/>
              <a:t>世界海关组织“经认证的经营者”（</a:t>
            </a:r>
            <a:r>
              <a:rPr lang="en-US" altLang="zh-CN" dirty="0" smtClean="0"/>
              <a:t>AEO</a:t>
            </a:r>
            <a:r>
              <a:rPr lang="zh-CN" altLang="en-US" dirty="0" smtClean="0"/>
              <a:t>）互认实施指南</a:t>
            </a:r>
            <a:r>
              <a:rPr lang="en-US" altLang="zh-CN" dirty="0" smtClean="0"/>
              <a:t>》</a:t>
            </a:r>
            <a:r>
              <a:rPr lang="zh-CN" altLang="en-US" dirty="0" smtClean="0"/>
              <a:t>在第</a:t>
            </a:r>
            <a:r>
              <a:rPr lang="en-US" altLang="zh-CN" dirty="0" smtClean="0"/>
              <a:t>18</a:t>
            </a:r>
            <a:r>
              <a:rPr lang="zh-CN" altLang="en-US" dirty="0" smtClean="0"/>
              <a:t>次世界海关组织“全球贸易安全与便利标准框架”工作组会议上获得审议通过，正式成为</a:t>
            </a:r>
            <a:r>
              <a:rPr lang="en-US" altLang="zh-CN" dirty="0" smtClean="0"/>
              <a:t>WCO</a:t>
            </a:r>
            <a:r>
              <a:rPr lang="zh-CN" altLang="en-US" dirty="0" smtClean="0"/>
              <a:t>在</a:t>
            </a:r>
            <a:r>
              <a:rPr lang="en-US" altLang="zh-CN" dirty="0" smtClean="0"/>
              <a:t>AEO</a:t>
            </a:r>
            <a:r>
              <a:rPr lang="zh-CN" altLang="en-US" dirty="0" smtClean="0"/>
              <a:t>领域的指导性文件，这是中国海关首次在</a:t>
            </a:r>
            <a:r>
              <a:rPr lang="en-US" altLang="zh-CN" dirty="0" smtClean="0"/>
              <a:t>AEO</a:t>
            </a:r>
            <a:r>
              <a:rPr lang="zh-CN" altLang="en-US" dirty="0" smtClean="0"/>
              <a:t>领域引领国际规则的制定。</a:t>
            </a:r>
            <a:endParaRPr lang="en-US" altLang="zh-CN" dirty="0" smtClean="0"/>
          </a:p>
          <a:p>
            <a:endParaRPr lang="en-US" altLang="zh-CN" dirty="0" smtClean="0"/>
          </a:p>
          <a:p>
            <a:r>
              <a:rPr lang="zh-CN" altLang="en-US" dirty="0" smtClean="0"/>
              <a:t>近年来，海关总署党组坚决贯彻落实党中央国务院关于国家社会信用体系建设整体部署要求，高度重视并深入推进海关进出口信用体系建设和</a:t>
            </a:r>
            <a:r>
              <a:rPr lang="en-US" altLang="zh-CN" dirty="0" smtClean="0"/>
              <a:t>AEO</a:t>
            </a:r>
            <a:r>
              <a:rPr lang="zh-CN" altLang="en-US" dirty="0" smtClean="0"/>
              <a:t>工作，以“一带一路”沿线和与我主要贸易国家为重点加快推进</a:t>
            </a:r>
            <a:r>
              <a:rPr lang="en-US" altLang="zh-CN" dirty="0" smtClean="0"/>
              <a:t>AEO</a:t>
            </a:r>
            <a:r>
              <a:rPr lang="zh-CN" altLang="en-US" dirty="0" smtClean="0"/>
              <a:t>互认合作，努力打造</a:t>
            </a:r>
            <a:r>
              <a:rPr lang="en-US" altLang="zh-CN" dirty="0" smtClean="0"/>
              <a:t>AEO</a:t>
            </a:r>
            <a:r>
              <a:rPr lang="zh-CN" altLang="en-US" dirty="0" smtClean="0"/>
              <a:t>国际互认升级版，实施成果受到业界和其他政府部门的积极评价，也引起了包括</a:t>
            </a:r>
            <a:r>
              <a:rPr lang="en-US" altLang="zh-CN" dirty="0" smtClean="0"/>
              <a:t>WCO</a:t>
            </a:r>
            <a:r>
              <a:rPr lang="zh-CN" altLang="en-US" dirty="0" smtClean="0"/>
              <a:t>在内的国际组织的密切关注，期待在国际</a:t>
            </a:r>
            <a:r>
              <a:rPr lang="en-US" altLang="zh-CN" dirty="0" smtClean="0"/>
              <a:t>AEO</a:t>
            </a:r>
            <a:r>
              <a:rPr lang="zh-CN" altLang="en-US" dirty="0" smtClean="0"/>
              <a:t>合作领域呈现更多的中国智慧和中国方案。</a:t>
            </a:r>
          </a:p>
          <a:p>
            <a:endParaRPr lang="zh-CN" altLang="en-US" dirty="0"/>
          </a:p>
        </p:txBody>
      </p:sp>
      <p:pic>
        <p:nvPicPr>
          <p:cNvPr id="2050" name="Picture 2"/>
          <p:cNvPicPr>
            <a:picLocks noChangeAspect="1" noChangeArrowheads="1"/>
          </p:cNvPicPr>
          <p:nvPr/>
        </p:nvPicPr>
        <p:blipFill>
          <a:blip r:embed="rId4" cstate="print"/>
          <a:srcRect/>
          <a:stretch>
            <a:fillRect/>
          </a:stretch>
        </p:blipFill>
        <p:spPr bwMode="auto">
          <a:xfrm>
            <a:off x="735751" y="4398113"/>
            <a:ext cx="3724275" cy="2038350"/>
          </a:xfrm>
          <a:prstGeom prst="rect">
            <a:avLst/>
          </a:prstGeom>
          <a:noFill/>
          <a:ln w="9525">
            <a:noFill/>
            <a:miter lim="800000"/>
            <a:headEnd/>
            <a:tailEnd/>
          </a:ln>
        </p:spPr>
      </p:pic>
      <p:pic>
        <p:nvPicPr>
          <p:cNvPr id="2051" name="Picture 3"/>
          <p:cNvPicPr>
            <a:picLocks noChangeAspect="1" noChangeArrowheads="1"/>
          </p:cNvPicPr>
          <p:nvPr/>
        </p:nvPicPr>
        <p:blipFill>
          <a:blip r:embed="rId5" cstate="print"/>
          <a:srcRect/>
          <a:stretch>
            <a:fillRect/>
          </a:stretch>
        </p:blipFill>
        <p:spPr bwMode="auto">
          <a:xfrm>
            <a:off x="4670908" y="4402820"/>
            <a:ext cx="2910107" cy="2051144"/>
          </a:xfrm>
          <a:prstGeom prst="rect">
            <a:avLst/>
          </a:prstGeom>
          <a:noFill/>
          <a:ln w="9525">
            <a:noFill/>
            <a:miter lim="800000"/>
            <a:headEnd/>
            <a:tailEnd/>
          </a:ln>
        </p:spPr>
      </p:pic>
      <p:sp>
        <p:nvSpPr>
          <p:cNvPr id="17" name="TextBox 16"/>
          <p:cNvSpPr txBox="1"/>
          <p:nvPr/>
        </p:nvSpPr>
        <p:spPr>
          <a:xfrm>
            <a:off x="7846829" y="5603358"/>
            <a:ext cx="3561906" cy="830997"/>
          </a:xfrm>
          <a:prstGeom prst="rect">
            <a:avLst/>
          </a:prstGeom>
          <a:noFill/>
        </p:spPr>
        <p:txBody>
          <a:bodyPr wrap="square" rtlCol="0">
            <a:spAutoFit/>
          </a:bodyPr>
          <a:lstStyle/>
          <a:p>
            <a:r>
              <a:rPr lang="en-US" altLang="zh-CN" sz="1600" b="1" dirty="0" smtClean="0">
                <a:solidFill>
                  <a:schemeClr val="tx2"/>
                </a:solidFill>
              </a:rPr>
              <a:t>2016</a:t>
            </a:r>
            <a:r>
              <a:rPr lang="zh-CN" altLang="en-US" sz="1600" b="1" dirty="0" smtClean="0">
                <a:solidFill>
                  <a:schemeClr val="tx2"/>
                </a:solidFill>
              </a:rPr>
              <a:t>年</a:t>
            </a:r>
            <a:r>
              <a:rPr lang="en-US" altLang="zh-CN" sz="1600" b="1" dirty="0" smtClean="0">
                <a:solidFill>
                  <a:schemeClr val="tx2"/>
                </a:solidFill>
              </a:rPr>
              <a:t>5</a:t>
            </a:r>
            <a:r>
              <a:rPr lang="zh-CN" altLang="en-US" sz="1600" b="1" dirty="0" smtClean="0">
                <a:solidFill>
                  <a:schemeClr val="tx2"/>
                </a:solidFill>
              </a:rPr>
              <a:t>月</a:t>
            </a:r>
            <a:r>
              <a:rPr lang="en-US" altLang="zh-CN" sz="1600" b="1" dirty="0" smtClean="0">
                <a:solidFill>
                  <a:schemeClr val="tx2"/>
                </a:solidFill>
              </a:rPr>
              <a:t>WCO</a:t>
            </a:r>
            <a:r>
              <a:rPr lang="zh-CN" altLang="en-US" sz="1600" b="1" dirty="0" smtClean="0">
                <a:solidFill>
                  <a:schemeClr val="tx2"/>
                </a:solidFill>
              </a:rPr>
              <a:t>第三届全球</a:t>
            </a:r>
            <a:r>
              <a:rPr lang="en-US" altLang="zh-CN" sz="1600" b="1" dirty="0" smtClean="0">
                <a:solidFill>
                  <a:schemeClr val="tx2"/>
                </a:solidFill>
              </a:rPr>
              <a:t>AEO</a:t>
            </a:r>
            <a:r>
              <a:rPr lang="zh-CN" altLang="en-US" sz="1600" b="1" dirty="0" smtClean="0">
                <a:solidFill>
                  <a:schemeClr val="tx2"/>
                </a:solidFill>
              </a:rPr>
              <a:t>大会在墨西哥坎昆举行，中国代表团参加大会并积极宣传中国海关</a:t>
            </a:r>
            <a:r>
              <a:rPr lang="en-US" altLang="zh-CN" sz="1600" b="1" dirty="0" smtClean="0">
                <a:solidFill>
                  <a:schemeClr val="tx2"/>
                </a:solidFill>
              </a:rPr>
              <a:t>AEO</a:t>
            </a:r>
            <a:r>
              <a:rPr lang="zh-CN" altLang="en-US" sz="1600" b="1" dirty="0" smtClean="0">
                <a:solidFill>
                  <a:schemeClr val="tx2"/>
                </a:solidFill>
              </a:rPr>
              <a:t>制度</a:t>
            </a:r>
            <a:endParaRPr lang="zh-CN" altLang="en-US" sz="1600" b="1" dirty="0">
              <a:solidFill>
                <a:schemeClr val="tx2"/>
              </a:solidFill>
            </a:endParaRPr>
          </a:p>
        </p:txBody>
      </p:sp>
    </p:spTree>
  </p:cSld>
  <p:clrMapOvr>
    <a:masterClrMapping/>
  </p:clrMapOvr>
  <p:transition spd="med" advClick="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701748" y="1084521"/>
            <a:ext cx="10802680" cy="1477328"/>
          </a:xfrm>
          <a:prstGeom prst="rect">
            <a:avLst/>
          </a:prstGeom>
          <a:noFill/>
        </p:spPr>
        <p:txBody>
          <a:bodyPr wrap="square" rtlCol="0">
            <a:spAutoFit/>
          </a:bodyPr>
          <a:lstStyle/>
          <a:p>
            <a:r>
              <a:rPr lang="en-US" altLang="zh-CN" dirty="0" smtClean="0"/>
              <a:t>10</a:t>
            </a:r>
            <a:r>
              <a:rPr lang="zh-CN" altLang="en-US" dirty="0" smtClean="0"/>
              <a:t>月</a:t>
            </a:r>
            <a:r>
              <a:rPr lang="en-US" altLang="zh-CN" dirty="0" smtClean="0"/>
              <a:t>26</a:t>
            </a:r>
            <a:r>
              <a:rPr lang="zh-CN" altLang="en-US" dirty="0" smtClean="0"/>
              <a:t>日，由中国海关总署起草的</a:t>
            </a:r>
            <a:r>
              <a:rPr lang="en-US" altLang="zh-CN" dirty="0" smtClean="0"/>
              <a:t>《</a:t>
            </a:r>
            <a:r>
              <a:rPr lang="zh-CN" altLang="en-US" dirty="0" smtClean="0"/>
              <a:t>世界海关组织“经认证的经营者”（</a:t>
            </a:r>
            <a:r>
              <a:rPr lang="en-US" altLang="zh-CN" dirty="0" smtClean="0"/>
              <a:t>AEO</a:t>
            </a:r>
            <a:r>
              <a:rPr lang="zh-CN" altLang="en-US" dirty="0" smtClean="0"/>
              <a:t>）互认实施指南</a:t>
            </a:r>
            <a:r>
              <a:rPr lang="en-US" altLang="zh-CN" dirty="0" smtClean="0"/>
              <a:t>》</a:t>
            </a:r>
            <a:r>
              <a:rPr lang="zh-CN" altLang="en-US" dirty="0" smtClean="0"/>
              <a:t>（以下简称“指南”），在第</a:t>
            </a:r>
            <a:r>
              <a:rPr lang="en-US" altLang="zh-CN" dirty="0" smtClean="0"/>
              <a:t>18</a:t>
            </a:r>
            <a:r>
              <a:rPr lang="zh-CN" altLang="en-US" dirty="0" smtClean="0"/>
              <a:t>次世界海关组织（</a:t>
            </a:r>
            <a:r>
              <a:rPr lang="en-US" altLang="zh-CN" dirty="0" smtClean="0"/>
              <a:t>World Customs Organization,WCO</a:t>
            </a:r>
            <a:r>
              <a:rPr lang="zh-CN" altLang="en-US" dirty="0" smtClean="0"/>
              <a:t>）“全球贸易安全与便利标准框架”工作组会议（</a:t>
            </a:r>
            <a:r>
              <a:rPr lang="en-US" altLang="zh-CN" dirty="0" smtClean="0"/>
              <a:t>SAFE</a:t>
            </a:r>
            <a:r>
              <a:rPr lang="zh-CN" altLang="en-US" dirty="0" smtClean="0"/>
              <a:t>会议）上获得审议通过，正式成为</a:t>
            </a:r>
            <a:r>
              <a:rPr lang="en-US" altLang="zh-CN" dirty="0" smtClean="0"/>
              <a:t>WCO</a:t>
            </a:r>
            <a:r>
              <a:rPr lang="zh-CN" altLang="en-US" dirty="0" smtClean="0"/>
              <a:t>在</a:t>
            </a:r>
            <a:r>
              <a:rPr lang="en-US" altLang="zh-CN" dirty="0" smtClean="0"/>
              <a:t>AEO</a:t>
            </a:r>
            <a:r>
              <a:rPr lang="zh-CN" altLang="en-US" dirty="0" smtClean="0"/>
              <a:t>领域的指导性文件，也是海关系统落实党的十九大精神关于积极参与全国治理、推进中国特色大国外交布局要求的具体实践，对于输出“中国经验”、提高我国在国际海关话语权和影响力将发挥积极的建设性作用，具有标志性意义。</a:t>
            </a:r>
            <a:endParaRPr lang="zh-CN" altLang="en-US" dirty="0"/>
          </a:p>
        </p:txBody>
      </p:sp>
      <p:grpSp>
        <p:nvGrpSpPr>
          <p:cNvPr id="9" name="组合 8"/>
          <p:cNvGrpSpPr/>
          <p:nvPr/>
        </p:nvGrpSpPr>
        <p:grpSpPr>
          <a:xfrm>
            <a:off x="2892055" y="2934586"/>
            <a:ext cx="6315740" cy="808074"/>
            <a:chOff x="3242930" y="3030279"/>
            <a:chExt cx="6315740" cy="808074"/>
          </a:xfrm>
        </p:grpSpPr>
        <p:sp>
          <p:nvSpPr>
            <p:cNvPr id="6" name="圆角矩形 5"/>
            <p:cNvSpPr/>
            <p:nvPr/>
          </p:nvSpPr>
          <p:spPr>
            <a:xfrm>
              <a:off x="3242930" y="3242930"/>
              <a:ext cx="6315740" cy="595423"/>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85191" y="3030279"/>
              <a:ext cx="116958" cy="3296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775411" y="3030279"/>
              <a:ext cx="116958" cy="3296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3870251" y="3296093"/>
            <a:ext cx="4848446" cy="369332"/>
          </a:xfrm>
          <a:prstGeom prst="rect">
            <a:avLst/>
          </a:prstGeom>
          <a:noFill/>
        </p:spPr>
        <p:txBody>
          <a:bodyPr wrap="square" rtlCol="0">
            <a:spAutoFit/>
          </a:bodyPr>
          <a:lstStyle/>
          <a:p>
            <a:r>
              <a:rPr lang="en-US" altLang="zh-CN" b="1" dirty="0" smtClean="0">
                <a:solidFill>
                  <a:schemeClr val="tx2">
                    <a:lumMod val="75000"/>
                  </a:schemeClr>
                </a:solidFill>
              </a:rPr>
              <a:t>《</a:t>
            </a:r>
            <a:r>
              <a:rPr lang="zh-CN" altLang="en-US" b="1" dirty="0" smtClean="0">
                <a:solidFill>
                  <a:schemeClr val="tx2">
                    <a:lumMod val="75000"/>
                  </a:schemeClr>
                </a:solidFill>
              </a:rPr>
              <a:t>指南</a:t>
            </a:r>
            <a:r>
              <a:rPr lang="en-US" altLang="zh-CN" b="1" dirty="0" smtClean="0">
                <a:solidFill>
                  <a:schemeClr val="tx2">
                    <a:lumMod val="75000"/>
                  </a:schemeClr>
                </a:solidFill>
              </a:rPr>
              <a:t>》</a:t>
            </a:r>
            <a:r>
              <a:rPr lang="zh-CN" altLang="en-US" b="1" dirty="0" smtClean="0">
                <a:solidFill>
                  <a:schemeClr val="tx2">
                    <a:lumMod val="75000"/>
                  </a:schemeClr>
                </a:solidFill>
              </a:rPr>
              <a:t>从起草到审议通过的进程回顾</a:t>
            </a:r>
            <a:endParaRPr lang="zh-CN" altLang="en-US" b="1" dirty="0">
              <a:solidFill>
                <a:schemeClr val="tx2">
                  <a:lumMod val="75000"/>
                </a:schemeClr>
              </a:solidFill>
            </a:endParaRPr>
          </a:p>
        </p:txBody>
      </p:sp>
      <p:pic>
        <p:nvPicPr>
          <p:cNvPr id="3074" name="Picture 2"/>
          <p:cNvPicPr>
            <a:picLocks noChangeAspect="1" noChangeArrowheads="1"/>
          </p:cNvPicPr>
          <p:nvPr/>
        </p:nvPicPr>
        <p:blipFill>
          <a:blip r:embed="rId4" cstate="print"/>
          <a:srcRect/>
          <a:stretch>
            <a:fillRect/>
          </a:stretch>
        </p:blipFill>
        <p:spPr bwMode="auto">
          <a:xfrm>
            <a:off x="1715718" y="3910121"/>
            <a:ext cx="3760050" cy="2947879"/>
          </a:xfrm>
          <a:prstGeom prst="rect">
            <a:avLst/>
          </a:prstGeom>
          <a:noFill/>
          <a:ln w="9525">
            <a:noFill/>
            <a:miter lim="800000"/>
            <a:headEnd/>
            <a:tailEnd/>
          </a:ln>
        </p:spPr>
      </p:pic>
      <p:sp>
        <p:nvSpPr>
          <p:cNvPr id="12" name="TextBox 11"/>
          <p:cNvSpPr txBox="1"/>
          <p:nvPr/>
        </p:nvSpPr>
        <p:spPr>
          <a:xfrm>
            <a:off x="5709684" y="5741582"/>
            <a:ext cx="6071191" cy="830997"/>
          </a:xfrm>
          <a:prstGeom prst="rect">
            <a:avLst/>
          </a:prstGeom>
          <a:noFill/>
        </p:spPr>
        <p:txBody>
          <a:bodyPr wrap="square" rtlCol="0">
            <a:spAutoFit/>
          </a:bodyPr>
          <a:lstStyle/>
          <a:p>
            <a:r>
              <a:rPr lang="en-US" altLang="zh-CN" sz="1600" b="1" dirty="0" smtClean="0">
                <a:solidFill>
                  <a:schemeClr val="tx2"/>
                </a:solidFill>
              </a:rPr>
              <a:t>WCO</a:t>
            </a:r>
            <a:r>
              <a:rPr lang="zh-CN" altLang="en-US" sz="1600" b="1" dirty="0" smtClean="0">
                <a:solidFill>
                  <a:schemeClr val="tx2"/>
                </a:solidFill>
              </a:rPr>
              <a:t>第</a:t>
            </a:r>
            <a:r>
              <a:rPr lang="en-US" altLang="zh-CN" sz="1600" b="1" dirty="0" smtClean="0">
                <a:solidFill>
                  <a:schemeClr val="tx2"/>
                </a:solidFill>
              </a:rPr>
              <a:t>17</a:t>
            </a:r>
            <a:r>
              <a:rPr lang="zh-CN" altLang="en-US" sz="1600" b="1" dirty="0" smtClean="0">
                <a:solidFill>
                  <a:schemeClr val="tx2"/>
                </a:solidFill>
              </a:rPr>
              <a:t>次“全球贸易安全与便利标准框架”工作组会议在比利时布鲁塞尔</a:t>
            </a:r>
            <a:r>
              <a:rPr lang="en-US" altLang="zh-CN" sz="1600" b="1" dirty="0" smtClean="0">
                <a:solidFill>
                  <a:schemeClr val="tx2"/>
                </a:solidFill>
              </a:rPr>
              <a:t>WCO</a:t>
            </a:r>
            <a:r>
              <a:rPr lang="zh-CN" altLang="en-US" sz="1600" b="1" dirty="0" smtClean="0">
                <a:solidFill>
                  <a:schemeClr val="tx2"/>
                </a:solidFill>
              </a:rPr>
              <a:t>总部举行。应大会邀请，中国海关总署代表在会上作了</a:t>
            </a:r>
            <a:r>
              <a:rPr lang="en-US" altLang="zh-CN" sz="1600" b="1" dirty="0" smtClean="0">
                <a:solidFill>
                  <a:schemeClr val="tx2"/>
                </a:solidFill>
              </a:rPr>
              <a:t>《</a:t>
            </a:r>
            <a:r>
              <a:rPr lang="zh-CN" altLang="en-US" sz="1600" b="1" dirty="0" smtClean="0">
                <a:solidFill>
                  <a:schemeClr val="tx2"/>
                </a:solidFill>
              </a:rPr>
              <a:t>中国海关</a:t>
            </a:r>
            <a:r>
              <a:rPr lang="en-US" altLang="zh-CN" sz="1600" b="1" dirty="0" smtClean="0">
                <a:solidFill>
                  <a:schemeClr val="tx2"/>
                </a:solidFill>
              </a:rPr>
              <a:t>AEO</a:t>
            </a:r>
            <a:r>
              <a:rPr lang="zh-CN" altLang="en-US" sz="1600" b="1" dirty="0" smtClean="0">
                <a:solidFill>
                  <a:schemeClr val="tx2"/>
                </a:solidFill>
              </a:rPr>
              <a:t>制度实践</a:t>
            </a:r>
            <a:r>
              <a:rPr lang="en-US" altLang="zh-CN" sz="1600" b="1" dirty="0" smtClean="0">
                <a:solidFill>
                  <a:schemeClr val="tx2"/>
                </a:solidFill>
              </a:rPr>
              <a:t>》</a:t>
            </a:r>
            <a:r>
              <a:rPr lang="zh-CN" altLang="en-US" sz="1600" b="1" dirty="0" smtClean="0">
                <a:solidFill>
                  <a:schemeClr val="tx2"/>
                </a:solidFill>
              </a:rPr>
              <a:t>的专题介绍，收到良好效果。</a:t>
            </a:r>
          </a:p>
        </p:txBody>
      </p:sp>
    </p:spTree>
  </p:cSld>
  <p:clrMapOvr>
    <a:masterClrMapping/>
  </p:clrMapOvr>
  <p:transition spd="med" advClick="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27320" y="956931"/>
            <a:ext cx="10940902" cy="1200329"/>
          </a:xfrm>
          <a:prstGeom prst="rect">
            <a:avLst/>
          </a:prstGeom>
          <a:noFill/>
        </p:spPr>
        <p:txBody>
          <a:bodyPr wrap="square" rtlCol="0">
            <a:spAutoFit/>
          </a:bodyPr>
          <a:lstStyle/>
          <a:p>
            <a:r>
              <a:rPr lang="zh-CN" altLang="en-US" dirty="0" smtClean="0"/>
              <a:t>会议审议美国海关主持起草的</a:t>
            </a:r>
            <a:r>
              <a:rPr lang="en-US" altLang="zh-CN" dirty="0" smtClean="0"/>
              <a:t>《</a:t>
            </a:r>
            <a:r>
              <a:rPr lang="zh-CN" altLang="en-US" dirty="0" smtClean="0"/>
              <a:t>世界海关组织</a:t>
            </a:r>
            <a:r>
              <a:rPr lang="en-US" altLang="zh-CN" dirty="0" smtClean="0"/>
              <a:t>AEO</a:t>
            </a:r>
            <a:r>
              <a:rPr lang="zh-CN" altLang="en-US" dirty="0" smtClean="0"/>
              <a:t>互认战略指南</a:t>
            </a:r>
            <a:r>
              <a:rPr lang="en-US" altLang="zh-CN" dirty="0" smtClean="0"/>
              <a:t>》</a:t>
            </a:r>
            <a:r>
              <a:rPr lang="zh-CN" altLang="en-US" dirty="0" smtClean="0"/>
              <a:t>时，中国代表团提出当前各国应把</a:t>
            </a:r>
            <a:r>
              <a:rPr lang="en-US" altLang="zh-CN" dirty="0" smtClean="0"/>
              <a:t>AEO</a:t>
            </a:r>
            <a:r>
              <a:rPr lang="zh-CN" altLang="en-US" dirty="0" smtClean="0"/>
              <a:t>互认的重点放在互认协议的落实上，建议在战略指南的基础上制定一份互认实施的具体指南。</a:t>
            </a:r>
            <a:r>
              <a:rPr lang="en-US" altLang="zh-CN" dirty="0" smtClean="0"/>
              <a:t>WCO</a:t>
            </a:r>
            <a:r>
              <a:rPr lang="zh-CN" altLang="en-US" dirty="0" smtClean="0"/>
              <a:t>秘书处接受了中方的建议，决定启动制定</a:t>
            </a:r>
            <a:r>
              <a:rPr lang="en-US" altLang="zh-CN" dirty="0" smtClean="0"/>
              <a:t>AEO</a:t>
            </a:r>
            <a:r>
              <a:rPr lang="zh-CN" altLang="en-US" dirty="0" smtClean="0"/>
              <a:t>互认实施的相关指南。中国主动表态愿承担该指南的牵头起草任务，经协调，美国、欧盟、新加坡、瑞士、中国香港等成员以及</a:t>
            </a:r>
            <a:r>
              <a:rPr lang="en-US" altLang="zh-CN" dirty="0" smtClean="0"/>
              <a:t>WCO</a:t>
            </a:r>
            <a:r>
              <a:rPr lang="zh-CN" altLang="en-US" dirty="0" smtClean="0"/>
              <a:t>秘书处表示愿意参加中方小组。</a:t>
            </a:r>
            <a:endParaRPr lang="zh-CN" altLang="en-US" dirty="0"/>
          </a:p>
        </p:txBody>
      </p:sp>
      <p:pic>
        <p:nvPicPr>
          <p:cNvPr id="4098" name="Picture 2"/>
          <p:cNvPicPr>
            <a:picLocks noChangeAspect="1" noChangeArrowheads="1"/>
          </p:cNvPicPr>
          <p:nvPr/>
        </p:nvPicPr>
        <p:blipFill>
          <a:blip r:embed="rId4" cstate="print"/>
          <a:srcRect/>
          <a:stretch>
            <a:fillRect/>
          </a:stretch>
        </p:blipFill>
        <p:spPr bwMode="auto">
          <a:xfrm>
            <a:off x="4429125" y="2233723"/>
            <a:ext cx="3333750" cy="2667000"/>
          </a:xfrm>
          <a:prstGeom prst="rect">
            <a:avLst/>
          </a:prstGeom>
          <a:noFill/>
          <a:ln w="9525">
            <a:noFill/>
            <a:miter lim="800000"/>
            <a:headEnd/>
            <a:tailEnd/>
          </a:ln>
        </p:spPr>
      </p:pic>
      <p:sp>
        <p:nvSpPr>
          <p:cNvPr id="7" name="TextBox 6"/>
          <p:cNvSpPr txBox="1"/>
          <p:nvPr/>
        </p:nvSpPr>
        <p:spPr>
          <a:xfrm>
            <a:off x="627320" y="5170985"/>
            <a:ext cx="10940902" cy="1200329"/>
          </a:xfrm>
          <a:prstGeom prst="rect">
            <a:avLst/>
          </a:prstGeom>
          <a:noFill/>
        </p:spPr>
        <p:txBody>
          <a:bodyPr wrap="square" rtlCol="0">
            <a:spAutoFit/>
          </a:bodyPr>
          <a:lstStyle/>
          <a:p>
            <a:r>
              <a:rPr lang="zh-CN" altLang="en-US" dirty="0" smtClean="0"/>
              <a:t>承接</a:t>
            </a:r>
            <a:r>
              <a:rPr lang="en-US" altLang="zh-CN" dirty="0" smtClean="0"/>
              <a:t>WCO《</a:t>
            </a:r>
            <a:r>
              <a:rPr lang="zh-CN" altLang="en-US" dirty="0" smtClean="0"/>
              <a:t>指南</a:t>
            </a:r>
            <a:r>
              <a:rPr lang="en-US" altLang="zh-CN" dirty="0" smtClean="0"/>
              <a:t>》</a:t>
            </a:r>
            <a:r>
              <a:rPr lang="zh-CN" altLang="en-US" dirty="0" smtClean="0"/>
              <a:t>起草任务后，海关总署李国副署长亲自部署，对</a:t>
            </a:r>
            <a:r>
              <a:rPr lang="en-US" altLang="zh-CN" dirty="0" smtClean="0"/>
              <a:t>《</a:t>
            </a:r>
            <a:r>
              <a:rPr lang="zh-CN" altLang="en-US" dirty="0" smtClean="0"/>
              <a:t>指南</a:t>
            </a:r>
            <a:r>
              <a:rPr lang="en-US" altLang="zh-CN" dirty="0" smtClean="0"/>
              <a:t>》</a:t>
            </a:r>
            <a:r>
              <a:rPr lang="zh-CN" altLang="en-US" dirty="0" smtClean="0"/>
              <a:t>起草工作提出明确要求，稽查司组织成立由司长孟杨任组长的</a:t>
            </a:r>
            <a:r>
              <a:rPr lang="en-US" altLang="zh-CN" dirty="0" smtClean="0"/>
              <a:t>《</a:t>
            </a:r>
            <a:r>
              <a:rPr lang="zh-CN" altLang="en-US" dirty="0" smtClean="0"/>
              <a:t>指南</a:t>
            </a:r>
            <a:r>
              <a:rPr lang="en-US" altLang="zh-CN" dirty="0" smtClean="0"/>
              <a:t>》</a:t>
            </a:r>
            <a:r>
              <a:rPr lang="zh-CN" altLang="en-US" dirty="0" smtClean="0"/>
              <a:t>起草小组，由司企业管理处牵头，调集司内和全国海关企业管理条线顶尖业务专家及外语人才，经过国内</a:t>
            </a:r>
            <a:r>
              <a:rPr lang="en-US" altLang="zh-CN" dirty="0" smtClean="0"/>
              <a:t>6</a:t>
            </a:r>
            <a:r>
              <a:rPr lang="zh-CN" altLang="en-US" dirty="0" smtClean="0"/>
              <a:t>次艰辛漫长的集中工作，并与美国、欧盟等参与方多轮协调意见立场，最终完成了</a:t>
            </a:r>
            <a:r>
              <a:rPr lang="en-US" altLang="zh-CN" dirty="0" smtClean="0"/>
              <a:t>《</a:t>
            </a:r>
            <a:r>
              <a:rPr lang="zh-CN" altLang="en-US" dirty="0" smtClean="0"/>
              <a:t>指南</a:t>
            </a:r>
            <a:r>
              <a:rPr lang="en-US" altLang="zh-CN" dirty="0" smtClean="0"/>
              <a:t>》</a:t>
            </a:r>
            <a:r>
              <a:rPr lang="zh-CN" altLang="en-US" dirty="0" smtClean="0"/>
              <a:t>草案文本，经署内会签和报审程序，由署领导签发报送</a:t>
            </a:r>
            <a:r>
              <a:rPr lang="en-US" altLang="zh-CN" dirty="0" smtClean="0"/>
              <a:t>WCO</a:t>
            </a:r>
            <a:r>
              <a:rPr lang="zh-CN" altLang="en-US" dirty="0" smtClean="0"/>
              <a:t>。</a:t>
            </a:r>
            <a:endParaRPr lang="zh-CN" altLang="en-US" dirty="0"/>
          </a:p>
        </p:txBody>
      </p:sp>
    </p:spTree>
  </p:cSld>
  <p:clrMapOvr>
    <a:masterClrMapping/>
  </p:clrMapOvr>
  <p:transition spd="med" advClick="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2" name="Picture 2"/>
          <p:cNvPicPr>
            <a:picLocks noChangeAspect="1" noChangeArrowheads="1"/>
          </p:cNvPicPr>
          <p:nvPr/>
        </p:nvPicPr>
        <p:blipFill>
          <a:blip r:embed="rId4" cstate="print"/>
          <a:srcRect/>
          <a:stretch>
            <a:fillRect/>
          </a:stretch>
        </p:blipFill>
        <p:spPr bwMode="auto">
          <a:xfrm>
            <a:off x="4438650" y="1636230"/>
            <a:ext cx="3314700" cy="2905125"/>
          </a:xfrm>
          <a:prstGeom prst="rect">
            <a:avLst/>
          </a:prstGeom>
          <a:noFill/>
          <a:ln w="9525">
            <a:noFill/>
            <a:miter lim="800000"/>
            <a:headEnd/>
            <a:tailEnd/>
          </a:ln>
        </p:spPr>
      </p:pic>
      <p:sp>
        <p:nvSpPr>
          <p:cNvPr id="6" name="TextBox 5"/>
          <p:cNvSpPr txBox="1"/>
          <p:nvPr/>
        </p:nvSpPr>
        <p:spPr>
          <a:xfrm>
            <a:off x="627320" y="4862628"/>
            <a:ext cx="10940902" cy="646331"/>
          </a:xfrm>
          <a:prstGeom prst="rect">
            <a:avLst/>
          </a:prstGeom>
          <a:noFill/>
        </p:spPr>
        <p:txBody>
          <a:bodyPr wrap="square" rtlCol="0">
            <a:spAutoFit/>
          </a:bodyPr>
          <a:lstStyle/>
          <a:p>
            <a:r>
              <a:rPr lang="en-US" altLang="zh-CN" dirty="0" smtClean="0"/>
              <a:t>WCO</a:t>
            </a:r>
            <a:r>
              <a:rPr lang="zh-CN" altLang="en-US" dirty="0" smtClean="0"/>
              <a:t>举行</a:t>
            </a:r>
            <a:r>
              <a:rPr lang="en-US" altLang="zh-CN" dirty="0" smtClean="0"/>
              <a:t>SAFE</a:t>
            </a:r>
            <a:r>
              <a:rPr lang="zh-CN" altLang="en-US" dirty="0" smtClean="0"/>
              <a:t>分工作组会议（即专家组会议），其中一项议题是对中国起草的</a:t>
            </a:r>
            <a:r>
              <a:rPr lang="en-US" altLang="zh-CN" dirty="0" smtClean="0"/>
              <a:t>《</a:t>
            </a:r>
            <a:r>
              <a:rPr lang="zh-CN" altLang="en-US" dirty="0" smtClean="0"/>
              <a:t>世界海关组织</a:t>
            </a:r>
            <a:r>
              <a:rPr lang="en-US" altLang="zh-CN" dirty="0" smtClean="0"/>
              <a:t>AEO</a:t>
            </a:r>
            <a:r>
              <a:rPr lang="zh-CN" altLang="en-US" dirty="0" smtClean="0"/>
              <a:t>互认实施指南</a:t>
            </a:r>
            <a:r>
              <a:rPr lang="en-US" altLang="zh-CN" dirty="0" smtClean="0"/>
              <a:t>》</a:t>
            </a:r>
            <a:r>
              <a:rPr lang="zh-CN" altLang="en-US" dirty="0" smtClean="0"/>
              <a:t>进行第一轮审议。最终审议通过，完成了在</a:t>
            </a:r>
            <a:r>
              <a:rPr lang="en-US" altLang="zh-CN" dirty="0" smtClean="0"/>
              <a:t>SAFE</a:t>
            </a:r>
            <a:r>
              <a:rPr lang="zh-CN" altLang="en-US" dirty="0" smtClean="0"/>
              <a:t>大会上正式审议前的关键程序。</a:t>
            </a:r>
            <a:endParaRPr lang="zh-CN" altLang="en-US" dirty="0"/>
          </a:p>
        </p:txBody>
      </p:sp>
    </p:spTree>
  </p:cSld>
  <p:clrMapOvr>
    <a:masterClrMapping/>
  </p:clrMapOvr>
  <p:transition spd="med" advClick="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6" name="Picture 2"/>
          <p:cNvPicPr>
            <a:picLocks noChangeAspect="1" noChangeArrowheads="1"/>
          </p:cNvPicPr>
          <p:nvPr/>
        </p:nvPicPr>
        <p:blipFill>
          <a:blip r:embed="rId4" cstate="print"/>
          <a:srcRect/>
          <a:stretch>
            <a:fillRect/>
          </a:stretch>
        </p:blipFill>
        <p:spPr bwMode="auto">
          <a:xfrm>
            <a:off x="4424363" y="912295"/>
            <a:ext cx="3343275" cy="3438525"/>
          </a:xfrm>
          <a:prstGeom prst="rect">
            <a:avLst/>
          </a:prstGeom>
          <a:noFill/>
          <a:ln w="9525">
            <a:noFill/>
            <a:miter lim="800000"/>
            <a:headEnd/>
            <a:tailEnd/>
          </a:ln>
        </p:spPr>
      </p:pic>
      <p:sp>
        <p:nvSpPr>
          <p:cNvPr id="6" name="TextBox 5"/>
          <p:cNvSpPr txBox="1"/>
          <p:nvPr/>
        </p:nvSpPr>
        <p:spPr>
          <a:xfrm>
            <a:off x="648586" y="4742121"/>
            <a:ext cx="10866474" cy="1477328"/>
          </a:xfrm>
          <a:prstGeom prst="rect">
            <a:avLst/>
          </a:prstGeom>
          <a:noFill/>
        </p:spPr>
        <p:txBody>
          <a:bodyPr wrap="square" rtlCol="0">
            <a:spAutoFit/>
          </a:bodyPr>
          <a:lstStyle/>
          <a:p>
            <a:r>
              <a:rPr lang="en-US" altLang="zh-CN" dirty="0" smtClean="0"/>
              <a:t>《</a:t>
            </a:r>
            <a:r>
              <a:rPr lang="zh-CN" altLang="en-US" dirty="0" smtClean="0"/>
              <a:t>世界海关组织</a:t>
            </a:r>
            <a:r>
              <a:rPr lang="en-US" altLang="zh-CN" dirty="0" smtClean="0"/>
              <a:t>AEO</a:t>
            </a:r>
            <a:r>
              <a:rPr lang="zh-CN" altLang="en-US" dirty="0" smtClean="0"/>
              <a:t>互认实施指南</a:t>
            </a:r>
            <a:r>
              <a:rPr lang="en-US" altLang="zh-CN" dirty="0" smtClean="0"/>
              <a:t>》</a:t>
            </a:r>
            <a:r>
              <a:rPr lang="zh-CN" altLang="en-US" dirty="0" smtClean="0"/>
              <a:t>获得一致通过，顺利成为</a:t>
            </a:r>
            <a:r>
              <a:rPr lang="en-US" altLang="zh-CN" dirty="0" smtClean="0"/>
              <a:t>AEO </a:t>
            </a:r>
            <a:r>
              <a:rPr lang="zh-CN" altLang="en-US" dirty="0" smtClean="0"/>
              <a:t>制度领域一项重要的国际规则。</a:t>
            </a:r>
            <a:endParaRPr lang="en-US" altLang="zh-CN" dirty="0" smtClean="0"/>
          </a:p>
          <a:p>
            <a:endParaRPr lang="en-US" altLang="zh-CN" dirty="0" smtClean="0"/>
          </a:p>
          <a:p>
            <a:r>
              <a:rPr lang="zh-CN" altLang="en-US" dirty="0" smtClean="0"/>
              <a:t>该</a:t>
            </a:r>
            <a:r>
              <a:rPr lang="en-US" altLang="zh-CN" dirty="0" smtClean="0"/>
              <a:t>《</a:t>
            </a:r>
            <a:r>
              <a:rPr lang="zh-CN" altLang="en-US" dirty="0" smtClean="0"/>
              <a:t>指南</a:t>
            </a:r>
            <a:r>
              <a:rPr lang="en-US" altLang="zh-CN" dirty="0" smtClean="0"/>
              <a:t>》</a:t>
            </a:r>
            <a:r>
              <a:rPr lang="zh-CN" altLang="en-US" dirty="0" smtClean="0"/>
              <a:t>以我国海关</a:t>
            </a:r>
            <a:r>
              <a:rPr lang="en-US" altLang="zh-CN" dirty="0" smtClean="0"/>
              <a:t>AEO</a:t>
            </a:r>
            <a:r>
              <a:rPr lang="zh-CN" altLang="en-US" dirty="0" smtClean="0"/>
              <a:t>互认实施作法为基础，综合美国、欧盟、新加坡、中国香港、瑞士等</a:t>
            </a:r>
            <a:r>
              <a:rPr lang="en-US" altLang="zh-CN" dirty="0" smtClean="0"/>
              <a:t>5</a:t>
            </a:r>
            <a:r>
              <a:rPr lang="zh-CN" altLang="en-US" dirty="0" smtClean="0"/>
              <a:t>个成员海关以及</a:t>
            </a:r>
            <a:r>
              <a:rPr lang="en-US" altLang="zh-CN" dirty="0" smtClean="0"/>
              <a:t>WCO</a:t>
            </a:r>
            <a:r>
              <a:rPr lang="zh-CN" altLang="en-US" dirty="0" smtClean="0"/>
              <a:t>秘书处的建议，同时借鉴其他国家的经验制定形成。</a:t>
            </a:r>
            <a:r>
              <a:rPr lang="en-US" altLang="zh-CN" dirty="0" smtClean="0"/>
              <a:t>《</a:t>
            </a:r>
            <a:r>
              <a:rPr lang="zh-CN" altLang="en-US" dirty="0" smtClean="0"/>
              <a:t>指南</a:t>
            </a:r>
            <a:r>
              <a:rPr lang="en-US" altLang="zh-CN" dirty="0" smtClean="0"/>
              <a:t>》</a:t>
            </a:r>
            <a:r>
              <a:rPr lang="zh-CN" altLang="en-US" dirty="0" smtClean="0"/>
              <a:t>详细明确了</a:t>
            </a:r>
            <a:r>
              <a:rPr lang="en-US" altLang="zh-CN" dirty="0" smtClean="0"/>
              <a:t>AEO</a:t>
            </a:r>
            <a:r>
              <a:rPr lang="zh-CN" altLang="en-US" dirty="0" smtClean="0"/>
              <a:t>互认安排的具体实施步骤和要求，具有较强的权威性和操作性。</a:t>
            </a:r>
            <a:endParaRPr lang="zh-CN" altLang="en-US" dirty="0"/>
          </a:p>
        </p:txBody>
      </p:sp>
    </p:spTree>
  </p:cSld>
  <p:clrMapOvr>
    <a:masterClrMapping/>
  </p:clrMapOvr>
  <p:transition spd="med" advClick="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223163" y="3238060"/>
            <a:ext cx="1764457" cy="748016"/>
            <a:chOff x="899592" y="2185917"/>
            <a:chExt cx="1355247" cy="560884"/>
          </a:xfrm>
        </p:grpSpPr>
        <p:sp>
          <p:nvSpPr>
            <p:cNvPr id="4" name="Text Box 16"/>
            <p:cNvSpPr txBox="1">
              <a:spLocks noChangeArrowheads="1"/>
            </p:cNvSpPr>
            <p:nvPr/>
          </p:nvSpPr>
          <p:spPr bwMode="auto">
            <a:xfrm>
              <a:off x="899592" y="2185917"/>
              <a:ext cx="1355247" cy="3726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50237" tIns="25119" rIns="50237" bIns="25119">
              <a:spAutoFit/>
            </a:bodyPr>
            <a:lstStyle/>
            <a:p>
              <a:pPr algn="ctr"/>
              <a:r>
                <a:rPr lang="zh-CN" altLang="en-US" sz="2900" b="1" dirty="0" smtClean="0">
                  <a:solidFill>
                    <a:schemeClr val="tx1">
                      <a:lumMod val="95000"/>
                      <a:lumOff val="5000"/>
                    </a:schemeClr>
                  </a:solidFill>
                  <a:latin typeface="微软雅黑" panose="020B0503020204020204" pitchFamily="34" charset="-122"/>
                  <a:ea typeface="微软雅黑" panose="020B0503020204020204" pitchFamily="34" charset="-122"/>
                </a:rPr>
                <a:t>关务</a:t>
              </a:r>
              <a:endParaRPr lang="zh-CN" altLang="en-US" sz="29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 name="Text Box 17"/>
            <p:cNvSpPr txBox="1">
              <a:spLocks noChangeArrowheads="1"/>
            </p:cNvSpPr>
            <p:nvPr/>
          </p:nvSpPr>
          <p:spPr bwMode="auto">
            <a:xfrm>
              <a:off x="991236" y="2570295"/>
              <a:ext cx="1171958" cy="1765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50237" tIns="25119" rIns="50237" bIns="25119">
              <a:spAutoFit/>
            </a:bodyPr>
            <a:lstStyle/>
            <a:p>
              <a:pPr algn="ct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151492" y="4433000"/>
            <a:ext cx="1900645" cy="762131"/>
            <a:chOff x="2517572" y="2957120"/>
            <a:chExt cx="1112593" cy="571465"/>
          </a:xfrm>
        </p:grpSpPr>
        <p:sp>
          <p:nvSpPr>
            <p:cNvPr id="7" name="Text Box 38"/>
            <p:cNvSpPr txBox="1">
              <a:spLocks noChangeArrowheads="1"/>
            </p:cNvSpPr>
            <p:nvPr/>
          </p:nvSpPr>
          <p:spPr bwMode="auto">
            <a:xfrm>
              <a:off x="2535333" y="2957120"/>
              <a:ext cx="1077071" cy="3726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50237" tIns="25119" rIns="50237" bIns="25119">
              <a:spAutoFit/>
            </a:bodyPr>
            <a:lstStyle/>
            <a:p>
              <a:pPr algn="ctr"/>
              <a:r>
                <a:rPr lang="zh-CN" altLang="en-US" sz="2900" b="1" dirty="0" smtClean="0">
                  <a:solidFill>
                    <a:schemeClr val="tx1">
                      <a:lumMod val="95000"/>
                      <a:lumOff val="5000"/>
                    </a:schemeClr>
                  </a:solidFill>
                  <a:latin typeface="30"/>
                  <a:ea typeface="微软雅黑" panose="020B0503020204020204" pitchFamily="34" charset="-122"/>
                </a:rPr>
                <a:t>税务</a:t>
              </a:r>
              <a:endParaRPr lang="zh-CN" altLang="en-US" sz="2900" b="1" dirty="0">
                <a:solidFill>
                  <a:schemeClr val="tx1">
                    <a:lumMod val="95000"/>
                    <a:lumOff val="5000"/>
                  </a:schemeClr>
                </a:solidFill>
                <a:latin typeface="30"/>
                <a:ea typeface="微软雅黑" panose="020B0503020204020204" pitchFamily="34" charset="-122"/>
              </a:endParaRPr>
            </a:p>
          </p:txBody>
        </p:sp>
        <p:sp>
          <p:nvSpPr>
            <p:cNvPr id="8" name="Text Box 39"/>
            <p:cNvSpPr txBox="1">
              <a:spLocks noChangeArrowheads="1"/>
            </p:cNvSpPr>
            <p:nvPr/>
          </p:nvSpPr>
          <p:spPr bwMode="auto">
            <a:xfrm>
              <a:off x="2517572" y="3352080"/>
              <a:ext cx="1112593" cy="1765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50237" tIns="25119" rIns="50237" bIns="25119">
              <a:spAutoFit/>
            </a:bodyPr>
            <a:lstStyle/>
            <a:p>
              <a:pPr algn="ct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6221665" y="3238062"/>
            <a:ext cx="1647008" cy="748016"/>
            <a:chOff x="3959840" y="2070981"/>
            <a:chExt cx="1265036" cy="560882"/>
          </a:xfrm>
        </p:grpSpPr>
        <p:sp>
          <p:nvSpPr>
            <p:cNvPr id="10" name="Text Box 40"/>
            <p:cNvSpPr txBox="1">
              <a:spLocks noChangeArrowheads="1"/>
            </p:cNvSpPr>
            <p:nvPr/>
          </p:nvSpPr>
          <p:spPr bwMode="auto">
            <a:xfrm>
              <a:off x="3966459" y="2070981"/>
              <a:ext cx="1251795" cy="3726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50237" tIns="25119" rIns="50237" bIns="25119">
              <a:spAutoFit/>
            </a:bodyPr>
            <a:lstStyle/>
            <a:p>
              <a:pPr algn="ctr"/>
              <a:r>
                <a:rPr lang="zh-CN" altLang="en-US" sz="2900" b="1" dirty="0" smtClean="0">
                  <a:solidFill>
                    <a:schemeClr val="tx1">
                      <a:lumMod val="95000"/>
                      <a:lumOff val="5000"/>
                    </a:schemeClr>
                  </a:solidFill>
                  <a:latin typeface="微软雅黑" panose="020B0503020204020204" pitchFamily="34" charset="-122"/>
                  <a:ea typeface="微软雅黑" panose="020B0503020204020204" pitchFamily="34" charset="-122"/>
                </a:rPr>
                <a:t>归类</a:t>
              </a:r>
              <a:endParaRPr lang="zh-CN" altLang="en-US" sz="29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1" name="Text Box 41"/>
            <p:cNvSpPr txBox="1">
              <a:spLocks noChangeArrowheads="1"/>
            </p:cNvSpPr>
            <p:nvPr/>
          </p:nvSpPr>
          <p:spPr bwMode="auto">
            <a:xfrm>
              <a:off x="3959840" y="2455358"/>
              <a:ext cx="1265036" cy="1765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50237" tIns="25119" rIns="50237" bIns="25119">
              <a:spAutoFit/>
            </a:bodyPr>
            <a:lstStyle/>
            <a:p>
              <a:pPr algn="ct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8038201" y="4432998"/>
            <a:ext cx="1966448" cy="768117"/>
            <a:chOff x="5591815" y="3146763"/>
            <a:chExt cx="1198917" cy="575953"/>
          </a:xfrm>
        </p:grpSpPr>
        <p:sp>
          <p:nvSpPr>
            <p:cNvPr id="13" name="Text Box 42"/>
            <p:cNvSpPr txBox="1">
              <a:spLocks noChangeArrowheads="1"/>
            </p:cNvSpPr>
            <p:nvPr/>
          </p:nvSpPr>
          <p:spPr bwMode="auto">
            <a:xfrm>
              <a:off x="5652738" y="3146763"/>
              <a:ext cx="1077071" cy="3726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50237" tIns="25119" rIns="50237" bIns="25119">
              <a:spAutoFit/>
            </a:bodyPr>
            <a:lstStyle/>
            <a:p>
              <a:pPr algn="ctr"/>
              <a:r>
                <a:rPr lang="zh-CN" altLang="en-US" sz="2900" b="1" dirty="0" smtClean="0">
                  <a:solidFill>
                    <a:schemeClr val="tx1">
                      <a:lumMod val="95000"/>
                      <a:lumOff val="5000"/>
                    </a:schemeClr>
                  </a:solidFill>
                  <a:latin typeface="微软雅黑" panose="020B0503020204020204" pitchFamily="34" charset="-122"/>
                  <a:ea typeface="微软雅黑" panose="020B0503020204020204" pitchFamily="34" charset="-122"/>
                </a:rPr>
                <a:t>商检</a:t>
              </a:r>
              <a:endParaRPr lang="zh-CN" altLang="en-US" sz="29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Text Box 43"/>
            <p:cNvSpPr txBox="1">
              <a:spLocks noChangeArrowheads="1"/>
            </p:cNvSpPr>
            <p:nvPr/>
          </p:nvSpPr>
          <p:spPr bwMode="auto">
            <a:xfrm>
              <a:off x="5591815" y="3546211"/>
              <a:ext cx="1198917" cy="1765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50237" tIns="25119" rIns="50237" bIns="25119">
              <a:spAutoFit/>
            </a:bodyPr>
            <a:lstStyle/>
            <a:p>
              <a:pPr algn="ct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309075" y="2720366"/>
            <a:ext cx="1349154" cy="1382344"/>
            <a:chOff x="2501743" y="1635646"/>
            <a:chExt cx="1036261" cy="1036518"/>
          </a:xfrm>
          <a:gradFill>
            <a:gsLst>
              <a:gs pos="0">
                <a:schemeClr val="bg1"/>
              </a:gs>
              <a:gs pos="51000">
                <a:schemeClr val="bg1">
                  <a:lumMod val="95000"/>
                </a:schemeClr>
              </a:gs>
              <a:gs pos="100000">
                <a:schemeClr val="bg1">
                  <a:lumMod val="75000"/>
                </a:schemeClr>
              </a:gs>
            </a:gsLst>
            <a:lin ang="18900000" scaled="0"/>
          </a:gradFill>
        </p:grpSpPr>
        <p:sp>
          <p:nvSpPr>
            <p:cNvPr id="19" name="Oval 53"/>
            <p:cNvSpPr>
              <a:spLocks noChangeArrowheads="1"/>
            </p:cNvSpPr>
            <p:nvPr/>
          </p:nvSpPr>
          <p:spPr bwMode="auto">
            <a:xfrm>
              <a:off x="2501743" y="1635646"/>
              <a:ext cx="1036261" cy="1036518"/>
            </a:xfrm>
            <a:prstGeom prst="ellipse">
              <a:avLst/>
            </a:prstGeom>
            <a:grp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0237" tIns="25119" rIns="50237" bIns="25119"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0" name="Text Box 59"/>
            <p:cNvSpPr txBox="1">
              <a:spLocks noChangeArrowheads="1"/>
            </p:cNvSpPr>
            <p:nvPr/>
          </p:nvSpPr>
          <p:spPr bwMode="auto">
            <a:xfrm>
              <a:off x="2628471" y="1841090"/>
              <a:ext cx="782803" cy="625630"/>
            </a:xfrm>
            <a:prstGeom prst="rect">
              <a:avLst/>
            </a:prstGeom>
            <a:no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50237" tIns="25119" rIns="50237" bIns="25119">
              <a:spAutoFit/>
            </a:bodyPr>
            <a:lstStyle/>
            <a:p>
              <a:pPr algn="ctr"/>
              <a:r>
                <a:rPr lang="en-US" altLang="zh-CN" sz="5000" b="1" dirty="0">
                  <a:solidFill>
                    <a:schemeClr val="accent5">
                      <a:lumMod val="75000"/>
                    </a:schemeClr>
                  </a:solidFill>
                  <a:latin typeface="微软雅黑" panose="020B0503020204020204" pitchFamily="34" charset="-122"/>
                  <a:ea typeface="微软雅黑" panose="020B0503020204020204" pitchFamily="34" charset="-122"/>
                </a:rPr>
                <a:t>02</a:t>
              </a:r>
            </a:p>
          </p:txBody>
        </p:sp>
      </p:grpSp>
      <p:grpSp>
        <p:nvGrpSpPr>
          <p:cNvPr id="21" name="组合 20"/>
          <p:cNvGrpSpPr/>
          <p:nvPr/>
        </p:nvGrpSpPr>
        <p:grpSpPr>
          <a:xfrm>
            <a:off x="6482096" y="4458570"/>
            <a:ext cx="1349154" cy="1382344"/>
            <a:chOff x="4170801" y="2938997"/>
            <a:chExt cx="1036261" cy="1036518"/>
          </a:xfrm>
          <a:gradFill>
            <a:gsLst>
              <a:gs pos="0">
                <a:schemeClr val="bg1"/>
              </a:gs>
              <a:gs pos="51000">
                <a:schemeClr val="bg1">
                  <a:lumMod val="95000"/>
                </a:schemeClr>
              </a:gs>
              <a:gs pos="100000">
                <a:schemeClr val="bg1">
                  <a:lumMod val="75000"/>
                </a:schemeClr>
              </a:gs>
            </a:gsLst>
            <a:lin ang="18900000" scaled="0"/>
          </a:gradFill>
        </p:grpSpPr>
        <p:sp>
          <p:nvSpPr>
            <p:cNvPr id="22" name="Oval 53"/>
            <p:cNvSpPr>
              <a:spLocks noChangeArrowheads="1"/>
            </p:cNvSpPr>
            <p:nvPr/>
          </p:nvSpPr>
          <p:spPr bwMode="auto">
            <a:xfrm>
              <a:off x="4170801" y="2938997"/>
              <a:ext cx="1036261" cy="1036518"/>
            </a:xfrm>
            <a:prstGeom prst="ellipse">
              <a:avLst/>
            </a:prstGeom>
            <a:grp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0237" tIns="25119" rIns="50237" bIns="25119"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3" name="Text Box 60"/>
            <p:cNvSpPr txBox="1">
              <a:spLocks noChangeArrowheads="1"/>
            </p:cNvSpPr>
            <p:nvPr/>
          </p:nvSpPr>
          <p:spPr bwMode="auto">
            <a:xfrm>
              <a:off x="4297529" y="3144441"/>
              <a:ext cx="782803" cy="625630"/>
            </a:xfrm>
            <a:prstGeom prst="rect">
              <a:avLst/>
            </a:prstGeom>
            <a:no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50237" tIns="25119" rIns="50237" bIns="25119">
              <a:spAutoFit/>
            </a:bodyPr>
            <a:lstStyle/>
            <a:p>
              <a:pPr algn="ctr"/>
              <a:r>
                <a:rPr lang="en-US" altLang="zh-CN" sz="5000" b="1" dirty="0">
                  <a:solidFill>
                    <a:schemeClr val="accent3"/>
                  </a:solidFill>
                  <a:latin typeface="微软雅黑" panose="020B0503020204020204" pitchFamily="34" charset="-122"/>
                  <a:ea typeface="微软雅黑" panose="020B0503020204020204" pitchFamily="34" charset="-122"/>
                </a:rPr>
                <a:t>03</a:t>
              </a:r>
            </a:p>
          </p:txBody>
        </p:sp>
      </p:grpSp>
      <p:grpSp>
        <p:nvGrpSpPr>
          <p:cNvPr id="24" name="组合 23"/>
          <p:cNvGrpSpPr/>
          <p:nvPr/>
        </p:nvGrpSpPr>
        <p:grpSpPr>
          <a:xfrm>
            <a:off x="8315397" y="2720366"/>
            <a:ext cx="1349154" cy="1382344"/>
            <a:chOff x="5578926" y="1635646"/>
            <a:chExt cx="1036261" cy="1036518"/>
          </a:xfrm>
          <a:gradFill>
            <a:gsLst>
              <a:gs pos="0">
                <a:schemeClr val="bg1"/>
              </a:gs>
              <a:gs pos="51000">
                <a:schemeClr val="bg1">
                  <a:lumMod val="95000"/>
                </a:schemeClr>
              </a:gs>
              <a:gs pos="100000">
                <a:schemeClr val="bg1">
                  <a:lumMod val="75000"/>
                </a:schemeClr>
              </a:gs>
            </a:gsLst>
            <a:lin ang="18900000" scaled="0"/>
          </a:gradFill>
        </p:grpSpPr>
        <p:sp>
          <p:nvSpPr>
            <p:cNvPr id="25" name="Oval 53"/>
            <p:cNvSpPr>
              <a:spLocks noChangeArrowheads="1"/>
            </p:cNvSpPr>
            <p:nvPr/>
          </p:nvSpPr>
          <p:spPr bwMode="auto">
            <a:xfrm>
              <a:off x="5578926" y="1635646"/>
              <a:ext cx="1036261" cy="1036518"/>
            </a:xfrm>
            <a:prstGeom prst="ellipse">
              <a:avLst/>
            </a:prstGeom>
            <a:grp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0237" tIns="25119" rIns="50237" bIns="25119"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6" name="Text Box 61"/>
            <p:cNvSpPr txBox="1">
              <a:spLocks noChangeArrowheads="1"/>
            </p:cNvSpPr>
            <p:nvPr/>
          </p:nvSpPr>
          <p:spPr bwMode="auto">
            <a:xfrm>
              <a:off x="5721148" y="1835816"/>
              <a:ext cx="782803" cy="625630"/>
            </a:xfrm>
            <a:prstGeom prst="rect">
              <a:avLst/>
            </a:prstGeom>
            <a:no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50237" tIns="25119" rIns="50237" bIns="25119">
              <a:spAutoFit/>
            </a:bodyPr>
            <a:lstStyle/>
            <a:p>
              <a:pPr algn="ctr"/>
              <a:r>
                <a:rPr lang="en-US" altLang="zh-CN" sz="5000" b="1" dirty="0">
                  <a:solidFill>
                    <a:srgbClr val="00B050"/>
                  </a:solidFill>
                  <a:latin typeface="微软雅黑" panose="020B0503020204020204" pitchFamily="34" charset="-122"/>
                  <a:ea typeface="微软雅黑" panose="020B0503020204020204" pitchFamily="34" charset="-122"/>
                </a:rPr>
                <a:t>04</a:t>
              </a:r>
            </a:p>
          </p:txBody>
        </p:sp>
      </p:grpSp>
      <p:grpSp>
        <p:nvGrpSpPr>
          <p:cNvPr id="30" name="组合 29"/>
          <p:cNvGrpSpPr/>
          <p:nvPr/>
        </p:nvGrpSpPr>
        <p:grpSpPr>
          <a:xfrm>
            <a:off x="2408429" y="4389594"/>
            <a:ext cx="1349154" cy="1382344"/>
            <a:chOff x="1041891" y="2887277"/>
            <a:chExt cx="1036261" cy="1036518"/>
          </a:xfrm>
          <a:gradFill>
            <a:gsLst>
              <a:gs pos="0">
                <a:schemeClr val="bg1"/>
              </a:gs>
              <a:gs pos="51000">
                <a:schemeClr val="bg1">
                  <a:lumMod val="95000"/>
                </a:schemeClr>
              </a:gs>
              <a:gs pos="100000">
                <a:schemeClr val="bg1">
                  <a:lumMod val="75000"/>
                </a:schemeClr>
              </a:gs>
            </a:gsLst>
            <a:lin ang="18900000" scaled="0"/>
          </a:gradFill>
        </p:grpSpPr>
        <p:sp>
          <p:nvSpPr>
            <p:cNvPr id="31" name="Oval 53"/>
            <p:cNvSpPr>
              <a:spLocks noChangeArrowheads="1"/>
            </p:cNvSpPr>
            <p:nvPr/>
          </p:nvSpPr>
          <p:spPr bwMode="auto">
            <a:xfrm>
              <a:off x="1041891" y="2887277"/>
              <a:ext cx="1036261" cy="1036518"/>
            </a:xfrm>
            <a:prstGeom prst="ellipse">
              <a:avLst/>
            </a:prstGeom>
            <a:grp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0237" tIns="25119" rIns="50237" bIns="25119"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2" name="Text Box 58"/>
            <p:cNvSpPr txBox="1">
              <a:spLocks noChangeArrowheads="1"/>
            </p:cNvSpPr>
            <p:nvPr/>
          </p:nvSpPr>
          <p:spPr bwMode="auto">
            <a:xfrm>
              <a:off x="1168619" y="3092721"/>
              <a:ext cx="782803" cy="625630"/>
            </a:xfrm>
            <a:prstGeom prst="rect">
              <a:avLst/>
            </a:prstGeom>
            <a:no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50237" tIns="25119" rIns="50237" bIns="25119">
              <a:spAutoFit/>
            </a:bodyPr>
            <a:lstStyle/>
            <a:p>
              <a:pPr algn="ctr"/>
              <a:r>
                <a:rPr lang="en-US" altLang="zh-CN" sz="5000" b="1" dirty="0">
                  <a:solidFill>
                    <a:schemeClr val="accent1"/>
                  </a:solidFill>
                  <a:latin typeface="微软雅黑" panose="020B0503020204020204" pitchFamily="34" charset="-122"/>
                  <a:ea typeface="微软雅黑" panose="020B0503020204020204" pitchFamily="34" charset="-122"/>
                </a:rPr>
                <a:t>01</a:t>
              </a:r>
            </a:p>
          </p:txBody>
        </p:sp>
      </p:grpSp>
      <p:grpSp>
        <p:nvGrpSpPr>
          <p:cNvPr id="33" name="组合 32"/>
          <p:cNvGrpSpPr/>
          <p:nvPr/>
        </p:nvGrpSpPr>
        <p:grpSpPr>
          <a:xfrm>
            <a:off x="4609603" y="-1403552"/>
            <a:ext cx="3063449" cy="3138033"/>
            <a:chOff x="304800" y="673100"/>
            <a:chExt cx="4000500" cy="4000500"/>
          </a:xfrm>
          <a:effectLst>
            <a:outerShdw blurRad="444500" dist="254000" dir="684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35" name="椭圆 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sp>
        <p:nvSpPr>
          <p:cNvPr id="36" name="椭圆 35"/>
          <p:cNvSpPr/>
          <p:nvPr/>
        </p:nvSpPr>
        <p:spPr>
          <a:xfrm>
            <a:off x="6437703" y="1561662"/>
            <a:ext cx="357744" cy="366454"/>
          </a:xfrm>
          <a:prstGeom prst="ellipse">
            <a:avLst/>
          </a:prstGeom>
          <a:gradFill>
            <a:gsLst>
              <a:gs pos="50000">
                <a:schemeClr val="bg1">
                  <a:lumMod val="95000"/>
                </a:schemeClr>
              </a:gs>
              <a:gs pos="0">
                <a:schemeClr val="bg1"/>
              </a:gs>
              <a:gs pos="100000">
                <a:schemeClr val="bg1">
                  <a:lumMod val="85000"/>
                </a:schemeClr>
              </a:gs>
            </a:gsLst>
            <a:lin ang="0" scaled="1"/>
          </a:gradFill>
          <a:ln>
            <a:gradFill>
              <a:gsLst>
                <a:gs pos="50000">
                  <a:schemeClr val="bg1">
                    <a:lumMod val="95000"/>
                  </a:schemeClr>
                </a:gs>
                <a:gs pos="0">
                  <a:schemeClr val="bg1">
                    <a:lumMod val="85000"/>
                  </a:schemeClr>
                </a:gs>
                <a:gs pos="100000">
                  <a:schemeClr val="bg1"/>
                </a:gs>
              </a:gsLst>
              <a:lin ang="5400000" scaled="1"/>
            </a:gra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0084" tIns="60042" rIns="120084" bIns="60042" rtlCol="0" anchor="ctr"/>
          <a:lstStyle/>
          <a:p>
            <a:pPr algn="ctr"/>
            <a:endParaRPr lang="zh-CN" altLang="en-US"/>
          </a:p>
        </p:txBody>
      </p:sp>
      <p:sp>
        <p:nvSpPr>
          <p:cNvPr id="37" name="椭圆 36"/>
          <p:cNvSpPr/>
          <p:nvPr/>
        </p:nvSpPr>
        <p:spPr>
          <a:xfrm>
            <a:off x="6051894" y="1719484"/>
            <a:ext cx="178873" cy="183228"/>
          </a:xfrm>
          <a:prstGeom prst="ellipse">
            <a:avLst/>
          </a:prstGeom>
          <a:gradFill>
            <a:gsLst>
              <a:gs pos="50000">
                <a:schemeClr val="bg1">
                  <a:lumMod val="95000"/>
                </a:schemeClr>
              </a:gs>
              <a:gs pos="0">
                <a:schemeClr val="bg1"/>
              </a:gs>
              <a:gs pos="100000">
                <a:schemeClr val="bg1">
                  <a:lumMod val="85000"/>
                </a:schemeClr>
              </a:gs>
            </a:gsLst>
            <a:lin ang="0" scaled="1"/>
          </a:gradFill>
          <a:ln>
            <a:gradFill>
              <a:gsLst>
                <a:gs pos="50000">
                  <a:schemeClr val="bg1">
                    <a:lumMod val="95000"/>
                  </a:schemeClr>
                </a:gs>
                <a:gs pos="0">
                  <a:schemeClr val="bg1">
                    <a:lumMod val="85000"/>
                  </a:schemeClr>
                </a:gs>
                <a:gs pos="100000">
                  <a:schemeClr val="bg1"/>
                </a:gs>
              </a:gsLst>
              <a:lin ang="5400000" scaled="1"/>
            </a:gra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0084" tIns="60042" rIns="120084" bIns="60042" rtlCol="0" anchor="ctr"/>
          <a:lstStyle/>
          <a:p>
            <a:pPr algn="ctr"/>
            <a:endParaRPr lang="zh-CN" altLang="en-US"/>
          </a:p>
        </p:txBody>
      </p:sp>
      <p:sp>
        <p:nvSpPr>
          <p:cNvPr id="38" name="椭圆 37"/>
          <p:cNvSpPr/>
          <p:nvPr/>
        </p:nvSpPr>
        <p:spPr>
          <a:xfrm>
            <a:off x="7101670" y="1557868"/>
            <a:ext cx="178873" cy="183228"/>
          </a:xfrm>
          <a:prstGeom prst="ellipse">
            <a:avLst/>
          </a:prstGeom>
          <a:gradFill>
            <a:gsLst>
              <a:gs pos="50000">
                <a:schemeClr val="bg1">
                  <a:lumMod val="95000"/>
                </a:schemeClr>
              </a:gs>
              <a:gs pos="0">
                <a:schemeClr val="bg1"/>
              </a:gs>
              <a:gs pos="100000">
                <a:schemeClr val="bg1">
                  <a:lumMod val="85000"/>
                </a:schemeClr>
              </a:gs>
            </a:gsLst>
            <a:lin ang="0" scaled="1"/>
          </a:gradFill>
          <a:ln>
            <a:gradFill>
              <a:gsLst>
                <a:gs pos="50000">
                  <a:schemeClr val="bg1">
                    <a:lumMod val="95000"/>
                  </a:schemeClr>
                </a:gs>
                <a:gs pos="0">
                  <a:schemeClr val="bg1">
                    <a:lumMod val="85000"/>
                  </a:schemeClr>
                </a:gs>
                <a:gs pos="100000">
                  <a:schemeClr val="bg1"/>
                </a:gs>
              </a:gsLst>
              <a:lin ang="5400000" scaled="1"/>
            </a:gra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0084" tIns="60042" rIns="120084" bIns="60042" rtlCol="0" anchor="ctr"/>
          <a:lstStyle/>
          <a:p>
            <a:pPr algn="ctr"/>
            <a:endParaRPr lang="zh-CN" altLang="en-US"/>
          </a:p>
        </p:txBody>
      </p:sp>
      <p:sp>
        <p:nvSpPr>
          <p:cNvPr id="39" name="椭圆 38"/>
          <p:cNvSpPr/>
          <p:nvPr/>
        </p:nvSpPr>
        <p:spPr>
          <a:xfrm>
            <a:off x="5112383" y="1385198"/>
            <a:ext cx="326078" cy="334016"/>
          </a:xfrm>
          <a:prstGeom prst="ellipse">
            <a:avLst/>
          </a:prstGeom>
          <a:gradFill>
            <a:gsLst>
              <a:gs pos="50000">
                <a:schemeClr val="bg1">
                  <a:lumMod val="95000"/>
                </a:schemeClr>
              </a:gs>
              <a:gs pos="0">
                <a:schemeClr val="bg1"/>
              </a:gs>
              <a:gs pos="100000">
                <a:schemeClr val="bg1">
                  <a:lumMod val="85000"/>
                </a:schemeClr>
              </a:gs>
            </a:gsLst>
            <a:lin ang="0" scaled="1"/>
          </a:gradFill>
          <a:ln>
            <a:gradFill>
              <a:gsLst>
                <a:gs pos="50000">
                  <a:schemeClr val="bg1">
                    <a:lumMod val="95000"/>
                  </a:schemeClr>
                </a:gs>
                <a:gs pos="0">
                  <a:schemeClr val="bg1">
                    <a:lumMod val="85000"/>
                  </a:schemeClr>
                </a:gs>
                <a:gs pos="100000">
                  <a:schemeClr val="bg1"/>
                </a:gs>
              </a:gsLst>
              <a:lin ang="5400000" scaled="1"/>
            </a:grad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0084" tIns="60042" rIns="120084" bIns="60042" rtlCol="0" anchor="ctr"/>
          <a:lstStyle/>
          <a:p>
            <a:pPr algn="ctr"/>
            <a:endParaRPr lang="zh-CN" altLang="en-US"/>
          </a:p>
        </p:txBody>
      </p:sp>
      <p:sp>
        <p:nvSpPr>
          <p:cNvPr id="40" name="椭圆 39"/>
          <p:cNvSpPr/>
          <p:nvPr/>
        </p:nvSpPr>
        <p:spPr>
          <a:xfrm>
            <a:off x="5504560" y="1351390"/>
            <a:ext cx="357744" cy="366454"/>
          </a:xfrm>
          <a:prstGeom prst="ellipse">
            <a:avLst/>
          </a:prstGeom>
          <a:gradFill>
            <a:gsLst>
              <a:gs pos="50000">
                <a:schemeClr val="bg1">
                  <a:lumMod val="95000"/>
                </a:schemeClr>
              </a:gs>
              <a:gs pos="0">
                <a:schemeClr val="bg1"/>
              </a:gs>
              <a:gs pos="100000">
                <a:schemeClr val="bg1">
                  <a:lumMod val="85000"/>
                </a:schemeClr>
              </a:gs>
            </a:gsLst>
            <a:lin ang="0" scaled="1"/>
          </a:gradFill>
          <a:ln>
            <a:gradFill>
              <a:gsLst>
                <a:gs pos="50000">
                  <a:schemeClr val="bg1">
                    <a:lumMod val="95000"/>
                  </a:schemeClr>
                </a:gs>
                <a:gs pos="0">
                  <a:schemeClr val="bg1">
                    <a:lumMod val="85000"/>
                  </a:schemeClr>
                </a:gs>
                <a:gs pos="100000">
                  <a:schemeClr val="bg1"/>
                </a:gs>
              </a:gsLst>
              <a:lin ang="5400000" scaled="1"/>
            </a:gra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0084" tIns="60042" rIns="120084" bIns="60042" rtlCol="0" anchor="ctr"/>
          <a:lstStyle/>
          <a:p>
            <a:pPr algn="ctr"/>
            <a:endParaRPr lang="zh-CN" altLang="en-US"/>
          </a:p>
        </p:txBody>
      </p:sp>
      <p:sp>
        <p:nvSpPr>
          <p:cNvPr id="41" name="椭圆 40"/>
          <p:cNvSpPr/>
          <p:nvPr/>
        </p:nvSpPr>
        <p:spPr>
          <a:xfrm>
            <a:off x="5810291" y="1733497"/>
            <a:ext cx="178873" cy="183228"/>
          </a:xfrm>
          <a:prstGeom prst="ellipse">
            <a:avLst/>
          </a:prstGeom>
          <a:gradFill>
            <a:gsLst>
              <a:gs pos="50000">
                <a:schemeClr val="bg1">
                  <a:lumMod val="95000"/>
                </a:schemeClr>
              </a:gs>
              <a:gs pos="0">
                <a:schemeClr val="bg1"/>
              </a:gs>
              <a:gs pos="100000">
                <a:schemeClr val="bg1">
                  <a:lumMod val="85000"/>
                </a:schemeClr>
              </a:gs>
            </a:gsLst>
            <a:lin ang="0" scaled="1"/>
          </a:gradFill>
          <a:ln>
            <a:gradFill>
              <a:gsLst>
                <a:gs pos="50000">
                  <a:schemeClr val="bg1">
                    <a:lumMod val="95000"/>
                  </a:schemeClr>
                </a:gs>
                <a:gs pos="0">
                  <a:schemeClr val="bg1">
                    <a:lumMod val="85000"/>
                  </a:schemeClr>
                </a:gs>
                <a:gs pos="100000">
                  <a:schemeClr val="bg1"/>
                </a:gs>
              </a:gsLst>
              <a:lin ang="5400000" scaled="1"/>
            </a:gra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0084" tIns="60042" rIns="120084" bIns="60042" rtlCol="0" anchor="ctr"/>
          <a:lstStyle/>
          <a:p>
            <a:pPr algn="ctr"/>
            <a:endParaRPr lang="zh-CN" altLang="en-US"/>
          </a:p>
        </p:txBody>
      </p:sp>
      <p:sp>
        <p:nvSpPr>
          <p:cNvPr id="42" name="椭圆 41"/>
          <p:cNvSpPr/>
          <p:nvPr/>
        </p:nvSpPr>
        <p:spPr>
          <a:xfrm>
            <a:off x="7288873" y="1486712"/>
            <a:ext cx="419423" cy="429634"/>
          </a:xfrm>
          <a:prstGeom prst="ellipse">
            <a:avLst/>
          </a:prstGeom>
          <a:gradFill>
            <a:gsLst>
              <a:gs pos="50000">
                <a:schemeClr val="bg1">
                  <a:lumMod val="95000"/>
                </a:schemeClr>
              </a:gs>
              <a:gs pos="0">
                <a:schemeClr val="bg1"/>
              </a:gs>
              <a:gs pos="100000">
                <a:schemeClr val="bg1">
                  <a:lumMod val="85000"/>
                </a:schemeClr>
              </a:gs>
            </a:gsLst>
            <a:lin ang="0" scaled="1"/>
          </a:gradFill>
          <a:ln>
            <a:gradFill>
              <a:gsLst>
                <a:gs pos="50000">
                  <a:schemeClr val="bg1">
                    <a:lumMod val="95000"/>
                  </a:schemeClr>
                </a:gs>
                <a:gs pos="0">
                  <a:schemeClr val="bg1">
                    <a:lumMod val="85000"/>
                  </a:schemeClr>
                </a:gs>
                <a:gs pos="100000">
                  <a:schemeClr val="bg1"/>
                </a:gs>
              </a:gsLst>
              <a:lin ang="5400000" scaled="1"/>
            </a:grad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0084" tIns="60042" rIns="120084" bIns="60042" rtlCol="0" anchor="ctr"/>
          <a:lstStyle/>
          <a:p>
            <a:pPr algn="ctr"/>
            <a:endParaRPr lang="zh-CN" altLang="en-US"/>
          </a:p>
        </p:txBody>
      </p:sp>
      <p:sp>
        <p:nvSpPr>
          <p:cNvPr id="43" name="椭圆 42"/>
          <p:cNvSpPr/>
          <p:nvPr/>
        </p:nvSpPr>
        <p:spPr>
          <a:xfrm>
            <a:off x="4686071" y="1561489"/>
            <a:ext cx="357744" cy="366454"/>
          </a:xfrm>
          <a:prstGeom prst="ellipse">
            <a:avLst/>
          </a:prstGeom>
          <a:gradFill>
            <a:gsLst>
              <a:gs pos="50000">
                <a:schemeClr val="bg1">
                  <a:lumMod val="95000"/>
                </a:schemeClr>
              </a:gs>
              <a:gs pos="0">
                <a:schemeClr val="bg1"/>
              </a:gs>
              <a:gs pos="100000">
                <a:schemeClr val="bg1">
                  <a:lumMod val="85000"/>
                </a:schemeClr>
              </a:gs>
            </a:gsLst>
            <a:lin ang="0" scaled="1"/>
          </a:gradFill>
          <a:ln>
            <a:gradFill>
              <a:gsLst>
                <a:gs pos="50000">
                  <a:schemeClr val="bg1">
                    <a:lumMod val="95000"/>
                  </a:schemeClr>
                </a:gs>
                <a:gs pos="0">
                  <a:schemeClr val="bg1">
                    <a:lumMod val="85000"/>
                  </a:schemeClr>
                </a:gs>
                <a:gs pos="100000">
                  <a:schemeClr val="bg1"/>
                </a:gs>
              </a:gsLst>
              <a:lin ang="5400000" scaled="1"/>
            </a:gra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0084" tIns="60042" rIns="120084" bIns="60042" rtlCol="0" anchor="ctr"/>
          <a:lstStyle/>
          <a:p>
            <a:pPr algn="ctr"/>
            <a:endParaRPr lang="zh-CN" altLang="en-US"/>
          </a:p>
        </p:txBody>
      </p:sp>
      <p:sp>
        <p:nvSpPr>
          <p:cNvPr id="44" name="椭圆 43"/>
          <p:cNvSpPr/>
          <p:nvPr/>
        </p:nvSpPr>
        <p:spPr>
          <a:xfrm>
            <a:off x="6724243" y="1317071"/>
            <a:ext cx="357744" cy="366454"/>
          </a:xfrm>
          <a:prstGeom prst="ellipse">
            <a:avLst/>
          </a:prstGeom>
          <a:gradFill>
            <a:gsLst>
              <a:gs pos="50000">
                <a:schemeClr val="bg1">
                  <a:lumMod val="95000"/>
                </a:schemeClr>
              </a:gs>
              <a:gs pos="0">
                <a:schemeClr val="bg1"/>
              </a:gs>
              <a:gs pos="100000">
                <a:schemeClr val="bg1">
                  <a:lumMod val="85000"/>
                </a:schemeClr>
              </a:gs>
            </a:gsLst>
            <a:lin ang="0" scaled="1"/>
          </a:gradFill>
          <a:ln>
            <a:gradFill>
              <a:gsLst>
                <a:gs pos="50000">
                  <a:schemeClr val="bg1">
                    <a:lumMod val="95000"/>
                  </a:schemeClr>
                </a:gs>
                <a:gs pos="0">
                  <a:schemeClr val="bg1">
                    <a:lumMod val="85000"/>
                  </a:schemeClr>
                </a:gs>
                <a:gs pos="100000">
                  <a:schemeClr val="bg1"/>
                </a:gs>
              </a:gsLst>
              <a:lin ang="5400000" scaled="1"/>
            </a:gra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0084" tIns="60042" rIns="120084" bIns="60042" rtlCol="0" anchor="ctr"/>
          <a:lstStyle/>
          <a:p>
            <a:pPr algn="ctr"/>
            <a:endParaRPr lang="zh-CN" altLang="en-US"/>
          </a:p>
        </p:txBody>
      </p:sp>
      <p:sp>
        <p:nvSpPr>
          <p:cNvPr id="45" name="椭圆 44"/>
          <p:cNvSpPr/>
          <p:nvPr/>
        </p:nvSpPr>
        <p:spPr>
          <a:xfrm>
            <a:off x="5315924" y="1632256"/>
            <a:ext cx="178873" cy="183228"/>
          </a:xfrm>
          <a:prstGeom prst="ellipse">
            <a:avLst/>
          </a:prstGeom>
          <a:gradFill>
            <a:gsLst>
              <a:gs pos="50000">
                <a:schemeClr val="bg1">
                  <a:lumMod val="95000"/>
                </a:schemeClr>
              </a:gs>
              <a:gs pos="0">
                <a:schemeClr val="bg1"/>
              </a:gs>
              <a:gs pos="100000">
                <a:schemeClr val="bg1">
                  <a:lumMod val="85000"/>
                </a:schemeClr>
              </a:gs>
            </a:gsLst>
            <a:lin ang="0" scaled="1"/>
          </a:gradFill>
          <a:ln>
            <a:gradFill>
              <a:gsLst>
                <a:gs pos="50000">
                  <a:schemeClr val="bg1">
                    <a:lumMod val="95000"/>
                  </a:schemeClr>
                </a:gs>
                <a:gs pos="0">
                  <a:schemeClr val="bg1">
                    <a:lumMod val="85000"/>
                  </a:schemeClr>
                </a:gs>
                <a:gs pos="100000">
                  <a:schemeClr val="bg1"/>
                </a:gs>
              </a:gsLst>
              <a:lin ang="5400000" scaled="1"/>
            </a:gra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0084" tIns="60042" rIns="120084" bIns="60042" rtlCol="0" anchor="ctr"/>
          <a:lstStyle/>
          <a:p>
            <a:pPr algn="ctr"/>
            <a:endParaRPr lang="zh-CN" altLang="en-US"/>
          </a:p>
        </p:txBody>
      </p:sp>
      <p:sp>
        <p:nvSpPr>
          <p:cNvPr id="46" name="椭圆 45"/>
          <p:cNvSpPr/>
          <p:nvPr/>
        </p:nvSpPr>
        <p:spPr>
          <a:xfrm>
            <a:off x="7851146" y="1733497"/>
            <a:ext cx="178873" cy="183228"/>
          </a:xfrm>
          <a:prstGeom prst="ellipse">
            <a:avLst/>
          </a:prstGeom>
          <a:gradFill>
            <a:gsLst>
              <a:gs pos="50000">
                <a:schemeClr val="bg1">
                  <a:lumMod val="95000"/>
                </a:schemeClr>
              </a:gs>
              <a:gs pos="0">
                <a:schemeClr val="bg1"/>
              </a:gs>
              <a:gs pos="100000">
                <a:schemeClr val="bg1">
                  <a:lumMod val="85000"/>
                </a:schemeClr>
              </a:gs>
            </a:gsLst>
            <a:lin ang="0" scaled="1"/>
          </a:gradFill>
          <a:ln>
            <a:gradFill>
              <a:gsLst>
                <a:gs pos="50000">
                  <a:schemeClr val="bg1">
                    <a:lumMod val="95000"/>
                  </a:schemeClr>
                </a:gs>
                <a:gs pos="0">
                  <a:schemeClr val="bg1">
                    <a:lumMod val="85000"/>
                  </a:schemeClr>
                </a:gs>
                <a:gs pos="100000">
                  <a:schemeClr val="bg1"/>
                </a:gs>
              </a:gsLst>
              <a:lin ang="5400000" scaled="1"/>
            </a:gra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0084" tIns="60042" rIns="120084" bIns="60042" rtlCol="0" anchor="ctr"/>
          <a:lstStyle/>
          <a:p>
            <a:pPr algn="ctr"/>
            <a:endParaRPr lang="zh-CN" altLang="en-US"/>
          </a:p>
        </p:txBody>
      </p:sp>
      <p:sp>
        <p:nvSpPr>
          <p:cNvPr id="47" name="矩形 46"/>
          <p:cNvSpPr/>
          <p:nvPr/>
        </p:nvSpPr>
        <p:spPr>
          <a:xfrm>
            <a:off x="5192000" y="105989"/>
            <a:ext cx="1898654" cy="860123"/>
          </a:xfrm>
          <a:prstGeom prst="rect">
            <a:avLst/>
          </a:prstGeom>
        </p:spPr>
        <p:txBody>
          <a:bodyPr wrap="square" lIns="120084" tIns="60042" rIns="120084" bIns="60042">
            <a:spAutoFit/>
          </a:bodyPr>
          <a:lstStyle/>
          <a:p>
            <a:pPr algn="ctr" defTabSz="1226820">
              <a:defRPr/>
            </a:pPr>
            <a:r>
              <a:rPr lang="zh-CN" altLang="en-US" sz="4800" b="1" kern="0" dirty="0">
                <a:solidFill>
                  <a:schemeClr val="accent1"/>
                </a:solidFill>
                <a:latin typeface="微软雅黑" panose="020B0503020204020204" pitchFamily="34" charset="-122"/>
                <a:ea typeface="微软雅黑" panose="020B0503020204020204" pitchFamily="34" charset="-122"/>
              </a:rPr>
              <a:t>目 录</a:t>
            </a:r>
          </a:p>
        </p:txBody>
      </p:sp>
      <p:sp>
        <p:nvSpPr>
          <p:cNvPr id="48" name="Rectangle 4"/>
          <p:cNvSpPr txBox="1">
            <a:spLocks noChangeArrowheads="1"/>
          </p:cNvSpPr>
          <p:nvPr/>
        </p:nvSpPr>
        <p:spPr bwMode="auto">
          <a:xfrm>
            <a:off x="5247896" y="819582"/>
            <a:ext cx="1786865" cy="50811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0051" tIns="45026" rIns="90051" bIns="45026"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sz="1600" kern="0" dirty="0">
                <a:solidFill>
                  <a:schemeClr val="bg2"/>
                </a:solidFill>
                <a:latin typeface="Arial" panose="020B0604020202020204"/>
                <a:ea typeface="微软雅黑" panose="020B0503020204020204" pitchFamily="34" charset="-122"/>
              </a:rPr>
              <a:t>CATALOG</a:t>
            </a:r>
            <a:endParaRPr lang="zh-CN" altLang="en-US" sz="1600" kern="0" dirty="0">
              <a:solidFill>
                <a:schemeClr val="bg2"/>
              </a:solidFill>
              <a:latin typeface="Arial" panose="020B0604020202020204"/>
              <a:ea typeface="微软雅黑" panose="020B0503020204020204" pitchFamily="34" charset="-122"/>
            </a:endParaRPr>
          </a:p>
        </p:txBody>
      </p:sp>
      <p:pic>
        <p:nvPicPr>
          <p:cNvPr id="49" name="图片 48" descr="PNG公司logo.png"/>
          <p:cNvPicPr>
            <a:picLocks noChangeAspect="1"/>
          </p:cNvPicPr>
          <p:nvPr/>
        </p:nvPicPr>
        <p:blipFill>
          <a:blip r:embed="rId3" cstate="print"/>
          <a:stretch>
            <a:fillRect/>
          </a:stretch>
        </p:blipFill>
        <p:spPr>
          <a:xfrm>
            <a:off x="9647568" y="0"/>
            <a:ext cx="2673545" cy="905555"/>
          </a:xfrm>
          <a:prstGeom prst="rect">
            <a:avLst/>
          </a:prstGeom>
        </p:spPr>
      </p:pic>
    </p:spTree>
  </p:cSld>
  <p:clrMapOvr>
    <a:masterClrMapping/>
  </p:clrMapOvr>
  <p:transition spd="med" advClick="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70" name="Picture 2"/>
          <p:cNvPicPr>
            <a:picLocks noChangeAspect="1" noChangeArrowheads="1"/>
          </p:cNvPicPr>
          <p:nvPr/>
        </p:nvPicPr>
        <p:blipFill>
          <a:blip r:embed="rId4" cstate="print"/>
          <a:srcRect/>
          <a:stretch>
            <a:fillRect/>
          </a:stretch>
        </p:blipFill>
        <p:spPr bwMode="auto">
          <a:xfrm>
            <a:off x="3451650" y="154173"/>
            <a:ext cx="5288701" cy="6495292"/>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4" name="Picture 2"/>
          <p:cNvPicPr>
            <a:picLocks noChangeAspect="1" noChangeArrowheads="1"/>
          </p:cNvPicPr>
          <p:nvPr/>
        </p:nvPicPr>
        <p:blipFill>
          <a:blip r:embed="rId4" cstate="print"/>
          <a:srcRect/>
          <a:stretch>
            <a:fillRect/>
          </a:stretch>
        </p:blipFill>
        <p:spPr bwMode="auto">
          <a:xfrm>
            <a:off x="1107005" y="1701210"/>
            <a:ext cx="4389438" cy="3552886"/>
          </a:xfrm>
          <a:prstGeom prst="rect">
            <a:avLst/>
          </a:prstGeom>
          <a:noFill/>
          <a:ln w="9525">
            <a:noFill/>
            <a:miter lim="800000"/>
            <a:headEnd/>
            <a:tailEnd/>
          </a:ln>
        </p:spPr>
      </p:pic>
      <p:pic>
        <p:nvPicPr>
          <p:cNvPr id="8195" name="Picture 3"/>
          <p:cNvPicPr>
            <a:picLocks noChangeAspect="1" noChangeArrowheads="1"/>
          </p:cNvPicPr>
          <p:nvPr/>
        </p:nvPicPr>
        <p:blipFill>
          <a:blip r:embed="rId5" cstate="print"/>
          <a:srcRect/>
          <a:stretch>
            <a:fillRect/>
          </a:stretch>
        </p:blipFill>
        <p:spPr bwMode="auto">
          <a:xfrm>
            <a:off x="5964585" y="2082432"/>
            <a:ext cx="5762796" cy="2861707"/>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218" name="Picture 2"/>
          <p:cNvPicPr>
            <a:picLocks noChangeAspect="1" noChangeArrowheads="1"/>
          </p:cNvPicPr>
          <p:nvPr/>
        </p:nvPicPr>
        <p:blipFill>
          <a:blip r:embed="rId4" cstate="print"/>
          <a:srcRect/>
          <a:stretch>
            <a:fillRect/>
          </a:stretch>
        </p:blipFill>
        <p:spPr bwMode="auto">
          <a:xfrm>
            <a:off x="2658139" y="920261"/>
            <a:ext cx="6994950" cy="5537055"/>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42" name="Picture 2"/>
          <p:cNvPicPr>
            <a:picLocks noChangeAspect="1" noChangeArrowheads="1"/>
          </p:cNvPicPr>
          <p:nvPr/>
        </p:nvPicPr>
        <p:blipFill>
          <a:blip r:embed="rId4" cstate="print"/>
          <a:srcRect/>
          <a:stretch>
            <a:fillRect/>
          </a:stretch>
        </p:blipFill>
        <p:spPr bwMode="auto">
          <a:xfrm>
            <a:off x="2105468" y="1116973"/>
            <a:ext cx="8112420" cy="4946180"/>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266" name="Picture 2"/>
          <p:cNvPicPr>
            <a:picLocks noChangeAspect="1" noChangeArrowheads="1"/>
          </p:cNvPicPr>
          <p:nvPr/>
        </p:nvPicPr>
        <p:blipFill>
          <a:blip r:embed="rId4" cstate="print"/>
          <a:srcRect/>
          <a:stretch>
            <a:fillRect/>
          </a:stretch>
        </p:blipFill>
        <p:spPr bwMode="auto">
          <a:xfrm>
            <a:off x="2126512" y="1516800"/>
            <a:ext cx="7506477" cy="3824054"/>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290" name="Picture 2"/>
          <p:cNvPicPr>
            <a:picLocks noChangeAspect="1" noChangeArrowheads="1"/>
          </p:cNvPicPr>
          <p:nvPr/>
        </p:nvPicPr>
        <p:blipFill>
          <a:blip r:embed="rId4" cstate="print"/>
          <a:srcRect/>
          <a:stretch>
            <a:fillRect/>
          </a:stretch>
        </p:blipFill>
        <p:spPr bwMode="auto">
          <a:xfrm>
            <a:off x="3391785" y="593540"/>
            <a:ext cx="5533582" cy="5961914"/>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314" name="Picture 2"/>
          <p:cNvPicPr>
            <a:picLocks noChangeAspect="1" noChangeArrowheads="1"/>
          </p:cNvPicPr>
          <p:nvPr/>
        </p:nvPicPr>
        <p:blipFill>
          <a:blip r:embed="rId4" cstate="print"/>
          <a:srcRect/>
          <a:stretch>
            <a:fillRect/>
          </a:stretch>
        </p:blipFill>
        <p:spPr bwMode="auto">
          <a:xfrm>
            <a:off x="3210922" y="1019174"/>
            <a:ext cx="5996873" cy="5090513"/>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38" name="Picture 2"/>
          <p:cNvPicPr>
            <a:picLocks noChangeAspect="1" noChangeArrowheads="1"/>
          </p:cNvPicPr>
          <p:nvPr/>
        </p:nvPicPr>
        <p:blipFill>
          <a:blip r:embed="rId4" cstate="print"/>
          <a:srcRect/>
          <a:stretch>
            <a:fillRect/>
          </a:stretch>
        </p:blipFill>
        <p:spPr bwMode="auto">
          <a:xfrm>
            <a:off x="2564884" y="556372"/>
            <a:ext cx="7015052" cy="6046446"/>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362" name="Picture 2"/>
          <p:cNvPicPr>
            <a:picLocks noChangeAspect="1" noChangeArrowheads="1"/>
          </p:cNvPicPr>
          <p:nvPr/>
        </p:nvPicPr>
        <p:blipFill>
          <a:blip r:embed="rId4" cstate="print"/>
          <a:srcRect/>
          <a:stretch>
            <a:fillRect/>
          </a:stretch>
        </p:blipFill>
        <p:spPr bwMode="auto">
          <a:xfrm>
            <a:off x="2690038" y="1743186"/>
            <a:ext cx="6982158" cy="4148819"/>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386" name="Picture 2"/>
          <p:cNvPicPr>
            <a:picLocks noChangeAspect="1" noChangeArrowheads="1"/>
          </p:cNvPicPr>
          <p:nvPr/>
        </p:nvPicPr>
        <p:blipFill>
          <a:blip r:embed="rId4" cstate="print"/>
          <a:srcRect/>
          <a:stretch>
            <a:fillRect/>
          </a:stretch>
        </p:blipFill>
        <p:spPr bwMode="auto">
          <a:xfrm>
            <a:off x="3430879" y="309231"/>
            <a:ext cx="5383507" cy="6410549"/>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478264" y="0"/>
            <a:ext cx="3251798" cy="3676206"/>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chemeClr val="accent3">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任意多边形 2"/>
          <p:cNvSpPr/>
          <p:nvPr/>
        </p:nvSpPr>
        <p:spPr>
          <a:xfrm>
            <a:off x="6170372" y="2204353"/>
            <a:ext cx="4391471" cy="4679437"/>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solidFill>
            <a:srgbClr val="FFFFFF">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C874"/>
              </a:solidFill>
            </a:endParaRPr>
          </a:p>
        </p:txBody>
      </p:sp>
      <p:sp>
        <p:nvSpPr>
          <p:cNvPr id="4" name="文本框 18"/>
          <p:cNvSpPr txBox="1"/>
          <p:nvPr/>
        </p:nvSpPr>
        <p:spPr>
          <a:xfrm>
            <a:off x="2114579" y="1579074"/>
            <a:ext cx="1968044" cy="769263"/>
          </a:xfrm>
          <a:prstGeom prst="rect">
            <a:avLst/>
          </a:prstGeom>
          <a:noFill/>
        </p:spPr>
        <p:txBody>
          <a:bodyPr wrap="square" rtlCol="0">
            <a:spAutoFit/>
          </a:bodyPr>
          <a:lstStyle/>
          <a:p>
            <a:pPr algn="ctr"/>
            <a:r>
              <a:rPr lang="zh-CN" altLang="en-US" sz="4400" dirty="0">
                <a:solidFill>
                  <a:schemeClr val="bg1"/>
                </a:solidFill>
                <a:latin typeface="微软雅黑" panose="020B0503020204020204" pitchFamily="34" charset="-122"/>
                <a:ea typeface="微软雅黑" panose="020B0503020204020204" pitchFamily="34" charset="-122"/>
              </a:rPr>
              <a:t>第一章</a:t>
            </a:r>
          </a:p>
        </p:txBody>
      </p:sp>
      <p:sp>
        <p:nvSpPr>
          <p:cNvPr id="5" name="弧形 4"/>
          <p:cNvSpPr/>
          <p:nvPr/>
        </p:nvSpPr>
        <p:spPr>
          <a:xfrm rot="8155962">
            <a:off x="1964824" y="722586"/>
            <a:ext cx="2231731" cy="2231731"/>
          </a:xfrm>
          <a:prstGeom prst="arc">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任意多边形 5"/>
          <p:cNvSpPr/>
          <p:nvPr/>
        </p:nvSpPr>
        <p:spPr>
          <a:xfrm>
            <a:off x="6455957" y="2503488"/>
            <a:ext cx="3815541" cy="4597070"/>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C874"/>
              </a:solidFill>
            </a:endParaRPr>
          </a:p>
        </p:txBody>
      </p:sp>
      <p:cxnSp>
        <p:nvCxnSpPr>
          <p:cNvPr id="38" name="直接连接符 37"/>
          <p:cNvCxnSpPr/>
          <p:nvPr/>
        </p:nvCxnSpPr>
        <p:spPr>
          <a:xfrm>
            <a:off x="7175870" y="4672451"/>
            <a:ext cx="2471984" cy="0"/>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7607802" y="3615921"/>
            <a:ext cx="1569661" cy="923330"/>
          </a:xfrm>
          <a:prstGeom prst="rect">
            <a:avLst/>
          </a:prstGeom>
          <a:noFill/>
        </p:spPr>
        <p:txBody>
          <a:bodyPr wrap="none" lIns="91440" tIns="45720" rIns="91440" bIns="45720">
            <a:spAutoFit/>
          </a:bodyPr>
          <a:lstStyle/>
          <a:p>
            <a:pPr algn="ctr"/>
            <a:r>
              <a:rPr lang="zh-CN" alt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关务</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40" name="图片 39" descr="PNG公司logo.png"/>
          <p:cNvPicPr>
            <a:picLocks noChangeAspect="1"/>
          </p:cNvPicPr>
          <p:nvPr/>
        </p:nvPicPr>
        <p:blipFill>
          <a:blip r:embed="rId3" cstate="print"/>
          <a:stretch>
            <a:fillRect/>
          </a:stretch>
        </p:blipFill>
        <p:spPr>
          <a:xfrm>
            <a:off x="9647568" y="0"/>
            <a:ext cx="2673545" cy="905555"/>
          </a:xfrm>
          <a:prstGeom prst="rect">
            <a:avLst/>
          </a:prstGeom>
        </p:spPr>
      </p:pic>
    </p:spTree>
  </p:cSld>
  <p:clrMapOvr>
    <a:masterClrMapping/>
  </p:clrMapOvr>
  <p:transition spd="med" advClick="0">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62172" y="788213"/>
            <a:ext cx="6032421" cy="461665"/>
          </a:xfrm>
          <a:prstGeom prst="rect">
            <a:avLst/>
          </a:prstGeom>
        </p:spPr>
        <p:txBody>
          <a:bodyPr wrap="none">
            <a:spAutoFit/>
          </a:bodyPr>
          <a:lstStyle/>
          <a:p>
            <a:r>
              <a:rPr lang="zh-CN" altLang="en-US" sz="2400" dirty="0" smtClean="0"/>
              <a:t>边角料？残次品？副产品？傻傻分不清楚？</a:t>
            </a:r>
            <a:endParaRPr lang="zh-CN" altLang="en-US" sz="2400" dirty="0"/>
          </a:p>
        </p:txBody>
      </p:sp>
      <p:sp>
        <p:nvSpPr>
          <p:cNvPr id="8" name="矩形 7"/>
          <p:cNvSpPr/>
          <p:nvPr/>
        </p:nvSpPr>
        <p:spPr>
          <a:xfrm>
            <a:off x="3101163" y="1754671"/>
            <a:ext cx="6096000" cy="1200329"/>
          </a:xfrm>
          <a:prstGeom prst="rect">
            <a:avLst/>
          </a:prstGeom>
        </p:spPr>
        <p:txBody>
          <a:bodyPr>
            <a:spAutoFit/>
          </a:bodyPr>
          <a:lstStyle/>
          <a:p>
            <a:pPr algn="ctr"/>
            <a:r>
              <a:rPr lang="zh-CN" altLang="en-US" dirty="0" smtClean="0"/>
              <a:t>加工贸易保税货物有好多兄弟</a:t>
            </a:r>
            <a:r>
              <a:rPr lang="zh-CN" altLang="en-US" dirty="0" smtClean="0"/>
              <a:t>，</a:t>
            </a:r>
            <a:endParaRPr lang="zh-CN" altLang="en-US" dirty="0" smtClean="0"/>
          </a:p>
          <a:p>
            <a:pPr algn="ctr"/>
            <a:r>
              <a:rPr lang="zh-CN" altLang="en-US" dirty="0" smtClean="0"/>
              <a:t>料件、成品、剩余料件、边角料、</a:t>
            </a:r>
          </a:p>
          <a:p>
            <a:pPr algn="ctr"/>
            <a:r>
              <a:rPr lang="zh-CN" altLang="en-US" dirty="0" smtClean="0"/>
              <a:t>残次品、副产品</a:t>
            </a:r>
            <a:r>
              <a:rPr lang="en-US" altLang="zh-CN" dirty="0" smtClean="0"/>
              <a:t>……</a:t>
            </a:r>
            <a:endParaRPr lang="zh-CN" altLang="en-US" dirty="0" smtClean="0"/>
          </a:p>
          <a:p>
            <a:pPr algn="ctr"/>
            <a:r>
              <a:rPr lang="zh-CN" altLang="en-US" dirty="0" smtClean="0"/>
              <a:t>你都认得清吗？</a:t>
            </a:r>
            <a:endParaRPr lang="zh-CN" altLang="en-US" dirty="0"/>
          </a:p>
        </p:txBody>
      </p:sp>
      <p:pic>
        <p:nvPicPr>
          <p:cNvPr id="1026" name="Picture 2"/>
          <p:cNvPicPr>
            <a:picLocks noChangeAspect="1" noChangeArrowheads="1"/>
          </p:cNvPicPr>
          <p:nvPr/>
        </p:nvPicPr>
        <p:blipFill>
          <a:blip r:embed="rId4" cstate="print"/>
          <a:srcRect/>
          <a:stretch>
            <a:fillRect/>
          </a:stretch>
        </p:blipFill>
        <p:spPr bwMode="auto">
          <a:xfrm>
            <a:off x="3729038" y="3203834"/>
            <a:ext cx="4733925" cy="2619375"/>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p:nvPicPr>
        <p:blipFill>
          <a:blip r:embed="rId4" cstate="print"/>
          <a:srcRect/>
          <a:stretch>
            <a:fillRect/>
          </a:stretch>
        </p:blipFill>
        <p:spPr bwMode="auto">
          <a:xfrm>
            <a:off x="3598013" y="155493"/>
            <a:ext cx="4706015" cy="6702507"/>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01434" y="1287391"/>
            <a:ext cx="8041758" cy="646331"/>
          </a:xfrm>
          <a:prstGeom prst="rect">
            <a:avLst/>
          </a:prstGeom>
        </p:spPr>
        <p:txBody>
          <a:bodyPr wrap="square">
            <a:spAutoFit/>
          </a:bodyPr>
          <a:lstStyle/>
          <a:p>
            <a:r>
              <a:rPr lang="zh-CN" altLang="en-US" b="1" dirty="0" smtClean="0">
                <a:solidFill>
                  <a:schemeClr val="accent5">
                    <a:lumMod val="50000"/>
                  </a:schemeClr>
                </a:solidFill>
              </a:rPr>
              <a:t>注意：</a:t>
            </a:r>
            <a:endParaRPr lang="zh-CN" altLang="en-US" dirty="0" smtClean="0">
              <a:solidFill>
                <a:schemeClr val="accent5">
                  <a:lumMod val="50000"/>
                </a:schemeClr>
              </a:solidFill>
            </a:endParaRPr>
          </a:p>
          <a:p>
            <a:r>
              <a:rPr lang="zh-CN" altLang="en-US" dirty="0" smtClean="0">
                <a:solidFill>
                  <a:schemeClr val="accent5">
                    <a:lumMod val="50000"/>
                  </a:schemeClr>
                </a:solidFill>
              </a:rPr>
              <a:t>边角料与剩余料件的最大区别在于：是否可以继续用于加工制成品！</a:t>
            </a:r>
            <a:endParaRPr lang="zh-CN" altLang="en-US" dirty="0">
              <a:solidFill>
                <a:schemeClr val="accent5">
                  <a:lumMod val="50000"/>
                </a:schemeClr>
              </a:solidFill>
            </a:endParaRPr>
          </a:p>
        </p:txBody>
      </p:sp>
      <p:pic>
        <p:nvPicPr>
          <p:cNvPr id="3074" name="Picture 2"/>
          <p:cNvPicPr>
            <a:picLocks noChangeAspect="1" noChangeArrowheads="1"/>
          </p:cNvPicPr>
          <p:nvPr/>
        </p:nvPicPr>
        <p:blipFill>
          <a:blip r:embed="rId4" cstate="print"/>
          <a:srcRect/>
          <a:stretch>
            <a:fillRect/>
          </a:stretch>
        </p:blipFill>
        <p:spPr bwMode="auto">
          <a:xfrm>
            <a:off x="3215241" y="2481928"/>
            <a:ext cx="6149064" cy="2409049"/>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98" name="Picture 2"/>
          <p:cNvPicPr>
            <a:picLocks noChangeAspect="1" noChangeArrowheads="1"/>
          </p:cNvPicPr>
          <p:nvPr/>
        </p:nvPicPr>
        <p:blipFill>
          <a:blip r:embed="rId4" cstate="print"/>
          <a:srcRect/>
          <a:stretch>
            <a:fillRect/>
          </a:stretch>
        </p:blipFill>
        <p:spPr bwMode="auto">
          <a:xfrm>
            <a:off x="2955851" y="988604"/>
            <a:ext cx="6230680" cy="4775152"/>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2" name="Picture 2"/>
          <p:cNvPicPr>
            <a:picLocks noChangeAspect="1" noChangeArrowheads="1"/>
          </p:cNvPicPr>
          <p:nvPr/>
        </p:nvPicPr>
        <p:blipFill>
          <a:blip r:embed="rId4" cstate="print"/>
          <a:srcRect/>
          <a:stretch>
            <a:fillRect/>
          </a:stretch>
        </p:blipFill>
        <p:spPr bwMode="auto">
          <a:xfrm>
            <a:off x="2574409" y="1376141"/>
            <a:ext cx="7275513" cy="4467225"/>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6" name="Picture 2"/>
          <p:cNvPicPr>
            <a:picLocks noChangeAspect="1" noChangeArrowheads="1"/>
          </p:cNvPicPr>
          <p:nvPr/>
        </p:nvPicPr>
        <p:blipFill>
          <a:blip r:embed="rId4" cstate="print"/>
          <a:srcRect/>
          <a:stretch>
            <a:fillRect/>
          </a:stretch>
        </p:blipFill>
        <p:spPr bwMode="auto">
          <a:xfrm>
            <a:off x="2884636" y="815274"/>
            <a:ext cx="6854788" cy="5565135"/>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70" name="Picture 2"/>
          <p:cNvPicPr>
            <a:picLocks noChangeAspect="1" noChangeArrowheads="1"/>
          </p:cNvPicPr>
          <p:nvPr/>
        </p:nvPicPr>
        <p:blipFill>
          <a:blip r:embed="rId4" cstate="print"/>
          <a:srcRect/>
          <a:stretch>
            <a:fillRect/>
          </a:stretch>
        </p:blipFill>
        <p:spPr bwMode="auto">
          <a:xfrm>
            <a:off x="2806885" y="1276683"/>
            <a:ext cx="6868743" cy="4934687"/>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4" name="Picture 2"/>
          <p:cNvPicPr>
            <a:picLocks noChangeAspect="1" noChangeArrowheads="1"/>
          </p:cNvPicPr>
          <p:nvPr/>
        </p:nvPicPr>
        <p:blipFill>
          <a:blip r:embed="rId4" cstate="print"/>
          <a:srcRect/>
          <a:stretch>
            <a:fillRect/>
          </a:stretch>
        </p:blipFill>
        <p:spPr bwMode="auto">
          <a:xfrm>
            <a:off x="3624263" y="595313"/>
            <a:ext cx="4943475" cy="5667375"/>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218" name="Picture 2"/>
          <p:cNvPicPr>
            <a:picLocks noChangeAspect="1" noChangeArrowheads="1"/>
          </p:cNvPicPr>
          <p:nvPr/>
        </p:nvPicPr>
        <p:blipFill>
          <a:blip r:embed="rId4" cstate="print"/>
          <a:srcRect/>
          <a:stretch>
            <a:fillRect/>
          </a:stretch>
        </p:blipFill>
        <p:spPr bwMode="auto">
          <a:xfrm>
            <a:off x="3191095" y="565519"/>
            <a:ext cx="5974170" cy="5949068"/>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478264" y="0"/>
            <a:ext cx="3251798" cy="3676206"/>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chemeClr val="accent3">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任意多边形 2"/>
          <p:cNvSpPr/>
          <p:nvPr/>
        </p:nvSpPr>
        <p:spPr>
          <a:xfrm>
            <a:off x="6170372" y="2204353"/>
            <a:ext cx="4391471" cy="4679437"/>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solidFill>
            <a:srgbClr val="FFFFFF">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C874"/>
              </a:solidFill>
            </a:endParaRPr>
          </a:p>
        </p:txBody>
      </p:sp>
      <p:sp>
        <p:nvSpPr>
          <p:cNvPr id="4" name="文本框 18"/>
          <p:cNvSpPr txBox="1"/>
          <p:nvPr/>
        </p:nvSpPr>
        <p:spPr>
          <a:xfrm>
            <a:off x="2114579" y="1579074"/>
            <a:ext cx="1968044" cy="769263"/>
          </a:xfrm>
          <a:prstGeom prst="rect">
            <a:avLst/>
          </a:prstGeom>
          <a:noFill/>
        </p:spPr>
        <p:txBody>
          <a:bodyPr wrap="square" rtlCol="0">
            <a:spAutoFit/>
          </a:bodyPr>
          <a:lstStyle/>
          <a:p>
            <a:pPr algn="ctr"/>
            <a:r>
              <a:rPr lang="zh-CN" altLang="en-US" sz="4400" dirty="0" smtClean="0">
                <a:solidFill>
                  <a:schemeClr val="bg1"/>
                </a:solidFill>
                <a:latin typeface="微软雅黑" panose="020B0503020204020204" pitchFamily="34" charset="-122"/>
                <a:ea typeface="微软雅黑" panose="020B0503020204020204" pitchFamily="34" charset="-122"/>
              </a:rPr>
              <a:t>第二章</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5" name="弧形 4"/>
          <p:cNvSpPr/>
          <p:nvPr/>
        </p:nvSpPr>
        <p:spPr>
          <a:xfrm rot="8155962">
            <a:off x="1964824" y="722586"/>
            <a:ext cx="2231731" cy="2231731"/>
          </a:xfrm>
          <a:prstGeom prst="arc">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任意多边形 5"/>
          <p:cNvSpPr/>
          <p:nvPr/>
        </p:nvSpPr>
        <p:spPr>
          <a:xfrm>
            <a:off x="6455957" y="2503488"/>
            <a:ext cx="3815541" cy="4597070"/>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C874"/>
              </a:solidFill>
            </a:endParaRPr>
          </a:p>
        </p:txBody>
      </p:sp>
      <p:cxnSp>
        <p:nvCxnSpPr>
          <p:cNvPr id="38" name="直接连接符 37"/>
          <p:cNvCxnSpPr/>
          <p:nvPr/>
        </p:nvCxnSpPr>
        <p:spPr>
          <a:xfrm>
            <a:off x="7175870" y="4672451"/>
            <a:ext cx="2471984" cy="0"/>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7607802" y="3615921"/>
            <a:ext cx="1569661" cy="923330"/>
          </a:xfrm>
          <a:prstGeom prst="rect">
            <a:avLst/>
          </a:prstGeom>
          <a:noFill/>
        </p:spPr>
        <p:txBody>
          <a:bodyPr wrap="none" lIns="91440" tIns="45720" rIns="91440" bIns="45720">
            <a:spAutoFit/>
          </a:bodyPr>
          <a:lstStyle/>
          <a:p>
            <a:pPr algn="ctr"/>
            <a:r>
              <a:rPr lang="zh-CN" alt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税务</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40" name="图片 39" descr="PNG公司logo.png"/>
          <p:cNvPicPr>
            <a:picLocks noChangeAspect="1"/>
          </p:cNvPicPr>
          <p:nvPr/>
        </p:nvPicPr>
        <p:blipFill>
          <a:blip r:embed="rId2" cstate="print"/>
          <a:stretch>
            <a:fillRect/>
          </a:stretch>
        </p:blipFill>
        <p:spPr>
          <a:xfrm>
            <a:off x="9647568" y="0"/>
            <a:ext cx="2673545" cy="905555"/>
          </a:xfrm>
          <a:prstGeom prst="rect">
            <a:avLst/>
          </a:prstGeom>
        </p:spPr>
      </p:pic>
    </p:spTree>
  </p:cSld>
  <p:clrMapOvr>
    <a:masterClrMapping/>
  </p:clrMapOvr>
  <p:transition spd="med" advClick="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340243" y="1089377"/>
            <a:ext cx="11536326" cy="4770537"/>
          </a:xfrm>
          <a:prstGeom prst="rect">
            <a:avLst/>
          </a:prstGeom>
        </p:spPr>
        <p:txBody>
          <a:bodyPr wrap="square">
            <a:spAutoFit/>
          </a:bodyPr>
          <a:lstStyle/>
          <a:p>
            <a:pPr algn="ctr"/>
            <a:r>
              <a:rPr lang="zh-CN" altLang="en-US" sz="1600" b="1" dirty="0" smtClean="0"/>
              <a:t>海关总署公告</a:t>
            </a:r>
            <a:r>
              <a:rPr lang="en-US" altLang="zh-CN" sz="1600" b="1" dirty="0" smtClean="0"/>
              <a:t>2017</a:t>
            </a:r>
            <a:r>
              <a:rPr lang="zh-CN" altLang="en-US" sz="1600" b="1" dirty="0" smtClean="0"/>
              <a:t>年第</a:t>
            </a:r>
            <a:r>
              <a:rPr lang="en-US" altLang="zh-CN" sz="1600" b="1" dirty="0" smtClean="0"/>
              <a:t>53</a:t>
            </a:r>
            <a:r>
              <a:rPr lang="zh-CN" altLang="en-US" sz="1600" b="1" dirty="0" smtClean="0"/>
              <a:t>号</a:t>
            </a:r>
            <a:endParaRPr lang="en-US" altLang="zh-CN" sz="1600" b="1" dirty="0" smtClean="0"/>
          </a:p>
          <a:p>
            <a:pPr algn="ctr"/>
            <a:r>
              <a:rPr lang="zh-CN" altLang="en-US" sz="1600" b="1" dirty="0" smtClean="0"/>
              <a:t>（关于实施冈比亚共和国 圣多美和普林西比民主共和国</a:t>
            </a:r>
            <a:r>
              <a:rPr lang="en-US" altLang="zh-CN" sz="1600" b="1" dirty="0" smtClean="0"/>
              <a:t>97%</a:t>
            </a:r>
            <a:r>
              <a:rPr lang="zh-CN" altLang="en-US" sz="1600" b="1" dirty="0" smtClean="0"/>
              <a:t>税目产品零关税待遇的公告）</a:t>
            </a:r>
          </a:p>
          <a:p>
            <a:endParaRPr lang="zh-CN" altLang="en-US" sz="1600" dirty="0" smtClean="0"/>
          </a:p>
          <a:p>
            <a:r>
              <a:rPr lang="zh-CN" altLang="en-US" sz="1600" dirty="0" smtClean="0"/>
              <a:t>　　经国务院批准，我国将对原产于冈比亚共和国、圣多美和普林西比民主共和国进口产品实施最不发达国家特别优惠关税待遇（即零关税）。现将有关事宜公告如下：</a:t>
            </a:r>
          </a:p>
          <a:p>
            <a:endParaRPr lang="zh-CN" altLang="en-US" sz="1600" dirty="0" smtClean="0"/>
          </a:p>
          <a:p>
            <a:r>
              <a:rPr lang="zh-CN" altLang="en-US" sz="1600" dirty="0" smtClean="0"/>
              <a:t>　　一、自</a:t>
            </a:r>
            <a:r>
              <a:rPr lang="en-US" altLang="zh-CN" sz="1600" dirty="0" smtClean="0"/>
              <a:t>2017</a:t>
            </a:r>
            <a:r>
              <a:rPr lang="zh-CN" altLang="en-US" sz="1600" dirty="0" smtClean="0"/>
              <a:t>年</a:t>
            </a:r>
            <a:r>
              <a:rPr lang="en-US" altLang="zh-CN" sz="1600" dirty="0" smtClean="0"/>
              <a:t>12</a:t>
            </a:r>
            <a:r>
              <a:rPr lang="zh-CN" altLang="en-US" sz="1600" dirty="0" smtClean="0"/>
              <a:t>月</a:t>
            </a:r>
            <a:r>
              <a:rPr lang="en-US" altLang="zh-CN" sz="1600" dirty="0" smtClean="0"/>
              <a:t>1</a:t>
            </a:r>
            <a:r>
              <a:rPr lang="zh-CN" altLang="en-US" sz="1600" dirty="0" smtClean="0"/>
              <a:t>日起，对原产于上述两国的</a:t>
            </a:r>
            <a:r>
              <a:rPr lang="en-US" altLang="zh-CN" sz="1600" dirty="0" smtClean="0"/>
              <a:t>97%</a:t>
            </a:r>
            <a:r>
              <a:rPr lang="zh-CN" altLang="en-US" sz="1600" dirty="0" smtClean="0"/>
              <a:t>税目产品进口实施零关税。有关产品清单按照</a:t>
            </a:r>
            <a:r>
              <a:rPr lang="en-US" altLang="zh-CN" sz="1600" dirty="0" smtClean="0"/>
              <a:t>《</a:t>
            </a:r>
            <a:r>
              <a:rPr lang="zh-CN" altLang="en-US" sz="1600" dirty="0" smtClean="0"/>
              <a:t>国务院关税税则委员会关于</a:t>
            </a:r>
            <a:r>
              <a:rPr lang="en-US" altLang="zh-CN" sz="1600" dirty="0" smtClean="0"/>
              <a:t>2017</a:t>
            </a:r>
            <a:r>
              <a:rPr lang="zh-CN" altLang="en-US" sz="1600" dirty="0" smtClean="0"/>
              <a:t>年关税调整方案的通知</a:t>
            </a:r>
            <a:r>
              <a:rPr lang="en-US" altLang="zh-CN" sz="1600" dirty="0" smtClean="0"/>
              <a:t>》</a:t>
            </a:r>
            <a:r>
              <a:rPr lang="zh-CN" altLang="en-US" sz="1600" dirty="0" smtClean="0"/>
              <a:t>（税委会</a:t>
            </a:r>
            <a:r>
              <a:rPr lang="en-US" altLang="zh-CN" sz="1600" dirty="0" smtClean="0"/>
              <a:t>〔2016〕31</a:t>
            </a:r>
            <a:r>
              <a:rPr lang="zh-CN" altLang="en-US" sz="1600" dirty="0" smtClean="0"/>
              <a:t>号，详见财政部网站）附表</a:t>
            </a:r>
            <a:r>
              <a:rPr lang="en-US" altLang="zh-CN" sz="1600" dirty="0" smtClean="0"/>
              <a:t>5</a:t>
            </a:r>
            <a:r>
              <a:rPr lang="zh-CN" altLang="en-US" sz="1600" dirty="0" smtClean="0"/>
              <a:t>执行。</a:t>
            </a:r>
          </a:p>
          <a:p>
            <a:endParaRPr lang="zh-CN" altLang="en-US" sz="1600" dirty="0" smtClean="0"/>
          </a:p>
          <a:p>
            <a:r>
              <a:rPr lang="zh-CN" altLang="en-US" sz="1600" dirty="0" smtClean="0"/>
              <a:t>　　二、进口货物收货人或其代理人进口原产于上述国家货物并申请享受零关税的，应按照海关总署公告</a:t>
            </a:r>
            <a:r>
              <a:rPr lang="en-US" altLang="zh-CN" sz="1600" dirty="0" smtClean="0"/>
              <a:t>2016</a:t>
            </a:r>
            <a:r>
              <a:rPr lang="zh-CN" altLang="en-US" sz="1600" dirty="0" smtClean="0"/>
              <a:t>年第</a:t>
            </a:r>
            <a:r>
              <a:rPr lang="en-US" altLang="zh-CN" sz="1600" dirty="0" smtClean="0"/>
              <a:t>51</a:t>
            </a:r>
            <a:r>
              <a:rPr lang="zh-CN" altLang="en-US" sz="1600" dirty="0" smtClean="0"/>
              <a:t>号的有关规定填制报关单，并按照</a:t>
            </a:r>
            <a:r>
              <a:rPr lang="en-US" altLang="zh-CN" sz="1600" dirty="0" smtClean="0"/>
              <a:t>《</a:t>
            </a:r>
            <a:r>
              <a:rPr lang="zh-CN" altLang="en-US" sz="1600" dirty="0" smtClean="0"/>
              <a:t>海关总署关于公布</a:t>
            </a:r>
            <a:r>
              <a:rPr lang="en-US" altLang="zh-CN" sz="1600" dirty="0" smtClean="0"/>
              <a:t>〈</a:t>
            </a:r>
            <a:r>
              <a:rPr lang="zh-CN" altLang="en-US" sz="1600" dirty="0" smtClean="0"/>
              <a:t>中华人民共和国海关关于最不发达国家特别优惠关税待遇进口货物原产地管理办法</a:t>
            </a:r>
            <a:r>
              <a:rPr lang="en-US" altLang="zh-CN" sz="1600" dirty="0" smtClean="0"/>
              <a:t>〉</a:t>
            </a:r>
            <a:r>
              <a:rPr lang="zh-CN" altLang="en-US" sz="1600" dirty="0" smtClean="0"/>
              <a:t>的令</a:t>
            </a:r>
            <a:r>
              <a:rPr lang="en-US" altLang="zh-CN" sz="1600" dirty="0" smtClean="0"/>
              <a:t>》</a:t>
            </a:r>
            <a:r>
              <a:rPr lang="zh-CN" altLang="en-US" sz="1600" dirty="0" smtClean="0"/>
              <a:t>（海关总署令第</a:t>
            </a:r>
            <a:r>
              <a:rPr lang="en-US" altLang="zh-CN" sz="1600" dirty="0" smtClean="0"/>
              <a:t>231</a:t>
            </a:r>
            <a:r>
              <a:rPr lang="zh-CN" altLang="en-US" sz="1600" dirty="0" smtClean="0"/>
              <a:t>号）的相关规定向海关提交有关单证。</a:t>
            </a:r>
          </a:p>
          <a:p>
            <a:endParaRPr lang="zh-CN" altLang="en-US" sz="1600" dirty="0" smtClean="0"/>
          </a:p>
          <a:p>
            <a:r>
              <a:rPr lang="zh-CN" altLang="en-US" sz="1600" dirty="0" smtClean="0"/>
              <a:t>　　特此公告。</a:t>
            </a:r>
          </a:p>
          <a:p>
            <a:endParaRPr lang="zh-CN" altLang="en-US" sz="1600" dirty="0" smtClean="0"/>
          </a:p>
          <a:p>
            <a:pPr algn="r"/>
            <a:r>
              <a:rPr lang="zh-CN" altLang="en-US" sz="1600" dirty="0" smtClean="0"/>
              <a:t>　　海关总署</a:t>
            </a:r>
          </a:p>
          <a:p>
            <a:pPr algn="r"/>
            <a:endParaRPr lang="zh-CN" altLang="en-US" sz="1600" dirty="0" smtClean="0"/>
          </a:p>
          <a:p>
            <a:pPr algn="r"/>
            <a:r>
              <a:rPr lang="zh-CN" altLang="en-US" sz="1600" dirty="0" smtClean="0"/>
              <a:t>　　</a:t>
            </a:r>
            <a:r>
              <a:rPr lang="en-US" altLang="zh-CN" sz="1600" dirty="0" smtClean="0"/>
              <a:t>2017</a:t>
            </a:r>
            <a:r>
              <a:rPr lang="zh-CN" altLang="en-US" sz="1600" dirty="0" smtClean="0"/>
              <a:t>年</a:t>
            </a:r>
            <a:r>
              <a:rPr lang="en-US" altLang="zh-CN" sz="1600" dirty="0" smtClean="0"/>
              <a:t>11</a:t>
            </a:r>
            <a:r>
              <a:rPr lang="zh-CN" altLang="en-US" sz="1600" dirty="0" smtClean="0"/>
              <a:t>月</a:t>
            </a:r>
            <a:r>
              <a:rPr lang="en-US" altLang="zh-CN" sz="1600" dirty="0" smtClean="0"/>
              <a:t>8</a:t>
            </a:r>
            <a:r>
              <a:rPr lang="zh-CN" altLang="en-US" sz="1600" dirty="0" smtClean="0"/>
              <a:t>日</a:t>
            </a:r>
          </a:p>
          <a:p>
            <a:endParaRPr lang="zh-CN" altLang="en-US" sz="1600" dirty="0"/>
          </a:p>
        </p:txBody>
      </p:sp>
    </p:spTree>
  </p:cSld>
  <p:clrMapOvr>
    <a:masterClrMapping/>
  </p:clrMapOvr>
  <p:transition spd="med" advClick="0">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税务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9609" y="726562"/>
            <a:ext cx="11440633" cy="6158096"/>
          </a:xfrm>
          <a:prstGeom prst="rect">
            <a:avLst/>
          </a:prstGeom>
        </p:spPr>
        <p:txBody>
          <a:bodyPr wrap="square">
            <a:spAutoFit/>
          </a:bodyPr>
          <a:lstStyle/>
          <a:p>
            <a:pPr algn="ctr">
              <a:lnSpc>
                <a:spcPts val="2500"/>
              </a:lnSpc>
            </a:pPr>
            <a:r>
              <a:rPr lang="zh-CN" altLang="en-US" b="1" dirty="0" smtClean="0"/>
              <a:t>国家税务总局</a:t>
            </a:r>
          </a:p>
          <a:p>
            <a:pPr algn="ctr">
              <a:lnSpc>
                <a:spcPts val="2500"/>
              </a:lnSpc>
            </a:pPr>
            <a:r>
              <a:rPr lang="zh-CN" altLang="en-US" b="1" dirty="0" smtClean="0"/>
              <a:t>关于研发费用税前加计扣除归集范围有关问题的公告</a:t>
            </a:r>
          </a:p>
          <a:p>
            <a:pPr algn="ctr">
              <a:lnSpc>
                <a:spcPts val="2500"/>
              </a:lnSpc>
            </a:pPr>
            <a:r>
              <a:rPr lang="zh-CN" altLang="en-US" b="1" dirty="0" smtClean="0"/>
              <a:t>国家税务总局公告</a:t>
            </a:r>
            <a:r>
              <a:rPr lang="en-US" altLang="zh-CN" b="1" dirty="0" smtClean="0"/>
              <a:t>2017</a:t>
            </a:r>
            <a:r>
              <a:rPr lang="zh-CN" altLang="en-US" b="1" dirty="0" smtClean="0"/>
              <a:t>年第</a:t>
            </a:r>
            <a:r>
              <a:rPr lang="en-US" altLang="zh-CN" b="1" dirty="0" smtClean="0"/>
              <a:t>40</a:t>
            </a:r>
            <a:r>
              <a:rPr lang="zh-CN" altLang="en-US" b="1" dirty="0" smtClean="0"/>
              <a:t>号 </a:t>
            </a:r>
            <a:r>
              <a:rPr lang="zh-CN" altLang="en-US" dirty="0" smtClean="0"/>
              <a:t>　　</a:t>
            </a:r>
          </a:p>
          <a:p>
            <a:pPr>
              <a:lnSpc>
                <a:spcPts val="2500"/>
              </a:lnSpc>
            </a:pPr>
            <a:endParaRPr lang="zh-CN" altLang="en-US" dirty="0" smtClean="0"/>
          </a:p>
          <a:p>
            <a:pPr>
              <a:lnSpc>
                <a:spcPts val="2500"/>
              </a:lnSpc>
            </a:pPr>
            <a:r>
              <a:rPr lang="zh-CN" altLang="en-US" dirty="0" smtClean="0"/>
              <a:t>    </a:t>
            </a:r>
            <a:r>
              <a:rPr lang="zh-CN" altLang="en-US" dirty="0" smtClean="0"/>
              <a:t>    </a:t>
            </a:r>
            <a:r>
              <a:rPr lang="zh-CN" altLang="en-US" sz="1600" dirty="0" smtClean="0"/>
              <a:t>为</a:t>
            </a:r>
            <a:r>
              <a:rPr lang="zh-CN" altLang="en-US" sz="1600" dirty="0" smtClean="0"/>
              <a:t>进一步做好研发费用税前加计扣除优惠政策的贯彻落实工作，切实解决政策落实过程中存在的问题，根据</a:t>
            </a:r>
            <a:r>
              <a:rPr lang="en-US" altLang="zh-CN" sz="1600" dirty="0" smtClean="0"/>
              <a:t>《</a:t>
            </a:r>
            <a:r>
              <a:rPr lang="zh-CN" altLang="en-US" sz="1600" dirty="0" smtClean="0"/>
              <a:t>财政部 国家税务总局 科技部关于完善研究开发费用税前加计扣除政策的通知</a:t>
            </a:r>
            <a:r>
              <a:rPr lang="en-US" altLang="zh-CN" sz="1600" dirty="0" smtClean="0"/>
              <a:t>》</a:t>
            </a:r>
            <a:r>
              <a:rPr lang="zh-CN" altLang="en-US" sz="1600" dirty="0" smtClean="0"/>
              <a:t>（财税</a:t>
            </a:r>
            <a:r>
              <a:rPr lang="en-US" altLang="zh-CN" sz="1600" dirty="0" smtClean="0"/>
              <a:t>〔2015〕119</a:t>
            </a:r>
            <a:r>
              <a:rPr lang="zh-CN" altLang="en-US" sz="1600" dirty="0" smtClean="0"/>
              <a:t>号）及</a:t>
            </a:r>
            <a:r>
              <a:rPr lang="en-US" altLang="zh-CN" sz="1600" dirty="0" smtClean="0"/>
              <a:t>《</a:t>
            </a:r>
            <a:r>
              <a:rPr lang="zh-CN" altLang="en-US" sz="1600" dirty="0" smtClean="0"/>
              <a:t>国家税务总局关于企业研究开发费用税前加计扣除政策有关问题的公告</a:t>
            </a:r>
            <a:r>
              <a:rPr lang="en-US" altLang="zh-CN" sz="1600" dirty="0" smtClean="0"/>
              <a:t>》</a:t>
            </a:r>
            <a:r>
              <a:rPr lang="zh-CN" altLang="en-US" sz="1600" dirty="0" smtClean="0"/>
              <a:t>（国家税务总局公告</a:t>
            </a:r>
            <a:r>
              <a:rPr lang="en-US" altLang="zh-CN" sz="1600" dirty="0" smtClean="0"/>
              <a:t>2015</a:t>
            </a:r>
            <a:r>
              <a:rPr lang="zh-CN" altLang="en-US" sz="1600" dirty="0" smtClean="0"/>
              <a:t>年第</a:t>
            </a:r>
            <a:r>
              <a:rPr lang="en-US" altLang="zh-CN" sz="1600" dirty="0" smtClean="0"/>
              <a:t>97</a:t>
            </a:r>
            <a:r>
              <a:rPr lang="zh-CN" altLang="en-US" sz="1600" dirty="0" smtClean="0"/>
              <a:t>号）等文件的规定，现就研发费用税前加计扣除归集范围有关问题公告如下：</a:t>
            </a:r>
          </a:p>
          <a:p>
            <a:pPr>
              <a:lnSpc>
                <a:spcPts val="2500"/>
              </a:lnSpc>
            </a:pPr>
            <a:r>
              <a:rPr lang="zh-CN" altLang="en-US" sz="1600" dirty="0" smtClean="0"/>
              <a:t>　　一、人员人工费用</a:t>
            </a:r>
          </a:p>
          <a:p>
            <a:pPr>
              <a:lnSpc>
                <a:spcPts val="2500"/>
              </a:lnSpc>
            </a:pPr>
            <a:r>
              <a:rPr lang="zh-CN" altLang="en-US" sz="1600" dirty="0" smtClean="0"/>
              <a:t>　　指直接从事研发活动人员的工资薪金、基本养老保险费、基本医疗保险费、失业保险费、工伤保险费、生育保险费和住房公积金，以及外聘研发人员的劳务费用。</a:t>
            </a:r>
          </a:p>
          <a:p>
            <a:pPr>
              <a:lnSpc>
                <a:spcPts val="2500"/>
              </a:lnSpc>
            </a:pPr>
            <a:r>
              <a:rPr lang="zh-CN" altLang="en-US" sz="1600" dirty="0" smtClean="0"/>
              <a:t>　　（一）直接从事研发活动人员包括研究人员、技术人员、辅助人员。研究人员是指主要从事研究开发项目的专业人员；技术人员是指具有工程技术、自然科学和生命科学中一个或一个以上领域的技术知识和经验，在研究人员指导下参与研发工作的人员；辅助人员是指参与研究开发活动的技工。外聘研发人员是指与本企业或劳务派遣企业签订劳务用工协议（合同）和临时聘用的研究人员、技术人员、辅助人员。</a:t>
            </a:r>
          </a:p>
          <a:p>
            <a:pPr>
              <a:lnSpc>
                <a:spcPts val="2500"/>
              </a:lnSpc>
            </a:pPr>
            <a:r>
              <a:rPr lang="zh-CN" altLang="en-US" sz="1600" dirty="0" smtClean="0"/>
              <a:t>　　接受劳务派遣的企业按照协议（合同）约定支付给劳务派遣企业，且由劳务派遣企业实际支付给外聘研发人员的工资薪金等费用，属于外聘研发人员的劳务费用。</a:t>
            </a:r>
          </a:p>
          <a:p>
            <a:pPr>
              <a:lnSpc>
                <a:spcPts val="2500"/>
              </a:lnSpc>
            </a:pPr>
            <a:r>
              <a:rPr lang="zh-CN" altLang="en-US" sz="1600" dirty="0" smtClean="0"/>
              <a:t>　　（二）工资薪金包括按规定可以在税前扣除的对研发人员股权激励的支出。</a:t>
            </a:r>
          </a:p>
          <a:p>
            <a:pPr>
              <a:lnSpc>
                <a:spcPts val="2500"/>
              </a:lnSpc>
            </a:pPr>
            <a:r>
              <a:rPr lang="zh-CN" altLang="en-US" sz="1600" dirty="0" smtClean="0"/>
              <a:t>　</a:t>
            </a:r>
            <a:endParaRPr lang="zh-CN" altLang="en-US" sz="1600" dirty="0"/>
          </a:p>
        </p:txBody>
      </p:sp>
    </p:spTree>
  </p:cSld>
  <p:clrMapOvr>
    <a:masterClrMapping/>
  </p:clrMapOvr>
  <p:transition spd="med" advClick="0">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税务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9609" y="832892"/>
            <a:ext cx="11440633" cy="5863144"/>
          </a:xfrm>
          <a:prstGeom prst="rect">
            <a:avLst/>
          </a:prstGeom>
        </p:spPr>
        <p:txBody>
          <a:bodyPr wrap="square">
            <a:spAutoFit/>
          </a:bodyPr>
          <a:lstStyle/>
          <a:p>
            <a:pPr>
              <a:lnSpc>
                <a:spcPts val="2500"/>
              </a:lnSpc>
            </a:pPr>
            <a:r>
              <a:rPr lang="zh-CN" altLang="en-US" sz="1600" dirty="0" smtClean="0"/>
              <a:t>       （</a:t>
            </a:r>
            <a:r>
              <a:rPr lang="zh-CN" altLang="en-US" sz="1600" dirty="0" smtClean="0"/>
              <a:t>三）直接从事研发活动的人员、外聘研发人员同时从事非研发活动的，企业应对其人员活动情况做必要记录，并将其实际发生的相关费用按实际工时占比等合理方法在研发费用和生产经营费用间分配，未分配的不得加计扣除。</a:t>
            </a:r>
          </a:p>
          <a:p>
            <a:pPr>
              <a:lnSpc>
                <a:spcPts val="2500"/>
              </a:lnSpc>
            </a:pPr>
            <a:r>
              <a:rPr lang="zh-CN" altLang="en-US" sz="1600" dirty="0" smtClean="0"/>
              <a:t>　　二、直接投入费用</a:t>
            </a:r>
          </a:p>
          <a:p>
            <a:pPr>
              <a:lnSpc>
                <a:spcPts val="2500"/>
              </a:lnSpc>
            </a:pPr>
            <a:r>
              <a:rPr lang="zh-CN" altLang="en-US" sz="1600" dirty="0" smtClean="0"/>
              <a:t>　　指研发活动直接消耗的材料、燃料和动力费用；用于中间试验和产品试制的模具、工艺装备开发及制造费，不构成固定资产的样品、样机及一般测试手段购置费，试制产品的检验费；用于研发活动的仪器、设备的运行维护、调整、检验、维修等费用，以及通过经营租赁方式租入的用于研发活动的仪器、设备租赁费。</a:t>
            </a:r>
          </a:p>
          <a:p>
            <a:pPr>
              <a:lnSpc>
                <a:spcPts val="2500"/>
              </a:lnSpc>
            </a:pPr>
            <a:r>
              <a:rPr lang="zh-CN" altLang="en-US" sz="1600" dirty="0" smtClean="0"/>
              <a:t>　　（一）以经营租赁方式租入的用于研发活动的仪器、设备，同时用于非研发活动的，企业应对其仪器设备使用情况做必要记录，并将其实际发生的租赁费按实际工时占比等合理方法在研发费用和生产经营费用间分配，未分配的不得加计扣除。</a:t>
            </a:r>
          </a:p>
          <a:p>
            <a:pPr>
              <a:lnSpc>
                <a:spcPts val="2500"/>
              </a:lnSpc>
            </a:pPr>
            <a:r>
              <a:rPr lang="zh-CN" altLang="en-US" sz="1600" dirty="0" smtClean="0"/>
              <a:t>　　（二）企业研发活动直接形成产品或作为组成部分形成的产品对外销售的，研发费用中对应的材料费用不得加计扣除。</a:t>
            </a:r>
          </a:p>
          <a:p>
            <a:pPr>
              <a:lnSpc>
                <a:spcPts val="2500"/>
              </a:lnSpc>
            </a:pPr>
            <a:r>
              <a:rPr lang="zh-CN" altLang="en-US" sz="1600" dirty="0" smtClean="0"/>
              <a:t>　　产品销售与对应的材料费用发生在不同纳税年度且材料费用已计入研发费用的，可在销售当年以对应的材料费用发生额直接冲减当年的研发费用，不足冲减的，结转以后年度继续冲减。</a:t>
            </a:r>
          </a:p>
          <a:p>
            <a:pPr>
              <a:lnSpc>
                <a:spcPts val="2500"/>
              </a:lnSpc>
            </a:pPr>
            <a:r>
              <a:rPr lang="zh-CN" altLang="en-US" sz="1600" dirty="0" smtClean="0"/>
              <a:t>　　三、折旧费用</a:t>
            </a:r>
          </a:p>
          <a:p>
            <a:pPr>
              <a:lnSpc>
                <a:spcPts val="2500"/>
              </a:lnSpc>
            </a:pPr>
            <a:r>
              <a:rPr lang="zh-CN" altLang="en-US" sz="1600" dirty="0" smtClean="0"/>
              <a:t>　　指用于研发活动的仪器、设备的折旧费。 </a:t>
            </a:r>
            <a:endParaRPr lang="en-US" altLang="zh-CN" sz="1600" dirty="0" smtClean="0"/>
          </a:p>
          <a:p>
            <a:pPr>
              <a:lnSpc>
                <a:spcPts val="2500"/>
              </a:lnSpc>
            </a:pPr>
            <a:r>
              <a:rPr lang="zh-CN" altLang="en-US" sz="1600" dirty="0" smtClean="0"/>
              <a:t>       （</a:t>
            </a:r>
            <a:r>
              <a:rPr lang="zh-CN" altLang="en-US" sz="1600" dirty="0" smtClean="0"/>
              <a:t>一）用于研发活动的仪器、设备，同时用于非研发活动的，企业应对其仪器设备使用情况做必要记录，并将其实际发生的折旧费按实际工时占比等合理方法在研发费用和生产经营费用间分配，未分配的不得加计扣除</a:t>
            </a:r>
            <a:r>
              <a:rPr lang="zh-CN" altLang="en-US" sz="1600" dirty="0" smtClean="0"/>
              <a:t>。</a:t>
            </a:r>
            <a:endParaRPr lang="en-US" altLang="zh-CN" sz="1600" dirty="0" smtClean="0"/>
          </a:p>
          <a:p>
            <a:pPr>
              <a:lnSpc>
                <a:spcPts val="2500"/>
              </a:lnSpc>
            </a:pPr>
            <a:r>
              <a:rPr lang="zh-CN" altLang="en-US" sz="1600" dirty="0" smtClean="0"/>
              <a:t>       （</a:t>
            </a:r>
            <a:r>
              <a:rPr lang="zh-CN" altLang="en-US" sz="1600" dirty="0" smtClean="0"/>
              <a:t>二）企业用于研发活动的仪器、设备，符合税法规定且选择加速折旧优惠政策的，在享受研发费用税前加计扣除政策时，就税前扣除的折旧部分计算加计扣除。</a:t>
            </a:r>
          </a:p>
          <a:p>
            <a:pPr>
              <a:lnSpc>
                <a:spcPts val="2500"/>
              </a:lnSpc>
            </a:pPr>
            <a:r>
              <a:rPr lang="zh-CN" altLang="en-US" sz="1600" dirty="0" smtClean="0"/>
              <a:t>　　四、无形资产摊销费用 </a:t>
            </a:r>
          </a:p>
        </p:txBody>
      </p:sp>
    </p:spTree>
  </p:cSld>
  <p:clrMapOvr>
    <a:masterClrMapping/>
  </p:clrMapOvr>
  <p:transition spd="med" advClick="0">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税务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9609" y="832892"/>
            <a:ext cx="11440633" cy="5863144"/>
          </a:xfrm>
          <a:prstGeom prst="rect">
            <a:avLst/>
          </a:prstGeom>
        </p:spPr>
        <p:txBody>
          <a:bodyPr wrap="square">
            <a:spAutoFit/>
          </a:bodyPr>
          <a:lstStyle/>
          <a:p>
            <a:pPr>
              <a:lnSpc>
                <a:spcPts val="2500"/>
              </a:lnSpc>
            </a:pPr>
            <a:r>
              <a:rPr lang="zh-CN" altLang="en-US" sz="1600" dirty="0" smtClean="0"/>
              <a:t>指用于研发活动的软件、专利权、非专利技术（包括许可证、专有技术、设计和计算方法等）的摊销费用。</a:t>
            </a:r>
          </a:p>
          <a:p>
            <a:pPr>
              <a:lnSpc>
                <a:spcPts val="2500"/>
              </a:lnSpc>
            </a:pPr>
            <a:r>
              <a:rPr lang="zh-CN" altLang="en-US" sz="1600" dirty="0" smtClean="0"/>
              <a:t>　　（一）用于研发活动的无形资产，同时用于非研发活动的，企业应对其无形资产使用情况做必要记录，并将其实际发生的摊销费按实际工时占比等合理方法在研发费用和生产经营费用间分配，未分配的不得加计扣除。</a:t>
            </a:r>
          </a:p>
          <a:p>
            <a:pPr>
              <a:lnSpc>
                <a:spcPts val="2500"/>
              </a:lnSpc>
            </a:pPr>
            <a:r>
              <a:rPr lang="zh-CN" altLang="en-US" sz="1600" dirty="0" smtClean="0"/>
              <a:t>　　（二）用于研发活动的无形资产，符合税法规定且选择缩短摊销年限的，在享受研发费用税前加计扣除政策时，就税前扣除的摊销部分计算加计扣除。</a:t>
            </a:r>
          </a:p>
          <a:p>
            <a:pPr>
              <a:lnSpc>
                <a:spcPts val="2500"/>
              </a:lnSpc>
            </a:pPr>
            <a:r>
              <a:rPr lang="zh-CN" altLang="en-US" sz="1600" dirty="0" smtClean="0"/>
              <a:t>　　五、新产品设计费、新工艺规程制定费、新药研制的临床试验费、勘探开发技术的现场试验费</a:t>
            </a:r>
          </a:p>
          <a:p>
            <a:pPr>
              <a:lnSpc>
                <a:spcPts val="2500"/>
              </a:lnSpc>
            </a:pPr>
            <a:r>
              <a:rPr lang="zh-CN" altLang="en-US" sz="1600" dirty="0" smtClean="0"/>
              <a:t>　　指企业在新产品设计、新工艺规程制定、新药研制的临床试验、勘探开发技术的现场试验过程中发生的与开展该项活动有关的各类费用。</a:t>
            </a:r>
          </a:p>
          <a:p>
            <a:pPr>
              <a:lnSpc>
                <a:spcPts val="2500"/>
              </a:lnSpc>
            </a:pPr>
            <a:r>
              <a:rPr lang="zh-CN" altLang="en-US" sz="1600" dirty="0" smtClean="0"/>
              <a:t>　　六、其他相关费用</a:t>
            </a:r>
          </a:p>
          <a:p>
            <a:pPr>
              <a:lnSpc>
                <a:spcPts val="2500"/>
              </a:lnSpc>
            </a:pPr>
            <a:r>
              <a:rPr lang="zh-CN" altLang="en-US" sz="1600" dirty="0" smtClean="0"/>
              <a:t>　　指与研发活动直接相关的其他费用，如技术图书资料费、资料翻译费、专家咨询费、高新科技研发保险费，研发成果的检索、分析、评议、论证、鉴定、评审、评估、验收费用，知识产权的申请费、注册费、代理费，差旅费、会议费，职工福利费、补充养老保险费、补充医疗保险费。</a:t>
            </a:r>
          </a:p>
          <a:p>
            <a:pPr>
              <a:lnSpc>
                <a:spcPts val="2500"/>
              </a:lnSpc>
            </a:pPr>
            <a:r>
              <a:rPr lang="zh-CN" altLang="en-US" sz="1600" dirty="0" smtClean="0"/>
              <a:t>　　此类费用总额不得超过可加计扣除研发费用总额的</a:t>
            </a:r>
            <a:r>
              <a:rPr lang="en-US" altLang="zh-CN" sz="1600" dirty="0" smtClean="0"/>
              <a:t>10%</a:t>
            </a:r>
            <a:r>
              <a:rPr lang="zh-CN" altLang="en-US" sz="1600" dirty="0" smtClean="0"/>
              <a:t>。</a:t>
            </a:r>
          </a:p>
          <a:p>
            <a:pPr>
              <a:lnSpc>
                <a:spcPts val="2500"/>
              </a:lnSpc>
            </a:pPr>
            <a:r>
              <a:rPr lang="zh-CN" altLang="en-US" sz="1600" dirty="0" smtClean="0"/>
              <a:t>　　七、其他事项</a:t>
            </a:r>
          </a:p>
          <a:p>
            <a:pPr>
              <a:lnSpc>
                <a:spcPts val="2500"/>
              </a:lnSpc>
            </a:pPr>
            <a:r>
              <a:rPr lang="zh-CN" altLang="en-US" sz="1600" dirty="0" smtClean="0"/>
              <a:t>　　（一）企业取得的政府补助，会计处理时采用直接冲减研发费用方法且税务处理时未将其确认为应税收入的，应按冲减后的余额计算加计扣除金额</a:t>
            </a:r>
            <a:r>
              <a:rPr lang="zh-CN" altLang="en-US" sz="1600" dirty="0" smtClean="0"/>
              <a:t>。</a:t>
            </a:r>
            <a:endParaRPr lang="en-US" altLang="zh-CN" sz="1600" dirty="0" smtClean="0"/>
          </a:p>
          <a:p>
            <a:pPr>
              <a:lnSpc>
                <a:spcPts val="2500"/>
              </a:lnSpc>
            </a:pPr>
            <a:r>
              <a:rPr lang="zh-CN" altLang="en-US" sz="1600" dirty="0" smtClean="0"/>
              <a:t>       （</a:t>
            </a:r>
            <a:r>
              <a:rPr lang="zh-CN" altLang="en-US" sz="1600" dirty="0" smtClean="0"/>
              <a:t>二）企业取得研发过程中形成的下脚料、残次品、中间试制品等特殊收入，在计算确认收入当年的加计扣除研发费用时，应从已归集研发费用中扣减该特殊收入，不足扣减的，加计扣除研发费用按零计算。</a:t>
            </a:r>
          </a:p>
        </p:txBody>
      </p:sp>
    </p:spTree>
  </p:cSld>
  <p:clrMapOvr>
    <a:masterClrMapping/>
  </p:clrMapOvr>
  <p:transition spd="med" advClick="0">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税务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9609" y="1141249"/>
            <a:ext cx="11440633" cy="4228402"/>
          </a:xfrm>
          <a:prstGeom prst="rect">
            <a:avLst/>
          </a:prstGeom>
        </p:spPr>
        <p:txBody>
          <a:bodyPr wrap="square">
            <a:spAutoFit/>
          </a:bodyPr>
          <a:lstStyle/>
          <a:p>
            <a:pPr>
              <a:lnSpc>
                <a:spcPts val="2500"/>
              </a:lnSpc>
            </a:pPr>
            <a:r>
              <a:rPr lang="zh-CN" altLang="en-US" sz="1600" dirty="0" smtClean="0"/>
              <a:t>       （</a:t>
            </a:r>
            <a:r>
              <a:rPr lang="zh-CN" altLang="en-US" sz="1600" dirty="0" smtClean="0"/>
              <a:t>三）企业开展研发活动中实际发生的研发费用形成无形资产的，其资本化的时点与会计处理保持一致。</a:t>
            </a:r>
          </a:p>
          <a:p>
            <a:pPr>
              <a:lnSpc>
                <a:spcPts val="2500"/>
              </a:lnSpc>
            </a:pPr>
            <a:r>
              <a:rPr lang="zh-CN" altLang="en-US" sz="1600" dirty="0" smtClean="0"/>
              <a:t>　　（四）失败的研发活动所发生的研发费用可享受税前加计扣除政策。</a:t>
            </a:r>
          </a:p>
          <a:p>
            <a:pPr>
              <a:lnSpc>
                <a:spcPts val="2500"/>
              </a:lnSpc>
            </a:pPr>
            <a:r>
              <a:rPr lang="zh-CN" altLang="en-US" sz="1600" dirty="0" smtClean="0"/>
              <a:t>　　（五）国家税务总局公告</a:t>
            </a:r>
            <a:r>
              <a:rPr lang="en-US" altLang="zh-CN" sz="1600" dirty="0" smtClean="0"/>
              <a:t>2015</a:t>
            </a:r>
            <a:r>
              <a:rPr lang="zh-CN" altLang="en-US" sz="1600" dirty="0" smtClean="0"/>
              <a:t>年第</a:t>
            </a:r>
            <a:r>
              <a:rPr lang="en-US" altLang="zh-CN" sz="1600" dirty="0" smtClean="0"/>
              <a:t>97</a:t>
            </a:r>
            <a:r>
              <a:rPr lang="zh-CN" altLang="en-US" sz="1600" dirty="0" smtClean="0"/>
              <a:t>号第三条所称“研发活动发生费用”是指委托方实际支付给受托方的费用。无论委托方是否享受研发费用税前加计扣除政策，受托方均不得加计扣除。</a:t>
            </a:r>
          </a:p>
          <a:p>
            <a:pPr>
              <a:lnSpc>
                <a:spcPts val="2500"/>
              </a:lnSpc>
            </a:pPr>
            <a:r>
              <a:rPr lang="zh-CN" altLang="en-US" sz="1600" dirty="0" smtClean="0"/>
              <a:t>　　委托方委托关联方开展研发活动的，受托方需向委托方提供研发过程中实际发生的研发项目费用支出明细情况。</a:t>
            </a:r>
          </a:p>
          <a:p>
            <a:pPr>
              <a:lnSpc>
                <a:spcPts val="2500"/>
              </a:lnSpc>
            </a:pPr>
            <a:r>
              <a:rPr lang="zh-CN" altLang="en-US" sz="1600" dirty="0" smtClean="0"/>
              <a:t>　　八、执行时间和适用对象</a:t>
            </a:r>
          </a:p>
          <a:p>
            <a:pPr>
              <a:lnSpc>
                <a:spcPts val="2500"/>
              </a:lnSpc>
            </a:pPr>
            <a:r>
              <a:rPr lang="zh-CN" altLang="en-US" sz="1600" dirty="0" smtClean="0"/>
              <a:t>　　本公告适用于</a:t>
            </a:r>
            <a:r>
              <a:rPr lang="en-US" altLang="zh-CN" sz="1600" dirty="0" smtClean="0"/>
              <a:t>2017</a:t>
            </a:r>
            <a:r>
              <a:rPr lang="zh-CN" altLang="en-US" sz="1600" dirty="0" smtClean="0"/>
              <a:t>年度及以后年度汇算清缴。以前年度已经进行税务处理的不再调整。涉及追溯享受优惠政策情形的，按照本公告的规定执行。科技型中小企业研发费用加计扣除事项按照本公告执行。</a:t>
            </a:r>
          </a:p>
          <a:p>
            <a:pPr>
              <a:lnSpc>
                <a:spcPts val="2500"/>
              </a:lnSpc>
            </a:pPr>
            <a:r>
              <a:rPr lang="zh-CN" altLang="en-US" sz="1600" dirty="0" smtClean="0"/>
              <a:t>　　国家税务总局公告</a:t>
            </a:r>
            <a:r>
              <a:rPr lang="en-US" altLang="zh-CN" sz="1600" dirty="0" smtClean="0"/>
              <a:t>2015</a:t>
            </a:r>
            <a:r>
              <a:rPr lang="zh-CN" altLang="en-US" sz="1600" dirty="0" smtClean="0"/>
              <a:t>年第</a:t>
            </a:r>
            <a:r>
              <a:rPr lang="en-US" altLang="zh-CN" sz="1600" dirty="0" smtClean="0"/>
              <a:t>97</a:t>
            </a:r>
            <a:r>
              <a:rPr lang="zh-CN" altLang="en-US" sz="1600" dirty="0" smtClean="0"/>
              <a:t>号第一条、第二条第（一）项、第二条第（二）项、第二条第（四）项同时废止。</a:t>
            </a:r>
          </a:p>
          <a:p>
            <a:pPr>
              <a:lnSpc>
                <a:spcPts val="2500"/>
              </a:lnSpc>
            </a:pPr>
            <a:r>
              <a:rPr lang="zh-CN" altLang="en-US" sz="1600" dirty="0" smtClean="0"/>
              <a:t>　　</a:t>
            </a:r>
          </a:p>
          <a:p>
            <a:pPr>
              <a:lnSpc>
                <a:spcPts val="2500"/>
              </a:lnSpc>
            </a:pPr>
            <a:endParaRPr lang="zh-CN" altLang="en-US" sz="1600" dirty="0" smtClean="0"/>
          </a:p>
          <a:p>
            <a:pPr algn="r">
              <a:lnSpc>
                <a:spcPts val="2500"/>
              </a:lnSpc>
            </a:pPr>
            <a:r>
              <a:rPr lang="zh-CN" altLang="en-US" sz="1600" dirty="0" smtClean="0"/>
              <a:t>国家税务总局</a:t>
            </a:r>
          </a:p>
          <a:p>
            <a:pPr algn="r">
              <a:lnSpc>
                <a:spcPts val="2500"/>
              </a:lnSpc>
            </a:pPr>
            <a:r>
              <a:rPr lang="en-US" altLang="zh-CN" sz="1600" dirty="0" smtClean="0"/>
              <a:t>2017</a:t>
            </a:r>
            <a:r>
              <a:rPr lang="zh-CN" altLang="en-US" sz="1600" dirty="0" smtClean="0"/>
              <a:t>年</a:t>
            </a:r>
            <a:r>
              <a:rPr lang="en-US" altLang="zh-CN" sz="1600" dirty="0" smtClean="0"/>
              <a:t>11</a:t>
            </a:r>
            <a:r>
              <a:rPr lang="zh-CN" altLang="en-US" sz="1600" dirty="0" smtClean="0"/>
              <a:t>月</a:t>
            </a:r>
            <a:r>
              <a:rPr lang="en-US" altLang="zh-CN" sz="1600" dirty="0" smtClean="0"/>
              <a:t>8</a:t>
            </a:r>
            <a:r>
              <a:rPr lang="zh-CN" altLang="en-US" sz="1600" dirty="0" smtClean="0"/>
              <a:t>日</a:t>
            </a:r>
          </a:p>
        </p:txBody>
      </p:sp>
      <p:sp>
        <p:nvSpPr>
          <p:cNvPr id="6" name="下箭头标注 5"/>
          <p:cNvSpPr/>
          <p:nvPr/>
        </p:nvSpPr>
        <p:spPr>
          <a:xfrm>
            <a:off x="925032" y="5624623"/>
            <a:ext cx="1818167" cy="1041990"/>
          </a:xfrm>
          <a:prstGeom prst="downArrowCallout">
            <a:avLst/>
          </a:prstGeom>
          <a:solidFill>
            <a:schemeClr val="accent1">
              <a:lumMod val="40000"/>
              <a:lumOff val="6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accent5">
                    <a:lumMod val="50000"/>
                  </a:schemeClr>
                </a:solidFill>
              </a:rPr>
              <a:t>下文有解读哦！</a:t>
            </a:r>
            <a:endParaRPr lang="zh-CN" altLang="en-US" dirty="0">
              <a:solidFill>
                <a:schemeClr val="accent5">
                  <a:lumMod val="50000"/>
                </a:schemeClr>
              </a:solidFill>
            </a:endParaRPr>
          </a:p>
        </p:txBody>
      </p:sp>
    </p:spTree>
  </p:cSld>
  <p:clrMapOvr>
    <a:masterClrMapping/>
  </p:clrMapOvr>
  <p:transition spd="med" advClick="0">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税务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4036" y="971172"/>
            <a:ext cx="11440633" cy="5542543"/>
          </a:xfrm>
          <a:prstGeom prst="rect">
            <a:avLst/>
          </a:prstGeom>
        </p:spPr>
        <p:txBody>
          <a:bodyPr wrap="square">
            <a:spAutoFit/>
          </a:bodyPr>
          <a:lstStyle/>
          <a:p>
            <a:pPr algn="ctr">
              <a:lnSpc>
                <a:spcPts val="2500"/>
              </a:lnSpc>
            </a:pPr>
            <a:r>
              <a:rPr lang="zh-CN" altLang="en-US" sz="2000" b="1" dirty="0" smtClean="0">
                <a:solidFill>
                  <a:schemeClr val="tx2"/>
                </a:solidFill>
              </a:rPr>
              <a:t>关于</a:t>
            </a:r>
            <a:r>
              <a:rPr lang="en-US" altLang="zh-CN" sz="2000" b="1" dirty="0" smtClean="0">
                <a:solidFill>
                  <a:schemeClr val="tx2"/>
                </a:solidFill>
              </a:rPr>
              <a:t>《</a:t>
            </a:r>
            <a:r>
              <a:rPr lang="zh-CN" altLang="en-US" sz="2000" b="1" dirty="0" smtClean="0">
                <a:solidFill>
                  <a:schemeClr val="tx2"/>
                </a:solidFill>
              </a:rPr>
              <a:t>国家税务总局关于研发费用税前加计扣除归集范围有关问题的公告</a:t>
            </a:r>
            <a:r>
              <a:rPr lang="en-US" altLang="zh-CN" sz="2000" b="1" dirty="0" smtClean="0">
                <a:solidFill>
                  <a:schemeClr val="tx2"/>
                </a:solidFill>
              </a:rPr>
              <a:t>》</a:t>
            </a:r>
            <a:r>
              <a:rPr lang="zh-CN" altLang="en-US" sz="2000" b="1" dirty="0" smtClean="0">
                <a:solidFill>
                  <a:schemeClr val="tx2"/>
                </a:solidFill>
              </a:rPr>
              <a:t>的解读</a:t>
            </a:r>
          </a:p>
          <a:p>
            <a:pPr>
              <a:lnSpc>
                <a:spcPts val="2500"/>
              </a:lnSpc>
            </a:pPr>
            <a:r>
              <a:rPr lang="zh-CN" altLang="en-US" sz="1600" dirty="0" smtClean="0"/>
              <a:t>  　一、公告出台背景</a:t>
            </a:r>
          </a:p>
          <a:p>
            <a:pPr>
              <a:lnSpc>
                <a:spcPts val="2500"/>
              </a:lnSpc>
            </a:pPr>
            <a:r>
              <a:rPr lang="zh-CN" altLang="en-US" sz="1600" dirty="0" smtClean="0"/>
              <a:t>　　为进一步做好研发费用税前加计扣除优惠政策的贯彻落实工作，切实解决政策落实过程中存在的问题，根据</a:t>
            </a:r>
            <a:r>
              <a:rPr lang="en-US" altLang="zh-CN" sz="1600" dirty="0" smtClean="0"/>
              <a:t>《</a:t>
            </a:r>
            <a:r>
              <a:rPr lang="zh-CN" altLang="en-US" sz="1600" dirty="0" smtClean="0"/>
              <a:t>财政部 国家税务总局 科技部关于完善研究开发费用税前加计扣除政策的通知</a:t>
            </a:r>
            <a:r>
              <a:rPr lang="en-US" altLang="zh-CN" sz="1600" dirty="0" smtClean="0"/>
              <a:t>》</a:t>
            </a:r>
            <a:r>
              <a:rPr lang="zh-CN" altLang="en-US" sz="1600" dirty="0" smtClean="0"/>
              <a:t>（财税</a:t>
            </a:r>
            <a:r>
              <a:rPr lang="en-US" altLang="zh-CN" sz="1600" dirty="0" smtClean="0"/>
              <a:t>〔2015〕119</a:t>
            </a:r>
            <a:r>
              <a:rPr lang="zh-CN" altLang="en-US" sz="1600" dirty="0" smtClean="0"/>
              <a:t>号）及</a:t>
            </a:r>
            <a:r>
              <a:rPr lang="en-US" altLang="zh-CN" sz="1600" dirty="0" smtClean="0"/>
              <a:t>《</a:t>
            </a:r>
            <a:r>
              <a:rPr lang="zh-CN" altLang="en-US" sz="1600" dirty="0" smtClean="0"/>
              <a:t>国家税务总局关于企业研究开发费用税前加计扣除政策有关问题的公告</a:t>
            </a:r>
            <a:r>
              <a:rPr lang="en-US" altLang="zh-CN" sz="1600" dirty="0" smtClean="0"/>
              <a:t>》</a:t>
            </a:r>
            <a:r>
              <a:rPr lang="zh-CN" altLang="en-US" sz="1600" dirty="0" smtClean="0"/>
              <a:t>（国家税务总局公告</a:t>
            </a:r>
            <a:r>
              <a:rPr lang="en-US" altLang="zh-CN" sz="1600" dirty="0" smtClean="0"/>
              <a:t>2015</a:t>
            </a:r>
            <a:r>
              <a:rPr lang="zh-CN" altLang="en-US" sz="1600" dirty="0" smtClean="0"/>
              <a:t>年第</a:t>
            </a:r>
            <a:r>
              <a:rPr lang="en-US" altLang="zh-CN" sz="1600" dirty="0" smtClean="0"/>
              <a:t>97</a:t>
            </a:r>
            <a:r>
              <a:rPr lang="zh-CN" altLang="en-US" sz="1600" dirty="0" smtClean="0"/>
              <a:t>号，以下简称“</a:t>
            </a:r>
            <a:r>
              <a:rPr lang="en-US" altLang="zh-CN" sz="1600" dirty="0" smtClean="0"/>
              <a:t>97</a:t>
            </a:r>
            <a:r>
              <a:rPr lang="zh-CN" altLang="en-US" sz="1600" dirty="0" smtClean="0"/>
              <a:t>号公告”）等文件的规定，制定本公告。</a:t>
            </a:r>
          </a:p>
          <a:p>
            <a:pPr>
              <a:lnSpc>
                <a:spcPts val="2500"/>
              </a:lnSpc>
            </a:pPr>
            <a:r>
              <a:rPr lang="zh-CN" altLang="en-US" sz="1600" dirty="0" smtClean="0"/>
              <a:t>　　二、公告的主要内容</a:t>
            </a:r>
          </a:p>
          <a:p>
            <a:pPr>
              <a:lnSpc>
                <a:spcPts val="2500"/>
              </a:lnSpc>
            </a:pPr>
            <a:r>
              <a:rPr lang="zh-CN" altLang="en-US" sz="1600" dirty="0" smtClean="0"/>
              <a:t>　　本公告聚焦研发费用归集范围，在现行规定基础上，结合实际执行情况，完善和明确了部分研发费用掌握口径，在体例上适度体现系统性与完整性。</a:t>
            </a:r>
          </a:p>
          <a:p>
            <a:pPr>
              <a:lnSpc>
                <a:spcPts val="2500"/>
              </a:lnSpc>
            </a:pPr>
            <a:r>
              <a:rPr lang="zh-CN" altLang="en-US" sz="1600" dirty="0" smtClean="0"/>
              <a:t>　　（一）细化人员人工费用口径</a:t>
            </a:r>
          </a:p>
          <a:p>
            <a:pPr>
              <a:lnSpc>
                <a:spcPts val="2500"/>
              </a:lnSpc>
            </a:pPr>
            <a:r>
              <a:rPr lang="zh-CN" altLang="en-US" sz="1600" dirty="0" smtClean="0"/>
              <a:t>　　保留</a:t>
            </a:r>
            <a:r>
              <a:rPr lang="en-US" altLang="zh-CN" sz="1600" dirty="0" smtClean="0"/>
              <a:t>97</a:t>
            </a:r>
            <a:r>
              <a:rPr lang="zh-CN" altLang="en-US" sz="1600" dirty="0" smtClean="0"/>
              <a:t>号公告有关直接从事研发活动人员范围的界定和从事多种活动的人员人工费用准确进行归集要求，增加了劳务派遣和股权激励相关内容</a:t>
            </a:r>
            <a:r>
              <a:rPr lang="zh-CN" altLang="en-US" sz="1600" dirty="0" smtClean="0"/>
              <a:t>。</a:t>
            </a:r>
            <a:endParaRPr lang="en-US" altLang="zh-CN" sz="1600" dirty="0" smtClean="0"/>
          </a:p>
          <a:p>
            <a:pPr>
              <a:lnSpc>
                <a:spcPts val="2500"/>
              </a:lnSpc>
            </a:pPr>
            <a:r>
              <a:rPr lang="en-US" altLang="zh-CN" sz="1600" dirty="0" smtClean="0"/>
              <a:t>       1</a:t>
            </a:r>
            <a:r>
              <a:rPr lang="en-US" altLang="zh-CN" sz="1600" dirty="0" smtClean="0"/>
              <a:t>.</a:t>
            </a:r>
            <a:r>
              <a:rPr lang="zh-CN" altLang="en-US" sz="1600" dirty="0" smtClean="0"/>
              <a:t>适当拓宽外聘研发人员范围。</a:t>
            </a:r>
            <a:r>
              <a:rPr lang="en-US" altLang="zh-CN" sz="1600" dirty="0" smtClean="0"/>
              <a:t>《</a:t>
            </a:r>
            <a:r>
              <a:rPr lang="zh-CN" altLang="en-US" sz="1600" dirty="0" smtClean="0"/>
              <a:t>国家税务总局关于企业工资薪金和职工福利费等支出税前扣除问题的公告</a:t>
            </a:r>
            <a:r>
              <a:rPr lang="en-US" altLang="zh-CN" sz="1600" dirty="0" smtClean="0"/>
              <a:t>》</a:t>
            </a:r>
            <a:r>
              <a:rPr lang="zh-CN" altLang="en-US" sz="1600" dirty="0" smtClean="0"/>
              <a:t>（国家税务总局公告</a:t>
            </a:r>
            <a:r>
              <a:rPr lang="en-US" altLang="zh-CN" sz="1600" dirty="0" smtClean="0"/>
              <a:t>2015</a:t>
            </a:r>
            <a:r>
              <a:rPr lang="zh-CN" altLang="en-US" sz="1600" dirty="0" smtClean="0"/>
              <a:t>年第</a:t>
            </a:r>
            <a:r>
              <a:rPr lang="en-US" altLang="zh-CN" sz="1600" dirty="0" smtClean="0"/>
              <a:t>34</a:t>
            </a:r>
            <a:r>
              <a:rPr lang="zh-CN" altLang="en-US" sz="1600" dirty="0" smtClean="0"/>
              <a:t>号）将劳务派遣分为两种形式，并分别适用不同的税前扣除规定：一种是按照协议（合同）约定直接支付给劳务派遣公司的费用作为劳务费支出在税前扣除，另一种是直接支付给员工个人的费用作为工资薪金和职工福利费支出在税前扣除。在</a:t>
            </a:r>
            <a:r>
              <a:rPr lang="en-US" altLang="zh-CN" sz="1600" dirty="0" smtClean="0"/>
              <a:t>97</a:t>
            </a:r>
            <a:r>
              <a:rPr lang="zh-CN" altLang="en-US" sz="1600" dirty="0" smtClean="0"/>
              <a:t>号公告规定的框架下，直接支付给员工个人的工资薪金属于人员人工费用范围，可以加计扣除。而直接支付给劳务派遣公司的费用，各地理解和执行不一。考虑到直接支付给员工个人和支付给劳务派遣公司，仅是支付方式不同，并未改</a:t>
            </a:r>
            <a:r>
              <a:rPr lang="zh-CN" altLang="en-US" sz="1600" dirty="0" smtClean="0"/>
              <a:t>变</a:t>
            </a:r>
            <a:endParaRPr lang="zh-CN" altLang="en-US" sz="1600" dirty="0" smtClean="0"/>
          </a:p>
        </p:txBody>
      </p:sp>
      <p:sp>
        <p:nvSpPr>
          <p:cNvPr id="8" name="燕尾形 7"/>
          <p:cNvSpPr/>
          <p:nvPr/>
        </p:nvSpPr>
        <p:spPr>
          <a:xfrm>
            <a:off x="2115929" y="265774"/>
            <a:ext cx="457200" cy="425302"/>
          </a:xfrm>
          <a:prstGeom prst="chevron">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TextBox 8"/>
          <p:cNvSpPr txBox="1"/>
          <p:nvPr/>
        </p:nvSpPr>
        <p:spPr>
          <a:xfrm>
            <a:off x="2700719" y="223243"/>
            <a:ext cx="903768" cy="523220"/>
          </a:xfrm>
          <a:prstGeom prst="rect">
            <a:avLst/>
          </a:prstGeom>
          <a:noFill/>
        </p:spPr>
        <p:txBody>
          <a:bodyPr wrap="square" rtlCol="0">
            <a:spAutoFit/>
          </a:bodyPr>
          <a:lstStyle/>
          <a:p>
            <a:r>
              <a:rPr lang="zh-CN" altLang="en-US" sz="2800" b="1" dirty="0" smtClean="0"/>
              <a:t>解读</a:t>
            </a:r>
            <a:endParaRPr lang="zh-CN" altLang="en-US" sz="2800" b="1" dirty="0"/>
          </a:p>
        </p:txBody>
      </p:sp>
    </p:spTree>
  </p:cSld>
  <p:clrMapOvr>
    <a:masterClrMapping/>
  </p:clrMapOvr>
  <p:transition spd="med" advClick="0">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税务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4036" y="907374"/>
            <a:ext cx="11440633" cy="5831405"/>
          </a:xfrm>
          <a:prstGeom prst="rect">
            <a:avLst/>
          </a:prstGeom>
        </p:spPr>
        <p:txBody>
          <a:bodyPr wrap="square">
            <a:spAutoFit/>
          </a:bodyPr>
          <a:lstStyle/>
          <a:p>
            <a:pPr>
              <a:lnSpc>
                <a:spcPts val="2500"/>
              </a:lnSpc>
            </a:pPr>
            <a:r>
              <a:rPr lang="zh-CN" altLang="en-US" sz="1600" dirty="0" smtClean="0"/>
              <a:t>企业劳务派遣用工的实质，为体现税收公平，公告明确外聘研发人员包括与劳务派遣公司签订劳务用工协议（合同）的形式，将按照协议（合同）约定直接支付给劳务派遣公司，且由劳务派遣公司实际支付给研发人员的工资薪金等，纳入加计扣除范围。</a:t>
            </a:r>
          </a:p>
          <a:p>
            <a:pPr>
              <a:lnSpc>
                <a:spcPts val="2500"/>
              </a:lnSpc>
            </a:pPr>
            <a:r>
              <a:rPr lang="zh-CN" altLang="en-US" sz="1600" dirty="0" smtClean="0"/>
              <a:t>　　</a:t>
            </a:r>
            <a:r>
              <a:rPr lang="en-US" altLang="zh-CN" sz="1600" dirty="0" smtClean="0"/>
              <a:t>2.</a:t>
            </a:r>
            <a:r>
              <a:rPr lang="zh-CN" altLang="en-US" sz="1600" dirty="0" smtClean="0"/>
              <a:t>明确对研发人员的股权激励支出可以加计扣除。由于股权激励支付方式的特殊性，对其能否作为加计扣除的基数有不同理解。鉴于</a:t>
            </a:r>
            <a:r>
              <a:rPr lang="en-US" altLang="zh-CN" sz="1600" dirty="0" smtClean="0"/>
              <a:t>《</a:t>
            </a:r>
            <a:r>
              <a:rPr lang="zh-CN" altLang="en-US" sz="1600" dirty="0" smtClean="0"/>
              <a:t>国家税务总局关于我国居民企业实行股权激励计划有关企业所得税处理问题的公告</a:t>
            </a:r>
            <a:r>
              <a:rPr lang="en-US" altLang="zh-CN" sz="1600" dirty="0" smtClean="0"/>
              <a:t>》</a:t>
            </a:r>
            <a:r>
              <a:rPr lang="zh-CN" altLang="en-US" sz="1600" dirty="0" smtClean="0"/>
              <a:t>（国家税务总局公告</a:t>
            </a:r>
            <a:r>
              <a:rPr lang="en-US" altLang="zh-CN" sz="1600" dirty="0" smtClean="0"/>
              <a:t>2012</a:t>
            </a:r>
            <a:r>
              <a:rPr lang="zh-CN" altLang="en-US" sz="1600" dirty="0" smtClean="0"/>
              <a:t>年第</a:t>
            </a:r>
            <a:r>
              <a:rPr lang="en-US" altLang="zh-CN" sz="1600" dirty="0" smtClean="0"/>
              <a:t>18</a:t>
            </a:r>
            <a:r>
              <a:rPr lang="zh-CN" altLang="en-US" sz="1600" dirty="0" smtClean="0"/>
              <a:t>号）已明确符合条件的股权激励支出可以作为工资薪金在税前扣除，为调动和激发研发人员的积极性，公告明确工资薪金包括按规定可以在税前扣除的对研发人员股权激励的支出，即符合条件的对研发人员股权激励支出属于可加计扣除范围。需要强调的是享受加计扣除的股权激励支出需要符合国家税务总局公告</a:t>
            </a:r>
            <a:r>
              <a:rPr lang="en-US" altLang="zh-CN" sz="1600" dirty="0" smtClean="0"/>
              <a:t>2012</a:t>
            </a:r>
            <a:r>
              <a:rPr lang="zh-CN" altLang="en-US" sz="1600" dirty="0" smtClean="0"/>
              <a:t>年第</a:t>
            </a:r>
            <a:r>
              <a:rPr lang="en-US" altLang="zh-CN" sz="1600" dirty="0" smtClean="0"/>
              <a:t>18</a:t>
            </a:r>
            <a:r>
              <a:rPr lang="zh-CN" altLang="en-US" sz="1600" dirty="0" smtClean="0"/>
              <a:t>号规定的条件。</a:t>
            </a:r>
          </a:p>
          <a:p>
            <a:pPr>
              <a:lnSpc>
                <a:spcPts val="2500"/>
              </a:lnSpc>
            </a:pPr>
            <a:r>
              <a:rPr lang="zh-CN" altLang="en-US" sz="1600" dirty="0" smtClean="0"/>
              <a:t>　　（二）细化直接投入费用口径</a:t>
            </a:r>
          </a:p>
          <a:p>
            <a:pPr>
              <a:lnSpc>
                <a:spcPts val="2500"/>
              </a:lnSpc>
            </a:pPr>
            <a:r>
              <a:rPr lang="zh-CN" altLang="en-US" sz="1600" dirty="0" smtClean="0"/>
              <a:t>　　保留</a:t>
            </a:r>
            <a:r>
              <a:rPr lang="en-US" altLang="zh-CN" sz="1600" dirty="0" smtClean="0"/>
              <a:t>97</a:t>
            </a:r>
            <a:r>
              <a:rPr lang="zh-CN" altLang="en-US" sz="1600" dirty="0" smtClean="0"/>
              <a:t>号公告有关直接投入费用口径和多用途的仪器、设备租赁费的归集要求，细化研发费用中对应的材料费用不得加计扣除的管理规定，进一步明确材料费用跨年度事项的处理方法。</a:t>
            </a:r>
          </a:p>
          <a:p>
            <a:pPr>
              <a:lnSpc>
                <a:spcPts val="2500"/>
              </a:lnSpc>
            </a:pPr>
            <a:r>
              <a:rPr lang="zh-CN" altLang="en-US" sz="1600" dirty="0" smtClean="0"/>
              <a:t>　　</a:t>
            </a:r>
            <a:r>
              <a:rPr lang="en-US" altLang="zh-CN" sz="1600" dirty="0" smtClean="0"/>
              <a:t>97</a:t>
            </a:r>
            <a:r>
              <a:rPr lang="zh-CN" altLang="en-US" sz="1600" dirty="0" smtClean="0"/>
              <a:t>号公告规定企业研发活动直接形成产品或作为组成部分形成的产品对外销售的，研发费用中对应的材料费用不得加计扣除。但实际执行中，材料费用实际发生和产品对外销售往往不在同一个年度，如追溯到材料费用实际发生年度，需要修改以前年度纳税申报。为方便纳税人操作，公告明确产品销售与对应的材料费用发生在不同纳税年度且材料费用已计入研发费用的，应在销售当年以对应的材料费用发生额直接冲减当年的研发费用，不足冲减的，结转以后年度继续冲减。</a:t>
            </a:r>
          </a:p>
          <a:p>
            <a:pPr>
              <a:lnSpc>
                <a:spcPts val="2500"/>
              </a:lnSpc>
            </a:pPr>
            <a:r>
              <a:rPr lang="zh-CN" altLang="en-US" sz="1600" dirty="0" smtClean="0"/>
              <a:t>　　（三）细化折旧费用口径</a:t>
            </a:r>
          </a:p>
          <a:p>
            <a:pPr>
              <a:lnSpc>
                <a:spcPts val="2500"/>
              </a:lnSpc>
            </a:pPr>
            <a:r>
              <a:rPr lang="zh-CN" altLang="en-US" sz="1600" dirty="0" smtClean="0"/>
              <a:t>　　保留</a:t>
            </a:r>
            <a:r>
              <a:rPr lang="en-US" altLang="zh-CN" sz="1600" dirty="0" smtClean="0"/>
              <a:t>97</a:t>
            </a:r>
            <a:r>
              <a:rPr lang="zh-CN" altLang="en-US" sz="1600" dirty="0" smtClean="0"/>
              <a:t>号公告有关仪器、设备的折旧费口径和多用途仪器、设备折旧费用归集要求，进一步调整加速折旧费用的归集方法。 </a:t>
            </a:r>
            <a:r>
              <a:rPr lang="zh-CN" altLang="en-US" sz="1600" dirty="0" smtClean="0"/>
              <a:t>             </a:t>
            </a:r>
            <a:r>
              <a:rPr lang="en-US" altLang="zh-CN" sz="1600" dirty="0" smtClean="0"/>
              <a:t>97</a:t>
            </a:r>
            <a:r>
              <a:rPr lang="zh-CN" altLang="en-US" sz="1600" dirty="0" smtClean="0"/>
              <a:t>号公告明确加速折旧费用享受加计扣除政策的原则为会计、税收折旧孰小。该计算方法较为复杂，不易准确掌握。为提高政策的可操作性，公告将加速折旧费用的归集方法调整为就税前扣除的折旧部分计算加计扣除。</a:t>
            </a:r>
          </a:p>
        </p:txBody>
      </p:sp>
      <p:sp>
        <p:nvSpPr>
          <p:cNvPr id="8" name="燕尾形 7"/>
          <p:cNvSpPr/>
          <p:nvPr/>
        </p:nvSpPr>
        <p:spPr>
          <a:xfrm>
            <a:off x="2115929" y="265774"/>
            <a:ext cx="457200" cy="425302"/>
          </a:xfrm>
          <a:prstGeom prst="chevron">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TextBox 8"/>
          <p:cNvSpPr txBox="1"/>
          <p:nvPr/>
        </p:nvSpPr>
        <p:spPr>
          <a:xfrm>
            <a:off x="2700719" y="223243"/>
            <a:ext cx="903768" cy="523220"/>
          </a:xfrm>
          <a:prstGeom prst="rect">
            <a:avLst/>
          </a:prstGeom>
          <a:noFill/>
        </p:spPr>
        <p:txBody>
          <a:bodyPr wrap="square" rtlCol="0">
            <a:spAutoFit/>
          </a:bodyPr>
          <a:lstStyle/>
          <a:p>
            <a:r>
              <a:rPr lang="zh-CN" altLang="en-US" sz="2800" b="1" dirty="0" smtClean="0"/>
              <a:t>解读</a:t>
            </a:r>
            <a:endParaRPr lang="zh-CN" altLang="en-US" sz="2800" b="1" dirty="0"/>
          </a:p>
        </p:txBody>
      </p:sp>
    </p:spTree>
  </p:cSld>
  <p:clrMapOvr>
    <a:masterClrMapping/>
  </p:clrMapOvr>
  <p:transition spd="med" advClick="0">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税务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4036" y="918007"/>
            <a:ext cx="11440633" cy="5831405"/>
          </a:xfrm>
          <a:prstGeom prst="rect">
            <a:avLst/>
          </a:prstGeom>
        </p:spPr>
        <p:txBody>
          <a:bodyPr wrap="square">
            <a:spAutoFit/>
          </a:bodyPr>
          <a:lstStyle/>
          <a:p>
            <a:pPr>
              <a:lnSpc>
                <a:spcPts val="2500"/>
              </a:lnSpc>
            </a:pPr>
            <a:r>
              <a:rPr lang="en-US" altLang="zh-CN" sz="1600" dirty="0" smtClean="0"/>
              <a:t>97</a:t>
            </a:r>
            <a:r>
              <a:rPr lang="zh-CN" altLang="en-US" sz="1600" dirty="0" smtClean="0"/>
              <a:t>号公告解读中曾举例说明计算方法：甲汽车制造企业</a:t>
            </a:r>
            <a:r>
              <a:rPr lang="en-US" altLang="zh-CN" sz="1600" dirty="0" smtClean="0"/>
              <a:t>2015</a:t>
            </a:r>
            <a:r>
              <a:rPr lang="zh-CN" altLang="en-US" sz="1600" dirty="0" smtClean="0"/>
              <a:t>年</a:t>
            </a:r>
            <a:r>
              <a:rPr lang="en-US" altLang="zh-CN" sz="1600" dirty="0" smtClean="0"/>
              <a:t>12</a:t>
            </a:r>
            <a:r>
              <a:rPr lang="zh-CN" altLang="en-US" sz="1600" dirty="0" smtClean="0"/>
              <a:t>月购入并投入使用一专门用于研发活动的设备，单位价值</a:t>
            </a:r>
            <a:r>
              <a:rPr lang="en-US" altLang="zh-CN" sz="1600" dirty="0" smtClean="0"/>
              <a:t>1200</a:t>
            </a:r>
            <a:r>
              <a:rPr lang="zh-CN" altLang="en-US" sz="1600" dirty="0" smtClean="0"/>
              <a:t>万元，会计处理按</a:t>
            </a:r>
            <a:r>
              <a:rPr lang="en-US" altLang="zh-CN" sz="1600" dirty="0" smtClean="0"/>
              <a:t>8</a:t>
            </a:r>
            <a:r>
              <a:rPr lang="zh-CN" altLang="en-US" sz="1600" dirty="0" smtClean="0"/>
              <a:t>年折旧，税法上规定的最低折旧年限为</a:t>
            </a:r>
            <a:r>
              <a:rPr lang="en-US" altLang="zh-CN" sz="1600" dirty="0" smtClean="0"/>
              <a:t>10</a:t>
            </a:r>
            <a:r>
              <a:rPr lang="zh-CN" altLang="en-US" sz="1600" dirty="0" smtClean="0"/>
              <a:t>年，不考虑残值。甲企业对该项设备选择缩短折旧年限的加速折旧方式，折旧年限缩短为</a:t>
            </a:r>
            <a:r>
              <a:rPr lang="en-US" altLang="zh-CN" sz="1600" dirty="0" smtClean="0"/>
              <a:t>6</a:t>
            </a:r>
            <a:r>
              <a:rPr lang="zh-CN" altLang="en-US" sz="1600" dirty="0" smtClean="0"/>
              <a:t>年（</a:t>
            </a:r>
            <a:r>
              <a:rPr lang="en-US" altLang="zh-CN" sz="1600" dirty="0" smtClean="0"/>
              <a:t>10×60%=6</a:t>
            </a:r>
            <a:r>
              <a:rPr lang="zh-CN" altLang="en-US" sz="1600" dirty="0" smtClean="0"/>
              <a:t>）。</a:t>
            </a:r>
            <a:r>
              <a:rPr lang="en-US" altLang="zh-CN" sz="1600" dirty="0" smtClean="0"/>
              <a:t>2016</a:t>
            </a:r>
            <a:r>
              <a:rPr lang="zh-CN" altLang="en-US" sz="1600" dirty="0" smtClean="0"/>
              <a:t>年企业会计处理计提折旧额</a:t>
            </a:r>
            <a:r>
              <a:rPr lang="en-US" altLang="zh-CN" sz="1600" dirty="0" smtClean="0"/>
              <a:t>150</a:t>
            </a:r>
            <a:r>
              <a:rPr lang="zh-CN" altLang="en-US" sz="1600" dirty="0" smtClean="0"/>
              <a:t>万元（</a:t>
            </a:r>
            <a:r>
              <a:rPr lang="en-US" altLang="zh-CN" sz="1600" dirty="0" smtClean="0"/>
              <a:t>1200/8=150</a:t>
            </a:r>
            <a:r>
              <a:rPr lang="zh-CN" altLang="en-US" sz="1600" dirty="0" smtClean="0"/>
              <a:t>），税收上因享受加速折旧优惠可以扣除的折旧额是</a:t>
            </a:r>
            <a:r>
              <a:rPr lang="en-US" altLang="zh-CN" sz="1600" dirty="0" smtClean="0"/>
              <a:t>200</a:t>
            </a:r>
            <a:r>
              <a:rPr lang="zh-CN" altLang="en-US" sz="1600" dirty="0" smtClean="0"/>
              <a:t>万元（</a:t>
            </a:r>
            <a:r>
              <a:rPr lang="en-US" altLang="zh-CN" sz="1600" dirty="0" smtClean="0"/>
              <a:t>1200/6=200</a:t>
            </a:r>
            <a:r>
              <a:rPr lang="zh-CN" altLang="en-US" sz="1600" dirty="0" smtClean="0"/>
              <a:t>），申报研发费用加计扣除时，就其会计处理的“仪器、设备的折旧费”</a:t>
            </a:r>
            <a:r>
              <a:rPr lang="en-US" altLang="zh-CN" sz="1600" dirty="0" smtClean="0"/>
              <a:t>150</a:t>
            </a:r>
            <a:r>
              <a:rPr lang="zh-CN" altLang="en-US" sz="1600" dirty="0" smtClean="0"/>
              <a:t>万元可以进行加计扣除</a:t>
            </a:r>
            <a:r>
              <a:rPr lang="en-US" altLang="zh-CN" sz="1600" dirty="0" smtClean="0"/>
              <a:t>75</a:t>
            </a:r>
            <a:r>
              <a:rPr lang="zh-CN" altLang="en-US" sz="1600" dirty="0" smtClean="0"/>
              <a:t>万元（</a:t>
            </a:r>
            <a:r>
              <a:rPr lang="en-US" altLang="zh-CN" sz="1600" dirty="0" smtClean="0"/>
              <a:t>150×50%=75</a:t>
            </a:r>
            <a:r>
              <a:rPr lang="zh-CN" altLang="en-US" sz="1600" dirty="0" smtClean="0"/>
              <a:t>）。若该设备</a:t>
            </a:r>
            <a:r>
              <a:rPr lang="en-US" altLang="zh-CN" sz="1600" dirty="0" smtClean="0"/>
              <a:t>8</a:t>
            </a:r>
            <a:r>
              <a:rPr lang="zh-CN" altLang="en-US" sz="1600" dirty="0" smtClean="0"/>
              <a:t>年内用途未发生变化，每年均符合加计扣除政策规定，则企业</a:t>
            </a:r>
            <a:r>
              <a:rPr lang="en-US" altLang="zh-CN" sz="1600" dirty="0" smtClean="0"/>
              <a:t>8</a:t>
            </a:r>
            <a:r>
              <a:rPr lang="zh-CN" altLang="en-US" sz="1600" dirty="0" smtClean="0"/>
              <a:t>年内每年均可对其会计处理的“仪器、设备的折旧费”</a:t>
            </a:r>
            <a:r>
              <a:rPr lang="en-US" altLang="zh-CN" sz="1600" dirty="0" smtClean="0"/>
              <a:t>150</a:t>
            </a:r>
            <a:r>
              <a:rPr lang="zh-CN" altLang="en-US" sz="1600" dirty="0" smtClean="0"/>
              <a:t>万元进行加计扣除</a:t>
            </a:r>
            <a:r>
              <a:rPr lang="en-US" altLang="zh-CN" sz="1600" dirty="0" smtClean="0"/>
              <a:t>75</a:t>
            </a:r>
            <a:r>
              <a:rPr lang="zh-CN" altLang="en-US" sz="1600" dirty="0" smtClean="0"/>
              <a:t>万元。如企业会计处理按</a:t>
            </a:r>
            <a:r>
              <a:rPr lang="en-US" altLang="zh-CN" sz="1600" dirty="0" smtClean="0"/>
              <a:t>4</a:t>
            </a:r>
            <a:r>
              <a:rPr lang="zh-CN" altLang="en-US" sz="1600" dirty="0" smtClean="0"/>
              <a:t>年进行折旧，其他情形不变，则</a:t>
            </a:r>
            <a:r>
              <a:rPr lang="en-US" altLang="zh-CN" sz="1600" dirty="0" smtClean="0"/>
              <a:t>2016</a:t>
            </a:r>
            <a:r>
              <a:rPr lang="zh-CN" altLang="en-US" sz="1600" dirty="0" smtClean="0"/>
              <a:t>年企业会计处理计提折旧额</a:t>
            </a:r>
            <a:r>
              <a:rPr lang="en-US" altLang="zh-CN" sz="1600" dirty="0" smtClean="0"/>
              <a:t>300</a:t>
            </a:r>
            <a:r>
              <a:rPr lang="zh-CN" altLang="en-US" sz="1600" dirty="0" smtClean="0"/>
              <a:t>万元（</a:t>
            </a:r>
            <a:r>
              <a:rPr lang="en-US" altLang="zh-CN" sz="1600" dirty="0" smtClean="0"/>
              <a:t>1200/4=300</a:t>
            </a:r>
            <a:r>
              <a:rPr lang="zh-CN" altLang="en-US" sz="1600" dirty="0" smtClean="0"/>
              <a:t>），税收上因享受加速折旧优惠可以扣除的折旧额是</a:t>
            </a:r>
            <a:r>
              <a:rPr lang="en-US" altLang="zh-CN" sz="1600" dirty="0" smtClean="0"/>
              <a:t>200</a:t>
            </a:r>
            <a:r>
              <a:rPr lang="zh-CN" altLang="en-US" sz="1600" dirty="0" smtClean="0"/>
              <a:t>万元（</a:t>
            </a:r>
            <a:r>
              <a:rPr lang="en-US" altLang="zh-CN" sz="1600" dirty="0" smtClean="0"/>
              <a:t>1200/6=200</a:t>
            </a:r>
            <a:r>
              <a:rPr lang="zh-CN" altLang="en-US" sz="1600" dirty="0" smtClean="0"/>
              <a:t>），申报享受研发费用加计扣除时，对其在实际会计处理上已确认的“仪器、设备的折旧费”，但未超过税法规定的税前扣除金额</a:t>
            </a:r>
            <a:r>
              <a:rPr lang="en-US" altLang="zh-CN" sz="1600" dirty="0" smtClean="0"/>
              <a:t>200</a:t>
            </a:r>
            <a:r>
              <a:rPr lang="zh-CN" altLang="en-US" sz="1600" dirty="0" smtClean="0"/>
              <a:t>万元可以进行加计扣除</a:t>
            </a:r>
            <a:r>
              <a:rPr lang="en-US" altLang="zh-CN" sz="1600" dirty="0" smtClean="0"/>
              <a:t>100</a:t>
            </a:r>
            <a:r>
              <a:rPr lang="zh-CN" altLang="en-US" sz="1600" dirty="0" smtClean="0"/>
              <a:t>万元（</a:t>
            </a:r>
            <a:r>
              <a:rPr lang="en-US" altLang="zh-CN" sz="1600" dirty="0" smtClean="0"/>
              <a:t>200×50%=100</a:t>
            </a:r>
            <a:r>
              <a:rPr lang="zh-CN" altLang="en-US" sz="1600" dirty="0" smtClean="0"/>
              <a:t>）。若该设备</a:t>
            </a:r>
            <a:r>
              <a:rPr lang="en-US" altLang="zh-CN" sz="1600" dirty="0" smtClean="0"/>
              <a:t>6</a:t>
            </a:r>
            <a:r>
              <a:rPr lang="zh-CN" altLang="en-US" sz="1600" dirty="0" smtClean="0"/>
              <a:t>年内用途未发生变化，每年均符合加计扣除政策规定，则企业</a:t>
            </a:r>
            <a:r>
              <a:rPr lang="en-US" altLang="zh-CN" sz="1600" dirty="0" smtClean="0"/>
              <a:t>6</a:t>
            </a:r>
            <a:r>
              <a:rPr lang="zh-CN" altLang="en-US" sz="1600" dirty="0" smtClean="0"/>
              <a:t>年内每年均可对其会计处理的“仪器、设备的折旧费”</a:t>
            </a:r>
            <a:r>
              <a:rPr lang="en-US" altLang="zh-CN" sz="1600" dirty="0" smtClean="0"/>
              <a:t>200</a:t>
            </a:r>
            <a:r>
              <a:rPr lang="zh-CN" altLang="en-US" sz="1600" dirty="0" smtClean="0"/>
              <a:t>万元进行加计扣除</a:t>
            </a:r>
            <a:r>
              <a:rPr lang="en-US" altLang="zh-CN" sz="1600" dirty="0" smtClean="0"/>
              <a:t>100</a:t>
            </a:r>
            <a:r>
              <a:rPr lang="zh-CN" altLang="en-US" sz="1600" dirty="0" smtClean="0"/>
              <a:t>万元。</a:t>
            </a:r>
          </a:p>
          <a:p>
            <a:pPr>
              <a:lnSpc>
                <a:spcPts val="2500"/>
              </a:lnSpc>
            </a:pPr>
            <a:r>
              <a:rPr lang="zh-CN" altLang="en-US" sz="1600" dirty="0" smtClean="0"/>
              <a:t>　　结合上述例子，按本公告口径申报研发费用加计扣除时，若该设备</a:t>
            </a:r>
            <a:r>
              <a:rPr lang="en-US" altLang="zh-CN" sz="1600" dirty="0" smtClean="0"/>
              <a:t>6</a:t>
            </a:r>
            <a:r>
              <a:rPr lang="zh-CN" altLang="en-US" sz="1600" dirty="0" smtClean="0"/>
              <a:t>年内用途未发生变化，每年均符合加计扣除政策规定，则企业在</a:t>
            </a:r>
            <a:r>
              <a:rPr lang="en-US" altLang="zh-CN" sz="1600" dirty="0" smtClean="0"/>
              <a:t>6</a:t>
            </a:r>
            <a:r>
              <a:rPr lang="zh-CN" altLang="en-US" sz="1600" dirty="0" smtClean="0"/>
              <a:t>年内每年直接就其税前扣除“仪器、设备折旧费”</a:t>
            </a:r>
            <a:r>
              <a:rPr lang="en-US" altLang="zh-CN" sz="1600" dirty="0" smtClean="0"/>
              <a:t>200</a:t>
            </a:r>
            <a:r>
              <a:rPr lang="zh-CN" altLang="en-US" sz="1600" dirty="0" smtClean="0"/>
              <a:t>万元进行加计扣除</a:t>
            </a:r>
            <a:r>
              <a:rPr lang="en-US" altLang="zh-CN" sz="1600" dirty="0" smtClean="0"/>
              <a:t>100</a:t>
            </a:r>
            <a:r>
              <a:rPr lang="zh-CN" altLang="en-US" sz="1600" dirty="0" smtClean="0"/>
              <a:t>万元（</a:t>
            </a:r>
            <a:r>
              <a:rPr lang="en-US" altLang="zh-CN" sz="1600" dirty="0" smtClean="0"/>
              <a:t>200×50%=100</a:t>
            </a:r>
            <a:r>
              <a:rPr lang="zh-CN" altLang="en-US" sz="1600" dirty="0" smtClean="0"/>
              <a:t>），不需比较会计、税收折旧孰小，也不需要根据会计折旧年限的变化而调整享受加计扣除的金额，计算方法大为简化。</a:t>
            </a:r>
          </a:p>
          <a:p>
            <a:pPr>
              <a:lnSpc>
                <a:spcPts val="2500"/>
              </a:lnSpc>
            </a:pPr>
            <a:r>
              <a:rPr lang="zh-CN" altLang="en-US" sz="1600" dirty="0" smtClean="0"/>
              <a:t>　　（四）细化无形资产摊销口径</a:t>
            </a:r>
          </a:p>
          <a:p>
            <a:pPr>
              <a:lnSpc>
                <a:spcPts val="2500"/>
              </a:lnSpc>
            </a:pPr>
            <a:r>
              <a:rPr lang="zh-CN" altLang="en-US" sz="1600" dirty="0" smtClean="0"/>
              <a:t>　　保留</a:t>
            </a:r>
            <a:r>
              <a:rPr lang="en-US" altLang="zh-CN" sz="1600" dirty="0" smtClean="0"/>
              <a:t>97</a:t>
            </a:r>
            <a:r>
              <a:rPr lang="zh-CN" altLang="en-US" sz="1600" dirty="0" smtClean="0"/>
              <a:t>号公告有关无形资产摊销费用口径和多用途摊销费用的归集要求，进一步调整摊销费用的归集方法。</a:t>
            </a:r>
          </a:p>
          <a:p>
            <a:pPr>
              <a:lnSpc>
                <a:spcPts val="2500"/>
              </a:lnSpc>
            </a:pPr>
            <a:r>
              <a:rPr lang="zh-CN" altLang="en-US" sz="1600" dirty="0" smtClean="0"/>
              <a:t>　　明确加速摊销的归集方法。</a:t>
            </a:r>
            <a:r>
              <a:rPr lang="en-US" altLang="zh-CN" sz="1600" dirty="0" smtClean="0"/>
              <a:t>《</a:t>
            </a:r>
            <a:r>
              <a:rPr lang="zh-CN" altLang="en-US" sz="1600" dirty="0" smtClean="0"/>
              <a:t>财政部 国家税务总局关于进一步鼓励软件产业和集成电路产业发展企业所得税政策的通知</a:t>
            </a:r>
            <a:r>
              <a:rPr lang="en-US" altLang="zh-CN" sz="1600" dirty="0" smtClean="0"/>
              <a:t>》</a:t>
            </a:r>
            <a:r>
              <a:rPr lang="zh-CN" altLang="en-US" sz="1600" dirty="0" smtClean="0"/>
              <a:t>（财税</a:t>
            </a:r>
            <a:r>
              <a:rPr lang="en-US" altLang="zh-CN" sz="1600" dirty="0" smtClean="0"/>
              <a:t>〔2012〕27</a:t>
            </a:r>
            <a:r>
              <a:rPr lang="zh-CN" altLang="en-US" sz="1600" dirty="0" smtClean="0"/>
              <a:t>号）明确企业外购的软件作为无形资产管理的可以适当缩短摊销年限。为提高政策的确定性，本公告明确了无形资产缩短摊销年限的折旧归集方法，与固定资产加速折旧的归集方法保持一致，就税前扣除的摊销部分计算加计扣除。</a:t>
            </a:r>
          </a:p>
        </p:txBody>
      </p:sp>
      <p:sp>
        <p:nvSpPr>
          <p:cNvPr id="8" name="燕尾形 7"/>
          <p:cNvSpPr/>
          <p:nvPr/>
        </p:nvSpPr>
        <p:spPr>
          <a:xfrm>
            <a:off x="2115929" y="265774"/>
            <a:ext cx="457200" cy="425302"/>
          </a:xfrm>
          <a:prstGeom prst="chevron">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TextBox 8"/>
          <p:cNvSpPr txBox="1"/>
          <p:nvPr/>
        </p:nvSpPr>
        <p:spPr>
          <a:xfrm>
            <a:off x="2700719" y="223243"/>
            <a:ext cx="903768" cy="523220"/>
          </a:xfrm>
          <a:prstGeom prst="rect">
            <a:avLst/>
          </a:prstGeom>
          <a:noFill/>
        </p:spPr>
        <p:txBody>
          <a:bodyPr wrap="square" rtlCol="0">
            <a:spAutoFit/>
          </a:bodyPr>
          <a:lstStyle/>
          <a:p>
            <a:r>
              <a:rPr lang="zh-CN" altLang="en-US" sz="2800" b="1" dirty="0" smtClean="0"/>
              <a:t>解读</a:t>
            </a:r>
            <a:endParaRPr lang="zh-CN" altLang="en-US" sz="2800" b="1" dirty="0"/>
          </a:p>
        </p:txBody>
      </p:sp>
    </p:spTree>
  </p:cSld>
  <p:clrMapOvr>
    <a:masterClrMapping/>
  </p:clrMapOvr>
  <p:transition spd="med" advClick="0">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税务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4036" y="918007"/>
            <a:ext cx="11440633" cy="5831405"/>
          </a:xfrm>
          <a:prstGeom prst="rect">
            <a:avLst/>
          </a:prstGeom>
        </p:spPr>
        <p:txBody>
          <a:bodyPr wrap="square">
            <a:spAutoFit/>
          </a:bodyPr>
          <a:lstStyle/>
          <a:p>
            <a:pPr>
              <a:lnSpc>
                <a:spcPts val="2500"/>
              </a:lnSpc>
            </a:pPr>
            <a:r>
              <a:rPr lang="zh-CN" altLang="en-US" sz="1600" dirty="0" smtClean="0"/>
              <a:t>（五）明确新产品设计费、新工艺规程制定费、新药研制的临床试验费和勘探开发技术的现场试验费口径</a:t>
            </a:r>
          </a:p>
          <a:p>
            <a:pPr>
              <a:lnSpc>
                <a:spcPts val="2500"/>
              </a:lnSpc>
            </a:pPr>
            <a:r>
              <a:rPr lang="zh-CN" altLang="en-US" sz="1600" dirty="0" smtClean="0"/>
              <a:t>　　此类费用是指企业在新产品设计、新工艺规程制定、新药研制的临床试验、勘探开发技术的现场试验过程中发生的全部费用，即，包括与开展此类活动有关的各类费用。</a:t>
            </a:r>
          </a:p>
          <a:p>
            <a:pPr>
              <a:lnSpc>
                <a:spcPts val="2500"/>
              </a:lnSpc>
            </a:pPr>
            <a:r>
              <a:rPr lang="zh-CN" altLang="en-US" sz="1600" dirty="0" smtClean="0"/>
              <a:t>　　（六）细化其他相关费用口径</a:t>
            </a:r>
          </a:p>
          <a:p>
            <a:pPr>
              <a:lnSpc>
                <a:spcPts val="2500"/>
              </a:lnSpc>
            </a:pPr>
            <a:r>
              <a:rPr lang="zh-CN" altLang="en-US" sz="1600" dirty="0" smtClean="0"/>
              <a:t>　　保留</a:t>
            </a:r>
            <a:r>
              <a:rPr lang="en-US" altLang="zh-CN" sz="1600" dirty="0" smtClean="0"/>
              <a:t>97</a:t>
            </a:r>
            <a:r>
              <a:rPr lang="zh-CN" altLang="en-US" sz="1600" dirty="0" smtClean="0"/>
              <a:t>号公告有关其他相关费用口径等内容，适度拓展其他相关费用范围。</a:t>
            </a:r>
          </a:p>
          <a:p>
            <a:pPr>
              <a:lnSpc>
                <a:spcPts val="2500"/>
              </a:lnSpc>
            </a:pPr>
            <a:r>
              <a:rPr lang="zh-CN" altLang="en-US" sz="1600" dirty="0" smtClean="0"/>
              <a:t>　　明确其他相关费用的范围。除财税</a:t>
            </a:r>
            <a:r>
              <a:rPr lang="en-US" altLang="zh-CN" sz="1600" dirty="0" smtClean="0"/>
              <a:t>〔2015〕119</a:t>
            </a:r>
            <a:r>
              <a:rPr lang="zh-CN" altLang="en-US" sz="1600" dirty="0" smtClean="0"/>
              <a:t>号列举的其他相关费用类型外，其他类型的费用能否作为其他相关费用，计算扣除限额后加计扣除，政策一直未明确，各地也执行不一。为提高政策的确定性，同时考虑到人才是创新驱动战略关键因素，公告在财税</a:t>
            </a:r>
            <a:r>
              <a:rPr lang="en-US" altLang="zh-CN" sz="1600" dirty="0" smtClean="0"/>
              <a:t>〔2015〕119</a:t>
            </a:r>
            <a:r>
              <a:rPr lang="zh-CN" altLang="en-US" sz="1600" dirty="0" smtClean="0"/>
              <a:t>号列举的费用基础上，明确其他相关费用还包括职工福利费、补充养老保险费、补充医疗保险费，以进一步激发研发人员的积极性，推动开展研发活动。</a:t>
            </a:r>
          </a:p>
          <a:p>
            <a:pPr>
              <a:lnSpc>
                <a:spcPts val="2500"/>
              </a:lnSpc>
            </a:pPr>
            <a:r>
              <a:rPr lang="zh-CN" altLang="en-US" sz="1600" dirty="0" smtClean="0"/>
              <a:t>　　（七）明确其他政策口径</a:t>
            </a:r>
          </a:p>
          <a:p>
            <a:pPr>
              <a:lnSpc>
                <a:spcPts val="2500"/>
              </a:lnSpc>
            </a:pPr>
            <a:r>
              <a:rPr lang="zh-CN" altLang="en-US" sz="1600" dirty="0" smtClean="0"/>
              <a:t>　　</a:t>
            </a:r>
            <a:r>
              <a:rPr lang="en-US" altLang="zh-CN" sz="1600" dirty="0" smtClean="0"/>
              <a:t>1.</a:t>
            </a:r>
            <a:r>
              <a:rPr lang="zh-CN" altLang="en-US" sz="1600" dirty="0" smtClean="0"/>
              <a:t>明确取得的政府补助后计算加计扣除金额的口径。近期，财政部修订了</a:t>
            </a:r>
            <a:r>
              <a:rPr lang="en-US" altLang="zh-CN" sz="1600" dirty="0" smtClean="0"/>
              <a:t>《</a:t>
            </a:r>
            <a:r>
              <a:rPr lang="zh-CN" altLang="en-US" sz="1600" dirty="0" smtClean="0"/>
              <a:t>企业会计准则第</a:t>
            </a:r>
            <a:r>
              <a:rPr lang="en-US" altLang="zh-CN" sz="1600" dirty="0" smtClean="0"/>
              <a:t>16</a:t>
            </a:r>
            <a:r>
              <a:rPr lang="zh-CN" altLang="en-US" sz="1600" dirty="0" smtClean="0"/>
              <a:t>号</a:t>
            </a:r>
            <a:r>
              <a:rPr lang="en-US" altLang="zh-CN" sz="1600" dirty="0" smtClean="0"/>
              <a:t>——</a:t>
            </a:r>
            <a:r>
              <a:rPr lang="zh-CN" altLang="en-US" sz="1600" dirty="0" smtClean="0"/>
              <a:t>政府补助</a:t>
            </a:r>
            <a:r>
              <a:rPr lang="en-US" altLang="zh-CN" sz="1600" dirty="0" smtClean="0"/>
              <a:t>》</a:t>
            </a:r>
            <a:r>
              <a:rPr lang="zh-CN" altLang="en-US" sz="1600" dirty="0" smtClean="0"/>
              <a:t>。与原准则相比，修订后的准则在总额法的基础上，新增了净额法，将政府补助作为相关成本费用扣减。按照企业所得税法的规定，企业取得的政府补助应确认为收入，计入收入总额。净额法产生了税会差异。企业在税收上将政府补助确认为应税收入，同时增加研发费用，加计扣除应以税前扣除的研发费用为基数。但企业未进行相应调整的，税前扣除的研发费用与会计的扣除金额相同，应以会计上冲减后的余额计算加计扣除金额。比如，某企业当年发生研发支出</a:t>
            </a:r>
            <a:r>
              <a:rPr lang="en-US" altLang="zh-CN" sz="1600" dirty="0" smtClean="0"/>
              <a:t>200</a:t>
            </a:r>
            <a:r>
              <a:rPr lang="zh-CN" altLang="en-US" sz="1600" dirty="0" smtClean="0"/>
              <a:t>万元，取得政府补助</a:t>
            </a:r>
            <a:r>
              <a:rPr lang="en-US" altLang="zh-CN" sz="1600" dirty="0" smtClean="0"/>
              <a:t>50</a:t>
            </a:r>
            <a:r>
              <a:rPr lang="zh-CN" altLang="en-US" sz="1600" dirty="0" smtClean="0"/>
              <a:t>万元，当年会计上的研发费用为</a:t>
            </a:r>
            <a:r>
              <a:rPr lang="en-US" altLang="zh-CN" sz="1600" dirty="0" smtClean="0"/>
              <a:t>150</a:t>
            </a:r>
            <a:r>
              <a:rPr lang="zh-CN" altLang="en-US" sz="1600" dirty="0" smtClean="0"/>
              <a:t>万元，未进行相应的纳税调整，则税前加计扣除金额为</a:t>
            </a:r>
            <a:r>
              <a:rPr lang="en-US" altLang="zh-CN" sz="1600" dirty="0" smtClean="0"/>
              <a:t>150×50%=75</a:t>
            </a:r>
            <a:r>
              <a:rPr lang="zh-CN" altLang="en-US" sz="1600" dirty="0" smtClean="0"/>
              <a:t>万元。</a:t>
            </a:r>
          </a:p>
          <a:p>
            <a:pPr>
              <a:lnSpc>
                <a:spcPts val="2500"/>
              </a:lnSpc>
            </a:pPr>
            <a:r>
              <a:rPr lang="zh-CN" altLang="en-US" sz="1600" dirty="0" smtClean="0"/>
              <a:t>　　</a:t>
            </a:r>
            <a:r>
              <a:rPr lang="en-US" altLang="zh-CN" sz="1600" dirty="0" smtClean="0"/>
              <a:t>2.</a:t>
            </a:r>
            <a:r>
              <a:rPr lang="zh-CN" altLang="en-US" sz="1600" dirty="0" smtClean="0"/>
              <a:t>明确下脚料、残次品、中间试制品等特殊收入冲减研发费用的时点。</a:t>
            </a:r>
            <a:r>
              <a:rPr lang="en-US" altLang="zh-CN" sz="1600" dirty="0" smtClean="0"/>
              <a:t>97</a:t>
            </a:r>
            <a:r>
              <a:rPr lang="zh-CN" altLang="en-US" sz="1600" dirty="0" smtClean="0"/>
              <a:t>号公告明确了特殊收入冲减的条款，但未明确在确认特殊收入与研发费用发生可能不在同一年度的处理问题。本着简便、易操作的原则，公告明确在确认收入当年冲减，便</a:t>
            </a:r>
            <a:r>
              <a:rPr lang="zh-CN" altLang="en-US" sz="1600" dirty="0" smtClean="0"/>
              <a:t>于</a:t>
            </a:r>
            <a:endParaRPr lang="zh-CN" altLang="en-US" sz="1600" dirty="0" smtClean="0"/>
          </a:p>
        </p:txBody>
      </p:sp>
      <p:sp>
        <p:nvSpPr>
          <p:cNvPr id="8" name="燕尾形 7"/>
          <p:cNvSpPr/>
          <p:nvPr/>
        </p:nvSpPr>
        <p:spPr>
          <a:xfrm>
            <a:off x="2115929" y="265774"/>
            <a:ext cx="457200" cy="425302"/>
          </a:xfrm>
          <a:prstGeom prst="chevron">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TextBox 8"/>
          <p:cNvSpPr txBox="1"/>
          <p:nvPr/>
        </p:nvSpPr>
        <p:spPr>
          <a:xfrm>
            <a:off x="2700719" y="223243"/>
            <a:ext cx="903768" cy="523220"/>
          </a:xfrm>
          <a:prstGeom prst="rect">
            <a:avLst/>
          </a:prstGeom>
          <a:noFill/>
        </p:spPr>
        <p:txBody>
          <a:bodyPr wrap="square" rtlCol="0">
            <a:spAutoFit/>
          </a:bodyPr>
          <a:lstStyle/>
          <a:p>
            <a:r>
              <a:rPr lang="zh-CN" altLang="en-US" sz="2800" b="1" dirty="0" smtClean="0"/>
              <a:t>解读</a:t>
            </a:r>
            <a:endParaRPr lang="zh-CN" altLang="en-US" sz="2800" b="1" dirty="0"/>
          </a:p>
        </p:txBody>
      </p:sp>
    </p:spTree>
  </p:cSld>
  <p:clrMapOvr>
    <a:masterClrMapping/>
  </p:clrMapOvr>
  <p:transition spd="med" advClick="0">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税务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4036" y="918007"/>
            <a:ext cx="11440633" cy="5831405"/>
          </a:xfrm>
          <a:prstGeom prst="rect">
            <a:avLst/>
          </a:prstGeom>
        </p:spPr>
        <p:txBody>
          <a:bodyPr wrap="square">
            <a:spAutoFit/>
          </a:bodyPr>
          <a:lstStyle/>
          <a:p>
            <a:pPr>
              <a:lnSpc>
                <a:spcPts val="2500"/>
              </a:lnSpc>
            </a:pPr>
            <a:r>
              <a:rPr lang="zh-CN" altLang="en-US" sz="1600" dirty="0" smtClean="0"/>
              <a:t>纳税人准确执行政策。</a:t>
            </a:r>
          </a:p>
          <a:p>
            <a:pPr>
              <a:lnSpc>
                <a:spcPts val="2500"/>
              </a:lnSpc>
            </a:pPr>
            <a:r>
              <a:rPr lang="zh-CN" altLang="en-US" sz="1600" dirty="0" smtClean="0"/>
              <a:t>　　</a:t>
            </a:r>
            <a:r>
              <a:rPr lang="en-US" altLang="zh-CN" sz="1600" dirty="0" smtClean="0"/>
              <a:t>3.</a:t>
            </a:r>
            <a:r>
              <a:rPr lang="zh-CN" altLang="en-US" sz="1600" dirty="0" smtClean="0"/>
              <a:t>明确研发费用资本化的时点。税收上对研发费用资本化的时点没有明确规定，因此，公告明确企业开展研发活动中实际发生的研发费用形成无形资产的，其开始资本化的时点与会计处理保持一致。</a:t>
            </a:r>
          </a:p>
          <a:p>
            <a:pPr>
              <a:lnSpc>
                <a:spcPts val="2500"/>
              </a:lnSpc>
            </a:pPr>
            <a:r>
              <a:rPr lang="zh-CN" altLang="en-US" sz="1600" dirty="0" smtClean="0"/>
              <a:t>　　</a:t>
            </a:r>
            <a:r>
              <a:rPr lang="en-US" altLang="zh-CN" sz="1600" dirty="0" smtClean="0"/>
              <a:t>4.</a:t>
            </a:r>
            <a:r>
              <a:rPr lang="zh-CN" altLang="en-US" sz="1600" dirty="0" smtClean="0"/>
              <a:t>明确失败的研发活动所发生的研发费用可享受加计扣除政策。出于以下两点考虑，公告明确失败的研发活动所发生的研发费用可享受加计扣除政策：一是企业的研发活动具有一定的风险和不可预测性，既可能成功也可能失败，政策是对研发活动予以鼓励，并非单纯强调结果；二是失败的研发活动也并不是毫无价值的，在一般情况下的“失败”是指没有取得预期的结果，但可以积累经验，取得其他有价值的成果。</a:t>
            </a:r>
          </a:p>
          <a:p>
            <a:pPr>
              <a:lnSpc>
                <a:spcPts val="2500"/>
              </a:lnSpc>
            </a:pPr>
            <a:r>
              <a:rPr lang="zh-CN" altLang="en-US" sz="1600" dirty="0" smtClean="0"/>
              <a:t>　　</a:t>
            </a:r>
            <a:r>
              <a:rPr lang="en-US" altLang="zh-CN" sz="1600" dirty="0" smtClean="0"/>
              <a:t>5.</a:t>
            </a:r>
            <a:r>
              <a:rPr lang="zh-CN" altLang="en-US" sz="1600" dirty="0" smtClean="0"/>
              <a:t>明确委托研发加计扣除口径。一是明确加计扣除的金额。财税</a:t>
            </a:r>
            <a:r>
              <a:rPr lang="en-US" altLang="zh-CN" sz="1600" dirty="0" smtClean="0"/>
              <a:t>〔2015〕119</a:t>
            </a:r>
            <a:r>
              <a:rPr lang="zh-CN" altLang="en-US" sz="1600" dirty="0" smtClean="0"/>
              <a:t>号要求委托方与受托方存在关联关系的，受托方应向委托方提供研发项目费用支出明细情况。实际执行中往往将提供研发费用支出明细情况理解为委托关联方研发的需执行不同的加计扣除政策，导致各地理解和执行不一。依据政策本意，提供研发支出明细情况的目的是为了判断关联方交易是否符合独立交易原则。因此委托关联方和委托非关联方开展研发活动，其加计扣除的口径是一致的。为避免歧义，公告在保证委托研发加计扣除的口径不变的前提下，对</a:t>
            </a:r>
            <a:r>
              <a:rPr lang="en-US" altLang="zh-CN" sz="1600" dirty="0" smtClean="0"/>
              <a:t>97</a:t>
            </a:r>
            <a:r>
              <a:rPr lang="zh-CN" altLang="en-US" sz="1600" dirty="0" smtClean="0"/>
              <a:t>号公告的表述进行了解释，即：</a:t>
            </a:r>
            <a:r>
              <a:rPr lang="en-US" altLang="zh-CN" sz="1600" dirty="0" smtClean="0"/>
              <a:t>97</a:t>
            </a:r>
            <a:r>
              <a:rPr lang="zh-CN" altLang="en-US" sz="1600" dirty="0" smtClean="0"/>
              <a:t>号公告第三条所称“研发活动发生费用”是指委托方实际支付给受托方的费用。二是明确委托方享受加计扣除优惠的权益不得转移给受托方。财税</a:t>
            </a:r>
            <a:r>
              <a:rPr lang="en-US" altLang="zh-CN" sz="1600" dirty="0" smtClean="0"/>
              <a:t>〔2015〕119</a:t>
            </a:r>
            <a:r>
              <a:rPr lang="zh-CN" altLang="en-US" sz="1600" dirty="0" smtClean="0"/>
              <a:t>号已明确了委托研发发生的费用由委托方加计扣除，受托方不得加计扣除。此为委托研发加计扣除的原则，不管委托方是否享受优惠，受托方均不得享受优惠。公告对此口径进行了明确。三是明确研发费用支出明细情况涵盖的费用范围。由于对政策口径的理解不一，导致对研发费用支出明细涵盖的费用范围的理解也不一致，诸如受托方实际发生的费用、受托方发生的属于可加计扣除范围的费用等口径。在充分考虑研发费用支出明细情况的目的和受托方的执行成本等因素后，公告将研发费用支出明细情况明确为受托方实际发生的费用情况。比如，</a:t>
            </a:r>
            <a:r>
              <a:rPr lang="en-US" altLang="zh-CN" sz="1600" dirty="0" smtClean="0"/>
              <a:t>A</a:t>
            </a:r>
            <a:r>
              <a:rPr lang="zh-CN" altLang="en-US" sz="1600" dirty="0" smtClean="0"/>
              <a:t>企业</a:t>
            </a:r>
            <a:r>
              <a:rPr lang="en-US" altLang="zh-CN" sz="1600" dirty="0" smtClean="0"/>
              <a:t>2017</a:t>
            </a:r>
            <a:r>
              <a:rPr lang="zh-CN" altLang="en-US" sz="1600" dirty="0" smtClean="0"/>
              <a:t>年委托其</a:t>
            </a:r>
            <a:r>
              <a:rPr lang="en-US" altLang="zh-CN" sz="1600" dirty="0" smtClean="0"/>
              <a:t>B</a:t>
            </a:r>
            <a:r>
              <a:rPr lang="zh-CN" altLang="en-US" sz="1600" dirty="0" smtClean="0"/>
              <a:t>关联企业研发，假设该研发符合研发费用加计扣除的相关条件。</a:t>
            </a:r>
            <a:r>
              <a:rPr lang="en-US" altLang="zh-CN" sz="1600" dirty="0" smtClean="0"/>
              <a:t>A</a:t>
            </a:r>
            <a:r>
              <a:rPr lang="zh-CN" altLang="en-US" sz="1600" dirty="0" smtClean="0"/>
              <a:t>企</a:t>
            </a:r>
            <a:r>
              <a:rPr lang="zh-CN" altLang="en-US" sz="1600" dirty="0" smtClean="0"/>
              <a:t>业</a:t>
            </a:r>
            <a:endParaRPr lang="zh-CN" altLang="en-US" sz="1600" dirty="0" smtClean="0"/>
          </a:p>
        </p:txBody>
      </p:sp>
      <p:sp>
        <p:nvSpPr>
          <p:cNvPr id="8" name="燕尾形 7"/>
          <p:cNvSpPr/>
          <p:nvPr/>
        </p:nvSpPr>
        <p:spPr>
          <a:xfrm>
            <a:off x="2115929" y="265774"/>
            <a:ext cx="457200" cy="425302"/>
          </a:xfrm>
          <a:prstGeom prst="chevron">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TextBox 8"/>
          <p:cNvSpPr txBox="1"/>
          <p:nvPr/>
        </p:nvSpPr>
        <p:spPr>
          <a:xfrm>
            <a:off x="2700719" y="223243"/>
            <a:ext cx="903768" cy="523220"/>
          </a:xfrm>
          <a:prstGeom prst="rect">
            <a:avLst/>
          </a:prstGeom>
          <a:noFill/>
        </p:spPr>
        <p:txBody>
          <a:bodyPr wrap="square" rtlCol="0">
            <a:spAutoFit/>
          </a:bodyPr>
          <a:lstStyle/>
          <a:p>
            <a:r>
              <a:rPr lang="zh-CN" altLang="en-US" sz="2800" b="1" dirty="0" smtClean="0"/>
              <a:t>解读</a:t>
            </a:r>
            <a:endParaRPr lang="zh-CN" altLang="en-US" sz="2800" b="1" dirty="0"/>
          </a:p>
        </p:txBody>
      </p:sp>
    </p:spTree>
  </p:cSld>
  <p:clrMapOvr>
    <a:masterClrMapping/>
  </p:clrMapOvr>
  <p:transition spd="med" advClick="0">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税务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4036" y="918007"/>
            <a:ext cx="11440633" cy="2304798"/>
          </a:xfrm>
          <a:prstGeom prst="rect">
            <a:avLst/>
          </a:prstGeom>
        </p:spPr>
        <p:txBody>
          <a:bodyPr wrap="square">
            <a:spAutoFit/>
          </a:bodyPr>
          <a:lstStyle/>
          <a:p>
            <a:pPr>
              <a:lnSpc>
                <a:spcPts val="2500"/>
              </a:lnSpc>
            </a:pPr>
            <a:r>
              <a:rPr lang="zh-CN" altLang="en-US" sz="1600" dirty="0" smtClean="0"/>
              <a:t>支付给</a:t>
            </a:r>
            <a:r>
              <a:rPr lang="en-US" altLang="zh-CN" sz="1600" dirty="0" smtClean="0"/>
              <a:t>B</a:t>
            </a:r>
            <a:r>
              <a:rPr lang="zh-CN" altLang="en-US" sz="1600" dirty="0" smtClean="0"/>
              <a:t>企业</a:t>
            </a:r>
            <a:r>
              <a:rPr lang="en-US" altLang="zh-CN" sz="1600" dirty="0" smtClean="0"/>
              <a:t>100</a:t>
            </a:r>
            <a:r>
              <a:rPr lang="zh-CN" altLang="en-US" sz="1600" dirty="0" smtClean="0"/>
              <a:t>万元。</a:t>
            </a:r>
            <a:r>
              <a:rPr lang="en-US" altLang="zh-CN" sz="1600" dirty="0" smtClean="0"/>
              <a:t>B</a:t>
            </a:r>
            <a:r>
              <a:rPr lang="zh-CN" altLang="en-US" sz="1600" dirty="0" smtClean="0"/>
              <a:t>企业实际发生费用</a:t>
            </a:r>
            <a:r>
              <a:rPr lang="en-US" altLang="zh-CN" sz="1600" dirty="0" smtClean="0"/>
              <a:t>90</a:t>
            </a:r>
            <a:r>
              <a:rPr lang="zh-CN" altLang="en-US" sz="1600" dirty="0" smtClean="0"/>
              <a:t>万元（其中按可加计扣除口径归集的费用为</a:t>
            </a:r>
            <a:r>
              <a:rPr lang="en-US" altLang="zh-CN" sz="1600" dirty="0" smtClean="0"/>
              <a:t>85</a:t>
            </a:r>
            <a:r>
              <a:rPr lang="zh-CN" altLang="en-US" sz="1600" dirty="0" smtClean="0"/>
              <a:t>万元），利润</a:t>
            </a:r>
            <a:r>
              <a:rPr lang="en-US" altLang="zh-CN" sz="1600" dirty="0" smtClean="0"/>
              <a:t>10</a:t>
            </a:r>
            <a:r>
              <a:rPr lang="zh-CN" altLang="en-US" sz="1600" dirty="0" smtClean="0"/>
              <a:t>万元。</a:t>
            </a:r>
            <a:r>
              <a:rPr lang="en-US" altLang="zh-CN" sz="1600" dirty="0" smtClean="0"/>
              <a:t>2017</a:t>
            </a:r>
            <a:r>
              <a:rPr lang="zh-CN" altLang="en-US" sz="1600" dirty="0" smtClean="0"/>
              <a:t>年，</a:t>
            </a:r>
            <a:r>
              <a:rPr lang="en-US" altLang="zh-CN" sz="1600" dirty="0" smtClean="0"/>
              <a:t>A</a:t>
            </a:r>
            <a:r>
              <a:rPr lang="zh-CN" altLang="en-US" sz="1600" dirty="0" smtClean="0"/>
              <a:t>企业可加计扣除的金额为</a:t>
            </a:r>
            <a:r>
              <a:rPr lang="en-US" altLang="zh-CN" sz="1600" dirty="0" smtClean="0"/>
              <a:t>100×80%×50%=40</a:t>
            </a:r>
            <a:r>
              <a:rPr lang="zh-CN" altLang="en-US" sz="1600" dirty="0" smtClean="0"/>
              <a:t>万元，</a:t>
            </a:r>
            <a:r>
              <a:rPr lang="en-US" altLang="zh-CN" sz="1600" dirty="0" smtClean="0"/>
              <a:t>B</a:t>
            </a:r>
            <a:r>
              <a:rPr lang="zh-CN" altLang="en-US" sz="1600" dirty="0" smtClean="0"/>
              <a:t>企业应向</a:t>
            </a:r>
            <a:r>
              <a:rPr lang="en-US" altLang="zh-CN" sz="1600" dirty="0" smtClean="0"/>
              <a:t>A</a:t>
            </a:r>
            <a:r>
              <a:rPr lang="zh-CN" altLang="en-US" sz="1600" dirty="0" smtClean="0"/>
              <a:t>企业提供实际发生费用</a:t>
            </a:r>
            <a:r>
              <a:rPr lang="en-US" altLang="zh-CN" sz="1600" dirty="0" smtClean="0"/>
              <a:t>90</a:t>
            </a:r>
            <a:r>
              <a:rPr lang="zh-CN" altLang="en-US" sz="1600" dirty="0" smtClean="0"/>
              <a:t>万元的明细情况。</a:t>
            </a:r>
          </a:p>
          <a:p>
            <a:pPr>
              <a:lnSpc>
                <a:spcPts val="2500"/>
              </a:lnSpc>
            </a:pPr>
            <a:r>
              <a:rPr lang="zh-CN" altLang="en-US" sz="1600" dirty="0" smtClean="0"/>
              <a:t>　　三、明确执行时间和适用对象</a:t>
            </a:r>
          </a:p>
          <a:p>
            <a:pPr>
              <a:lnSpc>
                <a:spcPts val="2500"/>
              </a:lnSpc>
            </a:pPr>
            <a:r>
              <a:rPr lang="zh-CN" altLang="en-US" sz="1600" dirty="0" smtClean="0"/>
              <a:t>　　在执行时间上，公告适用于</a:t>
            </a:r>
            <a:r>
              <a:rPr lang="en-US" altLang="zh-CN" sz="1600" dirty="0" smtClean="0"/>
              <a:t>2017</a:t>
            </a:r>
            <a:r>
              <a:rPr lang="zh-CN" altLang="en-US" sz="1600" dirty="0" smtClean="0"/>
              <a:t>年度及以后年度汇算清缴。本着保护纳税人权益、降低税务风险的考虑，明确对以前年度已经进行税务处理的，均不再调整。财税</a:t>
            </a:r>
            <a:r>
              <a:rPr lang="en-US" altLang="zh-CN" sz="1600" dirty="0" smtClean="0"/>
              <a:t>〔2015〕119</a:t>
            </a:r>
            <a:r>
              <a:rPr lang="zh-CN" altLang="en-US" sz="1600" dirty="0" smtClean="0"/>
              <a:t>号文件中明确了研发费用加计扣除政策可以追溯享受。由于本公告放宽了部分政策口径，本着有利追溯的原则，对企业涉及追溯享受情形的，也可以按照本公告规定执行。从适用对象上讲，科技型中小企业研发费用加计扣除事项也应适用本公告。</a:t>
            </a:r>
          </a:p>
        </p:txBody>
      </p:sp>
      <p:sp>
        <p:nvSpPr>
          <p:cNvPr id="8" name="燕尾形 7"/>
          <p:cNvSpPr/>
          <p:nvPr/>
        </p:nvSpPr>
        <p:spPr>
          <a:xfrm>
            <a:off x="2115929" y="265774"/>
            <a:ext cx="457200" cy="425302"/>
          </a:xfrm>
          <a:prstGeom prst="chevron">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TextBox 8"/>
          <p:cNvSpPr txBox="1"/>
          <p:nvPr/>
        </p:nvSpPr>
        <p:spPr>
          <a:xfrm>
            <a:off x="2700719" y="223243"/>
            <a:ext cx="903768" cy="523220"/>
          </a:xfrm>
          <a:prstGeom prst="rect">
            <a:avLst/>
          </a:prstGeom>
          <a:noFill/>
        </p:spPr>
        <p:txBody>
          <a:bodyPr wrap="square" rtlCol="0">
            <a:spAutoFit/>
          </a:bodyPr>
          <a:lstStyle/>
          <a:p>
            <a:r>
              <a:rPr lang="zh-CN" altLang="en-US" sz="2800" b="1" dirty="0" smtClean="0"/>
              <a:t>解读</a:t>
            </a:r>
            <a:endParaRPr lang="zh-CN" altLang="en-US" sz="2800" b="1" dirty="0"/>
          </a:p>
        </p:txBody>
      </p:sp>
      <p:pic>
        <p:nvPicPr>
          <p:cNvPr id="10242" name="Picture 2" descr="C:\Users\Administrator\Desktop\ppt模板\ppt素材\94张职场场景商务人物png高清图片\94张职场场景商务人物png高清图片 (24).png"/>
          <p:cNvPicPr>
            <a:picLocks noChangeAspect="1" noChangeArrowheads="1"/>
          </p:cNvPicPr>
          <p:nvPr/>
        </p:nvPicPr>
        <p:blipFill>
          <a:blip r:embed="rId4" cstate="print"/>
          <a:srcRect/>
          <a:stretch>
            <a:fillRect/>
          </a:stretch>
        </p:blipFill>
        <p:spPr bwMode="auto">
          <a:xfrm>
            <a:off x="3714967" y="3390627"/>
            <a:ext cx="4961196" cy="3382309"/>
          </a:xfrm>
          <a:prstGeom prst="rect">
            <a:avLst/>
          </a:prstGeom>
          <a:noFill/>
        </p:spPr>
      </p:pic>
    </p:spTree>
  </p:cSld>
  <p:clrMapOvr>
    <a:masterClrMapping/>
  </p:clrMapOvr>
  <p:transition spd="med" advClick="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6055" y="889844"/>
            <a:ext cx="10951535" cy="3785652"/>
          </a:xfrm>
          <a:prstGeom prst="rect">
            <a:avLst/>
          </a:prstGeom>
        </p:spPr>
        <p:txBody>
          <a:bodyPr wrap="square">
            <a:spAutoFit/>
          </a:bodyPr>
          <a:lstStyle/>
          <a:p>
            <a:pPr algn="ctr"/>
            <a:r>
              <a:rPr lang="zh-CN" altLang="en-US" sz="1600" b="1" dirty="0" smtClean="0"/>
              <a:t>海关总署公告</a:t>
            </a:r>
            <a:r>
              <a:rPr lang="en-US" altLang="zh-CN" sz="1600" b="1" dirty="0" smtClean="0"/>
              <a:t>2017</a:t>
            </a:r>
            <a:r>
              <a:rPr lang="zh-CN" altLang="en-US" sz="1600" b="1" dirty="0" smtClean="0"/>
              <a:t>年第</a:t>
            </a:r>
            <a:r>
              <a:rPr lang="en-US" altLang="zh-CN" sz="1600" b="1" dirty="0" smtClean="0"/>
              <a:t>54</a:t>
            </a:r>
            <a:r>
              <a:rPr lang="zh-CN" altLang="en-US" sz="1600" b="1" dirty="0" smtClean="0"/>
              <a:t>号</a:t>
            </a:r>
            <a:endParaRPr lang="en-US" altLang="zh-CN" sz="1600" b="1" dirty="0" smtClean="0"/>
          </a:p>
          <a:p>
            <a:pPr algn="ctr"/>
            <a:r>
              <a:rPr lang="zh-CN" altLang="en-US" sz="1600" b="1" dirty="0" smtClean="0"/>
              <a:t>（关于修订</a:t>
            </a:r>
            <a:r>
              <a:rPr lang="en-US" altLang="zh-CN" sz="1600" b="1" dirty="0" smtClean="0"/>
              <a:t>《</a:t>
            </a:r>
            <a:r>
              <a:rPr lang="zh-CN" altLang="en-US" sz="1600" b="1" dirty="0" smtClean="0"/>
              <a:t>中华人民共和国海关进出口货物化验取样记录单</a:t>
            </a:r>
            <a:r>
              <a:rPr lang="en-US" altLang="zh-CN" sz="1600" b="1" dirty="0" smtClean="0"/>
              <a:t>》</a:t>
            </a:r>
            <a:r>
              <a:rPr lang="zh-CN" altLang="en-US" sz="1600" b="1" dirty="0" smtClean="0"/>
              <a:t>的公告）</a:t>
            </a:r>
          </a:p>
          <a:p>
            <a:endParaRPr lang="zh-CN" altLang="en-US" sz="1600" dirty="0" smtClean="0"/>
          </a:p>
          <a:p>
            <a:r>
              <a:rPr lang="zh-CN" altLang="en-US" sz="1600" dirty="0" smtClean="0"/>
              <a:t>　　为规范海关进出口货物化验样品取样操作，保护相对人合法权益，我署决定对</a:t>
            </a:r>
            <a:r>
              <a:rPr lang="en-US" altLang="zh-CN" sz="1600" dirty="0" smtClean="0"/>
              <a:t>《</a:t>
            </a:r>
            <a:r>
              <a:rPr lang="zh-CN" altLang="en-US" sz="1600" dirty="0" smtClean="0"/>
              <a:t>中华人民共和国海关进出口货物化验取样记录单</a:t>
            </a:r>
            <a:r>
              <a:rPr lang="en-US" altLang="zh-CN" sz="1600" dirty="0" smtClean="0"/>
              <a:t>》</a:t>
            </a:r>
            <a:r>
              <a:rPr lang="zh-CN" altLang="en-US" sz="1600" dirty="0" smtClean="0"/>
              <a:t>进行修订，现予以公布（详见附件）。</a:t>
            </a:r>
          </a:p>
          <a:p>
            <a:endParaRPr lang="zh-CN" altLang="en-US" sz="1600" dirty="0" smtClean="0"/>
          </a:p>
          <a:p>
            <a:r>
              <a:rPr lang="zh-CN" altLang="en-US" sz="1600" dirty="0" smtClean="0"/>
              <a:t>　　本公告自</a:t>
            </a:r>
            <a:r>
              <a:rPr lang="en-US" altLang="zh-CN" sz="1600" dirty="0" smtClean="0"/>
              <a:t>2017</a:t>
            </a:r>
            <a:r>
              <a:rPr lang="zh-CN" altLang="en-US" sz="1600" dirty="0" smtClean="0"/>
              <a:t>年</a:t>
            </a:r>
            <a:r>
              <a:rPr lang="en-US" altLang="zh-CN" sz="1600" dirty="0" smtClean="0"/>
              <a:t>12</a:t>
            </a:r>
            <a:r>
              <a:rPr lang="zh-CN" altLang="en-US" sz="1600" dirty="0" smtClean="0"/>
              <a:t>月</a:t>
            </a:r>
            <a:r>
              <a:rPr lang="en-US" altLang="zh-CN" sz="1600" dirty="0" smtClean="0"/>
              <a:t>1</a:t>
            </a:r>
            <a:r>
              <a:rPr lang="zh-CN" altLang="en-US" sz="1600" dirty="0" smtClean="0"/>
              <a:t>日起实施。</a:t>
            </a:r>
          </a:p>
          <a:p>
            <a:endParaRPr lang="zh-CN" altLang="en-US" sz="1600" dirty="0" smtClean="0"/>
          </a:p>
          <a:p>
            <a:r>
              <a:rPr lang="zh-CN" altLang="en-US" sz="1600" dirty="0" smtClean="0"/>
              <a:t>　　特此公告。</a:t>
            </a:r>
          </a:p>
          <a:p>
            <a:endParaRPr lang="zh-CN" altLang="en-US" sz="1600" dirty="0" smtClean="0"/>
          </a:p>
          <a:p>
            <a:r>
              <a:rPr lang="zh-CN" altLang="en-US" sz="1600" dirty="0" smtClean="0"/>
              <a:t>　　附件：</a:t>
            </a:r>
            <a:r>
              <a:rPr lang="zh-CN" altLang="en-US" sz="1600" dirty="0" smtClean="0">
                <a:hlinkClick r:id="rId4" action="ppaction://hlinkfile"/>
              </a:rPr>
              <a:t>中华人民共和国海关进出口货物化验取样记录单（修订稿）</a:t>
            </a:r>
            <a:r>
              <a:rPr lang="en-US" altLang="zh-CN" sz="1600" dirty="0" smtClean="0">
                <a:hlinkClick r:id="rId4" action="ppaction://hlinkfile"/>
              </a:rPr>
              <a:t>.doc</a:t>
            </a:r>
            <a:endParaRPr lang="en-US" altLang="zh-CN" sz="1600" dirty="0" smtClean="0"/>
          </a:p>
          <a:p>
            <a:endParaRPr lang="en-US" altLang="zh-CN" sz="1600" dirty="0" smtClean="0"/>
          </a:p>
          <a:p>
            <a:pPr algn="r"/>
            <a:r>
              <a:rPr lang="zh-CN" altLang="en-US" sz="1600" dirty="0" smtClean="0"/>
              <a:t>　　海关总署</a:t>
            </a:r>
          </a:p>
          <a:p>
            <a:pPr algn="r"/>
            <a:endParaRPr lang="zh-CN" altLang="en-US" sz="1600" dirty="0" smtClean="0"/>
          </a:p>
          <a:p>
            <a:pPr algn="r"/>
            <a:r>
              <a:rPr lang="zh-CN" altLang="en-US" sz="1600" dirty="0" smtClean="0"/>
              <a:t>　　</a:t>
            </a:r>
            <a:r>
              <a:rPr lang="en-US" altLang="zh-CN" sz="1600" dirty="0" smtClean="0"/>
              <a:t>2017</a:t>
            </a:r>
            <a:r>
              <a:rPr lang="zh-CN" altLang="en-US" sz="1600" dirty="0" smtClean="0"/>
              <a:t>年</a:t>
            </a:r>
            <a:r>
              <a:rPr lang="en-US" altLang="zh-CN" sz="1600" dirty="0" smtClean="0"/>
              <a:t>11</a:t>
            </a:r>
            <a:r>
              <a:rPr lang="zh-CN" altLang="en-US" sz="1600" dirty="0" smtClean="0"/>
              <a:t>月</a:t>
            </a:r>
            <a:r>
              <a:rPr lang="en-US" altLang="zh-CN" sz="1600" dirty="0" smtClean="0"/>
              <a:t>8</a:t>
            </a:r>
            <a:r>
              <a:rPr lang="zh-CN" altLang="en-US" sz="1600" dirty="0" smtClean="0"/>
              <a:t>日</a:t>
            </a:r>
            <a:endParaRPr lang="zh-CN" altLang="en-US" sz="1600" dirty="0"/>
          </a:p>
        </p:txBody>
      </p:sp>
    </p:spTree>
  </p:cSld>
  <p:clrMapOvr>
    <a:masterClrMapping/>
  </p:clrMapOvr>
  <p:transition spd="med" advClick="0">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税务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4036" y="918007"/>
            <a:ext cx="11440633" cy="5542543"/>
          </a:xfrm>
          <a:prstGeom prst="rect">
            <a:avLst/>
          </a:prstGeom>
        </p:spPr>
        <p:txBody>
          <a:bodyPr wrap="square">
            <a:spAutoFit/>
          </a:bodyPr>
          <a:lstStyle/>
          <a:p>
            <a:pPr algn="ctr">
              <a:lnSpc>
                <a:spcPts val="2500"/>
              </a:lnSpc>
            </a:pPr>
            <a:r>
              <a:rPr lang="zh-CN" altLang="en-US" sz="1600" b="1" dirty="0" smtClean="0"/>
              <a:t>国家税务总局关于企业境外承包工程税收抵免凭证有关问题的公</a:t>
            </a:r>
            <a:r>
              <a:rPr lang="zh-CN" altLang="en-US" sz="1600" b="1" dirty="0" smtClean="0"/>
              <a:t>告</a:t>
            </a:r>
            <a:endParaRPr lang="en-US" altLang="zh-CN" sz="1600" b="1" dirty="0" smtClean="0"/>
          </a:p>
          <a:p>
            <a:pPr algn="ctr">
              <a:lnSpc>
                <a:spcPts val="2500"/>
              </a:lnSpc>
            </a:pPr>
            <a:r>
              <a:rPr lang="zh-CN" altLang="en-US" sz="1600" b="1" dirty="0" smtClean="0"/>
              <a:t>国</a:t>
            </a:r>
            <a:r>
              <a:rPr lang="zh-CN" altLang="en-US" sz="1600" b="1" dirty="0" smtClean="0"/>
              <a:t>家税务总局公告</a:t>
            </a:r>
            <a:r>
              <a:rPr lang="en-US" altLang="zh-CN" sz="1600" b="1" dirty="0" smtClean="0"/>
              <a:t>2017</a:t>
            </a:r>
            <a:r>
              <a:rPr lang="zh-CN" altLang="en-US" sz="1600" b="1" dirty="0" smtClean="0"/>
              <a:t>年第</a:t>
            </a:r>
            <a:r>
              <a:rPr lang="en-US" altLang="zh-CN" sz="1600" b="1" dirty="0" smtClean="0"/>
              <a:t>41</a:t>
            </a:r>
            <a:r>
              <a:rPr lang="zh-CN" altLang="en-US" sz="1600" b="1" dirty="0" smtClean="0"/>
              <a:t>号</a:t>
            </a:r>
          </a:p>
          <a:p>
            <a:pPr>
              <a:lnSpc>
                <a:spcPts val="2500"/>
              </a:lnSpc>
            </a:pPr>
            <a:r>
              <a:rPr lang="zh-CN" altLang="en-US" sz="1600" dirty="0" smtClean="0"/>
              <a:t>  　根据</a:t>
            </a:r>
            <a:r>
              <a:rPr lang="en-US" altLang="zh-CN" sz="1600" dirty="0" smtClean="0"/>
              <a:t>《</a:t>
            </a:r>
            <a:r>
              <a:rPr lang="zh-CN" altLang="en-US" sz="1600" dirty="0" smtClean="0"/>
              <a:t>中华人民共和国企业所得税法</a:t>
            </a:r>
            <a:r>
              <a:rPr lang="en-US" altLang="zh-CN" sz="1600" dirty="0" smtClean="0"/>
              <a:t>》</a:t>
            </a:r>
            <a:r>
              <a:rPr lang="zh-CN" altLang="en-US" sz="1600" dirty="0" smtClean="0"/>
              <a:t>及其实施条例、</a:t>
            </a:r>
            <a:r>
              <a:rPr lang="en-US" altLang="zh-CN" sz="1600" dirty="0" smtClean="0"/>
              <a:t>《</a:t>
            </a:r>
            <a:r>
              <a:rPr lang="zh-CN" altLang="en-US" sz="1600" dirty="0" smtClean="0"/>
              <a:t>财政部 国家税务总局关于企业境外所得税收抵免有关问题的通知</a:t>
            </a:r>
            <a:r>
              <a:rPr lang="en-US" altLang="zh-CN" sz="1600" dirty="0" smtClean="0"/>
              <a:t>》</a:t>
            </a:r>
            <a:r>
              <a:rPr lang="zh-CN" altLang="en-US" sz="1600" dirty="0" smtClean="0"/>
              <a:t>（财税</a:t>
            </a:r>
            <a:r>
              <a:rPr lang="en-US" altLang="zh-CN" sz="1600" dirty="0" smtClean="0"/>
              <a:t>〔2009〕125</a:t>
            </a:r>
            <a:r>
              <a:rPr lang="zh-CN" altLang="en-US" sz="1600" dirty="0" smtClean="0"/>
              <a:t>号）和</a:t>
            </a:r>
            <a:r>
              <a:rPr lang="en-US" altLang="zh-CN" sz="1600" dirty="0" smtClean="0"/>
              <a:t>《</a:t>
            </a:r>
            <a:r>
              <a:rPr lang="zh-CN" altLang="en-US" sz="1600" dirty="0" smtClean="0"/>
              <a:t>国家税务总局关于发布</a:t>
            </a:r>
            <a:r>
              <a:rPr lang="en-US" altLang="zh-CN" sz="1600" dirty="0" smtClean="0"/>
              <a:t>〈</a:t>
            </a:r>
            <a:r>
              <a:rPr lang="zh-CN" altLang="en-US" sz="1600" dirty="0" smtClean="0"/>
              <a:t>企业境外所得税收抵免操作指南</a:t>
            </a:r>
            <a:r>
              <a:rPr lang="en-US" altLang="zh-CN" sz="1600" dirty="0" smtClean="0"/>
              <a:t>〉</a:t>
            </a:r>
            <a:r>
              <a:rPr lang="zh-CN" altLang="en-US" sz="1600" dirty="0" smtClean="0"/>
              <a:t>的公告</a:t>
            </a:r>
            <a:r>
              <a:rPr lang="en-US" altLang="zh-CN" sz="1600" dirty="0" smtClean="0"/>
              <a:t>》</a:t>
            </a:r>
            <a:r>
              <a:rPr lang="zh-CN" altLang="en-US" sz="1600" dirty="0" smtClean="0"/>
              <a:t>（国家税务总局公告</a:t>
            </a:r>
            <a:r>
              <a:rPr lang="en-US" altLang="zh-CN" sz="1600" dirty="0" smtClean="0"/>
              <a:t>2010</a:t>
            </a:r>
            <a:r>
              <a:rPr lang="zh-CN" altLang="en-US" sz="1600" dirty="0" smtClean="0"/>
              <a:t>年第</a:t>
            </a:r>
            <a:r>
              <a:rPr lang="en-US" altLang="zh-CN" sz="1600" dirty="0" smtClean="0"/>
              <a:t>1</a:t>
            </a:r>
            <a:r>
              <a:rPr lang="zh-CN" altLang="en-US" sz="1600" dirty="0" smtClean="0"/>
              <a:t>号）的有关规定，现就企业境外承包工程税收抵免凭证有关问题公告如下：</a:t>
            </a:r>
          </a:p>
          <a:p>
            <a:pPr>
              <a:lnSpc>
                <a:spcPts val="2500"/>
              </a:lnSpc>
            </a:pPr>
            <a:r>
              <a:rPr lang="zh-CN" altLang="en-US" sz="1600" dirty="0" smtClean="0"/>
              <a:t>　　一、企业以总分包或联合体方式在境外实施工程项目（包括但不限于工程建设、基础设施建设等项目，下同），其来源于境外所得已在境外缴纳的企业所得税税额，可按本公告规定以总承包企业或联合体主导方企业开具的</a:t>
            </a:r>
            <a:r>
              <a:rPr lang="en-US" altLang="zh-CN" sz="1600" dirty="0" smtClean="0"/>
              <a:t>《</a:t>
            </a:r>
            <a:r>
              <a:rPr lang="zh-CN" altLang="en-US" sz="1600" dirty="0" smtClean="0"/>
              <a:t>境外承包工程项目完税凭证分割单（总分包方式）</a:t>
            </a:r>
            <a:r>
              <a:rPr lang="en-US" altLang="zh-CN" sz="1600" dirty="0" smtClean="0"/>
              <a:t>》</a:t>
            </a:r>
            <a:r>
              <a:rPr lang="zh-CN" altLang="en-US" sz="1600" dirty="0" smtClean="0"/>
              <a:t>（附件</a:t>
            </a:r>
            <a:r>
              <a:rPr lang="en-US" altLang="zh-CN" sz="1600" dirty="0" smtClean="0"/>
              <a:t>1</a:t>
            </a:r>
            <a:r>
              <a:rPr lang="zh-CN" altLang="en-US" sz="1600" dirty="0" smtClean="0"/>
              <a:t>，以下简称</a:t>
            </a:r>
            <a:r>
              <a:rPr lang="en-US" altLang="zh-CN" sz="1600" dirty="0" smtClean="0"/>
              <a:t>《</a:t>
            </a:r>
            <a:r>
              <a:rPr lang="zh-CN" altLang="en-US" sz="1600" dirty="0" smtClean="0"/>
              <a:t>分割单（总分包方式）</a:t>
            </a:r>
            <a:r>
              <a:rPr lang="en-US" altLang="zh-CN" sz="1600" dirty="0" smtClean="0"/>
              <a:t>》</a:t>
            </a:r>
            <a:r>
              <a:rPr lang="zh-CN" altLang="en-US" sz="1600" dirty="0" smtClean="0"/>
              <a:t>）或</a:t>
            </a:r>
            <a:r>
              <a:rPr lang="en-US" altLang="zh-CN" sz="1600" dirty="0" smtClean="0"/>
              <a:t>《</a:t>
            </a:r>
            <a:r>
              <a:rPr lang="zh-CN" altLang="en-US" sz="1600" dirty="0" smtClean="0"/>
              <a:t>境外承包工程项目完税凭证分割单（联合体方式）</a:t>
            </a:r>
            <a:r>
              <a:rPr lang="en-US" altLang="zh-CN" sz="1600" dirty="0" smtClean="0"/>
              <a:t>》</a:t>
            </a:r>
            <a:r>
              <a:rPr lang="zh-CN" altLang="en-US" sz="1600" dirty="0" smtClean="0"/>
              <a:t>（附件</a:t>
            </a:r>
            <a:r>
              <a:rPr lang="en-US" altLang="zh-CN" sz="1600" dirty="0" smtClean="0"/>
              <a:t>2</a:t>
            </a:r>
            <a:r>
              <a:rPr lang="zh-CN" altLang="en-US" sz="1600" dirty="0" smtClean="0"/>
              <a:t>，以下简称</a:t>
            </a:r>
            <a:r>
              <a:rPr lang="en-US" altLang="zh-CN" sz="1600" dirty="0" smtClean="0"/>
              <a:t>《</a:t>
            </a:r>
            <a:r>
              <a:rPr lang="zh-CN" altLang="en-US" sz="1600" dirty="0" smtClean="0"/>
              <a:t>分割单（联合体方式）</a:t>
            </a:r>
            <a:r>
              <a:rPr lang="en-US" altLang="zh-CN" sz="1600" dirty="0" smtClean="0"/>
              <a:t>》</a:t>
            </a:r>
            <a:r>
              <a:rPr lang="zh-CN" altLang="en-US" sz="1600" dirty="0" smtClean="0"/>
              <a:t>）作为境外所得完税证明或纳税凭证进行税收抵免。</a:t>
            </a:r>
          </a:p>
          <a:p>
            <a:pPr>
              <a:lnSpc>
                <a:spcPts val="2500"/>
              </a:lnSpc>
            </a:pPr>
            <a:r>
              <a:rPr lang="zh-CN" altLang="en-US" sz="1600" dirty="0" smtClean="0"/>
              <a:t>　　二、企业以总分包方式在境外承包工程，除总承包企业自行施工的部分外，发生分包（再分包，下同）的，其分包部分来源于境外所得已由总承包企业在境外缴纳的企业所得税税额，总承包企业可按实际取得的收入、工作量等因素确定的合理比例进行分配，开具</a:t>
            </a:r>
            <a:r>
              <a:rPr lang="en-US" altLang="zh-CN" sz="1600" dirty="0" smtClean="0"/>
              <a:t>《</a:t>
            </a:r>
            <a:r>
              <a:rPr lang="zh-CN" altLang="en-US" sz="1600" dirty="0" smtClean="0"/>
              <a:t>分割单（总分包方式）</a:t>
            </a:r>
            <a:r>
              <a:rPr lang="en-US" altLang="zh-CN" sz="1600" dirty="0" smtClean="0"/>
              <a:t>》</a:t>
            </a:r>
            <a:r>
              <a:rPr lang="zh-CN" altLang="en-US" sz="1600" dirty="0" smtClean="0"/>
              <a:t>，并将</a:t>
            </a:r>
            <a:r>
              <a:rPr lang="en-US" altLang="zh-CN" sz="1600" dirty="0" smtClean="0"/>
              <a:t>《</a:t>
            </a:r>
            <a:r>
              <a:rPr lang="zh-CN" altLang="en-US" sz="1600" dirty="0" smtClean="0"/>
              <a:t>分割单（总分包方式）</a:t>
            </a:r>
            <a:r>
              <a:rPr lang="en-US" altLang="zh-CN" sz="1600" dirty="0" smtClean="0"/>
              <a:t>》</a:t>
            </a:r>
            <a:r>
              <a:rPr lang="zh-CN" altLang="en-US" sz="1600" dirty="0" smtClean="0"/>
              <a:t>复印件提供给分包企业，分包企业据此申报抵免。总承包企业按分配后的余额申报抵免。同一项目分配方法应当一致，且在项目存续期内不得改变。</a:t>
            </a:r>
          </a:p>
          <a:p>
            <a:pPr>
              <a:lnSpc>
                <a:spcPts val="2500"/>
              </a:lnSpc>
            </a:pPr>
            <a:r>
              <a:rPr lang="zh-CN" altLang="en-US" sz="1600" dirty="0" smtClean="0"/>
              <a:t>　　三、企业以联合体方式中标境外工程，该联合体在境外缴纳的企业所得税税额可由主导方企业按实际取得的收入、工作量等因素确定的合理比例进行分配，开具</a:t>
            </a:r>
            <a:r>
              <a:rPr lang="en-US" altLang="zh-CN" sz="1600" dirty="0" smtClean="0"/>
              <a:t>《</a:t>
            </a:r>
            <a:r>
              <a:rPr lang="zh-CN" altLang="en-US" sz="1600" dirty="0" smtClean="0"/>
              <a:t>分割单（联合体方式）</a:t>
            </a:r>
            <a:r>
              <a:rPr lang="en-US" altLang="zh-CN" sz="1600" dirty="0" smtClean="0"/>
              <a:t>》</a:t>
            </a:r>
            <a:r>
              <a:rPr lang="zh-CN" altLang="en-US" sz="1600" dirty="0" smtClean="0"/>
              <a:t>，并将</a:t>
            </a:r>
            <a:r>
              <a:rPr lang="en-US" altLang="zh-CN" sz="1600" dirty="0" smtClean="0"/>
              <a:t>《</a:t>
            </a:r>
            <a:r>
              <a:rPr lang="zh-CN" altLang="en-US" sz="1600" dirty="0" smtClean="0"/>
              <a:t>分割单（联合体方式）</a:t>
            </a:r>
            <a:r>
              <a:rPr lang="en-US" altLang="zh-CN" sz="1600" dirty="0" smtClean="0"/>
              <a:t>》</a:t>
            </a:r>
            <a:r>
              <a:rPr lang="zh-CN" altLang="en-US" sz="1600" dirty="0" smtClean="0"/>
              <a:t>复印件提供给联合体各方企业，联合体各方企业据此申报抵免。</a:t>
            </a:r>
          </a:p>
          <a:p>
            <a:pPr>
              <a:lnSpc>
                <a:spcPts val="2500"/>
              </a:lnSpc>
            </a:pPr>
            <a:r>
              <a:rPr lang="zh-CN" altLang="en-US" sz="1600" dirty="0" smtClean="0"/>
              <a:t>　　联合体主导方可按合同收入占比孰高原则或事先约定进行确定</a:t>
            </a:r>
            <a:r>
              <a:rPr lang="zh-CN" altLang="en-US" sz="1600" dirty="0" smtClean="0"/>
              <a:t>。</a:t>
            </a:r>
            <a:endParaRPr lang="zh-CN" altLang="en-US" sz="1600" dirty="0" smtClean="0"/>
          </a:p>
        </p:txBody>
      </p:sp>
    </p:spTree>
  </p:cSld>
  <p:clrMapOvr>
    <a:masterClrMapping/>
  </p:clrMapOvr>
  <p:transition spd="med" advClick="0">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税务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4036" y="1492189"/>
            <a:ext cx="11440633" cy="4228402"/>
          </a:xfrm>
          <a:prstGeom prst="rect">
            <a:avLst/>
          </a:prstGeom>
        </p:spPr>
        <p:txBody>
          <a:bodyPr wrap="square">
            <a:spAutoFit/>
          </a:bodyPr>
          <a:lstStyle/>
          <a:p>
            <a:pPr>
              <a:lnSpc>
                <a:spcPts val="2500"/>
              </a:lnSpc>
            </a:pPr>
            <a:r>
              <a:rPr lang="zh-CN" altLang="en-US" sz="1600" dirty="0" smtClean="0"/>
              <a:t>       四</a:t>
            </a:r>
            <a:r>
              <a:rPr lang="zh-CN" altLang="en-US" sz="1600" dirty="0" smtClean="0"/>
              <a:t>、总承包企业作为境外纳税主体，应就其在境外缴纳的企业所得税税额，填制</a:t>
            </a:r>
            <a:r>
              <a:rPr lang="en-US" altLang="zh-CN" sz="1600" dirty="0" smtClean="0"/>
              <a:t>《</a:t>
            </a:r>
            <a:r>
              <a:rPr lang="zh-CN" altLang="en-US" sz="1600" dirty="0" smtClean="0"/>
              <a:t>分割单（总分包方式）</a:t>
            </a:r>
            <a:r>
              <a:rPr lang="en-US" altLang="zh-CN" sz="1600" dirty="0" smtClean="0"/>
              <a:t>》</a:t>
            </a:r>
            <a:r>
              <a:rPr lang="zh-CN" altLang="en-US" sz="1600" dirty="0" smtClean="0"/>
              <a:t>后提交主管税务机关备案，并将以下资料留存备查：</a:t>
            </a:r>
          </a:p>
          <a:p>
            <a:pPr>
              <a:lnSpc>
                <a:spcPts val="2500"/>
              </a:lnSpc>
            </a:pPr>
            <a:r>
              <a:rPr lang="zh-CN" altLang="en-US" sz="1600" dirty="0" smtClean="0"/>
              <a:t>　　</a:t>
            </a:r>
            <a:r>
              <a:rPr lang="en-US" altLang="zh-CN" sz="1600" dirty="0" smtClean="0"/>
              <a:t>1.</a:t>
            </a:r>
            <a:r>
              <a:rPr lang="zh-CN" altLang="en-US" sz="1600" dirty="0" smtClean="0"/>
              <a:t>总承包企业与境外发包方签订的总承包合同；</a:t>
            </a:r>
          </a:p>
          <a:p>
            <a:pPr>
              <a:lnSpc>
                <a:spcPts val="2500"/>
              </a:lnSpc>
            </a:pPr>
            <a:r>
              <a:rPr lang="zh-CN" altLang="en-US" sz="1600" dirty="0" smtClean="0"/>
              <a:t>　　</a:t>
            </a:r>
            <a:r>
              <a:rPr lang="en-US" altLang="zh-CN" sz="1600" dirty="0" smtClean="0"/>
              <a:t>2.</a:t>
            </a:r>
            <a:r>
              <a:rPr lang="zh-CN" altLang="en-US" sz="1600" dirty="0" smtClean="0"/>
              <a:t>总承包企业与分包企业签订的分包合同</a:t>
            </a:r>
            <a:r>
              <a:rPr lang="en-US" altLang="zh-CN" sz="1600" dirty="0" smtClean="0"/>
              <a:t>, </a:t>
            </a:r>
            <a:r>
              <a:rPr lang="zh-CN" altLang="en-US" sz="1600" dirty="0" smtClean="0"/>
              <a:t>如建设项目再分包的，还需留存备查分包企业与再分包企业签订的再分包合同；</a:t>
            </a:r>
          </a:p>
          <a:p>
            <a:pPr>
              <a:lnSpc>
                <a:spcPts val="2500"/>
              </a:lnSpc>
            </a:pPr>
            <a:r>
              <a:rPr lang="zh-CN" altLang="en-US" sz="1600" dirty="0" smtClean="0"/>
              <a:t>　　</a:t>
            </a:r>
            <a:r>
              <a:rPr lang="en-US" altLang="zh-CN" sz="1600" dirty="0" smtClean="0"/>
              <a:t>3.</a:t>
            </a:r>
            <a:r>
              <a:rPr lang="zh-CN" altLang="en-US" sz="1600" dirty="0" smtClean="0"/>
              <a:t>总承包企业境外所得相关完税证明或纳税凭证；</a:t>
            </a:r>
          </a:p>
          <a:p>
            <a:pPr>
              <a:lnSpc>
                <a:spcPts val="2500"/>
              </a:lnSpc>
            </a:pPr>
            <a:r>
              <a:rPr lang="zh-CN" altLang="en-US" sz="1600" dirty="0" smtClean="0"/>
              <a:t>　　</a:t>
            </a:r>
            <a:r>
              <a:rPr lang="en-US" altLang="zh-CN" sz="1600" dirty="0" smtClean="0"/>
              <a:t>4.</a:t>
            </a:r>
            <a:r>
              <a:rPr lang="zh-CN" altLang="en-US" sz="1600" dirty="0" smtClean="0"/>
              <a:t>境外所得缴纳的企业所得税税额按收入、工作量等因素确定的合理比例分配的计算过程及相关说明。</a:t>
            </a:r>
          </a:p>
          <a:p>
            <a:pPr>
              <a:lnSpc>
                <a:spcPts val="2500"/>
              </a:lnSpc>
            </a:pPr>
            <a:r>
              <a:rPr lang="zh-CN" altLang="en-US" sz="1600" dirty="0" smtClean="0"/>
              <a:t>　　五、联合体作为境外纳税主体，应就其在境外缴纳的企业所得税税额，由主导方企业填制</a:t>
            </a:r>
            <a:r>
              <a:rPr lang="en-US" altLang="zh-CN" sz="1600" dirty="0" smtClean="0"/>
              <a:t>《</a:t>
            </a:r>
            <a:r>
              <a:rPr lang="zh-CN" altLang="en-US" sz="1600" dirty="0" smtClean="0"/>
              <a:t>分割单（联合体方式）</a:t>
            </a:r>
            <a:r>
              <a:rPr lang="en-US" altLang="zh-CN" sz="1600" dirty="0" smtClean="0"/>
              <a:t>》</a:t>
            </a:r>
            <a:r>
              <a:rPr lang="zh-CN" altLang="en-US" sz="1600" dirty="0" smtClean="0"/>
              <a:t>后提交主管税务机关备案，并将以下资料留存备查：</a:t>
            </a:r>
          </a:p>
          <a:p>
            <a:pPr>
              <a:lnSpc>
                <a:spcPts val="2500"/>
              </a:lnSpc>
            </a:pPr>
            <a:r>
              <a:rPr lang="zh-CN" altLang="en-US" sz="1600" dirty="0" smtClean="0"/>
              <a:t>　　</a:t>
            </a:r>
            <a:r>
              <a:rPr lang="en-US" altLang="zh-CN" sz="1600" dirty="0" smtClean="0"/>
              <a:t>1.</a:t>
            </a:r>
            <a:r>
              <a:rPr lang="zh-CN" altLang="en-US" sz="1600" dirty="0" smtClean="0"/>
              <a:t>联合体与境外发包方签订的工程承包合同；</a:t>
            </a:r>
          </a:p>
          <a:p>
            <a:pPr>
              <a:lnSpc>
                <a:spcPts val="2500"/>
              </a:lnSpc>
            </a:pPr>
            <a:r>
              <a:rPr lang="zh-CN" altLang="en-US" sz="1600" dirty="0" smtClean="0"/>
              <a:t>　　</a:t>
            </a:r>
            <a:r>
              <a:rPr lang="en-US" altLang="zh-CN" sz="1600" dirty="0" smtClean="0"/>
              <a:t>2.</a:t>
            </a:r>
            <a:r>
              <a:rPr lang="zh-CN" altLang="en-US" sz="1600" dirty="0" smtClean="0"/>
              <a:t>各方企业组建联合体合同或协议；</a:t>
            </a:r>
          </a:p>
          <a:p>
            <a:pPr>
              <a:lnSpc>
                <a:spcPts val="2500"/>
              </a:lnSpc>
            </a:pPr>
            <a:r>
              <a:rPr lang="zh-CN" altLang="en-US" sz="1600" dirty="0" smtClean="0"/>
              <a:t>　　</a:t>
            </a:r>
            <a:r>
              <a:rPr lang="en-US" altLang="zh-CN" sz="1600" dirty="0" smtClean="0"/>
              <a:t>3.</a:t>
            </a:r>
            <a:r>
              <a:rPr lang="zh-CN" altLang="en-US" sz="1600" dirty="0" smtClean="0"/>
              <a:t>联合体境外所得相关完税证明或纳税凭证；</a:t>
            </a:r>
          </a:p>
          <a:p>
            <a:pPr>
              <a:lnSpc>
                <a:spcPts val="2500"/>
              </a:lnSpc>
            </a:pPr>
            <a:r>
              <a:rPr lang="zh-CN" altLang="en-US" sz="1600" dirty="0" smtClean="0"/>
              <a:t>　　</a:t>
            </a:r>
            <a:r>
              <a:rPr lang="en-US" altLang="zh-CN" sz="1600" dirty="0" smtClean="0"/>
              <a:t>4.</a:t>
            </a:r>
            <a:r>
              <a:rPr lang="zh-CN" altLang="en-US" sz="1600" dirty="0" smtClean="0"/>
              <a:t>境外所得缴纳的企业所得税税额按收入、工作量等因素确定的合理比例分配的计算过程及相关说明。</a:t>
            </a:r>
          </a:p>
          <a:p>
            <a:pPr>
              <a:lnSpc>
                <a:spcPts val="2500"/>
              </a:lnSpc>
            </a:pPr>
            <a:r>
              <a:rPr lang="zh-CN" altLang="en-US" sz="1600" dirty="0" smtClean="0"/>
              <a:t>　　六、总承包企业或联合体主导方企业应按项目分别建立分割单台账，准确记录境外所得缴纳税额分配情况。</a:t>
            </a:r>
          </a:p>
        </p:txBody>
      </p:sp>
    </p:spTree>
  </p:cSld>
  <p:clrMapOvr>
    <a:masterClrMapping/>
  </p:clrMapOvr>
  <p:transition spd="med" advClick="0">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税务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4036" y="1290162"/>
            <a:ext cx="11440633" cy="4869603"/>
          </a:xfrm>
          <a:prstGeom prst="rect">
            <a:avLst/>
          </a:prstGeom>
        </p:spPr>
        <p:txBody>
          <a:bodyPr wrap="square">
            <a:spAutoFit/>
          </a:bodyPr>
          <a:lstStyle/>
          <a:p>
            <a:pPr>
              <a:lnSpc>
                <a:spcPts val="2500"/>
              </a:lnSpc>
            </a:pPr>
            <a:r>
              <a:rPr lang="zh-CN" altLang="en-US" sz="1600" dirty="0" smtClean="0"/>
              <a:t>　</a:t>
            </a:r>
            <a:r>
              <a:rPr lang="zh-CN" altLang="en-US" sz="1600" dirty="0" smtClean="0"/>
              <a:t>   七</a:t>
            </a:r>
            <a:r>
              <a:rPr lang="zh-CN" altLang="en-US" sz="1600" dirty="0" smtClean="0"/>
              <a:t>、分包企业或联合体各方企业申报抵免时，应将</a:t>
            </a:r>
            <a:r>
              <a:rPr lang="en-US" altLang="zh-CN" sz="1600" dirty="0" smtClean="0"/>
              <a:t>《</a:t>
            </a:r>
            <a:r>
              <a:rPr lang="zh-CN" altLang="en-US" sz="1600" dirty="0" smtClean="0"/>
              <a:t>分割单（总分包方式）</a:t>
            </a:r>
            <a:r>
              <a:rPr lang="en-US" altLang="zh-CN" sz="1600" dirty="0" smtClean="0"/>
              <a:t>》</a:t>
            </a:r>
            <a:r>
              <a:rPr lang="zh-CN" altLang="en-US" sz="1600" dirty="0" smtClean="0"/>
              <a:t>或</a:t>
            </a:r>
            <a:r>
              <a:rPr lang="en-US" altLang="zh-CN" sz="1600" dirty="0" smtClean="0"/>
              <a:t>《</a:t>
            </a:r>
            <a:r>
              <a:rPr lang="zh-CN" altLang="en-US" sz="1600" dirty="0" smtClean="0"/>
              <a:t>分割单（联合体方式）</a:t>
            </a:r>
            <a:r>
              <a:rPr lang="en-US" altLang="zh-CN" sz="1600" dirty="0" smtClean="0"/>
              <a:t>》</a:t>
            </a:r>
            <a:r>
              <a:rPr lang="zh-CN" altLang="en-US" sz="1600" dirty="0" smtClean="0"/>
              <a:t>复印件提交主管税务机关备案。主管税务机关对企业有关境外所得抵免有异议的，可以向总承包企业或联合体主导方企业的主管税务机关提出书面复核建议，总承包企业或联合体主导方企业的主管税务机关在收到复核建议后</a:t>
            </a:r>
            <a:r>
              <a:rPr lang="en-US" altLang="zh-CN" sz="1600" dirty="0" smtClean="0"/>
              <a:t>30</a:t>
            </a:r>
            <a:r>
              <a:rPr lang="zh-CN" altLang="en-US" sz="1600" dirty="0" smtClean="0"/>
              <a:t>日内函复复核结果。</a:t>
            </a:r>
          </a:p>
          <a:p>
            <a:pPr>
              <a:lnSpc>
                <a:spcPts val="2500"/>
              </a:lnSpc>
            </a:pPr>
            <a:r>
              <a:rPr lang="zh-CN" altLang="en-US" sz="1600" dirty="0" smtClean="0"/>
              <a:t>　　八、总承包企业、分包企业及联合体各方企业主管税务机关在后续管理过程中发现企业存在多抵免税款情况的，应及时将信息告知相关各方企业的主管税务机关。</a:t>
            </a:r>
          </a:p>
          <a:p>
            <a:pPr>
              <a:lnSpc>
                <a:spcPts val="2500"/>
              </a:lnSpc>
            </a:pPr>
            <a:r>
              <a:rPr lang="zh-CN" altLang="en-US" sz="1600" dirty="0" smtClean="0"/>
              <a:t>　　九、本公告适用于</a:t>
            </a:r>
            <a:r>
              <a:rPr lang="en-US" altLang="zh-CN" sz="1600" dirty="0" smtClean="0"/>
              <a:t>2017</a:t>
            </a:r>
            <a:r>
              <a:rPr lang="zh-CN" altLang="en-US" sz="1600" dirty="0" smtClean="0"/>
              <a:t>年度及以后年度企业所得税汇算清缴。以前年度尚未进行境外税收抵免处理的，可按本公告规定执行。</a:t>
            </a:r>
          </a:p>
          <a:p>
            <a:pPr>
              <a:lnSpc>
                <a:spcPts val="2500"/>
              </a:lnSpc>
            </a:pPr>
            <a:r>
              <a:rPr lang="zh-CN" altLang="en-US" sz="1600" dirty="0" smtClean="0"/>
              <a:t>　　特此公告。</a:t>
            </a:r>
          </a:p>
          <a:p>
            <a:pPr>
              <a:lnSpc>
                <a:spcPts val="2500"/>
              </a:lnSpc>
            </a:pPr>
            <a:r>
              <a:rPr lang="zh-CN" altLang="en-US" sz="1600" dirty="0" smtClean="0"/>
              <a:t>　　</a:t>
            </a:r>
          </a:p>
          <a:p>
            <a:pPr>
              <a:lnSpc>
                <a:spcPts val="2500"/>
              </a:lnSpc>
            </a:pPr>
            <a:r>
              <a:rPr lang="zh-CN" altLang="en-US" sz="1600" dirty="0" smtClean="0"/>
              <a:t>　　附件：</a:t>
            </a:r>
            <a:r>
              <a:rPr lang="en-US" altLang="zh-CN" sz="1600" dirty="0" smtClean="0">
                <a:hlinkClick r:id="rId4" action="ppaction://hlinkfile"/>
              </a:rPr>
              <a:t>1.</a:t>
            </a:r>
            <a:r>
              <a:rPr lang="zh-CN" altLang="en-US" sz="1600" dirty="0" smtClean="0">
                <a:hlinkClick r:id="rId4" action="ppaction://hlinkfile"/>
              </a:rPr>
              <a:t>境外承包工程项目完税凭证分割单（总分包方式）</a:t>
            </a:r>
            <a:endParaRPr lang="zh-CN" altLang="en-US" sz="1600" dirty="0" smtClean="0"/>
          </a:p>
          <a:p>
            <a:pPr>
              <a:lnSpc>
                <a:spcPts val="2500"/>
              </a:lnSpc>
            </a:pPr>
            <a:r>
              <a:rPr lang="zh-CN" altLang="en-US" sz="1600" dirty="0" smtClean="0"/>
              <a:t>　　　　　</a:t>
            </a:r>
            <a:r>
              <a:rPr lang="en-US" altLang="zh-CN" sz="1600" dirty="0" smtClean="0">
                <a:hlinkClick r:id="rId5" action="ppaction://hlinkfile"/>
              </a:rPr>
              <a:t>2.</a:t>
            </a:r>
            <a:r>
              <a:rPr lang="zh-CN" altLang="en-US" sz="1600" dirty="0" smtClean="0">
                <a:hlinkClick r:id="rId5" action="ppaction://hlinkfile"/>
              </a:rPr>
              <a:t>境外承包工程项目完税凭证分割单（联合体方式）</a:t>
            </a:r>
            <a:endParaRPr lang="zh-CN" altLang="en-US" sz="1600" dirty="0" smtClean="0"/>
          </a:p>
          <a:p>
            <a:pPr>
              <a:lnSpc>
                <a:spcPts val="2500"/>
              </a:lnSpc>
            </a:pPr>
            <a:r>
              <a:rPr lang="zh-CN" altLang="en-US" sz="1600" dirty="0" smtClean="0"/>
              <a:t>　　</a:t>
            </a:r>
          </a:p>
          <a:p>
            <a:pPr>
              <a:lnSpc>
                <a:spcPts val="2500"/>
              </a:lnSpc>
            </a:pPr>
            <a:endParaRPr lang="zh-CN" altLang="en-US" sz="1600" dirty="0" smtClean="0"/>
          </a:p>
          <a:p>
            <a:pPr algn="r">
              <a:lnSpc>
                <a:spcPts val="2500"/>
              </a:lnSpc>
            </a:pPr>
            <a:r>
              <a:rPr lang="zh-CN" altLang="en-US" sz="1600" dirty="0" smtClean="0"/>
              <a:t>国家税务总局</a:t>
            </a:r>
          </a:p>
          <a:p>
            <a:pPr algn="r">
              <a:lnSpc>
                <a:spcPts val="2500"/>
              </a:lnSpc>
            </a:pPr>
            <a:r>
              <a:rPr lang="en-US" altLang="zh-CN" sz="1600" dirty="0" smtClean="0"/>
              <a:t>2017</a:t>
            </a:r>
            <a:r>
              <a:rPr lang="zh-CN" altLang="en-US" sz="1600" dirty="0" smtClean="0"/>
              <a:t>年</a:t>
            </a:r>
            <a:r>
              <a:rPr lang="en-US" altLang="zh-CN" sz="1600" dirty="0" smtClean="0"/>
              <a:t>11</a:t>
            </a:r>
            <a:r>
              <a:rPr lang="zh-CN" altLang="en-US" sz="1600" dirty="0" smtClean="0"/>
              <a:t>月</a:t>
            </a:r>
            <a:r>
              <a:rPr lang="en-US" altLang="zh-CN" sz="1600" dirty="0" smtClean="0"/>
              <a:t>21</a:t>
            </a:r>
            <a:r>
              <a:rPr lang="zh-CN" altLang="en-US" sz="1600" dirty="0" smtClean="0"/>
              <a:t>日</a:t>
            </a:r>
          </a:p>
        </p:txBody>
      </p:sp>
    </p:spTree>
  </p:cSld>
  <p:clrMapOvr>
    <a:masterClrMapping/>
  </p:clrMapOvr>
  <p:transition spd="med" advClick="0">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税务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4036" y="1343327"/>
            <a:ext cx="11440633" cy="4549002"/>
          </a:xfrm>
          <a:prstGeom prst="rect">
            <a:avLst/>
          </a:prstGeom>
        </p:spPr>
        <p:txBody>
          <a:bodyPr wrap="square">
            <a:spAutoFit/>
          </a:bodyPr>
          <a:lstStyle/>
          <a:p>
            <a:pPr algn="ctr">
              <a:lnSpc>
                <a:spcPts val="2500"/>
              </a:lnSpc>
            </a:pPr>
            <a:r>
              <a:rPr lang="zh-CN" altLang="en-US" sz="1600" b="1" dirty="0" smtClean="0"/>
              <a:t>关于</a:t>
            </a:r>
            <a:r>
              <a:rPr lang="en-US" altLang="zh-CN" sz="1600" b="1" dirty="0" smtClean="0"/>
              <a:t>《</a:t>
            </a:r>
            <a:r>
              <a:rPr lang="zh-CN" altLang="en-US" sz="1600" b="1" dirty="0" smtClean="0"/>
              <a:t>国家税务总局关于企业境外承包工程税收抵免凭证有关问题的公告</a:t>
            </a:r>
            <a:r>
              <a:rPr lang="en-US" altLang="zh-CN" sz="1600" b="1" dirty="0" smtClean="0"/>
              <a:t>》</a:t>
            </a:r>
            <a:r>
              <a:rPr lang="zh-CN" altLang="en-US" sz="1600" b="1" dirty="0" smtClean="0"/>
              <a:t>的解读</a:t>
            </a:r>
          </a:p>
          <a:p>
            <a:pPr>
              <a:lnSpc>
                <a:spcPts val="2500"/>
              </a:lnSpc>
            </a:pPr>
            <a:r>
              <a:rPr lang="zh-CN" altLang="en-US" sz="1600" dirty="0" smtClean="0"/>
              <a:t>　　一、公告出台背景</a:t>
            </a:r>
          </a:p>
          <a:p>
            <a:pPr>
              <a:lnSpc>
                <a:spcPts val="2500"/>
              </a:lnSpc>
            </a:pPr>
            <a:r>
              <a:rPr lang="zh-CN" altLang="en-US" sz="1600" dirty="0" smtClean="0"/>
              <a:t>　　为贯彻落实十九大会议精神，以“一带一路”建设为重点，鼓励企业“走出去”，支持企业在境外承包工程，明确对外承包工程来源于境外所得税收抵免凭证有关问题，根据</a:t>
            </a:r>
            <a:r>
              <a:rPr lang="en-US" altLang="zh-CN" sz="1600" dirty="0" smtClean="0"/>
              <a:t>《</a:t>
            </a:r>
            <a:r>
              <a:rPr lang="zh-CN" altLang="en-US" sz="1600" dirty="0" smtClean="0"/>
              <a:t>中华人民共和国企业所得税法</a:t>
            </a:r>
            <a:r>
              <a:rPr lang="en-US" altLang="zh-CN" sz="1600" dirty="0" smtClean="0"/>
              <a:t>》</a:t>
            </a:r>
            <a:r>
              <a:rPr lang="zh-CN" altLang="en-US" sz="1600" dirty="0" smtClean="0"/>
              <a:t>及其实施条例、</a:t>
            </a:r>
            <a:r>
              <a:rPr lang="en-US" altLang="zh-CN" sz="1600" dirty="0" smtClean="0"/>
              <a:t>《</a:t>
            </a:r>
            <a:r>
              <a:rPr lang="zh-CN" altLang="en-US" sz="1600" dirty="0" smtClean="0"/>
              <a:t>财政部 国家税务总局关于企业境外所得税收抵免有关问题的通知</a:t>
            </a:r>
            <a:r>
              <a:rPr lang="en-US" altLang="zh-CN" sz="1600" dirty="0" smtClean="0"/>
              <a:t>》</a:t>
            </a:r>
            <a:r>
              <a:rPr lang="zh-CN" altLang="en-US" sz="1600" dirty="0" smtClean="0"/>
              <a:t>（财税</a:t>
            </a:r>
            <a:r>
              <a:rPr lang="en-US" altLang="zh-CN" sz="1600" dirty="0" smtClean="0"/>
              <a:t>〔2009〕125</a:t>
            </a:r>
            <a:r>
              <a:rPr lang="zh-CN" altLang="en-US" sz="1600" dirty="0" smtClean="0"/>
              <a:t>号）及</a:t>
            </a:r>
            <a:r>
              <a:rPr lang="en-US" altLang="zh-CN" sz="1600" dirty="0" smtClean="0"/>
              <a:t>《</a:t>
            </a:r>
            <a:r>
              <a:rPr lang="zh-CN" altLang="en-US" sz="1600" dirty="0" smtClean="0"/>
              <a:t>国家税务总局关于发布</a:t>
            </a:r>
            <a:r>
              <a:rPr lang="en-US" altLang="zh-CN" sz="1600" dirty="0" smtClean="0"/>
              <a:t>〈</a:t>
            </a:r>
            <a:r>
              <a:rPr lang="zh-CN" altLang="en-US" sz="1600" dirty="0" smtClean="0"/>
              <a:t>企业境外所得税收抵免操作指南</a:t>
            </a:r>
            <a:r>
              <a:rPr lang="en-US" altLang="zh-CN" sz="1600" dirty="0" smtClean="0"/>
              <a:t>〉</a:t>
            </a:r>
            <a:r>
              <a:rPr lang="zh-CN" altLang="en-US" sz="1600" dirty="0" smtClean="0"/>
              <a:t>的公告</a:t>
            </a:r>
            <a:r>
              <a:rPr lang="en-US" altLang="zh-CN" sz="1600" dirty="0" smtClean="0"/>
              <a:t>》</a:t>
            </a:r>
            <a:r>
              <a:rPr lang="zh-CN" altLang="en-US" sz="1600" dirty="0" smtClean="0"/>
              <a:t>（国家税务总局公告</a:t>
            </a:r>
            <a:r>
              <a:rPr lang="en-US" altLang="zh-CN" sz="1600" dirty="0" smtClean="0"/>
              <a:t>2010</a:t>
            </a:r>
            <a:r>
              <a:rPr lang="zh-CN" altLang="en-US" sz="1600" dirty="0" smtClean="0"/>
              <a:t>年第</a:t>
            </a:r>
            <a:r>
              <a:rPr lang="en-US" altLang="zh-CN" sz="1600" dirty="0" smtClean="0"/>
              <a:t>1</a:t>
            </a:r>
            <a:r>
              <a:rPr lang="zh-CN" altLang="en-US" sz="1600" dirty="0" smtClean="0"/>
              <a:t>号）的有关规定，制订本公告。</a:t>
            </a:r>
          </a:p>
          <a:p>
            <a:pPr>
              <a:lnSpc>
                <a:spcPts val="2500"/>
              </a:lnSpc>
            </a:pPr>
            <a:r>
              <a:rPr lang="zh-CN" altLang="en-US" sz="1600" dirty="0" smtClean="0"/>
              <a:t>　　二、公告主要内容</a:t>
            </a:r>
          </a:p>
          <a:p>
            <a:pPr>
              <a:lnSpc>
                <a:spcPts val="2500"/>
              </a:lnSpc>
            </a:pPr>
            <a:r>
              <a:rPr lang="zh-CN" altLang="en-US" sz="1600" dirty="0" smtClean="0"/>
              <a:t>　　（一）明确企业按规定取得的分割单（或复印件）可作为境外所得完税证明或纳税凭证</a:t>
            </a:r>
          </a:p>
          <a:p>
            <a:pPr>
              <a:lnSpc>
                <a:spcPts val="2500"/>
              </a:lnSpc>
            </a:pPr>
            <a:r>
              <a:rPr lang="zh-CN" altLang="en-US" sz="1600" dirty="0" smtClean="0"/>
              <a:t>　　企业以总分包或联合体方式在境外实施工程项目，总承包企业和联合体是境外所得纳税人，分包企业和联合体各方企业因无法取得其作为纳税人的直接的境外所得完税证明或纳税凭证，导致其来源于境外所得已在境外缴纳的企业所得税税额无法进行抵免。为消除“走出去”企业的后顾之忧，公告按照“实质重于形式”的原则，明确其按本公告规定取得的分割单（或复印件）可作为境外所得完税证明或纳税凭证进行税收抵免。</a:t>
            </a:r>
          </a:p>
          <a:p>
            <a:pPr>
              <a:lnSpc>
                <a:spcPts val="2500"/>
              </a:lnSpc>
            </a:pPr>
            <a:r>
              <a:rPr lang="zh-CN" altLang="en-US" sz="1600" dirty="0" smtClean="0"/>
              <a:t>　　同时，考虑到企业在境外实施工程项目种类多样，为体现税法公平性原则，公告对项目种类不作具体限定，即包括但不限于工程建设、基础设施建设等项目。</a:t>
            </a:r>
          </a:p>
        </p:txBody>
      </p:sp>
      <p:sp>
        <p:nvSpPr>
          <p:cNvPr id="8" name="燕尾形 7"/>
          <p:cNvSpPr/>
          <p:nvPr/>
        </p:nvSpPr>
        <p:spPr>
          <a:xfrm>
            <a:off x="2115929" y="265774"/>
            <a:ext cx="457200" cy="425302"/>
          </a:xfrm>
          <a:prstGeom prst="chevron">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TextBox 8"/>
          <p:cNvSpPr txBox="1"/>
          <p:nvPr/>
        </p:nvSpPr>
        <p:spPr>
          <a:xfrm>
            <a:off x="2700719" y="223243"/>
            <a:ext cx="903768" cy="523220"/>
          </a:xfrm>
          <a:prstGeom prst="rect">
            <a:avLst/>
          </a:prstGeom>
          <a:noFill/>
        </p:spPr>
        <p:txBody>
          <a:bodyPr wrap="square" rtlCol="0">
            <a:spAutoFit/>
          </a:bodyPr>
          <a:lstStyle/>
          <a:p>
            <a:r>
              <a:rPr lang="zh-CN" altLang="en-US" sz="2800" b="1" dirty="0" smtClean="0"/>
              <a:t>解读</a:t>
            </a:r>
            <a:endParaRPr lang="zh-CN" altLang="en-US" sz="2800" b="1" dirty="0"/>
          </a:p>
        </p:txBody>
      </p:sp>
    </p:spTree>
  </p:cSld>
  <p:clrMapOvr>
    <a:masterClrMapping/>
  </p:clrMapOvr>
  <p:transition spd="med" advClick="0">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税务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4036" y="1343331"/>
            <a:ext cx="11440633" cy="4228402"/>
          </a:xfrm>
          <a:prstGeom prst="rect">
            <a:avLst/>
          </a:prstGeom>
        </p:spPr>
        <p:txBody>
          <a:bodyPr wrap="square">
            <a:spAutoFit/>
          </a:bodyPr>
          <a:lstStyle/>
          <a:p>
            <a:pPr>
              <a:lnSpc>
                <a:spcPts val="2500"/>
              </a:lnSpc>
            </a:pPr>
            <a:r>
              <a:rPr lang="zh-CN" altLang="en-US" sz="1600" dirty="0" smtClean="0"/>
              <a:t>　　（二）明确境外所得在境外缴纳的企业所得税税额的分配方法</a:t>
            </a:r>
          </a:p>
          <a:p>
            <a:pPr>
              <a:lnSpc>
                <a:spcPts val="2500"/>
              </a:lnSpc>
            </a:pPr>
            <a:r>
              <a:rPr lang="zh-CN" altLang="en-US" sz="1600" dirty="0" smtClean="0"/>
              <a:t>　　公告中明确了总承包企业、联合体主导方企业在分配境外缴纳的所得税税额时，可按实际取得收入、工作量等因素确定合理比例分配至分包企业、联合体各方企业予以抵免。</a:t>
            </a:r>
          </a:p>
          <a:p>
            <a:pPr>
              <a:lnSpc>
                <a:spcPts val="2500"/>
              </a:lnSpc>
            </a:pPr>
            <a:r>
              <a:rPr lang="zh-CN" altLang="en-US" sz="1600" dirty="0" smtClean="0"/>
              <a:t>　　此外，为便于纳税人操作，公告明确了联合体主导方企业的确认原则，即可按合同收入占比孰高原则或事先约定进行确定。</a:t>
            </a:r>
          </a:p>
          <a:p>
            <a:pPr>
              <a:lnSpc>
                <a:spcPts val="2500"/>
              </a:lnSpc>
            </a:pPr>
            <a:r>
              <a:rPr lang="zh-CN" altLang="en-US" sz="1600" dirty="0" smtClean="0"/>
              <a:t>　　（三）明确总承包企业、联合体主导方企业开具分割单时的备案要求和留存备查资料</a:t>
            </a:r>
          </a:p>
          <a:p>
            <a:pPr>
              <a:lnSpc>
                <a:spcPts val="2500"/>
              </a:lnSpc>
            </a:pPr>
            <a:r>
              <a:rPr lang="zh-CN" altLang="en-US" sz="1600" dirty="0" smtClean="0"/>
              <a:t>　　由于总承包企业或联合体企业是境外企业所得税纳税主体，公告明确，由总承包企业、联合体主导方企业填制分割单后提交主管税务机关备案，并将公告规定的其他资料留存备查。分包企业或联合体各方企业申报抵免时，须向主管税务机关提交总承包企业或联合体主导方企业开具的分割单复印件备案。</a:t>
            </a:r>
          </a:p>
          <a:p>
            <a:pPr>
              <a:lnSpc>
                <a:spcPts val="2500"/>
              </a:lnSpc>
            </a:pPr>
            <a:r>
              <a:rPr lang="zh-CN" altLang="en-US" sz="1600" dirty="0" smtClean="0"/>
              <a:t>　　（四）明确取得分割单的后续管理要求</a:t>
            </a:r>
          </a:p>
          <a:p>
            <a:pPr>
              <a:lnSpc>
                <a:spcPts val="2500"/>
              </a:lnSpc>
            </a:pPr>
            <a:r>
              <a:rPr lang="zh-CN" altLang="en-US" sz="1600" dirty="0" smtClean="0"/>
              <a:t>　　公告明确了总承包企业、联合体主导方企业应按项目分别建立分割单台账。同时要求总承包企业、分包企业、联合体各方企业主管税务机关之间建立复核制度和信息交换制度，对适用本公告规定的总承包企业、分包企业、联合体各方企业加强管理。</a:t>
            </a:r>
          </a:p>
          <a:p>
            <a:pPr>
              <a:lnSpc>
                <a:spcPts val="2500"/>
              </a:lnSpc>
            </a:pPr>
            <a:r>
              <a:rPr lang="zh-CN" altLang="en-US" sz="1600" dirty="0" smtClean="0"/>
              <a:t>　　（五）明确施行时间</a:t>
            </a:r>
          </a:p>
          <a:p>
            <a:pPr>
              <a:lnSpc>
                <a:spcPts val="2500"/>
              </a:lnSpc>
            </a:pPr>
            <a:r>
              <a:rPr lang="zh-CN" altLang="en-US" sz="1600" dirty="0" smtClean="0"/>
              <a:t>　　公告适用于</a:t>
            </a:r>
            <a:r>
              <a:rPr lang="en-US" altLang="zh-CN" sz="1600" dirty="0" smtClean="0"/>
              <a:t>2017</a:t>
            </a:r>
            <a:r>
              <a:rPr lang="zh-CN" altLang="en-US" sz="1600" dirty="0" smtClean="0"/>
              <a:t>年度及以后年度企业所得税汇算清缴。以前年度尚未进行境外税收抵免处理的，可按公告规定执行。</a:t>
            </a:r>
          </a:p>
        </p:txBody>
      </p:sp>
      <p:sp>
        <p:nvSpPr>
          <p:cNvPr id="8" name="燕尾形 7"/>
          <p:cNvSpPr/>
          <p:nvPr/>
        </p:nvSpPr>
        <p:spPr>
          <a:xfrm>
            <a:off x="2115929" y="265774"/>
            <a:ext cx="457200" cy="425302"/>
          </a:xfrm>
          <a:prstGeom prst="chevron">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TextBox 8"/>
          <p:cNvSpPr txBox="1"/>
          <p:nvPr/>
        </p:nvSpPr>
        <p:spPr>
          <a:xfrm>
            <a:off x="2700719" y="223243"/>
            <a:ext cx="903768" cy="523220"/>
          </a:xfrm>
          <a:prstGeom prst="rect">
            <a:avLst/>
          </a:prstGeom>
          <a:noFill/>
        </p:spPr>
        <p:txBody>
          <a:bodyPr wrap="square" rtlCol="0">
            <a:spAutoFit/>
          </a:bodyPr>
          <a:lstStyle/>
          <a:p>
            <a:r>
              <a:rPr lang="zh-CN" altLang="en-US" sz="2800" b="1" dirty="0" smtClean="0"/>
              <a:t>解读</a:t>
            </a:r>
            <a:endParaRPr lang="zh-CN" altLang="en-US" sz="2800" b="1" dirty="0"/>
          </a:p>
        </p:txBody>
      </p:sp>
    </p:spTree>
  </p:cSld>
  <p:clrMapOvr>
    <a:masterClrMapping/>
  </p:clrMapOvr>
  <p:transition spd="med" advClick="0">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478264" y="0"/>
            <a:ext cx="3251798" cy="3676206"/>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chemeClr val="accent3">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任意多边形 2"/>
          <p:cNvSpPr/>
          <p:nvPr/>
        </p:nvSpPr>
        <p:spPr>
          <a:xfrm>
            <a:off x="6170372" y="2204353"/>
            <a:ext cx="4391471" cy="4679437"/>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solidFill>
            <a:srgbClr val="FFFFFF">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C874"/>
              </a:solidFill>
            </a:endParaRPr>
          </a:p>
        </p:txBody>
      </p:sp>
      <p:sp>
        <p:nvSpPr>
          <p:cNvPr id="4" name="文本框 18"/>
          <p:cNvSpPr txBox="1"/>
          <p:nvPr/>
        </p:nvSpPr>
        <p:spPr>
          <a:xfrm>
            <a:off x="2114579" y="1579074"/>
            <a:ext cx="1968044" cy="769263"/>
          </a:xfrm>
          <a:prstGeom prst="rect">
            <a:avLst/>
          </a:prstGeom>
          <a:noFill/>
        </p:spPr>
        <p:txBody>
          <a:bodyPr wrap="square" rtlCol="0">
            <a:spAutoFit/>
          </a:bodyPr>
          <a:lstStyle/>
          <a:p>
            <a:pPr algn="ctr"/>
            <a:r>
              <a:rPr lang="zh-CN" altLang="en-US" sz="4400" dirty="0" smtClean="0">
                <a:solidFill>
                  <a:schemeClr val="bg1"/>
                </a:solidFill>
                <a:latin typeface="微软雅黑" panose="020B0503020204020204" pitchFamily="34" charset="-122"/>
                <a:ea typeface="微软雅黑" panose="020B0503020204020204" pitchFamily="34" charset="-122"/>
              </a:rPr>
              <a:t>第三章</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5" name="弧形 4"/>
          <p:cNvSpPr/>
          <p:nvPr/>
        </p:nvSpPr>
        <p:spPr>
          <a:xfrm rot="8155962">
            <a:off x="1964824" y="722586"/>
            <a:ext cx="2231731" cy="2231731"/>
          </a:xfrm>
          <a:prstGeom prst="arc">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任意多边形 5"/>
          <p:cNvSpPr/>
          <p:nvPr/>
        </p:nvSpPr>
        <p:spPr>
          <a:xfrm>
            <a:off x="6455957" y="2503488"/>
            <a:ext cx="3815541" cy="4597070"/>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C874"/>
              </a:solidFill>
            </a:endParaRPr>
          </a:p>
        </p:txBody>
      </p:sp>
      <p:cxnSp>
        <p:nvCxnSpPr>
          <p:cNvPr id="38" name="直接连接符 37"/>
          <p:cNvCxnSpPr/>
          <p:nvPr/>
        </p:nvCxnSpPr>
        <p:spPr>
          <a:xfrm>
            <a:off x="7175870" y="4672451"/>
            <a:ext cx="2471984" cy="0"/>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7607802" y="3615921"/>
            <a:ext cx="1569661" cy="923330"/>
          </a:xfrm>
          <a:prstGeom prst="rect">
            <a:avLst/>
          </a:prstGeom>
          <a:noFill/>
        </p:spPr>
        <p:txBody>
          <a:bodyPr wrap="none" lIns="91440" tIns="45720" rIns="91440" bIns="45720">
            <a:spAutoFit/>
          </a:bodyPr>
          <a:lstStyle/>
          <a:p>
            <a:pPr algn="ctr"/>
            <a:r>
              <a:rPr lang="zh-CN" alt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归类</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40" name="图片 39" descr="PNG公司logo.png"/>
          <p:cNvPicPr>
            <a:picLocks noChangeAspect="1"/>
          </p:cNvPicPr>
          <p:nvPr/>
        </p:nvPicPr>
        <p:blipFill>
          <a:blip r:embed="rId2" cstate="print"/>
          <a:stretch>
            <a:fillRect/>
          </a:stretch>
        </p:blipFill>
        <p:spPr>
          <a:xfrm>
            <a:off x="9647568" y="0"/>
            <a:ext cx="2673545" cy="905555"/>
          </a:xfrm>
          <a:prstGeom prst="rect">
            <a:avLst/>
          </a:prstGeom>
        </p:spPr>
      </p:pic>
    </p:spTree>
  </p:cSld>
  <p:clrMapOvr>
    <a:masterClrMapping/>
  </p:clrMapOvr>
  <p:transition spd="med" advClick="0">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归类</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35360" y="883905"/>
            <a:ext cx="8121134" cy="461665"/>
          </a:xfrm>
          <a:prstGeom prst="rect">
            <a:avLst/>
          </a:prstGeom>
        </p:spPr>
        <p:txBody>
          <a:bodyPr wrap="none">
            <a:spAutoFit/>
          </a:bodyPr>
          <a:lstStyle/>
          <a:p>
            <a:r>
              <a:rPr lang="en-US" altLang="zh-CN" sz="2400" dirty="0" smtClean="0"/>
              <a:t>【</a:t>
            </a:r>
            <a:r>
              <a:rPr lang="zh-CN" altLang="en-US" sz="2400" dirty="0" smtClean="0"/>
              <a:t>商品归类</a:t>
            </a:r>
            <a:r>
              <a:rPr lang="en-US" altLang="zh-CN" sz="2400" dirty="0" smtClean="0"/>
              <a:t>】VR</a:t>
            </a:r>
            <a:r>
              <a:rPr lang="zh-CN" altLang="en-US" sz="2400" dirty="0" smtClean="0"/>
              <a:t>、</a:t>
            </a:r>
            <a:r>
              <a:rPr lang="en-US" altLang="zh-CN" sz="2400" dirty="0" smtClean="0"/>
              <a:t>AR</a:t>
            </a:r>
            <a:r>
              <a:rPr lang="zh-CN" altLang="en-US" sz="2400" dirty="0" smtClean="0"/>
              <a:t>、</a:t>
            </a:r>
            <a:r>
              <a:rPr lang="en-US" altLang="zh-CN" sz="2400" dirty="0" smtClean="0"/>
              <a:t>MR</a:t>
            </a:r>
            <a:r>
              <a:rPr lang="zh-CN" altLang="en-US" sz="2400" dirty="0" smtClean="0"/>
              <a:t>、</a:t>
            </a:r>
            <a:r>
              <a:rPr lang="en-US" altLang="zh-CN" sz="2400" dirty="0" smtClean="0"/>
              <a:t>CR</a:t>
            </a:r>
            <a:r>
              <a:rPr lang="zh-CN" altLang="en-US" sz="2400" dirty="0" smtClean="0"/>
              <a:t>，虚拟现实傻傻分不清楚</a:t>
            </a:r>
            <a:endParaRPr lang="zh-CN" altLang="en-US" sz="2400" dirty="0"/>
          </a:p>
        </p:txBody>
      </p:sp>
      <p:sp>
        <p:nvSpPr>
          <p:cNvPr id="13" name="矩形 12"/>
          <p:cNvSpPr/>
          <p:nvPr/>
        </p:nvSpPr>
        <p:spPr>
          <a:xfrm>
            <a:off x="2909777" y="1617276"/>
            <a:ext cx="6096000" cy="646331"/>
          </a:xfrm>
          <a:prstGeom prst="rect">
            <a:avLst/>
          </a:prstGeom>
        </p:spPr>
        <p:txBody>
          <a:bodyPr>
            <a:spAutoFit/>
          </a:bodyPr>
          <a:lstStyle/>
          <a:p>
            <a:pPr algn="ctr"/>
            <a:r>
              <a:rPr lang="zh-CN" altLang="en-US" dirty="0" smtClean="0"/>
              <a:t>最近有关虚拟现实</a:t>
            </a:r>
            <a:r>
              <a:rPr lang="en-US" altLang="zh-CN" b="1" dirty="0" smtClean="0"/>
              <a:t>VR</a:t>
            </a:r>
            <a:r>
              <a:rPr lang="zh-CN" altLang="en-US" dirty="0" smtClean="0"/>
              <a:t>的话题很多</a:t>
            </a:r>
          </a:p>
          <a:p>
            <a:pPr algn="ctr"/>
            <a:r>
              <a:rPr lang="zh-CN" altLang="en-US" dirty="0" smtClean="0"/>
              <a:t>感觉不知道什么是</a:t>
            </a:r>
            <a:r>
              <a:rPr lang="en-US" altLang="zh-CN" b="1" dirty="0" smtClean="0"/>
              <a:t>VR</a:t>
            </a:r>
            <a:r>
              <a:rPr lang="zh-CN" altLang="en-US" dirty="0" smtClean="0"/>
              <a:t>就</a:t>
            </a:r>
            <a:r>
              <a:rPr lang="en-US" altLang="zh-CN" b="1" dirty="0" smtClean="0"/>
              <a:t>OUT</a:t>
            </a:r>
            <a:r>
              <a:rPr lang="zh-CN" altLang="en-US" dirty="0" smtClean="0"/>
              <a:t>了</a:t>
            </a:r>
            <a:endParaRPr lang="zh-CN" altLang="en-US" dirty="0"/>
          </a:p>
        </p:txBody>
      </p:sp>
      <p:pic>
        <p:nvPicPr>
          <p:cNvPr id="57346" name="Picture 2" descr="http://mmbiz.qpic.cn/mmbiz_gif/b7HW5N7g4Yj7YTTplbeaPel7jK8MPX3r8AibWichfb9UPVciayWy1BqaS2XGKPWUHEciciatRBL8TacLdsmRbCO22BA/0?wx_fmt=gif&amp;tp=webp&amp;wxfrom=5&amp;wx_lazy=1"/>
          <p:cNvPicPr>
            <a:picLocks noChangeAspect="1" noChangeArrowheads="1" noCrop="1"/>
          </p:cNvPicPr>
          <p:nvPr/>
        </p:nvPicPr>
        <p:blipFill>
          <a:blip r:embed="rId4" cstate="print"/>
          <a:srcRect/>
          <a:stretch>
            <a:fillRect/>
          </a:stretch>
        </p:blipFill>
        <p:spPr bwMode="auto">
          <a:xfrm>
            <a:off x="4263656" y="2517257"/>
            <a:ext cx="3454326" cy="1865763"/>
          </a:xfrm>
          <a:prstGeom prst="rect">
            <a:avLst/>
          </a:prstGeom>
          <a:noFill/>
        </p:spPr>
      </p:pic>
      <p:sp>
        <p:nvSpPr>
          <p:cNvPr id="15" name="矩形 14"/>
          <p:cNvSpPr/>
          <p:nvPr/>
        </p:nvSpPr>
        <p:spPr>
          <a:xfrm>
            <a:off x="2402957" y="4711352"/>
            <a:ext cx="8474149" cy="369332"/>
          </a:xfrm>
          <a:prstGeom prst="rect">
            <a:avLst/>
          </a:prstGeom>
        </p:spPr>
        <p:txBody>
          <a:bodyPr wrap="square">
            <a:spAutoFit/>
          </a:bodyPr>
          <a:lstStyle/>
          <a:p>
            <a:r>
              <a:rPr lang="zh-CN" altLang="en-US" dirty="0" smtClean="0"/>
              <a:t>其实除了</a:t>
            </a:r>
            <a:r>
              <a:rPr lang="en-US" altLang="zh-CN" b="1" dirty="0" smtClean="0"/>
              <a:t>VR</a:t>
            </a:r>
            <a:r>
              <a:rPr lang="zh-CN" altLang="en-US" dirty="0" smtClean="0"/>
              <a:t>之外还有</a:t>
            </a:r>
            <a:r>
              <a:rPr lang="en-US" altLang="zh-CN" b="1" dirty="0" smtClean="0">
                <a:solidFill>
                  <a:schemeClr val="bg2">
                    <a:lumMod val="75000"/>
                  </a:schemeClr>
                </a:solidFill>
              </a:rPr>
              <a:t>AR</a:t>
            </a:r>
            <a:r>
              <a:rPr lang="zh-CN" altLang="en-US" b="1" dirty="0" smtClean="0">
                <a:solidFill>
                  <a:schemeClr val="bg2">
                    <a:lumMod val="75000"/>
                  </a:schemeClr>
                </a:solidFill>
              </a:rPr>
              <a:t>、</a:t>
            </a:r>
            <a:r>
              <a:rPr lang="en-US" altLang="zh-CN" b="1" dirty="0" smtClean="0">
                <a:solidFill>
                  <a:schemeClr val="bg2">
                    <a:lumMod val="75000"/>
                  </a:schemeClr>
                </a:solidFill>
              </a:rPr>
              <a:t>MR</a:t>
            </a:r>
            <a:r>
              <a:rPr lang="zh-CN" altLang="en-US" b="1" dirty="0" smtClean="0">
                <a:solidFill>
                  <a:schemeClr val="bg2">
                    <a:lumMod val="75000"/>
                  </a:schemeClr>
                </a:solidFill>
              </a:rPr>
              <a:t>、</a:t>
            </a:r>
            <a:r>
              <a:rPr lang="en-US" altLang="zh-CN" b="1" dirty="0" smtClean="0">
                <a:solidFill>
                  <a:schemeClr val="bg2">
                    <a:lumMod val="75000"/>
                  </a:schemeClr>
                </a:solidFill>
              </a:rPr>
              <a:t>CR</a:t>
            </a:r>
            <a:r>
              <a:rPr lang="zh-CN" altLang="en-US" dirty="0" smtClean="0"/>
              <a:t>等</a:t>
            </a:r>
            <a:r>
              <a:rPr lang="zh-CN" altLang="en-US" b="1" dirty="0" smtClean="0"/>
              <a:t>外形类似技术含量更高</a:t>
            </a:r>
            <a:r>
              <a:rPr lang="zh-CN" altLang="en-US" dirty="0" smtClean="0"/>
              <a:t>的头戴式设备</a:t>
            </a:r>
            <a:endParaRPr lang="zh-CN" altLang="en-US" dirty="0"/>
          </a:p>
        </p:txBody>
      </p:sp>
      <p:sp>
        <p:nvSpPr>
          <p:cNvPr id="16" name="矩形 15"/>
          <p:cNvSpPr/>
          <p:nvPr/>
        </p:nvSpPr>
        <p:spPr>
          <a:xfrm>
            <a:off x="3005469" y="5391836"/>
            <a:ext cx="6096000" cy="646331"/>
          </a:xfrm>
          <a:prstGeom prst="rect">
            <a:avLst/>
          </a:prstGeom>
        </p:spPr>
        <p:txBody>
          <a:bodyPr>
            <a:spAutoFit/>
          </a:bodyPr>
          <a:lstStyle/>
          <a:p>
            <a:pPr algn="ctr"/>
            <a:r>
              <a:rPr lang="zh-CN" altLang="en-US" dirty="0" smtClean="0"/>
              <a:t>那么问题来了</a:t>
            </a:r>
            <a:r>
              <a:rPr lang="zh-CN" altLang="en-US" b="1" dirty="0" smtClean="0"/>
              <a:t>这些*</a:t>
            </a:r>
            <a:r>
              <a:rPr lang="en-US" altLang="zh-CN" b="1" dirty="0" smtClean="0"/>
              <a:t>R</a:t>
            </a:r>
            <a:r>
              <a:rPr lang="zh-CN" altLang="en-US" b="1" dirty="0" smtClean="0"/>
              <a:t>们有哪些区别</a:t>
            </a:r>
            <a:r>
              <a:rPr lang="zh-CN" altLang="en-US" b="1" dirty="0" smtClean="0"/>
              <a:t>？</a:t>
            </a:r>
            <a:endParaRPr lang="en-US" altLang="zh-CN" b="1" dirty="0" smtClean="0"/>
          </a:p>
          <a:p>
            <a:pPr algn="ctr"/>
            <a:r>
              <a:rPr lang="zh-CN" altLang="en-US" b="1" dirty="0" smtClean="0"/>
              <a:t>归</a:t>
            </a:r>
            <a:r>
              <a:rPr lang="zh-CN" altLang="en-US" b="1" dirty="0" smtClean="0"/>
              <a:t>类应该归入哪些税号呢？</a:t>
            </a:r>
            <a:endParaRPr lang="zh-CN" altLang="en-US" dirty="0"/>
          </a:p>
        </p:txBody>
      </p:sp>
    </p:spTree>
  </p:cSld>
  <p:clrMapOvr>
    <a:masterClrMapping/>
  </p:clrMapOvr>
  <p:transition spd="med" advClick="0">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归类</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92482" y="937069"/>
            <a:ext cx="3326552" cy="369332"/>
          </a:xfrm>
          <a:prstGeom prst="rect">
            <a:avLst/>
          </a:prstGeom>
        </p:spPr>
        <p:txBody>
          <a:bodyPr wrap="none">
            <a:spAutoFit/>
          </a:bodyPr>
          <a:lstStyle/>
          <a:p>
            <a:r>
              <a:rPr lang="en-US" altLang="zh-CN" b="1" dirty="0" smtClean="0"/>
              <a:t>VR</a:t>
            </a:r>
            <a:r>
              <a:rPr lang="zh-CN" altLang="en-US" b="1" dirty="0" smtClean="0"/>
              <a:t>（</a:t>
            </a:r>
            <a:r>
              <a:rPr lang="en-US" altLang="zh-CN" b="1" dirty="0" smtClean="0"/>
              <a:t>virtualreality</a:t>
            </a:r>
            <a:r>
              <a:rPr lang="zh-CN" altLang="en-US" b="1" dirty="0" smtClean="0"/>
              <a:t>）</a:t>
            </a:r>
            <a:r>
              <a:rPr lang="en-US" altLang="zh-CN" b="1" dirty="0" smtClean="0"/>
              <a:t>,</a:t>
            </a:r>
            <a:r>
              <a:rPr lang="zh-CN" altLang="en-US" b="1" dirty="0" smtClean="0"/>
              <a:t>虚拟现实</a:t>
            </a:r>
            <a:endParaRPr lang="zh-CN" altLang="en-US" dirty="0"/>
          </a:p>
        </p:txBody>
      </p:sp>
      <p:pic>
        <p:nvPicPr>
          <p:cNvPr id="20481" name="Picture 1"/>
          <p:cNvPicPr>
            <a:picLocks noChangeAspect="1" noChangeArrowheads="1"/>
          </p:cNvPicPr>
          <p:nvPr/>
        </p:nvPicPr>
        <p:blipFill>
          <a:blip r:embed="rId4" cstate="print"/>
          <a:srcRect/>
          <a:stretch>
            <a:fillRect/>
          </a:stretch>
        </p:blipFill>
        <p:spPr bwMode="auto">
          <a:xfrm>
            <a:off x="894355" y="1807534"/>
            <a:ext cx="5335368" cy="3106036"/>
          </a:xfrm>
          <a:prstGeom prst="rect">
            <a:avLst/>
          </a:prstGeom>
          <a:noFill/>
          <a:ln w="9525">
            <a:noFill/>
            <a:miter lim="800000"/>
            <a:headEnd/>
            <a:tailEnd/>
          </a:ln>
        </p:spPr>
      </p:pic>
      <p:sp>
        <p:nvSpPr>
          <p:cNvPr id="7" name="矩形 6"/>
          <p:cNvSpPr/>
          <p:nvPr/>
        </p:nvSpPr>
        <p:spPr>
          <a:xfrm>
            <a:off x="6592187" y="1765051"/>
            <a:ext cx="4954770" cy="3139321"/>
          </a:xfrm>
          <a:prstGeom prst="rect">
            <a:avLst/>
          </a:prstGeom>
        </p:spPr>
        <p:txBody>
          <a:bodyPr wrap="square">
            <a:spAutoFit/>
          </a:bodyPr>
          <a:lstStyle/>
          <a:p>
            <a:r>
              <a:rPr lang="zh-CN" altLang="en-US" b="1" dirty="0" smtClean="0"/>
              <a:t>组成：</a:t>
            </a:r>
            <a:r>
              <a:rPr lang="zh-CN" altLang="en-US" dirty="0" smtClean="0"/>
              <a:t>外壳，带子，镜片（凸透镜和凹透镜共两枚），传感器（加速度，接近，陀螺仪</a:t>
            </a:r>
            <a:r>
              <a:rPr lang="en-US" altLang="zh-CN" dirty="0" smtClean="0"/>
              <a:t>)</a:t>
            </a:r>
            <a:r>
              <a:rPr lang="zh-CN" altLang="en-US" dirty="0" smtClean="0"/>
              <a:t>，触摸板（一体式），微型控制芯片，电源增压机等。</a:t>
            </a:r>
            <a:br>
              <a:rPr lang="zh-CN" altLang="en-US" dirty="0" smtClean="0"/>
            </a:br>
            <a:r>
              <a:rPr lang="zh-CN" altLang="en-US" dirty="0" smtClean="0"/>
              <a:t/>
            </a:r>
            <a:br>
              <a:rPr lang="zh-CN" altLang="en-US" dirty="0" smtClean="0"/>
            </a:br>
            <a:r>
              <a:rPr lang="zh-CN" altLang="en-US" b="1" dirty="0" smtClean="0"/>
              <a:t>功能：</a:t>
            </a:r>
            <a:r>
              <a:rPr lang="zh-CN" altLang="en-US" dirty="0" smtClean="0"/>
              <a:t>与手机、电脑、游戏机等外接设备相连之后，使外接设备的内置信息，通过镜片在用户的眼前扩大，扩大的画面会在大脑中识别形成一个完整的</a:t>
            </a:r>
            <a:r>
              <a:rPr lang="en-US" altLang="zh-CN" dirty="0" smtClean="0"/>
              <a:t>3D</a:t>
            </a:r>
            <a:r>
              <a:rPr lang="zh-CN" altLang="en-US" dirty="0" smtClean="0"/>
              <a:t>画面，给用户身临其境的感觉。这些内容可以是电影、比赛、风景、新闻等等，一些内容还能进行交互。</a:t>
            </a:r>
            <a:endParaRPr lang="zh-CN" altLang="en-US" dirty="0"/>
          </a:p>
        </p:txBody>
      </p:sp>
      <p:sp>
        <p:nvSpPr>
          <p:cNvPr id="8" name="矩形 7"/>
          <p:cNvSpPr/>
          <p:nvPr/>
        </p:nvSpPr>
        <p:spPr>
          <a:xfrm>
            <a:off x="850605" y="5572311"/>
            <a:ext cx="10526232" cy="646331"/>
          </a:xfrm>
          <a:prstGeom prst="rect">
            <a:avLst/>
          </a:prstGeom>
        </p:spPr>
        <p:txBody>
          <a:bodyPr wrap="square">
            <a:spAutoFit/>
          </a:bodyPr>
          <a:lstStyle/>
          <a:p>
            <a:r>
              <a:rPr lang="zh-CN" altLang="en-US" b="1" dirty="0" smtClean="0">
                <a:solidFill>
                  <a:schemeClr val="bg2">
                    <a:lumMod val="75000"/>
                  </a:schemeClr>
                </a:solidFill>
              </a:rPr>
              <a:t>归类建议</a:t>
            </a:r>
            <a:r>
              <a:rPr lang="zh-CN" altLang="en-US" dirty="0" smtClean="0">
                <a:solidFill>
                  <a:schemeClr val="bg2">
                    <a:lumMod val="75000"/>
                  </a:schemeClr>
                </a:solidFill>
              </a:rPr>
              <a:t>该商品的功能在</a:t>
            </a:r>
            <a:r>
              <a:rPr lang="en-US" altLang="zh-CN" dirty="0" smtClean="0">
                <a:solidFill>
                  <a:schemeClr val="bg2">
                    <a:lumMod val="75000"/>
                  </a:schemeClr>
                </a:solidFill>
              </a:rPr>
              <a:t>《</a:t>
            </a:r>
            <a:r>
              <a:rPr lang="zh-CN" altLang="en-US" dirty="0" smtClean="0">
                <a:solidFill>
                  <a:schemeClr val="bg2">
                    <a:lumMod val="75000"/>
                  </a:schemeClr>
                </a:solidFill>
              </a:rPr>
              <a:t>税则</a:t>
            </a:r>
            <a:r>
              <a:rPr lang="en-US" altLang="zh-CN" dirty="0" smtClean="0">
                <a:solidFill>
                  <a:schemeClr val="bg2">
                    <a:lumMod val="75000"/>
                  </a:schemeClr>
                </a:solidFill>
              </a:rPr>
              <a:t>》</a:t>
            </a:r>
            <a:r>
              <a:rPr lang="zh-CN" altLang="en-US" dirty="0" smtClean="0">
                <a:solidFill>
                  <a:schemeClr val="bg2">
                    <a:lumMod val="75000"/>
                  </a:schemeClr>
                </a:solidFill>
              </a:rPr>
              <a:t>中未列名，符合税目</a:t>
            </a:r>
            <a:r>
              <a:rPr lang="en-US" altLang="zh-CN" dirty="0" smtClean="0">
                <a:solidFill>
                  <a:schemeClr val="bg2">
                    <a:lumMod val="75000"/>
                  </a:schemeClr>
                </a:solidFill>
              </a:rPr>
              <a:t>85.43</a:t>
            </a:r>
            <a:r>
              <a:rPr lang="zh-CN" altLang="en-US" dirty="0" smtClean="0">
                <a:solidFill>
                  <a:schemeClr val="bg2">
                    <a:lumMod val="75000"/>
                  </a:schemeClr>
                </a:solidFill>
              </a:rPr>
              <a:t>的商品描述，根据归类总规则一及六，应将其归入税则号列</a:t>
            </a:r>
            <a:r>
              <a:rPr lang="en-US" altLang="zh-CN" b="1" dirty="0" smtClean="0">
                <a:solidFill>
                  <a:schemeClr val="bg2">
                    <a:lumMod val="75000"/>
                  </a:schemeClr>
                </a:solidFill>
              </a:rPr>
              <a:t>8543.7099</a:t>
            </a:r>
            <a:r>
              <a:rPr lang="zh-CN" altLang="en-US" dirty="0" smtClean="0">
                <a:solidFill>
                  <a:schemeClr val="bg2">
                    <a:lumMod val="75000"/>
                  </a:schemeClr>
                </a:solidFill>
              </a:rPr>
              <a:t>。</a:t>
            </a:r>
            <a:endParaRPr lang="zh-CN" altLang="en-US" dirty="0">
              <a:solidFill>
                <a:schemeClr val="bg2">
                  <a:lumMod val="75000"/>
                </a:schemeClr>
              </a:solidFill>
            </a:endParaRPr>
          </a:p>
        </p:txBody>
      </p:sp>
    </p:spTree>
  </p:cSld>
  <p:clrMapOvr>
    <a:masterClrMapping/>
  </p:clrMapOvr>
  <p:transition spd="med" advClick="0">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归类</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48155" y="724417"/>
            <a:ext cx="3993401" cy="369332"/>
          </a:xfrm>
          <a:prstGeom prst="rect">
            <a:avLst/>
          </a:prstGeom>
        </p:spPr>
        <p:txBody>
          <a:bodyPr wrap="none">
            <a:spAutoFit/>
          </a:bodyPr>
          <a:lstStyle/>
          <a:p>
            <a:r>
              <a:rPr lang="en-US" altLang="zh-CN" b="1" dirty="0" smtClean="0"/>
              <a:t>AR</a:t>
            </a:r>
            <a:r>
              <a:rPr lang="zh-CN" altLang="en-US" b="1" dirty="0" smtClean="0"/>
              <a:t>（</a:t>
            </a:r>
            <a:r>
              <a:rPr lang="en-US" altLang="zh-CN" b="1" dirty="0" smtClean="0"/>
              <a:t>AugmentedReality</a:t>
            </a:r>
            <a:r>
              <a:rPr lang="zh-CN" altLang="en-US" b="1" dirty="0" smtClean="0"/>
              <a:t>）</a:t>
            </a:r>
            <a:r>
              <a:rPr lang="en-US" altLang="zh-CN" b="1" dirty="0" smtClean="0"/>
              <a:t>,</a:t>
            </a:r>
            <a:r>
              <a:rPr lang="zh-CN" altLang="en-US" b="1" dirty="0" smtClean="0"/>
              <a:t>增强现实</a:t>
            </a:r>
            <a:endParaRPr lang="zh-CN" altLang="en-US" dirty="0"/>
          </a:p>
        </p:txBody>
      </p:sp>
      <p:sp>
        <p:nvSpPr>
          <p:cNvPr id="8" name="矩形 7"/>
          <p:cNvSpPr/>
          <p:nvPr/>
        </p:nvSpPr>
        <p:spPr>
          <a:xfrm>
            <a:off x="457200" y="1286562"/>
            <a:ext cx="11430000" cy="1200329"/>
          </a:xfrm>
          <a:prstGeom prst="rect">
            <a:avLst/>
          </a:prstGeom>
        </p:spPr>
        <p:txBody>
          <a:bodyPr wrap="square">
            <a:spAutoFit/>
          </a:bodyPr>
          <a:lstStyle/>
          <a:p>
            <a:r>
              <a:rPr lang="zh-CN" altLang="en-US" dirty="0" smtClean="0"/>
              <a:t>如果说</a:t>
            </a:r>
            <a:r>
              <a:rPr lang="en-US" altLang="zh-CN" dirty="0" smtClean="0"/>
              <a:t>VR</a:t>
            </a:r>
            <a:r>
              <a:rPr lang="zh-CN" altLang="en-US" dirty="0" smtClean="0"/>
              <a:t>给到消费者的是一个</a:t>
            </a:r>
            <a:r>
              <a:rPr lang="en-US" altLang="zh-CN" dirty="0" smtClean="0"/>
              <a:t>100%</a:t>
            </a:r>
            <a:r>
              <a:rPr lang="zh-CN" altLang="en-US" dirty="0" smtClean="0"/>
              <a:t>的虚拟世界，那么</a:t>
            </a:r>
            <a:r>
              <a:rPr lang="en-US" altLang="zh-CN" dirty="0" smtClean="0"/>
              <a:t>AR</a:t>
            </a:r>
            <a:r>
              <a:rPr lang="zh-CN" altLang="en-US" dirty="0" smtClean="0"/>
              <a:t>就是以现实世界的实体为主体，</a:t>
            </a:r>
            <a:r>
              <a:rPr lang="zh-CN" altLang="en-US" b="1" dirty="0" smtClean="0"/>
              <a:t>借助于数字技术帮助用户更好地探索现实世界和与之交互。</a:t>
            </a:r>
            <a:r>
              <a:rPr lang="zh-CN" altLang="en-US" dirty="0" smtClean="0"/>
              <a:t>简单来说，虚拟现实（</a:t>
            </a:r>
            <a:r>
              <a:rPr lang="en-US" altLang="zh-CN" dirty="0" smtClean="0"/>
              <a:t>VR</a:t>
            </a:r>
            <a:r>
              <a:rPr lang="zh-CN" altLang="en-US" dirty="0" smtClean="0"/>
              <a:t>），看到的场景和人物全是假的，是把你的意识代入一个虚拟的世界。</a:t>
            </a:r>
            <a:r>
              <a:rPr lang="zh-CN" altLang="en-US" b="1" dirty="0" smtClean="0"/>
              <a:t>增强现实（</a:t>
            </a:r>
            <a:r>
              <a:rPr lang="en-US" altLang="zh-CN" b="1" dirty="0" smtClean="0"/>
              <a:t>AR</a:t>
            </a:r>
            <a:r>
              <a:rPr lang="zh-CN" altLang="en-US" b="1" dirty="0" smtClean="0"/>
              <a:t>），看到的场景和人物一部分是真一部分是假，是把虚拟的信息带入到现实世界中。</a:t>
            </a:r>
            <a:endParaRPr lang="zh-CN" altLang="en-US" dirty="0"/>
          </a:p>
        </p:txBody>
      </p:sp>
      <p:pic>
        <p:nvPicPr>
          <p:cNvPr id="18435" name="Picture 3"/>
          <p:cNvPicPr>
            <a:picLocks noChangeAspect="1" noChangeArrowheads="1"/>
          </p:cNvPicPr>
          <p:nvPr/>
        </p:nvPicPr>
        <p:blipFill>
          <a:blip r:embed="rId4" cstate="print"/>
          <a:srcRect/>
          <a:stretch>
            <a:fillRect/>
          </a:stretch>
        </p:blipFill>
        <p:spPr bwMode="auto">
          <a:xfrm>
            <a:off x="966898" y="2695908"/>
            <a:ext cx="4133850" cy="2295525"/>
          </a:xfrm>
          <a:prstGeom prst="rect">
            <a:avLst/>
          </a:prstGeom>
          <a:noFill/>
          <a:ln w="9525">
            <a:noFill/>
            <a:miter lim="800000"/>
            <a:headEnd/>
            <a:tailEnd/>
          </a:ln>
        </p:spPr>
      </p:pic>
      <p:sp>
        <p:nvSpPr>
          <p:cNvPr id="10" name="矩形 9"/>
          <p:cNvSpPr/>
          <p:nvPr/>
        </p:nvSpPr>
        <p:spPr>
          <a:xfrm>
            <a:off x="5351721" y="3169077"/>
            <a:ext cx="6096000" cy="1200329"/>
          </a:xfrm>
          <a:prstGeom prst="rect">
            <a:avLst/>
          </a:prstGeom>
        </p:spPr>
        <p:txBody>
          <a:bodyPr>
            <a:spAutoFit/>
          </a:bodyPr>
          <a:lstStyle/>
          <a:p>
            <a:r>
              <a:rPr lang="zh-CN" altLang="en-US" b="1" dirty="0" smtClean="0"/>
              <a:t>组成：</a:t>
            </a:r>
            <a:r>
              <a:rPr lang="zh-CN" altLang="en-US" dirty="0" smtClean="0"/>
              <a:t>与</a:t>
            </a:r>
            <a:r>
              <a:rPr lang="en-US" altLang="zh-CN" dirty="0" smtClean="0"/>
              <a:t>VR</a:t>
            </a:r>
            <a:r>
              <a:rPr lang="zh-CN" altLang="en-US" dirty="0" smtClean="0"/>
              <a:t>相比增加了摄像头。</a:t>
            </a:r>
            <a:br>
              <a:rPr lang="zh-CN" altLang="en-US" dirty="0" smtClean="0"/>
            </a:br>
            <a:r>
              <a:rPr lang="zh-CN" altLang="en-US" dirty="0" smtClean="0"/>
              <a:t/>
            </a:r>
            <a:br>
              <a:rPr lang="zh-CN" altLang="en-US" dirty="0" smtClean="0"/>
            </a:br>
            <a:r>
              <a:rPr lang="zh-CN" altLang="en-US" b="1" dirty="0" smtClean="0"/>
              <a:t>功能：</a:t>
            </a:r>
            <a:r>
              <a:rPr lang="zh-CN" altLang="en-US" dirty="0" smtClean="0"/>
              <a:t>与手机、电脑、游戏机等外接设备相连之后，在摄像头拍摄画面的基础上，结合虚拟画面进行展示和互动。</a:t>
            </a:r>
            <a:endParaRPr lang="zh-CN" altLang="en-US" dirty="0"/>
          </a:p>
        </p:txBody>
      </p:sp>
      <p:sp>
        <p:nvSpPr>
          <p:cNvPr id="11" name="矩形 10"/>
          <p:cNvSpPr/>
          <p:nvPr/>
        </p:nvSpPr>
        <p:spPr>
          <a:xfrm>
            <a:off x="723014" y="5529781"/>
            <a:ext cx="10845209" cy="646331"/>
          </a:xfrm>
          <a:prstGeom prst="rect">
            <a:avLst/>
          </a:prstGeom>
        </p:spPr>
        <p:txBody>
          <a:bodyPr wrap="square">
            <a:spAutoFit/>
          </a:bodyPr>
          <a:lstStyle/>
          <a:p>
            <a:r>
              <a:rPr lang="zh-CN" altLang="en-US" b="1" dirty="0" smtClean="0">
                <a:solidFill>
                  <a:schemeClr val="bg2">
                    <a:lumMod val="75000"/>
                  </a:schemeClr>
                </a:solidFill>
              </a:rPr>
              <a:t>归类建议</a:t>
            </a:r>
            <a:r>
              <a:rPr lang="zh-CN" altLang="en-US" dirty="0" smtClean="0">
                <a:solidFill>
                  <a:schemeClr val="bg2">
                    <a:lumMod val="75000"/>
                  </a:schemeClr>
                </a:solidFill>
              </a:rPr>
              <a:t>虽然与</a:t>
            </a:r>
            <a:r>
              <a:rPr lang="en-US" altLang="zh-CN" dirty="0" smtClean="0">
                <a:solidFill>
                  <a:schemeClr val="bg2">
                    <a:lumMod val="75000"/>
                  </a:schemeClr>
                </a:solidFill>
              </a:rPr>
              <a:t>VR</a:t>
            </a:r>
            <a:r>
              <a:rPr lang="zh-CN" altLang="en-US" dirty="0" smtClean="0">
                <a:solidFill>
                  <a:schemeClr val="bg2">
                    <a:lumMod val="75000"/>
                  </a:schemeClr>
                </a:solidFill>
              </a:rPr>
              <a:t>产品相比，在硬件上多了摄像头，但实现的功能在</a:t>
            </a:r>
            <a:r>
              <a:rPr lang="en-US" altLang="zh-CN" dirty="0" smtClean="0">
                <a:solidFill>
                  <a:schemeClr val="bg2">
                    <a:lumMod val="75000"/>
                  </a:schemeClr>
                </a:solidFill>
              </a:rPr>
              <a:t>《</a:t>
            </a:r>
            <a:r>
              <a:rPr lang="zh-CN" altLang="en-US" dirty="0" smtClean="0">
                <a:solidFill>
                  <a:schemeClr val="bg2">
                    <a:lumMod val="75000"/>
                  </a:schemeClr>
                </a:solidFill>
              </a:rPr>
              <a:t>税则</a:t>
            </a:r>
            <a:r>
              <a:rPr lang="en-US" altLang="zh-CN" dirty="0" smtClean="0">
                <a:solidFill>
                  <a:schemeClr val="bg2">
                    <a:lumMod val="75000"/>
                  </a:schemeClr>
                </a:solidFill>
              </a:rPr>
              <a:t>》</a:t>
            </a:r>
            <a:r>
              <a:rPr lang="zh-CN" altLang="en-US" dirty="0" smtClean="0">
                <a:solidFill>
                  <a:schemeClr val="bg2">
                    <a:lumMod val="75000"/>
                  </a:schemeClr>
                </a:solidFill>
              </a:rPr>
              <a:t>中仍然属于未列名，符合税目</a:t>
            </a:r>
            <a:r>
              <a:rPr lang="en-US" altLang="zh-CN" dirty="0" smtClean="0">
                <a:solidFill>
                  <a:schemeClr val="bg2">
                    <a:lumMod val="75000"/>
                  </a:schemeClr>
                </a:solidFill>
              </a:rPr>
              <a:t>85.43</a:t>
            </a:r>
            <a:r>
              <a:rPr lang="zh-CN" altLang="en-US" dirty="0" smtClean="0">
                <a:solidFill>
                  <a:schemeClr val="bg2">
                    <a:lumMod val="75000"/>
                  </a:schemeClr>
                </a:solidFill>
              </a:rPr>
              <a:t>的商品描述，因此仍然应将其归入税则号列</a:t>
            </a:r>
            <a:r>
              <a:rPr lang="en-US" altLang="zh-CN" b="1" dirty="0" smtClean="0">
                <a:solidFill>
                  <a:schemeClr val="bg2">
                    <a:lumMod val="75000"/>
                  </a:schemeClr>
                </a:solidFill>
              </a:rPr>
              <a:t>8543.7099</a:t>
            </a:r>
            <a:r>
              <a:rPr lang="zh-CN" altLang="en-US" dirty="0" smtClean="0">
                <a:solidFill>
                  <a:schemeClr val="bg2">
                    <a:lumMod val="75000"/>
                  </a:schemeClr>
                </a:solidFill>
              </a:rPr>
              <a:t>。</a:t>
            </a:r>
            <a:endParaRPr lang="zh-CN" altLang="en-US" dirty="0">
              <a:solidFill>
                <a:schemeClr val="bg2">
                  <a:lumMod val="75000"/>
                </a:schemeClr>
              </a:solidFill>
            </a:endParaRPr>
          </a:p>
        </p:txBody>
      </p:sp>
    </p:spTree>
  </p:cSld>
  <p:clrMapOvr>
    <a:masterClrMapping/>
  </p:clrMapOvr>
  <p:transition spd="med" advClick="0">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归类</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94988" y="766948"/>
            <a:ext cx="3134191" cy="369332"/>
          </a:xfrm>
          <a:prstGeom prst="rect">
            <a:avLst/>
          </a:prstGeom>
        </p:spPr>
        <p:txBody>
          <a:bodyPr wrap="none">
            <a:spAutoFit/>
          </a:bodyPr>
          <a:lstStyle/>
          <a:p>
            <a:r>
              <a:rPr lang="en-US" altLang="zh-CN" b="1" dirty="0" smtClean="0"/>
              <a:t>MR</a:t>
            </a:r>
            <a:r>
              <a:rPr lang="zh-CN" altLang="en-US" b="1" dirty="0" smtClean="0"/>
              <a:t>（</a:t>
            </a:r>
            <a:r>
              <a:rPr lang="en-US" altLang="zh-CN" b="1" dirty="0" smtClean="0"/>
              <a:t>MixReality</a:t>
            </a:r>
            <a:r>
              <a:rPr lang="zh-CN" altLang="en-US" b="1" dirty="0" smtClean="0"/>
              <a:t>）</a:t>
            </a:r>
            <a:r>
              <a:rPr lang="en-US" altLang="zh-CN" b="1" dirty="0" smtClean="0"/>
              <a:t>,</a:t>
            </a:r>
            <a:r>
              <a:rPr lang="zh-CN" altLang="en-US" b="1" dirty="0" smtClean="0"/>
              <a:t>混合现实</a:t>
            </a:r>
            <a:endParaRPr lang="zh-CN" altLang="en-US" dirty="0"/>
          </a:p>
        </p:txBody>
      </p:sp>
      <p:sp>
        <p:nvSpPr>
          <p:cNvPr id="6" name="矩形 5"/>
          <p:cNvSpPr/>
          <p:nvPr/>
        </p:nvSpPr>
        <p:spPr>
          <a:xfrm>
            <a:off x="616688" y="1287391"/>
            <a:ext cx="11015330" cy="646331"/>
          </a:xfrm>
          <a:prstGeom prst="rect">
            <a:avLst/>
          </a:prstGeom>
        </p:spPr>
        <p:txBody>
          <a:bodyPr wrap="square">
            <a:spAutoFit/>
          </a:bodyPr>
          <a:lstStyle/>
          <a:p>
            <a:r>
              <a:rPr lang="zh-CN" altLang="en-US" dirty="0" smtClean="0"/>
              <a:t>将真实世界与虚拟世界混合在一起，来产生新的可视化环境，环境中同时包含了物理实体与虚拟信息，并且是实时的。有时</a:t>
            </a:r>
            <a:r>
              <a:rPr lang="en-US" altLang="zh-CN" dirty="0" smtClean="0"/>
              <a:t>MR</a:t>
            </a:r>
            <a:r>
              <a:rPr lang="zh-CN" altLang="en-US" dirty="0" smtClean="0"/>
              <a:t>与</a:t>
            </a:r>
            <a:r>
              <a:rPr lang="en-US" altLang="zh-CN" dirty="0" smtClean="0"/>
              <a:t>AR</a:t>
            </a:r>
            <a:r>
              <a:rPr lang="zh-CN" altLang="en-US" dirty="0" smtClean="0"/>
              <a:t>在界限上比较模糊。</a:t>
            </a:r>
            <a:endParaRPr lang="zh-CN" altLang="en-US" dirty="0"/>
          </a:p>
        </p:txBody>
      </p:sp>
      <p:pic>
        <p:nvPicPr>
          <p:cNvPr id="16385" name="Picture 1"/>
          <p:cNvPicPr>
            <a:picLocks noChangeAspect="1" noChangeArrowheads="1"/>
          </p:cNvPicPr>
          <p:nvPr/>
        </p:nvPicPr>
        <p:blipFill>
          <a:blip r:embed="rId4" cstate="print"/>
          <a:srcRect/>
          <a:stretch>
            <a:fillRect/>
          </a:stretch>
        </p:blipFill>
        <p:spPr bwMode="auto">
          <a:xfrm>
            <a:off x="1483906" y="2592801"/>
            <a:ext cx="3333750" cy="2076450"/>
          </a:xfrm>
          <a:prstGeom prst="rect">
            <a:avLst/>
          </a:prstGeom>
          <a:noFill/>
          <a:ln w="9525">
            <a:noFill/>
            <a:miter lim="800000"/>
            <a:headEnd/>
            <a:tailEnd/>
          </a:ln>
        </p:spPr>
      </p:pic>
      <p:sp>
        <p:nvSpPr>
          <p:cNvPr id="8" name="矩形 7"/>
          <p:cNvSpPr/>
          <p:nvPr/>
        </p:nvSpPr>
        <p:spPr>
          <a:xfrm>
            <a:off x="5408429" y="2487497"/>
            <a:ext cx="6096000" cy="2308324"/>
          </a:xfrm>
          <a:prstGeom prst="rect">
            <a:avLst/>
          </a:prstGeom>
        </p:spPr>
        <p:txBody>
          <a:bodyPr>
            <a:spAutoFit/>
          </a:bodyPr>
          <a:lstStyle/>
          <a:p>
            <a:r>
              <a:rPr lang="zh-CN" altLang="en-US" b="1" dirty="0" smtClean="0"/>
              <a:t>组成：</a:t>
            </a:r>
            <a:r>
              <a:rPr lang="zh-CN" altLang="en-US" dirty="0" smtClean="0"/>
              <a:t>包括一个带有定制全息处理芯片 </a:t>
            </a:r>
            <a:r>
              <a:rPr lang="en-US" altLang="zh-CN" dirty="0" smtClean="0"/>
              <a:t>(HPU 1.0) </a:t>
            </a:r>
            <a:r>
              <a:rPr lang="zh-CN" altLang="en-US" dirty="0" smtClean="0"/>
              <a:t>的英特尔</a:t>
            </a:r>
            <a:r>
              <a:rPr lang="en-US" altLang="zh-CN" dirty="0" smtClean="0"/>
              <a:t>32</a:t>
            </a:r>
            <a:r>
              <a:rPr lang="zh-CN" altLang="en-US" dirty="0" smtClean="0"/>
              <a:t>位架构处理器，</a:t>
            </a:r>
            <a:r>
              <a:rPr lang="en-US" altLang="zh-CN" dirty="0" smtClean="0"/>
              <a:t>64GB</a:t>
            </a:r>
            <a:r>
              <a:rPr lang="zh-CN" altLang="en-US" dirty="0" smtClean="0"/>
              <a:t>闪存内存，</a:t>
            </a:r>
            <a:r>
              <a:rPr lang="en-US" altLang="zh-CN" dirty="0" smtClean="0"/>
              <a:t>2GB</a:t>
            </a:r>
            <a:r>
              <a:rPr lang="zh-CN" altLang="en-US" dirty="0" smtClean="0"/>
              <a:t>随机访问内存，主板（带有</a:t>
            </a:r>
            <a:r>
              <a:rPr lang="en-US" altLang="zh-CN" dirty="0" smtClean="0"/>
              <a:t>Micro USB</a:t>
            </a:r>
            <a:r>
              <a:rPr lang="zh-CN" altLang="en-US" dirty="0" smtClean="0"/>
              <a:t>接口和耳机插孔）等，具有</a:t>
            </a:r>
            <a:r>
              <a:rPr lang="en-US" altLang="zh-CN" dirty="0" smtClean="0"/>
              <a:t>WIFI 802.11ac</a:t>
            </a:r>
            <a:r>
              <a:rPr lang="zh-CN" altLang="en-US" dirty="0" smtClean="0"/>
              <a:t>和蓝牙</a:t>
            </a:r>
            <a:r>
              <a:rPr lang="en-US" altLang="zh-CN" dirty="0" smtClean="0"/>
              <a:t>4.1 LE</a:t>
            </a:r>
            <a:r>
              <a:rPr lang="zh-CN" altLang="en-US" dirty="0" smtClean="0"/>
              <a:t>可以同其它设备无线连接。</a:t>
            </a:r>
            <a:br>
              <a:rPr lang="zh-CN" altLang="en-US" dirty="0" smtClean="0"/>
            </a:br>
            <a:r>
              <a:rPr lang="zh-CN" altLang="en-US" dirty="0" smtClean="0"/>
              <a:t/>
            </a:r>
            <a:br>
              <a:rPr lang="zh-CN" altLang="en-US" dirty="0" smtClean="0"/>
            </a:br>
            <a:r>
              <a:rPr lang="zh-CN" altLang="en-US" b="1" dirty="0" smtClean="0"/>
              <a:t>功能：</a:t>
            </a:r>
            <a:r>
              <a:rPr lang="zh-CN" altLang="en-US" dirty="0" smtClean="0"/>
              <a:t>通过手势操控，可提供全息图像，追踪声音、动作和周围环境，可以广泛应用于火星探索、建筑设计、教育、医疗手术及娱乐等领域。</a:t>
            </a:r>
            <a:endParaRPr lang="zh-CN" altLang="en-US" dirty="0"/>
          </a:p>
        </p:txBody>
      </p:sp>
      <p:sp>
        <p:nvSpPr>
          <p:cNvPr id="9" name="矩形 8"/>
          <p:cNvSpPr/>
          <p:nvPr/>
        </p:nvSpPr>
        <p:spPr>
          <a:xfrm>
            <a:off x="797442" y="5413106"/>
            <a:ext cx="10515600" cy="369332"/>
          </a:xfrm>
          <a:prstGeom prst="rect">
            <a:avLst/>
          </a:prstGeom>
        </p:spPr>
        <p:txBody>
          <a:bodyPr wrap="square">
            <a:spAutoFit/>
          </a:bodyPr>
          <a:lstStyle/>
          <a:p>
            <a:r>
              <a:rPr lang="zh-CN" altLang="en-US" b="1" dirty="0" smtClean="0">
                <a:solidFill>
                  <a:schemeClr val="bg2">
                    <a:lumMod val="75000"/>
                  </a:schemeClr>
                </a:solidFill>
              </a:rPr>
              <a:t>归类建议</a:t>
            </a:r>
            <a:r>
              <a:rPr lang="zh-CN" altLang="en-US" dirty="0" smtClean="0">
                <a:solidFill>
                  <a:schemeClr val="bg2">
                    <a:lumMod val="75000"/>
                  </a:schemeClr>
                </a:solidFill>
              </a:rPr>
              <a:t>组件与日常使用的台式电脑相同，根据归类总规则一及六，该商品应归入税则号列</a:t>
            </a:r>
            <a:r>
              <a:rPr lang="en-US" altLang="zh-CN" b="1" dirty="0" smtClean="0">
                <a:solidFill>
                  <a:schemeClr val="bg2">
                    <a:lumMod val="75000"/>
                  </a:schemeClr>
                </a:solidFill>
              </a:rPr>
              <a:t>8471.4140</a:t>
            </a:r>
            <a:r>
              <a:rPr lang="zh-CN" altLang="en-US" dirty="0" smtClean="0">
                <a:solidFill>
                  <a:schemeClr val="bg2">
                    <a:lumMod val="75000"/>
                  </a:schemeClr>
                </a:solidFill>
              </a:rPr>
              <a:t>。</a:t>
            </a:r>
            <a:endParaRPr lang="zh-CN" altLang="en-US" dirty="0">
              <a:solidFill>
                <a:schemeClr val="bg2">
                  <a:lumMod val="75000"/>
                </a:schemeClr>
              </a:solidFill>
            </a:endParaRPr>
          </a:p>
        </p:txBody>
      </p:sp>
    </p:spTree>
  </p:cSld>
  <p:clrMapOvr>
    <a:masterClrMapping/>
  </p:clrMapOvr>
  <p:transition spd="med" advClick="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4037" y="939982"/>
            <a:ext cx="11419368" cy="5016758"/>
          </a:xfrm>
          <a:prstGeom prst="rect">
            <a:avLst/>
          </a:prstGeom>
        </p:spPr>
        <p:txBody>
          <a:bodyPr wrap="square">
            <a:spAutoFit/>
          </a:bodyPr>
          <a:lstStyle/>
          <a:p>
            <a:pPr algn="ctr"/>
            <a:r>
              <a:rPr lang="zh-CN" altLang="en-US" sz="1600" b="1" dirty="0" smtClean="0"/>
              <a:t>海关总署公告</a:t>
            </a:r>
            <a:r>
              <a:rPr lang="en-US" altLang="zh-CN" sz="1600" b="1" dirty="0" smtClean="0"/>
              <a:t>2017</a:t>
            </a:r>
            <a:r>
              <a:rPr lang="zh-CN" altLang="en-US" sz="1600" b="1" dirty="0" smtClean="0"/>
              <a:t>年第</a:t>
            </a:r>
            <a:r>
              <a:rPr lang="en-US" altLang="zh-CN" sz="1600" b="1" dirty="0" smtClean="0"/>
              <a:t>55</a:t>
            </a:r>
            <a:r>
              <a:rPr lang="zh-CN" altLang="en-US" sz="1600" b="1" dirty="0" smtClean="0"/>
              <a:t>号</a:t>
            </a:r>
            <a:endParaRPr lang="en-US" altLang="zh-CN" sz="1600" b="1" dirty="0" smtClean="0"/>
          </a:p>
          <a:p>
            <a:pPr algn="ctr"/>
            <a:r>
              <a:rPr lang="zh-CN" altLang="en-US" sz="1600" b="1" dirty="0" smtClean="0"/>
              <a:t>（关于经香港输往内地葡萄酒全面实施通关征税便利措施的公告 ）</a:t>
            </a:r>
          </a:p>
          <a:p>
            <a:endParaRPr lang="zh-CN" altLang="en-US" sz="1600" dirty="0" smtClean="0"/>
          </a:p>
          <a:p>
            <a:r>
              <a:rPr lang="zh-CN" altLang="en-US" sz="1600" dirty="0" smtClean="0"/>
              <a:t>　　为支持香港特别行政区建设亚洲葡萄酒贸易及集散中心的目标，根据海关总署与香港海关于</a:t>
            </a:r>
            <a:r>
              <a:rPr lang="en-US" altLang="zh-CN" sz="1600" dirty="0" smtClean="0"/>
              <a:t>2010</a:t>
            </a:r>
            <a:r>
              <a:rPr lang="zh-CN" altLang="en-US" sz="1600" dirty="0" smtClean="0"/>
              <a:t>年签订合作安排，为经香港输往内地的葡萄酒提供通关征税便利措施（以下简称便利措施）。便利措施已陆续在深圳、广州、北京、上海和天津等</a:t>
            </a:r>
            <a:r>
              <a:rPr lang="en-US" altLang="zh-CN" sz="1600" dirty="0" smtClean="0"/>
              <a:t>5</a:t>
            </a:r>
            <a:r>
              <a:rPr lang="zh-CN" altLang="en-US" sz="1600" dirty="0" smtClean="0"/>
              <a:t>个口岸实施。为进一步发挥便利措施作用，提升通关效率，同时配合全国海关通关一体化改革，经海关总署与香港海关协商，决定在全国海关范围内全面实施便利措施，现将有关事项公告如下：</a:t>
            </a:r>
          </a:p>
          <a:p>
            <a:endParaRPr lang="zh-CN" altLang="en-US" sz="1600" dirty="0" smtClean="0"/>
          </a:p>
          <a:p>
            <a:r>
              <a:rPr lang="zh-CN" altLang="en-US" sz="1600" dirty="0" smtClean="0"/>
              <a:t>　　一、自</a:t>
            </a:r>
            <a:r>
              <a:rPr lang="en-US" altLang="zh-CN" sz="1600" dirty="0" smtClean="0"/>
              <a:t>2017</a:t>
            </a:r>
            <a:r>
              <a:rPr lang="zh-CN" altLang="en-US" sz="1600" dirty="0" smtClean="0"/>
              <a:t>年</a:t>
            </a:r>
            <a:r>
              <a:rPr lang="en-US" altLang="zh-CN" sz="1600" dirty="0" smtClean="0"/>
              <a:t>11</a:t>
            </a:r>
            <a:r>
              <a:rPr lang="zh-CN" altLang="en-US" sz="1600" dirty="0" smtClean="0"/>
              <a:t>月</a:t>
            </a:r>
            <a:r>
              <a:rPr lang="en-US" altLang="zh-CN" sz="1600" dirty="0" smtClean="0"/>
              <a:t>9</a:t>
            </a:r>
            <a:r>
              <a:rPr lang="zh-CN" altLang="en-US" sz="1600" dirty="0" smtClean="0"/>
              <a:t>日起，便利措施实施范围扩大至全国海关所有口岸。</a:t>
            </a:r>
          </a:p>
          <a:p>
            <a:endParaRPr lang="zh-CN" altLang="en-US" sz="1600" dirty="0" smtClean="0"/>
          </a:p>
          <a:p>
            <a:r>
              <a:rPr lang="zh-CN" altLang="en-US" sz="1600" dirty="0" smtClean="0"/>
              <a:t>　　二、经香港输往内地葡萄酒货物的数据及资料，已由香港备案葡萄酒出口商通过</a:t>
            </a:r>
            <a:r>
              <a:rPr lang="en-US" altLang="zh-CN" sz="1600" dirty="0" smtClean="0"/>
              <a:t>《</a:t>
            </a:r>
            <a:r>
              <a:rPr lang="zh-CN" altLang="en-US" sz="1600" dirty="0" smtClean="0"/>
              <a:t>经香港输往内地葡萄酒通关征税便利措施网上申报系统</a:t>
            </a:r>
            <a:r>
              <a:rPr lang="en-US" altLang="zh-CN" sz="1600" dirty="0" smtClean="0"/>
              <a:t>》</a:t>
            </a:r>
            <a:r>
              <a:rPr lang="zh-CN" altLang="en-US" sz="1600" dirty="0" smtClean="0"/>
              <a:t>申报备案，并经香港海关审核备案的，可以享受内地海关给予的通关征税便利措施。内地进口商在申报进口相关葡萄酒货物时，应在进口报关单“备注栏”填报“便利措施备案编号”。</a:t>
            </a:r>
          </a:p>
          <a:p>
            <a:endParaRPr lang="zh-CN" altLang="en-US" sz="1600" dirty="0" smtClean="0"/>
          </a:p>
          <a:p>
            <a:r>
              <a:rPr lang="zh-CN" altLang="en-US" sz="1600" dirty="0" smtClean="0"/>
              <a:t>　　特此公告。</a:t>
            </a:r>
          </a:p>
          <a:p>
            <a:endParaRPr lang="zh-CN" altLang="en-US" sz="1600" dirty="0" smtClean="0"/>
          </a:p>
          <a:p>
            <a:pPr algn="r"/>
            <a:r>
              <a:rPr lang="zh-CN" altLang="en-US" sz="1600" dirty="0" smtClean="0"/>
              <a:t>　　海关总署</a:t>
            </a:r>
          </a:p>
          <a:p>
            <a:pPr algn="r"/>
            <a:endParaRPr lang="zh-CN" altLang="en-US" sz="1600" dirty="0" smtClean="0"/>
          </a:p>
          <a:p>
            <a:pPr algn="r"/>
            <a:r>
              <a:rPr lang="zh-CN" altLang="en-US" sz="1600" dirty="0" smtClean="0"/>
              <a:t>　　</a:t>
            </a:r>
            <a:r>
              <a:rPr lang="en-US" altLang="zh-CN" sz="1600" dirty="0" smtClean="0"/>
              <a:t>2017</a:t>
            </a:r>
            <a:r>
              <a:rPr lang="zh-CN" altLang="en-US" sz="1600" dirty="0" smtClean="0"/>
              <a:t>年</a:t>
            </a:r>
            <a:r>
              <a:rPr lang="en-US" altLang="zh-CN" sz="1600" dirty="0" smtClean="0"/>
              <a:t>11</a:t>
            </a:r>
            <a:r>
              <a:rPr lang="zh-CN" altLang="en-US" sz="1600" dirty="0" smtClean="0"/>
              <a:t>月</a:t>
            </a:r>
            <a:r>
              <a:rPr lang="en-US" altLang="zh-CN" sz="1600" dirty="0" smtClean="0"/>
              <a:t>8</a:t>
            </a:r>
            <a:r>
              <a:rPr lang="zh-CN" altLang="en-US" sz="1600" dirty="0" smtClean="0"/>
              <a:t>日</a:t>
            </a:r>
          </a:p>
          <a:p>
            <a:endParaRPr lang="zh-CN" altLang="en-US" sz="1600" dirty="0"/>
          </a:p>
        </p:txBody>
      </p:sp>
    </p:spTree>
  </p:cSld>
  <p:clrMapOvr>
    <a:masterClrMapping/>
  </p:clrMapOvr>
  <p:transition spd="med" advClick="0">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归类</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69841" y="883906"/>
            <a:ext cx="3890809" cy="369332"/>
          </a:xfrm>
          <a:prstGeom prst="rect">
            <a:avLst/>
          </a:prstGeom>
        </p:spPr>
        <p:txBody>
          <a:bodyPr wrap="none">
            <a:spAutoFit/>
          </a:bodyPr>
          <a:lstStyle/>
          <a:p>
            <a:r>
              <a:rPr lang="en-US" altLang="zh-CN" b="1" dirty="0" smtClean="0"/>
              <a:t>CR</a:t>
            </a:r>
            <a:r>
              <a:rPr lang="zh-CN" altLang="en-US" b="1" dirty="0" smtClean="0"/>
              <a:t>（</a:t>
            </a:r>
            <a:r>
              <a:rPr lang="en-US" altLang="zh-CN" b="1" dirty="0" smtClean="0"/>
              <a:t>Cinematic Reality</a:t>
            </a:r>
            <a:r>
              <a:rPr lang="zh-CN" altLang="en-US" b="1" dirty="0" smtClean="0"/>
              <a:t>）</a:t>
            </a:r>
            <a:r>
              <a:rPr lang="en-US" altLang="zh-CN" b="1" dirty="0" smtClean="0"/>
              <a:t>,</a:t>
            </a:r>
            <a:r>
              <a:rPr lang="zh-CN" altLang="en-US" b="1" dirty="0" smtClean="0"/>
              <a:t>影像现实</a:t>
            </a:r>
            <a:endParaRPr lang="zh-CN" altLang="en-US" dirty="0"/>
          </a:p>
        </p:txBody>
      </p:sp>
      <p:sp>
        <p:nvSpPr>
          <p:cNvPr id="6" name="矩形 5"/>
          <p:cNvSpPr/>
          <p:nvPr/>
        </p:nvSpPr>
        <p:spPr>
          <a:xfrm>
            <a:off x="659218" y="1382531"/>
            <a:ext cx="10909005" cy="923330"/>
          </a:xfrm>
          <a:prstGeom prst="rect">
            <a:avLst/>
          </a:prstGeom>
        </p:spPr>
        <p:txBody>
          <a:bodyPr wrap="square">
            <a:spAutoFit/>
          </a:bodyPr>
          <a:lstStyle/>
          <a:p>
            <a:r>
              <a:rPr lang="zh-CN" altLang="en-US" dirty="0" smtClean="0"/>
              <a:t>这是</a:t>
            </a:r>
            <a:r>
              <a:rPr lang="en-US" altLang="zh-CN" dirty="0" smtClean="0"/>
              <a:t>Google</a:t>
            </a:r>
            <a:r>
              <a:rPr lang="zh-CN" altLang="en-US" dirty="0" smtClean="0"/>
              <a:t>投资的</a:t>
            </a:r>
            <a:r>
              <a:rPr lang="en-US" altLang="zh-CN" dirty="0" smtClean="0"/>
              <a:t>Magic Leap</a:t>
            </a:r>
            <a:r>
              <a:rPr lang="zh-CN" altLang="en-US" dirty="0" smtClean="0"/>
              <a:t>提出的概念，其核心在于，</a:t>
            </a:r>
            <a:r>
              <a:rPr lang="zh-CN" altLang="en-US" b="1" dirty="0" smtClean="0"/>
              <a:t>通过光波传导棱镜设计，从多角度将画面直接投射于用户视网膜</a:t>
            </a:r>
            <a:r>
              <a:rPr lang="zh-CN" altLang="en-US" dirty="0" smtClean="0"/>
              <a:t>，从而达到“欺骗”大脑的目的。其有别于通过屏幕投射显示技术，通过这样的技术，</a:t>
            </a:r>
            <a:r>
              <a:rPr lang="zh-CN" altLang="en-US" b="1" dirty="0" smtClean="0"/>
              <a:t>实现更加真实的影响，直接与视网膜交互，解决了</a:t>
            </a:r>
            <a:r>
              <a:rPr lang="en-US" altLang="zh-CN" b="1" dirty="0" smtClean="0"/>
              <a:t>MR</a:t>
            </a:r>
            <a:r>
              <a:rPr lang="zh-CN" altLang="en-US" b="1" dirty="0" smtClean="0"/>
              <a:t>视野太窄或者眩晕等问题。</a:t>
            </a:r>
            <a:endParaRPr lang="zh-CN" altLang="en-US" dirty="0"/>
          </a:p>
        </p:txBody>
      </p:sp>
      <p:pic>
        <p:nvPicPr>
          <p:cNvPr id="14337" name="Picture 1"/>
          <p:cNvPicPr>
            <a:picLocks noChangeAspect="1" noChangeArrowheads="1"/>
          </p:cNvPicPr>
          <p:nvPr/>
        </p:nvPicPr>
        <p:blipFill>
          <a:blip r:embed="rId4" cstate="print"/>
          <a:srcRect/>
          <a:stretch>
            <a:fillRect/>
          </a:stretch>
        </p:blipFill>
        <p:spPr bwMode="auto">
          <a:xfrm>
            <a:off x="1238693" y="2803562"/>
            <a:ext cx="3505200" cy="1952625"/>
          </a:xfrm>
          <a:prstGeom prst="rect">
            <a:avLst/>
          </a:prstGeom>
          <a:noFill/>
          <a:ln w="9525">
            <a:noFill/>
            <a:miter lim="800000"/>
            <a:headEnd/>
            <a:tailEnd/>
          </a:ln>
        </p:spPr>
      </p:pic>
      <p:sp>
        <p:nvSpPr>
          <p:cNvPr id="8" name="矩形 7"/>
          <p:cNvSpPr/>
          <p:nvPr/>
        </p:nvSpPr>
        <p:spPr>
          <a:xfrm>
            <a:off x="5344632" y="3233149"/>
            <a:ext cx="6096000" cy="923330"/>
          </a:xfrm>
          <a:prstGeom prst="rect">
            <a:avLst/>
          </a:prstGeom>
        </p:spPr>
        <p:txBody>
          <a:bodyPr>
            <a:spAutoFit/>
          </a:bodyPr>
          <a:lstStyle/>
          <a:p>
            <a:r>
              <a:rPr lang="zh-CN" altLang="en-US" dirty="0" smtClean="0"/>
              <a:t>虽然</a:t>
            </a:r>
            <a:r>
              <a:rPr lang="en-US" altLang="zh-CN" dirty="0" smtClean="0"/>
              <a:t>Magic Leap</a:t>
            </a:r>
            <a:r>
              <a:rPr lang="zh-CN" altLang="en-US" dirty="0" smtClean="0"/>
              <a:t>认为</a:t>
            </a:r>
            <a:r>
              <a:rPr lang="en-US" altLang="zh-CN" dirty="0" smtClean="0"/>
              <a:t>CR</a:t>
            </a:r>
            <a:r>
              <a:rPr lang="zh-CN" altLang="en-US" dirty="0" smtClean="0"/>
              <a:t>与</a:t>
            </a:r>
            <a:r>
              <a:rPr lang="en-US" altLang="zh-CN" dirty="0" smtClean="0"/>
              <a:t>MR</a:t>
            </a:r>
            <a:r>
              <a:rPr lang="zh-CN" altLang="en-US" dirty="0" smtClean="0"/>
              <a:t>不同，实际上理念是类似的，均是模糊物理世界与虚拟世界的混合，所完成的任务、所应用的场景、所提供的内容，与</a:t>
            </a:r>
            <a:r>
              <a:rPr lang="en-US" altLang="zh-CN" dirty="0" smtClean="0"/>
              <a:t>MR</a:t>
            </a:r>
            <a:r>
              <a:rPr lang="zh-CN" altLang="en-US" dirty="0" smtClean="0"/>
              <a:t>产品是相似的。</a:t>
            </a:r>
            <a:endParaRPr lang="zh-CN" altLang="en-US" dirty="0"/>
          </a:p>
        </p:txBody>
      </p:sp>
      <p:sp>
        <p:nvSpPr>
          <p:cNvPr id="9" name="矩形 8"/>
          <p:cNvSpPr/>
          <p:nvPr/>
        </p:nvSpPr>
        <p:spPr>
          <a:xfrm>
            <a:off x="903767" y="5498160"/>
            <a:ext cx="10494335" cy="646331"/>
          </a:xfrm>
          <a:prstGeom prst="rect">
            <a:avLst/>
          </a:prstGeom>
        </p:spPr>
        <p:txBody>
          <a:bodyPr wrap="square">
            <a:spAutoFit/>
          </a:bodyPr>
          <a:lstStyle/>
          <a:p>
            <a:r>
              <a:rPr lang="zh-CN" altLang="en-US" b="1" dirty="0" smtClean="0">
                <a:solidFill>
                  <a:schemeClr val="bg2">
                    <a:lumMod val="75000"/>
                  </a:schemeClr>
                </a:solidFill>
              </a:rPr>
              <a:t>归类建议</a:t>
            </a:r>
            <a:r>
              <a:rPr lang="zh-CN" altLang="en-US" dirty="0" smtClean="0">
                <a:solidFill>
                  <a:schemeClr val="bg2">
                    <a:lumMod val="75000"/>
                  </a:schemeClr>
                </a:solidFill>
              </a:rPr>
              <a:t>由于</a:t>
            </a:r>
            <a:r>
              <a:rPr lang="en-US" altLang="zh-CN" dirty="0" smtClean="0">
                <a:solidFill>
                  <a:schemeClr val="bg2">
                    <a:lumMod val="75000"/>
                  </a:schemeClr>
                </a:solidFill>
              </a:rPr>
              <a:t>CR</a:t>
            </a:r>
            <a:r>
              <a:rPr lang="zh-CN" altLang="en-US" dirty="0" smtClean="0">
                <a:solidFill>
                  <a:schemeClr val="bg2">
                    <a:lumMod val="75000"/>
                  </a:schemeClr>
                </a:solidFill>
              </a:rPr>
              <a:t>产品尚未量产、上市，其硬件组成尚处于保密阶段，因此暂时无法判定具体应归入哪个税号。</a:t>
            </a:r>
            <a:endParaRPr lang="zh-CN" altLang="en-US" dirty="0">
              <a:solidFill>
                <a:schemeClr val="bg2">
                  <a:lumMod val="75000"/>
                </a:schemeClr>
              </a:solidFill>
            </a:endParaRPr>
          </a:p>
        </p:txBody>
      </p:sp>
    </p:spTree>
  </p:cSld>
  <p:clrMapOvr>
    <a:masterClrMapping/>
  </p:clrMapOvr>
  <p:transition spd="med" advClick="0">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归类</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04704" y="905172"/>
            <a:ext cx="6032421" cy="461665"/>
          </a:xfrm>
          <a:prstGeom prst="rect">
            <a:avLst/>
          </a:prstGeom>
        </p:spPr>
        <p:txBody>
          <a:bodyPr wrap="none">
            <a:spAutoFit/>
          </a:bodyPr>
          <a:lstStyle/>
          <a:p>
            <a:r>
              <a:rPr lang="en-US" altLang="zh-CN" sz="2400" b="1" dirty="0" smtClean="0"/>
              <a:t>《</a:t>
            </a:r>
            <a:r>
              <a:rPr lang="zh-CN" altLang="en-US" sz="2400" b="1" dirty="0" smtClean="0"/>
              <a:t>合成氢氧化镁和天然水镁石的鉴别方法</a:t>
            </a:r>
            <a:r>
              <a:rPr lang="en-US" altLang="zh-CN" sz="2400" b="1" dirty="0" smtClean="0"/>
              <a:t>》</a:t>
            </a:r>
            <a:endParaRPr lang="en-US" altLang="zh-CN" sz="2400" b="1" dirty="0"/>
          </a:p>
        </p:txBody>
      </p:sp>
      <p:sp>
        <p:nvSpPr>
          <p:cNvPr id="6" name="矩形 5"/>
          <p:cNvSpPr/>
          <p:nvPr/>
        </p:nvSpPr>
        <p:spPr>
          <a:xfrm>
            <a:off x="669852" y="1562457"/>
            <a:ext cx="10930270" cy="1477328"/>
          </a:xfrm>
          <a:prstGeom prst="rect">
            <a:avLst/>
          </a:prstGeom>
        </p:spPr>
        <p:txBody>
          <a:bodyPr wrap="square">
            <a:spAutoFit/>
          </a:bodyPr>
          <a:lstStyle/>
          <a:p>
            <a:r>
              <a:rPr lang="zh-CN" altLang="en-US" b="1" dirty="0" smtClean="0"/>
              <a:t>一、商品归类</a:t>
            </a:r>
            <a:endParaRPr lang="zh-CN" altLang="en-US" dirty="0" smtClean="0"/>
          </a:p>
          <a:p>
            <a:r>
              <a:rPr lang="zh-CN" altLang="en-US" dirty="0" smtClean="0"/>
              <a:t>天然水镁石是氢氧化镁的天然矿物，纯净物为白色或灰白色，当有</a:t>
            </a:r>
            <a:r>
              <a:rPr lang="en-US" altLang="zh-CN" dirty="0" smtClean="0"/>
              <a:t>Fe</a:t>
            </a:r>
            <a:r>
              <a:rPr lang="zh-CN" altLang="en-US" dirty="0" smtClean="0"/>
              <a:t>、</a:t>
            </a:r>
            <a:r>
              <a:rPr lang="en-US" altLang="zh-CN" dirty="0" smtClean="0"/>
              <a:t>Mn</a:t>
            </a:r>
            <a:r>
              <a:rPr lang="zh-CN" altLang="en-US" dirty="0" smtClean="0"/>
              <a:t>混入物时呈绿色、黄色或褐红色，通常伴生有蛇纹石、方解石、白云石、菱镁矿、镁硅酸盐矿、方镁石、透辉石和滑石等矿物，既是少见的高镁矿物（理论含量 </a:t>
            </a:r>
            <a:r>
              <a:rPr lang="en-US" altLang="zh-CN" dirty="0" smtClean="0"/>
              <a:t>69.12%</a:t>
            </a:r>
            <a:r>
              <a:rPr lang="zh-CN" altLang="en-US" dirty="0" smtClean="0"/>
              <a:t>），也是杂质含量容易控制的工业矿物。未煅烧水镁石为本国子目列名商品，</a:t>
            </a:r>
            <a:r>
              <a:rPr lang="en-US" altLang="zh-CN" dirty="0" smtClean="0"/>
              <a:t>10</a:t>
            </a:r>
            <a:r>
              <a:rPr lang="zh-CN" altLang="en-US" dirty="0" smtClean="0"/>
              <a:t>位税号为</a:t>
            </a:r>
            <a:r>
              <a:rPr lang="en-US" altLang="zh-CN" dirty="0" smtClean="0"/>
              <a:t>2530909930</a:t>
            </a:r>
            <a:r>
              <a:rPr lang="zh-CN" altLang="en-US" dirty="0" smtClean="0"/>
              <a:t>，进口最惠关税税率</a:t>
            </a:r>
            <a:r>
              <a:rPr lang="en-US" altLang="zh-CN" dirty="0" smtClean="0"/>
              <a:t>3%</a:t>
            </a:r>
            <a:r>
              <a:rPr lang="zh-CN" altLang="en-US" dirty="0" smtClean="0"/>
              <a:t>，暂定税率</a:t>
            </a:r>
            <a:r>
              <a:rPr lang="en-US" altLang="zh-CN" dirty="0" smtClean="0"/>
              <a:t>1%</a:t>
            </a:r>
            <a:r>
              <a:rPr lang="zh-CN" altLang="en-US" dirty="0" smtClean="0"/>
              <a:t>。</a:t>
            </a:r>
            <a:endParaRPr lang="zh-CN" altLang="en-US" dirty="0"/>
          </a:p>
        </p:txBody>
      </p:sp>
      <p:pic>
        <p:nvPicPr>
          <p:cNvPr id="12289" name="Picture 1"/>
          <p:cNvPicPr>
            <a:picLocks noChangeAspect="1" noChangeArrowheads="1"/>
          </p:cNvPicPr>
          <p:nvPr/>
        </p:nvPicPr>
        <p:blipFill>
          <a:blip r:embed="rId4" cstate="print"/>
          <a:srcRect/>
          <a:stretch>
            <a:fillRect/>
          </a:stretch>
        </p:blipFill>
        <p:spPr bwMode="auto">
          <a:xfrm>
            <a:off x="7064107" y="3490255"/>
            <a:ext cx="3848100" cy="1876425"/>
          </a:xfrm>
          <a:prstGeom prst="rect">
            <a:avLst/>
          </a:prstGeom>
          <a:noFill/>
          <a:ln w="9525">
            <a:noFill/>
            <a:miter lim="800000"/>
            <a:headEnd/>
            <a:tailEnd/>
          </a:ln>
        </p:spPr>
      </p:pic>
      <p:sp>
        <p:nvSpPr>
          <p:cNvPr id="8" name="矩形 7"/>
          <p:cNvSpPr/>
          <p:nvPr/>
        </p:nvSpPr>
        <p:spPr>
          <a:xfrm>
            <a:off x="8096351" y="5626033"/>
            <a:ext cx="1826141" cy="369332"/>
          </a:xfrm>
          <a:prstGeom prst="rect">
            <a:avLst/>
          </a:prstGeom>
        </p:spPr>
        <p:txBody>
          <a:bodyPr wrap="none">
            <a:spAutoFit/>
          </a:bodyPr>
          <a:lstStyle/>
          <a:p>
            <a:r>
              <a:rPr lang="zh-CN" altLang="en-US" dirty="0" smtClean="0"/>
              <a:t>图</a:t>
            </a:r>
            <a:r>
              <a:rPr lang="en-US" altLang="zh-CN" dirty="0" smtClean="0"/>
              <a:t>.1 </a:t>
            </a:r>
            <a:r>
              <a:rPr lang="zh-CN" altLang="en-US" dirty="0" smtClean="0"/>
              <a:t>天然水镁石</a:t>
            </a:r>
            <a:endParaRPr lang="zh-CN" altLang="en-US" dirty="0"/>
          </a:p>
        </p:txBody>
      </p:sp>
      <p:sp>
        <p:nvSpPr>
          <p:cNvPr id="9" name="矩形 8"/>
          <p:cNvSpPr/>
          <p:nvPr/>
        </p:nvSpPr>
        <p:spPr>
          <a:xfrm>
            <a:off x="719469" y="3568719"/>
            <a:ext cx="5968409" cy="2031325"/>
          </a:xfrm>
          <a:prstGeom prst="rect">
            <a:avLst/>
          </a:prstGeom>
        </p:spPr>
        <p:txBody>
          <a:bodyPr wrap="square">
            <a:spAutoFit/>
          </a:bodyPr>
          <a:lstStyle/>
          <a:p>
            <a:r>
              <a:rPr lang="zh-CN" altLang="en-US" dirty="0" smtClean="0"/>
              <a:t>氢氧化镁别名苛性镁石，轻烧镁砂等，化学式</a:t>
            </a:r>
            <a:r>
              <a:rPr lang="en-US" altLang="zh-CN" dirty="0" smtClean="0"/>
              <a:t>Mg(OH)</a:t>
            </a:r>
            <a:r>
              <a:rPr lang="en-US" altLang="zh-CN" baseline="-25000" dirty="0" smtClean="0"/>
              <a:t>2</a:t>
            </a:r>
            <a:r>
              <a:rPr lang="zh-CN" altLang="en-US" dirty="0" smtClean="0"/>
              <a:t>，式量</a:t>
            </a:r>
            <a:r>
              <a:rPr lang="en-US" altLang="zh-CN" dirty="0" smtClean="0"/>
              <a:t>58.32</a:t>
            </a:r>
            <a:r>
              <a:rPr lang="zh-CN" altLang="en-US" dirty="0" smtClean="0"/>
              <a:t>，一般为无色六方柱晶体或白色粉末，难溶于水和醇，溶于稀酸和铵盐溶液，水溶液呈弱碱性，是</a:t>
            </a:r>
            <a:r>
              <a:rPr lang="en-US" altLang="zh-CN" dirty="0" smtClean="0"/>
              <a:t>《</a:t>
            </a:r>
            <a:r>
              <a:rPr lang="zh-CN" altLang="en-US" dirty="0" smtClean="0"/>
              <a:t>进出口税则</a:t>
            </a:r>
            <a:r>
              <a:rPr lang="en-US" altLang="zh-CN" dirty="0" smtClean="0"/>
              <a:t>》</a:t>
            </a:r>
            <a:r>
              <a:rPr lang="zh-CN" altLang="en-US" dirty="0" smtClean="0"/>
              <a:t>中列名商品，归入税号</a:t>
            </a:r>
            <a:r>
              <a:rPr lang="en-US" altLang="zh-CN" dirty="0" smtClean="0"/>
              <a:t>2816100090</a:t>
            </a:r>
            <a:r>
              <a:rPr lang="zh-CN" altLang="en-US" dirty="0" smtClean="0"/>
              <a:t>，目前进口最惠关税税率</a:t>
            </a:r>
            <a:r>
              <a:rPr lang="en-US" altLang="zh-CN" dirty="0" smtClean="0"/>
              <a:t>5.5%</a:t>
            </a:r>
            <a:r>
              <a:rPr lang="zh-CN" altLang="en-US" dirty="0" smtClean="0"/>
              <a:t>。合成氢氧化镁和天然水镁石的基本化学成分都是氢氧化镁，加上进出口存在关税、监管证件的差异（具体见表</a:t>
            </a:r>
            <a:r>
              <a:rPr lang="en-US" altLang="zh-CN" dirty="0" smtClean="0"/>
              <a:t>.1</a:t>
            </a:r>
            <a:r>
              <a:rPr lang="zh-CN" altLang="en-US" dirty="0" smtClean="0"/>
              <a:t>），属于海关监管重点关注商品。</a:t>
            </a:r>
            <a:endParaRPr lang="zh-CN" altLang="en-US" dirty="0"/>
          </a:p>
        </p:txBody>
      </p:sp>
    </p:spTree>
  </p:cSld>
  <p:clrMapOvr>
    <a:masterClrMapping/>
  </p:clrMapOvr>
  <p:transition spd="med" advClick="0">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归类</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47507" y="1351463"/>
            <a:ext cx="7570381" cy="369332"/>
          </a:xfrm>
          <a:prstGeom prst="rect">
            <a:avLst/>
          </a:prstGeom>
        </p:spPr>
        <p:txBody>
          <a:bodyPr wrap="square">
            <a:spAutoFit/>
          </a:bodyPr>
          <a:lstStyle/>
          <a:p>
            <a:r>
              <a:rPr lang="zh-CN" altLang="en-US" dirty="0" smtClean="0"/>
              <a:t>表</a:t>
            </a:r>
            <a:r>
              <a:rPr lang="en-US" altLang="zh-CN" dirty="0" smtClean="0"/>
              <a:t>.1 </a:t>
            </a:r>
            <a:r>
              <a:rPr lang="zh-CN" altLang="en-US" dirty="0" smtClean="0"/>
              <a:t>合成氢氧化镁、天然水镁石及部分含镁商品的归类与监管条件</a:t>
            </a:r>
            <a:endParaRPr lang="zh-CN" altLang="en-US" dirty="0"/>
          </a:p>
        </p:txBody>
      </p:sp>
      <p:graphicFrame>
        <p:nvGraphicFramePr>
          <p:cNvPr id="7" name="表格 6"/>
          <p:cNvGraphicFramePr>
            <a:graphicFrameLocks noGrp="1"/>
          </p:cNvGraphicFramePr>
          <p:nvPr/>
        </p:nvGraphicFramePr>
        <p:xfrm>
          <a:off x="2020188" y="2125762"/>
          <a:ext cx="8133907" cy="3255730"/>
        </p:xfrm>
        <a:graphic>
          <a:graphicData uri="http://schemas.openxmlformats.org/drawingml/2006/table">
            <a:tbl>
              <a:tblPr/>
              <a:tblGrid>
                <a:gridCol w="1986386"/>
                <a:gridCol w="1666736"/>
                <a:gridCol w="976069"/>
                <a:gridCol w="1044566"/>
                <a:gridCol w="844000"/>
                <a:gridCol w="1616150"/>
              </a:tblGrid>
              <a:tr h="177060">
                <a:tc rowSpan="2">
                  <a:txBody>
                    <a:bodyPr/>
                    <a:lstStyle/>
                    <a:p>
                      <a:pPr algn="ctr" latinLnBrk="1"/>
                      <a:r>
                        <a:rPr lang="zh-CN" altLang="en-US" sz="1400" b="1" dirty="0">
                          <a:latin typeface="宋体"/>
                        </a:rPr>
                        <a:t>税号</a:t>
                      </a:r>
                      <a:endParaRPr lang="zh-CN" altLang="en-US" sz="1400" dirty="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rowSpan="2">
                  <a:txBody>
                    <a:bodyPr/>
                    <a:lstStyle/>
                    <a:p>
                      <a:pPr algn="ctr" latinLnBrk="1"/>
                      <a:r>
                        <a:rPr lang="zh-CN" altLang="en-US" sz="1400" b="1" dirty="0">
                          <a:latin typeface="宋体"/>
                        </a:rPr>
                        <a:t>品名</a:t>
                      </a:r>
                      <a:endParaRPr lang="zh-CN" altLang="en-US" sz="1400" dirty="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gridSpan="3">
                  <a:txBody>
                    <a:bodyPr/>
                    <a:lstStyle/>
                    <a:p>
                      <a:pPr algn="ctr" latinLnBrk="1"/>
                      <a:r>
                        <a:rPr lang="zh-CN" altLang="en-US" sz="1400" b="1">
                          <a:latin typeface="宋体"/>
                        </a:rPr>
                        <a:t>进口关税</a:t>
                      </a:r>
                      <a:r>
                        <a:rPr lang="en-US" altLang="zh-CN" sz="1400" b="1">
                          <a:latin typeface="宋体"/>
                        </a:rPr>
                        <a:t>%</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zh-CN" altLang="en-US"/>
                    </a:p>
                  </a:txBody>
                  <a:tcPr/>
                </a:tc>
                <a:tc hMerge="1">
                  <a:txBody>
                    <a:bodyPr/>
                    <a:lstStyle/>
                    <a:p>
                      <a:endParaRPr lang="zh-CN" altLang="en-US"/>
                    </a:p>
                  </a:txBody>
                  <a:tcPr/>
                </a:tc>
                <a:tc rowSpan="2">
                  <a:txBody>
                    <a:bodyPr/>
                    <a:lstStyle/>
                    <a:p>
                      <a:pPr algn="ctr" latinLnBrk="1"/>
                      <a:r>
                        <a:rPr lang="zh-CN" altLang="en-US" sz="1400" b="1">
                          <a:latin typeface="宋体"/>
                        </a:rPr>
                        <a:t>监管证件代码</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r>
              <a:tr h="297752">
                <a:tc vMerge="1">
                  <a:txBody>
                    <a:bodyPr/>
                    <a:lstStyle/>
                    <a:p>
                      <a:endParaRPr lang="zh-CN" altLang="en-US"/>
                    </a:p>
                  </a:txBody>
                  <a:tcPr/>
                </a:tc>
                <a:tc vMerge="1">
                  <a:txBody>
                    <a:bodyPr/>
                    <a:lstStyle/>
                    <a:p>
                      <a:endParaRPr lang="zh-CN" altLang="en-US"/>
                    </a:p>
                  </a:txBody>
                  <a:tcPr/>
                </a:tc>
                <a:tc>
                  <a:txBody>
                    <a:bodyPr/>
                    <a:lstStyle/>
                    <a:p>
                      <a:pPr algn="ctr" latinLnBrk="1"/>
                      <a:r>
                        <a:rPr lang="zh-CN" altLang="en-US" sz="1400" dirty="0">
                          <a:latin typeface="宋体"/>
                        </a:rPr>
                        <a:t>最惠国</a:t>
                      </a:r>
                      <a:endParaRPr lang="zh-CN" altLang="en-US" sz="1400" dirty="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latinLnBrk="1"/>
                      <a:r>
                        <a:rPr lang="zh-CN" altLang="en-US" sz="1400" dirty="0">
                          <a:latin typeface="宋体"/>
                        </a:rPr>
                        <a:t>普通</a:t>
                      </a:r>
                      <a:endParaRPr lang="zh-CN" altLang="en-US" sz="1400" dirty="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latinLnBrk="1"/>
                      <a:r>
                        <a:rPr lang="zh-CN" altLang="en-US" sz="1400" dirty="0">
                          <a:latin typeface="宋体"/>
                        </a:rPr>
                        <a:t>年内暂定</a:t>
                      </a:r>
                      <a:endParaRPr lang="zh-CN" altLang="en-US" sz="1400" dirty="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r>
              <a:tr h="669851">
                <a:tc>
                  <a:txBody>
                    <a:bodyPr/>
                    <a:lstStyle/>
                    <a:p>
                      <a:pPr latinLnBrk="1"/>
                      <a:r>
                        <a:rPr lang="en-US" altLang="zh-CN" sz="1400">
                          <a:latin typeface="宋体"/>
                        </a:rPr>
                        <a:t>2519909910</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zh-CN" altLang="en-US" sz="1400">
                          <a:latin typeface="宋体"/>
                        </a:rPr>
                        <a:t>其他氧化镁含量在</a:t>
                      </a:r>
                      <a:r>
                        <a:rPr lang="en-US" altLang="zh-CN" sz="1400">
                          <a:latin typeface="宋体"/>
                        </a:rPr>
                        <a:t>70%</a:t>
                      </a:r>
                      <a:r>
                        <a:rPr lang="zh-CN" altLang="en-US" sz="1400">
                          <a:latin typeface="宋体"/>
                        </a:rPr>
                        <a:t>及以上的矿产品</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en-US" altLang="zh-CN" sz="1400">
                          <a:latin typeface="宋体"/>
                        </a:rPr>
                        <a:t>3</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en-US" altLang="zh-CN" sz="1400">
                          <a:latin typeface="宋体"/>
                        </a:rPr>
                        <a:t>40</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en-US" altLang="zh-CN" sz="1400">
                          <a:latin typeface="宋体"/>
                        </a:rPr>
                        <a:t>1</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en-US" sz="1400">
                          <a:latin typeface="宋体"/>
                        </a:rPr>
                        <a:t>4xy</a:t>
                      </a:r>
                      <a:endParaRPr 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r>
              <a:tr h="354119">
                <a:tc>
                  <a:txBody>
                    <a:bodyPr/>
                    <a:lstStyle/>
                    <a:p>
                      <a:pPr latinLnBrk="1"/>
                      <a:r>
                        <a:rPr lang="en-US" altLang="zh-CN" sz="1400">
                          <a:latin typeface="宋体"/>
                        </a:rPr>
                        <a:t>2519909990</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zh-CN" altLang="en-US" sz="1400">
                          <a:latin typeface="宋体"/>
                        </a:rPr>
                        <a:t>其他氧化镁</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en-US" altLang="zh-CN" sz="1400">
                          <a:latin typeface="宋体"/>
                        </a:rPr>
                        <a:t>3</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en-US" altLang="zh-CN" sz="1400">
                          <a:latin typeface="宋体"/>
                        </a:rPr>
                        <a:t>40</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zh-CN" altLang="en-US" sz="1400"/>
                        <a:t/>
                      </a:r>
                      <a:br>
                        <a:rPr lang="zh-CN" altLang="en-US" sz="1400"/>
                      </a:b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zh-CN" altLang="en-US" sz="1400"/>
                        <a:t/>
                      </a:r>
                      <a:br>
                        <a:rPr lang="zh-CN" altLang="en-US" sz="1400"/>
                      </a:b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r>
              <a:tr h="354119">
                <a:tc>
                  <a:txBody>
                    <a:bodyPr/>
                    <a:lstStyle/>
                    <a:p>
                      <a:pPr latinLnBrk="1"/>
                      <a:r>
                        <a:rPr lang="en-US" altLang="zh-CN" sz="1400" b="1">
                          <a:solidFill>
                            <a:srgbClr val="FF0000"/>
                          </a:solidFill>
                          <a:latin typeface="宋体"/>
                        </a:rPr>
                        <a:t>2530909930</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zh-CN" altLang="en-US" sz="1400" b="1">
                          <a:solidFill>
                            <a:srgbClr val="FF0000"/>
                          </a:solidFill>
                          <a:latin typeface="宋体"/>
                        </a:rPr>
                        <a:t>未煅烧水镁石</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en-US" altLang="zh-CN" sz="1400" b="1">
                          <a:solidFill>
                            <a:srgbClr val="FF0000"/>
                          </a:solidFill>
                          <a:latin typeface="宋体"/>
                        </a:rPr>
                        <a:t>3</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en-US" altLang="zh-CN" sz="1400" b="1">
                          <a:solidFill>
                            <a:srgbClr val="FF0000"/>
                          </a:solidFill>
                          <a:latin typeface="宋体"/>
                        </a:rPr>
                        <a:t>50</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en-US" altLang="zh-CN" sz="1400" b="1">
                          <a:solidFill>
                            <a:srgbClr val="FF0000"/>
                          </a:solidFill>
                          <a:latin typeface="宋体"/>
                        </a:rPr>
                        <a:t>1</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en-US" sz="1400" b="1">
                          <a:solidFill>
                            <a:srgbClr val="FF0000"/>
                          </a:solidFill>
                          <a:latin typeface="宋体"/>
                        </a:rPr>
                        <a:t>4xy</a:t>
                      </a:r>
                      <a:endParaRPr 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r>
              <a:tr h="867208">
                <a:tc>
                  <a:txBody>
                    <a:bodyPr/>
                    <a:lstStyle/>
                    <a:p>
                      <a:pPr latinLnBrk="1"/>
                      <a:r>
                        <a:rPr lang="en-US" altLang="zh-CN" sz="1400">
                          <a:latin typeface="宋体"/>
                        </a:rPr>
                        <a:t>2530909992</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zh-CN" altLang="en-US" sz="1400">
                          <a:latin typeface="宋体"/>
                        </a:rPr>
                        <a:t>其他品目未列名氧化镁含量在</a:t>
                      </a:r>
                      <a:r>
                        <a:rPr lang="en-US" altLang="zh-CN" sz="1400">
                          <a:latin typeface="宋体"/>
                        </a:rPr>
                        <a:t>70%</a:t>
                      </a:r>
                      <a:r>
                        <a:rPr lang="zh-CN" altLang="en-US" sz="1400">
                          <a:latin typeface="宋体"/>
                        </a:rPr>
                        <a:t>及以上的矿产品</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en-US" altLang="zh-CN" sz="1400">
                          <a:latin typeface="宋体"/>
                        </a:rPr>
                        <a:t>3</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en-US" altLang="zh-CN" sz="1400">
                          <a:latin typeface="宋体"/>
                        </a:rPr>
                        <a:t>50</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zh-CN" altLang="en-US" sz="1400"/>
                        <a:t/>
                      </a:r>
                      <a:br>
                        <a:rPr lang="zh-CN" altLang="en-US" sz="1400"/>
                      </a:b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zh-CN" altLang="en-US" sz="1400"/>
                        <a:t/>
                      </a:r>
                      <a:br>
                        <a:rPr lang="zh-CN" altLang="en-US" sz="1400"/>
                      </a:b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r>
              <a:tr h="354119">
                <a:tc>
                  <a:txBody>
                    <a:bodyPr/>
                    <a:lstStyle/>
                    <a:p>
                      <a:pPr latinLnBrk="1"/>
                      <a:r>
                        <a:rPr lang="en-US" altLang="zh-CN" sz="1400" b="1">
                          <a:solidFill>
                            <a:srgbClr val="FF0000"/>
                          </a:solidFill>
                          <a:latin typeface="宋体"/>
                        </a:rPr>
                        <a:t>2816100090</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zh-CN" altLang="en-US" sz="1400" b="1" dirty="0">
                          <a:solidFill>
                            <a:srgbClr val="FF0000"/>
                          </a:solidFill>
                          <a:latin typeface="宋体"/>
                        </a:rPr>
                        <a:t>氢氧化镁</a:t>
                      </a:r>
                      <a:endParaRPr lang="zh-CN" altLang="en-US" sz="1400" dirty="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en-US" altLang="zh-CN" sz="1400" b="1">
                          <a:solidFill>
                            <a:srgbClr val="FF0000"/>
                          </a:solidFill>
                          <a:latin typeface="宋体"/>
                        </a:rPr>
                        <a:t>5.5</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en-US" altLang="zh-CN" sz="1400" b="1">
                          <a:solidFill>
                            <a:srgbClr val="FF0000"/>
                          </a:solidFill>
                          <a:latin typeface="宋体"/>
                        </a:rPr>
                        <a:t>30</a:t>
                      </a: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zh-CN" altLang="en-US" sz="1400"/>
                        <a:t/>
                      </a:r>
                      <a:br>
                        <a:rPr lang="zh-CN" altLang="en-US" sz="1400"/>
                      </a:br>
                      <a:endParaRPr lang="zh-CN" altLang="en-US" sz="140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latinLnBrk="1"/>
                      <a:r>
                        <a:rPr lang="zh-CN" altLang="en-US" sz="1400" dirty="0"/>
                        <a:t/>
                      </a:r>
                      <a:br>
                        <a:rPr lang="zh-CN" altLang="en-US" sz="1400" dirty="0"/>
                      </a:br>
                      <a:endParaRPr lang="zh-CN" altLang="en-US" sz="1400" dirty="0"/>
                    </a:p>
                  </a:txBody>
                  <a:tcPr marL="52681" marR="52681"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r>
            </a:tbl>
          </a:graphicData>
        </a:graphic>
      </p:graphicFrame>
      <p:sp>
        <p:nvSpPr>
          <p:cNvPr id="191489" name="Rectangle 1"/>
          <p:cNvSpPr>
            <a:spLocks noChangeArrowheads="1"/>
          </p:cNvSpPr>
          <p:nvPr/>
        </p:nvSpPr>
        <p:spPr bwMode="auto">
          <a:xfrm>
            <a:off x="0" y="0"/>
            <a:ext cx="12192000" cy="0"/>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338138"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338138" algn="l" defTabSz="914400" rtl="0" eaLnBrk="0" fontAlgn="base" latinLnBrk="0" hangingPunct="0">
              <a:lnSpc>
                <a:spcPct val="100000"/>
              </a:lnSpc>
              <a:spcBef>
                <a:spcPct val="0"/>
              </a:spcBef>
              <a:spcAft>
                <a:spcPct val="0"/>
              </a:spcAft>
              <a:buClrTx/>
              <a:buSzTx/>
              <a:buFontTx/>
              <a:buNone/>
              <a:tabLst/>
            </a:pPr>
            <a:r>
              <a:rPr kumimoji="0" lang="zh-CN" altLang="zh-CN" sz="1200" b="1" i="0" u="none" strike="noStrike" cap="none" normalizeH="0" baseline="0" smtClean="0">
                <a:ln>
                  <a:noFill/>
                </a:ln>
                <a:solidFill>
                  <a:srgbClr val="3E3E3E"/>
                </a:solidFill>
                <a:effectLst/>
                <a:latin typeface="Arial" pitchFamily="34" charset="0"/>
                <a:ea typeface="Hiragino Sans GB"/>
                <a:cs typeface="宋体" pitchFamily="2" charset="-122"/>
              </a:rPr>
              <a:t> </a:t>
            </a:r>
            <a:endParaRPr kumimoji="0" lang="zh-CN"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338138"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spd="med" advClick="0">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归类</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52893" y="1131907"/>
            <a:ext cx="11057860" cy="4801314"/>
          </a:xfrm>
          <a:prstGeom prst="rect">
            <a:avLst/>
          </a:prstGeom>
        </p:spPr>
        <p:txBody>
          <a:bodyPr wrap="square">
            <a:spAutoFit/>
          </a:bodyPr>
          <a:lstStyle/>
          <a:p>
            <a:r>
              <a:rPr lang="zh-CN" altLang="en-US" b="1" dirty="0" smtClean="0"/>
              <a:t>二、编制背景</a:t>
            </a:r>
            <a:endParaRPr lang="zh-CN" altLang="en-US" dirty="0" smtClean="0"/>
          </a:p>
          <a:p>
            <a:r>
              <a:rPr lang="zh-CN" altLang="en-US" dirty="0" smtClean="0"/>
              <a:t>进出口含镁矿物在税、证上存在差异，特别是合成氢氧化镁和天然水镁石的基本成分相同，属于易混且敏感的商品。首先，按照现行镁砂出口许可证管理要求，天然水镁石、菱镁矿与</a:t>
            </a:r>
            <a:r>
              <a:rPr lang="en-US" altLang="zh-CN" dirty="0" smtClean="0"/>
              <a:t>2519</a:t>
            </a:r>
            <a:r>
              <a:rPr lang="zh-CN" altLang="en-US" dirty="0" smtClean="0"/>
              <a:t>项下煅烧镁砂</a:t>
            </a:r>
            <a:r>
              <a:rPr lang="en-US" altLang="zh-CN" dirty="0" smtClean="0"/>
              <a:t>(</a:t>
            </a:r>
            <a:r>
              <a:rPr lang="zh-CN" altLang="en-US" dirty="0" smtClean="0"/>
              <a:t>不含化学纯氧化镁</a:t>
            </a:r>
            <a:r>
              <a:rPr lang="en-US" altLang="zh-CN" dirty="0" smtClean="0"/>
              <a:t>)</a:t>
            </a:r>
            <a:r>
              <a:rPr lang="zh-CN" altLang="en-US" dirty="0" smtClean="0"/>
              <a:t>，均需凭证出口，而合成氢氧化镁则不需要许可证；其次，合成氢氧化镁进口关税最惠税率为</a:t>
            </a:r>
            <a:r>
              <a:rPr lang="en-US" altLang="zh-CN" dirty="0" smtClean="0"/>
              <a:t>5.5%</a:t>
            </a:r>
            <a:r>
              <a:rPr lang="zh-CN" altLang="en-US" dirty="0" smtClean="0"/>
              <a:t>，而天然水镁石进口关税最惠税率仅为</a:t>
            </a:r>
            <a:r>
              <a:rPr lang="en-US" altLang="zh-CN" dirty="0" smtClean="0"/>
              <a:t>3%</a:t>
            </a:r>
            <a:r>
              <a:rPr lang="zh-CN" altLang="en-US" dirty="0" smtClean="0"/>
              <a:t>（年内暂定</a:t>
            </a:r>
            <a:r>
              <a:rPr lang="en-US" altLang="zh-CN" dirty="0" smtClean="0"/>
              <a:t>1%</a:t>
            </a:r>
            <a:r>
              <a:rPr lang="zh-CN" altLang="en-US" dirty="0" smtClean="0"/>
              <a:t>），相对于关税税率较低的化工商品而言最大</a:t>
            </a:r>
            <a:r>
              <a:rPr lang="en-US" altLang="zh-CN" dirty="0" smtClean="0"/>
              <a:t>4.5%</a:t>
            </a:r>
            <a:r>
              <a:rPr lang="zh-CN" altLang="en-US" dirty="0" smtClean="0"/>
              <a:t>的税差不算小。因此，对海关来说，快速鉴别天然水镁石与合成氢氧化镁，并准确测定商品中氧化镁的含量，非常重要。海关化验部门由此开发了一种既准确又快速，能对天然水镁石与合成氢氧化镁进行有效鉴别的方法，为通关提供有效的技术支持。</a:t>
            </a:r>
            <a:br>
              <a:rPr lang="zh-CN" altLang="en-US" dirty="0" smtClean="0"/>
            </a:br>
            <a:r>
              <a:rPr lang="zh-CN" altLang="en-US" dirty="0" smtClean="0"/>
              <a:t/>
            </a:r>
            <a:br>
              <a:rPr lang="zh-CN" altLang="en-US" dirty="0" smtClean="0"/>
            </a:br>
            <a:endParaRPr lang="zh-CN" altLang="en-US" dirty="0" smtClean="0"/>
          </a:p>
          <a:p>
            <a:r>
              <a:rPr lang="zh-CN" altLang="en-US" b="1" dirty="0" smtClean="0"/>
              <a:t>三、标准方法</a:t>
            </a:r>
            <a:endParaRPr lang="zh-CN" altLang="en-US" dirty="0" smtClean="0"/>
          </a:p>
          <a:p>
            <a:r>
              <a:rPr lang="zh-CN" altLang="en-US" dirty="0" smtClean="0"/>
              <a:t>海关化验中心编制的海关行业标准</a:t>
            </a:r>
            <a:r>
              <a:rPr lang="en-US" altLang="zh-CN" dirty="0" smtClean="0"/>
              <a:t>《</a:t>
            </a:r>
            <a:r>
              <a:rPr lang="zh-CN" altLang="en-US" dirty="0" smtClean="0"/>
              <a:t>合成氢氧化镁和天然水镁石的鉴别方法</a:t>
            </a:r>
            <a:r>
              <a:rPr lang="en-US" altLang="zh-CN" dirty="0" smtClean="0"/>
              <a:t>》</a:t>
            </a:r>
            <a:r>
              <a:rPr lang="zh-CN" altLang="en-US" dirty="0" smtClean="0"/>
              <a:t>（</a:t>
            </a:r>
            <a:r>
              <a:rPr lang="en-US" altLang="zh-CN" dirty="0" smtClean="0"/>
              <a:t>HS/T 55—2017</a:t>
            </a:r>
            <a:r>
              <a:rPr lang="zh-CN" altLang="en-US" dirty="0" smtClean="0"/>
              <a:t>），主要利用合成氢氧化镁和天然水镁石的成分及晶体结构的不同，通过</a:t>
            </a:r>
            <a:r>
              <a:rPr lang="en-US" altLang="zh-CN" dirty="0" smtClean="0"/>
              <a:t>X</a:t>
            </a:r>
            <a:r>
              <a:rPr lang="zh-CN" altLang="en-US" dirty="0" smtClean="0"/>
              <a:t>射线荧光光谱仪分析试样的成分、</a:t>
            </a:r>
            <a:r>
              <a:rPr lang="en-US" altLang="zh-CN" dirty="0" smtClean="0"/>
              <a:t>X</a:t>
            </a:r>
            <a:r>
              <a:rPr lang="zh-CN" altLang="en-US" dirty="0" smtClean="0"/>
              <a:t>射线衍射特征谱图和扫描电子显微镜下的微观结构对试样进行鉴别。</a:t>
            </a:r>
          </a:p>
          <a:p>
            <a:r>
              <a:rPr lang="en-US" altLang="zh-CN" b="1" dirty="0" smtClean="0"/>
              <a:t>X</a:t>
            </a:r>
            <a:r>
              <a:rPr lang="zh-CN" altLang="en-US" b="1" dirty="0" smtClean="0"/>
              <a:t>射线衍射分析  </a:t>
            </a:r>
            <a:r>
              <a:rPr lang="en-US" altLang="zh-CN" dirty="0" smtClean="0"/>
              <a:t>2</a:t>
            </a:r>
            <a:r>
              <a:rPr lang="el-GR" altLang="zh-CN" dirty="0" smtClean="0"/>
              <a:t>θ</a:t>
            </a:r>
            <a:r>
              <a:rPr lang="zh-CN" altLang="en-US" dirty="0" smtClean="0"/>
              <a:t>扫描范围设定为</a:t>
            </a:r>
            <a:r>
              <a:rPr lang="en-US" altLang="zh-CN" dirty="0" smtClean="0"/>
              <a:t>10</a:t>
            </a:r>
            <a:r>
              <a:rPr lang="zh-CN" altLang="en-US" baseline="30000" dirty="0" smtClean="0"/>
              <a:t>Ｏ</a:t>
            </a:r>
            <a:r>
              <a:rPr lang="zh-CN" altLang="en-US" dirty="0" smtClean="0"/>
              <a:t>～</a:t>
            </a:r>
            <a:r>
              <a:rPr lang="en-US" altLang="zh-CN" dirty="0" smtClean="0"/>
              <a:t>60</a:t>
            </a:r>
            <a:r>
              <a:rPr lang="zh-CN" altLang="en-US" baseline="30000" dirty="0" smtClean="0"/>
              <a:t>Ｏ</a:t>
            </a:r>
            <a:r>
              <a:rPr lang="zh-CN" altLang="en-US" dirty="0" smtClean="0"/>
              <a:t>，扫描方式为连续扫描，对试样进行物相分析并采集谱图，无定型氢氧化镁</a:t>
            </a:r>
            <a:r>
              <a:rPr lang="en-US" altLang="zh-CN" dirty="0" smtClean="0"/>
              <a:t>X</a:t>
            </a:r>
            <a:r>
              <a:rPr lang="zh-CN" altLang="en-US" dirty="0" smtClean="0"/>
              <a:t>射线衍射谱图见图</a:t>
            </a:r>
            <a:r>
              <a:rPr lang="en-US" altLang="zh-CN" dirty="0" smtClean="0"/>
              <a:t>A.1</a:t>
            </a:r>
            <a:r>
              <a:rPr lang="zh-CN" altLang="en-US" dirty="0" smtClean="0"/>
              <a:t>，氢氧化镁</a:t>
            </a:r>
            <a:r>
              <a:rPr lang="en-US" altLang="zh-CN" dirty="0" smtClean="0"/>
              <a:t>X</a:t>
            </a:r>
            <a:r>
              <a:rPr lang="zh-CN" altLang="en-US" dirty="0" smtClean="0"/>
              <a:t>射线衍射谱图见图 </a:t>
            </a:r>
            <a:r>
              <a:rPr lang="en-US" altLang="zh-CN" dirty="0" smtClean="0"/>
              <a:t>A.2</a:t>
            </a:r>
            <a:r>
              <a:rPr lang="zh-CN" altLang="en-US" dirty="0" smtClean="0"/>
              <a:t>，天然水镁石</a:t>
            </a:r>
            <a:r>
              <a:rPr lang="en-US" altLang="zh-CN" dirty="0" smtClean="0"/>
              <a:t>X</a:t>
            </a:r>
            <a:r>
              <a:rPr lang="zh-CN" altLang="en-US" dirty="0" smtClean="0"/>
              <a:t>射线衍射谱图见图</a:t>
            </a:r>
            <a:r>
              <a:rPr lang="en-US" altLang="zh-CN" dirty="0" smtClean="0"/>
              <a:t>A.3</a:t>
            </a:r>
            <a:r>
              <a:rPr lang="zh-CN" altLang="en-US" dirty="0" smtClean="0"/>
              <a:t>，合成氢氧化镁和天然水镁石的差异是很明显的。</a:t>
            </a:r>
            <a:endParaRPr lang="zh-CN" altLang="en-US" dirty="0"/>
          </a:p>
        </p:txBody>
      </p:sp>
    </p:spTree>
  </p:cSld>
  <p:clrMapOvr>
    <a:masterClrMapping/>
  </p:clrMapOvr>
  <p:transition spd="med" advClick="0">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归类</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7395" name="Picture 3"/>
          <p:cNvPicPr>
            <a:picLocks noChangeAspect="1" noChangeArrowheads="1"/>
          </p:cNvPicPr>
          <p:nvPr/>
        </p:nvPicPr>
        <p:blipFill>
          <a:blip r:embed="rId4" cstate="print"/>
          <a:srcRect/>
          <a:stretch>
            <a:fillRect/>
          </a:stretch>
        </p:blipFill>
        <p:spPr bwMode="auto">
          <a:xfrm>
            <a:off x="639061" y="1856046"/>
            <a:ext cx="3067050" cy="1657350"/>
          </a:xfrm>
          <a:prstGeom prst="rect">
            <a:avLst/>
          </a:prstGeom>
          <a:noFill/>
          <a:ln w="9525">
            <a:noFill/>
            <a:miter lim="800000"/>
            <a:headEnd/>
            <a:tailEnd/>
          </a:ln>
        </p:spPr>
      </p:pic>
      <p:sp>
        <p:nvSpPr>
          <p:cNvPr id="8" name="矩形 7"/>
          <p:cNvSpPr/>
          <p:nvPr/>
        </p:nvSpPr>
        <p:spPr>
          <a:xfrm>
            <a:off x="135340" y="3988613"/>
            <a:ext cx="4031938" cy="369332"/>
          </a:xfrm>
          <a:prstGeom prst="rect">
            <a:avLst/>
          </a:prstGeom>
        </p:spPr>
        <p:txBody>
          <a:bodyPr wrap="none">
            <a:spAutoFit/>
          </a:bodyPr>
          <a:lstStyle/>
          <a:p>
            <a:r>
              <a:rPr lang="zh-CN" altLang="en-US" dirty="0" smtClean="0"/>
              <a:t>图 </a:t>
            </a:r>
            <a:r>
              <a:rPr lang="en-US" altLang="zh-CN" dirty="0" smtClean="0"/>
              <a:t>A.1 </a:t>
            </a:r>
            <a:r>
              <a:rPr lang="zh-CN" altLang="en-US" dirty="0" smtClean="0"/>
              <a:t>无定型氢氧化镁</a:t>
            </a:r>
            <a:r>
              <a:rPr lang="en-US" altLang="zh-CN" dirty="0" smtClean="0"/>
              <a:t>X</a:t>
            </a:r>
            <a:r>
              <a:rPr lang="zh-CN" altLang="en-US" dirty="0" smtClean="0"/>
              <a:t>射线衍射谱图</a:t>
            </a:r>
            <a:endParaRPr lang="zh-CN" altLang="en-US" dirty="0"/>
          </a:p>
        </p:txBody>
      </p:sp>
      <p:pic>
        <p:nvPicPr>
          <p:cNvPr id="187396" name="Picture 4"/>
          <p:cNvPicPr>
            <a:picLocks noChangeAspect="1" noChangeArrowheads="1"/>
          </p:cNvPicPr>
          <p:nvPr/>
        </p:nvPicPr>
        <p:blipFill>
          <a:blip r:embed="rId5" cstate="print"/>
          <a:srcRect/>
          <a:stretch>
            <a:fillRect/>
          </a:stretch>
        </p:blipFill>
        <p:spPr bwMode="auto">
          <a:xfrm>
            <a:off x="4529082" y="1856046"/>
            <a:ext cx="3000375" cy="1609725"/>
          </a:xfrm>
          <a:prstGeom prst="rect">
            <a:avLst/>
          </a:prstGeom>
          <a:noFill/>
          <a:ln w="9525">
            <a:noFill/>
            <a:miter lim="800000"/>
            <a:headEnd/>
            <a:tailEnd/>
          </a:ln>
        </p:spPr>
      </p:pic>
      <p:sp>
        <p:nvSpPr>
          <p:cNvPr id="10" name="矩形 9"/>
          <p:cNvSpPr/>
          <p:nvPr/>
        </p:nvSpPr>
        <p:spPr>
          <a:xfrm>
            <a:off x="4440675" y="3988613"/>
            <a:ext cx="3339440" cy="369332"/>
          </a:xfrm>
          <a:prstGeom prst="rect">
            <a:avLst/>
          </a:prstGeom>
        </p:spPr>
        <p:txBody>
          <a:bodyPr wrap="none">
            <a:spAutoFit/>
          </a:bodyPr>
          <a:lstStyle/>
          <a:p>
            <a:r>
              <a:rPr lang="zh-CN" altLang="en-US" dirty="0" smtClean="0"/>
              <a:t>图 </a:t>
            </a:r>
            <a:r>
              <a:rPr lang="en-US" altLang="zh-CN" dirty="0" smtClean="0"/>
              <a:t>A.2 </a:t>
            </a:r>
            <a:r>
              <a:rPr lang="zh-CN" altLang="en-US" dirty="0" smtClean="0"/>
              <a:t>氢氧化镁</a:t>
            </a:r>
            <a:r>
              <a:rPr lang="en-US" altLang="zh-CN" dirty="0" smtClean="0"/>
              <a:t>X</a:t>
            </a:r>
            <a:r>
              <a:rPr lang="zh-CN" altLang="en-US" dirty="0" smtClean="0"/>
              <a:t>射线衍射谱图</a:t>
            </a:r>
            <a:endParaRPr lang="zh-CN" altLang="en-US" dirty="0"/>
          </a:p>
        </p:txBody>
      </p:sp>
      <p:pic>
        <p:nvPicPr>
          <p:cNvPr id="187397" name="Picture 5"/>
          <p:cNvPicPr>
            <a:picLocks noChangeAspect="1" noChangeArrowheads="1"/>
          </p:cNvPicPr>
          <p:nvPr/>
        </p:nvPicPr>
        <p:blipFill>
          <a:blip r:embed="rId6" cstate="print"/>
          <a:srcRect/>
          <a:stretch>
            <a:fillRect/>
          </a:stretch>
        </p:blipFill>
        <p:spPr bwMode="auto">
          <a:xfrm>
            <a:off x="8352428" y="1856046"/>
            <a:ext cx="3057525" cy="1657350"/>
          </a:xfrm>
          <a:prstGeom prst="rect">
            <a:avLst/>
          </a:prstGeom>
          <a:noFill/>
          <a:ln w="9525">
            <a:noFill/>
            <a:miter lim="800000"/>
            <a:headEnd/>
            <a:tailEnd/>
          </a:ln>
        </p:spPr>
      </p:pic>
      <p:sp>
        <p:nvSpPr>
          <p:cNvPr id="12" name="矩形 11"/>
          <p:cNvSpPr/>
          <p:nvPr/>
        </p:nvSpPr>
        <p:spPr>
          <a:xfrm>
            <a:off x="8053511" y="3988613"/>
            <a:ext cx="3570273" cy="369332"/>
          </a:xfrm>
          <a:prstGeom prst="rect">
            <a:avLst/>
          </a:prstGeom>
        </p:spPr>
        <p:txBody>
          <a:bodyPr wrap="none">
            <a:spAutoFit/>
          </a:bodyPr>
          <a:lstStyle/>
          <a:p>
            <a:r>
              <a:rPr lang="zh-CN" altLang="en-US" dirty="0" smtClean="0"/>
              <a:t>图 </a:t>
            </a:r>
            <a:r>
              <a:rPr lang="en-US" altLang="zh-CN" dirty="0" smtClean="0"/>
              <a:t>A.3 </a:t>
            </a:r>
            <a:r>
              <a:rPr lang="zh-CN" altLang="en-US" dirty="0" smtClean="0"/>
              <a:t>天然水镁石</a:t>
            </a:r>
            <a:r>
              <a:rPr lang="en-US" altLang="zh-CN" dirty="0" smtClean="0"/>
              <a:t>X</a:t>
            </a:r>
            <a:r>
              <a:rPr lang="zh-CN" altLang="en-US" dirty="0" smtClean="0"/>
              <a:t>射线衍射谱图</a:t>
            </a:r>
            <a:endParaRPr lang="zh-CN" altLang="en-US" dirty="0"/>
          </a:p>
        </p:txBody>
      </p:sp>
    </p:spTree>
  </p:cSld>
  <p:clrMapOvr>
    <a:masterClrMapping/>
  </p:clrMapOvr>
  <p:transition spd="med" advClick="0">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归类</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9851" y="977942"/>
            <a:ext cx="10930269" cy="1200329"/>
          </a:xfrm>
          <a:prstGeom prst="rect">
            <a:avLst/>
          </a:prstGeom>
        </p:spPr>
        <p:txBody>
          <a:bodyPr wrap="square">
            <a:spAutoFit/>
          </a:bodyPr>
          <a:lstStyle/>
          <a:p>
            <a:r>
              <a:rPr lang="zh-CN" altLang="en-US" b="1" dirty="0" smtClean="0"/>
              <a:t>扫描电子显微镜分析</a:t>
            </a:r>
            <a:r>
              <a:rPr lang="zh-CN" altLang="en-US" dirty="0" smtClean="0"/>
              <a:t> 采用二次电子检测器，加速电压</a:t>
            </a:r>
            <a:r>
              <a:rPr lang="en-US" altLang="zh-CN" dirty="0" smtClean="0"/>
              <a:t>10 kV</a:t>
            </a:r>
            <a:r>
              <a:rPr lang="zh-CN" altLang="en-US" dirty="0" smtClean="0"/>
              <a:t>～</a:t>
            </a:r>
            <a:r>
              <a:rPr lang="en-US" altLang="zh-CN" dirty="0" smtClean="0"/>
              <a:t>20 kV</a:t>
            </a:r>
            <a:r>
              <a:rPr lang="zh-CN" altLang="en-US" dirty="0" smtClean="0"/>
              <a:t>，放大倍数</a:t>
            </a:r>
            <a:r>
              <a:rPr lang="en-US" altLang="zh-CN" dirty="0" smtClean="0"/>
              <a:t>200</a:t>
            </a:r>
            <a:r>
              <a:rPr lang="zh-CN" altLang="en-US" dirty="0" smtClean="0"/>
              <a:t>～</a:t>
            </a:r>
            <a:r>
              <a:rPr lang="en-US" altLang="zh-CN" dirty="0" smtClean="0"/>
              <a:t>5 000</a:t>
            </a:r>
            <a:r>
              <a:rPr lang="zh-CN" altLang="en-US" dirty="0" smtClean="0"/>
              <a:t>倍，调节各项参数，以观察到清晰的图片为准，用电子显微镜拍摄的图片，合成氢氧化镁雪花状特征见图</a:t>
            </a:r>
            <a:r>
              <a:rPr lang="en-US" altLang="zh-CN" dirty="0" smtClean="0"/>
              <a:t>B.1</a:t>
            </a:r>
            <a:r>
              <a:rPr lang="zh-CN" altLang="en-US" dirty="0" smtClean="0"/>
              <a:t>，合成氢氧化镁的片状特征见图 </a:t>
            </a:r>
            <a:r>
              <a:rPr lang="en-US" altLang="zh-CN" dirty="0" smtClean="0"/>
              <a:t>B.2</a:t>
            </a:r>
            <a:r>
              <a:rPr lang="zh-CN" altLang="en-US" dirty="0" smtClean="0"/>
              <a:t>，天然水镁石的棒状特征见图 </a:t>
            </a:r>
            <a:r>
              <a:rPr lang="en-US" altLang="zh-CN" dirty="0" smtClean="0"/>
              <a:t>B.3</a:t>
            </a:r>
            <a:r>
              <a:rPr lang="zh-CN" altLang="en-US" dirty="0" smtClean="0"/>
              <a:t>，天然水镁石的针状特征见图 </a:t>
            </a:r>
            <a:r>
              <a:rPr lang="en-US" altLang="zh-CN" dirty="0" smtClean="0"/>
              <a:t>B.4</a:t>
            </a:r>
            <a:r>
              <a:rPr lang="zh-CN" altLang="en-US" dirty="0" smtClean="0"/>
              <a:t>。两种的差异更加直观，看来仪器贵有贵的道理。</a:t>
            </a:r>
            <a:endParaRPr lang="zh-CN" altLang="en-US" dirty="0"/>
          </a:p>
        </p:txBody>
      </p:sp>
      <p:pic>
        <p:nvPicPr>
          <p:cNvPr id="185345" name="Picture 1"/>
          <p:cNvPicPr>
            <a:picLocks noChangeAspect="1" noChangeArrowheads="1"/>
          </p:cNvPicPr>
          <p:nvPr/>
        </p:nvPicPr>
        <p:blipFill>
          <a:blip r:embed="rId4" cstate="print"/>
          <a:srcRect/>
          <a:stretch>
            <a:fillRect/>
          </a:stretch>
        </p:blipFill>
        <p:spPr bwMode="auto">
          <a:xfrm>
            <a:off x="2355260" y="2246128"/>
            <a:ext cx="1952625" cy="1581150"/>
          </a:xfrm>
          <a:prstGeom prst="rect">
            <a:avLst/>
          </a:prstGeom>
          <a:noFill/>
          <a:ln w="9525">
            <a:noFill/>
            <a:miter lim="800000"/>
            <a:headEnd/>
            <a:tailEnd/>
          </a:ln>
        </p:spPr>
      </p:pic>
      <p:sp>
        <p:nvSpPr>
          <p:cNvPr id="7" name="矩形 6"/>
          <p:cNvSpPr/>
          <p:nvPr/>
        </p:nvSpPr>
        <p:spPr>
          <a:xfrm>
            <a:off x="1133070" y="3956717"/>
            <a:ext cx="4737194" cy="369332"/>
          </a:xfrm>
          <a:prstGeom prst="rect">
            <a:avLst/>
          </a:prstGeom>
        </p:spPr>
        <p:txBody>
          <a:bodyPr wrap="none">
            <a:spAutoFit/>
          </a:bodyPr>
          <a:lstStyle/>
          <a:p>
            <a:r>
              <a:rPr lang="zh-CN" altLang="en-US" dirty="0" smtClean="0"/>
              <a:t>图</a:t>
            </a:r>
            <a:r>
              <a:rPr lang="en-US" altLang="zh-CN" dirty="0" smtClean="0"/>
              <a:t>B.1</a:t>
            </a:r>
            <a:r>
              <a:rPr lang="zh-CN" altLang="en-US" dirty="0" smtClean="0"/>
              <a:t>合成氢氧化镁（雪花状，放大</a:t>
            </a:r>
            <a:r>
              <a:rPr lang="en-US" altLang="zh-CN" dirty="0" smtClean="0"/>
              <a:t>1000</a:t>
            </a:r>
            <a:r>
              <a:rPr lang="zh-CN" altLang="en-US" dirty="0" smtClean="0"/>
              <a:t>倍）</a:t>
            </a:r>
            <a:endParaRPr lang="zh-CN" altLang="en-US" dirty="0"/>
          </a:p>
        </p:txBody>
      </p:sp>
      <p:pic>
        <p:nvPicPr>
          <p:cNvPr id="185346" name="Picture 2"/>
          <p:cNvPicPr>
            <a:picLocks noChangeAspect="1" noChangeArrowheads="1"/>
          </p:cNvPicPr>
          <p:nvPr/>
        </p:nvPicPr>
        <p:blipFill>
          <a:blip r:embed="rId5" cstate="print"/>
          <a:srcRect/>
          <a:stretch>
            <a:fillRect/>
          </a:stretch>
        </p:blipFill>
        <p:spPr bwMode="auto">
          <a:xfrm>
            <a:off x="2313814" y="4487382"/>
            <a:ext cx="1971675" cy="1619250"/>
          </a:xfrm>
          <a:prstGeom prst="rect">
            <a:avLst/>
          </a:prstGeom>
          <a:noFill/>
          <a:ln w="9525">
            <a:noFill/>
            <a:miter lim="800000"/>
            <a:headEnd/>
            <a:tailEnd/>
          </a:ln>
        </p:spPr>
      </p:pic>
      <p:sp>
        <p:nvSpPr>
          <p:cNvPr id="9" name="矩形 8"/>
          <p:cNvSpPr/>
          <p:nvPr/>
        </p:nvSpPr>
        <p:spPr>
          <a:xfrm>
            <a:off x="961085" y="6200184"/>
            <a:ext cx="4634602" cy="369332"/>
          </a:xfrm>
          <a:prstGeom prst="rect">
            <a:avLst/>
          </a:prstGeom>
        </p:spPr>
        <p:txBody>
          <a:bodyPr wrap="none">
            <a:spAutoFit/>
          </a:bodyPr>
          <a:lstStyle/>
          <a:p>
            <a:r>
              <a:rPr lang="zh-CN" altLang="en-US" dirty="0" smtClean="0"/>
              <a:t>图 </a:t>
            </a:r>
            <a:r>
              <a:rPr lang="en-US" altLang="zh-CN" dirty="0" smtClean="0"/>
              <a:t>B.2 </a:t>
            </a:r>
            <a:r>
              <a:rPr lang="zh-CN" altLang="en-US" dirty="0" smtClean="0"/>
              <a:t>合成氢氧化镁（片状，放大</a:t>
            </a:r>
            <a:r>
              <a:rPr lang="en-US" altLang="zh-CN" dirty="0" smtClean="0"/>
              <a:t>5000</a:t>
            </a:r>
            <a:r>
              <a:rPr lang="zh-CN" altLang="en-US" dirty="0" smtClean="0"/>
              <a:t>倍）</a:t>
            </a:r>
            <a:endParaRPr lang="zh-CN" altLang="en-US" dirty="0"/>
          </a:p>
        </p:txBody>
      </p:sp>
      <p:pic>
        <p:nvPicPr>
          <p:cNvPr id="185347" name="Picture 3"/>
          <p:cNvPicPr>
            <a:picLocks noChangeAspect="1" noChangeArrowheads="1"/>
          </p:cNvPicPr>
          <p:nvPr/>
        </p:nvPicPr>
        <p:blipFill>
          <a:blip r:embed="rId6" cstate="print"/>
          <a:srcRect/>
          <a:stretch>
            <a:fillRect/>
          </a:stretch>
        </p:blipFill>
        <p:spPr bwMode="auto">
          <a:xfrm>
            <a:off x="8001136" y="2246128"/>
            <a:ext cx="1952625" cy="1600200"/>
          </a:xfrm>
          <a:prstGeom prst="rect">
            <a:avLst/>
          </a:prstGeom>
          <a:noFill/>
          <a:ln w="9525">
            <a:noFill/>
            <a:miter lim="800000"/>
            <a:headEnd/>
            <a:tailEnd/>
          </a:ln>
        </p:spPr>
      </p:pic>
      <p:sp>
        <p:nvSpPr>
          <p:cNvPr id="11" name="矩形 10"/>
          <p:cNvSpPr/>
          <p:nvPr/>
        </p:nvSpPr>
        <p:spPr>
          <a:xfrm>
            <a:off x="6605417" y="3956717"/>
            <a:ext cx="4403770" cy="369332"/>
          </a:xfrm>
          <a:prstGeom prst="rect">
            <a:avLst/>
          </a:prstGeom>
        </p:spPr>
        <p:txBody>
          <a:bodyPr wrap="none">
            <a:spAutoFit/>
          </a:bodyPr>
          <a:lstStyle/>
          <a:p>
            <a:r>
              <a:rPr lang="zh-CN" altLang="en-US" dirty="0" smtClean="0"/>
              <a:t>图 </a:t>
            </a:r>
            <a:r>
              <a:rPr lang="en-US" altLang="zh-CN" dirty="0" smtClean="0"/>
              <a:t>B.3 </a:t>
            </a:r>
            <a:r>
              <a:rPr lang="zh-CN" altLang="en-US" dirty="0" smtClean="0"/>
              <a:t>天然水镁石（棒状，放大</a:t>
            </a:r>
            <a:r>
              <a:rPr lang="en-US" altLang="zh-CN" dirty="0" smtClean="0"/>
              <a:t>1000</a:t>
            </a:r>
            <a:r>
              <a:rPr lang="zh-CN" altLang="en-US" dirty="0" smtClean="0"/>
              <a:t>倍）</a:t>
            </a:r>
            <a:endParaRPr lang="zh-CN" altLang="en-US" dirty="0"/>
          </a:p>
        </p:txBody>
      </p:sp>
      <p:pic>
        <p:nvPicPr>
          <p:cNvPr id="185348" name="Picture 4"/>
          <p:cNvPicPr>
            <a:picLocks noChangeAspect="1" noChangeArrowheads="1"/>
          </p:cNvPicPr>
          <p:nvPr/>
        </p:nvPicPr>
        <p:blipFill>
          <a:blip r:embed="rId7" cstate="print"/>
          <a:srcRect/>
          <a:stretch>
            <a:fillRect/>
          </a:stretch>
        </p:blipFill>
        <p:spPr bwMode="auto">
          <a:xfrm>
            <a:off x="8038876" y="4487382"/>
            <a:ext cx="1962150" cy="1562100"/>
          </a:xfrm>
          <a:prstGeom prst="rect">
            <a:avLst/>
          </a:prstGeom>
          <a:noFill/>
          <a:ln w="9525">
            <a:noFill/>
            <a:miter lim="800000"/>
            <a:headEnd/>
            <a:tailEnd/>
          </a:ln>
        </p:spPr>
      </p:pic>
      <p:sp>
        <p:nvSpPr>
          <p:cNvPr id="13" name="矩形 12"/>
          <p:cNvSpPr/>
          <p:nvPr/>
        </p:nvSpPr>
        <p:spPr>
          <a:xfrm>
            <a:off x="6647934" y="6200184"/>
            <a:ext cx="4403770" cy="369332"/>
          </a:xfrm>
          <a:prstGeom prst="rect">
            <a:avLst/>
          </a:prstGeom>
        </p:spPr>
        <p:txBody>
          <a:bodyPr wrap="none">
            <a:spAutoFit/>
          </a:bodyPr>
          <a:lstStyle/>
          <a:p>
            <a:r>
              <a:rPr lang="zh-CN" altLang="en-US" dirty="0" smtClean="0"/>
              <a:t>图 </a:t>
            </a:r>
            <a:r>
              <a:rPr lang="en-US" altLang="zh-CN" dirty="0" smtClean="0"/>
              <a:t>B.4 </a:t>
            </a:r>
            <a:r>
              <a:rPr lang="zh-CN" altLang="en-US" dirty="0" smtClean="0"/>
              <a:t>天然水镁石（针状，放大</a:t>
            </a:r>
            <a:r>
              <a:rPr lang="en-US" altLang="zh-CN" dirty="0" smtClean="0"/>
              <a:t>5000</a:t>
            </a:r>
            <a:r>
              <a:rPr lang="zh-CN" altLang="en-US" dirty="0" smtClean="0"/>
              <a:t>倍）</a:t>
            </a:r>
            <a:endParaRPr lang="zh-CN" altLang="en-US" dirty="0"/>
          </a:p>
        </p:txBody>
      </p:sp>
    </p:spTree>
  </p:cSld>
  <p:clrMapOvr>
    <a:masterClrMapping/>
  </p:clrMapOvr>
  <p:transition spd="med" advClick="0">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normAutofit/>
          </a:bodyPr>
          <a:lstStyle/>
          <a:p>
            <a:r>
              <a:rPr lang="zh-CN" altLang="en-US" dirty="0" smtClean="0">
                <a:latin typeface="+mj-ea"/>
              </a:rPr>
              <a:t>归类</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71871" y="2296380"/>
            <a:ext cx="4976036" cy="2585323"/>
          </a:xfrm>
          <a:prstGeom prst="rect">
            <a:avLst/>
          </a:prstGeom>
        </p:spPr>
        <p:txBody>
          <a:bodyPr wrap="square">
            <a:spAutoFit/>
          </a:bodyPr>
          <a:lstStyle/>
          <a:p>
            <a:r>
              <a:rPr lang="zh-CN" altLang="en-US" dirty="0" smtClean="0"/>
              <a:t>这个标准规定了合成氢氧化镁和天然水镁石的鉴别方法的仪器和设备、试验方法及结果分析等，特别适用于通过化学合成方法生产的纯度在化学纯以上的合成氢氧化镁和天然水镁石的属性鉴别</a:t>
            </a:r>
            <a:r>
              <a:rPr lang="zh-CN" altLang="en-US" dirty="0" smtClean="0"/>
              <a:t>。</a:t>
            </a:r>
            <a:endParaRPr lang="en-US" altLang="zh-CN" dirty="0" smtClean="0"/>
          </a:p>
          <a:p>
            <a:endParaRPr lang="zh-CN" altLang="en-US" dirty="0" smtClean="0"/>
          </a:p>
          <a:p>
            <a:r>
              <a:rPr lang="zh-CN" altLang="en-US" dirty="0" smtClean="0"/>
              <a:t>好东西多分享，尽管海关行业标准是为适应海关监管需要而制定，但也不仅限于海关实验室使用，企业在进出口过程中，欢迎优先选用！</a:t>
            </a:r>
            <a:endParaRPr lang="zh-CN" altLang="en-US" dirty="0"/>
          </a:p>
        </p:txBody>
      </p:sp>
      <p:pic>
        <p:nvPicPr>
          <p:cNvPr id="183297" name="Picture 1" descr="C:\Users\Administrator\Desktop\ppt模板\ppt素材\商务团队人物场景扁平化卡通png高清图片素材\商务人物-扁平组 (24).png"/>
          <p:cNvPicPr>
            <a:picLocks noChangeAspect="1" noChangeArrowheads="1"/>
          </p:cNvPicPr>
          <p:nvPr/>
        </p:nvPicPr>
        <p:blipFill>
          <a:blip r:embed="rId4" cstate="print"/>
          <a:srcRect/>
          <a:stretch>
            <a:fillRect/>
          </a:stretch>
        </p:blipFill>
        <p:spPr bwMode="auto">
          <a:xfrm>
            <a:off x="6467438" y="940096"/>
            <a:ext cx="5143315" cy="5405008"/>
          </a:xfrm>
          <a:prstGeom prst="rect">
            <a:avLst/>
          </a:prstGeom>
          <a:noFill/>
        </p:spPr>
      </p:pic>
    </p:spTree>
  </p:cSld>
  <p:clrMapOvr>
    <a:masterClrMapping/>
  </p:clrMapOvr>
  <p:transition spd="med" advClick="0">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478264" y="0"/>
            <a:ext cx="3251798" cy="3676206"/>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chemeClr val="accent3">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任意多边形 2"/>
          <p:cNvSpPr/>
          <p:nvPr/>
        </p:nvSpPr>
        <p:spPr>
          <a:xfrm>
            <a:off x="6170372" y="2204353"/>
            <a:ext cx="4391471" cy="4679437"/>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solidFill>
            <a:srgbClr val="FFFFFF">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C874"/>
              </a:solidFill>
            </a:endParaRPr>
          </a:p>
        </p:txBody>
      </p:sp>
      <p:sp>
        <p:nvSpPr>
          <p:cNvPr id="4" name="文本框 18"/>
          <p:cNvSpPr txBox="1"/>
          <p:nvPr/>
        </p:nvSpPr>
        <p:spPr>
          <a:xfrm>
            <a:off x="2114579" y="1579074"/>
            <a:ext cx="1968044" cy="769263"/>
          </a:xfrm>
          <a:prstGeom prst="rect">
            <a:avLst/>
          </a:prstGeom>
          <a:noFill/>
        </p:spPr>
        <p:txBody>
          <a:bodyPr wrap="square" rtlCol="0">
            <a:spAutoFit/>
          </a:bodyPr>
          <a:lstStyle/>
          <a:p>
            <a:pPr algn="ctr"/>
            <a:r>
              <a:rPr lang="zh-CN" altLang="en-US" sz="4400" dirty="0" smtClean="0">
                <a:solidFill>
                  <a:schemeClr val="bg1"/>
                </a:solidFill>
                <a:latin typeface="微软雅黑" panose="020B0503020204020204" pitchFamily="34" charset="-122"/>
                <a:ea typeface="微软雅黑" panose="020B0503020204020204" pitchFamily="34" charset="-122"/>
              </a:rPr>
              <a:t>第四章</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5" name="弧形 4"/>
          <p:cNvSpPr/>
          <p:nvPr/>
        </p:nvSpPr>
        <p:spPr>
          <a:xfrm rot="8155962">
            <a:off x="1964824" y="722586"/>
            <a:ext cx="2231731" cy="2231731"/>
          </a:xfrm>
          <a:prstGeom prst="arc">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任意多边形 5"/>
          <p:cNvSpPr/>
          <p:nvPr/>
        </p:nvSpPr>
        <p:spPr>
          <a:xfrm>
            <a:off x="6455957" y="2503488"/>
            <a:ext cx="3815541" cy="4597070"/>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C874"/>
              </a:solidFill>
            </a:endParaRPr>
          </a:p>
        </p:txBody>
      </p:sp>
      <p:cxnSp>
        <p:nvCxnSpPr>
          <p:cNvPr id="38" name="直接连接符 37"/>
          <p:cNvCxnSpPr/>
          <p:nvPr/>
        </p:nvCxnSpPr>
        <p:spPr>
          <a:xfrm>
            <a:off x="7175870" y="4672451"/>
            <a:ext cx="2471984" cy="0"/>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7607802" y="3615921"/>
            <a:ext cx="1569661" cy="923330"/>
          </a:xfrm>
          <a:prstGeom prst="rect">
            <a:avLst/>
          </a:prstGeom>
          <a:noFill/>
        </p:spPr>
        <p:txBody>
          <a:bodyPr wrap="none" lIns="91440" tIns="45720" rIns="91440" bIns="45720">
            <a:spAutoFit/>
          </a:bodyPr>
          <a:lstStyle/>
          <a:p>
            <a:pPr algn="ctr"/>
            <a:r>
              <a:rPr lang="zh-CN" alt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商检</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40" name="图片 39" descr="PNG公司logo.png"/>
          <p:cNvPicPr>
            <a:picLocks noChangeAspect="1"/>
          </p:cNvPicPr>
          <p:nvPr/>
        </p:nvPicPr>
        <p:blipFill>
          <a:blip r:embed="rId2" cstate="print"/>
          <a:stretch>
            <a:fillRect/>
          </a:stretch>
        </p:blipFill>
        <p:spPr>
          <a:xfrm>
            <a:off x="9647568" y="0"/>
            <a:ext cx="2673545" cy="905555"/>
          </a:xfrm>
          <a:prstGeom prst="rect">
            <a:avLst/>
          </a:prstGeom>
        </p:spPr>
      </p:pic>
    </p:spTree>
  </p:cSld>
  <p:clrMapOvr>
    <a:masterClrMapping/>
  </p:clrMapOvr>
  <p:transition spd="med" advClick="0">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商检</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2140" y="994280"/>
            <a:ext cx="11472530" cy="4524315"/>
          </a:xfrm>
          <a:prstGeom prst="rect">
            <a:avLst/>
          </a:prstGeom>
        </p:spPr>
        <p:txBody>
          <a:bodyPr wrap="square">
            <a:spAutoFit/>
          </a:bodyPr>
          <a:lstStyle/>
          <a:p>
            <a:pPr algn="ctr"/>
            <a:r>
              <a:rPr lang="zh-CN" altLang="en-US" sz="1600" b="1" dirty="0" smtClean="0"/>
              <a:t>质检总局 海关总署联合公告</a:t>
            </a:r>
            <a:r>
              <a:rPr lang="en-US" altLang="zh-CN" sz="1600" b="1" dirty="0" smtClean="0"/>
              <a:t>2017</a:t>
            </a:r>
            <a:r>
              <a:rPr lang="zh-CN" altLang="en-US" sz="1600" b="1" dirty="0" smtClean="0"/>
              <a:t>年第</a:t>
            </a:r>
            <a:r>
              <a:rPr lang="en-US" altLang="zh-CN" sz="1600" b="1" dirty="0" smtClean="0"/>
              <a:t>93</a:t>
            </a:r>
            <a:r>
              <a:rPr lang="zh-CN" altLang="en-US" sz="1600" b="1" dirty="0" smtClean="0"/>
              <a:t>号</a:t>
            </a:r>
            <a:endParaRPr lang="en-US" altLang="zh-CN" sz="1600" b="1" dirty="0" smtClean="0"/>
          </a:p>
          <a:p>
            <a:pPr algn="ctr"/>
            <a:r>
              <a:rPr lang="zh-CN" altLang="en-US" sz="1600" b="1" dirty="0" smtClean="0"/>
              <a:t>（关于调整</a:t>
            </a:r>
            <a:r>
              <a:rPr lang="en-US" altLang="zh-CN" sz="1600" b="1" dirty="0" smtClean="0"/>
              <a:t>《</a:t>
            </a:r>
            <a:r>
              <a:rPr lang="zh-CN" altLang="en-US" sz="1600" b="1" dirty="0" smtClean="0"/>
              <a:t>出入境检验检疫机构实施检验检疫的进出境商品目录</a:t>
            </a:r>
            <a:r>
              <a:rPr lang="en-US" altLang="zh-CN" sz="1600" b="1" dirty="0" smtClean="0"/>
              <a:t>》</a:t>
            </a:r>
            <a:r>
              <a:rPr lang="zh-CN" altLang="en-US" sz="1600" b="1" dirty="0" smtClean="0"/>
              <a:t>的公告）</a:t>
            </a:r>
          </a:p>
          <a:p>
            <a:pPr algn="ctr"/>
            <a:r>
              <a:rPr lang="zh-CN" altLang="en-US" sz="1600" b="1" dirty="0" smtClean="0"/>
              <a:t>联合公告</a:t>
            </a:r>
            <a:r>
              <a:rPr lang="en-US" altLang="zh-CN" sz="1600" b="1" dirty="0" smtClean="0"/>
              <a:t>〔2017〕93 </a:t>
            </a:r>
            <a:r>
              <a:rPr lang="zh-CN" altLang="en-US" sz="1600" b="1" dirty="0" smtClean="0"/>
              <a:t>号 </a:t>
            </a:r>
          </a:p>
          <a:p>
            <a:endParaRPr lang="zh-CN" altLang="en-US" sz="1600" dirty="0" smtClean="0"/>
          </a:p>
          <a:p>
            <a:r>
              <a:rPr lang="zh-CN" altLang="en-US" sz="1600" dirty="0" smtClean="0"/>
              <a:t>　　根据</a:t>
            </a:r>
            <a:r>
              <a:rPr lang="en-US" altLang="zh-CN" sz="1600" dirty="0" smtClean="0"/>
              <a:t>《</a:t>
            </a:r>
            <a:r>
              <a:rPr lang="zh-CN" altLang="en-US" sz="1600" dirty="0" smtClean="0"/>
              <a:t>中华人民共和国进出口商品检验法</a:t>
            </a:r>
            <a:r>
              <a:rPr lang="en-US" altLang="zh-CN" sz="1600" dirty="0" smtClean="0"/>
              <a:t>》</a:t>
            </a:r>
            <a:r>
              <a:rPr lang="zh-CN" altLang="en-US" sz="1600" dirty="0" smtClean="0"/>
              <a:t>及其实施条例有关规定，质检总局决定对</a:t>
            </a:r>
            <a:r>
              <a:rPr lang="en-US" altLang="zh-CN" sz="1600" dirty="0" smtClean="0"/>
              <a:t>《</a:t>
            </a:r>
            <a:r>
              <a:rPr lang="zh-CN" altLang="en-US" sz="1600" dirty="0" smtClean="0"/>
              <a:t>出入境检验检疫机构实施检验检疫的进出境商品目录</a:t>
            </a:r>
            <a:r>
              <a:rPr lang="en-US" altLang="zh-CN" sz="1600" dirty="0" smtClean="0"/>
              <a:t>》</a:t>
            </a:r>
            <a:r>
              <a:rPr lang="zh-CN" altLang="en-US" sz="1600" dirty="0" smtClean="0"/>
              <a:t>进行调整，现公告如下</a:t>
            </a:r>
            <a:r>
              <a:rPr lang="en-US" altLang="zh-CN" sz="1600" dirty="0" smtClean="0"/>
              <a:t>:</a:t>
            </a:r>
          </a:p>
          <a:p>
            <a:endParaRPr lang="en-US" altLang="zh-CN" sz="1600" dirty="0" smtClean="0"/>
          </a:p>
          <a:p>
            <a:r>
              <a:rPr lang="zh-CN" altLang="en-US" sz="1600" dirty="0" smtClean="0"/>
              <a:t>　　一、取消涉及工业品的</a:t>
            </a:r>
            <a:r>
              <a:rPr lang="en-US" altLang="zh-CN" sz="1600" dirty="0" smtClean="0"/>
              <a:t>158</a:t>
            </a:r>
            <a:r>
              <a:rPr lang="zh-CN" altLang="en-US" sz="1600" dirty="0" smtClean="0"/>
              <a:t>个海关商品编码的海关监管条件“</a:t>
            </a:r>
            <a:r>
              <a:rPr lang="en-US" altLang="zh-CN" sz="1600" dirty="0" smtClean="0"/>
              <a:t>A”</a:t>
            </a:r>
            <a:r>
              <a:rPr lang="zh-CN" altLang="en-US" sz="1600" dirty="0" smtClean="0"/>
              <a:t>，检验检疫机构不再实施进境检验检疫监管。</a:t>
            </a:r>
          </a:p>
          <a:p>
            <a:endParaRPr lang="zh-CN" altLang="en-US" sz="1600" dirty="0" smtClean="0"/>
          </a:p>
          <a:p>
            <a:r>
              <a:rPr lang="zh-CN" altLang="en-US" sz="1600" dirty="0" smtClean="0"/>
              <a:t>　　二、取消涉及烟草的</a:t>
            </a:r>
            <a:r>
              <a:rPr lang="en-US" altLang="zh-CN" sz="1600" dirty="0" smtClean="0"/>
              <a:t>4</a:t>
            </a:r>
            <a:r>
              <a:rPr lang="zh-CN" altLang="en-US" sz="1600" dirty="0" smtClean="0"/>
              <a:t>个海关商品编码的海关监管条件“</a:t>
            </a:r>
            <a:r>
              <a:rPr lang="en-US" altLang="zh-CN" sz="1600" dirty="0" smtClean="0"/>
              <a:t>A”</a:t>
            </a:r>
            <a:r>
              <a:rPr lang="zh-CN" altLang="en-US" sz="1600" dirty="0" smtClean="0"/>
              <a:t>，检验检疫机构不再实施进境检验检疫监管，仅实施出境检验检疫监管。</a:t>
            </a:r>
          </a:p>
          <a:p>
            <a:endParaRPr lang="zh-CN" altLang="en-US" sz="1600" dirty="0" smtClean="0"/>
          </a:p>
          <a:p>
            <a:r>
              <a:rPr lang="zh-CN" altLang="en-US" sz="1600" dirty="0" smtClean="0"/>
              <a:t>　　三、上述调整自</a:t>
            </a:r>
            <a:r>
              <a:rPr lang="en-US" altLang="zh-CN" sz="1600" dirty="0" smtClean="0"/>
              <a:t>2017</a:t>
            </a:r>
            <a:r>
              <a:rPr lang="zh-CN" altLang="en-US" sz="1600" dirty="0" smtClean="0"/>
              <a:t>年</a:t>
            </a:r>
            <a:r>
              <a:rPr lang="en-US" altLang="zh-CN" sz="1600" dirty="0" smtClean="0"/>
              <a:t>11</a:t>
            </a:r>
            <a:r>
              <a:rPr lang="zh-CN" altLang="en-US" sz="1600" dirty="0" smtClean="0"/>
              <a:t>月</a:t>
            </a:r>
            <a:r>
              <a:rPr lang="en-US" altLang="zh-CN" sz="1600" dirty="0" smtClean="0"/>
              <a:t>1</a:t>
            </a:r>
            <a:r>
              <a:rPr lang="zh-CN" altLang="en-US" sz="1600" dirty="0" smtClean="0"/>
              <a:t>日起执行。详细调整内容见附件。</a:t>
            </a:r>
          </a:p>
          <a:p>
            <a:endParaRPr lang="zh-CN" altLang="en-US" sz="1600" dirty="0" smtClean="0"/>
          </a:p>
          <a:p>
            <a:r>
              <a:rPr lang="zh-CN" altLang="en-US" sz="1600" dirty="0" smtClean="0"/>
              <a:t>　　附件：</a:t>
            </a:r>
            <a:r>
              <a:rPr lang="en-US" altLang="zh-CN" sz="1600" dirty="0" smtClean="0">
                <a:hlinkClick r:id="rId4" action="ppaction://hlinkfile"/>
              </a:rPr>
              <a:t>《</a:t>
            </a:r>
            <a:r>
              <a:rPr lang="zh-CN" altLang="en-US" sz="1600" dirty="0" smtClean="0">
                <a:hlinkClick r:id="rId4" action="ppaction://hlinkfile"/>
              </a:rPr>
              <a:t>出入境检验检疫机构实施检验检疫的进出境商品目录</a:t>
            </a:r>
            <a:r>
              <a:rPr lang="en-US" altLang="zh-CN" sz="1600" dirty="0" smtClean="0">
                <a:hlinkClick r:id="rId4" action="ppaction://hlinkfile"/>
              </a:rPr>
              <a:t>》</a:t>
            </a:r>
            <a:r>
              <a:rPr lang="zh-CN" altLang="en-US" sz="1600" dirty="0" smtClean="0">
                <a:hlinkClick r:id="rId4" action="ppaction://hlinkfile"/>
              </a:rPr>
              <a:t>调整表</a:t>
            </a:r>
            <a:r>
              <a:rPr lang="en-US" altLang="zh-CN" sz="1600" dirty="0" smtClean="0">
                <a:hlinkClick r:id="rId4" action="ppaction://hlinkfile"/>
              </a:rPr>
              <a:t>.xls</a:t>
            </a:r>
            <a:endParaRPr lang="en-US" altLang="zh-CN" sz="1600" dirty="0" smtClean="0"/>
          </a:p>
          <a:p>
            <a:endParaRPr lang="en-US" altLang="zh-CN" sz="1600" dirty="0" smtClean="0"/>
          </a:p>
          <a:p>
            <a:pPr algn="r"/>
            <a:r>
              <a:rPr lang="zh-CN" altLang="en-US" sz="1600" dirty="0" smtClean="0"/>
              <a:t>　　质检总局     海关总署</a:t>
            </a:r>
          </a:p>
          <a:p>
            <a:pPr algn="r"/>
            <a:r>
              <a:rPr lang="en-US" altLang="zh-CN" sz="1600" dirty="0" smtClean="0"/>
              <a:t>2017</a:t>
            </a:r>
            <a:r>
              <a:rPr lang="zh-CN" altLang="en-US" sz="1600" dirty="0" smtClean="0"/>
              <a:t>年</a:t>
            </a:r>
            <a:r>
              <a:rPr lang="en-US" altLang="zh-CN" sz="1600" dirty="0" smtClean="0"/>
              <a:t>10</a:t>
            </a:r>
            <a:r>
              <a:rPr lang="zh-CN" altLang="en-US" sz="1600" dirty="0" smtClean="0"/>
              <a:t>月</a:t>
            </a:r>
            <a:r>
              <a:rPr lang="en-US" altLang="zh-CN" sz="1600" dirty="0" smtClean="0"/>
              <a:t>30</a:t>
            </a:r>
            <a:r>
              <a:rPr lang="zh-CN" altLang="en-US" sz="1600" dirty="0" smtClean="0"/>
              <a:t>日</a:t>
            </a:r>
            <a:endParaRPr lang="zh-CN" altLang="en-US" sz="1600" dirty="0"/>
          </a:p>
        </p:txBody>
      </p:sp>
    </p:spTree>
  </p:cSld>
  <p:clrMapOvr>
    <a:masterClrMapping/>
  </p:clrMapOvr>
  <p:transition spd="med" advClick="0">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商检</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7200" y="972419"/>
            <a:ext cx="11185451" cy="5078313"/>
          </a:xfrm>
          <a:prstGeom prst="rect">
            <a:avLst/>
          </a:prstGeom>
        </p:spPr>
        <p:txBody>
          <a:bodyPr wrap="square">
            <a:spAutoFit/>
          </a:bodyPr>
          <a:lstStyle/>
          <a:p>
            <a:pPr algn="ctr" latinLnBrk="1"/>
            <a:r>
              <a:rPr lang="en-US" altLang="zh-CN" b="1" dirty="0" smtClean="0"/>
              <a:t>2017</a:t>
            </a:r>
            <a:r>
              <a:rPr lang="zh-CN" altLang="en-US" b="1" dirty="0" smtClean="0"/>
              <a:t>年第</a:t>
            </a:r>
            <a:r>
              <a:rPr lang="en-US" altLang="zh-CN" b="1" dirty="0" smtClean="0"/>
              <a:t>96</a:t>
            </a:r>
            <a:r>
              <a:rPr lang="zh-CN" altLang="en-US" b="1" dirty="0" smtClean="0"/>
              <a:t>号</a:t>
            </a:r>
          </a:p>
          <a:p>
            <a:pPr algn="ctr" latinLnBrk="1"/>
            <a:r>
              <a:rPr lang="zh-CN" altLang="en-US" b="1" dirty="0" smtClean="0"/>
              <a:t>质检总局关于核准</a:t>
            </a:r>
            <a:r>
              <a:rPr lang="en-US" altLang="zh-CN" b="1" dirty="0" smtClean="0"/>
              <a:t>131</a:t>
            </a:r>
            <a:r>
              <a:rPr lang="zh-CN" altLang="en-US" b="1" dirty="0" smtClean="0"/>
              <a:t>家企业使用和变更地理标志产品专用标志的公</a:t>
            </a:r>
            <a:r>
              <a:rPr lang="zh-CN" altLang="en-US" b="1" dirty="0" smtClean="0"/>
              <a:t>告</a:t>
            </a:r>
            <a:endParaRPr lang="en-US" altLang="zh-CN" b="1" dirty="0" smtClean="0"/>
          </a:p>
          <a:p>
            <a:pPr algn="ctr" latinLnBrk="1"/>
            <a:endParaRPr lang="zh-CN" altLang="en-US" b="1" dirty="0" smtClean="0"/>
          </a:p>
          <a:p>
            <a:pPr latinLnBrk="1"/>
            <a:r>
              <a:rPr lang="zh-CN" altLang="en-US" dirty="0" smtClean="0"/>
              <a:t>    根据</a:t>
            </a:r>
            <a:r>
              <a:rPr lang="en-US" altLang="zh-CN" dirty="0" smtClean="0"/>
              <a:t>《</a:t>
            </a:r>
            <a:r>
              <a:rPr lang="zh-CN" altLang="en-US" dirty="0" smtClean="0"/>
              <a:t>地理标志产品保护规定</a:t>
            </a:r>
            <a:r>
              <a:rPr lang="en-US" altLang="zh-CN" dirty="0" smtClean="0"/>
              <a:t>》</a:t>
            </a:r>
            <a:r>
              <a:rPr lang="zh-CN" altLang="en-US" dirty="0" smtClean="0"/>
              <a:t>，生产等产品的蔚州贡米、山西老陈醋、固阳燕麦、先锋枸杞、铁岭榛子、黄松甸黑木耳、吉林长白山天然矿泉水、西江大米（西江贡米）、梅河大米、蕲春珍米、新会陈皮、英德红茶、凤凰单丛（枞）茶、西林沙糖桔、西林麻鸭、横县茉莉花茶、融安金桔、梧州龟苓膏、青川竹荪、广元橄榄油、国胜茶、富顺豆花蘸水、长宁竹荪、邛崃黑茶、安岳柠檬、屏山白魔芋、筠连苦丁茶、大方天麻、六盘水苦荞茶、惠水黑糯米酒、水城黑山羊、普洱茶、文山三七、昭通天麻、牟定腐乳、东川面条、紫阳富硒茶、富平墨玉（属泥晶灰岩）、富平柿饼、宁夏枸杞、古城酒等产品的</a:t>
            </a:r>
            <a:r>
              <a:rPr lang="en-US" altLang="zh-CN" dirty="0" smtClean="0"/>
              <a:t>129</a:t>
            </a:r>
            <a:r>
              <a:rPr lang="zh-CN" altLang="en-US" dirty="0" smtClean="0"/>
              <a:t>家企业（名单见附件</a:t>
            </a:r>
            <a:r>
              <a:rPr lang="en-US" altLang="zh-CN" dirty="0" smtClean="0"/>
              <a:t>1</a:t>
            </a:r>
            <a:r>
              <a:rPr lang="zh-CN" altLang="en-US" dirty="0" smtClean="0"/>
              <a:t>），生产兰州百合、自贡火边子牛肉等产品的</a:t>
            </a:r>
            <a:r>
              <a:rPr lang="en-US" altLang="zh-CN" dirty="0" smtClean="0"/>
              <a:t>2</a:t>
            </a:r>
            <a:r>
              <a:rPr lang="zh-CN" altLang="en-US" dirty="0" smtClean="0"/>
              <a:t>家企业（名单见附件</a:t>
            </a:r>
            <a:r>
              <a:rPr lang="en-US" altLang="zh-CN" dirty="0" smtClean="0"/>
              <a:t>2</a:t>
            </a:r>
            <a:r>
              <a:rPr lang="zh-CN" altLang="en-US" dirty="0" smtClean="0"/>
              <a:t>），分别向产品所在地质检机构提出了地理标志产品专用标志使用或变更的申请，由有关省级质检机构审核，经质检总局审查合格，现予以注册登记或变更登记并发布公告。自即日起核准其在相关产品上使用地理标志产品专用标志，并由质检机构按规定对其实施监管。</a:t>
            </a:r>
          </a:p>
          <a:p>
            <a:pPr latinLnBrk="1"/>
            <a:r>
              <a:rPr lang="zh-CN" altLang="en-US" dirty="0" smtClean="0"/>
              <a:t>    特此公告</a:t>
            </a:r>
            <a:r>
              <a:rPr lang="zh-CN" altLang="en-US" dirty="0" smtClean="0"/>
              <a:t>。</a:t>
            </a:r>
            <a:endParaRPr lang="en-US" altLang="zh-CN" dirty="0" smtClean="0"/>
          </a:p>
          <a:p>
            <a:pPr latinLnBrk="1"/>
            <a:endParaRPr lang="zh-CN" altLang="en-US" dirty="0" smtClean="0"/>
          </a:p>
          <a:p>
            <a:pPr latinLnBrk="1"/>
            <a:r>
              <a:rPr lang="zh-CN" altLang="en-US" dirty="0" smtClean="0"/>
              <a:t>    附件：</a:t>
            </a:r>
            <a:r>
              <a:rPr lang="en-US" altLang="zh-CN" dirty="0" smtClean="0">
                <a:hlinkClick r:id="rId4" action="ppaction://hlinkfile"/>
              </a:rPr>
              <a:t>1. 129</a:t>
            </a:r>
            <a:r>
              <a:rPr lang="zh-CN" altLang="en-US" dirty="0" smtClean="0">
                <a:hlinkClick r:id="rId4" action="ppaction://hlinkfile"/>
              </a:rPr>
              <a:t>家核准使用地理标志产品专用标志企业名单</a:t>
            </a:r>
            <a:endParaRPr lang="zh-CN" altLang="en-US" dirty="0" smtClean="0"/>
          </a:p>
          <a:p>
            <a:pPr latinLnBrk="1"/>
            <a:r>
              <a:rPr lang="zh-CN" altLang="en-US" dirty="0" smtClean="0"/>
              <a:t>          </a:t>
            </a:r>
            <a:r>
              <a:rPr lang="zh-CN" altLang="en-US" dirty="0" smtClean="0"/>
              <a:t>     </a:t>
            </a:r>
            <a:r>
              <a:rPr lang="en-US" altLang="zh-CN" dirty="0" smtClean="0">
                <a:hlinkClick r:id="rId5" action="ppaction://hlinkfile"/>
              </a:rPr>
              <a:t>2</a:t>
            </a:r>
            <a:r>
              <a:rPr lang="en-US" altLang="zh-CN" dirty="0" smtClean="0">
                <a:hlinkClick r:id="rId5" action="ppaction://hlinkfile"/>
              </a:rPr>
              <a:t>. 2</a:t>
            </a:r>
            <a:r>
              <a:rPr lang="zh-CN" altLang="en-US" dirty="0" smtClean="0">
                <a:hlinkClick r:id="rId5" action="ppaction://hlinkfile"/>
              </a:rPr>
              <a:t>家核准变更地理标志产品专用标志企业名单</a:t>
            </a:r>
            <a:endParaRPr lang="zh-CN" altLang="en-US" dirty="0" smtClean="0"/>
          </a:p>
          <a:p>
            <a:pPr algn="r" latinLnBrk="1"/>
            <a:r>
              <a:rPr lang="zh-CN" altLang="en-US" dirty="0" smtClean="0"/>
              <a:t>质检总局</a:t>
            </a:r>
          </a:p>
          <a:p>
            <a:pPr algn="r" latinLnBrk="1"/>
            <a:r>
              <a:rPr lang="en-US" altLang="zh-CN" dirty="0" smtClean="0"/>
              <a:t>2017</a:t>
            </a:r>
            <a:r>
              <a:rPr lang="zh-CN" altLang="en-US" dirty="0" smtClean="0"/>
              <a:t>年</a:t>
            </a:r>
            <a:r>
              <a:rPr lang="en-US" altLang="zh-CN" dirty="0" smtClean="0"/>
              <a:t>11</a:t>
            </a:r>
            <a:r>
              <a:rPr lang="zh-CN" altLang="en-US" dirty="0" smtClean="0"/>
              <a:t>月</a:t>
            </a:r>
            <a:r>
              <a:rPr lang="en-US" altLang="zh-CN" dirty="0" smtClean="0"/>
              <a:t>1</a:t>
            </a:r>
            <a:r>
              <a:rPr lang="zh-CN" altLang="en-US" dirty="0" smtClean="0"/>
              <a:t>日</a:t>
            </a:r>
            <a:endParaRPr lang="zh-CN" altLang="en-US" dirty="0"/>
          </a:p>
        </p:txBody>
      </p:sp>
    </p:spTree>
  </p:cSld>
  <p:clrMapOvr>
    <a:masterClrMapping/>
  </p:clrMapOvr>
  <p:transition spd="med" advClick="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67835" y="767129"/>
            <a:ext cx="11227982" cy="5509200"/>
          </a:xfrm>
          <a:prstGeom prst="rect">
            <a:avLst/>
          </a:prstGeom>
        </p:spPr>
        <p:txBody>
          <a:bodyPr wrap="square">
            <a:spAutoFit/>
          </a:bodyPr>
          <a:lstStyle/>
          <a:p>
            <a:pPr algn="ctr"/>
            <a:r>
              <a:rPr lang="zh-CN" altLang="en-US" sz="1600" b="1" dirty="0" smtClean="0"/>
              <a:t>海关总署公告</a:t>
            </a:r>
            <a:r>
              <a:rPr lang="en-US" altLang="zh-CN" sz="1600" b="1" dirty="0" smtClean="0"/>
              <a:t>2017</a:t>
            </a:r>
            <a:r>
              <a:rPr lang="zh-CN" altLang="en-US" sz="1600" b="1" dirty="0" smtClean="0"/>
              <a:t>年第</a:t>
            </a:r>
            <a:r>
              <a:rPr lang="en-US" altLang="zh-CN" sz="1600" b="1" dirty="0" smtClean="0"/>
              <a:t>56</a:t>
            </a:r>
            <a:r>
              <a:rPr lang="zh-CN" altLang="en-US" sz="1600" b="1" dirty="0" smtClean="0"/>
              <a:t>号</a:t>
            </a:r>
            <a:endParaRPr lang="en-US" altLang="zh-CN" sz="1600" b="1" dirty="0" smtClean="0"/>
          </a:p>
          <a:p>
            <a:pPr algn="ctr"/>
            <a:r>
              <a:rPr lang="zh-CN" altLang="en-US" sz="1600" b="1" dirty="0" smtClean="0"/>
              <a:t>（关于调整水空运进出境运输工具、舱单监管相关事项的公告）</a:t>
            </a:r>
          </a:p>
          <a:p>
            <a:endParaRPr lang="zh-CN" altLang="en-US" sz="1600" dirty="0" smtClean="0"/>
          </a:p>
          <a:p>
            <a:r>
              <a:rPr lang="zh-CN" altLang="en-US" sz="1600" dirty="0" smtClean="0"/>
              <a:t>　　为确保全国通关一体化改革的顺利推进，切实加强海关对水运和空运进出境运输工具及其所载货物、物品的管理，规范数据申报传输，保证数据完整准确，有效实施安全准入和风险防控机制，现就有关事项公告如下：</a:t>
            </a:r>
          </a:p>
          <a:p>
            <a:endParaRPr lang="zh-CN" altLang="en-US" sz="1600" dirty="0" smtClean="0"/>
          </a:p>
          <a:p>
            <a:r>
              <a:rPr lang="zh-CN" altLang="en-US" sz="1600" dirty="0" smtClean="0"/>
              <a:t>　　一、相关物流企业应当严格按照</a:t>
            </a:r>
            <a:r>
              <a:rPr lang="en-US" altLang="zh-CN" sz="1600" dirty="0" smtClean="0"/>
              <a:t>《</a:t>
            </a:r>
            <a:r>
              <a:rPr lang="zh-CN" altLang="en-US" sz="1600" dirty="0" smtClean="0"/>
              <a:t>中华人民共和国海关进出境运输工具监管办法</a:t>
            </a:r>
            <a:r>
              <a:rPr lang="en-US" altLang="zh-CN" sz="1600" dirty="0" smtClean="0"/>
              <a:t>》</a:t>
            </a:r>
            <a:r>
              <a:rPr lang="zh-CN" altLang="en-US" sz="1600" dirty="0" smtClean="0"/>
              <a:t>（海关总署令第</a:t>
            </a:r>
            <a:r>
              <a:rPr lang="en-US" altLang="zh-CN" sz="1600" dirty="0" smtClean="0"/>
              <a:t>196</a:t>
            </a:r>
            <a:r>
              <a:rPr lang="zh-CN" altLang="en-US" sz="1600" dirty="0" smtClean="0"/>
              <a:t>号）、</a:t>
            </a:r>
            <a:r>
              <a:rPr lang="en-US" altLang="zh-CN" sz="1600" dirty="0" smtClean="0"/>
              <a:t>《</a:t>
            </a:r>
            <a:r>
              <a:rPr lang="zh-CN" altLang="en-US" sz="1600" dirty="0" smtClean="0"/>
              <a:t>中华人民共和国海关进出境运输工具舱单管理办法</a:t>
            </a:r>
            <a:r>
              <a:rPr lang="en-US" altLang="zh-CN" sz="1600" dirty="0" smtClean="0"/>
              <a:t>》</a:t>
            </a:r>
            <a:r>
              <a:rPr lang="zh-CN" altLang="en-US" sz="1600" dirty="0" smtClean="0"/>
              <a:t>（海关总署令第</a:t>
            </a:r>
            <a:r>
              <a:rPr lang="en-US" altLang="zh-CN" sz="1600" dirty="0" smtClean="0"/>
              <a:t>172</a:t>
            </a:r>
            <a:r>
              <a:rPr lang="zh-CN" altLang="en-US" sz="1600" dirty="0" smtClean="0"/>
              <a:t>号）以及本公告关于进出境运输工具和舱单电子数据申报传输时限、数据项、填制规范的规定，向海关申报传输进出境运输工具和舱单电子数据。</a:t>
            </a:r>
          </a:p>
          <a:p>
            <a:endParaRPr lang="zh-CN" altLang="en-US" sz="1600" dirty="0" smtClean="0"/>
          </a:p>
          <a:p>
            <a:r>
              <a:rPr lang="zh-CN" altLang="en-US" sz="1600" dirty="0" smtClean="0"/>
              <a:t>　　已具备统一社会信用代码的企业，经海关备案后使用统一社会信用代码向海关传输进出境运输工具和舱单电子数据。</a:t>
            </a:r>
          </a:p>
          <a:p>
            <a:endParaRPr lang="zh-CN" altLang="en-US" sz="1600" dirty="0" smtClean="0"/>
          </a:p>
          <a:p>
            <a:r>
              <a:rPr lang="zh-CN" altLang="en-US" sz="1600" dirty="0" smtClean="0"/>
              <a:t>　　二、进出境航空器地面代理企业应当按照海关总署令第</a:t>
            </a:r>
            <a:r>
              <a:rPr lang="en-US" altLang="zh-CN" sz="1600" dirty="0" smtClean="0"/>
              <a:t>196</a:t>
            </a:r>
            <a:r>
              <a:rPr lang="zh-CN" altLang="en-US" sz="1600" dirty="0" smtClean="0"/>
              <a:t>号、海关总署公告</a:t>
            </a:r>
            <a:r>
              <a:rPr lang="en-US" altLang="zh-CN" sz="1600" dirty="0" smtClean="0"/>
              <a:t>2008</a:t>
            </a:r>
            <a:r>
              <a:rPr lang="zh-CN" altLang="en-US" sz="1600" dirty="0" smtClean="0"/>
              <a:t>年</a:t>
            </a:r>
            <a:r>
              <a:rPr lang="en-US" altLang="zh-CN" sz="1600" dirty="0" smtClean="0"/>
              <a:t>101</a:t>
            </a:r>
            <a:r>
              <a:rPr lang="zh-CN" altLang="en-US" sz="1600" dirty="0" smtClean="0"/>
              <a:t>号有关规定办理海关备案手续，并填写</a:t>
            </a:r>
            <a:r>
              <a:rPr lang="en-US" altLang="zh-CN" sz="1600" dirty="0" smtClean="0"/>
              <a:t>《</a:t>
            </a:r>
            <a:r>
              <a:rPr lang="zh-CN" altLang="en-US" sz="1600" dirty="0" smtClean="0"/>
              <a:t>进出境航空器地面代理企业备案表</a:t>
            </a:r>
            <a:r>
              <a:rPr lang="en-US" altLang="zh-CN" sz="1600" dirty="0" smtClean="0"/>
              <a:t>》</a:t>
            </a:r>
            <a:r>
              <a:rPr lang="zh-CN" altLang="en-US" sz="1600" dirty="0" smtClean="0"/>
              <a:t>（见附件</a:t>
            </a:r>
            <a:r>
              <a:rPr lang="en-US" altLang="zh-CN" sz="1600" dirty="0" smtClean="0"/>
              <a:t>38</a:t>
            </a:r>
            <a:r>
              <a:rPr lang="zh-CN" altLang="en-US" sz="1600" dirty="0" smtClean="0"/>
              <a:t>）。</a:t>
            </a:r>
          </a:p>
          <a:p>
            <a:endParaRPr lang="zh-CN" altLang="en-US" sz="1600" dirty="0" smtClean="0"/>
          </a:p>
          <a:p>
            <a:r>
              <a:rPr lang="zh-CN" altLang="en-US" sz="1600" dirty="0" smtClean="0"/>
              <a:t>　　进出境运输工具负责人、服务企业、地面代理企业的相关信息在海关备案后发生变动的，应当在发生变动后</a:t>
            </a:r>
            <a:r>
              <a:rPr lang="en-US" altLang="zh-CN" sz="1600" dirty="0" smtClean="0"/>
              <a:t>10</a:t>
            </a:r>
            <a:r>
              <a:rPr lang="zh-CN" altLang="en-US" sz="1600" dirty="0" smtClean="0"/>
              <a:t>个工作日内，凭</a:t>
            </a:r>
            <a:r>
              <a:rPr lang="en-US" altLang="zh-CN" sz="1600" dirty="0" smtClean="0"/>
              <a:t>《</a:t>
            </a:r>
            <a:r>
              <a:rPr lang="zh-CN" altLang="en-US" sz="1600" dirty="0" smtClean="0"/>
              <a:t>备案变更表</a:t>
            </a:r>
            <a:r>
              <a:rPr lang="en-US" altLang="zh-CN" sz="1600" dirty="0" smtClean="0"/>
              <a:t>》</a:t>
            </a:r>
            <a:r>
              <a:rPr lang="zh-CN" altLang="en-US" sz="1600" dirty="0" smtClean="0"/>
              <a:t>（详见海关总署公告</a:t>
            </a:r>
            <a:r>
              <a:rPr lang="en-US" altLang="zh-CN" sz="1600" dirty="0" smtClean="0"/>
              <a:t>2010</a:t>
            </a:r>
            <a:r>
              <a:rPr lang="zh-CN" altLang="en-US" sz="1600" dirty="0" smtClean="0"/>
              <a:t>年</a:t>
            </a:r>
            <a:r>
              <a:rPr lang="en-US" altLang="zh-CN" sz="1600" dirty="0" smtClean="0"/>
              <a:t>79</a:t>
            </a:r>
            <a:r>
              <a:rPr lang="zh-CN" altLang="en-US" sz="1600" dirty="0" smtClean="0"/>
              <a:t>号附件</a:t>
            </a:r>
            <a:r>
              <a:rPr lang="en-US" altLang="zh-CN" sz="1600" dirty="0" smtClean="0"/>
              <a:t>7</a:t>
            </a:r>
            <a:r>
              <a:rPr lang="zh-CN" altLang="en-US" sz="1600" dirty="0" smtClean="0"/>
              <a:t>）及相关资料，向海关办理相关备案信息变更手续。</a:t>
            </a:r>
          </a:p>
          <a:p>
            <a:endParaRPr lang="zh-CN" altLang="en-US" sz="1600" dirty="0" smtClean="0"/>
          </a:p>
          <a:p>
            <a:r>
              <a:rPr lang="zh-CN" altLang="en-US" sz="1600" dirty="0" smtClean="0"/>
              <a:t>　　三、开启水空舱单管理系统传输时限开关，检验舱单电子数据传输入库时间与装船时间（水运）、抵达境内第一目的港（空运）的时间差，是否在海关规定的时限范围内。</a:t>
            </a:r>
          </a:p>
          <a:p>
            <a:endParaRPr lang="zh-CN" altLang="en-US" sz="1600" dirty="0" smtClean="0"/>
          </a:p>
          <a:p>
            <a:r>
              <a:rPr lang="zh-CN" altLang="en-US" sz="1600" dirty="0" smtClean="0"/>
              <a:t>　　四、</a:t>
            </a:r>
            <a:r>
              <a:rPr lang="en-US" altLang="zh-CN" sz="1600" dirty="0" smtClean="0"/>
              <a:t>《</a:t>
            </a:r>
            <a:r>
              <a:rPr lang="zh-CN" altLang="en-US" sz="1600" dirty="0" smtClean="0"/>
              <a:t>空运运输工具备案数据项</a:t>
            </a:r>
            <a:r>
              <a:rPr lang="en-US" altLang="zh-CN" sz="1600" dirty="0" smtClean="0"/>
              <a:t>》</a:t>
            </a:r>
            <a:r>
              <a:rPr lang="zh-CN" altLang="en-US" sz="1600" dirty="0" smtClean="0"/>
              <a:t>中增加“共享航班号”作为选填项（填制条件和填制规范见附件</a:t>
            </a:r>
            <a:r>
              <a:rPr lang="en-US" altLang="zh-CN" sz="1600" dirty="0" smtClean="0"/>
              <a:t>24</a:t>
            </a:r>
            <a:r>
              <a:rPr lang="zh-CN" altLang="en-US" sz="1600" dirty="0" smtClean="0"/>
              <a:t>及附件</a:t>
            </a:r>
            <a:r>
              <a:rPr lang="en-US" altLang="zh-CN" sz="1600" dirty="0" smtClean="0"/>
              <a:t>36</a:t>
            </a:r>
            <a:r>
              <a:rPr lang="zh-CN" altLang="en-US" sz="1600" dirty="0" smtClean="0"/>
              <a:t>）。</a:t>
            </a:r>
            <a:endParaRPr lang="zh-CN" altLang="en-US" sz="1600" dirty="0"/>
          </a:p>
        </p:txBody>
      </p:sp>
    </p:spTree>
  </p:cSld>
  <p:clrMapOvr>
    <a:masterClrMapping/>
  </p:clrMapOvr>
  <p:transition spd="med" advClick="0">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商检</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5812" y="829374"/>
            <a:ext cx="11663918" cy="5632311"/>
          </a:xfrm>
          <a:prstGeom prst="rect">
            <a:avLst/>
          </a:prstGeom>
        </p:spPr>
        <p:txBody>
          <a:bodyPr wrap="square">
            <a:spAutoFit/>
          </a:bodyPr>
          <a:lstStyle/>
          <a:p>
            <a:pPr algn="ctr"/>
            <a:r>
              <a:rPr lang="en-US" altLang="zh-CN" b="1" dirty="0" smtClean="0"/>
              <a:t>2017</a:t>
            </a:r>
            <a:r>
              <a:rPr lang="zh-CN" altLang="en-US" b="1" dirty="0" smtClean="0"/>
              <a:t>年第</a:t>
            </a:r>
            <a:r>
              <a:rPr lang="en-US" altLang="zh-CN" b="1" dirty="0" smtClean="0"/>
              <a:t>97</a:t>
            </a:r>
            <a:r>
              <a:rPr lang="zh-CN" altLang="en-US" b="1" dirty="0" smtClean="0"/>
              <a:t>号</a:t>
            </a:r>
            <a:endParaRPr lang="zh-CN" altLang="en-US" b="1" dirty="0" smtClean="0"/>
          </a:p>
          <a:p>
            <a:pPr algn="ctr"/>
            <a:r>
              <a:rPr lang="zh-CN" altLang="en-US" b="1" dirty="0" smtClean="0"/>
              <a:t>质检总局关于扩大授权检疫审批动植物产品范围和调整部分进</a:t>
            </a:r>
            <a:r>
              <a:rPr lang="zh-CN" altLang="en-US" b="1" dirty="0" smtClean="0"/>
              <a:t>境</a:t>
            </a:r>
            <a:endParaRPr lang="zh-CN" altLang="en-US" b="1" dirty="0" smtClean="0"/>
          </a:p>
          <a:p>
            <a:pPr algn="ctr"/>
            <a:r>
              <a:rPr lang="zh-CN" altLang="en-US" b="1" dirty="0" smtClean="0"/>
              <a:t>非食用动物产品检验检疫监管要求的公告</a:t>
            </a:r>
          </a:p>
          <a:p>
            <a:endParaRPr lang="zh-CN" altLang="en-US" dirty="0" smtClean="0"/>
          </a:p>
          <a:p>
            <a:r>
              <a:rPr lang="zh-CN" altLang="en-US" dirty="0" smtClean="0"/>
              <a:t>为进一步贯彻落实国务院推进简政放权、放管结合、优化服务的改革工作要求，深入开展进出境动植物行政审批制度改革，质检总局决定扩大</a:t>
            </a:r>
            <a:r>
              <a:rPr lang="en-US" altLang="zh-CN" dirty="0" smtClean="0"/>
              <a:t>《</a:t>
            </a:r>
            <a:r>
              <a:rPr lang="zh-CN" altLang="en-US" dirty="0" smtClean="0"/>
              <a:t>质检总局关于授权各直属检验检疫局办理部分进境动植物产品检疫审批的公告</a:t>
            </a:r>
            <a:r>
              <a:rPr lang="en-US" altLang="zh-CN" dirty="0" smtClean="0"/>
              <a:t>》</a:t>
            </a:r>
            <a:r>
              <a:rPr lang="zh-CN" altLang="en-US" dirty="0" smtClean="0"/>
              <a:t>（</a:t>
            </a:r>
            <a:r>
              <a:rPr lang="en-US" altLang="zh-CN" dirty="0" smtClean="0"/>
              <a:t>2016</a:t>
            </a:r>
            <a:r>
              <a:rPr lang="zh-CN" altLang="en-US" dirty="0" smtClean="0"/>
              <a:t>年第</a:t>
            </a:r>
            <a:r>
              <a:rPr lang="en-US" altLang="zh-CN" dirty="0" smtClean="0"/>
              <a:t>57</a:t>
            </a:r>
            <a:r>
              <a:rPr lang="zh-CN" altLang="en-US" dirty="0" smtClean="0"/>
              <a:t>号）有关授权审批的动植物产品范围，并调整部分进境非食用动物产品检验检疫监管要求。现就有关事项公告如下：</a:t>
            </a:r>
          </a:p>
          <a:p>
            <a:endParaRPr lang="zh-CN" altLang="en-US" dirty="0" smtClean="0"/>
          </a:p>
          <a:p>
            <a:r>
              <a:rPr lang="zh-CN" altLang="en-US" dirty="0" smtClean="0"/>
              <a:t>一、授权各直属检验检疫局办理所有非食用动物产品和部分饲料产品的进境检疫审批。授权审批的非食用动物产品范围根据</a:t>
            </a:r>
            <a:r>
              <a:rPr lang="en-US" altLang="zh-CN" dirty="0" smtClean="0"/>
              <a:t>《</a:t>
            </a:r>
            <a:r>
              <a:rPr lang="zh-CN" altLang="en-US" dirty="0" smtClean="0"/>
              <a:t>进出境非食用动物产品检验检疫管理办法</a:t>
            </a:r>
            <a:r>
              <a:rPr lang="en-US" altLang="zh-CN" dirty="0" smtClean="0"/>
              <a:t>》</a:t>
            </a:r>
            <a:r>
              <a:rPr lang="zh-CN" altLang="en-US" dirty="0" smtClean="0"/>
              <a:t>确定，并按照质检总局网站实时公布的</a:t>
            </a:r>
            <a:r>
              <a:rPr lang="en-US" altLang="zh-CN" dirty="0" smtClean="0"/>
              <a:t>《</a:t>
            </a:r>
            <a:r>
              <a:rPr lang="zh-CN" altLang="en-US" dirty="0" smtClean="0"/>
              <a:t>允许进境非食用动物产品国家或地区及产品种类名单</a:t>
            </a:r>
            <a:r>
              <a:rPr lang="en-US" altLang="zh-CN" dirty="0" smtClean="0"/>
              <a:t>》</a:t>
            </a:r>
            <a:r>
              <a:rPr lang="zh-CN" altLang="en-US" dirty="0" smtClean="0"/>
              <a:t>执行。授权审批的饲料产品清单按照质检总局网站实时公布的</a:t>
            </a:r>
            <a:r>
              <a:rPr lang="en-US" altLang="zh-CN" dirty="0" smtClean="0"/>
              <a:t>《</a:t>
            </a:r>
            <a:r>
              <a:rPr lang="zh-CN" altLang="en-US" dirty="0" smtClean="0"/>
              <a:t>授权各直属检验检疫局办理进境检疫审批的饲料产品清单</a:t>
            </a:r>
            <a:r>
              <a:rPr lang="en-US" altLang="zh-CN" dirty="0" smtClean="0"/>
              <a:t>》</a:t>
            </a:r>
            <a:r>
              <a:rPr lang="zh-CN" altLang="en-US" dirty="0" smtClean="0"/>
              <a:t>执行。</a:t>
            </a:r>
          </a:p>
          <a:p>
            <a:endParaRPr lang="zh-CN" altLang="en-US" dirty="0" smtClean="0"/>
          </a:p>
          <a:p>
            <a:r>
              <a:rPr lang="zh-CN" altLang="en-US" dirty="0" smtClean="0"/>
              <a:t>二、各直属检验检疫局应当按照</a:t>
            </a:r>
            <a:r>
              <a:rPr lang="en-US" altLang="zh-CN" dirty="0" smtClean="0"/>
              <a:t>《</a:t>
            </a:r>
            <a:r>
              <a:rPr lang="zh-CN" altLang="en-US" dirty="0" smtClean="0"/>
              <a:t>进境动植物检疫审批管理办法</a:t>
            </a:r>
            <a:r>
              <a:rPr lang="en-US" altLang="zh-CN" dirty="0" smtClean="0"/>
              <a:t>》</a:t>
            </a:r>
            <a:r>
              <a:rPr lang="zh-CN" altLang="en-US" dirty="0" smtClean="0"/>
              <a:t>等有关规定办理检疫审批，并选用进境动植物检疫审批系统中规范的证书评语。质检总局将加强对各直属检验检疫局检疫审批监督管理，一旦发现检疫审批工作中存在违规审批、滥用职权、徇私舞弊、故意刁难等行为的，将按规定查处。</a:t>
            </a:r>
          </a:p>
          <a:p>
            <a:endParaRPr lang="zh-CN" altLang="en-US" dirty="0" smtClean="0"/>
          </a:p>
          <a:p>
            <a:r>
              <a:rPr lang="zh-CN" altLang="en-US" dirty="0" smtClean="0"/>
              <a:t>三、对进境的两栖类和爬行类动物油脂、鱼类的骨制品免于提交输出国家或地区官方动物检疫证书，由出口商提供相关附加声明，详见附件。免于核查输出国家或地区官方动物检疫证书的范围按照质检总局网站实时公布的</a:t>
            </a:r>
            <a:r>
              <a:rPr lang="en-US" altLang="zh-CN" dirty="0" smtClean="0"/>
              <a:t>《</a:t>
            </a:r>
            <a:r>
              <a:rPr lang="zh-CN" altLang="en-US" dirty="0" smtClean="0"/>
              <a:t>免</a:t>
            </a:r>
            <a:r>
              <a:rPr lang="zh-CN" altLang="en-US" dirty="0" smtClean="0"/>
              <a:t>于</a:t>
            </a:r>
            <a:endParaRPr lang="zh-CN" altLang="en-US" dirty="0"/>
          </a:p>
        </p:txBody>
      </p:sp>
    </p:spTree>
  </p:cSld>
  <p:clrMapOvr>
    <a:masterClrMapping/>
  </p:clrMapOvr>
  <p:transition spd="med" advClick="0">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商检</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4037" y="985011"/>
            <a:ext cx="11281144" cy="5078313"/>
          </a:xfrm>
          <a:prstGeom prst="rect">
            <a:avLst/>
          </a:prstGeom>
        </p:spPr>
        <p:txBody>
          <a:bodyPr wrap="square">
            <a:spAutoFit/>
          </a:bodyPr>
          <a:lstStyle/>
          <a:p>
            <a:endParaRPr lang="en-US" altLang="zh-CN" dirty="0" smtClean="0"/>
          </a:p>
          <a:p>
            <a:r>
              <a:rPr lang="zh-CN" altLang="en-US" dirty="0" smtClean="0"/>
              <a:t>核查输出国家或地区官方动物检疫证书的清单</a:t>
            </a:r>
            <a:r>
              <a:rPr lang="en-US" altLang="zh-CN" dirty="0" smtClean="0"/>
              <a:t>》</a:t>
            </a:r>
            <a:r>
              <a:rPr lang="zh-CN" altLang="en-US" dirty="0" smtClean="0"/>
              <a:t>执行</a:t>
            </a:r>
            <a:r>
              <a:rPr lang="zh-CN" altLang="en-US" dirty="0" smtClean="0"/>
              <a:t>。</a:t>
            </a:r>
            <a:endParaRPr lang="en-US" altLang="zh-CN" dirty="0" smtClean="0"/>
          </a:p>
          <a:p>
            <a:endParaRPr lang="en-US" altLang="zh-CN" dirty="0" smtClean="0"/>
          </a:p>
          <a:p>
            <a:r>
              <a:rPr lang="zh-CN" altLang="en-US" dirty="0" smtClean="0"/>
              <a:t>四</a:t>
            </a:r>
            <a:r>
              <a:rPr lang="zh-CN" altLang="en-US" dirty="0" smtClean="0"/>
              <a:t>、对于</a:t>
            </a:r>
            <a:r>
              <a:rPr lang="en-US" altLang="zh-CN" dirty="0" smtClean="0"/>
              <a:t>《</a:t>
            </a:r>
            <a:r>
              <a:rPr lang="zh-CN" altLang="en-US" dirty="0" smtClean="0"/>
              <a:t>质检总局关于进境非食用动物产品风险级别及检验检疫监管措施的公告</a:t>
            </a:r>
            <a:r>
              <a:rPr lang="en-US" altLang="zh-CN" dirty="0" smtClean="0"/>
              <a:t>》</a:t>
            </a:r>
            <a:r>
              <a:rPr lang="zh-CN" altLang="en-US" dirty="0" smtClean="0"/>
              <a:t>（</a:t>
            </a:r>
            <a:r>
              <a:rPr lang="en-US" altLang="zh-CN" dirty="0" smtClean="0"/>
              <a:t>2016</a:t>
            </a:r>
            <a:r>
              <a:rPr lang="zh-CN" altLang="en-US" dirty="0" smtClean="0"/>
              <a:t>年第</a:t>
            </a:r>
            <a:r>
              <a:rPr lang="en-US" altLang="zh-CN" dirty="0" smtClean="0"/>
              <a:t>41</a:t>
            </a:r>
            <a:r>
              <a:rPr lang="zh-CN" altLang="en-US" dirty="0" smtClean="0"/>
              <a:t>号）中涉及的已鞣制动物皮张、两栖类和爬行类动物油脂、鱼类的骨制品、经加工处理的虾壳、蟹壳等水生动物副产品，风险级别由原来的</a:t>
            </a:r>
            <a:r>
              <a:rPr lang="en-US" altLang="zh-CN" dirty="0" smtClean="0"/>
              <a:t>Ⅲ</a:t>
            </a:r>
            <a:r>
              <a:rPr lang="zh-CN" altLang="en-US" dirty="0" smtClean="0"/>
              <a:t>级调整为</a:t>
            </a:r>
            <a:r>
              <a:rPr lang="en-US" altLang="zh-CN" dirty="0" smtClean="0"/>
              <a:t>Ⅳ</a:t>
            </a:r>
            <a:r>
              <a:rPr lang="zh-CN" altLang="en-US" dirty="0" smtClean="0"/>
              <a:t>级，进境检验检疫监管措施作相应调整。再有非食用动物产品调整风险级别及检验检疫监管措施的，质检总局将以在总局网站更新</a:t>
            </a:r>
            <a:r>
              <a:rPr lang="en-US" altLang="zh-CN" dirty="0" smtClean="0"/>
              <a:t>《</a:t>
            </a:r>
            <a:r>
              <a:rPr lang="zh-CN" altLang="en-US" dirty="0" smtClean="0"/>
              <a:t>进境非食用动物产品风险级别及检验检疫监管措施清单</a:t>
            </a:r>
            <a:r>
              <a:rPr lang="en-US" altLang="zh-CN" dirty="0" smtClean="0"/>
              <a:t>》</a:t>
            </a:r>
            <a:r>
              <a:rPr lang="zh-CN" altLang="en-US" dirty="0" smtClean="0"/>
              <a:t>的方式进行公告。</a:t>
            </a:r>
          </a:p>
          <a:p>
            <a:endParaRPr lang="zh-CN" altLang="en-US" dirty="0" smtClean="0"/>
          </a:p>
          <a:p>
            <a:r>
              <a:rPr lang="zh-CN" altLang="en-US" dirty="0" smtClean="0"/>
              <a:t>五、以上决定自</a:t>
            </a:r>
            <a:r>
              <a:rPr lang="en-US" altLang="zh-CN" dirty="0" smtClean="0"/>
              <a:t>2017</a:t>
            </a:r>
            <a:r>
              <a:rPr lang="zh-CN" altLang="en-US" dirty="0" smtClean="0"/>
              <a:t>年</a:t>
            </a:r>
            <a:r>
              <a:rPr lang="en-US" altLang="zh-CN" dirty="0" smtClean="0"/>
              <a:t>12</a:t>
            </a:r>
            <a:r>
              <a:rPr lang="zh-CN" altLang="en-US" dirty="0" smtClean="0"/>
              <a:t>月</a:t>
            </a:r>
            <a:r>
              <a:rPr lang="en-US" altLang="zh-CN" dirty="0" smtClean="0"/>
              <a:t>1</a:t>
            </a:r>
            <a:r>
              <a:rPr lang="zh-CN" altLang="en-US" dirty="0" smtClean="0"/>
              <a:t>日起施行。</a:t>
            </a:r>
          </a:p>
          <a:p>
            <a:endParaRPr lang="zh-CN" altLang="en-US" dirty="0" smtClean="0"/>
          </a:p>
          <a:p>
            <a:r>
              <a:rPr lang="zh-CN" altLang="en-US" dirty="0" smtClean="0"/>
              <a:t>特此公告。</a:t>
            </a:r>
          </a:p>
          <a:p>
            <a:endParaRPr lang="zh-CN" altLang="en-US" dirty="0" smtClean="0"/>
          </a:p>
          <a:p>
            <a:r>
              <a:rPr lang="zh-CN" altLang="en-US" dirty="0" smtClean="0"/>
              <a:t>附件：免于核查输出国家或地区官方动物检疫证书的清单</a:t>
            </a:r>
          </a:p>
          <a:p>
            <a:endParaRPr lang="zh-CN" altLang="en-US" dirty="0" smtClean="0"/>
          </a:p>
          <a:p>
            <a:pPr algn="r"/>
            <a:r>
              <a:rPr lang="zh-CN" altLang="en-US" dirty="0" smtClean="0"/>
              <a:t>                                                                                                                                                                               质检总</a:t>
            </a:r>
            <a:r>
              <a:rPr lang="zh-CN" altLang="en-US" dirty="0" smtClean="0"/>
              <a:t>局                                                                                                                                                                         </a:t>
            </a:r>
            <a:r>
              <a:rPr lang="en-US" altLang="zh-CN" dirty="0" smtClean="0"/>
              <a:t>2017</a:t>
            </a:r>
            <a:r>
              <a:rPr lang="zh-CN" altLang="en-US" dirty="0" smtClean="0"/>
              <a:t>年</a:t>
            </a:r>
            <a:r>
              <a:rPr lang="en-US" altLang="zh-CN" dirty="0" smtClean="0"/>
              <a:t>11</a:t>
            </a:r>
            <a:r>
              <a:rPr lang="zh-CN" altLang="en-US" dirty="0" smtClean="0"/>
              <a:t>月</a:t>
            </a:r>
            <a:r>
              <a:rPr lang="en-US" altLang="zh-CN" dirty="0" smtClean="0"/>
              <a:t>6</a:t>
            </a:r>
            <a:r>
              <a:rPr lang="zh-CN" altLang="en-US" dirty="0" smtClean="0"/>
              <a:t>日</a:t>
            </a:r>
            <a:endParaRPr lang="zh-CN" altLang="en-US" dirty="0"/>
          </a:p>
        </p:txBody>
      </p:sp>
      <p:sp>
        <p:nvSpPr>
          <p:cNvPr id="6" name="TextBox 5"/>
          <p:cNvSpPr txBox="1"/>
          <p:nvPr/>
        </p:nvSpPr>
        <p:spPr>
          <a:xfrm>
            <a:off x="595422" y="5752215"/>
            <a:ext cx="1626782" cy="369332"/>
          </a:xfrm>
          <a:prstGeom prst="rect">
            <a:avLst/>
          </a:prstGeom>
          <a:noFill/>
        </p:spPr>
        <p:txBody>
          <a:bodyPr wrap="square" rtlCol="0">
            <a:spAutoFit/>
          </a:bodyPr>
          <a:lstStyle/>
          <a:p>
            <a:r>
              <a:rPr lang="zh-CN" altLang="en-US" b="1" dirty="0" smtClean="0">
                <a:solidFill>
                  <a:schemeClr val="bg2">
                    <a:lumMod val="75000"/>
                  </a:schemeClr>
                </a:solidFill>
              </a:rPr>
              <a:t>附件见下页</a:t>
            </a:r>
            <a:endParaRPr lang="zh-CN" altLang="en-US" b="1" dirty="0">
              <a:solidFill>
                <a:schemeClr val="bg2">
                  <a:lumMod val="75000"/>
                </a:schemeClr>
              </a:solidFill>
            </a:endParaRPr>
          </a:p>
        </p:txBody>
      </p:sp>
      <p:sp>
        <p:nvSpPr>
          <p:cNvPr id="7" name="下箭头 6"/>
          <p:cNvSpPr/>
          <p:nvPr/>
        </p:nvSpPr>
        <p:spPr>
          <a:xfrm>
            <a:off x="1084521" y="6294475"/>
            <a:ext cx="340242" cy="329610"/>
          </a:xfrm>
          <a:prstGeom prst="downArrow">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商检</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p:cNvGraphicFramePr>
            <a:graphicFrameLocks noGrp="1"/>
          </p:cNvGraphicFramePr>
          <p:nvPr/>
        </p:nvGraphicFramePr>
        <p:xfrm>
          <a:off x="1637414" y="1045517"/>
          <a:ext cx="8782493" cy="5206428"/>
        </p:xfrm>
        <a:graphic>
          <a:graphicData uri="http://schemas.openxmlformats.org/drawingml/2006/table">
            <a:tbl>
              <a:tblPr/>
              <a:tblGrid>
                <a:gridCol w="946977"/>
                <a:gridCol w="2799456"/>
                <a:gridCol w="5036060"/>
              </a:tblGrid>
              <a:tr h="964693">
                <a:tc gridSpan="3">
                  <a:txBody>
                    <a:bodyPr/>
                    <a:lstStyle/>
                    <a:p>
                      <a:pPr algn="ctr" latinLnBrk="1"/>
                      <a:r>
                        <a:rPr lang="zh-CN" altLang="en-US" sz="1400" dirty="0"/>
                        <a:t>免于核查输出国家或地区官方动物检疫证书的清单</a:t>
                      </a:r>
                    </a:p>
                    <a:p>
                      <a:pPr algn="ctr" latinLnBrk="1"/>
                      <a:r>
                        <a:rPr lang="zh-CN" altLang="en-US" sz="1400" dirty="0"/>
                        <a:t>（第二批）</a:t>
                      </a:r>
                    </a:p>
                  </a:txBody>
                  <a:tcPr marL="0" marR="0" marT="0" marB="0" anchor="ctr">
                    <a:lnL>
                      <a:noFill/>
                    </a:lnL>
                    <a:lnT>
                      <a:noFill/>
                    </a:lnT>
                    <a:lnB w="12700" cap="flat" cmpd="sng" algn="ctr">
                      <a:solidFill>
                        <a:srgbClr val="000000"/>
                      </a:solidFill>
                      <a:prstDash val="solid"/>
                      <a:round/>
                      <a:headEnd type="none" w="med" len="med"/>
                      <a:tailEnd type="none" w="med" len="med"/>
                    </a:lnB>
                  </a:tcPr>
                </a:tc>
                <a:tc hMerge="1">
                  <a:txBody>
                    <a:bodyPr/>
                    <a:lstStyle/>
                    <a:p>
                      <a:endParaRPr lang="zh-CN" altLang="en-US" sz="1400" dirty="0"/>
                    </a:p>
                  </a:txBody>
                  <a:tcPr marL="70195" marR="70195" marT="35098" marB="35098">
                    <a:lnL>
                      <a:noFill/>
                    </a:lnL>
                    <a:lnB w="12700" cap="flat" cmpd="sng" algn="ctr">
                      <a:solidFill>
                        <a:srgbClr val="000000"/>
                      </a:solidFill>
                      <a:prstDash val="solid"/>
                      <a:round/>
                      <a:headEnd type="none" w="med" len="med"/>
                      <a:tailEnd type="none" w="med" len="med"/>
                    </a:lnB>
                  </a:tcPr>
                </a:tc>
                <a:tc hMerge="1">
                  <a:txBody>
                    <a:bodyPr/>
                    <a:lstStyle/>
                    <a:p>
                      <a:endParaRPr lang="zh-CN" altLang="en-US" sz="1400" dirty="0"/>
                    </a:p>
                  </a:txBody>
                  <a:tcPr marL="70195" marR="70195" marT="35098" marB="35098">
                    <a:lnB w="12700" cap="flat" cmpd="sng" algn="ctr">
                      <a:solidFill>
                        <a:srgbClr val="000000"/>
                      </a:solidFill>
                      <a:prstDash val="solid"/>
                      <a:round/>
                      <a:headEnd type="none" w="med" len="med"/>
                      <a:tailEnd type="none" w="med" len="med"/>
                    </a:lnB>
                  </a:tcPr>
                </a:tc>
              </a:tr>
              <a:tr h="559092">
                <a:tc>
                  <a:txBody>
                    <a:bodyPr/>
                    <a:lstStyle/>
                    <a:p>
                      <a:pPr algn="ctr">
                        <a:lnSpc>
                          <a:spcPts val="2200"/>
                        </a:lnSpc>
                      </a:pPr>
                      <a:r>
                        <a:rPr lang="zh-CN" altLang="en-US" sz="1100" b="1">
                          <a:latin typeface="方正仿宋简体"/>
                        </a:rPr>
                        <a:t>序号</a:t>
                      </a:r>
                      <a:endParaRPr lang="zh-CN" altLang="en-US" sz="1400"/>
                    </a:p>
                  </a:txBody>
                  <a:tcPr marL="52646" marR="526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200"/>
                        </a:lnSpc>
                      </a:pPr>
                      <a:r>
                        <a:rPr lang="zh-CN" altLang="en-US" sz="1100" b="1">
                          <a:latin typeface="方正仿宋简体"/>
                        </a:rPr>
                        <a:t>产品范围</a:t>
                      </a:r>
                      <a:endParaRPr lang="zh-CN" altLang="en-US" sz="1400"/>
                    </a:p>
                  </a:txBody>
                  <a:tcPr marL="52646" marR="526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200"/>
                        </a:lnSpc>
                      </a:pPr>
                      <a:r>
                        <a:rPr lang="zh-CN" altLang="en-US" sz="1100" b="1">
                          <a:latin typeface="方正仿宋简体"/>
                        </a:rPr>
                        <a:t>报检时须提供的附加说明</a:t>
                      </a:r>
                      <a:endParaRPr lang="zh-CN" altLang="en-US" sz="1400"/>
                    </a:p>
                  </a:txBody>
                  <a:tcPr marL="52646" marR="526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3057">
                <a:tc>
                  <a:txBody>
                    <a:bodyPr/>
                    <a:lstStyle/>
                    <a:p>
                      <a:pPr algn="ctr">
                        <a:lnSpc>
                          <a:spcPts val="2200"/>
                        </a:lnSpc>
                      </a:pPr>
                      <a:r>
                        <a:rPr lang="en-US" sz="1100"/>
                        <a:t>1</a:t>
                      </a:r>
                      <a:endParaRPr lang="en-US" sz="1400"/>
                    </a:p>
                  </a:txBody>
                  <a:tcPr marL="52646" marR="526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200"/>
                        </a:lnSpc>
                      </a:pPr>
                      <a:r>
                        <a:rPr lang="zh-CN" altLang="en-US" sz="1100">
                          <a:solidFill>
                            <a:srgbClr val="000000"/>
                          </a:solidFill>
                          <a:latin typeface="方正仿宋简体"/>
                        </a:rPr>
                        <a:t>两栖类和爬行类动物油脂</a:t>
                      </a:r>
                      <a:endParaRPr lang="zh-CN" altLang="en-US" sz="1400"/>
                    </a:p>
                  </a:txBody>
                  <a:tcPr marL="52646" marR="526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200"/>
                        </a:lnSpc>
                      </a:pPr>
                      <a:r>
                        <a:rPr lang="zh-CN" altLang="en-US" sz="1100">
                          <a:latin typeface="方正仿宋简体"/>
                        </a:rPr>
                        <a:t>该类产品经过高温炼制的工艺说明。</a:t>
                      </a:r>
                      <a:endParaRPr lang="zh-CN" altLang="en-US" sz="1400"/>
                    </a:p>
                    <a:p>
                      <a:pPr algn="l">
                        <a:lnSpc>
                          <a:spcPts val="2200"/>
                        </a:lnSpc>
                      </a:pPr>
                      <a:r>
                        <a:rPr lang="zh-CN" altLang="en-US" sz="1100">
                          <a:latin typeface="方正仿宋简体"/>
                        </a:rPr>
                        <a:t>注：</a:t>
                      </a:r>
                      <a:endParaRPr lang="zh-CN" altLang="en-US" sz="1400"/>
                    </a:p>
                    <a:p>
                      <a:pPr algn="l">
                        <a:lnSpc>
                          <a:spcPts val="2200"/>
                        </a:lnSpc>
                      </a:pPr>
                      <a:r>
                        <a:rPr lang="zh-CN" altLang="en-US" sz="1100">
                          <a:latin typeface="方正仿宋简体"/>
                        </a:rPr>
                        <a:t>经高温炼制应至少满足：不低于</a:t>
                      </a:r>
                      <a:r>
                        <a:rPr lang="en-US" altLang="zh-CN" sz="1100"/>
                        <a:t>80</a:t>
                      </a:r>
                      <a:r>
                        <a:rPr lang="zh-CN" altLang="en-US" sz="1100">
                          <a:latin typeface="宋体"/>
                        </a:rPr>
                        <a:t>℃</a:t>
                      </a:r>
                      <a:r>
                        <a:rPr lang="zh-CN" altLang="en-US" sz="1100">
                          <a:latin typeface="方正仿宋简体"/>
                        </a:rPr>
                        <a:t>至少处理</a:t>
                      </a:r>
                      <a:r>
                        <a:rPr lang="en-US" altLang="zh-CN" sz="1100"/>
                        <a:t>30</a:t>
                      </a:r>
                      <a:r>
                        <a:rPr lang="zh-CN" altLang="en-US" sz="1100">
                          <a:latin typeface="方正仿宋简体"/>
                        </a:rPr>
                        <a:t>分钟。</a:t>
                      </a:r>
                      <a:endParaRPr lang="zh-CN" altLang="en-US" sz="1400"/>
                    </a:p>
                  </a:txBody>
                  <a:tcPr marL="52646" marR="526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3057">
                <a:tc>
                  <a:txBody>
                    <a:bodyPr/>
                    <a:lstStyle/>
                    <a:p>
                      <a:pPr algn="ctr">
                        <a:lnSpc>
                          <a:spcPts val="2200"/>
                        </a:lnSpc>
                      </a:pPr>
                      <a:r>
                        <a:rPr lang="en-US" sz="1100"/>
                        <a:t>2</a:t>
                      </a:r>
                      <a:endParaRPr lang="en-US" sz="1400"/>
                    </a:p>
                  </a:txBody>
                  <a:tcPr marL="52646" marR="526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200"/>
                        </a:lnSpc>
                      </a:pPr>
                      <a:r>
                        <a:rPr lang="zh-CN" altLang="en-US" sz="1100">
                          <a:solidFill>
                            <a:srgbClr val="000000"/>
                          </a:solidFill>
                          <a:latin typeface="方正仿宋简体"/>
                        </a:rPr>
                        <a:t>鱼类的骨制品</a:t>
                      </a:r>
                      <a:endParaRPr lang="zh-CN" altLang="en-US" sz="1400"/>
                    </a:p>
                  </a:txBody>
                  <a:tcPr marL="52646" marR="526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200"/>
                        </a:lnSpc>
                      </a:pPr>
                      <a:r>
                        <a:rPr lang="zh-CN" altLang="en-US" sz="1100">
                          <a:latin typeface="方正仿宋简体"/>
                        </a:rPr>
                        <a:t>该类产品经过深加工处理的工艺说明。</a:t>
                      </a:r>
                      <a:endParaRPr lang="zh-CN" altLang="en-US" sz="1400"/>
                    </a:p>
                    <a:p>
                      <a:pPr algn="l">
                        <a:lnSpc>
                          <a:spcPts val="2200"/>
                        </a:lnSpc>
                      </a:pPr>
                      <a:r>
                        <a:rPr lang="zh-CN" altLang="en-US" sz="1100">
                          <a:latin typeface="方正仿宋简体"/>
                        </a:rPr>
                        <a:t>注：</a:t>
                      </a:r>
                      <a:endParaRPr lang="zh-CN" altLang="en-US" sz="1400"/>
                    </a:p>
                    <a:p>
                      <a:pPr algn="l">
                        <a:lnSpc>
                          <a:spcPts val="2200"/>
                        </a:lnSpc>
                      </a:pPr>
                      <a:r>
                        <a:rPr lang="zh-CN" altLang="en-US" sz="1100">
                          <a:latin typeface="方正仿宋简体"/>
                        </a:rPr>
                        <a:t>经深加工处理应至少满足：彻底干燥，无任何皮肤、肉、髓或肌腱残留。</a:t>
                      </a:r>
                      <a:endParaRPr lang="zh-CN" altLang="en-US" sz="1400"/>
                    </a:p>
                  </a:txBody>
                  <a:tcPr marL="52646" marR="526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6529">
                <a:tc gridSpan="3">
                  <a:txBody>
                    <a:bodyPr/>
                    <a:lstStyle/>
                    <a:p>
                      <a:pPr algn="l">
                        <a:lnSpc>
                          <a:spcPts val="2200"/>
                        </a:lnSpc>
                      </a:pPr>
                      <a:r>
                        <a:rPr lang="zh-CN" altLang="en-US" sz="1100" dirty="0">
                          <a:latin typeface="方正仿宋简体"/>
                        </a:rPr>
                        <a:t>注：</a:t>
                      </a:r>
                      <a:r>
                        <a:rPr lang="en-US" altLang="zh-CN" sz="1100" dirty="0">
                          <a:latin typeface="方正仿宋简体"/>
                        </a:rPr>
                        <a:t>《</a:t>
                      </a:r>
                      <a:r>
                        <a:rPr lang="zh-CN" altLang="en-US" sz="1100" dirty="0">
                          <a:latin typeface="方正仿宋简体"/>
                        </a:rPr>
                        <a:t>质检总局关于复制推广自由贸易试验区新一批改革试点经验的公告</a:t>
                      </a:r>
                      <a:r>
                        <a:rPr lang="en-US" altLang="zh-CN" sz="1100" dirty="0">
                          <a:latin typeface="方正仿宋简体"/>
                        </a:rPr>
                        <a:t>》</a:t>
                      </a:r>
                      <a:r>
                        <a:rPr lang="zh-CN" altLang="en-US" sz="1100" dirty="0">
                          <a:latin typeface="方正仿宋简体"/>
                        </a:rPr>
                        <a:t>（</a:t>
                      </a:r>
                      <a:r>
                        <a:rPr lang="en-US" altLang="zh-CN" sz="1100" dirty="0"/>
                        <a:t>2016</a:t>
                      </a:r>
                      <a:r>
                        <a:rPr lang="zh-CN" altLang="en-US" sz="1100" dirty="0">
                          <a:latin typeface="方正仿宋简体"/>
                        </a:rPr>
                        <a:t>年第</a:t>
                      </a:r>
                      <a:r>
                        <a:rPr lang="en-US" altLang="zh-CN" sz="1100" dirty="0"/>
                        <a:t>120</a:t>
                      </a:r>
                      <a:r>
                        <a:rPr lang="zh-CN" altLang="en-US" sz="1100" dirty="0">
                          <a:latin typeface="方正仿宋简体"/>
                        </a:rPr>
                        <a:t>号）附件</a:t>
                      </a:r>
                      <a:r>
                        <a:rPr lang="en-US" altLang="zh-CN" sz="1100" dirty="0"/>
                        <a:t>3</a:t>
                      </a:r>
                      <a:r>
                        <a:rPr lang="zh-CN" altLang="en-US" sz="1100" dirty="0">
                          <a:latin typeface="方正仿宋简体"/>
                        </a:rPr>
                        <a:t>中有关产品为第一批清单。</a:t>
                      </a:r>
                      <a:endParaRPr lang="zh-CN" altLang="en-US" sz="1400" dirty="0"/>
                    </a:p>
                  </a:txBody>
                  <a:tcPr marL="52646" marR="526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sp>
        <p:nvSpPr>
          <p:cNvPr id="201731" name="Rectangle 3"/>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253920" tIns="0" rIns="25392" bIns="0" numCol="1" anchor="ctr" anchorCtr="0" compatLnSpc="1">
            <a:prstTxWarp prst="textNoShape">
              <a:avLst/>
            </a:prstTxWarp>
            <a:spAutoFit/>
          </a:bodyPr>
          <a:lstStyle/>
          <a:p>
            <a:pPr marL="0" marR="0" lvl="0" indent="317500" algn="l"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smtClean="0">
                <a:ln>
                  <a:noFill/>
                </a:ln>
                <a:solidFill>
                  <a:srgbClr val="969696"/>
                </a:solidFill>
                <a:effectLst/>
                <a:latin typeface="微软雅黑" pitchFamily="34" charset="-122"/>
                <a:ea typeface="微软雅黑" pitchFamily="34" charset="-122"/>
                <a:cs typeface="宋体" pitchFamily="2" charset="-122"/>
              </a:rPr>
              <a:t>免于核查输出国家或地区官方动物检疫证书的清单</a:t>
            </a:r>
            <a:endParaRPr kumimoji="0" lang="zh-CN" sz="1000" b="0" i="0" u="none" strike="noStrike" cap="none" normalizeH="0" baseline="0" smtClean="0">
              <a:ln>
                <a:noFill/>
              </a:ln>
              <a:solidFill>
                <a:srgbClr val="333333"/>
              </a:solidFill>
              <a:effectLst/>
              <a:latin typeface="Arial" pitchFamily="34" charset="0"/>
              <a:ea typeface="inherit"/>
              <a:cs typeface="宋体" pitchFamily="2" charset="-122"/>
            </a:endParaRPr>
          </a:p>
          <a:p>
            <a:pPr marL="0" marR="0" lvl="0" indent="317500" algn="l" defTabSz="914400" rtl="0" eaLnBrk="0" fontAlgn="base" latinLnBrk="0" hangingPunct="0">
              <a:lnSpc>
                <a:spcPct val="100000"/>
              </a:lnSpc>
              <a:spcBef>
                <a:spcPct val="0"/>
              </a:spcBef>
              <a:spcAft>
                <a:spcPct val="0"/>
              </a:spcAft>
              <a:buClrTx/>
              <a:buSzTx/>
              <a:buFontTx/>
              <a:buNone/>
              <a:tabLst/>
            </a:pPr>
            <a:r>
              <a:rPr kumimoji="0" lang="zh-CN" sz="1000" b="1" i="0" u="none" strike="noStrike" cap="none" normalizeH="0" baseline="0" smtClean="0">
                <a:ln>
                  <a:noFill/>
                </a:ln>
                <a:solidFill>
                  <a:srgbClr val="969696"/>
                </a:solidFill>
                <a:effectLst/>
                <a:latin typeface="微软雅黑" pitchFamily="34" charset="-122"/>
                <a:ea typeface="微软雅黑" pitchFamily="34" charset="-122"/>
                <a:cs typeface="宋体" pitchFamily="2" charset="-122"/>
              </a:rPr>
              <a:t>（第二批）</a:t>
            </a:r>
            <a:endParaRPr kumimoji="0" lang="zh-CN" sz="1000" b="0" i="0" u="none" strike="noStrike" cap="none" normalizeH="0" baseline="0" smtClean="0">
              <a:ln>
                <a:noFill/>
              </a:ln>
              <a:solidFill>
                <a:schemeClr val="tx1"/>
              </a:solidFill>
              <a:effectLst/>
              <a:latin typeface="Arial" pitchFamily="34" charset="0"/>
              <a:ea typeface="inherit"/>
              <a:cs typeface="宋体" pitchFamily="2" charset="-122"/>
            </a:endParaRPr>
          </a:p>
          <a:p>
            <a:pPr marL="0" marR="0" lvl="0" indent="31750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spd="med" advClick="0">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商检</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27321" y="1178303"/>
            <a:ext cx="10834576" cy="3416320"/>
          </a:xfrm>
          <a:prstGeom prst="rect">
            <a:avLst/>
          </a:prstGeom>
        </p:spPr>
        <p:txBody>
          <a:bodyPr wrap="square">
            <a:spAutoFit/>
          </a:bodyPr>
          <a:lstStyle/>
          <a:p>
            <a:pPr algn="ctr" latinLnBrk="1"/>
            <a:r>
              <a:rPr lang="en-US" altLang="zh-CN" b="1" dirty="0" smtClean="0"/>
              <a:t>2017</a:t>
            </a:r>
            <a:r>
              <a:rPr lang="zh-CN" altLang="en-US" b="1" dirty="0" smtClean="0"/>
              <a:t>年第</a:t>
            </a:r>
            <a:r>
              <a:rPr lang="en-US" altLang="zh-CN" b="1" dirty="0" smtClean="0"/>
              <a:t>99</a:t>
            </a:r>
            <a:r>
              <a:rPr lang="zh-CN" altLang="en-US" b="1" dirty="0" smtClean="0"/>
              <a:t>号</a:t>
            </a:r>
          </a:p>
          <a:p>
            <a:pPr algn="ctr" latinLnBrk="1"/>
            <a:r>
              <a:rPr lang="zh-CN" altLang="en-US" b="1" dirty="0" smtClean="0"/>
              <a:t>质检总局关于公布准予登记和准予续延登记证书有效期的进口棉花境外供货企业名单的公</a:t>
            </a:r>
            <a:r>
              <a:rPr lang="zh-CN" altLang="en-US" b="1" dirty="0" smtClean="0"/>
              <a:t>告</a:t>
            </a:r>
            <a:endParaRPr lang="en-US" altLang="zh-CN" b="1" dirty="0" smtClean="0"/>
          </a:p>
          <a:p>
            <a:pPr algn="ctr" latinLnBrk="1"/>
            <a:endParaRPr lang="en-US" altLang="zh-CN" b="1" dirty="0" smtClean="0"/>
          </a:p>
          <a:p>
            <a:pPr algn="ctr" latinLnBrk="1"/>
            <a:endParaRPr lang="zh-CN" altLang="en-US" b="1" dirty="0" smtClean="0"/>
          </a:p>
          <a:p>
            <a:pPr latinLnBrk="1"/>
            <a:r>
              <a:rPr lang="zh-CN" altLang="en-US" dirty="0" smtClean="0"/>
              <a:t>      根据</a:t>
            </a:r>
            <a:r>
              <a:rPr lang="en-US" altLang="zh-CN" dirty="0" smtClean="0"/>
              <a:t>《</a:t>
            </a:r>
            <a:r>
              <a:rPr lang="zh-CN" altLang="en-US" dirty="0" smtClean="0"/>
              <a:t>进口棉花检验监督管理办法</a:t>
            </a:r>
            <a:r>
              <a:rPr lang="en-US" altLang="zh-CN" dirty="0" smtClean="0"/>
              <a:t>》</a:t>
            </a:r>
            <a:r>
              <a:rPr lang="zh-CN" altLang="en-US" dirty="0" smtClean="0"/>
              <a:t>的规定，现将</a:t>
            </a:r>
            <a:r>
              <a:rPr lang="en-US" altLang="zh-CN" dirty="0" smtClean="0"/>
              <a:t>《</a:t>
            </a:r>
            <a:r>
              <a:rPr lang="zh-CN" altLang="en-US" dirty="0" smtClean="0"/>
              <a:t>第四十二批准予登记的进口棉花境外供货企业名单</a:t>
            </a:r>
            <a:r>
              <a:rPr lang="en-US" altLang="zh-CN" dirty="0" smtClean="0"/>
              <a:t>》</a:t>
            </a:r>
            <a:r>
              <a:rPr lang="zh-CN" altLang="en-US" dirty="0" smtClean="0"/>
              <a:t>（见附件</a:t>
            </a:r>
            <a:r>
              <a:rPr lang="en-US" altLang="zh-CN" dirty="0" smtClean="0"/>
              <a:t>1</a:t>
            </a:r>
            <a:r>
              <a:rPr lang="zh-CN" altLang="en-US" dirty="0" smtClean="0"/>
              <a:t>）和</a:t>
            </a:r>
            <a:r>
              <a:rPr lang="en-US" altLang="zh-CN" dirty="0" smtClean="0"/>
              <a:t>《</a:t>
            </a:r>
            <a:r>
              <a:rPr lang="zh-CN" altLang="en-US" dirty="0" smtClean="0"/>
              <a:t>准予续延进口棉花境外供货企业登记证书有效期的企业名单</a:t>
            </a:r>
            <a:r>
              <a:rPr lang="en-US" altLang="zh-CN" dirty="0" smtClean="0"/>
              <a:t>》</a:t>
            </a:r>
            <a:r>
              <a:rPr lang="zh-CN" altLang="en-US" dirty="0" smtClean="0"/>
              <a:t>（见附件</a:t>
            </a:r>
            <a:r>
              <a:rPr lang="en-US" altLang="zh-CN" dirty="0" smtClean="0"/>
              <a:t>2</a:t>
            </a:r>
            <a:r>
              <a:rPr lang="zh-CN" altLang="en-US" dirty="0" smtClean="0"/>
              <a:t>）予以公布。</a:t>
            </a:r>
          </a:p>
          <a:p>
            <a:pPr latinLnBrk="1"/>
            <a:r>
              <a:rPr lang="zh-CN" altLang="en-US" dirty="0" smtClean="0"/>
              <a:t>     </a:t>
            </a:r>
            <a:endParaRPr lang="en-US" altLang="zh-CN" dirty="0" smtClean="0"/>
          </a:p>
          <a:p>
            <a:pPr latinLnBrk="1"/>
            <a:r>
              <a:rPr lang="zh-CN" altLang="en-US" dirty="0" smtClean="0"/>
              <a:t> </a:t>
            </a:r>
            <a:r>
              <a:rPr lang="zh-CN" altLang="en-US" dirty="0" smtClean="0"/>
              <a:t>附件：</a:t>
            </a:r>
            <a:r>
              <a:rPr lang="en-US" altLang="zh-CN" dirty="0" smtClean="0">
                <a:hlinkClick r:id="rId4" action="ppaction://hlinkfile"/>
              </a:rPr>
              <a:t>1. </a:t>
            </a:r>
            <a:r>
              <a:rPr lang="zh-CN" altLang="en-US" dirty="0" smtClean="0">
                <a:hlinkClick r:id="rId4" action="ppaction://hlinkfile"/>
              </a:rPr>
              <a:t>第四十二批准予登记的进口棉花境外供货企业名单</a:t>
            </a:r>
            <a:endParaRPr lang="zh-CN" altLang="en-US" dirty="0" smtClean="0"/>
          </a:p>
          <a:p>
            <a:pPr latinLnBrk="1"/>
            <a:r>
              <a:rPr lang="zh-CN" altLang="en-US" dirty="0" smtClean="0"/>
              <a:t>           </a:t>
            </a:r>
            <a:r>
              <a:rPr lang="zh-CN" altLang="en-US" dirty="0" smtClean="0">
                <a:hlinkClick r:id="rId5" action="ppaction://hlinkfile"/>
              </a:rPr>
              <a:t> </a:t>
            </a:r>
            <a:r>
              <a:rPr lang="en-US" altLang="zh-CN" dirty="0" smtClean="0">
                <a:hlinkClick r:id="rId5" action="ppaction://hlinkfile"/>
              </a:rPr>
              <a:t>2. </a:t>
            </a:r>
            <a:r>
              <a:rPr lang="zh-CN" altLang="en-US" dirty="0" smtClean="0">
                <a:hlinkClick r:id="rId5" action="ppaction://hlinkfile"/>
              </a:rPr>
              <a:t>准予续延进口棉花境外供货企业登记证书有效期的企业名</a:t>
            </a:r>
            <a:r>
              <a:rPr lang="zh-CN" altLang="en-US" dirty="0" smtClean="0">
                <a:hlinkClick r:id="rId5" action="ppaction://hlinkfile"/>
              </a:rPr>
              <a:t>单</a:t>
            </a:r>
            <a:endParaRPr lang="en-US" altLang="zh-CN" dirty="0" smtClean="0"/>
          </a:p>
          <a:p>
            <a:pPr latinLnBrk="1"/>
            <a:endParaRPr lang="zh-CN" altLang="en-US" dirty="0" smtClean="0"/>
          </a:p>
          <a:p>
            <a:pPr algn="r" latinLnBrk="1"/>
            <a:r>
              <a:rPr lang="zh-CN" altLang="en-US" dirty="0" smtClean="0"/>
              <a:t>质检总局</a:t>
            </a:r>
          </a:p>
          <a:p>
            <a:pPr algn="r" latinLnBrk="1"/>
            <a:r>
              <a:rPr lang="en-US" altLang="zh-CN" dirty="0" smtClean="0"/>
              <a:t>2017</a:t>
            </a:r>
            <a:r>
              <a:rPr lang="zh-CN" altLang="en-US" dirty="0" smtClean="0"/>
              <a:t>年</a:t>
            </a:r>
            <a:r>
              <a:rPr lang="en-US" altLang="zh-CN" dirty="0" smtClean="0"/>
              <a:t>11</a:t>
            </a:r>
            <a:r>
              <a:rPr lang="zh-CN" altLang="en-US" dirty="0" smtClean="0"/>
              <a:t>月</a:t>
            </a:r>
            <a:r>
              <a:rPr lang="en-US" altLang="zh-CN" dirty="0" smtClean="0"/>
              <a:t>17</a:t>
            </a:r>
            <a:r>
              <a:rPr lang="zh-CN" altLang="en-US" dirty="0" smtClean="0"/>
              <a:t>日</a:t>
            </a:r>
            <a:endParaRPr lang="zh-CN" altLang="en-US" dirty="0"/>
          </a:p>
        </p:txBody>
      </p:sp>
      <p:pic>
        <p:nvPicPr>
          <p:cNvPr id="199681" name="Picture 1"/>
          <p:cNvPicPr>
            <a:picLocks noChangeAspect="1" noChangeArrowheads="1"/>
          </p:cNvPicPr>
          <p:nvPr/>
        </p:nvPicPr>
        <p:blipFill>
          <a:blip r:embed="rId6" cstate="print"/>
          <a:srcRect/>
          <a:stretch>
            <a:fillRect/>
          </a:stretch>
        </p:blipFill>
        <p:spPr bwMode="auto">
          <a:xfrm>
            <a:off x="1492102" y="4146123"/>
            <a:ext cx="3547729" cy="2350370"/>
          </a:xfrm>
          <a:prstGeom prst="rect">
            <a:avLst/>
          </a:prstGeom>
          <a:noFill/>
          <a:ln w="9525">
            <a:noFill/>
            <a:miter lim="800000"/>
            <a:headEnd/>
            <a:tailEnd/>
          </a:ln>
        </p:spPr>
      </p:pic>
    </p:spTree>
  </p:cSld>
  <p:clrMapOvr>
    <a:masterClrMapping/>
  </p:clrMapOvr>
  <p:transition spd="med" advClick="0">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725729" y="2752493"/>
            <a:ext cx="2646878" cy="830997"/>
          </a:xfrm>
          <a:prstGeom prst="rect">
            <a:avLst/>
          </a:prstGeom>
          <a:noFill/>
        </p:spPr>
        <p:txBody>
          <a:bodyPr wrap="none" rtlCol="0">
            <a:spAutoFit/>
          </a:bodyPr>
          <a:lstStyle>
            <a:defPPr>
              <a:defRPr lang="zh-CN"/>
            </a:defPPr>
            <a:lvl1pPr algn="ctr">
              <a:defRPr sz="4800" b="1">
                <a:ln w="12700">
                  <a:noFill/>
                  <a:prstDash val="solid"/>
                </a:ln>
                <a:solidFill>
                  <a:schemeClr val="accent1"/>
                </a:solidFill>
                <a:latin typeface="+mj-ea"/>
                <a:ea typeface="+mj-ea"/>
              </a:defRPr>
            </a:lvl1pPr>
          </a:lstStyle>
          <a:p>
            <a:pPr algn="l"/>
            <a:r>
              <a:rPr lang="zh-CN" altLang="en-US" i="1" dirty="0">
                <a:solidFill>
                  <a:schemeClr val="bg1"/>
                </a:solidFill>
              </a:rPr>
              <a:t>谢谢观看</a:t>
            </a:r>
          </a:p>
        </p:txBody>
      </p:sp>
      <p:cxnSp>
        <p:nvCxnSpPr>
          <p:cNvPr id="10" name="直接连接符 9"/>
          <p:cNvCxnSpPr/>
          <p:nvPr/>
        </p:nvCxnSpPr>
        <p:spPr>
          <a:xfrm flipH="1">
            <a:off x="5376599" y="2743195"/>
            <a:ext cx="375615" cy="1415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4" cstate="email">
            <a:extLst>
              <a:ext uri="{28A0092B-C50C-407E-A947-70E740481C1C}">
                <a14:useLocalDpi xmlns:a14="http://schemas.microsoft.com/office/drawing/2010/main" xmlns=""/>
              </a:ext>
            </a:extLst>
          </a:blip>
          <a:stretch>
            <a:fillRect/>
          </a:stretch>
        </p:blipFill>
        <p:spPr>
          <a:xfrm>
            <a:off x="997720" y="896108"/>
            <a:ext cx="4644159" cy="5498436"/>
          </a:xfrm>
          <a:prstGeom prst="rect">
            <a:avLst/>
          </a:prstGeom>
        </p:spPr>
      </p:pic>
      <p:sp>
        <p:nvSpPr>
          <p:cNvPr id="12" name="矩形 11"/>
          <p:cNvSpPr/>
          <p:nvPr/>
        </p:nvSpPr>
        <p:spPr>
          <a:xfrm>
            <a:off x="5621501" y="3748304"/>
            <a:ext cx="5299358" cy="400110"/>
          </a:xfrm>
          <a:prstGeom prst="rect">
            <a:avLst/>
          </a:prstGeom>
        </p:spPr>
        <p:txBody>
          <a:bodyPr wrap="square">
            <a:spAutoFit/>
          </a:bodyPr>
          <a:lstStyle/>
          <a:p>
            <a:r>
              <a:rPr lang="zh-CN" altLang="en-US" sz="2000" i="1" dirty="0" smtClean="0">
                <a:solidFill>
                  <a:schemeClr val="bg1"/>
                </a:solidFill>
                <a:latin typeface="微软雅黑" panose="020B0503020204020204" pitchFamily="34" charset="-122"/>
                <a:ea typeface="微软雅黑" panose="020B0503020204020204" pitchFamily="34" charset="-122"/>
              </a:rPr>
              <a:t>苏州德意道通企业管理咨询有限公司</a:t>
            </a:r>
            <a:endParaRPr lang="en-US" altLang="zh-CN" sz="2000" i="1" dirty="0">
              <a:solidFill>
                <a:schemeClr val="bg1"/>
              </a:solidFill>
              <a:latin typeface="微软雅黑" panose="020B0503020204020204" pitchFamily="34" charset="-122"/>
              <a:ea typeface="微软雅黑" panose="020B0503020204020204" pitchFamily="34" charset="-122"/>
            </a:endParaRPr>
          </a:p>
        </p:txBody>
      </p:sp>
      <p:pic>
        <p:nvPicPr>
          <p:cNvPr id="14" name="图片 13" descr="PNG公司logo.png"/>
          <p:cNvPicPr>
            <a:picLocks noChangeAspect="1"/>
          </p:cNvPicPr>
          <p:nvPr/>
        </p:nvPicPr>
        <p:blipFill>
          <a:blip r:embed="rId5" cstate="print"/>
          <a:stretch>
            <a:fillRect/>
          </a:stretch>
        </p:blipFill>
        <p:spPr>
          <a:xfrm>
            <a:off x="9647568" y="0"/>
            <a:ext cx="2673545" cy="905555"/>
          </a:xfrm>
          <a:prstGeom prst="rect">
            <a:avLst/>
          </a:prstGeom>
        </p:spPr>
      </p:pic>
    </p:spTree>
  </p:cSld>
  <p:clrMapOvr>
    <a:masterClrMapping/>
  </p:clrMapOvr>
  <p:transition spd="med" advClick="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0241" y="1034004"/>
            <a:ext cx="11259879" cy="4770537"/>
          </a:xfrm>
          <a:prstGeom prst="rect">
            <a:avLst/>
          </a:prstGeom>
        </p:spPr>
        <p:txBody>
          <a:bodyPr wrap="square">
            <a:spAutoFit/>
          </a:bodyPr>
          <a:lstStyle/>
          <a:p>
            <a:r>
              <a:rPr lang="zh-CN" altLang="en-US" sz="1600" dirty="0" smtClean="0"/>
              <a:t>五、部分水运、空运舱单数据项传输要求调整如下：</a:t>
            </a:r>
          </a:p>
          <a:p>
            <a:endParaRPr lang="zh-CN" altLang="en-US" sz="1600" dirty="0" smtClean="0"/>
          </a:p>
          <a:p>
            <a:r>
              <a:rPr lang="zh-CN" altLang="en-US" sz="1600" dirty="0" smtClean="0"/>
              <a:t>　　（一）</a:t>
            </a:r>
            <a:r>
              <a:rPr lang="en-US" altLang="zh-CN" sz="1600" dirty="0" smtClean="0"/>
              <a:t>《</a:t>
            </a:r>
            <a:r>
              <a:rPr lang="zh-CN" altLang="en-US" sz="1600" dirty="0" smtClean="0"/>
              <a:t>原始舱单数据项</a:t>
            </a:r>
            <a:r>
              <a:rPr lang="en-US" altLang="zh-CN" sz="1600" dirty="0" smtClean="0"/>
              <a:t>》</a:t>
            </a:r>
            <a:r>
              <a:rPr lang="zh-CN" altLang="en-US" sz="1600" dirty="0" smtClean="0"/>
              <a:t>中“装货地代码”、“发货人代码”、“收货人名称”、第</a:t>
            </a:r>
            <a:r>
              <a:rPr lang="en-US" altLang="zh-CN" sz="1600" dirty="0" smtClean="0"/>
              <a:t>61</a:t>
            </a:r>
            <a:r>
              <a:rPr lang="zh-CN" altLang="en-US" sz="1600" dirty="0" smtClean="0"/>
              <a:t>项“国家代码”、“发货人联系号码”、第</a:t>
            </a:r>
            <a:r>
              <a:rPr lang="en-US" altLang="zh-CN" sz="1600" dirty="0" smtClean="0"/>
              <a:t>63</a:t>
            </a:r>
            <a:r>
              <a:rPr lang="zh-CN" altLang="en-US" sz="1600" dirty="0" smtClean="0"/>
              <a:t>项“通讯方式类别代码”调整为“主要数据”的“必填项”，“其他数据”的“</a:t>
            </a:r>
            <a:r>
              <a:rPr lang="en-US" altLang="zh-CN" sz="1600" dirty="0" smtClean="0"/>
              <a:t>--”</a:t>
            </a:r>
            <a:r>
              <a:rPr lang="zh-CN" altLang="en-US" sz="1600" dirty="0" smtClean="0"/>
              <a:t>项；“收货人代码”、第</a:t>
            </a:r>
            <a:r>
              <a:rPr lang="en-US" altLang="zh-CN" sz="1600" dirty="0" smtClean="0"/>
              <a:t>48</a:t>
            </a:r>
            <a:r>
              <a:rPr lang="zh-CN" altLang="en-US" sz="1600" dirty="0" smtClean="0"/>
              <a:t>项“国家代码”、“收货人联系号码”、“收货人具体联系人名称”、“收货人具体联系人联系号码”、“通知人联系号码”、调整为“主要数据”的“条件”项，“其他数据”的“</a:t>
            </a:r>
            <a:r>
              <a:rPr lang="en-US" altLang="zh-CN" sz="1600" dirty="0" smtClean="0"/>
              <a:t>--”</a:t>
            </a:r>
            <a:r>
              <a:rPr lang="zh-CN" altLang="en-US" sz="1600" dirty="0" smtClean="0"/>
              <a:t>项（填制条件和填制规范见附件</a:t>
            </a:r>
            <a:r>
              <a:rPr lang="en-US" altLang="zh-CN" sz="1600" dirty="0" smtClean="0"/>
              <a:t>1</a:t>
            </a:r>
            <a:r>
              <a:rPr lang="zh-CN" altLang="en-US" sz="1600" dirty="0" smtClean="0"/>
              <a:t>、附件</a:t>
            </a:r>
            <a:r>
              <a:rPr lang="en-US" altLang="zh-CN" sz="1600" dirty="0" smtClean="0"/>
              <a:t>35</a:t>
            </a:r>
            <a:r>
              <a:rPr lang="zh-CN" altLang="en-US" sz="1600" dirty="0" smtClean="0"/>
              <a:t>及附件</a:t>
            </a:r>
            <a:r>
              <a:rPr lang="en-US" altLang="zh-CN" sz="1600" dirty="0" smtClean="0"/>
              <a:t>37</a:t>
            </a:r>
            <a:r>
              <a:rPr lang="zh-CN" altLang="en-US" sz="1600" dirty="0" smtClean="0"/>
              <a:t>）。</a:t>
            </a:r>
          </a:p>
          <a:p>
            <a:endParaRPr lang="zh-CN" altLang="en-US" sz="1600" dirty="0" smtClean="0"/>
          </a:p>
          <a:p>
            <a:r>
              <a:rPr lang="zh-CN" altLang="en-US" sz="1600" dirty="0" smtClean="0"/>
              <a:t>　　（二）</a:t>
            </a:r>
            <a:r>
              <a:rPr lang="en-US" altLang="zh-CN" sz="1600" dirty="0" smtClean="0"/>
              <a:t>《</a:t>
            </a:r>
            <a:r>
              <a:rPr lang="zh-CN" altLang="en-US" sz="1600" dirty="0" smtClean="0"/>
              <a:t>预配舱单数据项</a:t>
            </a:r>
            <a:r>
              <a:rPr lang="en-US" altLang="zh-CN" sz="1600" dirty="0" smtClean="0"/>
              <a:t>》</a:t>
            </a:r>
            <a:r>
              <a:rPr lang="zh-CN" altLang="en-US" sz="1600" dirty="0" smtClean="0"/>
              <a:t>中“卸货地代码”、“发货人代码”、“发货人联系号码”、“收货人名称”调整为“主要数据”的“必填”项，“其他数据”的“</a:t>
            </a:r>
            <a:r>
              <a:rPr lang="en-US" altLang="zh-CN" sz="1600" dirty="0" smtClean="0"/>
              <a:t>--”</a:t>
            </a:r>
            <a:r>
              <a:rPr lang="zh-CN" altLang="en-US" sz="1600" dirty="0" smtClean="0"/>
              <a:t>项；“收货人代码”、第</a:t>
            </a:r>
            <a:r>
              <a:rPr lang="en-US" altLang="zh-CN" sz="1600" dirty="0" smtClean="0"/>
              <a:t>48</a:t>
            </a:r>
            <a:r>
              <a:rPr lang="zh-CN" altLang="en-US" sz="1600" dirty="0" smtClean="0"/>
              <a:t>项“国家代码”、“收货人联系号码”、第</a:t>
            </a:r>
            <a:r>
              <a:rPr lang="en-US" altLang="zh-CN" sz="1600" dirty="0" smtClean="0"/>
              <a:t>50</a:t>
            </a:r>
            <a:r>
              <a:rPr lang="zh-CN" altLang="en-US" sz="1600" dirty="0" smtClean="0"/>
              <a:t>项“通讯方式类别代码”调整为“主要数据”的“条件”项，“其他数据”的“</a:t>
            </a:r>
            <a:r>
              <a:rPr lang="en-US" altLang="zh-CN" sz="1600" dirty="0" smtClean="0"/>
              <a:t>--”</a:t>
            </a:r>
            <a:r>
              <a:rPr lang="zh-CN" altLang="en-US" sz="1600" dirty="0" smtClean="0"/>
              <a:t>项（填制条件和填制规范见附件</a:t>
            </a:r>
            <a:r>
              <a:rPr lang="en-US" altLang="zh-CN" sz="1600" dirty="0" smtClean="0"/>
              <a:t>2</a:t>
            </a:r>
            <a:r>
              <a:rPr lang="zh-CN" altLang="en-US" sz="1600" dirty="0" smtClean="0"/>
              <a:t>、附件</a:t>
            </a:r>
            <a:r>
              <a:rPr lang="en-US" altLang="zh-CN" sz="1600" dirty="0" smtClean="0"/>
              <a:t>35</a:t>
            </a:r>
            <a:r>
              <a:rPr lang="zh-CN" altLang="en-US" sz="1600" dirty="0" smtClean="0"/>
              <a:t>及附件</a:t>
            </a:r>
            <a:r>
              <a:rPr lang="en-US" altLang="zh-CN" sz="1600" dirty="0" smtClean="0"/>
              <a:t>37</a:t>
            </a:r>
            <a:r>
              <a:rPr lang="zh-CN" altLang="en-US" sz="1600" dirty="0" smtClean="0"/>
              <a:t>）。</a:t>
            </a:r>
          </a:p>
          <a:p>
            <a:endParaRPr lang="zh-CN" altLang="en-US" sz="1600" dirty="0" smtClean="0"/>
          </a:p>
          <a:p>
            <a:r>
              <a:rPr lang="zh-CN" altLang="en-US" sz="1600" dirty="0" smtClean="0"/>
              <a:t>　　（三）调整</a:t>
            </a:r>
            <a:r>
              <a:rPr lang="en-US" altLang="zh-CN" sz="1600" dirty="0" smtClean="0"/>
              <a:t>《</a:t>
            </a:r>
            <a:r>
              <a:rPr lang="zh-CN" altLang="en-US" sz="1600" dirty="0" smtClean="0"/>
              <a:t>原始舱单数据项</a:t>
            </a:r>
            <a:r>
              <a:rPr lang="en-US" altLang="zh-CN" sz="1600" dirty="0" smtClean="0"/>
              <a:t>》</a:t>
            </a:r>
            <a:r>
              <a:rPr lang="zh-CN" altLang="en-US" sz="1600" dirty="0" smtClean="0"/>
              <a:t>、</a:t>
            </a:r>
            <a:r>
              <a:rPr lang="en-US" altLang="zh-CN" sz="1600" dirty="0" smtClean="0"/>
              <a:t>《</a:t>
            </a:r>
            <a:r>
              <a:rPr lang="zh-CN" altLang="en-US" sz="1600" dirty="0" smtClean="0"/>
              <a:t>预配舱单数据项</a:t>
            </a:r>
            <a:r>
              <a:rPr lang="en-US" altLang="zh-CN" sz="1600" dirty="0" smtClean="0"/>
              <a:t>》</a:t>
            </a:r>
            <a:r>
              <a:rPr lang="zh-CN" altLang="en-US" sz="1600" dirty="0" smtClean="0"/>
              <a:t>中“收货人代码”、“发货人代码”、“通知人代码”填制要求，“收货人代码”、“发货人代码”均应当填写实际收发货人代码；收货人为“凭指令确定收货人（</a:t>
            </a:r>
            <a:r>
              <a:rPr lang="en-US" altLang="zh-CN" sz="1600" dirty="0" smtClean="0"/>
              <a:t>TO ORDER</a:t>
            </a:r>
            <a:r>
              <a:rPr lang="zh-CN" altLang="en-US" sz="1600" dirty="0" smtClean="0"/>
              <a:t>）”的，必须填写通知人相关数据项（填制条件和填制规范见附件</a:t>
            </a:r>
            <a:r>
              <a:rPr lang="en-US" altLang="zh-CN" sz="1600" dirty="0" smtClean="0"/>
              <a:t>1</a:t>
            </a:r>
            <a:r>
              <a:rPr lang="zh-CN" altLang="en-US" sz="1600" dirty="0" smtClean="0"/>
              <a:t>、附件</a:t>
            </a:r>
            <a:r>
              <a:rPr lang="en-US" altLang="zh-CN" sz="1600" dirty="0" smtClean="0"/>
              <a:t>2</a:t>
            </a:r>
            <a:r>
              <a:rPr lang="zh-CN" altLang="en-US" sz="1600" dirty="0" smtClean="0"/>
              <a:t>、附件</a:t>
            </a:r>
            <a:r>
              <a:rPr lang="en-US" altLang="zh-CN" sz="1600" dirty="0" smtClean="0"/>
              <a:t>35</a:t>
            </a:r>
            <a:r>
              <a:rPr lang="zh-CN" altLang="en-US" sz="1600" dirty="0" smtClean="0"/>
              <a:t>及附件</a:t>
            </a:r>
            <a:r>
              <a:rPr lang="en-US" altLang="zh-CN" sz="1600" dirty="0" smtClean="0"/>
              <a:t>37</a:t>
            </a:r>
            <a:r>
              <a:rPr lang="zh-CN" altLang="en-US" sz="1600" dirty="0" smtClean="0"/>
              <a:t>）。具体填制规则如下：</a:t>
            </a:r>
          </a:p>
          <a:p>
            <a:endParaRPr lang="zh-CN" altLang="en-US" sz="1600" dirty="0" smtClean="0"/>
          </a:p>
          <a:p>
            <a:r>
              <a:rPr lang="zh-CN" altLang="en-US" sz="1600" dirty="0" smtClean="0"/>
              <a:t>　　按收发货人、通知人在</a:t>
            </a:r>
            <a:r>
              <a:rPr lang="en-US" altLang="zh-CN" sz="1600" dirty="0" smtClean="0"/>
              <a:t>《</a:t>
            </a:r>
            <a:r>
              <a:rPr lang="zh-CN" altLang="en-US" sz="1600" dirty="0" smtClean="0"/>
              <a:t>企业代码类型汇总表</a:t>
            </a:r>
            <a:r>
              <a:rPr lang="en-US" altLang="zh-CN" sz="1600" dirty="0" smtClean="0"/>
              <a:t>》</a:t>
            </a:r>
            <a:r>
              <a:rPr lang="zh-CN" altLang="en-US" sz="1600" dirty="0" smtClean="0"/>
              <a:t>（详见附件</a:t>
            </a:r>
            <a:r>
              <a:rPr lang="en-US" altLang="zh-CN" sz="1600" dirty="0" smtClean="0"/>
              <a:t>40</a:t>
            </a:r>
            <a:r>
              <a:rPr lang="zh-CN" altLang="en-US" sz="1600" dirty="0" smtClean="0"/>
              <a:t>）中对应的企业代码类型填写，填写格式为“代码缩写</a:t>
            </a:r>
            <a:r>
              <a:rPr lang="en-US" altLang="zh-CN" sz="1600" dirty="0" smtClean="0"/>
              <a:t>+</a:t>
            </a:r>
            <a:r>
              <a:rPr lang="zh-CN" altLang="en-US" sz="1600" dirty="0" smtClean="0"/>
              <a:t>企业代码”。境内实际收发货人、通知人有统一社会信用代码的，应当填写境内实际收货人、通知人的统一社会信用代码，填写格式为“</a:t>
            </a:r>
            <a:r>
              <a:rPr lang="en-US" altLang="zh-CN" sz="1600" dirty="0" smtClean="0"/>
              <a:t>USCI+</a:t>
            </a:r>
            <a:r>
              <a:rPr lang="zh-CN" altLang="en-US" sz="1600" dirty="0" smtClean="0"/>
              <a:t>代码”；暂无统一社会信用代码的，填写组织机构代码，填写格式为“</a:t>
            </a:r>
            <a:r>
              <a:rPr lang="en-US" altLang="zh-CN" sz="1600" dirty="0" smtClean="0"/>
              <a:t>OC+</a:t>
            </a:r>
            <a:r>
              <a:rPr lang="zh-CN" altLang="en-US" sz="1600" dirty="0" smtClean="0"/>
              <a:t>代码”；</a:t>
            </a:r>
            <a:endParaRPr lang="zh-CN" altLang="en-US" sz="1600" dirty="0"/>
          </a:p>
        </p:txBody>
      </p:sp>
    </p:spTree>
  </p:cSld>
  <p:clrMapOvr>
    <a:masterClrMapping/>
  </p:clrMapOvr>
  <p:transition spd="med" advClick="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6162" y="238000"/>
            <a:ext cx="1023401" cy="509518"/>
          </a:xfrm>
        </p:spPr>
        <p:txBody>
          <a:bodyPr/>
          <a:lstStyle/>
          <a:p>
            <a:r>
              <a:rPr lang="zh-CN" altLang="en-US" dirty="0" smtClean="0">
                <a:latin typeface="+mj-ea"/>
              </a:rPr>
              <a:t>关务</a:t>
            </a:r>
            <a:endParaRPr lang="zh-CN" altLang="en-US" dirty="0">
              <a:latin typeface="+mj-ea"/>
            </a:endParaRPr>
          </a:p>
        </p:txBody>
      </p:sp>
      <p:pic>
        <p:nvPicPr>
          <p:cNvPr id="55" name="图片 54" descr="PNG公司logo.png"/>
          <p:cNvPicPr>
            <a:picLocks noChangeAspect="1"/>
          </p:cNvPicPr>
          <p:nvPr/>
        </p:nvPicPr>
        <p:blipFill>
          <a:blip r:embed="rId3" cstate="print"/>
          <a:stretch>
            <a:fillRect/>
          </a:stretch>
        </p:blipFill>
        <p:spPr>
          <a:xfrm>
            <a:off x="9647568" y="0"/>
            <a:ext cx="2673545" cy="905555"/>
          </a:xfrm>
          <a:prstGeom prst="rect">
            <a:avLst/>
          </a:prstGeom>
        </p:spPr>
      </p:pic>
      <p:sp>
        <p:nvSpPr>
          <p:cNvPr id="57" name="矩形 56"/>
          <p:cNvSpPr/>
          <p:nvPr/>
        </p:nvSpPr>
        <p:spPr>
          <a:xfrm>
            <a:off x="0" y="276450"/>
            <a:ext cx="914400" cy="39340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4038" y="1076533"/>
            <a:ext cx="11398102" cy="5262979"/>
          </a:xfrm>
          <a:prstGeom prst="rect">
            <a:avLst/>
          </a:prstGeom>
        </p:spPr>
        <p:txBody>
          <a:bodyPr wrap="square">
            <a:spAutoFit/>
          </a:bodyPr>
          <a:lstStyle/>
          <a:p>
            <a:r>
              <a:rPr lang="zh-CN" altLang="en-US" sz="1600" dirty="0" smtClean="0"/>
              <a:t>所属国家或地区未列在</a:t>
            </a:r>
            <a:r>
              <a:rPr lang="en-US" altLang="zh-CN" sz="1600" dirty="0" smtClean="0"/>
              <a:t>《</a:t>
            </a:r>
            <a:r>
              <a:rPr lang="zh-CN" altLang="en-US" sz="1600" dirty="0" smtClean="0"/>
              <a:t>企业代码类型汇总表</a:t>
            </a:r>
            <a:r>
              <a:rPr lang="en-US" altLang="zh-CN" sz="1600" dirty="0" smtClean="0"/>
              <a:t>》</a:t>
            </a:r>
            <a:r>
              <a:rPr lang="zh-CN" altLang="en-US" sz="1600" dirty="0" smtClean="0"/>
              <a:t>或者无法提供表中所列企业代码类型的，应当填写实际收货人、通知人在所在国家或地区的法定企业注册代码，填写格式为“</a:t>
            </a:r>
            <a:r>
              <a:rPr lang="en-US" altLang="zh-CN" sz="1600" dirty="0" smtClean="0"/>
              <a:t>9999+</a:t>
            </a:r>
            <a:r>
              <a:rPr lang="zh-CN" altLang="en-US" sz="1600" dirty="0" smtClean="0"/>
              <a:t>企业代码”；为自然人的，应当填写身份证、护照号或其他有效证件，填写格式分别为“</a:t>
            </a:r>
            <a:r>
              <a:rPr lang="en-US" altLang="zh-CN" sz="1600" dirty="0" smtClean="0"/>
              <a:t>ID+</a:t>
            </a:r>
            <a:r>
              <a:rPr lang="zh-CN" altLang="en-US" sz="1600" dirty="0" smtClean="0"/>
              <a:t>身份证号”、“</a:t>
            </a:r>
            <a:r>
              <a:rPr lang="en-US" altLang="zh-CN" sz="1600" dirty="0" smtClean="0"/>
              <a:t>PASSPORT+</a:t>
            </a:r>
            <a:r>
              <a:rPr lang="zh-CN" altLang="en-US" sz="1600" dirty="0" smtClean="0"/>
              <a:t>护照号”、“</a:t>
            </a:r>
            <a:r>
              <a:rPr lang="en-US" altLang="zh-CN" sz="1600" dirty="0" smtClean="0"/>
              <a:t>8888+</a:t>
            </a:r>
            <a:r>
              <a:rPr lang="zh-CN" altLang="en-US" sz="1600" dirty="0" smtClean="0"/>
              <a:t>身份代码”。</a:t>
            </a:r>
          </a:p>
          <a:p>
            <a:endParaRPr lang="zh-CN" altLang="en-US" sz="1600" dirty="0" smtClean="0"/>
          </a:p>
          <a:p>
            <a:r>
              <a:rPr lang="zh-CN" altLang="en-US" sz="1600" dirty="0" smtClean="0"/>
              <a:t>　　（四）在</a:t>
            </a:r>
            <a:r>
              <a:rPr lang="en-US" altLang="zh-CN" sz="1600" dirty="0" smtClean="0"/>
              <a:t>《</a:t>
            </a:r>
            <a:r>
              <a:rPr lang="zh-CN" altLang="en-US" sz="1600" dirty="0" smtClean="0"/>
              <a:t>原始舱单数据项</a:t>
            </a:r>
            <a:r>
              <a:rPr lang="en-US" altLang="zh-CN" sz="1600" dirty="0" smtClean="0"/>
              <a:t>》</a:t>
            </a:r>
            <a:r>
              <a:rPr lang="zh-CN" altLang="en-US" sz="1600" dirty="0" smtClean="0"/>
              <a:t>、</a:t>
            </a:r>
            <a:r>
              <a:rPr lang="en-US" altLang="zh-CN" sz="1600" dirty="0" smtClean="0"/>
              <a:t>《</a:t>
            </a:r>
            <a:r>
              <a:rPr lang="zh-CN" altLang="en-US" sz="1600" dirty="0" smtClean="0"/>
              <a:t>预配舱单数据项</a:t>
            </a:r>
            <a:r>
              <a:rPr lang="en-US" altLang="zh-CN" sz="1600" dirty="0" smtClean="0"/>
              <a:t>》</a:t>
            </a:r>
            <a:r>
              <a:rPr lang="zh-CN" altLang="en-US" sz="1600" dirty="0" smtClean="0"/>
              <a:t>中增加“发货人</a:t>
            </a:r>
            <a:r>
              <a:rPr lang="en-US" altLang="zh-CN" sz="1600" dirty="0" smtClean="0"/>
              <a:t>AEO</a:t>
            </a:r>
            <a:r>
              <a:rPr lang="zh-CN" altLang="en-US" sz="1600" dirty="0" smtClean="0"/>
              <a:t>编码”、“收货人</a:t>
            </a:r>
            <a:r>
              <a:rPr lang="en-US" altLang="zh-CN" sz="1600" dirty="0" smtClean="0"/>
              <a:t>AEO</a:t>
            </a:r>
            <a:r>
              <a:rPr lang="zh-CN" altLang="en-US" sz="1600" dirty="0" smtClean="0"/>
              <a:t>编码”作为选填项（填制条件和填制规范见附件</a:t>
            </a:r>
            <a:r>
              <a:rPr lang="en-US" altLang="zh-CN" sz="1600" dirty="0" smtClean="0"/>
              <a:t>1</a:t>
            </a:r>
            <a:r>
              <a:rPr lang="zh-CN" altLang="en-US" sz="1600" dirty="0" smtClean="0"/>
              <a:t>、</a:t>
            </a:r>
            <a:r>
              <a:rPr lang="en-US" altLang="zh-CN" sz="1600" dirty="0" smtClean="0"/>
              <a:t>2</a:t>
            </a:r>
            <a:r>
              <a:rPr lang="zh-CN" altLang="en-US" sz="1600" dirty="0" smtClean="0"/>
              <a:t>及附件</a:t>
            </a:r>
            <a:r>
              <a:rPr lang="en-US" altLang="zh-CN" sz="1600" dirty="0" smtClean="0"/>
              <a:t>35</a:t>
            </a:r>
            <a:r>
              <a:rPr lang="zh-CN" altLang="en-US" sz="1600" dirty="0" smtClean="0"/>
              <a:t>、</a:t>
            </a:r>
            <a:r>
              <a:rPr lang="en-US" altLang="zh-CN" sz="1600" dirty="0" smtClean="0"/>
              <a:t>37</a:t>
            </a:r>
            <a:r>
              <a:rPr lang="zh-CN" altLang="en-US" sz="1600" dirty="0" smtClean="0"/>
              <a:t>）。</a:t>
            </a:r>
          </a:p>
          <a:p>
            <a:endParaRPr lang="zh-CN" altLang="en-US" sz="1600" dirty="0" smtClean="0"/>
          </a:p>
          <a:p>
            <a:r>
              <a:rPr lang="zh-CN" altLang="en-US" sz="1600" dirty="0" smtClean="0"/>
              <a:t>　　六、</a:t>
            </a:r>
            <a:r>
              <a:rPr lang="en-US" altLang="zh-CN" sz="1600" dirty="0" smtClean="0"/>
              <a:t>《</a:t>
            </a:r>
            <a:r>
              <a:rPr lang="zh-CN" altLang="en-US" sz="1600" dirty="0" smtClean="0"/>
              <a:t>原始舱单数据项</a:t>
            </a:r>
            <a:r>
              <a:rPr lang="en-US" altLang="zh-CN" sz="1600" dirty="0" smtClean="0"/>
              <a:t>》</a:t>
            </a:r>
            <a:r>
              <a:rPr lang="zh-CN" altLang="en-US" sz="1600" dirty="0" smtClean="0"/>
              <a:t>、</a:t>
            </a:r>
            <a:r>
              <a:rPr lang="en-US" altLang="zh-CN" sz="1600" dirty="0" smtClean="0"/>
              <a:t>《</a:t>
            </a:r>
            <a:r>
              <a:rPr lang="zh-CN" altLang="en-US" sz="1600" dirty="0" smtClean="0"/>
              <a:t>预配舱单数据项</a:t>
            </a:r>
            <a:r>
              <a:rPr lang="en-US" altLang="zh-CN" sz="1600" dirty="0" smtClean="0"/>
              <a:t>》</a:t>
            </a:r>
            <a:r>
              <a:rPr lang="zh-CN" altLang="en-US" sz="1600" dirty="0" smtClean="0"/>
              <a:t>中“货物简要描述”数据项填报应当完整、准确，提（运）单下各项货物、物品名称应当在“货物简要描述”数据项中逐一填写。海关对“货物简要描述”的内容实施负面清单管理（负面清单见附件</a:t>
            </a:r>
            <a:r>
              <a:rPr lang="en-US" altLang="zh-CN" sz="1600" dirty="0" smtClean="0"/>
              <a:t>39</a:t>
            </a:r>
            <a:r>
              <a:rPr lang="zh-CN" altLang="en-US" sz="1600" dirty="0" smtClean="0"/>
              <a:t>），不符合海关相关要求的，作自动退单处理（填制条件和填制规范见附件</a:t>
            </a:r>
            <a:r>
              <a:rPr lang="en-US" altLang="zh-CN" sz="1600" dirty="0" smtClean="0"/>
              <a:t>1</a:t>
            </a:r>
            <a:r>
              <a:rPr lang="zh-CN" altLang="en-US" sz="1600" dirty="0" smtClean="0"/>
              <a:t>、附件</a:t>
            </a:r>
            <a:r>
              <a:rPr lang="en-US" altLang="zh-CN" sz="1600" dirty="0" smtClean="0"/>
              <a:t>2</a:t>
            </a:r>
            <a:r>
              <a:rPr lang="zh-CN" altLang="en-US" sz="1600" dirty="0" smtClean="0"/>
              <a:t>、附件</a:t>
            </a:r>
            <a:r>
              <a:rPr lang="en-US" altLang="zh-CN" sz="1600" dirty="0" smtClean="0"/>
              <a:t>35</a:t>
            </a:r>
            <a:r>
              <a:rPr lang="zh-CN" altLang="en-US" sz="1600" dirty="0" smtClean="0"/>
              <a:t>及附件</a:t>
            </a:r>
            <a:r>
              <a:rPr lang="en-US" altLang="zh-CN" sz="1600" dirty="0" smtClean="0"/>
              <a:t>37</a:t>
            </a:r>
            <a:r>
              <a:rPr lang="zh-CN" altLang="en-US" sz="1600" dirty="0" smtClean="0"/>
              <a:t>）。</a:t>
            </a:r>
          </a:p>
          <a:p>
            <a:endParaRPr lang="zh-CN" altLang="en-US" sz="1600" dirty="0" smtClean="0"/>
          </a:p>
          <a:p>
            <a:r>
              <a:rPr lang="zh-CN" altLang="en-US" sz="1600" dirty="0" smtClean="0"/>
              <a:t>　　七、本公告自</a:t>
            </a:r>
            <a:r>
              <a:rPr lang="en-US" altLang="zh-CN" sz="1600" dirty="0" smtClean="0"/>
              <a:t>2018</a:t>
            </a:r>
            <a:r>
              <a:rPr lang="zh-CN" altLang="en-US" sz="1600" dirty="0" smtClean="0"/>
              <a:t>年</a:t>
            </a:r>
            <a:r>
              <a:rPr lang="en-US" altLang="zh-CN" sz="1600" dirty="0" smtClean="0"/>
              <a:t>6</a:t>
            </a:r>
            <a:r>
              <a:rPr lang="zh-CN" altLang="en-US" sz="1600" dirty="0" smtClean="0"/>
              <a:t>月</a:t>
            </a:r>
            <a:r>
              <a:rPr lang="en-US" altLang="zh-CN" sz="1600" dirty="0" smtClean="0"/>
              <a:t>1</a:t>
            </a:r>
            <a:r>
              <a:rPr lang="zh-CN" altLang="en-US" sz="1600" dirty="0" smtClean="0"/>
              <a:t>日起施行。海关总署公告</a:t>
            </a:r>
            <a:r>
              <a:rPr lang="en-US" altLang="zh-CN" sz="1600" dirty="0" smtClean="0"/>
              <a:t>2010</a:t>
            </a:r>
            <a:r>
              <a:rPr lang="zh-CN" altLang="en-US" sz="1600" dirty="0" smtClean="0"/>
              <a:t>年</a:t>
            </a:r>
            <a:r>
              <a:rPr lang="en-US" altLang="zh-CN" sz="1600" dirty="0" smtClean="0"/>
              <a:t>70</a:t>
            </a:r>
            <a:r>
              <a:rPr lang="zh-CN" altLang="en-US" sz="1600" dirty="0" smtClean="0"/>
              <a:t>号、</a:t>
            </a:r>
            <a:r>
              <a:rPr lang="en-US" altLang="zh-CN" sz="1600" dirty="0" smtClean="0"/>
              <a:t>2013</a:t>
            </a:r>
            <a:r>
              <a:rPr lang="zh-CN" altLang="en-US" sz="1600" dirty="0" smtClean="0"/>
              <a:t>年</a:t>
            </a:r>
            <a:r>
              <a:rPr lang="en-US" altLang="zh-CN" sz="1600" dirty="0" smtClean="0"/>
              <a:t>68</a:t>
            </a:r>
            <a:r>
              <a:rPr lang="zh-CN" altLang="en-US" sz="1600" dirty="0" smtClean="0"/>
              <a:t>号、</a:t>
            </a:r>
            <a:r>
              <a:rPr lang="en-US" altLang="zh-CN" sz="1600" dirty="0" smtClean="0"/>
              <a:t>2014</a:t>
            </a:r>
            <a:r>
              <a:rPr lang="zh-CN" altLang="en-US" sz="1600" dirty="0" smtClean="0"/>
              <a:t>年</a:t>
            </a:r>
            <a:r>
              <a:rPr lang="en-US" altLang="zh-CN" sz="1600" dirty="0" smtClean="0"/>
              <a:t>70</a:t>
            </a:r>
            <a:r>
              <a:rPr lang="zh-CN" altLang="en-US" sz="1600" dirty="0" smtClean="0"/>
              <a:t>号同时废止。</a:t>
            </a:r>
          </a:p>
          <a:p>
            <a:endParaRPr lang="zh-CN" altLang="en-US" sz="1600" dirty="0" smtClean="0"/>
          </a:p>
          <a:p>
            <a:r>
              <a:rPr lang="zh-CN" altLang="en-US" sz="1600" dirty="0" smtClean="0"/>
              <a:t>　　特此公告。</a:t>
            </a:r>
          </a:p>
          <a:p>
            <a:endParaRPr lang="zh-CN" altLang="en-US" sz="1600" dirty="0" smtClean="0"/>
          </a:p>
          <a:p>
            <a:r>
              <a:rPr lang="zh-CN" altLang="en-US" sz="1600" dirty="0" smtClean="0"/>
              <a:t>　　</a:t>
            </a:r>
          </a:p>
          <a:p>
            <a:r>
              <a:rPr lang="zh-CN" altLang="en-US" sz="1600" dirty="0" smtClean="0"/>
              <a:t>附件：</a:t>
            </a:r>
            <a:r>
              <a:rPr lang="en-US" altLang="zh-CN" sz="1600" dirty="0" smtClean="0">
                <a:hlinkClick r:id="rId4" action="ppaction://hlinkfile"/>
              </a:rPr>
              <a:t>17</a:t>
            </a:r>
            <a:r>
              <a:rPr lang="zh-CN" altLang="en-US" sz="1600" dirty="0" smtClean="0">
                <a:hlinkClick r:id="rId4" action="ppaction://hlinkfile"/>
              </a:rPr>
              <a:t>公告</a:t>
            </a:r>
            <a:r>
              <a:rPr lang="en-US" altLang="zh-CN" sz="1600" dirty="0" smtClean="0">
                <a:hlinkClick r:id="rId4" action="ppaction://hlinkfile"/>
              </a:rPr>
              <a:t>56fj.rar</a:t>
            </a:r>
            <a:endParaRPr lang="en-US" altLang="zh-CN" sz="1600" dirty="0" smtClean="0"/>
          </a:p>
          <a:p>
            <a:endParaRPr lang="zh-CN" altLang="en-US" sz="1600" dirty="0" smtClean="0"/>
          </a:p>
          <a:p>
            <a:pPr algn="r"/>
            <a:r>
              <a:rPr lang="zh-CN" altLang="en-US" sz="1600" dirty="0" smtClean="0"/>
              <a:t>　　海关总署</a:t>
            </a:r>
          </a:p>
          <a:p>
            <a:pPr algn="r"/>
            <a:endParaRPr lang="zh-CN" altLang="en-US" sz="1600" dirty="0" smtClean="0"/>
          </a:p>
          <a:p>
            <a:pPr algn="r"/>
            <a:r>
              <a:rPr lang="zh-CN" altLang="en-US" sz="1600" dirty="0" smtClean="0"/>
              <a:t>　　</a:t>
            </a:r>
            <a:r>
              <a:rPr lang="en-US" altLang="zh-CN" sz="1600" dirty="0" smtClean="0"/>
              <a:t>2017</a:t>
            </a:r>
            <a:r>
              <a:rPr lang="zh-CN" altLang="en-US" sz="1600" dirty="0" smtClean="0"/>
              <a:t>年</a:t>
            </a:r>
            <a:r>
              <a:rPr lang="en-US" altLang="zh-CN" sz="1600" dirty="0" smtClean="0"/>
              <a:t>11</a:t>
            </a:r>
            <a:r>
              <a:rPr lang="zh-CN" altLang="en-US" sz="1600" dirty="0" smtClean="0"/>
              <a:t>月</a:t>
            </a:r>
            <a:r>
              <a:rPr lang="en-US" altLang="zh-CN" sz="1600" dirty="0" smtClean="0"/>
              <a:t>21</a:t>
            </a:r>
            <a:r>
              <a:rPr lang="zh-CN" altLang="en-US" sz="1600" dirty="0" smtClean="0"/>
              <a:t>日</a:t>
            </a:r>
            <a:endParaRPr lang="zh-CN" altLang="en-US" sz="1600" dirty="0"/>
          </a:p>
        </p:txBody>
      </p:sp>
    </p:spTree>
  </p:cSld>
  <p:clrMapOvr>
    <a:masterClrMapping/>
  </p:clrMapOvr>
  <p:transition spd="med" advClick="0">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自定义 1131">
      <a:dk1>
        <a:srgbClr val="000000"/>
      </a:dk1>
      <a:lt1>
        <a:srgbClr val="FFFFFF"/>
      </a:lt1>
      <a:dk2>
        <a:srgbClr val="4B6CB6"/>
      </a:dk2>
      <a:lt2>
        <a:srgbClr val="A57DB9"/>
      </a:lt2>
      <a:accent1>
        <a:srgbClr val="6193DF"/>
      </a:accent1>
      <a:accent2>
        <a:srgbClr val="F4F5F8"/>
      </a:accent2>
      <a:accent3>
        <a:srgbClr val="E2E716"/>
      </a:accent3>
      <a:accent4>
        <a:srgbClr val="EBEDF2"/>
      </a:accent4>
      <a:accent5>
        <a:srgbClr val="E43371"/>
      </a:accent5>
      <a:accent6>
        <a:srgbClr val="F1F3F6"/>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自定义 1131">
    <a:dk1>
      <a:srgbClr val="000000"/>
    </a:dk1>
    <a:lt1>
      <a:srgbClr val="FFFFFF"/>
    </a:lt1>
    <a:dk2>
      <a:srgbClr val="4B6CB6"/>
    </a:dk2>
    <a:lt2>
      <a:srgbClr val="A57DB9"/>
    </a:lt2>
    <a:accent1>
      <a:srgbClr val="6193DF"/>
    </a:accent1>
    <a:accent2>
      <a:srgbClr val="F4F5F8"/>
    </a:accent2>
    <a:accent3>
      <a:srgbClr val="E2E716"/>
    </a:accent3>
    <a:accent4>
      <a:srgbClr val="EBEDF2"/>
    </a:accent4>
    <a:accent5>
      <a:srgbClr val="E43371"/>
    </a:accent5>
    <a:accent6>
      <a:srgbClr val="F1F3F6"/>
    </a:accent6>
    <a:hlink>
      <a:srgbClr val="0563C1"/>
    </a:hlink>
    <a:folHlink>
      <a:srgbClr val="954F72"/>
    </a:folHlink>
  </a:clrScheme>
</a:themeOverride>
</file>

<file path=ppt/theme/themeOverride2.xml><?xml version="1.0" encoding="utf-8"?>
<a:themeOverride xmlns:a="http://schemas.openxmlformats.org/drawingml/2006/main">
  <a:clrScheme name="自定义 1131">
    <a:dk1>
      <a:srgbClr val="000000"/>
    </a:dk1>
    <a:lt1>
      <a:srgbClr val="FFFFFF"/>
    </a:lt1>
    <a:dk2>
      <a:srgbClr val="4B6CB6"/>
    </a:dk2>
    <a:lt2>
      <a:srgbClr val="A57DB9"/>
    </a:lt2>
    <a:accent1>
      <a:srgbClr val="6193DF"/>
    </a:accent1>
    <a:accent2>
      <a:srgbClr val="F4F5F8"/>
    </a:accent2>
    <a:accent3>
      <a:srgbClr val="E2E716"/>
    </a:accent3>
    <a:accent4>
      <a:srgbClr val="EBEDF2"/>
    </a:accent4>
    <a:accent5>
      <a:srgbClr val="E43371"/>
    </a:accent5>
    <a:accent6>
      <a:srgbClr val="F1F3F6"/>
    </a:accent6>
    <a:hlink>
      <a:srgbClr val="0563C1"/>
    </a:hlink>
    <a:folHlink>
      <a:srgbClr val="954F72"/>
    </a:folHlink>
  </a:clrScheme>
</a:themeOverride>
</file>

<file path=ppt/theme/themeOverride3.xml><?xml version="1.0" encoding="utf-8"?>
<a:themeOverride xmlns:a="http://schemas.openxmlformats.org/drawingml/2006/main">
  <a:clrScheme name="自定义 1131">
    <a:dk1>
      <a:srgbClr val="000000"/>
    </a:dk1>
    <a:lt1>
      <a:srgbClr val="FFFFFF"/>
    </a:lt1>
    <a:dk2>
      <a:srgbClr val="4B6CB6"/>
    </a:dk2>
    <a:lt2>
      <a:srgbClr val="A57DB9"/>
    </a:lt2>
    <a:accent1>
      <a:srgbClr val="6193DF"/>
    </a:accent1>
    <a:accent2>
      <a:srgbClr val="F4F5F8"/>
    </a:accent2>
    <a:accent3>
      <a:srgbClr val="E2E716"/>
    </a:accent3>
    <a:accent4>
      <a:srgbClr val="EBEDF2"/>
    </a:accent4>
    <a:accent5>
      <a:srgbClr val="E43371"/>
    </a:accent5>
    <a:accent6>
      <a:srgbClr val="F1F3F6"/>
    </a:accent6>
    <a:hlink>
      <a:srgbClr val="0563C1"/>
    </a:hlink>
    <a:folHlink>
      <a:srgbClr val="954F72"/>
    </a:folHlink>
  </a:clrScheme>
</a:themeOverride>
</file>

<file path=ppt/theme/themeOverride4.xml><?xml version="1.0" encoding="utf-8"?>
<a:themeOverride xmlns:a="http://schemas.openxmlformats.org/drawingml/2006/main">
  <a:clrScheme name="自定义 1131">
    <a:dk1>
      <a:srgbClr val="000000"/>
    </a:dk1>
    <a:lt1>
      <a:srgbClr val="FFFFFF"/>
    </a:lt1>
    <a:dk2>
      <a:srgbClr val="4B6CB6"/>
    </a:dk2>
    <a:lt2>
      <a:srgbClr val="A57DB9"/>
    </a:lt2>
    <a:accent1>
      <a:srgbClr val="6193DF"/>
    </a:accent1>
    <a:accent2>
      <a:srgbClr val="F4F5F8"/>
    </a:accent2>
    <a:accent3>
      <a:srgbClr val="E2E716"/>
    </a:accent3>
    <a:accent4>
      <a:srgbClr val="EBEDF2"/>
    </a:accent4>
    <a:accent5>
      <a:srgbClr val="E43371"/>
    </a:accent5>
    <a:accent6>
      <a:srgbClr val="F1F3F6"/>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368</TotalTime>
  <Words>7009</Words>
  <Application>Microsoft Office PowerPoint</Application>
  <PresentationFormat>自定义</PresentationFormat>
  <Paragraphs>611</Paragraphs>
  <Slides>74</Slides>
  <Notes>69</Notes>
  <HiddenSlides>0</HiddenSlides>
  <MMClips>0</MMClips>
  <ScaleCrop>false</ScaleCrop>
  <HeadingPairs>
    <vt:vector size="4" baseType="variant">
      <vt:variant>
        <vt:lpstr>主题</vt:lpstr>
      </vt:variant>
      <vt:variant>
        <vt:i4>1</vt:i4>
      </vt:variant>
      <vt:variant>
        <vt:lpstr>幻灯片标题</vt:lpstr>
      </vt:variant>
      <vt:variant>
        <vt:i4>74</vt:i4>
      </vt:variant>
    </vt:vector>
  </HeadingPairs>
  <TitlesOfParts>
    <vt:vector size="75" baseType="lpstr">
      <vt:lpstr>Office 主题</vt:lpstr>
      <vt:lpstr>幻灯片 1</vt:lpstr>
      <vt:lpstr>幻灯片 2</vt:lpstr>
      <vt:lpstr>幻灯片 3</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关务</vt:lpstr>
      <vt:lpstr>幻灯片 39</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税务</vt:lpstr>
      <vt:lpstr>幻灯片 55</vt:lpstr>
      <vt:lpstr>归类</vt:lpstr>
      <vt:lpstr>归类</vt:lpstr>
      <vt:lpstr>归类</vt:lpstr>
      <vt:lpstr>归类</vt:lpstr>
      <vt:lpstr>归类</vt:lpstr>
      <vt:lpstr>归类</vt:lpstr>
      <vt:lpstr>归类</vt:lpstr>
      <vt:lpstr>归类</vt:lpstr>
      <vt:lpstr>归类</vt:lpstr>
      <vt:lpstr>归类</vt:lpstr>
      <vt:lpstr>归类</vt:lpstr>
      <vt:lpstr>幻灯片 67</vt:lpstr>
      <vt:lpstr>商检</vt:lpstr>
      <vt:lpstr>商检</vt:lpstr>
      <vt:lpstr>商检</vt:lpstr>
      <vt:lpstr>商检</vt:lpstr>
      <vt:lpstr>商检</vt:lpstr>
      <vt:lpstr>商检</vt:lpstr>
      <vt:lpstr>幻灯片 74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Administrator</cp:lastModifiedBy>
  <cp:revision>105</cp:revision>
  <dcterms:created xsi:type="dcterms:W3CDTF">2015-05-05T08:02:00Z</dcterms:created>
  <dcterms:modified xsi:type="dcterms:W3CDTF">2018-01-22T07:21:10Z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