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6" r:id="rId2"/>
    <p:sldId id="298" r:id="rId3"/>
    <p:sldId id="258" r:id="rId4"/>
    <p:sldId id="303" r:id="rId5"/>
    <p:sldId id="304" r:id="rId6"/>
    <p:sldId id="305" r:id="rId7"/>
    <p:sldId id="306" r:id="rId8"/>
    <p:sldId id="307" r:id="rId9"/>
    <p:sldId id="308" r:id="rId10"/>
    <p:sldId id="309" r:id="rId11"/>
    <p:sldId id="310" r:id="rId12"/>
    <p:sldId id="311" r:id="rId13"/>
    <p:sldId id="377" r:id="rId14"/>
    <p:sldId id="313" r:id="rId15"/>
    <p:sldId id="378" r:id="rId16"/>
    <p:sldId id="381" r:id="rId17"/>
    <p:sldId id="380" r:id="rId18"/>
    <p:sldId id="382" r:id="rId19"/>
    <p:sldId id="383" r:id="rId20"/>
    <p:sldId id="416" r:id="rId21"/>
    <p:sldId id="417" r:id="rId22"/>
    <p:sldId id="418" r:id="rId23"/>
    <p:sldId id="419" r:id="rId24"/>
    <p:sldId id="420" r:id="rId25"/>
    <p:sldId id="421" r:id="rId26"/>
    <p:sldId id="422" r:id="rId27"/>
    <p:sldId id="423" r:id="rId28"/>
    <p:sldId id="335" r:id="rId29"/>
    <p:sldId id="398" r:id="rId30"/>
    <p:sldId id="407" r:id="rId31"/>
    <p:sldId id="406" r:id="rId32"/>
    <p:sldId id="399" r:id="rId33"/>
    <p:sldId id="401" r:id="rId34"/>
    <p:sldId id="402" r:id="rId35"/>
    <p:sldId id="400" r:id="rId36"/>
    <p:sldId id="405" r:id="rId37"/>
    <p:sldId id="404" r:id="rId38"/>
    <p:sldId id="403" r:id="rId39"/>
    <p:sldId id="411" r:id="rId40"/>
    <p:sldId id="424" r:id="rId41"/>
    <p:sldId id="358" r:id="rId42"/>
    <p:sldId id="359" r:id="rId43"/>
    <p:sldId id="387" r:id="rId44"/>
    <p:sldId id="388" r:id="rId45"/>
    <p:sldId id="389" r:id="rId46"/>
    <p:sldId id="390" r:id="rId47"/>
    <p:sldId id="391" r:id="rId48"/>
    <p:sldId id="392" r:id="rId49"/>
    <p:sldId id="393" r:id="rId50"/>
    <p:sldId id="374" r:id="rId51"/>
    <p:sldId id="368" r:id="rId52"/>
    <p:sldId id="375" r:id="rId53"/>
    <p:sldId id="376" r:id="rId54"/>
    <p:sldId id="425" r:id="rId55"/>
    <p:sldId id="426" r:id="rId56"/>
    <p:sldId id="427" r:id="rId57"/>
    <p:sldId id="431" r:id="rId58"/>
    <p:sldId id="430" r:id="rId59"/>
    <p:sldId id="429" r:id="rId60"/>
    <p:sldId id="301" r:id="rId61"/>
  </p:sldIdLst>
  <p:sldSz cx="9144000" cy="5143500" type="screen16x9"/>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B68"/>
    <a:srgbClr val="008000"/>
    <a:srgbClr val="00518E"/>
    <a:srgbClr val="005EA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63" autoAdjust="0"/>
    <p:restoredTop sz="94660"/>
  </p:normalViewPr>
  <p:slideViewPr>
    <p:cSldViewPr>
      <p:cViewPr varScale="1">
        <p:scale>
          <a:sx n="102" d="100"/>
          <a:sy n="102" d="100"/>
        </p:scale>
        <p:origin x="-102" y="-204"/>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211111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doughnutChart>
        <c:varyColors val="1"/>
        <c:ser>
          <c:idx val="0"/>
          <c:order val="0"/>
          <c:tx>
            <c:strRef>
              <c:f>Sheet1!$B$1</c:f>
              <c:strCache>
                <c:ptCount val="1"/>
                <c:pt idx="0">
                  <c:v>销售额</c:v>
                </c:pt>
              </c:strCache>
            </c:strRef>
          </c:tx>
          <c:dPt>
            <c:idx val="0"/>
            <c:spPr>
              <a:solidFill>
                <a:schemeClr val="bg1">
                  <a:lumMod val="65000"/>
                </a:schemeClr>
              </a:solidFill>
              <a:ln>
                <a:noFill/>
              </a:ln>
              <a:effectLst/>
            </c:spPr>
            <c:extLst xmlns:c16r2="http://schemas.microsoft.com/office/drawing/2015/06/chart">
              <c:ext xmlns:c16="http://schemas.microsoft.com/office/drawing/2014/chart" uri="{C3380CC4-5D6E-409C-BE32-E72D297353CC}">
                <c16:uniqueId val="{00000001-71A2-4BDD-9C0A-C0822ABFDEFE}"/>
              </c:ext>
            </c:extLst>
          </c:dPt>
          <c:dPt>
            <c:idx val="1"/>
            <c:spPr>
              <a:solidFill>
                <a:schemeClr val="accent1"/>
              </a:solidFill>
              <a:ln>
                <a:noFill/>
              </a:ln>
              <a:effectLst/>
            </c:spPr>
            <c:extLst xmlns:c16r2="http://schemas.microsoft.com/office/drawing/2015/06/chart">
              <c:ext xmlns:c16="http://schemas.microsoft.com/office/drawing/2014/chart" uri="{C3380CC4-5D6E-409C-BE32-E72D297353CC}">
                <c16:uniqueId val="{00000003-71A2-4BDD-9C0A-C0822ABFDEFE}"/>
              </c:ext>
            </c:extLst>
          </c:dPt>
          <c:dPt>
            <c:idx val="2"/>
            <c:spPr>
              <a:solidFill>
                <a:schemeClr val="bg1">
                  <a:lumMod val="65000"/>
                </a:schemeClr>
              </a:solidFill>
              <a:ln>
                <a:noFill/>
              </a:ln>
              <a:effectLst/>
            </c:spPr>
            <c:extLst xmlns:c16r2="http://schemas.microsoft.com/office/drawing/2015/06/chart">
              <c:ext xmlns:c16="http://schemas.microsoft.com/office/drawing/2014/chart" uri="{C3380CC4-5D6E-409C-BE32-E72D297353CC}">
                <c16:uniqueId val="{00000005-71A2-4BDD-9C0A-C0822ABFDEFE}"/>
              </c:ext>
            </c:extLst>
          </c:dPt>
          <c:dPt>
            <c:idx val="3"/>
            <c:spPr>
              <a:solidFill>
                <a:schemeClr val="tx2">
                  <a:lumMod val="60000"/>
                  <a:lumOff val="40000"/>
                </a:schemeClr>
              </a:solidFill>
              <a:ln>
                <a:noFill/>
              </a:ln>
              <a:effectLst/>
            </c:spPr>
            <c:extLst xmlns:c16r2="http://schemas.microsoft.com/office/drawing/2015/06/chart">
              <c:ext xmlns:c16="http://schemas.microsoft.com/office/drawing/2014/chart" uri="{C3380CC4-5D6E-409C-BE32-E72D297353CC}">
                <c16:uniqueId val="{00000007-71A2-4BDD-9C0A-C0822ABFDEFE}"/>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71A2-4BDD-9C0A-C0822ABFDEFE}"/>
            </c:ext>
          </c:extLst>
        </c:ser>
        <c:firstSliceAng val="47"/>
        <c:holeSize val="90"/>
      </c:doughnutChart>
      <c:spPr>
        <a:noFill/>
        <a:ln>
          <a:noFill/>
        </a:ln>
        <a:effectLst/>
      </c:spPr>
    </c:plotArea>
    <c:plotVisOnly val="1"/>
    <c:dispBlanksAs val="zero"/>
  </c:chart>
  <c:spPr>
    <a:noFill/>
    <a:ln>
      <a:noFill/>
    </a:ln>
    <a:effectLst/>
  </c:spPr>
  <c:txPr>
    <a:bodyPr rot="0" spcFirstLastPara="0" vertOverflow="ellipsis" horzOverflow="overflow" vert="horz" wrap="square" anchor="ctr" anchorCtr="1"/>
    <a:lstStyle/>
    <a:p>
      <a:pPr>
        <a:defRPr lang="zh-CN"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214D3F-EEA6-4A58-B399-2FB4E11A2080}"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F7C9ED-7F7A-493F-8669-7272F2077F6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4F7C9ED-7F7A-493F-8669-7272F2077F69}" type="slidenum">
              <a:rPr lang="zh-CN" altLang="en-US" smtClean="0"/>
              <a:pPr/>
              <a:t>28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4F7C9ED-7F7A-493F-8669-7272F2077F69}" type="slidenum">
              <a:rPr lang="zh-CN" altLang="en-US" smtClean="0"/>
              <a:pPr/>
              <a:t>37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85315796"/>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 xmlns:p14="http://schemas.microsoft.com/office/powerpoint/2010/main" val="1101179414"/>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 xmlns:p14="http://schemas.microsoft.com/office/powerpoint/2010/main" val="1315642409"/>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 xmlns:p14="http://schemas.microsoft.com/office/powerpoint/2010/main" val="4030085482"/>
      </p:ext>
    </p:extLst>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 xmlns:p14="http://schemas.microsoft.com/office/powerpoint/2010/main" val="125855096"/>
      </p:ext>
    </p:extLst>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 xmlns:p14="http://schemas.microsoft.com/office/powerpoint/2010/main" val="3807515052"/>
      </p:ext>
    </p:extLst>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 xmlns:p14="http://schemas.microsoft.com/office/powerpoint/2010/main" val="299737180"/>
      </p:ext>
    </p:extLst>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 xmlns:p14="http://schemas.microsoft.com/office/powerpoint/2010/main" val="3938494081"/>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28023;&#20851;&#24635;&#32626;2017-50-2.tiff" TargetMode="External"/><Relationship Id="rId2" Type="http://schemas.openxmlformats.org/officeDocument/2006/relationships/hyperlink" Target="&#28023;&#20851;&#24635;&#32626;2017-50-1.tiff"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28023;&#20851;&#24635;&#32626;2017-52.doc"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hyperlink" Target="&#36926;&#26399;&#22686;&#20540;&#31246;&#25187;&#31246;&#20973;&#35777;&#30005;&#23376;&#20449;&#24687;&#26684;&#24335;.docx" TargetMode="External"/><Relationship Id="rId2" Type="http://schemas.openxmlformats.org/officeDocument/2006/relationships/hyperlink" Target="&#36926;&#26399;&#22686;&#20540;&#31246;&#25187;&#31246;&#20973;&#35777;&#25269;&#25187;&#30003;&#35831;&#21333;.docx" TargetMode="Externa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hyperlink" Target="&#27880;&#38144;&#24037;&#19994;&#20135;&#21697;&#29983;&#20135;&#35768;&#21487;&#35777;&#30340;&#20225;&#19994;&#21517;&#21333;.xlsx" TargetMode="Externa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hyperlink" Target="CCGF+503.2-2015&#12298;&#28508;&#27700;&#30005;&#27893;&#20135;&#21697;&#36136;&#37327;&#30417;&#30563;&#25277;&#26597;&#23454;&#26045;&#35268;&#33539;&#12299;&#31532;1&#21495;&#20462;&#25913;&#21333;.doc" TargetMode="External"/><Relationship Id="rId2" Type="http://schemas.openxmlformats.org/officeDocument/2006/relationships/hyperlink" Target="CCGF_402-2015&#12298;&#38109;&#21512;&#37329;&#24314;&#31569;&#22411;&#26448;&#20135;&#21697;&#36136;&#37327;&#30417;&#30563;&#25277;&#26597;&#23454;&#26045;&#35268;&#33539;&#12299;&#31532;1&#21495;&#20462;&#25913;&#21333;.docx" TargetMode="External"/><Relationship Id="rId1" Type="http://schemas.openxmlformats.org/officeDocument/2006/relationships/slideLayout" Target="../slideLayouts/slideLayout1.xml"/><Relationship Id="rId4" Type="http://schemas.openxmlformats.org/officeDocument/2006/relationships/hyperlink" Target="CCGF+606.2-2015&#12298;&#27773;&#36710;&#20256;&#21160;&#24102;&#20135;&#21697;&#36136;&#37327;&#30417;&#30563;&#25277;&#26597;&#23454;&#26045;&#35268;&#33539;&#12299;&#31532;1&#21495;&#20462;&#25913;&#21333;.doc" TargetMode="External"/></Relationships>
</file>

<file path=ppt/slides/_rels/slide53.xml.rels><?xml version="1.0" encoding="UTF-8" standalone="yes"?>
<Relationships xmlns="http://schemas.openxmlformats.org/package/2006/relationships"><Relationship Id="rId2" Type="http://schemas.openxmlformats.org/officeDocument/2006/relationships/hyperlink" Target="&#36827;&#21475;&#26087;&#26426;&#30005;&#20135;&#21697;&#35013;&#36816;&#21069;&#26816;&#39564;&#26426;&#26500;&#22791;&#26696;&#21517;&#21333;.doc" TargetMode="Externa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2&#20445;&#31246;&#27833;&#36328;&#20851;&#21306;&#30452;&#20379;&#30003;&#35831;&#21333;.doc" TargetMode="External"/><Relationship Id="rId2" Type="http://schemas.openxmlformats.org/officeDocument/2006/relationships/hyperlink" Target="1&#20445;&#31246;&#27833;&#36328;&#20851;&#21306;&#20379;&#24212;&#25215;&#36816;&#33337;&#33334;&#22791;&#26696;&#21464;&#26356;&#25764;&#38144;&#34920;.doc" TargetMode="Externa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3&#20013;&#21326;&#20154;&#27665;&#20849;&#21644;&#22269;&#21830;&#21153;&#37096;&#20844;&#21578;2017&#24180;&#31532;61&#21495;.tiff"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545886" y="627534"/>
            <a:ext cx="2052228" cy="2016224"/>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305411"/>
              <a:ext cx="1512168" cy="769441"/>
            </a:xfrm>
            <a:prstGeom prst="rect">
              <a:avLst/>
            </a:prstGeom>
            <a:noFill/>
          </p:spPr>
          <p:txBody>
            <a:bodyPr wrap="square" rtlCol="0">
              <a:spAutoFit/>
            </a:bodyPr>
            <a:lstStyle/>
            <a:p>
              <a:pPr algn="ctr"/>
              <a:r>
                <a:rPr lang="en-US" altLang="zh-CN" sz="4400" dirty="0" smtClean="0">
                  <a:solidFill>
                    <a:schemeClr val="bg1"/>
                  </a:solidFill>
                  <a:latin typeface="DFMincho-SU" pitchFamily="1" charset="-128"/>
                  <a:ea typeface="DFMincho-SU" pitchFamily="1" charset="-128"/>
                </a:rPr>
                <a:t>2017</a:t>
              </a:r>
              <a:endParaRPr lang="zh-CN" altLang="en-US" sz="4400" dirty="0">
                <a:solidFill>
                  <a:schemeClr val="bg1"/>
                </a:solidFill>
                <a:latin typeface="DFMincho-SU" pitchFamily="1" charset="-128"/>
                <a:ea typeface="DFMincho-SU" pitchFamily="1" charset="-128"/>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1979712" y="3795886"/>
            <a:ext cx="5184576"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苏州德意道通企业管理咨询有限公司</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331640" y="3075805"/>
            <a:ext cx="6480720" cy="584775"/>
          </a:xfrm>
          <a:prstGeom prst="rect">
            <a:avLst/>
          </a:prstGeom>
          <a:noFill/>
        </p:spPr>
        <p:txBody>
          <a:bodyPr wrap="square" rtlCol="0">
            <a:spAutoFit/>
          </a:bodyPr>
          <a:lstStyle/>
          <a:p>
            <a:pPr algn="ctr"/>
            <a:r>
              <a:rPr lang="en-US" altLang="zh-CN" sz="3200" b="1" dirty="0" smtClean="0">
                <a:solidFill>
                  <a:srgbClr val="0070C0"/>
                </a:solidFill>
                <a:latin typeface="微软雅黑" pitchFamily="34" charset="-122"/>
                <a:ea typeface="微软雅黑" pitchFamily="34" charset="-122"/>
              </a:rPr>
              <a:t>10</a:t>
            </a:r>
            <a:r>
              <a:rPr lang="zh-CN" altLang="en-US" sz="3200" b="1" dirty="0" smtClean="0">
                <a:solidFill>
                  <a:srgbClr val="0070C0"/>
                </a:solidFill>
                <a:latin typeface="微软雅黑" pitchFamily="34" charset="-122"/>
                <a:ea typeface="微软雅黑" pitchFamily="34" charset="-122"/>
              </a:rPr>
              <a:t>月进出口月刊</a:t>
            </a:r>
            <a:endParaRPr lang="zh-CN" altLang="en-US" sz="3200" b="1" dirty="0">
              <a:solidFill>
                <a:srgbClr val="0070C0"/>
              </a:solidFill>
              <a:latin typeface="微软雅黑" pitchFamily="34" charset="-122"/>
              <a:ea typeface="微软雅黑" pitchFamily="34" charset="-122"/>
            </a:endParaRPr>
          </a:p>
        </p:txBody>
      </p:sp>
      <p:pic>
        <p:nvPicPr>
          <p:cNvPr id="59" name="图片 58" descr="PNG公司logo.png"/>
          <p:cNvPicPr>
            <a:picLocks noChangeAspect="1"/>
          </p:cNvPicPr>
          <p:nvPr/>
        </p:nvPicPr>
        <p:blipFill>
          <a:blip r:embed="rId2" cstate="print"/>
          <a:stretch>
            <a:fillRect/>
          </a:stretch>
        </p:blipFill>
        <p:spPr>
          <a:xfrm>
            <a:off x="-36512" y="0"/>
            <a:ext cx="1728192" cy="576064"/>
          </a:xfrm>
          <a:prstGeom prst="rect">
            <a:avLst/>
          </a:prstGeom>
        </p:spPr>
      </p:pic>
    </p:spTree>
    <p:extLst>
      <p:ext uri="{BB962C8B-B14F-4D97-AF65-F5344CB8AC3E}">
        <p14:creationId xmlns="" xmlns:p14="http://schemas.microsoft.com/office/powerpoint/2010/main" val="3999366764"/>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08364"/>
            <a:ext cx="8496944" cy="4462760"/>
          </a:xfrm>
          <a:prstGeom prst="rect">
            <a:avLst/>
          </a:prstGeom>
        </p:spPr>
        <p:txBody>
          <a:bodyPr wrap="square">
            <a:spAutoFit/>
          </a:bodyPr>
          <a:lstStyle/>
          <a:p>
            <a:pPr algn="ctr"/>
            <a:r>
              <a:rPr lang="zh-CN" altLang="en-US" sz="1600" b="1" dirty="0" smtClean="0">
                <a:solidFill>
                  <a:srgbClr val="00518E"/>
                </a:solidFill>
              </a:rPr>
              <a:t>中华人民共和国海关总署</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50</a:t>
            </a:r>
            <a:r>
              <a:rPr lang="zh-CN" altLang="en-US" sz="1600" b="1" dirty="0" smtClean="0">
                <a:solidFill>
                  <a:srgbClr val="00518E"/>
                </a:solidFill>
              </a:rPr>
              <a:t>号</a:t>
            </a:r>
            <a:endParaRPr lang="en-US" altLang="zh-CN" sz="1600" b="1" dirty="0" smtClean="0">
              <a:solidFill>
                <a:srgbClr val="00518E"/>
              </a:solidFill>
            </a:endParaRPr>
          </a:p>
          <a:p>
            <a:pPr algn="ctr"/>
            <a:r>
              <a:rPr lang="zh-CN" altLang="en-US" sz="1600" b="1" dirty="0" smtClean="0">
                <a:solidFill>
                  <a:srgbClr val="00518E"/>
                </a:solidFill>
              </a:rPr>
              <a:t>（海关总署关于邻氯对硝基苯胺实施反倾销反补贴措施有关商品编号申报要求的公告）</a:t>
            </a:r>
            <a:endParaRPr lang="en-US" altLang="zh-CN" sz="1600" b="1" dirty="0" smtClean="0">
              <a:solidFill>
                <a:srgbClr val="00518E"/>
              </a:solidFill>
            </a:endParaRPr>
          </a:p>
          <a:p>
            <a:pPr algn="ctr"/>
            <a:endParaRPr lang="zh-CN" altLang="en-US" sz="1200" dirty="0" smtClean="0"/>
          </a:p>
          <a:p>
            <a:r>
              <a:rPr lang="zh-CN" altLang="en-US" sz="1200" dirty="0" smtClean="0"/>
              <a:t>　　 　　根据</a:t>
            </a:r>
            <a:r>
              <a:rPr lang="en-US" altLang="zh-CN" sz="1200" dirty="0" smtClean="0"/>
              <a:t>《</a:t>
            </a:r>
            <a:r>
              <a:rPr lang="zh-CN" altLang="en-US" sz="1200" dirty="0" smtClean="0"/>
              <a:t>中华人民共和国反倾销条例</a:t>
            </a:r>
            <a:r>
              <a:rPr lang="en-US" altLang="zh-CN" sz="1200" dirty="0" smtClean="0"/>
              <a:t>》</a:t>
            </a:r>
            <a:r>
              <a:rPr lang="zh-CN" altLang="en-US" sz="1200" dirty="0" smtClean="0"/>
              <a:t>和</a:t>
            </a:r>
            <a:r>
              <a:rPr lang="en-US" altLang="zh-CN" sz="1200" dirty="0" smtClean="0"/>
              <a:t>《</a:t>
            </a:r>
            <a:r>
              <a:rPr lang="zh-CN" altLang="en-US" sz="1200" dirty="0" smtClean="0"/>
              <a:t>中华人民共和国反补贴条例</a:t>
            </a:r>
            <a:r>
              <a:rPr lang="en-US" altLang="zh-CN" sz="1200" dirty="0" smtClean="0"/>
              <a:t>》</a:t>
            </a:r>
            <a:r>
              <a:rPr lang="zh-CN" altLang="en-US" sz="1200" dirty="0" smtClean="0"/>
              <a:t>的相关规定，我国自</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20</a:t>
            </a:r>
            <a:r>
              <a:rPr lang="zh-CN" altLang="en-US" sz="1200" dirty="0" smtClean="0"/>
              <a:t>日起，对原产于印度的进口邻氯对硝基苯胺（税则号列：</a:t>
            </a:r>
            <a:r>
              <a:rPr lang="en-US" altLang="zh-CN" sz="1200" dirty="0" smtClean="0"/>
              <a:t>2921.4200</a:t>
            </a:r>
            <a:r>
              <a:rPr lang="zh-CN" altLang="en-US" sz="1200" dirty="0" smtClean="0"/>
              <a:t>）采用征收保证金形式实施临时反倾销措施和临时反补贴措施。商务部为此发布了</a:t>
            </a:r>
            <a:r>
              <a:rPr lang="en-US" altLang="zh-CN" sz="1200" dirty="0" smtClean="0"/>
              <a:t>2017</a:t>
            </a:r>
            <a:r>
              <a:rPr lang="zh-CN" altLang="en-US" sz="1200" dirty="0" smtClean="0"/>
              <a:t>年第</a:t>
            </a:r>
            <a:r>
              <a:rPr lang="en-US" altLang="zh-CN" sz="1200" dirty="0" smtClean="0"/>
              <a:t>56</a:t>
            </a:r>
            <a:r>
              <a:rPr lang="zh-CN" altLang="en-US" sz="1200" dirty="0" smtClean="0"/>
              <a:t>号公告和第</a:t>
            </a:r>
            <a:r>
              <a:rPr lang="en-US" altLang="zh-CN" sz="1200" dirty="0" smtClean="0"/>
              <a:t>57</a:t>
            </a:r>
            <a:r>
              <a:rPr lang="zh-CN" altLang="en-US" sz="1200" dirty="0" smtClean="0"/>
              <a:t>号公告（详见附件</a:t>
            </a:r>
            <a:r>
              <a:rPr lang="en-US" altLang="zh-CN" sz="1200" dirty="0" smtClean="0"/>
              <a:t>1</a:t>
            </a:r>
            <a:r>
              <a:rPr lang="zh-CN" altLang="en-US" sz="1200" dirty="0" smtClean="0"/>
              <a:t>和附件</a:t>
            </a:r>
            <a:r>
              <a:rPr lang="en-US" altLang="zh-CN" sz="1200" dirty="0" smtClean="0"/>
              <a:t>2</a:t>
            </a:r>
            <a:r>
              <a:rPr lang="zh-CN" altLang="en-US" sz="1200" dirty="0" smtClean="0"/>
              <a:t>），并明确了实施临时反倾销措施和临时反补贴措施产品的具体商品范围。现就有关事项公告如下：</a:t>
            </a:r>
          </a:p>
          <a:p>
            <a:endParaRPr lang="zh-CN" altLang="en-US" sz="1200" dirty="0" smtClean="0"/>
          </a:p>
          <a:p>
            <a:r>
              <a:rPr lang="zh-CN" altLang="en-US" sz="1200" dirty="0" smtClean="0"/>
              <a:t>　　自</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20</a:t>
            </a:r>
            <a:r>
              <a:rPr lang="zh-CN" altLang="en-US" sz="1200" dirty="0" smtClean="0"/>
              <a:t>日起，进口货物收货人在申报进口上述税则号列项下属于临时反倾销措施和临时反补贴措施范围内的商品时，商品编号应填报为</a:t>
            </a:r>
            <a:r>
              <a:rPr lang="en-US" altLang="zh-CN" sz="1200" dirty="0" smtClean="0"/>
              <a:t>29214200.20</a:t>
            </a:r>
            <a:r>
              <a:rPr lang="zh-CN" altLang="en-US" sz="1200" dirty="0" smtClean="0"/>
              <a:t>。</a:t>
            </a:r>
          </a:p>
          <a:p>
            <a:endParaRPr lang="zh-CN" altLang="en-US" sz="1200" dirty="0" smtClean="0"/>
          </a:p>
          <a:p>
            <a:r>
              <a:rPr lang="zh-CN" altLang="en-US" sz="1200" dirty="0" smtClean="0"/>
              <a:t>　　一旦国务院关税税则委员会做出对原产于印度的进口邻氯对硝基苯胺征收反倾销税反补贴税的决定，在征税措施实施期间，进口货物收货人申报进口税则号列</a:t>
            </a:r>
            <a:r>
              <a:rPr lang="en-US" altLang="zh-CN" sz="1200" dirty="0" smtClean="0"/>
              <a:t>2921.4200</a:t>
            </a:r>
            <a:r>
              <a:rPr lang="zh-CN" altLang="en-US" sz="1200" dirty="0" smtClean="0"/>
              <a:t>项下属于反倾销反补贴措施范围内的商品时，商品编号也应填报为</a:t>
            </a:r>
            <a:r>
              <a:rPr lang="en-US" altLang="zh-CN" sz="1200" dirty="0" smtClean="0"/>
              <a:t>29214200.20</a:t>
            </a:r>
            <a:r>
              <a:rPr lang="zh-CN" altLang="en-US" sz="1200" dirty="0" smtClean="0"/>
              <a:t>。</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　</a:t>
            </a:r>
          </a:p>
          <a:p>
            <a:r>
              <a:rPr lang="zh-CN" altLang="en-US" sz="1200" dirty="0" smtClean="0"/>
              <a:t>　　</a:t>
            </a:r>
            <a:r>
              <a:rPr lang="en-US" altLang="zh-CN" sz="1200" dirty="0" smtClean="0">
                <a:hlinkClick r:id="rId2" action="ppaction://hlinkfile"/>
              </a:rPr>
              <a:t>1.</a:t>
            </a:r>
            <a:r>
              <a:rPr lang="zh-CN" altLang="en-US" sz="1200" dirty="0" smtClean="0">
                <a:hlinkClick r:id="rId2" action="ppaction://hlinkfile"/>
              </a:rPr>
              <a:t>中华人民共和国商务部公告</a:t>
            </a:r>
            <a:r>
              <a:rPr lang="en-US" altLang="zh-CN" sz="1200" dirty="0" smtClean="0">
                <a:hlinkClick r:id="rId2" action="ppaction://hlinkfile"/>
              </a:rPr>
              <a:t>2017</a:t>
            </a:r>
            <a:r>
              <a:rPr lang="zh-CN" altLang="en-US" sz="1200" dirty="0" smtClean="0">
                <a:hlinkClick r:id="rId2" action="ppaction://hlinkfile"/>
              </a:rPr>
              <a:t>年第</a:t>
            </a:r>
            <a:r>
              <a:rPr lang="en-US" altLang="zh-CN" sz="1200" dirty="0" smtClean="0">
                <a:hlinkClick r:id="rId2" action="ppaction://hlinkfile"/>
              </a:rPr>
              <a:t>56</a:t>
            </a:r>
            <a:r>
              <a:rPr lang="zh-CN" altLang="en-US" sz="1200" dirty="0" smtClean="0">
                <a:hlinkClick r:id="rId2" action="ppaction://hlinkfile"/>
              </a:rPr>
              <a:t>号</a:t>
            </a:r>
            <a:endParaRPr lang="zh-CN" altLang="en-US" sz="1200" dirty="0" smtClean="0"/>
          </a:p>
          <a:p>
            <a:r>
              <a:rPr lang="zh-CN" altLang="en-US" sz="1200" dirty="0" smtClean="0"/>
              <a:t>　　</a:t>
            </a:r>
            <a:r>
              <a:rPr lang="en-US" altLang="zh-CN" sz="1200" dirty="0" smtClean="0">
                <a:hlinkClick r:id="rId3" action="ppaction://hlinkfile"/>
              </a:rPr>
              <a:t>2.</a:t>
            </a:r>
            <a:r>
              <a:rPr lang="zh-CN" altLang="en-US" sz="1200" dirty="0" smtClean="0">
                <a:hlinkClick r:id="rId3" action="ppaction://hlinkfile"/>
              </a:rPr>
              <a:t>中华人民共和国商务部公告</a:t>
            </a:r>
            <a:r>
              <a:rPr lang="en-US" altLang="zh-CN" sz="1200" dirty="0" smtClean="0">
                <a:hlinkClick r:id="rId3" action="ppaction://hlinkfile"/>
              </a:rPr>
              <a:t>2017</a:t>
            </a:r>
            <a:r>
              <a:rPr lang="zh-CN" altLang="en-US" sz="1200" dirty="0" smtClean="0">
                <a:hlinkClick r:id="rId3" action="ppaction://hlinkfile"/>
              </a:rPr>
              <a:t>年第</a:t>
            </a:r>
            <a:r>
              <a:rPr lang="en-US" altLang="zh-CN" sz="1200" dirty="0" smtClean="0">
                <a:hlinkClick r:id="rId3" action="ppaction://hlinkfile"/>
              </a:rPr>
              <a:t>57</a:t>
            </a:r>
            <a:r>
              <a:rPr lang="zh-CN" altLang="en-US" sz="1200" dirty="0" smtClean="0">
                <a:hlinkClick r:id="rId3" action="ppaction://hlinkfile"/>
              </a:rPr>
              <a:t>号</a:t>
            </a:r>
            <a:endParaRPr lang="zh-CN" altLang="en-US" sz="1200" dirty="0" smtClean="0"/>
          </a:p>
          <a:p>
            <a:endParaRPr lang="zh-CN" altLang="en-US"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19</a:t>
            </a:r>
            <a:r>
              <a:rPr lang="zh-CN" altLang="en-US" sz="1200" dirty="0" smtClean="0"/>
              <a:t>日</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51520" y="700697"/>
            <a:ext cx="8496944" cy="4247317"/>
          </a:xfrm>
          <a:prstGeom prst="rect">
            <a:avLst/>
          </a:prstGeom>
        </p:spPr>
        <p:txBody>
          <a:bodyPr wrap="square">
            <a:spAutoFit/>
          </a:bodyPr>
          <a:lstStyle/>
          <a:p>
            <a:pPr algn="ctr"/>
            <a:r>
              <a:rPr lang="zh-CN" altLang="en-US" sz="1600" b="1" dirty="0" smtClean="0">
                <a:solidFill>
                  <a:srgbClr val="00518E"/>
                </a:solidFill>
              </a:rPr>
              <a:t>海关总署公告</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51</a:t>
            </a:r>
            <a:r>
              <a:rPr lang="zh-CN" altLang="en-US" sz="1600" b="1" dirty="0" smtClean="0">
                <a:solidFill>
                  <a:srgbClr val="00518E"/>
                </a:solidFill>
              </a:rPr>
              <a:t>号</a:t>
            </a:r>
            <a:endParaRPr lang="en-US" altLang="zh-CN" sz="1600" b="1" dirty="0" smtClean="0">
              <a:solidFill>
                <a:srgbClr val="00518E"/>
              </a:solidFill>
            </a:endParaRPr>
          </a:p>
          <a:p>
            <a:pPr algn="ctr"/>
            <a:r>
              <a:rPr lang="zh-CN" altLang="en-US" sz="1600" b="1" dirty="0" smtClean="0">
                <a:solidFill>
                  <a:srgbClr val="00518E"/>
                </a:solidFill>
              </a:rPr>
              <a:t>（关于调整进口减免税货物监管年限的公告）</a:t>
            </a:r>
          </a:p>
          <a:p>
            <a:pPr algn="ctr"/>
            <a:r>
              <a:rPr lang="zh-CN" altLang="en-US" sz="1600" b="1" dirty="0" smtClean="0">
                <a:solidFill>
                  <a:srgbClr val="00518E"/>
                </a:solidFill>
              </a:rPr>
              <a:t>公告</a:t>
            </a:r>
            <a:r>
              <a:rPr lang="en-US" altLang="zh-CN" sz="1600" b="1" dirty="0" smtClean="0">
                <a:solidFill>
                  <a:srgbClr val="00518E"/>
                </a:solidFill>
              </a:rPr>
              <a:t>〔2017〕51 </a:t>
            </a:r>
            <a:r>
              <a:rPr lang="zh-CN" altLang="en-US" sz="1600" b="1" dirty="0" smtClean="0">
                <a:solidFill>
                  <a:srgbClr val="00518E"/>
                </a:solidFill>
              </a:rPr>
              <a:t>号 </a:t>
            </a:r>
          </a:p>
          <a:p>
            <a:endParaRPr lang="zh-CN" altLang="en-US" sz="1400" dirty="0" smtClean="0"/>
          </a:p>
          <a:p>
            <a:r>
              <a:rPr lang="zh-CN" altLang="en-US" sz="1400" dirty="0" smtClean="0"/>
              <a:t>　　为支持企业技术改造，加快设备更新，推动产业升级，海关总署决定调整进口减免税货物的监管年限。现将有关事项公告如下：</a:t>
            </a:r>
          </a:p>
          <a:p>
            <a:endParaRPr lang="zh-CN" altLang="en-US" sz="1400" dirty="0" smtClean="0"/>
          </a:p>
          <a:p>
            <a:r>
              <a:rPr lang="zh-CN" altLang="en-US" sz="1400" dirty="0" smtClean="0"/>
              <a:t>　　进口减免税货物的监管年限为：</a:t>
            </a:r>
          </a:p>
          <a:p>
            <a:r>
              <a:rPr lang="zh-CN" altLang="en-US" sz="1400" dirty="0" smtClean="0"/>
              <a:t>　　</a:t>
            </a:r>
            <a:r>
              <a:rPr lang="zh-CN" altLang="en-US" sz="1400" dirty="0" smtClean="0">
                <a:solidFill>
                  <a:srgbClr val="FF0000"/>
                </a:solidFill>
              </a:rPr>
              <a:t>（一）船舶、飞机：</a:t>
            </a:r>
            <a:r>
              <a:rPr lang="en-US" altLang="zh-CN" sz="1400" dirty="0" smtClean="0">
                <a:solidFill>
                  <a:srgbClr val="FF0000"/>
                </a:solidFill>
              </a:rPr>
              <a:t>8</a:t>
            </a:r>
            <a:r>
              <a:rPr lang="zh-CN" altLang="en-US" sz="1400" dirty="0" smtClean="0">
                <a:solidFill>
                  <a:srgbClr val="FF0000"/>
                </a:solidFill>
              </a:rPr>
              <a:t>年；</a:t>
            </a:r>
          </a:p>
          <a:p>
            <a:r>
              <a:rPr lang="zh-CN" altLang="en-US" sz="1400" dirty="0" smtClean="0">
                <a:solidFill>
                  <a:srgbClr val="FF0000"/>
                </a:solidFill>
              </a:rPr>
              <a:t>　　（二）机动车辆：</a:t>
            </a:r>
            <a:r>
              <a:rPr lang="en-US" altLang="zh-CN" sz="1400" dirty="0" smtClean="0">
                <a:solidFill>
                  <a:srgbClr val="FF0000"/>
                </a:solidFill>
              </a:rPr>
              <a:t>6</a:t>
            </a:r>
            <a:r>
              <a:rPr lang="zh-CN" altLang="en-US" sz="1400" dirty="0" smtClean="0">
                <a:solidFill>
                  <a:srgbClr val="FF0000"/>
                </a:solidFill>
              </a:rPr>
              <a:t>年；</a:t>
            </a:r>
          </a:p>
          <a:p>
            <a:r>
              <a:rPr lang="zh-CN" altLang="en-US" sz="1400" dirty="0" smtClean="0">
                <a:solidFill>
                  <a:srgbClr val="FF0000"/>
                </a:solidFill>
              </a:rPr>
              <a:t>　　（三）其他货物：</a:t>
            </a:r>
            <a:r>
              <a:rPr lang="en-US" altLang="zh-CN" sz="1400" dirty="0" smtClean="0">
                <a:solidFill>
                  <a:srgbClr val="FF0000"/>
                </a:solidFill>
              </a:rPr>
              <a:t>3</a:t>
            </a:r>
            <a:r>
              <a:rPr lang="zh-CN" altLang="en-US" sz="1400" dirty="0" smtClean="0">
                <a:solidFill>
                  <a:srgbClr val="FF0000"/>
                </a:solidFill>
              </a:rPr>
              <a:t>年。</a:t>
            </a:r>
          </a:p>
          <a:p>
            <a:r>
              <a:rPr lang="zh-CN" altLang="en-US" sz="1400" dirty="0" smtClean="0"/>
              <a:t>　　监管年限自货物进口放行之日起计算。</a:t>
            </a:r>
          </a:p>
          <a:p>
            <a:r>
              <a:rPr lang="zh-CN" altLang="en-US" sz="1400" dirty="0" smtClean="0"/>
              <a:t>　　本公告自发布之日起施行。</a:t>
            </a:r>
          </a:p>
          <a:p>
            <a:endParaRPr lang="zh-CN" altLang="en-US" sz="1400" dirty="0" smtClean="0"/>
          </a:p>
          <a:p>
            <a:r>
              <a:rPr lang="zh-CN" altLang="en-US" sz="1400" dirty="0" smtClean="0"/>
              <a:t>　　特此公告。</a:t>
            </a:r>
          </a:p>
          <a:p>
            <a:endParaRPr lang="zh-CN" altLang="en-US" sz="1400" dirty="0" smtClean="0"/>
          </a:p>
          <a:p>
            <a:pPr algn="r"/>
            <a:r>
              <a:rPr lang="zh-CN" altLang="en-US" sz="1400" dirty="0" smtClean="0"/>
              <a:t>　　海关总署</a:t>
            </a:r>
          </a:p>
          <a:p>
            <a:pPr algn="r"/>
            <a:r>
              <a:rPr lang="zh-CN" altLang="en-US" sz="1400" dirty="0" smtClean="0"/>
              <a:t>　　</a:t>
            </a:r>
            <a:r>
              <a:rPr lang="en-US" altLang="zh-CN" sz="1400" dirty="0" smtClean="0"/>
              <a:t>2017</a:t>
            </a:r>
            <a:r>
              <a:rPr lang="zh-CN" altLang="en-US" sz="1400" dirty="0" smtClean="0"/>
              <a:t>年</a:t>
            </a:r>
            <a:r>
              <a:rPr lang="en-US" altLang="zh-CN" sz="1400" dirty="0" smtClean="0"/>
              <a:t>10</a:t>
            </a:r>
            <a:r>
              <a:rPr lang="zh-CN" altLang="en-US" sz="1400" dirty="0" smtClean="0"/>
              <a:t>月</a:t>
            </a:r>
            <a:r>
              <a:rPr lang="en-US" altLang="zh-CN" sz="1400" dirty="0" smtClean="0"/>
              <a:t>24</a:t>
            </a:r>
            <a:r>
              <a:rPr lang="zh-CN" altLang="en-US" sz="1400" dirty="0" smtClean="0"/>
              <a:t>日</a:t>
            </a:r>
          </a:p>
          <a:p>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51520" y="761672"/>
            <a:ext cx="8568952" cy="4031873"/>
          </a:xfrm>
          <a:prstGeom prst="rect">
            <a:avLst/>
          </a:prstGeom>
        </p:spPr>
        <p:txBody>
          <a:bodyPr wrap="square">
            <a:spAutoFit/>
          </a:bodyPr>
          <a:lstStyle/>
          <a:p>
            <a:pPr algn="ctr"/>
            <a:r>
              <a:rPr lang="zh-CN" altLang="en-US" sz="1600" b="1" dirty="0" smtClean="0">
                <a:solidFill>
                  <a:srgbClr val="00518E"/>
                </a:solidFill>
              </a:rPr>
              <a:t>海关总署公告</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52</a:t>
            </a:r>
            <a:r>
              <a:rPr lang="zh-CN" altLang="en-US" sz="1600" b="1" dirty="0" smtClean="0">
                <a:solidFill>
                  <a:srgbClr val="00518E"/>
                </a:solidFill>
              </a:rPr>
              <a:t>号（关于发布</a:t>
            </a:r>
            <a:r>
              <a:rPr lang="en-US" altLang="zh-CN" sz="1600" b="1" dirty="0" smtClean="0">
                <a:solidFill>
                  <a:srgbClr val="00518E"/>
                </a:solidFill>
              </a:rPr>
              <a:t>《</a:t>
            </a:r>
            <a:r>
              <a:rPr lang="zh-CN" altLang="en-US" sz="1600" b="1" dirty="0" smtClean="0">
                <a:solidFill>
                  <a:srgbClr val="00518E"/>
                </a:solidFill>
              </a:rPr>
              <a:t>海关监管作业场所设置规范</a:t>
            </a:r>
            <a:r>
              <a:rPr lang="en-US" altLang="zh-CN" sz="1600" b="1" dirty="0" smtClean="0">
                <a:solidFill>
                  <a:srgbClr val="00518E"/>
                </a:solidFill>
              </a:rPr>
              <a:t>》</a:t>
            </a:r>
            <a:r>
              <a:rPr lang="zh-CN" altLang="en-US" sz="1600" b="1" dirty="0" smtClean="0">
                <a:solidFill>
                  <a:srgbClr val="00518E"/>
                </a:solidFill>
              </a:rPr>
              <a:t>的公告）</a:t>
            </a:r>
          </a:p>
          <a:p>
            <a:pPr algn="ctr"/>
            <a:r>
              <a:rPr lang="zh-CN" altLang="en-US" sz="1600" b="1" dirty="0" smtClean="0">
                <a:solidFill>
                  <a:srgbClr val="00518E"/>
                </a:solidFill>
              </a:rPr>
              <a:t>公告</a:t>
            </a:r>
            <a:r>
              <a:rPr lang="en-US" altLang="zh-CN" sz="1600" b="1" dirty="0" smtClean="0">
                <a:solidFill>
                  <a:srgbClr val="00518E"/>
                </a:solidFill>
              </a:rPr>
              <a:t>〔2017〕52 </a:t>
            </a:r>
            <a:r>
              <a:rPr lang="zh-CN" altLang="en-US" sz="1600" b="1" dirty="0" smtClean="0">
                <a:solidFill>
                  <a:srgbClr val="00518E"/>
                </a:solidFill>
              </a:rPr>
              <a:t>号 </a:t>
            </a:r>
          </a:p>
          <a:p>
            <a:endParaRPr lang="zh-CN" altLang="en-US" sz="1400" dirty="0" smtClean="0"/>
          </a:p>
          <a:p>
            <a:r>
              <a:rPr lang="zh-CN" altLang="en-US" sz="1400" dirty="0" smtClean="0"/>
              <a:t>　　根据</a:t>
            </a:r>
            <a:r>
              <a:rPr lang="en-US" altLang="zh-CN" sz="1400" dirty="0" smtClean="0"/>
              <a:t>《</a:t>
            </a:r>
            <a:r>
              <a:rPr lang="zh-CN" altLang="en-US" sz="1400" dirty="0" smtClean="0"/>
              <a:t>中华人民共和国海关监管区管理暂行办法</a:t>
            </a:r>
            <a:r>
              <a:rPr lang="en-US" altLang="zh-CN" sz="1400" dirty="0" smtClean="0"/>
              <a:t>》</a:t>
            </a:r>
            <a:r>
              <a:rPr lang="zh-CN" altLang="en-US" sz="1400" dirty="0" smtClean="0"/>
              <a:t>（海关总署令第</a:t>
            </a:r>
            <a:r>
              <a:rPr lang="en-US" altLang="zh-CN" sz="1400" dirty="0" smtClean="0"/>
              <a:t>232</a:t>
            </a:r>
            <a:r>
              <a:rPr lang="zh-CN" altLang="en-US" sz="1400" dirty="0" smtClean="0"/>
              <a:t>号）有关规定，海关总署制定了</a:t>
            </a:r>
            <a:r>
              <a:rPr lang="en-US" altLang="zh-CN" sz="1400" dirty="0" smtClean="0"/>
              <a:t>《</a:t>
            </a:r>
            <a:r>
              <a:rPr lang="zh-CN" altLang="en-US" sz="1400" dirty="0" smtClean="0"/>
              <a:t>海关监管作业场所设置规范</a:t>
            </a:r>
            <a:r>
              <a:rPr lang="en-US" altLang="zh-CN" sz="1400" dirty="0" smtClean="0"/>
              <a:t>》</a:t>
            </a:r>
            <a:r>
              <a:rPr lang="zh-CN" altLang="en-US" sz="1400" dirty="0" smtClean="0"/>
              <a:t>（见附件），现予以发布。</a:t>
            </a:r>
          </a:p>
          <a:p>
            <a:endParaRPr lang="zh-CN" altLang="en-US" sz="1400" dirty="0" smtClean="0"/>
          </a:p>
          <a:p>
            <a:r>
              <a:rPr lang="zh-CN" altLang="en-US" sz="1400" dirty="0" smtClean="0"/>
              <a:t>　　本规范中水路运输类、航空运输类、铁路运输类、公路运输类、快递类、储罐类海关监管作业场所以及进口能源跨境管道境内计量站的经营企业应当按照</a:t>
            </a:r>
            <a:r>
              <a:rPr lang="en-US" altLang="zh-CN" sz="1400" dirty="0" smtClean="0"/>
              <a:t>《</a:t>
            </a:r>
            <a:r>
              <a:rPr lang="zh-CN" altLang="en-US" sz="1400" dirty="0" smtClean="0"/>
              <a:t>中华人民共和国海关监管区管理暂行办法</a:t>
            </a:r>
            <a:r>
              <a:rPr lang="en-US" altLang="zh-CN" sz="1400" dirty="0" smtClean="0"/>
              <a:t>》</a:t>
            </a:r>
            <a:r>
              <a:rPr lang="zh-CN" altLang="en-US" sz="1400" dirty="0" smtClean="0"/>
              <a:t>和海关总署</a:t>
            </a:r>
            <a:r>
              <a:rPr lang="en-US" altLang="zh-CN" sz="1400" dirty="0" smtClean="0"/>
              <a:t>2017</a:t>
            </a:r>
            <a:r>
              <a:rPr lang="zh-CN" altLang="en-US" sz="1400" dirty="0" smtClean="0"/>
              <a:t>年第</a:t>
            </a:r>
            <a:r>
              <a:rPr lang="en-US" altLang="zh-CN" sz="1400" dirty="0" smtClean="0"/>
              <a:t>37</a:t>
            </a:r>
            <a:r>
              <a:rPr lang="zh-CN" altLang="en-US" sz="1400" dirty="0" smtClean="0"/>
              <a:t>号公告关于行政许可事项的有关规定，办理有关行政许可手续。</a:t>
            </a:r>
          </a:p>
          <a:p>
            <a:endParaRPr lang="zh-CN" altLang="en-US" sz="1400" dirty="0" smtClean="0"/>
          </a:p>
          <a:p>
            <a:r>
              <a:rPr lang="zh-CN" altLang="en-US" sz="1400" dirty="0" smtClean="0"/>
              <a:t>　　本公告自</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日起施行。</a:t>
            </a:r>
          </a:p>
          <a:p>
            <a:endParaRPr lang="zh-CN" altLang="en-US" sz="1400" dirty="0" smtClean="0"/>
          </a:p>
          <a:p>
            <a:r>
              <a:rPr lang="zh-CN" altLang="en-US" sz="1400" dirty="0" smtClean="0"/>
              <a:t>　　特此公告。</a:t>
            </a:r>
          </a:p>
          <a:p>
            <a:endParaRPr lang="zh-CN" altLang="en-US" sz="1400" dirty="0" smtClean="0"/>
          </a:p>
          <a:p>
            <a:r>
              <a:rPr lang="zh-CN" altLang="en-US" sz="1400" dirty="0" smtClean="0"/>
              <a:t>　　附件：</a:t>
            </a:r>
            <a:r>
              <a:rPr lang="zh-CN" altLang="en-US" sz="1400" dirty="0" smtClean="0">
                <a:hlinkClick r:id="rId2" action="ppaction://hlinkfile"/>
              </a:rPr>
              <a:t>海关监管作业场所设置规范</a:t>
            </a:r>
            <a:r>
              <a:rPr lang="en-US" altLang="zh-CN" sz="1400" dirty="0" smtClean="0">
                <a:hlinkClick r:id="rId2" action="ppaction://hlinkfile"/>
              </a:rPr>
              <a:t>.doc</a:t>
            </a:r>
            <a:endParaRPr lang="en-US" altLang="zh-CN" sz="1400" dirty="0" smtClean="0"/>
          </a:p>
          <a:p>
            <a:endParaRPr lang="en-US" altLang="zh-CN" sz="1400" dirty="0" smtClean="0"/>
          </a:p>
          <a:p>
            <a:pPr algn="r"/>
            <a:r>
              <a:rPr lang="zh-CN" altLang="en-US" sz="1400" dirty="0" smtClean="0"/>
              <a:t>　　海关总署</a:t>
            </a:r>
          </a:p>
          <a:p>
            <a:pPr algn="r"/>
            <a:r>
              <a:rPr lang="zh-CN" altLang="en-US" sz="1400" dirty="0" smtClean="0"/>
              <a:t>　　</a:t>
            </a:r>
            <a:r>
              <a:rPr lang="en-US" altLang="zh-CN" sz="1400" dirty="0" smtClean="0"/>
              <a:t>2017</a:t>
            </a:r>
            <a:r>
              <a:rPr lang="zh-CN" altLang="en-US" sz="1400" dirty="0" smtClean="0"/>
              <a:t>年</a:t>
            </a:r>
            <a:r>
              <a:rPr lang="en-US" altLang="zh-CN" sz="1400" dirty="0" smtClean="0"/>
              <a:t>10</a:t>
            </a:r>
            <a:r>
              <a:rPr lang="zh-CN" altLang="en-US" sz="1400" dirty="0" smtClean="0"/>
              <a:t>月</a:t>
            </a:r>
            <a:r>
              <a:rPr lang="en-US" altLang="zh-CN" sz="1400" dirty="0" smtClean="0"/>
              <a:t>30</a:t>
            </a:r>
            <a:r>
              <a:rPr lang="zh-CN" altLang="en-US" sz="1400" dirty="0" smtClean="0"/>
              <a:t>日</a:t>
            </a:r>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2050595" y="694159"/>
            <a:ext cx="465495" cy="437431"/>
            <a:chOff x="179512" y="1203598"/>
            <a:chExt cx="465414" cy="437296"/>
          </a:xfrm>
        </p:grpSpPr>
        <p:sp>
          <p:nvSpPr>
            <p:cNvPr id="9" name="矩形 8"/>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4662" y="1350630"/>
              <a:ext cx="290264" cy="290264"/>
            </a:xfrm>
            <a:prstGeom prst="rect">
              <a:avLst/>
            </a:prstGeom>
            <a:solidFill>
              <a:schemeClr val="tx2">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标题 1"/>
          <p:cNvSpPr txBox="1">
            <a:spLocks/>
          </p:cNvSpPr>
          <p:nvPr/>
        </p:nvSpPr>
        <p:spPr>
          <a:xfrm>
            <a:off x="2626759" y="722050"/>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b="0" dirty="0" smtClean="0">
                <a:solidFill>
                  <a:schemeClr val="tx1"/>
                </a:solidFill>
              </a:rPr>
              <a:t>知识｜自贸协定≠旅客入境“免税金牌”</a:t>
            </a:r>
            <a:endParaRPr lang="zh-CN" altLang="en-US" b="0" dirty="0">
              <a:solidFill>
                <a:schemeClr val="tx1"/>
              </a:solidFill>
            </a:endParaRPr>
          </a:p>
        </p:txBody>
      </p:sp>
      <p:cxnSp>
        <p:nvCxnSpPr>
          <p:cNvPr id="19" name="直接连接符 18"/>
          <p:cNvCxnSpPr/>
          <p:nvPr/>
        </p:nvCxnSpPr>
        <p:spPr>
          <a:xfrm>
            <a:off x="2626628" y="1131590"/>
            <a:ext cx="453766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7380312" y="2355726"/>
            <a:ext cx="360039" cy="460772"/>
            <a:chOff x="3171825" y="2700338"/>
            <a:chExt cx="1122362" cy="1484312"/>
          </a:xfrm>
        </p:grpSpPr>
        <p:sp>
          <p:nvSpPr>
            <p:cNvPr id="26" name="Freeform 17"/>
            <p:cNvSpPr>
              <a:spLocks/>
            </p:cNvSpPr>
            <p:nvPr/>
          </p:nvSpPr>
          <p:spPr bwMode="auto">
            <a:xfrm>
              <a:off x="3171825" y="3403600"/>
              <a:ext cx="1122362" cy="781050"/>
            </a:xfrm>
            <a:custGeom>
              <a:avLst/>
              <a:gdLst>
                <a:gd name="T0" fmla="*/ 516 w 707"/>
                <a:gd name="T1" fmla="*/ 0 h 492"/>
                <a:gd name="T2" fmla="*/ 516 w 707"/>
                <a:gd name="T3" fmla="*/ 0 h 492"/>
                <a:gd name="T4" fmla="*/ 480 w 707"/>
                <a:gd name="T5" fmla="*/ 39 h 492"/>
                <a:gd name="T6" fmla="*/ 437 w 707"/>
                <a:gd name="T7" fmla="*/ 75 h 492"/>
                <a:gd name="T8" fmla="*/ 400 w 707"/>
                <a:gd name="T9" fmla="*/ 96 h 492"/>
                <a:gd name="T10" fmla="*/ 374 w 707"/>
                <a:gd name="T11" fmla="*/ 102 h 492"/>
                <a:gd name="T12" fmla="*/ 360 w 707"/>
                <a:gd name="T13" fmla="*/ 104 h 492"/>
                <a:gd name="T14" fmla="*/ 333 w 707"/>
                <a:gd name="T15" fmla="*/ 100 h 492"/>
                <a:gd name="T16" fmla="*/ 307 w 707"/>
                <a:gd name="T17" fmla="*/ 89 h 492"/>
                <a:gd name="T18" fmla="*/ 260 w 707"/>
                <a:gd name="T19" fmla="*/ 59 h 492"/>
                <a:gd name="T20" fmla="*/ 225 w 707"/>
                <a:gd name="T21" fmla="*/ 24 h 492"/>
                <a:gd name="T22" fmla="*/ 203 w 707"/>
                <a:gd name="T23" fmla="*/ 0 h 492"/>
                <a:gd name="T24" fmla="*/ 201 w 707"/>
                <a:gd name="T25" fmla="*/ 2 h 492"/>
                <a:gd name="T26" fmla="*/ 160 w 707"/>
                <a:gd name="T27" fmla="*/ 33 h 492"/>
                <a:gd name="T28" fmla="*/ 122 w 707"/>
                <a:gd name="T29" fmla="*/ 69 h 492"/>
                <a:gd name="T30" fmla="*/ 89 w 707"/>
                <a:gd name="T31" fmla="*/ 108 h 492"/>
                <a:gd name="T32" fmla="*/ 61 w 707"/>
                <a:gd name="T33" fmla="*/ 152 h 492"/>
                <a:gd name="T34" fmla="*/ 36 w 707"/>
                <a:gd name="T35" fmla="*/ 203 h 492"/>
                <a:gd name="T36" fmla="*/ 18 w 707"/>
                <a:gd name="T37" fmla="*/ 258 h 492"/>
                <a:gd name="T38" fmla="*/ 6 w 707"/>
                <a:gd name="T39" fmla="*/ 317 h 492"/>
                <a:gd name="T40" fmla="*/ 0 w 707"/>
                <a:gd name="T41" fmla="*/ 384 h 492"/>
                <a:gd name="T42" fmla="*/ 2 w 707"/>
                <a:gd name="T43" fmla="*/ 386 h 492"/>
                <a:gd name="T44" fmla="*/ 42 w 707"/>
                <a:gd name="T45" fmla="*/ 411 h 492"/>
                <a:gd name="T46" fmla="*/ 130 w 707"/>
                <a:gd name="T47" fmla="*/ 449 h 492"/>
                <a:gd name="T48" fmla="*/ 221 w 707"/>
                <a:gd name="T49" fmla="*/ 476 h 492"/>
                <a:gd name="T50" fmla="*/ 317 w 707"/>
                <a:gd name="T51" fmla="*/ 490 h 492"/>
                <a:gd name="T52" fmla="*/ 364 w 707"/>
                <a:gd name="T53" fmla="*/ 492 h 492"/>
                <a:gd name="T54" fmla="*/ 453 w 707"/>
                <a:gd name="T55" fmla="*/ 486 h 492"/>
                <a:gd name="T56" fmla="*/ 541 w 707"/>
                <a:gd name="T57" fmla="*/ 468 h 492"/>
                <a:gd name="T58" fmla="*/ 626 w 707"/>
                <a:gd name="T59" fmla="*/ 439 h 492"/>
                <a:gd name="T60" fmla="*/ 705 w 707"/>
                <a:gd name="T61" fmla="*/ 399 h 492"/>
                <a:gd name="T62" fmla="*/ 707 w 707"/>
                <a:gd name="T63" fmla="*/ 396 h 492"/>
                <a:gd name="T64" fmla="*/ 705 w 707"/>
                <a:gd name="T65" fmla="*/ 364 h 492"/>
                <a:gd name="T66" fmla="*/ 697 w 707"/>
                <a:gd name="T67" fmla="*/ 301 h 492"/>
                <a:gd name="T68" fmla="*/ 683 w 707"/>
                <a:gd name="T69" fmla="*/ 242 h 492"/>
                <a:gd name="T70" fmla="*/ 665 w 707"/>
                <a:gd name="T71" fmla="*/ 187 h 492"/>
                <a:gd name="T72" fmla="*/ 640 w 707"/>
                <a:gd name="T73" fmla="*/ 138 h 492"/>
                <a:gd name="T74" fmla="*/ 610 w 707"/>
                <a:gd name="T75" fmla="*/ 94 h 492"/>
                <a:gd name="T76" fmla="*/ 575 w 707"/>
                <a:gd name="T77" fmla="*/ 53 h 492"/>
                <a:gd name="T78" fmla="*/ 539 w 707"/>
                <a:gd name="T79" fmla="*/ 16 h 492"/>
                <a:gd name="T80" fmla="*/ 516 w 707"/>
                <a:gd name="T81"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7" h="492">
                  <a:moveTo>
                    <a:pt x="516" y="0"/>
                  </a:moveTo>
                  <a:lnTo>
                    <a:pt x="516" y="0"/>
                  </a:lnTo>
                  <a:lnTo>
                    <a:pt x="516" y="0"/>
                  </a:lnTo>
                  <a:lnTo>
                    <a:pt x="516" y="0"/>
                  </a:lnTo>
                  <a:lnTo>
                    <a:pt x="496" y="22"/>
                  </a:lnTo>
                  <a:lnTo>
                    <a:pt x="480" y="39"/>
                  </a:lnTo>
                  <a:lnTo>
                    <a:pt x="459" y="57"/>
                  </a:lnTo>
                  <a:lnTo>
                    <a:pt x="437" y="75"/>
                  </a:lnTo>
                  <a:lnTo>
                    <a:pt x="412" y="89"/>
                  </a:lnTo>
                  <a:lnTo>
                    <a:pt x="400" y="96"/>
                  </a:lnTo>
                  <a:lnTo>
                    <a:pt x="386" y="100"/>
                  </a:lnTo>
                  <a:lnTo>
                    <a:pt x="374" y="102"/>
                  </a:lnTo>
                  <a:lnTo>
                    <a:pt x="360" y="104"/>
                  </a:lnTo>
                  <a:lnTo>
                    <a:pt x="360" y="104"/>
                  </a:lnTo>
                  <a:lnTo>
                    <a:pt x="347" y="102"/>
                  </a:lnTo>
                  <a:lnTo>
                    <a:pt x="333" y="100"/>
                  </a:lnTo>
                  <a:lnTo>
                    <a:pt x="321" y="96"/>
                  </a:lnTo>
                  <a:lnTo>
                    <a:pt x="307" y="89"/>
                  </a:lnTo>
                  <a:lnTo>
                    <a:pt x="282" y="75"/>
                  </a:lnTo>
                  <a:lnTo>
                    <a:pt x="260" y="59"/>
                  </a:lnTo>
                  <a:lnTo>
                    <a:pt x="242" y="41"/>
                  </a:lnTo>
                  <a:lnTo>
                    <a:pt x="225" y="24"/>
                  </a:lnTo>
                  <a:lnTo>
                    <a:pt x="205" y="2"/>
                  </a:lnTo>
                  <a:lnTo>
                    <a:pt x="203" y="0"/>
                  </a:lnTo>
                  <a:lnTo>
                    <a:pt x="201" y="2"/>
                  </a:lnTo>
                  <a:lnTo>
                    <a:pt x="201" y="2"/>
                  </a:lnTo>
                  <a:lnTo>
                    <a:pt x="181" y="16"/>
                  </a:lnTo>
                  <a:lnTo>
                    <a:pt x="160" y="33"/>
                  </a:lnTo>
                  <a:lnTo>
                    <a:pt x="140" y="51"/>
                  </a:lnTo>
                  <a:lnTo>
                    <a:pt x="122" y="69"/>
                  </a:lnTo>
                  <a:lnTo>
                    <a:pt x="105" y="87"/>
                  </a:lnTo>
                  <a:lnTo>
                    <a:pt x="89" y="108"/>
                  </a:lnTo>
                  <a:lnTo>
                    <a:pt x="73" y="130"/>
                  </a:lnTo>
                  <a:lnTo>
                    <a:pt x="61" y="152"/>
                  </a:lnTo>
                  <a:lnTo>
                    <a:pt x="48" y="177"/>
                  </a:lnTo>
                  <a:lnTo>
                    <a:pt x="36" y="203"/>
                  </a:lnTo>
                  <a:lnTo>
                    <a:pt x="26" y="230"/>
                  </a:lnTo>
                  <a:lnTo>
                    <a:pt x="18" y="258"/>
                  </a:lnTo>
                  <a:lnTo>
                    <a:pt x="12" y="287"/>
                  </a:lnTo>
                  <a:lnTo>
                    <a:pt x="6" y="317"/>
                  </a:lnTo>
                  <a:lnTo>
                    <a:pt x="2" y="350"/>
                  </a:lnTo>
                  <a:lnTo>
                    <a:pt x="0" y="384"/>
                  </a:lnTo>
                  <a:lnTo>
                    <a:pt x="0" y="392"/>
                  </a:lnTo>
                  <a:lnTo>
                    <a:pt x="2" y="386"/>
                  </a:lnTo>
                  <a:lnTo>
                    <a:pt x="2" y="386"/>
                  </a:lnTo>
                  <a:lnTo>
                    <a:pt x="42" y="411"/>
                  </a:lnTo>
                  <a:lnTo>
                    <a:pt x="85" y="431"/>
                  </a:lnTo>
                  <a:lnTo>
                    <a:pt x="130" y="449"/>
                  </a:lnTo>
                  <a:lnTo>
                    <a:pt x="175" y="466"/>
                  </a:lnTo>
                  <a:lnTo>
                    <a:pt x="221" y="476"/>
                  </a:lnTo>
                  <a:lnTo>
                    <a:pt x="268" y="486"/>
                  </a:lnTo>
                  <a:lnTo>
                    <a:pt x="317" y="490"/>
                  </a:lnTo>
                  <a:lnTo>
                    <a:pt x="364" y="492"/>
                  </a:lnTo>
                  <a:lnTo>
                    <a:pt x="364" y="492"/>
                  </a:lnTo>
                  <a:lnTo>
                    <a:pt x="408" y="490"/>
                  </a:lnTo>
                  <a:lnTo>
                    <a:pt x="453" y="486"/>
                  </a:lnTo>
                  <a:lnTo>
                    <a:pt x="498" y="478"/>
                  </a:lnTo>
                  <a:lnTo>
                    <a:pt x="541" y="468"/>
                  </a:lnTo>
                  <a:lnTo>
                    <a:pt x="583" y="455"/>
                  </a:lnTo>
                  <a:lnTo>
                    <a:pt x="626" y="439"/>
                  </a:lnTo>
                  <a:lnTo>
                    <a:pt x="667" y="421"/>
                  </a:lnTo>
                  <a:lnTo>
                    <a:pt x="705" y="399"/>
                  </a:lnTo>
                  <a:lnTo>
                    <a:pt x="707" y="399"/>
                  </a:lnTo>
                  <a:lnTo>
                    <a:pt x="707" y="396"/>
                  </a:lnTo>
                  <a:lnTo>
                    <a:pt x="707" y="396"/>
                  </a:lnTo>
                  <a:lnTo>
                    <a:pt x="705" y="364"/>
                  </a:lnTo>
                  <a:lnTo>
                    <a:pt x="703" y="331"/>
                  </a:lnTo>
                  <a:lnTo>
                    <a:pt x="697" y="301"/>
                  </a:lnTo>
                  <a:lnTo>
                    <a:pt x="691" y="270"/>
                  </a:lnTo>
                  <a:lnTo>
                    <a:pt x="683" y="242"/>
                  </a:lnTo>
                  <a:lnTo>
                    <a:pt x="675" y="213"/>
                  </a:lnTo>
                  <a:lnTo>
                    <a:pt x="665" y="187"/>
                  </a:lnTo>
                  <a:lnTo>
                    <a:pt x="652" y="163"/>
                  </a:lnTo>
                  <a:lnTo>
                    <a:pt x="640" y="138"/>
                  </a:lnTo>
                  <a:lnTo>
                    <a:pt x="626" y="116"/>
                  </a:lnTo>
                  <a:lnTo>
                    <a:pt x="610" y="94"/>
                  </a:lnTo>
                  <a:lnTo>
                    <a:pt x="593" y="73"/>
                  </a:lnTo>
                  <a:lnTo>
                    <a:pt x="575" y="53"/>
                  </a:lnTo>
                  <a:lnTo>
                    <a:pt x="557" y="35"/>
                  </a:lnTo>
                  <a:lnTo>
                    <a:pt x="539" y="16"/>
                  </a:lnTo>
                  <a:lnTo>
                    <a:pt x="516" y="0"/>
                  </a:lnTo>
                  <a:lnTo>
                    <a:pt x="516" y="0"/>
                  </a:lnTo>
                  <a:close/>
                </a:path>
              </a:pathLst>
            </a:custGeom>
            <a:solidFill>
              <a:srgbClr val="6A71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
            <p:cNvSpPr>
              <a:spLocks noEditPoints="1"/>
            </p:cNvSpPr>
            <p:nvPr/>
          </p:nvSpPr>
          <p:spPr bwMode="auto">
            <a:xfrm>
              <a:off x="3341688" y="2700338"/>
              <a:ext cx="801687" cy="771525"/>
            </a:xfrm>
            <a:custGeom>
              <a:avLst/>
              <a:gdLst>
                <a:gd name="T0" fmla="*/ 102 w 505"/>
                <a:gd name="T1" fmla="*/ 396 h 486"/>
                <a:gd name="T2" fmla="*/ 141 w 505"/>
                <a:gd name="T3" fmla="*/ 433 h 486"/>
                <a:gd name="T4" fmla="*/ 194 w 505"/>
                <a:gd name="T5" fmla="*/ 469 h 486"/>
                <a:gd name="T6" fmla="*/ 253 w 505"/>
                <a:gd name="T7" fmla="*/ 486 h 486"/>
                <a:gd name="T8" fmla="*/ 287 w 505"/>
                <a:gd name="T9" fmla="*/ 480 h 486"/>
                <a:gd name="T10" fmla="*/ 350 w 505"/>
                <a:gd name="T11" fmla="*/ 441 h 486"/>
                <a:gd name="T12" fmla="*/ 391 w 505"/>
                <a:gd name="T13" fmla="*/ 408 h 486"/>
                <a:gd name="T14" fmla="*/ 403 w 505"/>
                <a:gd name="T15" fmla="*/ 396 h 486"/>
                <a:gd name="T16" fmla="*/ 444 w 505"/>
                <a:gd name="T17" fmla="*/ 421 h 486"/>
                <a:gd name="T18" fmla="*/ 476 w 505"/>
                <a:gd name="T19" fmla="*/ 451 h 486"/>
                <a:gd name="T20" fmla="*/ 499 w 505"/>
                <a:gd name="T21" fmla="*/ 345 h 486"/>
                <a:gd name="T22" fmla="*/ 503 w 505"/>
                <a:gd name="T23" fmla="*/ 225 h 486"/>
                <a:gd name="T24" fmla="*/ 493 w 505"/>
                <a:gd name="T25" fmla="*/ 162 h 486"/>
                <a:gd name="T26" fmla="*/ 468 w 505"/>
                <a:gd name="T27" fmla="*/ 105 h 486"/>
                <a:gd name="T28" fmla="*/ 427 w 505"/>
                <a:gd name="T29" fmla="*/ 57 h 486"/>
                <a:gd name="T30" fmla="*/ 368 w 505"/>
                <a:gd name="T31" fmla="*/ 20 h 486"/>
                <a:gd name="T32" fmla="*/ 285 w 505"/>
                <a:gd name="T33" fmla="*/ 2 h 486"/>
                <a:gd name="T34" fmla="*/ 253 w 505"/>
                <a:gd name="T35" fmla="*/ 0 h 486"/>
                <a:gd name="T36" fmla="*/ 190 w 505"/>
                <a:gd name="T37" fmla="*/ 6 h 486"/>
                <a:gd name="T38" fmla="*/ 114 w 505"/>
                <a:gd name="T39" fmla="*/ 30 h 486"/>
                <a:gd name="T40" fmla="*/ 61 w 505"/>
                <a:gd name="T41" fmla="*/ 71 h 486"/>
                <a:gd name="T42" fmla="*/ 27 w 505"/>
                <a:gd name="T43" fmla="*/ 124 h 486"/>
                <a:gd name="T44" fmla="*/ 9 w 505"/>
                <a:gd name="T45" fmla="*/ 183 h 486"/>
                <a:gd name="T46" fmla="*/ 0 w 505"/>
                <a:gd name="T47" fmla="*/ 268 h 486"/>
                <a:gd name="T48" fmla="*/ 13 w 505"/>
                <a:gd name="T49" fmla="*/ 380 h 486"/>
                <a:gd name="T50" fmla="*/ 29 w 505"/>
                <a:gd name="T51" fmla="*/ 451 h 486"/>
                <a:gd name="T52" fmla="*/ 84 w 505"/>
                <a:gd name="T53" fmla="*/ 404 h 486"/>
                <a:gd name="T54" fmla="*/ 102 w 505"/>
                <a:gd name="T55" fmla="*/ 396 h 486"/>
                <a:gd name="T56" fmla="*/ 253 w 505"/>
                <a:gd name="T57" fmla="*/ 75 h 486"/>
                <a:gd name="T58" fmla="*/ 289 w 505"/>
                <a:gd name="T59" fmla="*/ 160 h 486"/>
                <a:gd name="T60" fmla="*/ 328 w 505"/>
                <a:gd name="T61" fmla="*/ 209 h 486"/>
                <a:gd name="T62" fmla="*/ 381 w 505"/>
                <a:gd name="T63" fmla="*/ 246 h 486"/>
                <a:gd name="T64" fmla="*/ 427 w 505"/>
                <a:gd name="T65" fmla="*/ 260 h 486"/>
                <a:gd name="T66" fmla="*/ 415 w 505"/>
                <a:gd name="T67" fmla="*/ 317 h 486"/>
                <a:gd name="T68" fmla="*/ 385 w 505"/>
                <a:gd name="T69" fmla="*/ 366 h 486"/>
                <a:gd name="T70" fmla="*/ 356 w 505"/>
                <a:gd name="T71" fmla="*/ 392 h 486"/>
                <a:gd name="T72" fmla="*/ 295 w 505"/>
                <a:gd name="T73" fmla="*/ 433 h 486"/>
                <a:gd name="T74" fmla="*/ 253 w 505"/>
                <a:gd name="T75" fmla="*/ 445 h 486"/>
                <a:gd name="T76" fmla="*/ 220 w 505"/>
                <a:gd name="T77" fmla="*/ 439 h 486"/>
                <a:gd name="T78" fmla="*/ 159 w 505"/>
                <a:gd name="T79" fmla="*/ 402 h 486"/>
                <a:gd name="T80" fmla="*/ 120 w 505"/>
                <a:gd name="T81" fmla="*/ 368 h 486"/>
                <a:gd name="T82" fmla="*/ 90 w 505"/>
                <a:gd name="T83" fmla="*/ 319 h 486"/>
                <a:gd name="T84" fmla="*/ 141 w 505"/>
                <a:gd name="T85" fmla="*/ 356 h 486"/>
                <a:gd name="T86" fmla="*/ 187 w 505"/>
                <a:gd name="T87" fmla="*/ 378 h 486"/>
                <a:gd name="T88" fmla="*/ 208 w 505"/>
                <a:gd name="T89" fmla="*/ 388 h 486"/>
                <a:gd name="T90" fmla="*/ 230 w 505"/>
                <a:gd name="T91" fmla="*/ 410 h 486"/>
                <a:gd name="T92" fmla="*/ 242 w 505"/>
                <a:gd name="T93" fmla="*/ 413 h 486"/>
                <a:gd name="T94" fmla="*/ 263 w 505"/>
                <a:gd name="T95" fmla="*/ 406 h 486"/>
                <a:gd name="T96" fmla="*/ 277 w 505"/>
                <a:gd name="T97" fmla="*/ 390 h 486"/>
                <a:gd name="T98" fmla="*/ 279 w 505"/>
                <a:gd name="T99" fmla="*/ 376 h 486"/>
                <a:gd name="T100" fmla="*/ 273 w 505"/>
                <a:gd name="T101" fmla="*/ 356 h 486"/>
                <a:gd name="T102" fmla="*/ 257 w 505"/>
                <a:gd name="T103" fmla="*/ 343 h 486"/>
                <a:gd name="T104" fmla="*/ 242 w 505"/>
                <a:gd name="T105" fmla="*/ 339 h 486"/>
                <a:gd name="T106" fmla="*/ 216 w 505"/>
                <a:gd name="T107" fmla="*/ 352 h 486"/>
                <a:gd name="T108" fmla="*/ 185 w 505"/>
                <a:gd name="T109" fmla="*/ 354 h 486"/>
                <a:gd name="T110" fmla="*/ 126 w 505"/>
                <a:gd name="T111" fmla="*/ 321 h 486"/>
                <a:gd name="T112" fmla="*/ 78 w 505"/>
                <a:gd name="T113" fmla="*/ 272 h 486"/>
                <a:gd name="T114" fmla="*/ 78 w 505"/>
                <a:gd name="T115" fmla="*/ 260 h 486"/>
                <a:gd name="T116" fmla="*/ 145 w 505"/>
                <a:gd name="T117" fmla="*/ 236 h 486"/>
                <a:gd name="T118" fmla="*/ 192 w 505"/>
                <a:gd name="T119" fmla="*/ 193 h 486"/>
                <a:gd name="T120" fmla="*/ 232 w 505"/>
                <a:gd name="T121" fmla="*/ 130 h 486"/>
                <a:gd name="T122" fmla="*/ 253 w 505"/>
                <a:gd name="T123" fmla="*/ 7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5" h="486">
                  <a:moveTo>
                    <a:pt x="102" y="396"/>
                  </a:moveTo>
                  <a:lnTo>
                    <a:pt x="102" y="396"/>
                  </a:lnTo>
                  <a:lnTo>
                    <a:pt x="102" y="396"/>
                  </a:lnTo>
                  <a:lnTo>
                    <a:pt x="112" y="406"/>
                  </a:lnTo>
                  <a:lnTo>
                    <a:pt x="112" y="406"/>
                  </a:lnTo>
                  <a:lnTo>
                    <a:pt x="141" y="433"/>
                  </a:lnTo>
                  <a:lnTo>
                    <a:pt x="159" y="447"/>
                  </a:lnTo>
                  <a:lnTo>
                    <a:pt x="175" y="459"/>
                  </a:lnTo>
                  <a:lnTo>
                    <a:pt x="194" y="469"/>
                  </a:lnTo>
                  <a:lnTo>
                    <a:pt x="212" y="478"/>
                  </a:lnTo>
                  <a:lnTo>
                    <a:pt x="232" y="484"/>
                  </a:lnTo>
                  <a:lnTo>
                    <a:pt x="253" y="486"/>
                  </a:lnTo>
                  <a:lnTo>
                    <a:pt x="253" y="486"/>
                  </a:lnTo>
                  <a:lnTo>
                    <a:pt x="269" y="484"/>
                  </a:lnTo>
                  <a:lnTo>
                    <a:pt x="287" y="480"/>
                  </a:lnTo>
                  <a:lnTo>
                    <a:pt x="303" y="471"/>
                  </a:lnTo>
                  <a:lnTo>
                    <a:pt x="320" y="461"/>
                  </a:lnTo>
                  <a:lnTo>
                    <a:pt x="350" y="441"/>
                  </a:lnTo>
                  <a:lnTo>
                    <a:pt x="379" y="419"/>
                  </a:lnTo>
                  <a:lnTo>
                    <a:pt x="379" y="419"/>
                  </a:lnTo>
                  <a:lnTo>
                    <a:pt x="391" y="408"/>
                  </a:lnTo>
                  <a:lnTo>
                    <a:pt x="403" y="396"/>
                  </a:lnTo>
                  <a:lnTo>
                    <a:pt x="403" y="396"/>
                  </a:lnTo>
                  <a:lnTo>
                    <a:pt x="403" y="396"/>
                  </a:lnTo>
                  <a:lnTo>
                    <a:pt x="407" y="398"/>
                  </a:lnTo>
                  <a:lnTo>
                    <a:pt x="421" y="404"/>
                  </a:lnTo>
                  <a:lnTo>
                    <a:pt x="444" y="421"/>
                  </a:lnTo>
                  <a:lnTo>
                    <a:pt x="458" y="433"/>
                  </a:lnTo>
                  <a:lnTo>
                    <a:pt x="476" y="451"/>
                  </a:lnTo>
                  <a:lnTo>
                    <a:pt x="476" y="451"/>
                  </a:lnTo>
                  <a:lnTo>
                    <a:pt x="482" y="431"/>
                  </a:lnTo>
                  <a:lnTo>
                    <a:pt x="493" y="380"/>
                  </a:lnTo>
                  <a:lnTo>
                    <a:pt x="499" y="345"/>
                  </a:lnTo>
                  <a:lnTo>
                    <a:pt x="503" y="309"/>
                  </a:lnTo>
                  <a:lnTo>
                    <a:pt x="505" y="268"/>
                  </a:lnTo>
                  <a:lnTo>
                    <a:pt x="503" y="225"/>
                  </a:lnTo>
                  <a:lnTo>
                    <a:pt x="501" y="205"/>
                  </a:lnTo>
                  <a:lnTo>
                    <a:pt x="497" y="183"/>
                  </a:lnTo>
                  <a:lnTo>
                    <a:pt x="493" y="162"/>
                  </a:lnTo>
                  <a:lnTo>
                    <a:pt x="486" y="142"/>
                  </a:lnTo>
                  <a:lnTo>
                    <a:pt x="478" y="124"/>
                  </a:lnTo>
                  <a:lnTo>
                    <a:pt x="468" y="105"/>
                  </a:lnTo>
                  <a:lnTo>
                    <a:pt x="456" y="87"/>
                  </a:lnTo>
                  <a:lnTo>
                    <a:pt x="444" y="71"/>
                  </a:lnTo>
                  <a:lnTo>
                    <a:pt x="427" y="57"/>
                  </a:lnTo>
                  <a:lnTo>
                    <a:pt x="409" y="42"/>
                  </a:lnTo>
                  <a:lnTo>
                    <a:pt x="391" y="30"/>
                  </a:lnTo>
                  <a:lnTo>
                    <a:pt x="368" y="20"/>
                  </a:lnTo>
                  <a:lnTo>
                    <a:pt x="344" y="12"/>
                  </a:lnTo>
                  <a:lnTo>
                    <a:pt x="316" y="6"/>
                  </a:lnTo>
                  <a:lnTo>
                    <a:pt x="285" y="2"/>
                  </a:lnTo>
                  <a:lnTo>
                    <a:pt x="253" y="0"/>
                  </a:lnTo>
                  <a:lnTo>
                    <a:pt x="253" y="0"/>
                  </a:lnTo>
                  <a:lnTo>
                    <a:pt x="253" y="0"/>
                  </a:lnTo>
                  <a:lnTo>
                    <a:pt x="253" y="0"/>
                  </a:lnTo>
                  <a:lnTo>
                    <a:pt x="220" y="2"/>
                  </a:lnTo>
                  <a:lnTo>
                    <a:pt x="190" y="6"/>
                  </a:lnTo>
                  <a:lnTo>
                    <a:pt x="161" y="12"/>
                  </a:lnTo>
                  <a:lnTo>
                    <a:pt x="137" y="20"/>
                  </a:lnTo>
                  <a:lnTo>
                    <a:pt x="114" y="30"/>
                  </a:lnTo>
                  <a:lnTo>
                    <a:pt x="94" y="42"/>
                  </a:lnTo>
                  <a:lnTo>
                    <a:pt x="78" y="57"/>
                  </a:lnTo>
                  <a:lnTo>
                    <a:pt x="61" y="71"/>
                  </a:lnTo>
                  <a:lnTo>
                    <a:pt x="49" y="87"/>
                  </a:lnTo>
                  <a:lnTo>
                    <a:pt x="37" y="105"/>
                  </a:lnTo>
                  <a:lnTo>
                    <a:pt x="27" y="124"/>
                  </a:lnTo>
                  <a:lnTo>
                    <a:pt x="19" y="142"/>
                  </a:lnTo>
                  <a:lnTo>
                    <a:pt x="13" y="162"/>
                  </a:lnTo>
                  <a:lnTo>
                    <a:pt x="9" y="183"/>
                  </a:lnTo>
                  <a:lnTo>
                    <a:pt x="4" y="205"/>
                  </a:lnTo>
                  <a:lnTo>
                    <a:pt x="2" y="225"/>
                  </a:lnTo>
                  <a:lnTo>
                    <a:pt x="0" y="268"/>
                  </a:lnTo>
                  <a:lnTo>
                    <a:pt x="2" y="309"/>
                  </a:lnTo>
                  <a:lnTo>
                    <a:pt x="7" y="345"/>
                  </a:lnTo>
                  <a:lnTo>
                    <a:pt x="13" y="380"/>
                  </a:lnTo>
                  <a:lnTo>
                    <a:pt x="23" y="431"/>
                  </a:lnTo>
                  <a:lnTo>
                    <a:pt x="29" y="451"/>
                  </a:lnTo>
                  <a:lnTo>
                    <a:pt x="29" y="451"/>
                  </a:lnTo>
                  <a:lnTo>
                    <a:pt x="45" y="433"/>
                  </a:lnTo>
                  <a:lnTo>
                    <a:pt x="61" y="421"/>
                  </a:lnTo>
                  <a:lnTo>
                    <a:pt x="84" y="404"/>
                  </a:lnTo>
                  <a:lnTo>
                    <a:pt x="98" y="398"/>
                  </a:lnTo>
                  <a:lnTo>
                    <a:pt x="102" y="396"/>
                  </a:lnTo>
                  <a:lnTo>
                    <a:pt x="102" y="396"/>
                  </a:lnTo>
                  <a:close/>
                  <a:moveTo>
                    <a:pt x="253" y="75"/>
                  </a:moveTo>
                  <a:lnTo>
                    <a:pt x="253" y="75"/>
                  </a:lnTo>
                  <a:lnTo>
                    <a:pt x="253" y="75"/>
                  </a:lnTo>
                  <a:lnTo>
                    <a:pt x="261" y="101"/>
                  </a:lnTo>
                  <a:lnTo>
                    <a:pt x="273" y="130"/>
                  </a:lnTo>
                  <a:lnTo>
                    <a:pt x="289" y="160"/>
                  </a:lnTo>
                  <a:lnTo>
                    <a:pt x="299" y="177"/>
                  </a:lnTo>
                  <a:lnTo>
                    <a:pt x="314" y="193"/>
                  </a:lnTo>
                  <a:lnTo>
                    <a:pt x="328" y="209"/>
                  </a:lnTo>
                  <a:lnTo>
                    <a:pt x="342" y="223"/>
                  </a:lnTo>
                  <a:lnTo>
                    <a:pt x="360" y="236"/>
                  </a:lnTo>
                  <a:lnTo>
                    <a:pt x="381" y="246"/>
                  </a:lnTo>
                  <a:lnTo>
                    <a:pt x="403" y="254"/>
                  </a:lnTo>
                  <a:lnTo>
                    <a:pt x="427" y="260"/>
                  </a:lnTo>
                  <a:lnTo>
                    <a:pt x="427" y="260"/>
                  </a:lnTo>
                  <a:lnTo>
                    <a:pt x="425" y="280"/>
                  </a:lnTo>
                  <a:lnTo>
                    <a:pt x="421" y="299"/>
                  </a:lnTo>
                  <a:lnTo>
                    <a:pt x="415" y="317"/>
                  </a:lnTo>
                  <a:lnTo>
                    <a:pt x="407" y="335"/>
                  </a:lnTo>
                  <a:lnTo>
                    <a:pt x="397" y="352"/>
                  </a:lnTo>
                  <a:lnTo>
                    <a:pt x="385" y="366"/>
                  </a:lnTo>
                  <a:lnTo>
                    <a:pt x="373" y="380"/>
                  </a:lnTo>
                  <a:lnTo>
                    <a:pt x="356" y="392"/>
                  </a:lnTo>
                  <a:lnTo>
                    <a:pt x="356" y="392"/>
                  </a:lnTo>
                  <a:lnTo>
                    <a:pt x="334" y="408"/>
                  </a:lnTo>
                  <a:lnTo>
                    <a:pt x="310" y="427"/>
                  </a:lnTo>
                  <a:lnTo>
                    <a:pt x="295" y="433"/>
                  </a:lnTo>
                  <a:lnTo>
                    <a:pt x="281" y="439"/>
                  </a:lnTo>
                  <a:lnTo>
                    <a:pt x="267" y="443"/>
                  </a:lnTo>
                  <a:lnTo>
                    <a:pt x="253" y="445"/>
                  </a:lnTo>
                  <a:lnTo>
                    <a:pt x="253" y="445"/>
                  </a:lnTo>
                  <a:lnTo>
                    <a:pt x="236" y="443"/>
                  </a:lnTo>
                  <a:lnTo>
                    <a:pt x="220" y="439"/>
                  </a:lnTo>
                  <a:lnTo>
                    <a:pt x="204" y="431"/>
                  </a:lnTo>
                  <a:lnTo>
                    <a:pt x="187" y="423"/>
                  </a:lnTo>
                  <a:lnTo>
                    <a:pt x="159" y="402"/>
                  </a:lnTo>
                  <a:lnTo>
                    <a:pt x="135" y="380"/>
                  </a:lnTo>
                  <a:lnTo>
                    <a:pt x="135" y="380"/>
                  </a:lnTo>
                  <a:lnTo>
                    <a:pt x="120" y="368"/>
                  </a:lnTo>
                  <a:lnTo>
                    <a:pt x="110" y="352"/>
                  </a:lnTo>
                  <a:lnTo>
                    <a:pt x="98" y="335"/>
                  </a:lnTo>
                  <a:lnTo>
                    <a:pt x="90" y="319"/>
                  </a:lnTo>
                  <a:lnTo>
                    <a:pt x="90" y="319"/>
                  </a:lnTo>
                  <a:lnTo>
                    <a:pt x="112" y="337"/>
                  </a:lnTo>
                  <a:lnTo>
                    <a:pt x="141" y="356"/>
                  </a:lnTo>
                  <a:lnTo>
                    <a:pt x="155" y="364"/>
                  </a:lnTo>
                  <a:lnTo>
                    <a:pt x="171" y="372"/>
                  </a:lnTo>
                  <a:lnTo>
                    <a:pt x="187" y="378"/>
                  </a:lnTo>
                  <a:lnTo>
                    <a:pt x="206" y="382"/>
                  </a:lnTo>
                  <a:lnTo>
                    <a:pt x="206" y="382"/>
                  </a:lnTo>
                  <a:lnTo>
                    <a:pt x="208" y="388"/>
                  </a:lnTo>
                  <a:lnTo>
                    <a:pt x="210" y="394"/>
                  </a:lnTo>
                  <a:lnTo>
                    <a:pt x="218" y="404"/>
                  </a:lnTo>
                  <a:lnTo>
                    <a:pt x="230" y="410"/>
                  </a:lnTo>
                  <a:lnTo>
                    <a:pt x="236" y="413"/>
                  </a:lnTo>
                  <a:lnTo>
                    <a:pt x="242" y="413"/>
                  </a:lnTo>
                  <a:lnTo>
                    <a:pt x="242" y="413"/>
                  </a:lnTo>
                  <a:lnTo>
                    <a:pt x="251" y="413"/>
                  </a:lnTo>
                  <a:lnTo>
                    <a:pt x="257" y="410"/>
                  </a:lnTo>
                  <a:lnTo>
                    <a:pt x="263" y="406"/>
                  </a:lnTo>
                  <a:lnTo>
                    <a:pt x="269" y="402"/>
                  </a:lnTo>
                  <a:lnTo>
                    <a:pt x="273" y="396"/>
                  </a:lnTo>
                  <a:lnTo>
                    <a:pt x="277" y="390"/>
                  </a:lnTo>
                  <a:lnTo>
                    <a:pt x="279" y="384"/>
                  </a:lnTo>
                  <a:lnTo>
                    <a:pt x="279" y="376"/>
                  </a:lnTo>
                  <a:lnTo>
                    <a:pt x="279" y="376"/>
                  </a:lnTo>
                  <a:lnTo>
                    <a:pt x="279" y="370"/>
                  </a:lnTo>
                  <a:lnTo>
                    <a:pt x="277" y="362"/>
                  </a:lnTo>
                  <a:lnTo>
                    <a:pt x="273" y="356"/>
                  </a:lnTo>
                  <a:lnTo>
                    <a:pt x="269" y="352"/>
                  </a:lnTo>
                  <a:lnTo>
                    <a:pt x="263" y="345"/>
                  </a:lnTo>
                  <a:lnTo>
                    <a:pt x="257" y="343"/>
                  </a:lnTo>
                  <a:lnTo>
                    <a:pt x="251" y="341"/>
                  </a:lnTo>
                  <a:lnTo>
                    <a:pt x="242" y="339"/>
                  </a:lnTo>
                  <a:lnTo>
                    <a:pt x="242" y="339"/>
                  </a:lnTo>
                  <a:lnTo>
                    <a:pt x="232" y="341"/>
                  </a:lnTo>
                  <a:lnTo>
                    <a:pt x="222" y="345"/>
                  </a:lnTo>
                  <a:lnTo>
                    <a:pt x="216" y="352"/>
                  </a:lnTo>
                  <a:lnTo>
                    <a:pt x="210" y="360"/>
                  </a:lnTo>
                  <a:lnTo>
                    <a:pt x="210" y="360"/>
                  </a:lnTo>
                  <a:lnTo>
                    <a:pt x="185" y="354"/>
                  </a:lnTo>
                  <a:lnTo>
                    <a:pt x="165" y="345"/>
                  </a:lnTo>
                  <a:lnTo>
                    <a:pt x="145" y="333"/>
                  </a:lnTo>
                  <a:lnTo>
                    <a:pt x="126" y="321"/>
                  </a:lnTo>
                  <a:lnTo>
                    <a:pt x="110" y="309"/>
                  </a:lnTo>
                  <a:lnTo>
                    <a:pt x="98" y="295"/>
                  </a:lnTo>
                  <a:lnTo>
                    <a:pt x="78" y="272"/>
                  </a:lnTo>
                  <a:lnTo>
                    <a:pt x="78" y="272"/>
                  </a:lnTo>
                  <a:lnTo>
                    <a:pt x="78" y="260"/>
                  </a:lnTo>
                  <a:lnTo>
                    <a:pt x="78" y="260"/>
                  </a:lnTo>
                  <a:lnTo>
                    <a:pt x="102" y="254"/>
                  </a:lnTo>
                  <a:lnTo>
                    <a:pt x="124" y="246"/>
                  </a:lnTo>
                  <a:lnTo>
                    <a:pt x="145" y="236"/>
                  </a:lnTo>
                  <a:lnTo>
                    <a:pt x="161" y="223"/>
                  </a:lnTo>
                  <a:lnTo>
                    <a:pt x="177" y="209"/>
                  </a:lnTo>
                  <a:lnTo>
                    <a:pt x="192" y="193"/>
                  </a:lnTo>
                  <a:lnTo>
                    <a:pt x="206" y="177"/>
                  </a:lnTo>
                  <a:lnTo>
                    <a:pt x="216" y="160"/>
                  </a:lnTo>
                  <a:lnTo>
                    <a:pt x="232" y="130"/>
                  </a:lnTo>
                  <a:lnTo>
                    <a:pt x="244" y="101"/>
                  </a:lnTo>
                  <a:lnTo>
                    <a:pt x="253" y="75"/>
                  </a:lnTo>
                  <a:lnTo>
                    <a:pt x="253" y="75"/>
                  </a:lnTo>
                  <a:close/>
                </a:path>
              </a:pathLst>
            </a:custGeom>
            <a:solidFill>
              <a:srgbClr val="DB74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31754" name="Picture 10" descr="C:\Users\Administrator\Desktop\1008041409162f227f9740e503.gif"/>
          <p:cNvPicPr>
            <a:picLocks noChangeAspect="1" noChangeArrowheads="1"/>
          </p:cNvPicPr>
          <p:nvPr/>
        </p:nvPicPr>
        <p:blipFill>
          <a:blip r:embed="rId2" cstate="print"/>
          <a:srcRect/>
          <a:stretch>
            <a:fillRect/>
          </a:stretch>
        </p:blipFill>
        <p:spPr bwMode="auto">
          <a:xfrm>
            <a:off x="1043608" y="1635646"/>
            <a:ext cx="432048" cy="432048"/>
          </a:xfrm>
          <a:prstGeom prst="rect">
            <a:avLst/>
          </a:prstGeom>
          <a:noFill/>
        </p:spPr>
      </p:pic>
      <p:sp>
        <p:nvSpPr>
          <p:cNvPr id="30" name="圆角矩形 29"/>
          <p:cNvSpPr/>
          <p:nvPr/>
        </p:nvSpPr>
        <p:spPr>
          <a:xfrm>
            <a:off x="1619672" y="1635646"/>
            <a:ext cx="3384376" cy="50405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rPr>
              <a:t>听说咱们和新西兰有自贸协定，很多商品都取消关税了？</a:t>
            </a:r>
            <a:endParaRPr lang="zh-CN" altLang="en-US" sz="1400" b="1" dirty="0">
              <a:solidFill>
                <a:schemeClr val="tx1"/>
              </a:solidFill>
            </a:endParaRPr>
          </a:p>
        </p:txBody>
      </p:sp>
      <p:sp>
        <p:nvSpPr>
          <p:cNvPr id="36" name="圆角矩形 35"/>
          <p:cNvSpPr/>
          <p:nvPr/>
        </p:nvSpPr>
        <p:spPr>
          <a:xfrm>
            <a:off x="5868144" y="2427734"/>
            <a:ext cx="1296144" cy="36004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是的，没错。</a:t>
            </a:r>
            <a:endParaRPr lang="zh-CN" altLang="en-US" sz="1400" b="1" dirty="0">
              <a:solidFill>
                <a:schemeClr val="tx1"/>
              </a:solidFill>
            </a:endParaRPr>
          </a:p>
        </p:txBody>
      </p:sp>
      <p:sp>
        <p:nvSpPr>
          <p:cNvPr id="37" name="圆角矩形 36"/>
          <p:cNvSpPr/>
          <p:nvPr/>
        </p:nvSpPr>
        <p:spPr>
          <a:xfrm>
            <a:off x="1619672" y="3075806"/>
            <a:ext cx="3384376" cy="50405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rPr>
              <a:t>那我假期买的红酒、羊毛回来就不用交税了吧？</a:t>
            </a:r>
            <a:endParaRPr lang="zh-CN" altLang="en-US" sz="1400" b="1" dirty="0">
              <a:solidFill>
                <a:schemeClr val="tx1"/>
              </a:solidFill>
            </a:endParaRPr>
          </a:p>
        </p:txBody>
      </p:sp>
      <p:sp>
        <p:nvSpPr>
          <p:cNvPr id="38" name="圆角矩形 37"/>
          <p:cNvSpPr/>
          <p:nvPr/>
        </p:nvSpPr>
        <p:spPr>
          <a:xfrm>
            <a:off x="3851920" y="3911178"/>
            <a:ext cx="3384376" cy="53278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rPr>
              <a:t>不，你误会了。自贸协定≠旅客入境“免税金牌”。</a:t>
            </a:r>
            <a:endParaRPr lang="zh-CN" altLang="en-US" sz="1400" b="1" dirty="0">
              <a:solidFill>
                <a:schemeClr val="tx1"/>
              </a:solidFill>
            </a:endParaRPr>
          </a:p>
        </p:txBody>
      </p:sp>
      <p:pic>
        <p:nvPicPr>
          <p:cNvPr id="39" name="Picture 10" descr="C:\Users\Administrator\Desktop\1008041409162f227f9740e503.gif"/>
          <p:cNvPicPr>
            <a:picLocks noChangeAspect="1" noChangeArrowheads="1"/>
          </p:cNvPicPr>
          <p:nvPr/>
        </p:nvPicPr>
        <p:blipFill>
          <a:blip r:embed="rId2" cstate="print"/>
          <a:srcRect/>
          <a:stretch>
            <a:fillRect/>
          </a:stretch>
        </p:blipFill>
        <p:spPr bwMode="auto">
          <a:xfrm>
            <a:off x="1043608" y="3003798"/>
            <a:ext cx="432048" cy="432048"/>
          </a:xfrm>
          <a:prstGeom prst="rect">
            <a:avLst/>
          </a:prstGeom>
          <a:noFill/>
        </p:spPr>
      </p:pic>
      <p:grpSp>
        <p:nvGrpSpPr>
          <p:cNvPr id="40" name="组合 39"/>
          <p:cNvGrpSpPr/>
          <p:nvPr/>
        </p:nvGrpSpPr>
        <p:grpSpPr>
          <a:xfrm>
            <a:off x="7380312" y="3839170"/>
            <a:ext cx="360039" cy="460772"/>
            <a:chOff x="3171825" y="2700338"/>
            <a:chExt cx="1122362" cy="1484312"/>
          </a:xfrm>
        </p:grpSpPr>
        <p:sp>
          <p:nvSpPr>
            <p:cNvPr id="41" name="Freeform 17"/>
            <p:cNvSpPr>
              <a:spLocks/>
            </p:cNvSpPr>
            <p:nvPr/>
          </p:nvSpPr>
          <p:spPr bwMode="auto">
            <a:xfrm>
              <a:off x="3171825" y="3403600"/>
              <a:ext cx="1122362" cy="781050"/>
            </a:xfrm>
            <a:custGeom>
              <a:avLst/>
              <a:gdLst>
                <a:gd name="T0" fmla="*/ 516 w 707"/>
                <a:gd name="T1" fmla="*/ 0 h 492"/>
                <a:gd name="T2" fmla="*/ 516 w 707"/>
                <a:gd name="T3" fmla="*/ 0 h 492"/>
                <a:gd name="T4" fmla="*/ 480 w 707"/>
                <a:gd name="T5" fmla="*/ 39 h 492"/>
                <a:gd name="T6" fmla="*/ 437 w 707"/>
                <a:gd name="T7" fmla="*/ 75 h 492"/>
                <a:gd name="T8" fmla="*/ 400 w 707"/>
                <a:gd name="T9" fmla="*/ 96 h 492"/>
                <a:gd name="T10" fmla="*/ 374 w 707"/>
                <a:gd name="T11" fmla="*/ 102 h 492"/>
                <a:gd name="T12" fmla="*/ 360 w 707"/>
                <a:gd name="T13" fmla="*/ 104 h 492"/>
                <a:gd name="T14" fmla="*/ 333 w 707"/>
                <a:gd name="T15" fmla="*/ 100 h 492"/>
                <a:gd name="T16" fmla="*/ 307 w 707"/>
                <a:gd name="T17" fmla="*/ 89 h 492"/>
                <a:gd name="T18" fmla="*/ 260 w 707"/>
                <a:gd name="T19" fmla="*/ 59 h 492"/>
                <a:gd name="T20" fmla="*/ 225 w 707"/>
                <a:gd name="T21" fmla="*/ 24 h 492"/>
                <a:gd name="T22" fmla="*/ 203 w 707"/>
                <a:gd name="T23" fmla="*/ 0 h 492"/>
                <a:gd name="T24" fmla="*/ 201 w 707"/>
                <a:gd name="T25" fmla="*/ 2 h 492"/>
                <a:gd name="T26" fmla="*/ 160 w 707"/>
                <a:gd name="T27" fmla="*/ 33 h 492"/>
                <a:gd name="T28" fmla="*/ 122 w 707"/>
                <a:gd name="T29" fmla="*/ 69 h 492"/>
                <a:gd name="T30" fmla="*/ 89 w 707"/>
                <a:gd name="T31" fmla="*/ 108 h 492"/>
                <a:gd name="T32" fmla="*/ 61 w 707"/>
                <a:gd name="T33" fmla="*/ 152 h 492"/>
                <a:gd name="T34" fmla="*/ 36 w 707"/>
                <a:gd name="T35" fmla="*/ 203 h 492"/>
                <a:gd name="T36" fmla="*/ 18 w 707"/>
                <a:gd name="T37" fmla="*/ 258 h 492"/>
                <a:gd name="T38" fmla="*/ 6 w 707"/>
                <a:gd name="T39" fmla="*/ 317 h 492"/>
                <a:gd name="T40" fmla="*/ 0 w 707"/>
                <a:gd name="T41" fmla="*/ 384 h 492"/>
                <a:gd name="T42" fmla="*/ 2 w 707"/>
                <a:gd name="T43" fmla="*/ 386 h 492"/>
                <a:gd name="T44" fmla="*/ 42 w 707"/>
                <a:gd name="T45" fmla="*/ 411 h 492"/>
                <a:gd name="T46" fmla="*/ 130 w 707"/>
                <a:gd name="T47" fmla="*/ 449 h 492"/>
                <a:gd name="T48" fmla="*/ 221 w 707"/>
                <a:gd name="T49" fmla="*/ 476 h 492"/>
                <a:gd name="T50" fmla="*/ 317 w 707"/>
                <a:gd name="T51" fmla="*/ 490 h 492"/>
                <a:gd name="T52" fmla="*/ 364 w 707"/>
                <a:gd name="T53" fmla="*/ 492 h 492"/>
                <a:gd name="T54" fmla="*/ 453 w 707"/>
                <a:gd name="T55" fmla="*/ 486 h 492"/>
                <a:gd name="T56" fmla="*/ 541 w 707"/>
                <a:gd name="T57" fmla="*/ 468 h 492"/>
                <a:gd name="T58" fmla="*/ 626 w 707"/>
                <a:gd name="T59" fmla="*/ 439 h 492"/>
                <a:gd name="T60" fmla="*/ 705 w 707"/>
                <a:gd name="T61" fmla="*/ 399 h 492"/>
                <a:gd name="T62" fmla="*/ 707 w 707"/>
                <a:gd name="T63" fmla="*/ 396 h 492"/>
                <a:gd name="T64" fmla="*/ 705 w 707"/>
                <a:gd name="T65" fmla="*/ 364 h 492"/>
                <a:gd name="T66" fmla="*/ 697 w 707"/>
                <a:gd name="T67" fmla="*/ 301 h 492"/>
                <a:gd name="T68" fmla="*/ 683 w 707"/>
                <a:gd name="T69" fmla="*/ 242 h 492"/>
                <a:gd name="T70" fmla="*/ 665 w 707"/>
                <a:gd name="T71" fmla="*/ 187 h 492"/>
                <a:gd name="T72" fmla="*/ 640 w 707"/>
                <a:gd name="T73" fmla="*/ 138 h 492"/>
                <a:gd name="T74" fmla="*/ 610 w 707"/>
                <a:gd name="T75" fmla="*/ 94 h 492"/>
                <a:gd name="T76" fmla="*/ 575 w 707"/>
                <a:gd name="T77" fmla="*/ 53 h 492"/>
                <a:gd name="T78" fmla="*/ 539 w 707"/>
                <a:gd name="T79" fmla="*/ 16 h 492"/>
                <a:gd name="T80" fmla="*/ 516 w 707"/>
                <a:gd name="T81"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7" h="492">
                  <a:moveTo>
                    <a:pt x="516" y="0"/>
                  </a:moveTo>
                  <a:lnTo>
                    <a:pt x="516" y="0"/>
                  </a:lnTo>
                  <a:lnTo>
                    <a:pt x="516" y="0"/>
                  </a:lnTo>
                  <a:lnTo>
                    <a:pt x="516" y="0"/>
                  </a:lnTo>
                  <a:lnTo>
                    <a:pt x="496" y="22"/>
                  </a:lnTo>
                  <a:lnTo>
                    <a:pt x="480" y="39"/>
                  </a:lnTo>
                  <a:lnTo>
                    <a:pt x="459" y="57"/>
                  </a:lnTo>
                  <a:lnTo>
                    <a:pt x="437" y="75"/>
                  </a:lnTo>
                  <a:lnTo>
                    <a:pt x="412" y="89"/>
                  </a:lnTo>
                  <a:lnTo>
                    <a:pt x="400" y="96"/>
                  </a:lnTo>
                  <a:lnTo>
                    <a:pt x="386" y="100"/>
                  </a:lnTo>
                  <a:lnTo>
                    <a:pt x="374" y="102"/>
                  </a:lnTo>
                  <a:lnTo>
                    <a:pt x="360" y="104"/>
                  </a:lnTo>
                  <a:lnTo>
                    <a:pt x="360" y="104"/>
                  </a:lnTo>
                  <a:lnTo>
                    <a:pt x="347" y="102"/>
                  </a:lnTo>
                  <a:lnTo>
                    <a:pt x="333" y="100"/>
                  </a:lnTo>
                  <a:lnTo>
                    <a:pt x="321" y="96"/>
                  </a:lnTo>
                  <a:lnTo>
                    <a:pt x="307" y="89"/>
                  </a:lnTo>
                  <a:lnTo>
                    <a:pt x="282" y="75"/>
                  </a:lnTo>
                  <a:lnTo>
                    <a:pt x="260" y="59"/>
                  </a:lnTo>
                  <a:lnTo>
                    <a:pt x="242" y="41"/>
                  </a:lnTo>
                  <a:lnTo>
                    <a:pt x="225" y="24"/>
                  </a:lnTo>
                  <a:lnTo>
                    <a:pt x="205" y="2"/>
                  </a:lnTo>
                  <a:lnTo>
                    <a:pt x="203" y="0"/>
                  </a:lnTo>
                  <a:lnTo>
                    <a:pt x="201" y="2"/>
                  </a:lnTo>
                  <a:lnTo>
                    <a:pt x="201" y="2"/>
                  </a:lnTo>
                  <a:lnTo>
                    <a:pt x="181" y="16"/>
                  </a:lnTo>
                  <a:lnTo>
                    <a:pt x="160" y="33"/>
                  </a:lnTo>
                  <a:lnTo>
                    <a:pt x="140" y="51"/>
                  </a:lnTo>
                  <a:lnTo>
                    <a:pt x="122" y="69"/>
                  </a:lnTo>
                  <a:lnTo>
                    <a:pt x="105" y="87"/>
                  </a:lnTo>
                  <a:lnTo>
                    <a:pt x="89" y="108"/>
                  </a:lnTo>
                  <a:lnTo>
                    <a:pt x="73" y="130"/>
                  </a:lnTo>
                  <a:lnTo>
                    <a:pt x="61" y="152"/>
                  </a:lnTo>
                  <a:lnTo>
                    <a:pt x="48" y="177"/>
                  </a:lnTo>
                  <a:lnTo>
                    <a:pt x="36" y="203"/>
                  </a:lnTo>
                  <a:lnTo>
                    <a:pt x="26" y="230"/>
                  </a:lnTo>
                  <a:lnTo>
                    <a:pt x="18" y="258"/>
                  </a:lnTo>
                  <a:lnTo>
                    <a:pt x="12" y="287"/>
                  </a:lnTo>
                  <a:lnTo>
                    <a:pt x="6" y="317"/>
                  </a:lnTo>
                  <a:lnTo>
                    <a:pt x="2" y="350"/>
                  </a:lnTo>
                  <a:lnTo>
                    <a:pt x="0" y="384"/>
                  </a:lnTo>
                  <a:lnTo>
                    <a:pt x="0" y="392"/>
                  </a:lnTo>
                  <a:lnTo>
                    <a:pt x="2" y="386"/>
                  </a:lnTo>
                  <a:lnTo>
                    <a:pt x="2" y="386"/>
                  </a:lnTo>
                  <a:lnTo>
                    <a:pt x="42" y="411"/>
                  </a:lnTo>
                  <a:lnTo>
                    <a:pt x="85" y="431"/>
                  </a:lnTo>
                  <a:lnTo>
                    <a:pt x="130" y="449"/>
                  </a:lnTo>
                  <a:lnTo>
                    <a:pt x="175" y="466"/>
                  </a:lnTo>
                  <a:lnTo>
                    <a:pt x="221" y="476"/>
                  </a:lnTo>
                  <a:lnTo>
                    <a:pt x="268" y="486"/>
                  </a:lnTo>
                  <a:lnTo>
                    <a:pt x="317" y="490"/>
                  </a:lnTo>
                  <a:lnTo>
                    <a:pt x="364" y="492"/>
                  </a:lnTo>
                  <a:lnTo>
                    <a:pt x="364" y="492"/>
                  </a:lnTo>
                  <a:lnTo>
                    <a:pt x="408" y="490"/>
                  </a:lnTo>
                  <a:lnTo>
                    <a:pt x="453" y="486"/>
                  </a:lnTo>
                  <a:lnTo>
                    <a:pt x="498" y="478"/>
                  </a:lnTo>
                  <a:lnTo>
                    <a:pt x="541" y="468"/>
                  </a:lnTo>
                  <a:lnTo>
                    <a:pt x="583" y="455"/>
                  </a:lnTo>
                  <a:lnTo>
                    <a:pt x="626" y="439"/>
                  </a:lnTo>
                  <a:lnTo>
                    <a:pt x="667" y="421"/>
                  </a:lnTo>
                  <a:lnTo>
                    <a:pt x="705" y="399"/>
                  </a:lnTo>
                  <a:lnTo>
                    <a:pt x="707" y="399"/>
                  </a:lnTo>
                  <a:lnTo>
                    <a:pt x="707" y="396"/>
                  </a:lnTo>
                  <a:lnTo>
                    <a:pt x="707" y="396"/>
                  </a:lnTo>
                  <a:lnTo>
                    <a:pt x="705" y="364"/>
                  </a:lnTo>
                  <a:lnTo>
                    <a:pt x="703" y="331"/>
                  </a:lnTo>
                  <a:lnTo>
                    <a:pt x="697" y="301"/>
                  </a:lnTo>
                  <a:lnTo>
                    <a:pt x="691" y="270"/>
                  </a:lnTo>
                  <a:lnTo>
                    <a:pt x="683" y="242"/>
                  </a:lnTo>
                  <a:lnTo>
                    <a:pt x="675" y="213"/>
                  </a:lnTo>
                  <a:lnTo>
                    <a:pt x="665" y="187"/>
                  </a:lnTo>
                  <a:lnTo>
                    <a:pt x="652" y="163"/>
                  </a:lnTo>
                  <a:lnTo>
                    <a:pt x="640" y="138"/>
                  </a:lnTo>
                  <a:lnTo>
                    <a:pt x="626" y="116"/>
                  </a:lnTo>
                  <a:lnTo>
                    <a:pt x="610" y="94"/>
                  </a:lnTo>
                  <a:lnTo>
                    <a:pt x="593" y="73"/>
                  </a:lnTo>
                  <a:lnTo>
                    <a:pt x="575" y="53"/>
                  </a:lnTo>
                  <a:lnTo>
                    <a:pt x="557" y="35"/>
                  </a:lnTo>
                  <a:lnTo>
                    <a:pt x="539" y="16"/>
                  </a:lnTo>
                  <a:lnTo>
                    <a:pt x="516" y="0"/>
                  </a:lnTo>
                  <a:lnTo>
                    <a:pt x="516" y="0"/>
                  </a:lnTo>
                  <a:close/>
                </a:path>
              </a:pathLst>
            </a:custGeom>
            <a:solidFill>
              <a:srgbClr val="6A71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noEditPoints="1"/>
            </p:cNvSpPr>
            <p:nvPr/>
          </p:nvSpPr>
          <p:spPr bwMode="auto">
            <a:xfrm>
              <a:off x="3341688" y="2700338"/>
              <a:ext cx="801687" cy="771525"/>
            </a:xfrm>
            <a:custGeom>
              <a:avLst/>
              <a:gdLst>
                <a:gd name="T0" fmla="*/ 102 w 505"/>
                <a:gd name="T1" fmla="*/ 396 h 486"/>
                <a:gd name="T2" fmla="*/ 141 w 505"/>
                <a:gd name="T3" fmla="*/ 433 h 486"/>
                <a:gd name="T4" fmla="*/ 194 w 505"/>
                <a:gd name="T5" fmla="*/ 469 h 486"/>
                <a:gd name="T6" fmla="*/ 253 w 505"/>
                <a:gd name="T7" fmla="*/ 486 h 486"/>
                <a:gd name="T8" fmla="*/ 287 w 505"/>
                <a:gd name="T9" fmla="*/ 480 h 486"/>
                <a:gd name="T10" fmla="*/ 350 w 505"/>
                <a:gd name="T11" fmla="*/ 441 h 486"/>
                <a:gd name="T12" fmla="*/ 391 w 505"/>
                <a:gd name="T13" fmla="*/ 408 h 486"/>
                <a:gd name="T14" fmla="*/ 403 w 505"/>
                <a:gd name="T15" fmla="*/ 396 h 486"/>
                <a:gd name="T16" fmla="*/ 444 w 505"/>
                <a:gd name="T17" fmla="*/ 421 h 486"/>
                <a:gd name="T18" fmla="*/ 476 w 505"/>
                <a:gd name="T19" fmla="*/ 451 h 486"/>
                <a:gd name="T20" fmla="*/ 499 w 505"/>
                <a:gd name="T21" fmla="*/ 345 h 486"/>
                <a:gd name="T22" fmla="*/ 503 w 505"/>
                <a:gd name="T23" fmla="*/ 225 h 486"/>
                <a:gd name="T24" fmla="*/ 493 w 505"/>
                <a:gd name="T25" fmla="*/ 162 h 486"/>
                <a:gd name="T26" fmla="*/ 468 w 505"/>
                <a:gd name="T27" fmla="*/ 105 h 486"/>
                <a:gd name="T28" fmla="*/ 427 w 505"/>
                <a:gd name="T29" fmla="*/ 57 h 486"/>
                <a:gd name="T30" fmla="*/ 368 w 505"/>
                <a:gd name="T31" fmla="*/ 20 h 486"/>
                <a:gd name="T32" fmla="*/ 285 w 505"/>
                <a:gd name="T33" fmla="*/ 2 h 486"/>
                <a:gd name="T34" fmla="*/ 253 w 505"/>
                <a:gd name="T35" fmla="*/ 0 h 486"/>
                <a:gd name="T36" fmla="*/ 190 w 505"/>
                <a:gd name="T37" fmla="*/ 6 h 486"/>
                <a:gd name="T38" fmla="*/ 114 w 505"/>
                <a:gd name="T39" fmla="*/ 30 h 486"/>
                <a:gd name="T40" fmla="*/ 61 w 505"/>
                <a:gd name="T41" fmla="*/ 71 h 486"/>
                <a:gd name="T42" fmla="*/ 27 w 505"/>
                <a:gd name="T43" fmla="*/ 124 h 486"/>
                <a:gd name="T44" fmla="*/ 9 w 505"/>
                <a:gd name="T45" fmla="*/ 183 h 486"/>
                <a:gd name="T46" fmla="*/ 0 w 505"/>
                <a:gd name="T47" fmla="*/ 268 h 486"/>
                <a:gd name="T48" fmla="*/ 13 w 505"/>
                <a:gd name="T49" fmla="*/ 380 h 486"/>
                <a:gd name="T50" fmla="*/ 29 w 505"/>
                <a:gd name="T51" fmla="*/ 451 h 486"/>
                <a:gd name="T52" fmla="*/ 84 w 505"/>
                <a:gd name="T53" fmla="*/ 404 h 486"/>
                <a:gd name="T54" fmla="*/ 102 w 505"/>
                <a:gd name="T55" fmla="*/ 396 h 486"/>
                <a:gd name="T56" fmla="*/ 253 w 505"/>
                <a:gd name="T57" fmla="*/ 75 h 486"/>
                <a:gd name="T58" fmla="*/ 289 w 505"/>
                <a:gd name="T59" fmla="*/ 160 h 486"/>
                <a:gd name="T60" fmla="*/ 328 w 505"/>
                <a:gd name="T61" fmla="*/ 209 h 486"/>
                <a:gd name="T62" fmla="*/ 381 w 505"/>
                <a:gd name="T63" fmla="*/ 246 h 486"/>
                <a:gd name="T64" fmla="*/ 427 w 505"/>
                <a:gd name="T65" fmla="*/ 260 h 486"/>
                <a:gd name="T66" fmla="*/ 415 w 505"/>
                <a:gd name="T67" fmla="*/ 317 h 486"/>
                <a:gd name="T68" fmla="*/ 385 w 505"/>
                <a:gd name="T69" fmla="*/ 366 h 486"/>
                <a:gd name="T70" fmla="*/ 356 w 505"/>
                <a:gd name="T71" fmla="*/ 392 h 486"/>
                <a:gd name="T72" fmla="*/ 295 w 505"/>
                <a:gd name="T73" fmla="*/ 433 h 486"/>
                <a:gd name="T74" fmla="*/ 253 w 505"/>
                <a:gd name="T75" fmla="*/ 445 h 486"/>
                <a:gd name="T76" fmla="*/ 220 w 505"/>
                <a:gd name="T77" fmla="*/ 439 h 486"/>
                <a:gd name="T78" fmla="*/ 159 w 505"/>
                <a:gd name="T79" fmla="*/ 402 h 486"/>
                <a:gd name="T80" fmla="*/ 120 w 505"/>
                <a:gd name="T81" fmla="*/ 368 h 486"/>
                <a:gd name="T82" fmla="*/ 90 w 505"/>
                <a:gd name="T83" fmla="*/ 319 h 486"/>
                <a:gd name="T84" fmla="*/ 141 w 505"/>
                <a:gd name="T85" fmla="*/ 356 h 486"/>
                <a:gd name="T86" fmla="*/ 187 w 505"/>
                <a:gd name="T87" fmla="*/ 378 h 486"/>
                <a:gd name="T88" fmla="*/ 208 w 505"/>
                <a:gd name="T89" fmla="*/ 388 h 486"/>
                <a:gd name="T90" fmla="*/ 230 w 505"/>
                <a:gd name="T91" fmla="*/ 410 h 486"/>
                <a:gd name="T92" fmla="*/ 242 w 505"/>
                <a:gd name="T93" fmla="*/ 413 h 486"/>
                <a:gd name="T94" fmla="*/ 263 w 505"/>
                <a:gd name="T95" fmla="*/ 406 h 486"/>
                <a:gd name="T96" fmla="*/ 277 w 505"/>
                <a:gd name="T97" fmla="*/ 390 h 486"/>
                <a:gd name="T98" fmla="*/ 279 w 505"/>
                <a:gd name="T99" fmla="*/ 376 h 486"/>
                <a:gd name="T100" fmla="*/ 273 w 505"/>
                <a:gd name="T101" fmla="*/ 356 h 486"/>
                <a:gd name="T102" fmla="*/ 257 w 505"/>
                <a:gd name="T103" fmla="*/ 343 h 486"/>
                <a:gd name="T104" fmla="*/ 242 w 505"/>
                <a:gd name="T105" fmla="*/ 339 h 486"/>
                <a:gd name="T106" fmla="*/ 216 w 505"/>
                <a:gd name="T107" fmla="*/ 352 h 486"/>
                <a:gd name="T108" fmla="*/ 185 w 505"/>
                <a:gd name="T109" fmla="*/ 354 h 486"/>
                <a:gd name="T110" fmla="*/ 126 w 505"/>
                <a:gd name="T111" fmla="*/ 321 h 486"/>
                <a:gd name="T112" fmla="*/ 78 w 505"/>
                <a:gd name="T113" fmla="*/ 272 h 486"/>
                <a:gd name="T114" fmla="*/ 78 w 505"/>
                <a:gd name="T115" fmla="*/ 260 h 486"/>
                <a:gd name="T116" fmla="*/ 145 w 505"/>
                <a:gd name="T117" fmla="*/ 236 h 486"/>
                <a:gd name="T118" fmla="*/ 192 w 505"/>
                <a:gd name="T119" fmla="*/ 193 h 486"/>
                <a:gd name="T120" fmla="*/ 232 w 505"/>
                <a:gd name="T121" fmla="*/ 130 h 486"/>
                <a:gd name="T122" fmla="*/ 253 w 505"/>
                <a:gd name="T123" fmla="*/ 7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5" h="486">
                  <a:moveTo>
                    <a:pt x="102" y="396"/>
                  </a:moveTo>
                  <a:lnTo>
                    <a:pt x="102" y="396"/>
                  </a:lnTo>
                  <a:lnTo>
                    <a:pt x="102" y="396"/>
                  </a:lnTo>
                  <a:lnTo>
                    <a:pt x="112" y="406"/>
                  </a:lnTo>
                  <a:lnTo>
                    <a:pt x="112" y="406"/>
                  </a:lnTo>
                  <a:lnTo>
                    <a:pt x="141" y="433"/>
                  </a:lnTo>
                  <a:lnTo>
                    <a:pt x="159" y="447"/>
                  </a:lnTo>
                  <a:lnTo>
                    <a:pt x="175" y="459"/>
                  </a:lnTo>
                  <a:lnTo>
                    <a:pt x="194" y="469"/>
                  </a:lnTo>
                  <a:lnTo>
                    <a:pt x="212" y="478"/>
                  </a:lnTo>
                  <a:lnTo>
                    <a:pt x="232" y="484"/>
                  </a:lnTo>
                  <a:lnTo>
                    <a:pt x="253" y="486"/>
                  </a:lnTo>
                  <a:lnTo>
                    <a:pt x="253" y="486"/>
                  </a:lnTo>
                  <a:lnTo>
                    <a:pt x="269" y="484"/>
                  </a:lnTo>
                  <a:lnTo>
                    <a:pt x="287" y="480"/>
                  </a:lnTo>
                  <a:lnTo>
                    <a:pt x="303" y="471"/>
                  </a:lnTo>
                  <a:lnTo>
                    <a:pt x="320" y="461"/>
                  </a:lnTo>
                  <a:lnTo>
                    <a:pt x="350" y="441"/>
                  </a:lnTo>
                  <a:lnTo>
                    <a:pt x="379" y="419"/>
                  </a:lnTo>
                  <a:lnTo>
                    <a:pt x="379" y="419"/>
                  </a:lnTo>
                  <a:lnTo>
                    <a:pt x="391" y="408"/>
                  </a:lnTo>
                  <a:lnTo>
                    <a:pt x="403" y="396"/>
                  </a:lnTo>
                  <a:lnTo>
                    <a:pt x="403" y="396"/>
                  </a:lnTo>
                  <a:lnTo>
                    <a:pt x="403" y="396"/>
                  </a:lnTo>
                  <a:lnTo>
                    <a:pt x="407" y="398"/>
                  </a:lnTo>
                  <a:lnTo>
                    <a:pt x="421" y="404"/>
                  </a:lnTo>
                  <a:lnTo>
                    <a:pt x="444" y="421"/>
                  </a:lnTo>
                  <a:lnTo>
                    <a:pt x="458" y="433"/>
                  </a:lnTo>
                  <a:lnTo>
                    <a:pt x="476" y="451"/>
                  </a:lnTo>
                  <a:lnTo>
                    <a:pt x="476" y="451"/>
                  </a:lnTo>
                  <a:lnTo>
                    <a:pt x="482" y="431"/>
                  </a:lnTo>
                  <a:lnTo>
                    <a:pt x="493" y="380"/>
                  </a:lnTo>
                  <a:lnTo>
                    <a:pt x="499" y="345"/>
                  </a:lnTo>
                  <a:lnTo>
                    <a:pt x="503" y="309"/>
                  </a:lnTo>
                  <a:lnTo>
                    <a:pt x="505" y="268"/>
                  </a:lnTo>
                  <a:lnTo>
                    <a:pt x="503" y="225"/>
                  </a:lnTo>
                  <a:lnTo>
                    <a:pt x="501" y="205"/>
                  </a:lnTo>
                  <a:lnTo>
                    <a:pt x="497" y="183"/>
                  </a:lnTo>
                  <a:lnTo>
                    <a:pt x="493" y="162"/>
                  </a:lnTo>
                  <a:lnTo>
                    <a:pt x="486" y="142"/>
                  </a:lnTo>
                  <a:lnTo>
                    <a:pt x="478" y="124"/>
                  </a:lnTo>
                  <a:lnTo>
                    <a:pt x="468" y="105"/>
                  </a:lnTo>
                  <a:lnTo>
                    <a:pt x="456" y="87"/>
                  </a:lnTo>
                  <a:lnTo>
                    <a:pt x="444" y="71"/>
                  </a:lnTo>
                  <a:lnTo>
                    <a:pt x="427" y="57"/>
                  </a:lnTo>
                  <a:lnTo>
                    <a:pt x="409" y="42"/>
                  </a:lnTo>
                  <a:lnTo>
                    <a:pt x="391" y="30"/>
                  </a:lnTo>
                  <a:lnTo>
                    <a:pt x="368" y="20"/>
                  </a:lnTo>
                  <a:lnTo>
                    <a:pt x="344" y="12"/>
                  </a:lnTo>
                  <a:lnTo>
                    <a:pt x="316" y="6"/>
                  </a:lnTo>
                  <a:lnTo>
                    <a:pt x="285" y="2"/>
                  </a:lnTo>
                  <a:lnTo>
                    <a:pt x="253" y="0"/>
                  </a:lnTo>
                  <a:lnTo>
                    <a:pt x="253" y="0"/>
                  </a:lnTo>
                  <a:lnTo>
                    <a:pt x="253" y="0"/>
                  </a:lnTo>
                  <a:lnTo>
                    <a:pt x="253" y="0"/>
                  </a:lnTo>
                  <a:lnTo>
                    <a:pt x="220" y="2"/>
                  </a:lnTo>
                  <a:lnTo>
                    <a:pt x="190" y="6"/>
                  </a:lnTo>
                  <a:lnTo>
                    <a:pt x="161" y="12"/>
                  </a:lnTo>
                  <a:lnTo>
                    <a:pt x="137" y="20"/>
                  </a:lnTo>
                  <a:lnTo>
                    <a:pt x="114" y="30"/>
                  </a:lnTo>
                  <a:lnTo>
                    <a:pt x="94" y="42"/>
                  </a:lnTo>
                  <a:lnTo>
                    <a:pt x="78" y="57"/>
                  </a:lnTo>
                  <a:lnTo>
                    <a:pt x="61" y="71"/>
                  </a:lnTo>
                  <a:lnTo>
                    <a:pt x="49" y="87"/>
                  </a:lnTo>
                  <a:lnTo>
                    <a:pt x="37" y="105"/>
                  </a:lnTo>
                  <a:lnTo>
                    <a:pt x="27" y="124"/>
                  </a:lnTo>
                  <a:lnTo>
                    <a:pt x="19" y="142"/>
                  </a:lnTo>
                  <a:lnTo>
                    <a:pt x="13" y="162"/>
                  </a:lnTo>
                  <a:lnTo>
                    <a:pt x="9" y="183"/>
                  </a:lnTo>
                  <a:lnTo>
                    <a:pt x="4" y="205"/>
                  </a:lnTo>
                  <a:lnTo>
                    <a:pt x="2" y="225"/>
                  </a:lnTo>
                  <a:lnTo>
                    <a:pt x="0" y="268"/>
                  </a:lnTo>
                  <a:lnTo>
                    <a:pt x="2" y="309"/>
                  </a:lnTo>
                  <a:lnTo>
                    <a:pt x="7" y="345"/>
                  </a:lnTo>
                  <a:lnTo>
                    <a:pt x="13" y="380"/>
                  </a:lnTo>
                  <a:lnTo>
                    <a:pt x="23" y="431"/>
                  </a:lnTo>
                  <a:lnTo>
                    <a:pt x="29" y="451"/>
                  </a:lnTo>
                  <a:lnTo>
                    <a:pt x="29" y="451"/>
                  </a:lnTo>
                  <a:lnTo>
                    <a:pt x="45" y="433"/>
                  </a:lnTo>
                  <a:lnTo>
                    <a:pt x="61" y="421"/>
                  </a:lnTo>
                  <a:lnTo>
                    <a:pt x="84" y="404"/>
                  </a:lnTo>
                  <a:lnTo>
                    <a:pt x="98" y="398"/>
                  </a:lnTo>
                  <a:lnTo>
                    <a:pt x="102" y="396"/>
                  </a:lnTo>
                  <a:lnTo>
                    <a:pt x="102" y="396"/>
                  </a:lnTo>
                  <a:close/>
                  <a:moveTo>
                    <a:pt x="253" y="75"/>
                  </a:moveTo>
                  <a:lnTo>
                    <a:pt x="253" y="75"/>
                  </a:lnTo>
                  <a:lnTo>
                    <a:pt x="253" y="75"/>
                  </a:lnTo>
                  <a:lnTo>
                    <a:pt x="261" y="101"/>
                  </a:lnTo>
                  <a:lnTo>
                    <a:pt x="273" y="130"/>
                  </a:lnTo>
                  <a:lnTo>
                    <a:pt x="289" y="160"/>
                  </a:lnTo>
                  <a:lnTo>
                    <a:pt x="299" y="177"/>
                  </a:lnTo>
                  <a:lnTo>
                    <a:pt x="314" y="193"/>
                  </a:lnTo>
                  <a:lnTo>
                    <a:pt x="328" y="209"/>
                  </a:lnTo>
                  <a:lnTo>
                    <a:pt x="342" y="223"/>
                  </a:lnTo>
                  <a:lnTo>
                    <a:pt x="360" y="236"/>
                  </a:lnTo>
                  <a:lnTo>
                    <a:pt x="381" y="246"/>
                  </a:lnTo>
                  <a:lnTo>
                    <a:pt x="403" y="254"/>
                  </a:lnTo>
                  <a:lnTo>
                    <a:pt x="427" y="260"/>
                  </a:lnTo>
                  <a:lnTo>
                    <a:pt x="427" y="260"/>
                  </a:lnTo>
                  <a:lnTo>
                    <a:pt x="425" y="280"/>
                  </a:lnTo>
                  <a:lnTo>
                    <a:pt x="421" y="299"/>
                  </a:lnTo>
                  <a:lnTo>
                    <a:pt x="415" y="317"/>
                  </a:lnTo>
                  <a:lnTo>
                    <a:pt x="407" y="335"/>
                  </a:lnTo>
                  <a:lnTo>
                    <a:pt x="397" y="352"/>
                  </a:lnTo>
                  <a:lnTo>
                    <a:pt x="385" y="366"/>
                  </a:lnTo>
                  <a:lnTo>
                    <a:pt x="373" y="380"/>
                  </a:lnTo>
                  <a:lnTo>
                    <a:pt x="356" y="392"/>
                  </a:lnTo>
                  <a:lnTo>
                    <a:pt x="356" y="392"/>
                  </a:lnTo>
                  <a:lnTo>
                    <a:pt x="334" y="408"/>
                  </a:lnTo>
                  <a:lnTo>
                    <a:pt x="310" y="427"/>
                  </a:lnTo>
                  <a:lnTo>
                    <a:pt x="295" y="433"/>
                  </a:lnTo>
                  <a:lnTo>
                    <a:pt x="281" y="439"/>
                  </a:lnTo>
                  <a:lnTo>
                    <a:pt x="267" y="443"/>
                  </a:lnTo>
                  <a:lnTo>
                    <a:pt x="253" y="445"/>
                  </a:lnTo>
                  <a:lnTo>
                    <a:pt x="253" y="445"/>
                  </a:lnTo>
                  <a:lnTo>
                    <a:pt x="236" y="443"/>
                  </a:lnTo>
                  <a:lnTo>
                    <a:pt x="220" y="439"/>
                  </a:lnTo>
                  <a:lnTo>
                    <a:pt x="204" y="431"/>
                  </a:lnTo>
                  <a:lnTo>
                    <a:pt x="187" y="423"/>
                  </a:lnTo>
                  <a:lnTo>
                    <a:pt x="159" y="402"/>
                  </a:lnTo>
                  <a:lnTo>
                    <a:pt x="135" y="380"/>
                  </a:lnTo>
                  <a:lnTo>
                    <a:pt x="135" y="380"/>
                  </a:lnTo>
                  <a:lnTo>
                    <a:pt x="120" y="368"/>
                  </a:lnTo>
                  <a:lnTo>
                    <a:pt x="110" y="352"/>
                  </a:lnTo>
                  <a:lnTo>
                    <a:pt x="98" y="335"/>
                  </a:lnTo>
                  <a:lnTo>
                    <a:pt x="90" y="319"/>
                  </a:lnTo>
                  <a:lnTo>
                    <a:pt x="90" y="319"/>
                  </a:lnTo>
                  <a:lnTo>
                    <a:pt x="112" y="337"/>
                  </a:lnTo>
                  <a:lnTo>
                    <a:pt x="141" y="356"/>
                  </a:lnTo>
                  <a:lnTo>
                    <a:pt x="155" y="364"/>
                  </a:lnTo>
                  <a:lnTo>
                    <a:pt x="171" y="372"/>
                  </a:lnTo>
                  <a:lnTo>
                    <a:pt x="187" y="378"/>
                  </a:lnTo>
                  <a:lnTo>
                    <a:pt x="206" y="382"/>
                  </a:lnTo>
                  <a:lnTo>
                    <a:pt x="206" y="382"/>
                  </a:lnTo>
                  <a:lnTo>
                    <a:pt x="208" y="388"/>
                  </a:lnTo>
                  <a:lnTo>
                    <a:pt x="210" y="394"/>
                  </a:lnTo>
                  <a:lnTo>
                    <a:pt x="218" y="404"/>
                  </a:lnTo>
                  <a:lnTo>
                    <a:pt x="230" y="410"/>
                  </a:lnTo>
                  <a:lnTo>
                    <a:pt x="236" y="413"/>
                  </a:lnTo>
                  <a:lnTo>
                    <a:pt x="242" y="413"/>
                  </a:lnTo>
                  <a:lnTo>
                    <a:pt x="242" y="413"/>
                  </a:lnTo>
                  <a:lnTo>
                    <a:pt x="251" y="413"/>
                  </a:lnTo>
                  <a:lnTo>
                    <a:pt x="257" y="410"/>
                  </a:lnTo>
                  <a:lnTo>
                    <a:pt x="263" y="406"/>
                  </a:lnTo>
                  <a:lnTo>
                    <a:pt x="269" y="402"/>
                  </a:lnTo>
                  <a:lnTo>
                    <a:pt x="273" y="396"/>
                  </a:lnTo>
                  <a:lnTo>
                    <a:pt x="277" y="390"/>
                  </a:lnTo>
                  <a:lnTo>
                    <a:pt x="279" y="384"/>
                  </a:lnTo>
                  <a:lnTo>
                    <a:pt x="279" y="376"/>
                  </a:lnTo>
                  <a:lnTo>
                    <a:pt x="279" y="376"/>
                  </a:lnTo>
                  <a:lnTo>
                    <a:pt x="279" y="370"/>
                  </a:lnTo>
                  <a:lnTo>
                    <a:pt x="277" y="362"/>
                  </a:lnTo>
                  <a:lnTo>
                    <a:pt x="273" y="356"/>
                  </a:lnTo>
                  <a:lnTo>
                    <a:pt x="269" y="352"/>
                  </a:lnTo>
                  <a:lnTo>
                    <a:pt x="263" y="345"/>
                  </a:lnTo>
                  <a:lnTo>
                    <a:pt x="257" y="343"/>
                  </a:lnTo>
                  <a:lnTo>
                    <a:pt x="251" y="341"/>
                  </a:lnTo>
                  <a:lnTo>
                    <a:pt x="242" y="339"/>
                  </a:lnTo>
                  <a:lnTo>
                    <a:pt x="242" y="339"/>
                  </a:lnTo>
                  <a:lnTo>
                    <a:pt x="232" y="341"/>
                  </a:lnTo>
                  <a:lnTo>
                    <a:pt x="222" y="345"/>
                  </a:lnTo>
                  <a:lnTo>
                    <a:pt x="216" y="352"/>
                  </a:lnTo>
                  <a:lnTo>
                    <a:pt x="210" y="360"/>
                  </a:lnTo>
                  <a:lnTo>
                    <a:pt x="210" y="360"/>
                  </a:lnTo>
                  <a:lnTo>
                    <a:pt x="185" y="354"/>
                  </a:lnTo>
                  <a:lnTo>
                    <a:pt x="165" y="345"/>
                  </a:lnTo>
                  <a:lnTo>
                    <a:pt x="145" y="333"/>
                  </a:lnTo>
                  <a:lnTo>
                    <a:pt x="126" y="321"/>
                  </a:lnTo>
                  <a:lnTo>
                    <a:pt x="110" y="309"/>
                  </a:lnTo>
                  <a:lnTo>
                    <a:pt x="98" y="295"/>
                  </a:lnTo>
                  <a:lnTo>
                    <a:pt x="78" y="272"/>
                  </a:lnTo>
                  <a:lnTo>
                    <a:pt x="78" y="272"/>
                  </a:lnTo>
                  <a:lnTo>
                    <a:pt x="78" y="260"/>
                  </a:lnTo>
                  <a:lnTo>
                    <a:pt x="78" y="260"/>
                  </a:lnTo>
                  <a:lnTo>
                    <a:pt x="102" y="254"/>
                  </a:lnTo>
                  <a:lnTo>
                    <a:pt x="124" y="246"/>
                  </a:lnTo>
                  <a:lnTo>
                    <a:pt x="145" y="236"/>
                  </a:lnTo>
                  <a:lnTo>
                    <a:pt x="161" y="223"/>
                  </a:lnTo>
                  <a:lnTo>
                    <a:pt x="177" y="209"/>
                  </a:lnTo>
                  <a:lnTo>
                    <a:pt x="192" y="193"/>
                  </a:lnTo>
                  <a:lnTo>
                    <a:pt x="206" y="177"/>
                  </a:lnTo>
                  <a:lnTo>
                    <a:pt x="216" y="160"/>
                  </a:lnTo>
                  <a:lnTo>
                    <a:pt x="232" y="130"/>
                  </a:lnTo>
                  <a:lnTo>
                    <a:pt x="244" y="101"/>
                  </a:lnTo>
                  <a:lnTo>
                    <a:pt x="253" y="75"/>
                  </a:lnTo>
                  <a:lnTo>
                    <a:pt x="253" y="75"/>
                  </a:lnTo>
                  <a:close/>
                </a:path>
              </a:pathLst>
            </a:custGeom>
            <a:solidFill>
              <a:srgbClr val="DB74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123728" y="771550"/>
            <a:ext cx="5075427" cy="461665"/>
          </a:xfrm>
          <a:prstGeom prst="rect">
            <a:avLst/>
          </a:prstGeom>
          <a:noFill/>
        </p:spPr>
        <p:txBody>
          <a:bodyPr wrap="none" lIns="91440" tIns="45720" rIns="91440" bIns="45720">
            <a:spAutoFit/>
          </a:bodyPr>
          <a:lstStyle/>
          <a:p>
            <a:pPr algn="ctr"/>
            <a:r>
              <a:rPr lang="zh-CN" altLang="en-US" sz="2400" b="1" dirty="0" smtClean="0">
                <a:ln w="9525">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什么是中国</a:t>
            </a:r>
            <a:r>
              <a:rPr lang="en-US" altLang="zh-CN" sz="2400" b="1" dirty="0" smtClean="0">
                <a:ln w="9525">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zh-CN" altLang="en-US" sz="2400" b="1" dirty="0" smtClean="0">
                <a:ln w="9525">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新西兰自由贸易协定？</a:t>
            </a:r>
          </a:p>
        </p:txBody>
      </p:sp>
      <p:sp>
        <p:nvSpPr>
          <p:cNvPr id="9" name="矩形 8"/>
          <p:cNvSpPr/>
          <p:nvPr/>
        </p:nvSpPr>
        <p:spPr>
          <a:xfrm>
            <a:off x="323528" y="1491630"/>
            <a:ext cx="8568952" cy="2893100"/>
          </a:xfrm>
          <a:prstGeom prst="rect">
            <a:avLst/>
          </a:prstGeom>
        </p:spPr>
        <p:txBody>
          <a:bodyPr wrap="square">
            <a:spAutoFit/>
          </a:bodyPr>
          <a:lstStyle/>
          <a:p>
            <a:r>
              <a:rPr lang="en-US" altLang="zh-CN" sz="1400" dirty="0" smtClean="0"/>
              <a:t>        《</a:t>
            </a:r>
            <a:r>
              <a:rPr lang="zh-CN" altLang="en-US" sz="1400" dirty="0" smtClean="0"/>
              <a:t>中华人民共和国政府和新西兰政府自由贸易协定</a:t>
            </a:r>
            <a:r>
              <a:rPr lang="en-US" altLang="zh-CN" sz="1400" dirty="0" smtClean="0"/>
              <a:t>》</a:t>
            </a:r>
            <a:r>
              <a:rPr lang="zh-CN" altLang="en-US" sz="1400" dirty="0" smtClean="0"/>
              <a:t>（以下简称</a:t>
            </a:r>
            <a:r>
              <a:rPr lang="en-US" altLang="zh-CN" sz="1400" dirty="0" smtClean="0"/>
              <a:t>《</a:t>
            </a:r>
            <a:r>
              <a:rPr lang="zh-CN" altLang="en-US" sz="1400" dirty="0" smtClean="0"/>
              <a:t>协定</a:t>
            </a:r>
            <a:r>
              <a:rPr lang="en-US" altLang="zh-CN" sz="1400" dirty="0" smtClean="0"/>
              <a:t>》</a:t>
            </a:r>
            <a:r>
              <a:rPr lang="zh-CN" altLang="en-US" sz="1400" dirty="0" smtClean="0"/>
              <a:t>）是中华人民共和国与新西兰的双边自由贸易协定，它在</a:t>
            </a:r>
            <a:r>
              <a:rPr lang="en-US" altLang="zh-CN" sz="1400" dirty="0" smtClean="0"/>
              <a:t>2008</a:t>
            </a:r>
            <a:r>
              <a:rPr lang="zh-CN" altLang="en-US" sz="1400" dirty="0" smtClean="0"/>
              <a:t>年</a:t>
            </a:r>
            <a:r>
              <a:rPr lang="en-US" altLang="zh-CN" sz="1400" dirty="0" smtClean="0"/>
              <a:t>4</a:t>
            </a:r>
            <a:r>
              <a:rPr lang="zh-CN" altLang="en-US" sz="1400" dirty="0" smtClean="0"/>
              <a:t>月签署，于当年通过了新西兰国会的审议，随即生效。</a:t>
            </a:r>
          </a:p>
          <a:p>
            <a:endParaRPr lang="zh-CN" altLang="en-US" sz="1400" dirty="0" smtClean="0"/>
          </a:p>
          <a:p>
            <a:r>
              <a:rPr lang="en-US" altLang="zh-CN" sz="1400" dirty="0" smtClean="0"/>
              <a:t>        《</a:t>
            </a:r>
            <a:r>
              <a:rPr lang="zh-CN" altLang="en-US" sz="1400" dirty="0" smtClean="0"/>
              <a:t>协定</a:t>
            </a:r>
            <a:r>
              <a:rPr lang="en-US" altLang="zh-CN" sz="1400" dirty="0" smtClean="0"/>
              <a:t>》</a:t>
            </a:r>
            <a:r>
              <a:rPr lang="zh-CN" altLang="en-US" sz="1400" dirty="0" smtClean="0"/>
              <a:t>共十八章二百一十四条，涵盖了货物贸易、服务贸易、投资等领域，还涉及国防、法律、人权、多边贸易、地区安全等议题，是中国与其他国家签署的第一个全面的自由贸易协定，也是中华人民共和国与发达国家达成的第一个自由贸易协定。</a:t>
            </a:r>
          </a:p>
          <a:p>
            <a:endParaRPr lang="zh-CN" altLang="en-US" sz="1400" dirty="0" smtClean="0"/>
          </a:p>
          <a:p>
            <a:r>
              <a:rPr lang="en-US" altLang="zh-CN" sz="1400" dirty="0" smtClean="0"/>
              <a:t>        《</a:t>
            </a:r>
            <a:r>
              <a:rPr lang="zh-CN" altLang="en-US" sz="1400" dirty="0" smtClean="0"/>
              <a:t>协定</a:t>
            </a:r>
            <a:r>
              <a:rPr lang="en-US" altLang="zh-CN" sz="1400" dirty="0" smtClean="0"/>
              <a:t>》</a:t>
            </a:r>
            <a:r>
              <a:rPr lang="zh-CN" altLang="en-US" sz="1400" dirty="0" smtClean="0"/>
              <a:t>的签署进一步全面提升了中新两国的合作关系，为双方经贸合作提供制度性保障，营造更加开放和稳定的商业运行环境，创造更多的贸易投资机会。双方的消费者也可以更便宜的价格享受到优质产品和服务。</a:t>
            </a:r>
            <a:br>
              <a:rPr lang="zh-CN" altLang="en-US" sz="1400" dirty="0" smtClean="0"/>
            </a:br>
            <a:endParaRPr lang="zh-CN" altLang="en-US" sz="1400" dirty="0" smtClean="0"/>
          </a:p>
          <a:p>
            <a:r>
              <a:rPr lang="en-US" altLang="zh-CN" sz="1400" dirty="0" smtClean="0"/>
              <a:t>         《</a:t>
            </a:r>
            <a:r>
              <a:rPr lang="zh-CN" altLang="en-US" sz="1400" dirty="0" smtClean="0"/>
              <a:t>协议</a:t>
            </a:r>
            <a:r>
              <a:rPr lang="en-US" altLang="zh-CN" sz="1400" dirty="0" smtClean="0"/>
              <a:t>》</a:t>
            </a:r>
            <a:r>
              <a:rPr lang="zh-CN" altLang="en-US" sz="1400" dirty="0" smtClean="0"/>
              <a:t>规定，</a:t>
            </a:r>
            <a:r>
              <a:rPr lang="zh-CN" altLang="en-US" sz="1400" b="1" dirty="0" smtClean="0">
                <a:solidFill>
                  <a:schemeClr val="accent4">
                    <a:lumMod val="75000"/>
                  </a:schemeClr>
                </a:solidFill>
              </a:rPr>
              <a:t>在货物贸易方面，新西兰在二</a:t>
            </a:r>
            <a:r>
              <a:rPr lang="en-US" altLang="zh-CN" sz="1400" b="1" dirty="0" smtClean="0">
                <a:solidFill>
                  <a:schemeClr val="accent4">
                    <a:lumMod val="75000"/>
                  </a:schemeClr>
                </a:solidFill>
              </a:rPr>
              <a:t>O</a:t>
            </a:r>
            <a:r>
              <a:rPr lang="zh-CN" altLang="en-US" sz="1400" b="1" dirty="0" smtClean="0">
                <a:solidFill>
                  <a:schemeClr val="accent4">
                    <a:lumMod val="75000"/>
                  </a:schemeClr>
                </a:solidFill>
              </a:rPr>
              <a:t>一六年一月一日前取消全部自华进口产品关税；中国在二</a:t>
            </a:r>
            <a:r>
              <a:rPr lang="en-US" altLang="zh-CN" sz="1400" b="1" dirty="0" smtClean="0">
                <a:solidFill>
                  <a:schemeClr val="accent4">
                    <a:lumMod val="75000"/>
                  </a:schemeClr>
                </a:solidFill>
              </a:rPr>
              <a:t>O</a:t>
            </a:r>
            <a:r>
              <a:rPr lang="zh-CN" altLang="en-US" sz="1400" b="1" dirty="0" smtClean="0">
                <a:solidFill>
                  <a:schemeClr val="accent4">
                    <a:lumMod val="75000"/>
                  </a:schemeClr>
                </a:solidFill>
              </a:rPr>
              <a:t>一九年一月一日前取消绝大部分自新进口产品关税。</a:t>
            </a:r>
            <a:endParaRPr lang="zh-CN" altLang="en-US" sz="1400" dirty="0">
              <a:solidFill>
                <a:schemeClr val="accent4">
                  <a:lumMod val="75000"/>
                </a:schemeClr>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原创设计师QQ598969553             _11"/>
          <p:cNvGrpSpPr/>
          <p:nvPr/>
        </p:nvGrpSpPr>
        <p:grpSpPr>
          <a:xfrm>
            <a:off x="625757" y="1203598"/>
            <a:ext cx="2074035" cy="3248376"/>
            <a:chOff x="3638050" y="1545565"/>
            <a:chExt cx="1858011" cy="2950210"/>
          </a:xfrm>
        </p:grpSpPr>
        <p:sp>
          <p:nvSpPr>
            <p:cNvPr id="9"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0"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19" name="TextBox 18"/>
          <p:cNvSpPr txBox="1"/>
          <p:nvPr/>
        </p:nvSpPr>
        <p:spPr>
          <a:xfrm>
            <a:off x="971600" y="1635646"/>
            <a:ext cx="1440160" cy="1200329"/>
          </a:xfrm>
          <a:prstGeom prst="rect">
            <a:avLst/>
          </a:prstGeom>
          <a:noFill/>
        </p:spPr>
        <p:txBody>
          <a:bodyPr wrap="square" rtlCol="0">
            <a:spAutoFit/>
          </a:bodyPr>
          <a:lstStyle/>
          <a:p>
            <a:r>
              <a:rPr lang="zh-CN" altLang="en-US" b="1" dirty="0" smtClean="0">
                <a:solidFill>
                  <a:schemeClr val="accent1"/>
                </a:solidFill>
              </a:rPr>
              <a:t>为什么我带回来的红酒不适用免税规定？</a:t>
            </a:r>
            <a:endParaRPr lang="zh-CN" altLang="en-US" dirty="0">
              <a:solidFill>
                <a:schemeClr val="accent1"/>
              </a:solidFill>
            </a:endParaRPr>
          </a:p>
        </p:txBody>
      </p:sp>
      <p:sp>
        <p:nvSpPr>
          <p:cNvPr id="21" name="矩形 20"/>
          <p:cNvSpPr/>
          <p:nvPr/>
        </p:nvSpPr>
        <p:spPr>
          <a:xfrm>
            <a:off x="2915816" y="915566"/>
            <a:ext cx="6066928" cy="738664"/>
          </a:xfrm>
          <a:prstGeom prst="rect">
            <a:avLst/>
          </a:prstGeom>
        </p:spPr>
        <p:txBody>
          <a:bodyPr wrap="square">
            <a:spAutoFit/>
          </a:bodyPr>
          <a:lstStyle/>
          <a:p>
            <a:r>
              <a:rPr lang="zh-CN" altLang="en-US" sz="1400" dirty="0" smtClean="0"/>
              <a:t>根据相关法律法规的规定，我国海关对进境商品区别为货物、物品等不同监管对象，适用不同的管理要求，包括税率、通关方式、许可证件等。一般来说，</a:t>
            </a:r>
            <a:r>
              <a:rPr lang="zh-CN" altLang="en-US" sz="1400" b="1" dirty="0" smtClean="0"/>
              <a:t>物品不能用于贸易，属于自用范畴，而货物具有贸易性质</a:t>
            </a:r>
            <a:r>
              <a:rPr lang="zh-CN" altLang="en-US" sz="1400" dirty="0" smtClean="0"/>
              <a:t>。</a:t>
            </a:r>
            <a:endParaRPr lang="zh-CN" altLang="en-US" sz="1400" dirty="0"/>
          </a:p>
        </p:txBody>
      </p:sp>
      <p:sp>
        <p:nvSpPr>
          <p:cNvPr id="22" name="原创设计师QQ598969553             _13"/>
          <p:cNvSpPr>
            <a:spLocks noEditPoints="1"/>
          </p:cNvSpPr>
          <p:nvPr/>
        </p:nvSpPr>
        <p:spPr bwMode="auto">
          <a:xfrm>
            <a:off x="3059832" y="3352369"/>
            <a:ext cx="244696" cy="222832"/>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原创设计师QQ598969553             _16"/>
          <p:cNvSpPr>
            <a:spLocks noEditPoints="1"/>
          </p:cNvSpPr>
          <p:nvPr/>
        </p:nvSpPr>
        <p:spPr bwMode="auto">
          <a:xfrm>
            <a:off x="3059832" y="2189722"/>
            <a:ext cx="244696" cy="258150"/>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19"/>
          <p:cNvSpPr>
            <a:spLocks noChangeArrowheads="1"/>
          </p:cNvSpPr>
          <p:nvPr/>
        </p:nvSpPr>
        <p:spPr bwMode="auto">
          <a:xfrm>
            <a:off x="3482578" y="1984217"/>
            <a:ext cx="5337894" cy="10134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smtClean="0">
                <a:solidFill>
                  <a:schemeClr val="accent1"/>
                </a:solidFill>
              </a:rPr>
              <a:t>物品：</a:t>
            </a:r>
            <a:r>
              <a:rPr lang="zh-CN" altLang="en-US" sz="1400" dirty="0" smtClean="0"/>
              <a:t>根据进出境的方式不同，可以将进出境物品分为行李物品、邮递物品两大类，其中个人行李物品又包括随身携带、托运和分离运输的行李物品；邮递物品包括邮袋、个人邮包、小包邮件、保价函件、非贸易性印刷品。</a:t>
            </a:r>
            <a:endParaRPr lang="en-US" altLang="zh-CN" sz="1400" dirty="0">
              <a:solidFill>
                <a:schemeClr val="bg1">
                  <a:lumMod val="50000"/>
                </a:schemeClr>
              </a:solidFill>
            </a:endParaRPr>
          </a:p>
        </p:txBody>
      </p:sp>
      <p:sp>
        <p:nvSpPr>
          <p:cNvPr id="29" name="原创设计师QQ598969553             _20"/>
          <p:cNvSpPr>
            <a:spLocks noChangeArrowheads="1"/>
          </p:cNvSpPr>
          <p:nvPr/>
        </p:nvSpPr>
        <p:spPr bwMode="auto">
          <a:xfrm>
            <a:off x="3482578" y="3337821"/>
            <a:ext cx="5337894" cy="10341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smtClean="0">
                <a:solidFill>
                  <a:schemeClr val="accent1"/>
                </a:solidFill>
              </a:rPr>
              <a:t>货物：</a:t>
            </a:r>
            <a:r>
              <a:rPr lang="zh-CN" altLang="en-US" sz="1400" dirty="0" smtClean="0"/>
              <a:t>货物具有贸易性质，属于</a:t>
            </a:r>
            <a:r>
              <a:rPr lang="en-US" altLang="zh-CN" sz="1400" dirty="0" smtClean="0"/>
              <a:t>《</a:t>
            </a:r>
            <a:r>
              <a:rPr lang="zh-CN" altLang="en-US" sz="1400" dirty="0" smtClean="0"/>
              <a:t>对外贸易法</a:t>
            </a:r>
            <a:r>
              <a:rPr lang="en-US" altLang="zh-CN" sz="1400" dirty="0" smtClean="0"/>
              <a:t>》</a:t>
            </a:r>
            <a:r>
              <a:rPr lang="zh-CN" altLang="en-US" sz="1400" dirty="0" smtClean="0"/>
              <a:t>的范畴。货物的买卖双方为贸易关系，需要以合同、协议的方式明确双方的法律关系。根据进出境目的可以将进出境货物分为进口货物、出口货物和其他进出境货物三类。</a:t>
            </a:r>
            <a:endParaRPr lang="en-US" altLang="zh-CN"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8" name="Picture 1"/>
          <p:cNvPicPr>
            <a:picLocks noChangeAspect="1" noChangeArrowheads="1"/>
          </p:cNvPicPr>
          <p:nvPr/>
        </p:nvPicPr>
        <p:blipFill>
          <a:blip r:embed="rId2" cstate="print"/>
          <a:srcRect/>
          <a:stretch>
            <a:fillRect/>
          </a:stretch>
        </p:blipFill>
        <p:spPr bwMode="auto">
          <a:xfrm>
            <a:off x="539552" y="1419622"/>
            <a:ext cx="3253358" cy="23285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4067944" y="1487562"/>
            <a:ext cx="4572000" cy="2308324"/>
          </a:xfrm>
          <a:prstGeom prst="rect">
            <a:avLst/>
          </a:prstGeom>
        </p:spPr>
        <p:txBody>
          <a:bodyPr>
            <a:spAutoFit/>
          </a:bodyPr>
          <a:lstStyle/>
          <a:p>
            <a:r>
              <a:rPr lang="en-US" altLang="zh-CN" b="1" dirty="0" smtClean="0">
                <a:solidFill>
                  <a:schemeClr val="tx2">
                    <a:lumMod val="50000"/>
                  </a:schemeClr>
                </a:solidFill>
              </a:rPr>
              <a:t>《</a:t>
            </a:r>
            <a:r>
              <a:rPr lang="zh-CN" altLang="en-US" b="1" dirty="0" smtClean="0">
                <a:solidFill>
                  <a:schemeClr val="tx2">
                    <a:lumMod val="50000"/>
                  </a:schemeClr>
                </a:solidFill>
              </a:rPr>
              <a:t>协定</a:t>
            </a:r>
            <a:r>
              <a:rPr lang="en-US" altLang="zh-CN" b="1" dirty="0" smtClean="0">
                <a:solidFill>
                  <a:schemeClr val="tx2">
                    <a:lumMod val="50000"/>
                  </a:schemeClr>
                </a:solidFill>
              </a:rPr>
              <a:t>》</a:t>
            </a:r>
            <a:r>
              <a:rPr lang="zh-CN" altLang="en-US" b="1" dirty="0" smtClean="0">
                <a:solidFill>
                  <a:schemeClr val="tx2">
                    <a:lumMod val="50000"/>
                  </a:schemeClr>
                </a:solidFill>
              </a:rPr>
              <a:t>规定，根据“关税减让表”，取消其对另一方原产货物的关税。其适用对象为“货物”而非“物品”。</a:t>
            </a:r>
          </a:p>
          <a:p>
            <a:r>
              <a:rPr lang="zh-CN" altLang="en-US" b="1" dirty="0" smtClean="0">
                <a:solidFill>
                  <a:schemeClr val="tx2">
                    <a:lumMod val="50000"/>
                  </a:schemeClr>
                </a:solidFill>
              </a:rPr>
              <a:t/>
            </a:r>
            <a:br>
              <a:rPr lang="zh-CN" altLang="en-US" b="1" dirty="0" smtClean="0">
                <a:solidFill>
                  <a:schemeClr val="tx2">
                    <a:lumMod val="50000"/>
                  </a:schemeClr>
                </a:solidFill>
              </a:rPr>
            </a:br>
            <a:endParaRPr lang="zh-CN" altLang="en-US" b="1" dirty="0" smtClean="0">
              <a:solidFill>
                <a:schemeClr val="tx2">
                  <a:lumMod val="50000"/>
                </a:schemeClr>
              </a:solidFill>
            </a:endParaRPr>
          </a:p>
          <a:p>
            <a:r>
              <a:rPr lang="zh-CN" altLang="en-US" b="1" dirty="0" smtClean="0">
                <a:solidFill>
                  <a:schemeClr val="tx2">
                    <a:lumMod val="50000"/>
                  </a:schemeClr>
                </a:solidFill>
              </a:rPr>
              <a:t>也就是说，上文所述自境外带回的合理自用商品即“物品”范畴，且属行李物品类，故不适用自贸协定的免税规定。</a:t>
            </a:r>
            <a:endParaRPr lang="zh-CN" altLang="en-US" b="1" dirty="0">
              <a:solidFill>
                <a:schemeClr val="tx2">
                  <a:lumMod val="50000"/>
                </a:schemeClr>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pSp>
        <p:nvGrpSpPr>
          <p:cNvPr id="8" name="组合 7"/>
          <p:cNvGrpSpPr/>
          <p:nvPr/>
        </p:nvGrpSpPr>
        <p:grpSpPr>
          <a:xfrm>
            <a:off x="2481618" y="694159"/>
            <a:ext cx="465495" cy="437431"/>
            <a:chOff x="179512" y="1203598"/>
            <a:chExt cx="465414" cy="437296"/>
          </a:xfrm>
        </p:grpSpPr>
        <p:sp>
          <p:nvSpPr>
            <p:cNvPr id="9" name="矩形 8"/>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4662" y="1350630"/>
              <a:ext cx="290264" cy="290264"/>
            </a:xfrm>
            <a:prstGeom prst="rect">
              <a:avLst/>
            </a:prstGeom>
            <a:solidFill>
              <a:schemeClr val="tx2">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标题 1"/>
          <p:cNvSpPr txBox="1">
            <a:spLocks/>
          </p:cNvSpPr>
          <p:nvPr/>
        </p:nvSpPr>
        <p:spPr>
          <a:xfrm>
            <a:off x="3058807" y="722050"/>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b="0" dirty="0" smtClean="0">
                <a:solidFill>
                  <a:schemeClr val="tx1"/>
                </a:solidFill>
              </a:rPr>
              <a:t>海关小贴士｜常见物品税率</a:t>
            </a:r>
            <a:endParaRPr lang="zh-CN" altLang="en-US" b="0" dirty="0">
              <a:solidFill>
                <a:schemeClr val="tx1"/>
              </a:solidFill>
            </a:endParaRPr>
          </a:p>
        </p:txBody>
      </p:sp>
      <p:cxnSp>
        <p:nvCxnSpPr>
          <p:cNvPr id="12" name="直接连接符 11"/>
          <p:cNvCxnSpPr/>
          <p:nvPr/>
        </p:nvCxnSpPr>
        <p:spPr>
          <a:xfrm>
            <a:off x="3057651" y="1131590"/>
            <a:ext cx="324151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原创设计师QQ598969553             _8"/>
          <p:cNvSpPr/>
          <p:nvPr/>
        </p:nvSpPr>
        <p:spPr>
          <a:xfrm>
            <a:off x="1115616" y="1275606"/>
            <a:ext cx="790599" cy="79208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原创设计师QQ598969553             _9"/>
          <p:cNvSpPr/>
          <p:nvPr/>
        </p:nvSpPr>
        <p:spPr>
          <a:xfrm>
            <a:off x="1925267" y="1275606"/>
            <a:ext cx="6319142" cy="792088"/>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原创设计师QQ598969553             _10"/>
          <p:cNvSpPr>
            <a:spLocks noChangeArrowheads="1"/>
          </p:cNvSpPr>
          <p:nvPr/>
        </p:nvSpPr>
        <p:spPr bwMode="auto">
          <a:xfrm>
            <a:off x="2069281" y="1375466"/>
            <a:ext cx="5959104" cy="4963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zh-CN" altLang="en-US" sz="1400" b="1" dirty="0" smtClean="0"/>
              <a:t>包包、化妆品、手机这些你们出境常买的东西税率是多少？为方便大家查阅小编列举了部分热门商品的税率，还有计算应缴税款的小贴士哦！</a:t>
            </a:r>
            <a:endParaRPr lang="en-US" altLang="zh-CN" sz="1400" b="1" dirty="0">
              <a:solidFill>
                <a:schemeClr val="bg1">
                  <a:lumMod val="50000"/>
                </a:schemeClr>
              </a:solidFill>
            </a:endParaRPr>
          </a:p>
        </p:txBody>
      </p:sp>
      <p:sp>
        <p:nvSpPr>
          <p:cNvPr id="19" name="原创设计师QQ598969553             _13"/>
          <p:cNvSpPr>
            <a:spLocks noEditPoints="1"/>
          </p:cNvSpPr>
          <p:nvPr/>
        </p:nvSpPr>
        <p:spPr bwMode="auto">
          <a:xfrm>
            <a:off x="1403648" y="1563638"/>
            <a:ext cx="267181" cy="26960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矩形 19"/>
          <p:cNvSpPr/>
          <p:nvPr/>
        </p:nvSpPr>
        <p:spPr>
          <a:xfrm>
            <a:off x="1043608" y="2067694"/>
            <a:ext cx="7344816" cy="584775"/>
          </a:xfrm>
          <a:prstGeom prst="rect">
            <a:avLst/>
          </a:prstGeom>
        </p:spPr>
        <p:txBody>
          <a:bodyPr wrap="square">
            <a:spAutoFit/>
          </a:bodyPr>
          <a:lstStyle/>
          <a:p>
            <a:r>
              <a:rPr lang="zh-CN" altLang="en-US" sz="1600" b="1" dirty="0" smtClean="0">
                <a:solidFill>
                  <a:schemeClr val="accent6">
                    <a:lumMod val="75000"/>
                  </a:schemeClr>
                </a:solidFill>
              </a:rPr>
              <a:t>商品税率请查询</a:t>
            </a:r>
            <a:r>
              <a:rPr lang="en-US" altLang="zh-CN" sz="1600" b="1" dirty="0" smtClean="0">
                <a:solidFill>
                  <a:schemeClr val="accent6">
                    <a:lumMod val="75000"/>
                  </a:schemeClr>
                </a:solidFill>
              </a:rPr>
              <a:t>《</a:t>
            </a:r>
            <a:r>
              <a:rPr lang="zh-CN" altLang="en-US" sz="1600" b="1" dirty="0" smtClean="0">
                <a:solidFill>
                  <a:schemeClr val="accent6">
                    <a:lumMod val="75000"/>
                  </a:schemeClr>
                </a:solidFill>
              </a:rPr>
              <a:t>中华人民共和国进境物品完税价格表</a:t>
            </a:r>
            <a:r>
              <a:rPr lang="en-US" altLang="zh-CN" sz="1600" b="1" dirty="0" smtClean="0">
                <a:solidFill>
                  <a:schemeClr val="accent6">
                    <a:lumMod val="75000"/>
                  </a:schemeClr>
                </a:solidFill>
              </a:rPr>
              <a:t>》(2016</a:t>
            </a:r>
            <a:r>
              <a:rPr lang="zh-CN" altLang="en-US" sz="1600" b="1" dirty="0" smtClean="0">
                <a:solidFill>
                  <a:schemeClr val="accent6">
                    <a:lumMod val="75000"/>
                  </a:schemeClr>
                </a:solidFill>
              </a:rPr>
              <a:t>年第</a:t>
            </a:r>
            <a:r>
              <a:rPr lang="en-US" altLang="zh-CN" sz="1600" b="1" dirty="0" smtClean="0">
                <a:solidFill>
                  <a:schemeClr val="accent6">
                    <a:lumMod val="75000"/>
                  </a:schemeClr>
                </a:solidFill>
              </a:rPr>
              <a:t>25</a:t>
            </a:r>
            <a:r>
              <a:rPr lang="zh-CN" altLang="en-US" sz="1600" b="1" dirty="0" smtClean="0">
                <a:solidFill>
                  <a:schemeClr val="accent6">
                    <a:lumMod val="75000"/>
                  </a:schemeClr>
                </a:solidFill>
              </a:rPr>
              <a:t>号公告</a:t>
            </a:r>
            <a:r>
              <a:rPr lang="en-US" altLang="zh-CN" sz="1600" b="1" dirty="0" smtClean="0">
                <a:solidFill>
                  <a:schemeClr val="accent6">
                    <a:lumMod val="75000"/>
                  </a:schemeClr>
                </a:solidFill>
              </a:rPr>
              <a:t>)</a:t>
            </a:r>
            <a:r>
              <a:rPr lang="zh-CN" altLang="en-US" sz="1600" b="1" dirty="0" smtClean="0">
                <a:solidFill>
                  <a:schemeClr val="accent6">
                    <a:lumMod val="75000"/>
                  </a:schemeClr>
                </a:solidFill>
              </a:rPr>
              <a:t>常见商品税率如下：</a:t>
            </a:r>
            <a:endParaRPr lang="zh-CN" altLang="en-US" sz="1600" b="1" dirty="0">
              <a:solidFill>
                <a:schemeClr val="accent6">
                  <a:lumMod val="75000"/>
                </a:schemeClr>
              </a:solidFill>
            </a:endParaRPr>
          </a:p>
        </p:txBody>
      </p:sp>
      <p:pic>
        <p:nvPicPr>
          <p:cNvPr id="27649" name="Picture 1"/>
          <p:cNvPicPr>
            <a:picLocks noChangeAspect="1" noChangeArrowheads="1"/>
          </p:cNvPicPr>
          <p:nvPr/>
        </p:nvPicPr>
        <p:blipFill>
          <a:blip r:embed="rId2" cstate="print"/>
          <a:srcRect/>
          <a:stretch>
            <a:fillRect/>
          </a:stretch>
        </p:blipFill>
        <p:spPr bwMode="auto">
          <a:xfrm>
            <a:off x="1115616" y="2859782"/>
            <a:ext cx="3128763" cy="2283718"/>
          </a:xfrm>
          <a:prstGeom prst="rect">
            <a:avLst/>
          </a:prstGeom>
          <a:noFill/>
          <a:ln w="9525">
            <a:noFill/>
            <a:miter lim="800000"/>
            <a:headEnd/>
            <a:tailEnd/>
          </a:ln>
        </p:spPr>
      </p:pic>
      <p:pic>
        <p:nvPicPr>
          <p:cNvPr id="27650" name="Picture 2"/>
          <p:cNvPicPr>
            <a:picLocks noChangeAspect="1" noChangeArrowheads="1"/>
          </p:cNvPicPr>
          <p:nvPr/>
        </p:nvPicPr>
        <p:blipFill>
          <a:blip r:embed="rId3" cstate="print"/>
          <a:srcRect/>
          <a:stretch>
            <a:fillRect/>
          </a:stretch>
        </p:blipFill>
        <p:spPr bwMode="auto">
          <a:xfrm>
            <a:off x="5220072" y="2571750"/>
            <a:ext cx="3024336" cy="2571751"/>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原创设计师QQ598969553             _11"/>
          <p:cNvSpPr>
            <a:spLocks noEditPoints="1"/>
          </p:cNvSpPr>
          <p:nvPr/>
        </p:nvSpPr>
        <p:spPr bwMode="auto">
          <a:xfrm>
            <a:off x="683568" y="843558"/>
            <a:ext cx="432048" cy="576064"/>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dirty="0">
              <a:solidFill>
                <a:schemeClr val="accent6">
                  <a:lumMod val="75000"/>
                </a:schemeClr>
              </a:solidFill>
            </a:endParaRPr>
          </a:p>
        </p:txBody>
      </p:sp>
      <p:sp>
        <p:nvSpPr>
          <p:cNvPr id="9" name="TextBox 8"/>
          <p:cNvSpPr txBox="1"/>
          <p:nvPr/>
        </p:nvSpPr>
        <p:spPr>
          <a:xfrm>
            <a:off x="1331640" y="843558"/>
            <a:ext cx="6984776" cy="584775"/>
          </a:xfrm>
          <a:prstGeom prst="rect">
            <a:avLst/>
          </a:prstGeom>
          <a:noFill/>
        </p:spPr>
        <p:txBody>
          <a:bodyPr wrap="square" rtlCol="0">
            <a:spAutoFit/>
          </a:bodyPr>
          <a:lstStyle/>
          <a:p>
            <a:r>
              <a:rPr lang="zh-CN" altLang="en-US" sz="1600" dirty="0" smtClean="0"/>
              <a:t>根据财政部要求，完税价格在每毫升</a:t>
            </a:r>
            <a:r>
              <a:rPr lang="en-US" altLang="zh-CN" sz="1600" dirty="0" smtClean="0"/>
              <a:t>10</a:t>
            </a:r>
            <a:r>
              <a:rPr lang="zh-CN" altLang="en-US" sz="1600" dirty="0" smtClean="0"/>
              <a:t>元</a:t>
            </a:r>
            <a:r>
              <a:rPr lang="en-US" altLang="zh-CN" sz="1600" dirty="0" smtClean="0"/>
              <a:t>/</a:t>
            </a:r>
            <a:r>
              <a:rPr lang="zh-CN" altLang="en-US" sz="1600" dirty="0" smtClean="0"/>
              <a:t>毫升（克）或</a:t>
            </a:r>
            <a:r>
              <a:rPr lang="en-US" altLang="zh-CN" sz="1600" dirty="0" smtClean="0"/>
              <a:t>15</a:t>
            </a:r>
            <a:r>
              <a:rPr lang="zh-CN" altLang="en-US" sz="1600" dirty="0" smtClean="0"/>
              <a:t>元</a:t>
            </a:r>
            <a:r>
              <a:rPr lang="en-US" altLang="zh-CN" sz="1600" dirty="0" smtClean="0"/>
              <a:t>/</a:t>
            </a:r>
            <a:r>
              <a:rPr lang="zh-CN" altLang="en-US" sz="1600" dirty="0" smtClean="0"/>
              <a:t>片（张）及以上的美容、修饰类化妆品属于高档化妆品，税率为</a:t>
            </a:r>
            <a:r>
              <a:rPr lang="en-US" altLang="zh-CN" sz="1600" dirty="0" smtClean="0"/>
              <a:t>60%</a:t>
            </a:r>
            <a:r>
              <a:rPr lang="zh-CN" altLang="en-US" sz="1600" dirty="0" smtClean="0"/>
              <a:t>，一般化妆品为</a:t>
            </a:r>
            <a:r>
              <a:rPr lang="en-US" altLang="zh-CN" sz="1600" dirty="0" smtClean="0"/>
              <a:t>30%</a:t>
            </a:r>
            <a:r>
              <a:rPr lang="zh-CN" altLang="en-US" sz="1600" dirty="0" smtClean="0"/>
              <a:t>。</a:t>
            </a:r>
            <a:endParaRPr lang="zh-CN" altLang="en-US" sz="1600" dirty="0"/>
          </a:p>
        </p:txBody>
      </p:sp>
      <p:sp>
        <p:nvSpPr>
          <p:cNvPr id="10" name="矩形 9"/>
          <p:cNvSpPr/>
          <p:nvPr/>
        </p:nvSpPr>
        <p:spPr>
          <a:xfrm>
            <a:off x="683568" y="1635646"/>
            <a:ext cx="7848872" cy="584775"/>
          </a:xfrm>
          <a:prstGeom prst="rect">
            <a:avLst/>
          </a:prstGeom>
        </p:spPr>
        <p:txBody>
          <a:bodyPr wrap="square">
            <a:spAutoFit/>
          </a:bodyPr>
          <a:lstStyle/>
          <a:p>
            <a:pPr algn="ctr"/>
            <a:r>
              <a:rPr lang="zh-CN" altLang="en-US" sz="1600" b="1" dirty="0" smtClean="0">
                <a:solidFill>
                  <a:schemeClr val="tx2">
                    <a:lumMod val="60000"/>
                    <a:lumOff val="40000"/>
                  </a:schemeClr>
                </a:solidFill>
              </a:rPr>
              <a:t>应缴税款＝完税价格Ｘ税率</a:t>
            </a:r>
            <a:endParaRPr lang="zh-CN" altLang="en-US" sz="1600" dirty="0" smtClean="0">
              <a:solidFill>
                <a:schemeClr val="tx2">
                  <a:lumMod val="60000"/>
                  <a:lumOff val="40000"/>
                </a:schemeClr>
              </a:solidFill>
            </a:endParaRPr>
          </a:p>
          <a:p>
            <a:r>
              <a:rPr lang="zh-CN" altLang="en-US" sz="1600" dirty="0" smtClean="0"/>
              <a:t>　　配合完税价格表使用效果更佳！完税价格表见海关总署公告</a:t>
            </a:r>
            <a:r>
              <a:rPr lang="en-US" altLang="zh-CN" sz="1600" dirty="0" smtClean="0"/>
              <a:t>2016</a:t>
            </a:r>
            <a:r>
              <a:rPr lang="zh-CN" altLang="en-US" sz="1600" dirty="0" smtClean="0"/>
              <a:t>年第</a:t>
            </a:r>
            <a:r>
              <a:rPr lang="en-US" altLang="zh-CN" sz="1600" dirty="0" smtClean="0"/>
              <a:t>25</a:t>
            </a:r>
            <a:r>
              <a:rPr lang="zh-CN" altLang="en-US" sz="1600" dirty="0" smtClean="0"/>
              <a:t>号附件</a:t>
            </a:r>
            <a:r>
              <a:rPr lang="en-US" altLang="zh-CN" sz="1600" dirty="0" smtClean="0"/>
              <a:t>2</a:t>
            </a:r>
            <a:r>
              <a:rPr lang="zh-CN" altLang="en-US" sz="1600" dirty="0" smtClean="0"/>
              <a:t>。</a:t>
            </a:r>
            <a:endParaRPr lang="zh-CN" altLang="en-US" sz="1600" dirty="0"/>
          </a:p>
        </p:txBody>
      </p:sp>
      <p:sp>
        <p:nvSpPr>
          <p:cNvPr id="11" name="矩形 10"/>
          <p:cNvSpPr/>
          <p:nvPr/>
        </p:nvSpPr>
        <p:spPr>
          <a:xfrm>
            <a:off x="1331640" y="2499742"/>
            <a:ext cx="3024336" cy="2246769"/>
          </a:xfrm>
          <a:prstGeom prst="rect">
            <a:avLst/>
          </a:prstGeom>
        </p:spPr>
        <p:txBody>
          <a:bodyPr wrap="square">
            <a:spAutoFit/>
          </a:bodyPr>
          <a:lstStyle/>
          <a:p>
            <a:pPr>
              <a:lnSpc>
                <a:spcPts val="2400"/>
              </a:lnSpc>
            </a:pPr>
            <a:r>
              <a:rPr lang="zh-CN" altLang="en-US" sz="1600" b="1" dirty="0" smtClean="0">
                <a:solidFill>
                  <a:schemeClr val="bg2">
                    <a:lumMod val="50000"/>
                  </a:schemeClr>
                </a:solidFill>
              </a:rPr>
              <a:t>简单说，海关对物品缴税价格进行确定，这个确定下来的价格就是“完税价格”。当然海关不是随便定价的，而是根据一个叫</a:t>
            </a:r>
            <a:r>
              <a:rPr lang="en-US" altLang="zh-CN" sz="1600" b="1" dirty="0" smtClean="0">
                <a:solidFill>
                  <a:schemeClr val="bg2">
                    <a:lumMod val="50000"/>
                  </a:schemeClr>
                </a:solidFill>
              </a:rPr>
              <a:t>《</a:t>
            </a:r>
            <a:r>
              <a:rPr lang="zh-CN" altLang="en-US" sz="1600" b="1" dirty="0" smtClean="0">
                <a:solidFill>
                  <a:schemeClr val="bg2">
                    <a:lumMod val="50000"/>
                  </a:schemeClr>
                </a:solidFill>
              </a:rPr>
              <a:t>进境物品完税价格表</a:t>
            </a:r>
            <a:r>
              <a:rPr lang="en-US" altLang="zh-CN" sz="1600" b="1" dirty="0" smtClean="0">
                <a:solidFill>
                  <a:schemeClr val="bg2">
                    <a:lumMod val="50000"/>
                  </a:schemeClr>
                </a:solidFill>
              </a:rPr>
              <a:t>》</a:t>
            </a:r>
            <a:r>
              <a:rPr lang="zh-CN" altLang="en-US" sz="1600" b="1" dirty="0" smtClean="0">
                <a:solidFill>
                  <a:schemeClr val="bg2">
                    <a:lumMod val="50000"/>
                  </a:schemeClr>
                </a:solidFill>
              </a:rPr>
              <a:t>的东西，这里面列明了很多物品的完税价格，像这样：</a:t>
            </a:r>
            <a:endParaRPr lang="zh-CN" altLang="en-US" sz="1600" b="1" dirty="0">
              <a:solidFill>
                <a:schemeClr val="bg2">
                  <a:lumMod val="50000"/>
                </a:schemeClr>
              </a:solidFill>
            </a:endParaRPr>
          </a:p>
        </p:txBody>
      </p:sp>
      <p:pic>
        <p:nvPicPr>
          <p:cNvPr id="26625" name="Picture 1" descr="C:\Users\Administrator\Desktop\微信图片_20180110150108.jpg"/>
          <p:cNvPicPr>
            <a:picLocks noChangeAspect="1" noChangeArrowheads="1"/>
          </p:cNvPicPr>
          <p:nvPr/>
        </p:nvPicPr>
        <p:blipFill>
          <a:blip r:embed="rId2" cstate="print"/>
          <a:srcRect/>
          <a:stretch>
            <a:fillRect/>
          </a:stretch>
        </p:blipFill>
        <p:spPr bwMode="auto">
          <a:xfrm>
            <a:off x="4805758" y="2355726"/>
            <a:ext cx="3222626" cy="2497535"/>
          </a:xfrm>
          <a:prstGeom prst="rect">
            <a:avLst/>
          </a:prstGeom>
          <a:noFill/>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19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25601" name="Picture 1"/>
          <p:cNvPicPr>
            <a:picLocks noChangeAspect="1" noChangeArrowheads="1"/>
          </p:cNvPicPr>
          <p:nvPr/>
        </p:nvPicPr>
        <p:blipFill>
          <a:blip r:embed="rId2" cstate="print"/>
          <a:srcRect/>
          <a:stretch>
            <a:fillRect/>
          </a:stretch>
        </p:blipFill>
        <p:spPr bwMode="auto">
          <a:xfrm>
            <a:off x="2267744" y="627534"/>
            <a:ext cx="4591050" cy="3086100"/>
          </a:xfrm>
          <a:prstGeom prst="rect">
            <a:avLst/>
          </a:prstGeom>
          <a:noFill/>
          <a:ln w="9525">
            <a:noFill/>
            <a:miter lim="800000"/>
            <a:headEnd/>
            <a:tailEnd/>
          </a:ln>
        </p:spPr>
      </p:pic>
      <p:sp>
        <p:nvSpPr>
          <p:cNvPr id="9" name="矩形 8"/>
          <p:cNvSpPr/>
          <p:nvPr/>
        </p:nvSpPr>
        <p:spPr>
          <a:xfrm>
            <a:off x="323528" y="3932351"/>
            <a:ext cx="8640960" cy="1015663"/>
          </a:xfrm>
          <a:prstGeom prst="rect">
            <a:avLst/>
          </a:prstGeom>
        </p:spPr>
        <p:txBody>
          <a:bodyPr wrap="square">
            <a:spAutoFit/>
          </a:bodyPr>
          <a:lstStyle/>
          <a:p>
            <a:pPr>
              <a:lnSpc>
                <a:spcPts val="2400"/>
              </a:lnSpc>
            </a:pPr>
            <a:r>
              <a:rPr lang="zh-CN" altLang="en-US" sz="1600" b="1" dirty="0" smtClean="0">
                <a:solidFill>
                  <a:srgbClr val="FF0000"/>
                </a:solidFill>
              </a:rPr>
              <a:t>温馨提示：</a:t>
            </a:r>
            <a:r>
              <a:rPr lang="zh-CN" altLang="en-US" sz="1600" dirty="0" smtClean="0"/>
              <a:t>大家在买买买的同时一定要保留好购物凭证。尤其是买了促销品、打折款的童鞋，要是便宜到表上价格一半以下，尤其要留好发票、小票、交易记录等，在进境申报时拿出来给海关蜀黍看哦。</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84958" y="483518"/>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目录</a:t>
              </a:r>
              <a:endParaRPr lang="zh-CN" altLang="en-US" sz="2800" b="1" dirty="0">
                <a:solidFill>
                  <a:schemeClr val="bg1"/>
                </a:solidFill>
                <a:latin typeface="微软雅黑" pitchFamily="34" charset="-122"/>
                <a:ea typeface="微软雅黑" pitchFamily="34" charset="-122"/>
              </a:endParaRPr>
            </a:p>
          </p:txBody>
        </p:sp>
      </p:grpSp>
      <p:pic>
        <p:nvPicPr>
          <p:cNvPr id="10" name="图片 9" descr="PNG公司logo.png"/>
          <p:cNvPicPr>
            <a:picLocks noChangeAspect="1"/>
          </p:cNvPicPr>
          <p:nvPr/>
        </p:nvPicPr>
        <p:blipFill>
          <a:blip r:embed="rId2" cstate="print"/>
          <a:stretch>
            <a:fillRect/>
          </a:stretch>
        </p:blipFill>
        <p:spPr>
          <a:xfrm>
            <a:off x="-36512" y="0"/>
            <a:ext cx="1728192" cy="576064"/>
          </a:xfrm>
          <a:prstGeom prst="rect">
            <a:avLst/>
          </a:prstGeom>
        </p:spPr>
      </p:pic>
      <p:sp>
        <p:nvSpPr>
          <p:cNvPr id="11" name="圆角矩形 10"/>
          <p:cNvSpPr/>
          <p:nvPr/>
        </p:nvSpPr>
        <p:spPr bwMode="auto">
          <a:xfrm>
            <a:off x="1730769" y="1779662"/>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2" name="文本框 12"/>
          <p:cNvSpPr txBox="1"/>
          <p:nvPr/>
        </p:nvSpPr>
        <p:spPr bwMode="auto">
          <a:xfrm>
            <a:off x="2483768" y="1927053"/>
            <a:ext cx="548793" cy="315435"/>
          </a:xfrm>
          <a:prstGeom prst="rect">
            <a:avLst/>
          </a:prstGeom>
          <a:noFill/>
          <a:ln>
            <a:noFill/>
          </a:ln>
        </p:spPr>
        <p:txBody>
          <a:bodyPr wrap="none" lIns="68543" tIns="34272" rIns="68543" bIns="34272">
            <a:spAutoFit/>
          </a:bodyPr>
          <a:lstStyle/>
          <a:p>
            <a:pP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关务</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sp>
        <p:nvSpPr>
          <p:cNvPr id="13" name="Freeform 12"/>
          <p:cNvSpPr>
            <a:spLocks noEditPoints="1"/>
          </p:cNvSpPr>
          <p:nvPr/>
        </p:nvSpPr>
        <p:spPr bwMode="auto">
          <a:xfrm>
            <a:off x="1141328" y="1779662"/>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圆角矩形 13"/>
          <p:cNvSpPr/>
          <p:nvPr/>
        </p:nvSpPr>
        <p:spPr bwMode="auto">
          <a:xfrm>
            <a:off x="1765336" y="30863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5" name="Freeform 5"/>
          <p:cNvSpPr>
            <a:spLocks noEditPoints="1"/>
          </p:cNvSpPr>
          <p:nvPr/>
        </p:nvSpPr>
        <p:spPr bwMode="auto">
          <a:xfrm>
            <a:off x="1129329" y="308630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bwMode="auto">
          <a:xfrm>
            <a:off x="5819774" y="1779662"/>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7" name="Freeform 22"/>
          <p:cNvSpPr>
            <a:spLocks noEditPoints="1"/>
          </p:cNvSpPr>
          <p:nvPr/>
        </p:nvSpPr>
        <p:spPr bwMode="auto">
          <a:xfrm>
            <a:off x="5165768" y="1779662"/>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bwMode="auto">
          <a:xfrm>
            <a:off x="5793804" y="3086304"/>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9" name="Freeform 24"/>
          <p:cNvSpPr>
            <a:spLocks noEditPoints="1"/>
          </p:cNvSpPr>
          <p:nvPr/>
        </p:nvSpPr>
        <p:spPr bwMode="auto">
          <a:xfrm>
            <a:off x="5161361" y="3086304"/>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20" name="文本框 12"/>
          <p:cNvSpPr txBox="1"/>
          <p:nvPr/>
        </p:nvSpPr>
        <p:spPr bwMode="auto">
          <a:xfrm>
            <a:off x="2535064" y="3219822"/>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归类</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21" name="文本框 12"/>
          <p:cNvSpPr txBox="1"/>
          <p:nvPr/>
        </p:nvSpPr>
        <p:spPr bwMode="auto">
          <a:xfrm>
            <a:off x="6588224" y="1906605"/>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税务</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22" name="文本框 12"/>
          <p:cNvSpPr txBox="1"/>
          <p:nvPr/>
        </p:nvSpPr>
        <p:spPr bwMode="auto">
          <a:xfrm>
            <a:off x="6614962" y="3219292"/>
            <a:ext cx="497497"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商检</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12" name="圆角矩形 11"/>
          <p:cNvSpPr/>
          <p:nvPr/>
        </p:nvSpPr>
        <p:spPr>
          <a:xfrm>
            <a:off x="1619672" y="699542"/>
            <a:ext cx="5760640" cy="50405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p>
        </p:txBody>
      </p:sp>
      <p:sp>
        <p:nvSpPr>
          <p:cNvPr id="13" name="TextBox 12"/>
          <p:cNvSpPr txBox="1"/>
          <p:nvPr/>
        </p:nvSpPr>
        <p:spPr>
          <a:xfrm>
            <a:off x="1763688" y="773291"/>
            <a:ext cx="5400600" cy="646331"/>
          </a:xfrm>
          <a:prstGeom prst="rect">
            <a:avLst/>
          </a:prstGeom>
          <a:noFill/>
        </p:spPr>
        <p:txBody>
          <a:bodyPr wrap="square" rtlCol="0">
            <a:spAutoFit/>
          </a:bodyPr>
          <a:lstStyle/>
          <a:p>
            <a:r>
              <a:rPr lang="zh-CN" altLang="en-US" b="1" dirty="0" smtClean="0">
                <a:solidFill>
                  <a:schemeClr val="bg1"/>
                </a:solidFill>
              </a:rPr>
              <a:t>关于海关企业信用管理的基础知识，看这篇就对了！</a:t>
            </a:r>
          </a:p>
          <a:p>
            <a:endParaRPr lang="zh-CN" altLang="en-US" dirty="0"/>
          </a:p>
        </p:txBody>
      </p:sp>
      <p:sp>
        <p:nvSpPr>
          <p:cNvPr id="14" name="矩形 13"/>
          <p:cNvSpPr/>
          <p:nvPr/>
        </p:nvSpPr>
        <p:spPr>
          <a:xfrm>
            <a:off x="1979712" y="1563638"/>
            <a:ext cx="4572000" cy="2954014"/>
          </a:xfrm>
          <a:prstGeom prst="rect">
            <a:avLst/>
          </a:prstGeom>
        </p:spPr>
        <p:txBody>
          <a:bodyPr>
            <a:spAutoFit/>
          </a:bodyPr>
          <a:lstStyle/>
          <a:p>
            <a:pPr algn="ctr">
              <a:lnSpc>
                <a:spcPts val="2500"/>
              </a:lnSpc>
            </a:pPr>
            <a:r>
              <a:rPr lang="zh-CN" altLang="en-US" dirty="0" smtClean="0"/>
              <a:t>你知道吗？</a:t>
            </a:r>
          </a:p>
          <a:p>
            <a:pPr algn="ctr">
              <a:lnSpc>
                <a:spcPts val="2500"/>
              </a:lnSpc>
            </a:pPr>
            <a:r>
              <a:rPr lang="zh-CN" altLang="en-US" dirty="0" smtClean="0"/>
              <a:t>成为高级认证企业并不是一劳永逸</a:t>
            </a:r>
          </a:p>
          <a:p>
            <a:pPr algn="ctr">
              <a:lnSpc>
                <a:spcPts val="2500"/>
              </a:lnSpc>
            </a:pPr>
            <a:r>
              <a:rPr lang="zh-CN" altLang="en-US" dirty="0" smtClean="0"/>
              <a:t>海关对企业信用状况的认定结果</a:t>
            </a:r>
          </a:p>
          <a:p>
            <a:pPr algn="ctr">
              <a:lnSpc>
                <a:spcPts val="2500"/>
              </a:lnSpc>
            </a:pPr>
            <a:r>
              <a:rPr lang="zh-CN" altLang="en-US" dirty="0" smtClean="0"/>
              <a:t>实施动态调整</a:t>
            </a:r>
          </a:p>
          <a:p>
            <a:pPr algn="ctr">
              <a:lnSpc>
                <a:spcPts val="2500"/>
              </a:lnSpc>
            </a:pPr>
            <a:r>
              <a:rPr lang="zh-CN" altLang="en-US" b="1" dirty="0" smtClean="0">
                <a:solidFill>
                  <a:schemeClr val="tx2">
                    <a:lumMod val="60000"/>
                    <a:lumOff val="40000"/>
                  </a:schemeClr>
                </a:solidFill>
              </a:rPr>
              <a:t>高级认证企业每</a:t>
            </a:r>
            <a:r>
              <a:rPr lang="en-US" altLang="zh-CN" b="1" dirty="0" smtClean="0">
                <a:solidFill>
                  <a:schemeClr val="tx2">
                    <a:lumMod val="60000"/>
                    <a:lumOff val="40000"/>
                  </a:schemeClr>
                </a:solidFill>
              </a:rPr>
              <a:t>3</a:t>
            </a:r>
            <a:r>
              <a:rPr lang="zh-CN" altLang="en-US" b="1" dirty="0" smtClean="0">
                <a:solidFill>
                  <a:schemeClr val="tx2">
                    <a:lumMod val="60000"/>
                    <a:lumOff val="40000"/>
                  </a:schemeClr>
                </a:solidFill>
              </a:rPr>
              <a:t>年重新认证一次</a:t>
            </a:r>
          </a:p>
          <a:p>
            <a:pPr algn="ctr">
              <a:lnSpc>
                <a:spcPts val="2500"/>
              </a:lnSpc>
            </a:pPr>
            <a:r>
              <a:rPr lang="zh-CN" altLang="en-US" b="1" dirty="0" smtClean="0">
                <a:solidFill>
                  <a:schemeClr val="tx2">
                    <a:lumMod val="60000"/>
                    <a:lumOff val="40000"/>
                  </a:schemeClr>
                </a:solidFill>
              </a:rPr>
              <a:t>一般认证企业不定期重新认证</a:t>
            </a:r>
          </a:p>
          <a:p>
            <a:pPr algn="ctr">
              <a:lnSpc>
                <a:spcPts val="2500"/>
              </a:lnSpc>
            </a:pPr>
            <a:r>
              <a:rPr lang="zh-CN" altLang="en-US" dirty="0" smtClean="0"/>
              <a:t>因此，</a:t>
            </a:r>
          </a:p>
          <a:p>
            <a:pPr algn="ctr">
              <a:lnSpc>
                <a:spcPts val="2500"/>
              </a:lnSpc>
            </a:pPr>
            <a:r>
              <a:rPr lang="zh-CN" altLang="en-US" dirty="0" smtClean="0"/>
              <a:t>了解海关企业信用管理的基础知识</a:t>
            </a:r>
          </a:p>
          <a:p>
            <a:pPr algn="ctr">
              <a:lnSpc>
                <a:spcPts val="2500"/>
              </a:lnSpc>
            </a:pPr>
            <a:r>
              <a:rPr lang="zh-CN" altLang="en-US" dirty="0" smtClean="0"/>
              <a:t>很有必要！</a:t>
            </a:r>
            <a:endParaRPr lang="zh-CN" altLang="en-US"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411760" y="699542"/>
            <a:ext cx="3960440" cy="369332"/>
          </a:xfrm>
          <a:prstGeom prst="rect">
            <a:avLst/>
          </a:prstGeom>
        </p:spPr>
        <p:txBody>
          <a:bodyPr wrap="square">
            <a:spAutoFit/>
          </a:bodyPr>
          <a:lstStyle/>
          <a:p>
            <a:r>
              <a:rPr lang="zh-CN" altLang="en-US" b="1" dirty="0" smtClean="0">
                <a:solidFill>
                  <a:schemeClr val="tx2">
                    <a:lumMod val="60000"/>
                    <a:lumOff val="40000"/>
                  </a:schemeClr>
                </a:solidFill>
              </a:rPr>
              <a:t>成为海关认证企业享</a:t>
            </a:r>
            <a:r>
              <a:rPr lang="zh-CN" altLang="en-US" b="1" dirty="0" smtClean="0">
                <a:solidFill>
                  <a:schemeClr val="tx2">
                    <a:lumMod val="60000"/>
                    <a:lumOff val="40000"/>
                  </a:schemeClr>
                </a:solidFill>
              </a:rPr>
              <a:t>受</a:t>
            </a:r>
            <a:r>
              <a:rPr lang="zh-CN" altLang="en-US" b="1" dirty="0" smtClean="0">
                <a:solidFill>
                  <a:schemeClr val="accent6">
                    <a:lumMod val="75000"/>
                  </a:schemeClr>
                </a:solidFill>
              </a:rPr>
              <a:t>通</a:t>
            </a:r>
            <a:r>
              <a:rPr lang="zh-CN" altLang="en-US" b="1" dirty="0" smtClean="0">
                <a:solidFill>
                  <a:schemeClr val="accent6">
                    <a:lumMod val="75000"/>
                  </a:schemeClr>
                </a:solidFill>
              </a:rPr>
              <a:t>关便利措施</a:t>
            </a:r>
            <a:endParaRPr lang="zh-CN" altLang="en-US" b="1" dirty="0">
              <a:solidFill>
                <a:schemeClr val="accent6">
                  <a:lumMod val="75000"/>
                </a:schemeClr>
              </a:solidFill>
            </a:endParaRPr>
          </a:p>
        </p:txBody>
      </p:sp>
      <p:sp>
        <p:nvSpPr>
          <p:cNvPr id="9" name="等腰三角形 8"/>
          <p:cNvSpPr/>
          <p:nvPr/>
        </p:nvSpPr>
        <p:spPr>
          <a:xfrm>
            <a:off x="683568" y="1275606"/>
            <a:ext cx="288032" cy="21602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043608" y="1203598"/>
            <a:ext cx="1800200" cy="369332"/>
          </a:xfrm>
          <a:prstGeom prst="rect">
            <a:avLst/>
          </a:prstGeom>
          <a:noFill/>
        </p:spPr>
        <p:txBody>
          <a:bodyPr wrap="square" rtlCol="0">
            <a:spAutoFit/>
          </a:bodyPr>
          <a:lstStyle/>
          <a:p>
            <a:r>
              <a:rPr lang="zh-CN" altLang="en-US" b="1" dirty="0" smtClean="0"/>
              <a:t>一般认证企业</a:t>
            </a:r>
            <a:endParaRPr lang="zh-CN" altLang="en-US" b="1" dirty="0"/>
          </a:p>
        </p:txBody>
      </p:sp>
      <p:sp>
        <p:nvSpPr>
          <p:cNvPr id="12" name="TextBox 11"/>
          <p:cNvSpPr txBox="1"/>
          <p:nvPr/>
        </p:nvSpPr>
        <p:spPr>
          <a:xfrm>
            <a:off x="4788024" y="1203598"/>
            <a:ext cx="1800200" cy="369332"/>
          </a:xfrm>
          <a:prstGeom prst="rect">
            <a:avLst/>
          </a:prstGeom>
          <a:noFill/>
        </p:spPr>
        <p:txBody>
          <a:bodyPr wrap="square" rtlCol="0">
            <a:spAutoFit/>
          </a:bodyPr>
          <a:lstStyle/>
          <a:p>
            <a:r>
              <a:rPr lang="zh-CN" altLang="en-US" b="1" dirty="0" smtClean="0"/>
              <a:t>高级认证企业</a:t>
            </a:r>
            <a:endParaRPr lang="zh-CN" altLang="en-US" b="1" dirty="0"/>
          </a:p>
        </p:txBody>
      </p:sp>
      <p:sp>
        <p:nvSpPr>
          <p:cNvPr id="13" name="等腰三角形 12"/>
          <p:cNvSpPr/>
          <p:nvPr/>
        </p:nvSpPr>
        <p:spPr>
          <a:xfrm>
            <a:off x="4427984" y="1275606"/>
            <a:ext cx="288032" cy="21602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9552" y="1635646"/>
            <a:ext cx="3672408" cy="1569660"/>
          </a:xfrm>
          <a:prstGeom prst="rect">
            <a:avLst/>
          </a:prstGeom>
        </p:spPr>
        <p:txBody>
          <a:bodyPr wrap="square">
            <a:spAutoFit/>
          </a:bodyPr>
          <a:lstStyle/>
          <a:p>
            <a:pPr>
              <a:lnSpc>
                <a:spcPct val="150000"/>
              </a:lnSpc>
            </a:pPr>
            <a:r>
              <a:rPr lang="en-US" altLang="zh-CN" sz="1600" b="1" dirty="0" smtClean="0">
                <a:solidFill>
                  <a:schemeClr val="tx2"/>
                </a:solidFill>
              </a:rPr>
              <a:t>1 </a:t>
            </a:r>
            <a:r>
              <a:rPr lang="zh-CN" altLang="en-US" sz="1600" b="1" dirty="0" smtClean="0">
                <a:solidFill>
                  <a:schemeClr val="tx2"/>
                </a:solidFill>
              </a:rPr>
              <a:t>较</a:t>
            </a:r>
            <a:r>
              <a:rPr lang="zh-CN" altLang="en-US" sz="1600" b="1" dirty="0" smtClean="0">
                <a:solidFill>
                  <a:schemeClr val="tx2"/>
                </a:solidFill>
              </a:rPr>
              <a:t>低进出口货物查验率</a:t>
            </a:r>
          </a:p>
          <a:p>
            <a:pPr>
              <a:lnSpc>
                <a:spcPct val="150000"/>
              </a:lnSpc>
            </a:pPr>
            <a:r>
              <a:rPr lang="en-US" altLang="zh-CN" sz="1600" b="1" dirty="0" smtClean="0">
                <a:solidFill>
                  <a:schemeClr val="tx2"/>
                </a:solidFill>
              </a:rPr>
              <a:t>2</a:t>
            </a:r>
            <a:r>
              <a:rPr lang="en-US" altLang="zh-CN" sz="1600" b="1" dirty="0" smtClean="0">
                <a:solidFill>
                  <a:schemeClr val="tx2"/>
                </a:solidFill>
              </a:rPr>
              <a:t> </a:t>
            </a:r>
            <a:r>
              <a:rPr lang="zh-CN" altLang="en-US" sz="1600" b="1" dirty="0" smtClean="0">
                <a:solidFill>
                  <a:schemeClr val="tx2"/>
                </a:solidFill>
              </a:rPr>
              <a:t>简</a:t>
            </a:r>
            <a:r>
              <a:rPr lang="zh-CN" altLang="en-US" sz="1600" b="1" dirty="0" smtClean="0">
                <a:solidFill>
                  <a:schemeClr val="tx2"/>
                </a:solidFill>
              </a:rPr>
              <a:t>化进出口货物单证审核</a:t>
            </a:r>
          </a:p>
          <a:p>
            <a:pPr>
              <a:lnSpc>
                <a:spcPct val="150000"/>
              </a:lnSpc>
            </a:pPr>
            <a:r>
              <a:rPr lang="en-US" altLang="zh-CN" sz="1600" b="1" dirty="0" smtClean="0">
                <a:solidFill>
                  <a:schemeClr val="tx2"/>
                </a:solidFill>
              </a:rPr>
              <a:t>3</a:t>
            </a:r>
            <a:r>
              <a:rPr lang="en-US" altLang="zh-CN" sz="1600" b="1" dirty="0" smtClean="0">
                <a:solidFill>
                  <a:schemeClr val="tx2"/>
                </a:solidFill>
              </a:rPr>
              <a:t> </a:t>
            </a:r>
            <a:r>
              <a:rPr lang="zh-CN" altLang="en-US" sz="1600" b="1" dirty="0" smtClean="0">
                <a:solidFill>
                  <a:schemeClr val="tx2"/>
                </a:solidFill>
              </a:rPr>
              <a:t>优</a:t>
            </a:r>
            <a:r>
              <a:rPr lang="zh-CN" altLang="en-US" sz="1600" b="1" dirty="0" smtClean="0">
                <a:solidFill>
                  <a:schemeClr val="tx2"/>
                </a:solidFill>
              </a:rPr>
              <a:t>先办理进出口货物通关手续</a:t>
            </a:r>
          </a:p>
          <a:p>
            <a:pPr>
              <a:lnSpc>
                <a:spcPct val="150000"/>
              </a:lnSpc>
            </a:pPr>
            <a:r>
              <a:rPr lang="en-US" altLang="zh-CN" sz="1600" b="1" dirty="0" smtClean="0">
                <a:solidFill>
                  <a:schemeClr val="tx2"/>
                </a:solidFill>
              </a:rPr>
              <a:t>4 </a:t>
            </a:r>
            <a:r>
              <a:rPr lang="zh-CN" altLang="en-US" sz="1600" b="1" dirty="0" smtClean="0">
                <a:solidFill>
                  <a:schemeClr val="tx2"/>
                </a:solidFill>
              </a:rPr>
              <a:t>海</a:t>
            </a:r>
            <a:r>
              <a:rPr lang="zh-CN" altLang="en-US" sz="1600" b="1" dirty="0" smtClean="0">
                <a:solidFill>
                  <a:schemeClr val="tx2"/>
                </a:solidFill>
              </a:rPr>
              <a:t>关总署规定的其他管理原则和措施</a:t>
            </a:r>
            <a:endParaRPr lang="zh-CN" altLang="en-US" sz="1600" b="1" dirty="0">
              <a:solidFill>
                <a:schemeClr val="tx2"/>
              </a:solidFill>
            </a:endParaRPr>
          </a:p>
        </p:txBody>
      </p:sp>
      <p:sp>
        <p:nvSpPr>
          <p:cNvPr id="15" name="矩形 14"/>
          <p:cNvSpPr/>
          <p:nvPr/>
        </p:nvSpPr>
        <p:spPr>
          <a:xfrm>
            <a:off x="4355976" y="1635646"/>
            <a:ext cx="4320480" cy="3416320"/>
          </a:xfrm>
          <a:prstGeom prst="rect">
            <a:avLst/>
          </a:prstGeom>
        </p:spPr>
        <p:txBody>
          <a:bodyPr wrap="square">
            <a:spAutoFit/>
          </a:bodyPr>
          <a:lstStyle/>
          <a:p>
            <a:pPr>
              <a:lnSpc>
                <a:spcPct val="150000"/>
              </a:lnSpc>
            </a:pPr>
            <a:r>
              <a:rPr lang="en-US" altLang="zh-CN" sz="1600" b="1" dirty="0" smtClean="0">
                <a:solidFill>
                  <a:schemeClr val="tx2"/>
                </a:solidFill>
              </a:rPr>
              <a:t>1 </a:t>
            </a:r>
            <a:r>
              <a:rPr lang="zh-CN" altLang="en-US" sz="1600" b="1" dirty="0" smtClean="0">
                <a:solidFill>
                  <a:schemeClr val="tx2"/>
                </a:solidFill>
              </a:rPr>
              <a:t>适</a:t>
            </a:r>
            <a:r>
              <a:rPr lang="zh-CN" altLang="en-US" sz="1600" b="1" dirty="0" smtClean="0">
                <a:solidFill>
                  <a:schemeClr val="tx2"/>
                </a:solidFill>
              </a:rPr>
              <a:t>用上述一般认证企业的所有便利措施</a:t>
            </a:r>
          </a:p>
          <a:p>
            <a:pPr>
              <a:lnSpc>
                <a:spcPct val="150000"/>
              </a:lnSpc>
            </a:pPr>
            <a:r>
              <a:rPr lang="en-US" altLang="zh-CN" sz="1600" b="1" dirty="0" smtClean="0">
                <a:solidFill>
                  <a:schemeClr val="tx2"/>
                </a:solidFill>
              </a:rPr>
              <a:t>2</a:t>
            </a:r>
            <a:r>
              <a:rPr lang="en-US" altLang="zh-CN" sz="1600" b="1" dirty="0" smtClean="0">
                <a:solidFill>
                  <a:schemeClr val="tx2"/>
                </a:solidFill>
              </a:rPr>
              <a:t> </a:t>
            </a:r>
            <a:r>
              <a:rPr lang="zh-CN" altLang="en-US" sz="1600" b="1" dirty="0" smtClean="0">
                <a:solidFill>
                  <a:schemeClr val="tx2"/>
                </a:solidFill>
              </a:rPr>
              <a:t>在</a:t>
            </a:r>
            <a:r>
              <a:rPr lang="zh-CN" altLang="en-US" sz="1600" b="1" dirty="0" smtClean="0">
                <a:solidFill>
                  <a:schemeClr val="tx2"/>
                </a:solidFill>
              </a:rPr>
              <a:t>确定进出口货物的商品归类、海关估价、原产地或者办结其他海关手续前先行办理验放手续</a:t>
            </a:r>
          </a:p>
          <a:p>
            <a:pPr>
              <a:lnSpc>
                <a:spcPct val="150000"/>
              </a:lnSpc>
            </a:pPr>
            <a:r>
              <a:rPr lang="en-US" altLang="zh-CN" sz="1600" b="1" dirty="0" smtClean="0">
                <a:solidFill>
                  <a:schemeClr val="tx2"/>
                </a:solidFill>
              </a:rPr>
              <a:t>3</a:t>
            </a:r>
            <a:r>
              <a:rPr lang="en-US" altLang="zh-CN" sz="1600" b="1" dirty="0" smtClean="0">
                <a:solidFill>
                  <a:schemeClr val="tx2"/>
                </a:solidFill>
              </a:rPr>
              <a:t> </a:t>
            </a:r>
            <a:r>
              <a:rPr lang="zh-CN" altLang="en-US" sz="1600" b="1" dirty="0" smtClean="0">
                <a:solidFill>
                  <a:schemeClr val="tx2"/>
                </a:solidFill>
              </a:rPr>
              <a:t>海</a:t>
            </a:r>
            <a:r>
              <a:rPr lang="zh-CN" altLang="en-US" sz="1600" b="1" dirty="0" smtClean="0">
                <a:solidFill>
                  <a:schemeClr val="tx2"/>
                </a:solidFill>
              </a:rPr>
              <a:t>关为企业设立协调员</a:t>
            </a:r>
          </a:p>
          <a:p>
            <a:pPr>
              <a:lnSpc>
                <a:spcPct val="150000"/>
              </a:lnSpc>
            </a:pPr>
            <a:r>
              <a:rPr lang="en-US" altLang="zh-CN" sz="1600" b="1" dirty="0" smtClean="0">
                <a:solidFill>
                  <a:schemeClr val="tx2"/>
                </a:solidFill>
              </a:rPr>
              <a:t>4</a:t>
            </a:r>
            <a:r>
              <a:rPr lang="en-US" altLang="zh-CN" sz="1600" b="1" dirty="0" smtClean="0">
                <a:solidFill>
                  <a:schemeClr val="tx2"/>
                </a:solidFill>
              </a:rPr>
              <a:t> </a:t>
            </a:r>
            <a:r>
              <a:rPr lang="zh-CN" altLang="en-US" sz="1600" b="1" dirty="0" smtClean="0">
                <a:solidFill>
                  <a:schemeClr val="tx2"/>
                </a:solidFill>
              </a:rPr>
              <a:t>对</a:t>
            </a:r>
            <a:r>
              <a:rPr lang="zh-CN" altLang="en-US" sz="1600" b="1" dirty="0" smtClean="0">
                <a:solidFill>
                  <a:schemeClr val="tx2"/>
                </a:solidFill>
              </a:rPr>
              <a:t>从事加工贸易的企业，不实行银行保证金台账制度</a:t>
            </a:r>
          </a:p>
          <a:p>
            <a:pPr>
              <a:lnSpc>
                <a:spcPct val="150000"/>
              </a:lnSpc>
            </a:pPr>
            <a:r>
              <a:rPr lang="en-US" altLang="zh-CN" sz="1600" b="1" dirty="0" smtClean="0">
                <a:solidFill>
                  <a:schemeClr val="tx2"/>
                </a:solidFill>
              </a:rPr>
              <a:t>5</a:t>
            </a:r>
            <a:r>
              <a:rPr lang="en-US" altLang="zh-CN" sz="1600" b="1" dirty="0" smtClean="0">
                <a:solidFill>
                  <a:schemeClr val="tx2"/>
                </a:solidFill>
              </a:rPr>
              <a:t> </a:t>
            </a:r>
            <a:r>
              <a:rPr lang="en-US" altLang="zh-CN" sz="1600" b="1" dirty="0" smtClean="0">
                <a:solidFill>
                  <a:schemeClr val="tx2"/>
                </a:solidFill>
              </a:rPr>
              <a:t>AEO</a:t>
            </a:r>
            <a:r>
              <a:rPr lang="zh-CN" altLang="en-US" sz="1600" b="1" dirty="0" smtClean="0">
                <a:solidFill>
                  <a:schemeClr val="tx2"/>
                </a:solidFill>
              </a:rPr>
              <a:t>互认国家或者地区海关提供的通关便利措施</a:t>
            </a:r>
            <a:endParaRPr lang="zh-CN" altLang="en-US" sz="1600" b="1" dirty="0">
              <a:solidFill>
                <a:schemeClr val="tx2"/>
              </a:solidFill>
            </a:endParaRPr>
          </a:p>
        </p:txBody>
      </p:sp>
      <p:sp>
        <p:nvSpPr>
          <p:cNvPr id="16" name="矩形 15"/>
          <p:cNvSpPr/>
          <p:nvPr/>
        </p:nvSpPr>
        <p:spPr>
          <a:xfrm>
            <a:off x="1979712" y="3651870"/>
            <a:ext cx="1576073"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区别</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6146" name="Picture 2"/>
          <p:cNvPicPr>
            <a:picLocks noChangeAspect="1" noChangeArrowheads="1"/>
          </p:cNvPicPr>
          <p:nvPr/>
        </p:nvPicPr>
        <p:blipFill>
          <a:blip r:embed="rId2" cstate="print"/>
          <a:srcRect/>
          <a:stretch>
            <a:fillRect/>
          </a:stretch>
        </p:blipFill>
        <p:spPr bwMode="auto">
          <a:xfrm>
            <a:off x="683568" y="3291829"/>
            <a:ext cx="1080120" cy="1546359"/>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987824" y="699542"/>
            <a:ext cx="3168352" cy="369332"/>
          </a:xfrm>
          <a:prstGeom prst="rect">
            <a:avLst/>
          </a:prstGeom>
        </p:spPr>
        <p:txBody>
          <a:bodyPr wrap="square">
            <a:spAutoFit/>
          </a:bodyPr>
          <a:lstStyle/>
          <a:p>
            <a:r>
              <a:rPr lang="zh-CN" altLang="en-US" b="1" dirty="0" smtClean="0">
                <a:solidFill>
                  <a:schemeClr val="tx2">
                    <a:lumMod val="60000"/>
                    <a:lumOff val="40000"/>
                  </a:schemeClr>
                </a:solidFill>
              </a:rPr>
              <a:t>成为海关认证企业的</a:t>
            </a:r>
            <a:r>
              <a:rPr lang="en-US" altLang="zh-CN" b="1" dirty="0" smtClean="0">
                <a:solidFill>
                  <a:schemeClr val="accent6">
                    <a:lumMod val="75000"/>
                  </a:schemeClr>
                </a:solidFill>
              </a:rPr>
              <a:t>2</a:t>
            </a:r>
            <a:r>
              <a:rPr lang="zh-CN" altLang="en-US" b="1" dirty="0" smtClean="0">
                <a:solidFill>
                  <a:schemeClr val="accent6">
                    <a:lumMod val="75000"/>
                  </a:schemeClr>
                </a:solidFill>
              </a:rPr>
              <a:t>种途径</a:t>
            </a:r>
          </a:p>
        </p:txBody>
      </p:sp>
      <p:sp>
        <p:nvSpPr>
          <p:cNvPr id="9" name="矩形 8"/>
          <p:cNvSpPr/>
          <p:nvPr/>
        </p:nvSpPr>
        <p:spPr>
          <a:xfrm>
            <a:off x="539552" y="1122298"/>
            <a:ext cx="936104" cy="288032"/>
          </a:xfrm>
          <a:prstGeom prst="rect">
            <a:avLst/>
          </a:prstGeom>
          <a:solidFill>
            <a:schemeClr val="accent1">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途径一</a:t>
            </a:r>
            <a:endParaRPr lang="zh-CN" altLang="en-US" b="1" dirty="0">
              <a:solidFill>
                <a:schemeClr val="tx2"/>
              </a:solidFill>
            </a:endParaRPr>
          </a:p>
        </p:txBody>
      </p:sp>
      <p:sp>
        <p:nvSpPr>
          <p:cNvPr id="10" name="TextBox 9"/>
          <p:cNvSpPr txBox="1"/>
          <p:nvPr/>
        </p:nvSpPr>
        <p:spPr>
          <a:xfrm>
            <a:off x="1475656" y="1122298"/>
            <a:ext cx="1440160" cy="338554"/>
          </a:xfrm>
          <a:prstGeom prst="rect">
            <a:avLst/>
          </a:prstGeom>
          <a:noFill/>
        </p:spPr>
        <p:txBody>
          <a:bodyPr wrap="square" rtlCol="0">
            <a:spAutoFit/>
          </a:bodyPr>
          <a:lstStyle/>
          <a:p>
            <a:r>
              <a:rPr lang="zh-CN" altLang="en-US" sz="1600" b="1" dirty="0" smtClean="0"/>
              <a:t>自动过渡</a:t>
            </a:r>
            <a:endParaRPr lang="zh-CN" altLang="en-US" sz="1600" b="1" dirty="0"/>
          </a:p>
        </p:txBody>
      </p:sp>
      <p:cxnSp>
        <p:nvCxnSpPr>
          <p:cNvPr id="12" name="直接连接符 11"/>
          <p:cNvCxnSpPr/>
          <p:nvPr/>
        </p:nvCxnSpPr>
        <p:spPr>
          <a:xfrm>
            <a:off x="539552" y="1491630"/>
            <a:ext cx="187220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170" name="Picture 2"/>
          <p:cNvPicPr>
            <a:picLocks noChangeAspect="1" noChangeArrowheads="1"/>
          </p:cNvPicPr>
          <p:nvPr/>
        </p:nvPicPr>
        <p:blipFill>
          <a:blip r:embed="rId2" cstate="print"/>
          <a:srcRect/>
          <a:stretch>
            <a:fillRect/>
          </a:stretch>
        </p:blipFill>
        <p:spPr bwMode="auto">
          <a:xfrm>
            <a:off x="467544" y="1851670"/>
            <a:ext cx="3648977" cy="2593851"/>
          </a:xfrm>
          <a:prstGeom prst="rect">
            <a:avLst/>
          </a:prstGeom>
          <a:noFill/>
          <a:ln w="9525">
            <a:noFill/>
            <a:miter lim="800000"/>
            <a:headEnd/>
            <a:tailEnd/>
          </a:ln>
        </p:spPr>
      </p:pic>
      <p:sp>
        <p:nvSpPr>
          <p:cNvPr id="18" name="矩形 17"/>
          <p:cNvSpPr/>
          <p:nvPr/>
        </p:nvSpPr>
        <p:spPr>
          <a:xfrm>
            <a:off x="4427984" y="2067694"/>
            <a:ext cx="3960440" cy="2122376"/>
          </a:xfrm>
          <a:prstGeom prst="rect">
            <a:avLst/>
          </a:prstGeom>
        </p:spPr>
        <p:txBody>
          <a:bodyPr wrap="square">
            <a:spAutoFit/>
          </a:bodyPr>
          <a:lstStyle/>
          <a:p>
            <a:pPr>
              <a:lnSpc>
                <a:spcPct val="150000"/>
              </a:lnSpc>
            </a:pPr>
            <a:r>
              <a:rPr lang="zh-CN" altLang="en-US" b="1" dirty="0" smtClean="0">
                <a:solidFill>
                  <a:schemeClr val="tx2"/>
                </a:solidFill>
              </a:rPr>
              <a:t>原“</a:t>
            </a:r>
            <a:r>
              <a:rPr lang="en-US" altLang="zh-CN" b="1" dirty="0" smtClean="0">
                <a:solidFill>
                  <a:schemeClr val="tx2"/>
                </a:solidFill>
              </a:rPr>
              <a:t>AA</a:t>
            </a:r>
            <a:r>
              <a:rPr lang="zh-CN" altLang="en-US" b="1" dirty="0" smtClean="0">
                <a:solidFill>
                  <a:schemeClr val="tx2"/>
                </a:solidFill>
              </a:rPr>
              <a:t>类企业”、“</a:t>
            </a:r>
            <a:r>
              <a:rPr lang="en-US" altLang="zh-CN" b="1" dirty="0" smtClean="0">
                <a:solidFill>
                  <a:schemeClr val="tx2"/>
                </a:solidFill>
              </a:rPr>
              <a:t>A</a:t>
            </a:r>
            <a:r>
              <a:rPr lang="zh-CN" altLang="en-US" b="1" dirty="0" smtClean="0">
                <a:solidFill>
                  <a:schemeClr val="tx2"/>
                </a:solidFill>
              </a:rPr>
              <a:t>类企业”自动过渡为高级认证企业和一般认证企业（这两类也称为海关的</a:t>
            </a:r>
            <a:r>
              <a:rPr lang="en-US" altLang="zh-CN" b="1" dirty="0" smtClean="0">
                <a:solidFill>
                  <a:schemeClr val="tx2"/>
                </a:solidFill>
              </a:rPr>
              <a:t>AEO</a:t>
            </a:r>
            <a:r>
              <a:rPr lang="zh-CN" altLang="en-US" b="1" dirty="0" smtClean="0">
                <a:solidFill>
                  <a:schemeClr val="tx2"/>
                </a:solidFill>
              </a:rPr>
              <a:t>企业），凭相关适用管理的法律文书即可直接向海关申请换领</a:t>
            </a:r>
            <a:r>
              <a:rPr lang="en-US" altLang="zh-CN" b="1" dirty="0" smtClean="0">
                <a:solidFill>
                  <a:schemeClr val="tx2"/>
                </a:solidFill>
              </a:rPr>
              <a:t>《</a:t>
            </a:r>
            <a:r>
              <a:rPr lang="zh-CN" altLang="en-US" b="1" dirty="0" smtClean="0">
                <a:solidFill>
                  <a:schemeClr val="tx2"/>
                </a:solidFill>
              </a:rPr>
              <a:t>认证企业证书</a:t>
            </a:r>
            <a:r>
              <a:rPr lang="en-US" altLang="zh-CN" b="1" dirty="0" smtClean="0">
                <a:solidFill>
                  <a:schemeClr val="tx2"/>
                </a:solidFill>
              </a:rPr>
              <a:t>》</a:t>
            </a:r>
            <a:r>
              <a:rPr lang="zh-CN" altLang="en-US" b="1" dirty="0" smtClean="0">
                <a:solidFill>
                  <a:schemeClr val="tx2"/>
                </a:solidFill>
              </a:rPr>
              <a:t>。</a:t>
            </a:r>
            <a:endParaRPr lang="zh-CN" altLang="en-US"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043608" y="915566"/>
            <a:ext cx="7128792" cy="396044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b="1" dirty="0" smtClean="0">
              <a:solidFill>
                <a:schemeClr val="tx2"/>
              </a:solidFill>
            </a:endParaRPr>
          </a:p>
          <a:p>
            <a:r>
              <a:rPr lang="en-US" altLang="zh-CN" b="1" dirty="0" smtClean="0">
                <a:solidFill>
                  <a:schemeClr val="tx2"/>
                </a:solidFill>
              </a:rPr>
              <a:t> </a:t>
            </a:r>
            <a:r>
              <a:rPr lang="en-US" altLang="zh-CN" b="1" dirty="0" smtClean="0">
                <a:solidFill>
                  <a:schemeClr val="tx2"/>
                </a:solidFill>
              </a:rPr>
              <a:t>                                  </a:t>
            </a:r>
            <a:r>
              <a:rPr lang="zh-CN" altLang="en-US" b="1" dirty="0" smtClean="0">
                <a:solidFill>
                  <a:schemeClr val="tx2"/>
                </a:solidFill>
              </a:rPr>
              <a:t>关</a:t>
            </a:r>
            <a:r>
              <a:rPr lang="zh-CN" altLang="en-US" b="1" dirty="0" smtClean="0">
                <a:solidFill>
                  <a:schemeClr val="tx2"/>
                </a:solidFill>
              </a:rPr>
              <a:t>于原“</a:t>
            </a:r>
            <a:r>
              <a:rPr lang="en-US" altLang="zh-CN" b="1" dirty="0" smtClean="0">
                <a:solidFill>
                  <a:schemeClr val="tx2"/>
                </a:solidFill>
              </a:rPr>
              <a:t>B</a:t>
            </a:r>
            <a:r>
              <a:rPr lang="zh-CN" altLang="en-US" b="1" dirty="0" smtClean="0">
                <a:solidFill>
                  <a:schemeClr val="tx2"/>
                </a:solidFill>
              </a:rPr>
              <a:t>类”和</a:t>
            </a:r>
            <a:r>
              <a:rPr lang="en-US" altLang="zh-CN" b="1" dirty="0" smtClean="0">
                <a:solidFill>
                  <a:schemeClr val="tx2"/>
                </a:solidFill>
              </a:rPr>
              <a:t>"C</a:t>
            </a:r>
            <a:r>
              <a:rPr lang="zh-CN" altLang="en-US" b="1" dirty="0" smtClean="0">
                <a:solidFill>
                  <a:schemeClr val="tx2"/>
                </a:solidFill>
              </a:rPr>
              <a:t>、</a:t>
            </a:r>
            <a:r>
              <a:rPr lang="en-US" altLang="zh-CN" b="1" dirty="0" smtClean="0">
                <a:solidFill>
                  <a:schemeClr val="tx2"/>
                </a:solidFill>
              </a:rPr>
              <a:t>D</a:t>
            </a:r>
            <a:r>
              <a:rPr lang="zh-CN" altLang="en-US" b="1" dirty="0" smtClean="0">
                <a:solidFill>
                  <a:schemeClr val="tx2"/>
                </a:solidFill>
              </a:rPr>
              <a:t>类</a:t>
            </a:r>
            <a:r>
              <a:rPr lang="en-US" altLang="zh-CN" b="1" dirty="0" smtClean="0">
                <a:solidFill>
                  <a:schemeClr val="tx2"/>
                </a:solidFill>
              </a:rPr>
              <a:t>"</a:t>
            </a:r>
            <a:r>
              <a:rPr lang="zh-CN" altLang="en-US" b="1" dirty="0" smtClean="0">
                <a:solidFill>
                  <a:schemeClr val="tx2"/>
                </a:solidFill>
              </a:rPr>
              <a:t>企</a:t>
            </a:r>
            <a:r>
              <a:rPr lang="zh-CN" altLang="en-US" b="1" dirty="0" smtClean="0">
                <a:solidFill>
                  <a:schemeClr val="tx2"/>
                </a:solidFill>
              </a:rPr>
              <a:t>业</a:t>
            </a:r>
            <a:endParaRPr lang="en-US" altLang="zh-CN" b="1" dirty="0" smtClean="0">
              <a:solidFill>
                <a:schemeClr val="tx2"/>
              </a:solidFill>
            </a:endParaRPr>
          </a:p>
          <a:p>
            <a:endParaRPr lang="zh-CN" altLang="en-US" dirty="0" smtClean="0">
              <a:solidFill>
                <a:schemeClr val="tx2"/>
              </a:solidFill>
            </a:endParaRPr>
          </a:p>
          <a:p>
            <a:r>
              <a:rPr lang="zh-CN" altLang="en-US" dirty="0" smtClean="0">
                <a:solidFill>
                  <a:schemeClr val="tx2"/>
                </a:solidFill>
              </a:rPr>
              <a:t>原“</a:t>
            </a:r>
            <a:r>
              <a:rPr lang="en-US" altLang="zh-CN" dirty="0" smtClean="0">
                <a:solidFill>
                  <a:schemeClr val="tx2"/>
                </a:solidFill>
              </a:rPr>
              <a:t>B</a:t>
            </a:r>
            <a:r>
              <a:rPr lang="zh-CN" altLang="en-US" dirty="0" smtClean="0">
                <a:solidFill>
                  <a:schemeClr val="tx2"/>
                </a:solidFill>
              </a:rPr>
              <a:t>类企业”自动过渡为一般信用企业。</a:t>
            </a:r>
          </a:p>
          <a:p>
            <a:endParaRPr lang="zh-CN" altLang="en-US" dirty="0" smtClean="0">
              <a:solidFill>
                <a:schemeClr val="tx2"/>
              </a:solidFill>
            </a:endParaRPr>
          </a:p>
          <a:p>
            <a:r>
              <a:rPr lang="zh-CN" altLang="en-US" dirty="0" smtClean="0">
                <a:solidFill>
                  <a:schemeClr val="tx2"/>
                </a:solidFill>
              </a:rPr>
              <a:t>原“</a:t>
            </a:r>
            <a:r>
              <a:rPr lang="en-US" altLang="zh-CN" dirty="0" smtClean="0">
                <a:solidFill>
                  <a:schemeClr val="tx2"/>
                </a:solidFill>
              </a:rPr>
              <a:t>C</a:t>
            </a:r>
            <a:r>
              <a:rPr lang="zh-CN" altLang="en-US" dirty="0" smtClean="0">
                <a:solidFill>
                  <a:schemeClr val="tx2"/>
                </a:solidFill>
              </a:rPr>
              <a:t>、Ｄ类企业”海关会根据</a:t>
            </a:r>
            <a:r>
              <a:rPr lang="en-US" altLang="zh-CN" dirty="0" smtClean="0">
                <a:solidFill>
                  <a:schemeClr val="tx2"/>
                </a:solidFill>
              </a:rPr>
              <a:t>《</a:t>
            </a:r>
            <a:r>
              <a:rPr lang="zh-CN" altLang="en-US" dirty="0" smtClean="0">
                <a:solidFill>
                  <a:schemeClr val="tx2"/>
                </a:solidFill>
              </a:rPr>
              <a:t>信用办法</a:t>
            </a:r>
            <a:r>
              <a:rPr lang="en-US" altLang="zh-CN" dirty="0" smtClean="0">
                <a:solidFill>
                  <a:schemeClr val="tx2"/>
                </a:solidFill>
              </a:rPr>
              <a:t>》</a:t>
            </a:r>
            <a:r>
              <a:rPr lang="zh-CN" altLang="en-US" dirty="0" smtClean="0">
                <a:solidFill>
                  <a:schemeClr val="tx2"/>
                </a:solidFill>
              </a:rPr>
              <a:t>重新认定企业信用等级。</a:t>
            </a:r>
          </a:p>
          <a:p>
            <a:r>
              <a:rPr lang="zh-CN" altLang="en-US" dirty="0" smtClean="0">
                <a:solidFill>
                  <a:schemeClr val="tx2"/>
                </a:solidFill>
              </a:rPr>
              <a:t>如果仍被认定为“失信企业”，在适用失信企业管理满</a:t>
            </a:r>
            <a:r>
              <a:rPr lang="en-US" altLang="zh-CN" dirty="0" smtClean="0">
                <a:solidFill>
                  <a:schemeClr val="tx2"/>
                </a:solidFill>
              </a:rPr>
              <a:t>1</a:t>
            </a:r>
            <a:r>
              <a:rPr lang="zh-CN" altLang="en-US" dirty="0" smtClean="0">
                <a:solidFill>
                  <a:schemeClr val="tx2"/>
                </a:solidFill>
              </a:rPr>
              <a:t>年，且未再发生</a:t>
            </a:r>
            <a:r>
              <a:rPr lang="en-US" altLang="zh-CN" dirty="0" smtClean="0">
                <a:solidFill>
                  <a:schemeClr val="tx2"/>
                </a:solidFill>
              </a:rPr>
              <a:t>《</a:t>
            </a:r>
            <a:r>
              <a:rPr lang="zh-CN" altLang="en-US" dirty="0" smtClean="0">
                <a:solidFill>
                  <a:schemeClr val="tx2"/>
                </a:solidFill>
              </a:rPr>
              <a:t>信用办法</a:t>
            </a:r>
            <a:r>
              <a:rPr lang="en-US" altLang="zh-CN" dirty="0" smtClean="0">
                <a:solidFill>
                  <a:schemeClr val="tx2"/>
                </a:solidFill>
              </a:rPr>
              <a:t>》</a:t>
            </a:r>
            <a:r>
              <a:rPr lang="zh-CN" altLang="en-US" dirty="0" smtClean="0">
                <a:solidFill>
                  <a:schemeClr val="tx2"/>
                </a:solidFill>
              </a:rPr>
              <a:t>第十条规定情形的，海关将其调整为一般信用企业管理。（提示：原</a:t>
            </a:r>
            <a:r>
              <a:rPr lang="en-US" altLang="zh-CN" dirty="0" smtClean="0">
                <a:solidFill>
                  <a:schemeClr val="tx2"/>
                </a:solidFill>
              </a:rPr>
              <a:t>C</a:t>
            </a:r>
            <a:r>
              <a:rPr lang="zh-CN" altLang="en-US" dirty="0" smtClean="0">
                <a:solidFill>
                  <a:schemeClr val="tx2"/>
                </a:solidFill>
              </a:rPr>
              <a:t>、</a:t>
            </a:r>
            <a:r>
              <a:rPr lang="en-US" altLang="zh-CN" dirty="0" smtClean="0">
                <a:solidFill>
                  <a:schemeClr val="tx2"/>
                </a:solidFill>
              </a:rPr>
              <a:t>D</a:t>
            </a:r>
            <a:r>
              <a:rPr lang="zh-CN" altLang="en-US" dirty="0" smtClean="0">
                <a:solidFill>
                  <a:schemeClr val="tx2"/>
                </a:solidFill>
              </a:rPr>
              <a:t>类企业经重新认定后信用等级为失信企业的，企业信用等级适用时间仍按原适用</a:t>
            </a:r>
            <a:r>
              <a:rPr lang="en-US" altLang="zh-CN" dirty="0" smtClean="0">
                <a:solidFill>
                  <a:schemeClr val="tx2"/>
                </a:solidFill>
              </a:rPr>
              <a:t>C</a:t>
            </a:r>
            <a:r>
              <a:rPr lang="zh-CN" altLang="en-US" dirty="0" smtClean="0">
                <a:solidFill>
                  <a:schemeClr val="tx2"/>
                </a:solidFill>
              </a:rPr>
              <a:t>、</a:t>
            </a:r>
            <a:r>
              <a:rPr lang="en-US" altLang="zh-CN" dirty="0" smtClean="0">
                <a:solidFill>
                  <a:schemeClr val="tx2"/>
                </a:solidFill>
              </a:rPr>
              <a:t>D</a:t>
            </a:r>
            <a:r>
              <a:rPr lang="zh-CN" altLang="en-US" dirty="0" smtClean="0">
                <a:solidFill>
                  <a:schemeClr val="tx2"/>
                </a:solidFill>
              </a:rPr>
              <a:t>类时间计算。）</a:t>
            </a:r>
          </a:p>
          <a:p>
            <a:r>
              <a:rPr lang="zh-CN" altLang="en-US" dirty="0" smtClean="0">
                <a:solidFill>
                  <a:schemeClr val="tx2"/>
                </a:solidFill>
              </a:rPr>
              <a:t>随后，失信企业被调整为一般信用企业满</a:t>
            </a:r>
            <a:r>
              <a:rPr lang="en-US" altLang="zh-CN" dirty="0" smtClean="0">
                <a:solidFill>
                  <a:schemeClr val="tx2"/>
                </a:solidFill>
              </a:rPr>
              <a:t>1</a:t>
            </a:r>
            <a:r>
              <a:rPr lang="zh-CN" altLang="en-US" dirty="0" smtClean="0">
                <a:solidFill>
                  <a:schemeClr val="tx2"/>
                </a:solidFill>
              </a:rPr>
              <a:t>年的，才可以向海关申请成为认证企业。</a:t>
            </a:r>
            <a:endParaRPr lang="zh-CN" altLang="en-US" dirty="0">
              <a:solidFill>
                <a:schemeClr val="tx2"/>
              </a:solidFill>
            </a:endParaRPr>
          </a:p>
        </p:txBody>
      </p:sp>
      <p:sp>
        <p:nvSpPr>
          <p:cNvPr id="11" name="剪去单角的矩形 10"/>
          <p:cNvSpPr/>
          <p:nvPr/>
        </p:nvSpPr>
        <p:spPr>
          <a:xfrm>
            <a:off x="899592" y="1203598"/>
            <a:ext cx="1080120" cy="288032"/>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0800000">
            <a:off x="899592" y="1491629"/>
            <a:ext cx="144016" cy="144016"/>
          </a:xfrm>
          <a:prstGeom prst="rtTriangle">
            <a:avLst/>
          </a:prstGeom>
          <a:solidFill>
            <a:srgbClr val="003B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043608" y="1203598"/>
            <a:ext cx="1008112" cy="338554"/>
          </a:xfrm>
          <a:prstGeom prst="rect">
            <a:avLst/>
          </a:prstGeom>
          <a:noFill/>
        </p:spPr>
        <p:txBody>
          <a:bodyPr wrap="square" rtlCol="0">
            <a:spAutoFit/>
          </a:bodyPr>
          <a:lstStyle/>
          <a:p>
            <a:r>
              <a:rPr lang="zh-CN" altLang="en-US" sz="1600" b="1" dirty="0" smtClean="0">
                <a:solidFill>
                  <a:schemeClr val="bg1"/>
                </a:solidFill>
              </a:rPr>
              <a:t>小贴士</a:t>
            </a:r>
            <a:endParaRPr lang="zh-CN" altLang="en-US" sz="1600" b="1" dirty="0">
              <a:solidFill>
                <a:schemeClr val="bg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611560" y="987574"/>
            <a:ext cx="936104" cy="288032"/>
          </a:xfrm>
          <a:prstGeom prst="rect">
            <a:avLst/>
          </a:prstGeom>
          <a:solidFill>
            <a:schemeClr val="accent1">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途径二</a:t>
            </a:r>
            <a:endParaRPr lang="zh-CN" altLang="en-US" b="1" dirty="0">
              <a:solidFill>
                <a:schemeClr val="tx2"/>
              </a:solidFill>
            </a:endParaRPr>
          </a:p>
        </p:txBody>
      </p:sp>
      <p:sp>
        <p:nvSpPr>
          <p:cNvPr id="9" name="TextBox 8"/>
          <p:cNvSpPr txBox="1"/>
          <p:nvPr/>
        </p:nvSpPr>
        <p:spPr>
          <a:xfrm>
            <a:off x="1547664" y="987574"/>
            <a:ext cx="1440160" cy="338554"/>
          </a:xfrm>
          <a:prstGeom prst="rect">
            <a:avLst/>
          </a:prstGeom>
          <a:noFill/>
        </p:spPr>
        <p:txBody>
          <a:bodyPr wrap="square" rtlCol="0">
            <a:spAutoFit/>
          </a:bodyPr>
          <a:lstStyle/>
          <a:p>
            <a:r>
              <a:rPr lang="zh-CN" altLang="en-US" sz="1600" b="1" dirty="0" smtClean="0"/>
              <a:t>认证申请</a:t>
            </a:r>
            <a:endParaRPr lang="zh-CN" altLang="en-US" sz="1600" b="1" dirty="0"/>
          </a:p>
        </p:txBody>
      </p:sp>
      <p:cxnSp>
        <p:nvCxnSpPr>
          <p:cNvPr id="10" name="直接连接符 9"/>
          <p:cNvCxnSpPr/>
          <p:nvPr/>
        </p:nvCxnSpPr>
        <p:spPr>
          <a:xfrm>
            <a:off x="611560" y="1356906"/>
            <a:ext cx="187220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39552" y="1584952"/>
            <a:ext cx="8352928" cy="1706878"/>
          </a:xfrm>
          <a:prstGeom prst="rect">
            <a:avLst/>
          </a:prstGeom>
        </p:spPr>
        <p:txBody>
          <a:bodyPr wrap="square">
            <a:spAutoFit/>
          </a:bodyPr>
          <a:lstStyle/>
          <a:p>
            <a:pPr>
              <a:lnSpc>
                <a:spcPct val="150000"/>
              </a:lnSpc>
            </a:pPr>
            <a:r>
              <a:rPr lang="zh-CN" altLang="en-US" b="1" dirty="0" smtClean="0">
                <a:solidFill>
                  <a:schemeClr val="tx2"/>
                </a:solidFill>
              </a:rPr>
              <a:t>广大进出口企业想要成为海关的认证企业需向海关申请认证。</a:t>
            </a:r>
          </a:p>
          <a:p>
            <a:pPr>
              <a:lnSpc>
                <a:spcPct val="150000"/>
              </a:lnSpc>
            </a:pPr>
            <a:r>
              <a:rPr lang="zh-CN" altLang="en-US" b="1" dirty="0" smtClean="0">
                <a:solidFill>
                  <a:schemeClr val="tx2"/>
                </a:solidFill>
              </a:rPr>
              <a:t>在向海关提出适用认证企业管理申请前，还需按照“海关认证企业标准”（详见海关总署公告</a:t>
            </a:r>
            <a:r>
              <a:rPr lang="en-US" altLang="zh-CN" b="1" dirty="0" smtClean="0">
                <a:solidFill>
                  <a:schemeClr val="tx2"/>
                </a:solidFill>
              </a:rPr>
              <a:t>2014</a:t>
            </a:r>
            <a:r>
              <a:rPr lang="zh-CN" altLang="en-US" b="1" dirty="0" smtClean="0">
                <a:solidFill>
                  <a:schemeClr val="tx2"/>
                </a:solidFill>
              </a:rPr>
              <a:t>年第</a:t>
            </a:r>
            <a:r>
              <a:rPr lang="en-US" altLang="zh-CN" b="1" dirty="0" smtClean="0">
                <a:solidFill>
                  <a:schemeClr val="tx2"/>
                </a:solidFill>
              </a:rPr>
              <a:t>82</a:t>
            </a:r>
            <a:r>
              <a:rPr lang="zh-CN" altLang="en-US" b="1" dirty="0" smtClean="0">
                <a:solidFill>
                  <a:schemeClr val="tx2"/>
                </a:solidFill>
              </a:rPr>
              <a:t>号附件</a:t>
            </a:r>
            <a:r>
              <a:rPr lang="en-US" altLang="zh-CN" b="1" dirty="0" smtClean="0">
                <a:solidFill>
                  <a:schemeClr val="tx2"/>
                </a:solidFill>
              </a:rPr>
              <a:t>1</a:t>
            </a:r>
            <a:r>
              <a:rPr lang="zh-CN" altLang="en-US" b="1" dirty="0" smtClean="0">
                <a:solidFill>
                  <a:schemeClr val="tx2"/>
                </a:solidFill>
              </a:rPr>
              <a:t>、附件</a:t>
            </a:r>
            <a:r>
              <a:rPr lang="en-US" altLang="zh-CN" b="1" dirty="0" smtClean="0">
                <a:solidFill>
                  <a:schemeClr val="tx2"/>
                </a:solidFill>
              </a:rPr>
              <a:t>2</a:t>
            </a:r>
            <a:r>
              <a:rPr lang="zh-CN" altLang="en-US" b="1" dirty="0" smtClean="0">
                <a:solidFill>
                  <a:schemeClr val="tx2"/>
                </a:solidFill>
              </a:rPr>
              <a:t>）进行自我评估，并将自我评估报告随认证申请一并提交海关。</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699792" y="699542"/>
            <a:ext cx="3816424" cy="369332"/>
          </a:xfrm>
          <a:prstGeom prst="rect">
            <a:avLst/>
          </a:prstGeom>
        </p:spPr>
        <p:txBody>
          <a:bodyPr wrap="square">
            <a:spAutoFit/>
          </a:bodyPr>
          <a:lstStyle/>
          <a:p>
            <a:r>
              <a:rPr lang="zh-CN" altLang="en-US" b="1" dirty="0" smtClean="0">
                <a:solidFill>
                  <a:schemeClr val="tx2">
                    <a:lumMod val="60000"/>
                    <a:lumOff val="40000"/>
                  </a:schemeClr>
                </a:solidFill>
              </a:rPr>
              <a:t>海关对企业信用状况实施</a:t>
            </a:r>
            <a:r>
              <a:rPr lang="zh-CN" altLang="en-US" b="1" dirty="0" smtClean="0">
                <a:solidFill>
                  <a:schemeClr val="accent6">
                    <a:lumMod val="75000"/>
                  </a:schemeClr>
                </a:solidFill>
              </a:rPr>
              <a:t>动态调整</a:t>
            </a:r>
            <a:endParaRPr lang="zh-CN" altLang="en-US" b="1" dirty="0" smtClean="0">
              <a:solidFill>
                <a:schemeClr val="accent6">
                  <a:lumMod val="75000"/>
                </a:schemeClr>
              </a:solidFill>
            </a:endParaRPr>
          </a:p>
        </p:txBody>
      </p:sp>
      <p:sp>
        <p:nvSpPr>
          <p:cNvPr id="10" name="矩形 9"/>
          <p:cNvSpPr/>
          <p:nvPr/>
        </p:nvSpPr>
        <p:spPr>
          <a:xfrm>
            <a:off x="2123728" y="1419622"/>
            <a:ext cx="180020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23728" y="1995686"/>
            <a:ext cx="180020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95736" y="1419622"/>
            <a:ext cx="4680520" cy="923330"/>
          </a:xfrm>
          <a:prstGeom prst="rect">
            <a:avLst/>
          </a:prstGeom>
        </p:spPr>
        <p:txBody>
          <a:bodyPr wrap="square">
            <a:spAutoFit/>
          </a:bodyPr>
          <a:lstStyle/>
          <a:p>
            <a:r>
              <a:rPr lang="zh-CN" altLang="en-US" b="1" dirty="0" smtClean="0"/>
              <a:t> 高级认证企业 </a:t>
            </a:r>
            <a:r>
              <a:rPr lang="zh-CN" altLang="en-US" b="1" dirty="0" smtClean="0"/>
              <a:t>     →</a:t>
            </a:r>
            <a:r>
              <a:rPr lang="zh-CN" altLang="en-US" b="1" dirty="0" smtClean="0"/>
              <a:t> </a:t>
            </a:r>
            <a:r>
              <a:rPr lang="zh-CN" altLang="en-US" dirty="0" smtClean="0"/>
              <a:t>每</a:t>
            </a:r>
            <a:r>
              <a:rPr lang="en-US" altLang="zh-CN" dirty="0" smtClean="0"/>
              <a:t>3</a:t>
            </a:r>
            <a:r>
              <a:rPr lang="zh-CN" altLang="en-US" dirty="0" smtClean="0"/>
              <a:t>年重新认证一</a:t>
            </a:r>
            <a:r>
              <a:rPr lang="zh-CN" altLang="en-US" dirty="0" smtClean="0"/>
              <a:t>次</a:t>
            </a:r>
            <a:endParaRPr lang="en-US" altLang="zh-CN" dirty="0" smtClean="0"/>
          </a:p>
          <a:p>
            <a:endParaRPr lang="zh-CN" altLang="en-US" dirty="0" smtClean="0"/>
          </a:p>
          <a:p>
            <a:r>
              <a:rPr lang="zh-CN" altLang="en-US" b="1" dirty="0" smtClean="0"/>
              <a:t> 一般认证企业  </a:t>
            </a:r>
            <a:r>
              <a:rPr lang="zh-CN" altLang="en-US" b="1" dirty="0" smtClean="0"/>
              <a:t>    →</a:t>
            </a:r>
            <a:r>
              <a:rPr lang="zh-CN" altLang="en-US" dirty="0" smtClean="0"/>
              <a:t> 不定期重新认证</a:t>
            </a:r>
            <a:endParaRPr lang="zh-CN" altLang="en-US" dirty="0"/>
          </a:p>
        </p:txBody>
      </p:sp>
      <p:sp>
        <p:nvSpPr>
          <p:cNvPr id="12" name="矩形 11"/>
          <p:cNvSpPr/>
          <p:nvPr/>
        </p:nvSpPr>
        <p:spPr>
          <a:xfrm>
            <a:off x="323528" y="2716054"/>
            <a:ext cx="8424936" cy="2015936"/>
          </a:xfrm>
          <a:prstGeom prst="rect">
            <a:avLst/>
          </a:prstGeom>
        </p:spPr>
        <p:txBody>
          <a:bodyPr wrap="square">
            <a:spAutoFit/>
          </a:bodyPr>
          <a:lstStyle/>
          <a:p>
            <a:pPr>
              <a:lnSpc>
                <a:spcPts val="2500"/>
              </a:lnSpc>
            </a:pPr>
            <a:r>
              <a:rPr lang="zh-CN" altLang="en-US" b="1" dirty="0" smtClean="0">
                <a:solidFill>
                  <a:schemeClr val="tx2"/>
                </a:solidFill>
              </a:rPr>
              <a:t>认证企业</a:t>
            </a:r>
            <a:r>
              <a:rPr lang="zh-CN" altLang="en-US" dirty="0" smtClean="0"/>
              <a:t>未通过重新认证适用一般信用企业管理的，</a:t>
            </a:r>
            <a:r>
              <a:rPr lang="en-US" altLang="zh-CN" dirty="0" smtClean="0"/>
              <a:t>1</a:t>
            </a:r>
            <a:r>
              <a:rPr lang="zh-CN" altLang="en-US" dirty="0" smtClean="0"/>
              <a:t>年内不得再次申请成为认证企业</a:t>
            </a:r>
            <a:r>
              <a:rPr lang="zh-CN" altLang="en-US" dirty="0" smtClean="0"/>
              <a:t>。</a:t>
            </a:r>
            <a:endParaRPr lang="zh-CN" altLang="en-US" dirty="0" smtClean="0"/>
          </a:p>
          <a:p>
            <a:pPr>
              <a:lnSpc>
                <a:spcPts val="2500"/>
              </a:lnSpc>
            </a:pPr>
            <a:r>
              <a:rPr lang="zh-CN" altLang="en-US" b="1" dirty="0" smtClean="0">
                <a:solidFill>
                  <a:schemeClr val="tx2"/>
                </a:solidFill>
              </a:rPr>
              <a:t>高级认证企业</a:t>
            </a:r>
            <a:r>
              <a:rPr lang="zh-CN" altLang="en-US" dirty="0" smtClean="0"/>
              <a:t>未通过重新认证但符合一般认证企业标准的，适用一般认证企业管理</a:t>
            </a:r>
            <a:r>
              <a:rPr lang="zh-CN" altLang="en-US" dirty="0" smtClean="0"/>
              <a:t>。</a:t>
            </a:r>
            <a:endParaRPr lang="zh-CN" altLang="en-US" dirty="0" smtClean="0"/>
          </a:p>
          <a:p>
            <a:pPr>
              <a:lnSpc>
                <a:spcPts val="2500"/>
              </a:lnSpc>
            </a:pPr>
            <a:r>
              <a:rPr lang="zh-CN" altLang="en-US" b="1" dirty="0" smtClean="0">
                <a:solidFill>
                  <a:schemeClr val="tx2"/>
                </a:solidFill>
              </a:rPr>
              <a:t>适用失信企业管理</a:t>
            </a:r>
            <a:r>
              <a:rPr lang="zh-CN" altLang="en-US" dirty="0" smtClean="0"/>
              <a:t>满</a:t>
            </a:r>
            <a:r>
              <a:rPr lang="en-US" altLang="zh-CN" dirty="0" smtClean="0"/>
              <a:t>1</a:t>
            </a:r>
            <a:r>
              <a:rPr lang="zh-CN" altLang="en-US" dirty="0" smtClean="0"/>
              <a:t>年，且未再发生</a:t>
            </a:r>
            <a:r>
              <a:rPr lang="en-US" altLang="zh-CN" dirty="0" smtClean="0"/>
              <a:t>《</a:t>
            </a:r>
            <a:r>
              <a:rPr lang="zh-CN" altLang="en-US" dirty="0" smtClean="0"/>
              <a:t>中华人民共和国海关企业信用管理暂行办法</a:t>
            </a:r>
            <a:r>
              <a:rPr lang="en-US" altLang="zh-CN" dirty="0" smtClean="0"/>
              <a:t>》</a:t>
            </a:r>
            <a:r>
              <a:rPr lang="zh-CN" altLang="en-US" dirty="0" smtClean="0"/>
              <a:t>（海关总署令第</a:t>
            </a:r>
            <a:r>
              <a:rPr lang="en-US" altLang="zh-CN" dirty="0" smtClean="0"/>
              <a:t>225</a:t>
            </a:r>
            <a:r>
              <a:rPr lang="zh-CN" altLang="en-US" dirty="0" smtClean="0"/>
              <a:t>号）第十条规定情形的，海关应当将其调整为一般信用企业管理。</a:t>
            </a:r>
            <a:endParaRPr lang="zh-CN" altLang="en-US"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699792" y="699542"/>
            <a:ext cx="3816424" cy="369332"/>
          </a:xfrm>
          <a:prstGeom prst="rect">
            <a:avLst/>
          </a:prstGeom>
        </p:spPr>
        <p:txBody>
          <a:bodyPr wrap="square">
            <a:spAutoFit/>
          </a:bodyPr>
          <a:lstStyle/>
          <a:p>
            <a:r>
              <a:rPr lang="zh-CN" altLang="en-US" b="1" dirty="0" smtClean="0">
                <a:solidFill>
                  <a:schemeClr val="tx2">
                    <a:lumMod val="60000"/>
                    <a:lumOff val="40000"/>
                  </a:schemeClr>
                </a:solidFill>
              </a:rPr>
              <a:t>海</a:t>
            </a:r>
            <a:r>
              <a:rPr lang="zh-CN" altLang="en-US" b="1" dirty="0" smtClean="0">
                <a:solidFill>
                  <a:schemeClr val="tx2">
                    <a:lumMod val="60000"/>
                    <a:lumOff val="40000"/>
                  </a:schemeClr>
                </a:solidFill>
              </a:rPr>
              <a:t>关调整企业信用状况的</a:t>
            </a:r>
            <a:r>
              <a:rPr lang="en-US" altLang="zh-CN" b="1" dirty="0" smtClean="0">
                <a:solidFill>
                  <a:schemeClr val="accent6">
                    <a:lumMod val="75000"/>
                  </a:schemeClr>
                </a:solidFill>
              </a:rPr>
              <a:t>4</a:t>
            </a:r>
            <a:r>
              <a:rPr lang="zh-CN" altLang="en-US" b="1" dirty="0" smtClean="0">
                <a:solidFill>
                  <a:schemeClr val="accent6">
                    <a:lumMod val="75000"/>
                  </a:schemeClr>
                </a:solidFill>
              </a:rPr>
              <a:t>种情形</a:t>
            </a:r>
            <a:endParaRPr lang="zh-CN" altLang="en-US" b="1" dirty="0" smtClean="0">
              <a:solidFill>
                <a:schemeClr val="accent6">
                  <a:lumMod val="75000"/>
                </a:schemeClr>
              </a:solidFill>
            </a:endParaRPr>
          </a:p>
        </p:txBody>
      </p:sp>
      <p:sp>
        <p:nvSpPr>
          <p:cNvPr id="9" name="矩形 8"/>
          <p:cNvSpPr/>
          <p:nvPr/>
        </p:nvSpPr>
        <p:spPr>
          <a:xfrm>
            <a:off x="539552" y="1275606"/>
            <a:ext cx="8064896" cy="3416320"/>
          </a:xfrm>
          <a:prstGeom prst="rect">
            <a:avLst/>
          </a:prstGeom>
        </p:spPr>
        <p:txBody>
          <a:bodyPr wrap="square">
            <a:spAutoFit/>
          </a:bodyPr>
          <a:lstStyle/>
          <a:p>
            <a:r>
              <a:rPr lang="en-US" altLang="zh-CN" b="1" dirty="0" smtClean="0">
                <a:solidFill>
                  <a:schemeClr val="tx2"/>
                </a:solidFill>
              </a:rPr>
              <a:t>1.</a:t>
            </a:r>
            <a:r>
              <a:rPr lang="zh-CN" altLang="en-US" b="1" dirty="0" smtClean="0">
                <a:solidFill>
                  <a:schemeClr val="tx2"/>
                </a:solidFill>
              </a:rPr>
              <a:t>企业发生存续分立</a:t>
            </a:r>
            <a:endParaRPr lang="zh-CN" altLang="en-US" dirty="0" smtClean="0">
              <a:solidFill>
                <a:schemeClr val="tx2"/>
              </a:solidFill>
            </a:endParaRPr>
          </a:p>
          <a:p>
            <a:r>
              <a:rPr lang="zh-CN" altLang="en-US" dirty="0" smtClean="0"/>
              <a:t>分立后的存续企业承继分立前企业的主要权利义务的，适用海关对分立前企业的信用状况认定结果和管理措施，其余的分立企业视为首次注册企业。</a:t>
            </a:r>
          </a:p>
          <a:p>
            <a:endParaRPr lang="zh-CN" altLang="en-US" dirty="0" smtClean="0"/>
          </a:p>
          <a:p>
            <a:r>
              <a:rPr lang="en-US" altLang="zh-CN" b="1" dirty="0" smtClean="0">
                <a:solidFill>
                  <a:schemeClr val="tx2"/>
                </a:solidFill>
              </a:rPr>
              <a:t>2.</a:t>
            </a:r>
            <a:r>
              <a:rPr lang="zh-CN" altLang="en-US" b="1" dirty="0" smtClean="0">
                <a:solidFill>
                  <a:schemeClr val="tx2"/>
                </a:solidFill>
              </a:rPr>
              <a:t>企业发生解散分立</a:t>
            </a:r>
            <a:endParaRPr lang="zh-CN" altLang="en-US" dirty="0" smtClean="0">
              <a:solidFill>
                <a:schemeClr val="tx2"/>
              </a:solidFill>
            </a:endParaRPr>
          </a:p>
          <a:p>
            <a:r>
              <a:rPr lang="zh-CN" altLang="en-US" dirty="0" smtClean="0"/>
              <a:t>分立企业视为首次注册企业。</a:t>
            </a:r>
          </a:p>
          <a:p>
            <a:endParaRPr lang="zh-CN" altLang="en-US" dirty="0" smtClean="0"/>
          </a:p>
          <a:p>
            <a:r>
              <a:rPr lang="en-US" altLang="zh-CN" b="1" dirty="0" smtClean="0">
                <a:solidFill>
                  <a:schemeClr val="tx2"/>
                </a:solidFill>
              </a:rPr>
              <a:t>3.</a:t>
            </a:r>
            <a:r>
              <a:rPr lang="zh-CN" altLang="en-US" b="1" dirty="0" smtClean="0">
                <a:solidFill>
                  <a:schemeClr val="tx2"/>
                </a:solidFill>
              </a:rPr>
              <a:t>企业发生吸收合并</a:t>
            </a:r>
            <a:endParaRPr lang="zh-CN" altLang="en-US" dirty="0" smtClean="0">
              <a:solidFill>
                <a:schemeClr val="tx2"/>
              </a:solidFill>
            </a:endParaRPr>
          </a:p>
          <a:p>
            <a:r>
              <a:rPr lang="zh-CN" altLang="en-US" dirty="0" smtClean="0"/>
              <a:t>合并企业适用海关对合并后存续企业的信用状况认定结果和管理措施</a:t>
            </a:r>
            <a:r>
              <a:rPr lang="zh-CN" altLang="en-US" dirty="0" smtClean="0"/>
              <a:t>。</a:t>
            </a:r>
            <a:r>
              <a:rPr lang="zh-CN" altLang="en-US" dirty="0" smtClean="0"/>
              <a:t/>
            </a:r>
            <a:br>
              <a:rPr lang="zh-CN" altLang="en-US" dirty="0" smtClean="0"/>
            </a:br>
            <a:endParaRPr lang="zh-CN" altLang="en-US" dirty="0" smtClean="0"/>
          </a:p>
          <a:p>
            <a:r>
              <a:rPr lang="en-US" altLang="zh-CN" b="1" dirty="0" smtClean="0">
                <a:solidFill>
                  <a:schemeClr val="tx2"/>
                </a:solidFill>
              </a:rPr>
              <a:t>4.</a:t>
            </a:r>
            <a:r>
              <a:rPr lang="zh-CN" altLang="en-US" b="1" dirty="0" smtClean="0">
                <a:solidFill>
                  <a:schemeClr val="tx2"/>
                </a:solidFill>
              </a:rPr>
              <a:t>企业发生新设合并</a:t>
            </a:r>
            <a:endParaRPr lang="zh-CN" altLang="en-US" dirty="0" smtClean="0">
              <a:solidFill>
                <a:schemeClr val="tx2"/>
              </a:solidFill>
            </a:endParaRPr>
          </a:p>
          <a:p>
            <a:r>
              <a:rPr lang="zh-CN" altLang="en-US" dirty="0" smtClean="0"/>
              <a:t>合并企业视为首次注册企业。</a:t>
            </a:r>
            <a:endParaRPr lang="zh-CN" altLang="en-US"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关务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圆角矩形 7"/>
          <p:cNvSpPr/>
          <p:nvPr/>
        </p:nvSpPr>
        <p:spPr>
          <a:xfrm>
            <a:off x="3779912" y="699542"/>
            <a:ext cx="1584176" cy="5040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友情提示</a:t>
            </a:r>
            <a:endParaRPr lang="zh-CN" altLang="en-US" b="1" dirty="0">
              <a:solidFill>
                <a:schemeClr val="tx2"/>
              </a:solidFill>
            </a:endParaRPr>
          </a:p>
        </p:txBody>
      </p:sp>
      <p:sp>
        <p:nvSpPr>
          <p:cNvPr id="9" name="矩形 8"/>
          <p:cNvSpPr/>
          <p:nvPr/>
        </p:nvSpPr>
        <p:spPr>
          <a:xfrm>
            <a:off x="467544" y="1653644"/>
            <a:ext cx="8208912" cy="2862322"/>
          </a:xfrm>
          <a:prstGeom prst="rect">
            <a:avLst/>
          </a:prstGeom>
        </p:spPr>
        <p:txBody>
          <a:bodyPr wrap="square">
            <a:spAutoFit/>
          </a:bodyPr>
          <a:lstStyle/>
          <a:p>
            <a:r>
              <a:rPr lang="zh-CN" altLang="en-US" dirty="0" smtClean="0">
                <a:solidFill>
                  <a:schemeClr val="tx2"/>
                </a:solidFill>
              </a:rPr>
              <a:t> </a:t>
            </a:r>
            <a:r>
              <a:rPr lang="en-US" altLang="zh-CN" dirty="0" smtClean="0">
                <a:solidFill>
                  <a:schemeClr val="tx2"/>
                </a:solidFill>
              </a:rPr>
              <a:t>1 </a:t>
            </a:r>
            <a:r>
              <a:rPr lang="zh-CN" altLang="en-US" b="1" dirty="0" smtClean="0">
                <a:solidFill>
                  <a:schemeClr val="tx2"/>
                </a:solidFill>
              </a:rPr>
              <a:t>关</a:t>
            </a:r>
            <a:r>
              <a:rPr lang="zh-CN" altLang="en-US" b="1" dirty="0" smtClean="0">
                <a:solidFill>
                  <a:schemeClr val="tx2"/>
                </a:solidFill>
              </a:rPr>
              <a:t>于信用等级调整</a:t>
            </a:r>
            <a:endParaRPr lang="zh-CN" altLang="en-US" dirty="0" smtClean="0">
              <a:solidFill>
                <a:schemeClr val="tx2"/>
              </a:solidFill>
            </a:endParaRPr>
          </a:p>
          <a:p>
            <a:r>
              <a:rPr lang="zh-CN" altLang="en-US" dirty="0" smtClean="0"/>
              <a:t>认证企业发生信用等级调整的，应当将原</a:t>
            </a:r>
            <a:r>
              <a:rPr lang="en-US" altLang="zh-CN" dirty="0" smtClean="0"/>
              <a:t>《</a:t>
            </a:r>
            <a:r>
              <a:rPr lang="zh-CN" altLang="en-US" dirty="0" smtClean="0"/>
              <a:t>认证企业证书</a:t>
            </a:r>
            <a:r>
              <a:rPr lang="en-US" altLang="zh-CN" dirty="0" smtClean="0"/>
              <a:t>》</a:t>
            </a:r>
            <a:r>
              <a:rPr lang="zh-CN" altLang="en-US" dirty="0" smtClean="0"/>
              <a:t>交回海关。无法交回的，海关公示作废。</a:t>
            </a:r>
          </a:p>
          <a:p>
            <a:endParaRPr lang="zh-CN" altLang="en-US" dirty="0" smtClean="0"/>
          </a:p>
          <a:p>
            <a:r>
              <a:rPr lang="zh-CN" altLang="en-US" dirty="0" smtClean="0">
                <a:solidFill>
                  <a:schemeClr val="tx2"/>
                </a:solidFill>
              </a:rPr>
              <a:t> </a:t>
            </a:r>
            <a:r>
              <a:rPr lang="en-US" altLang="zh-CN" dirty="0" smtClean="0">
                <a:solidFill>
                  <a:schemeClr val="tx2"/>
                </a:solidFill>
              </a:rPr>
              <a:t>2 </a:t>
            </a:r>
            <a:r>
              <a:rPr lang="zh-CN" altLang="en-US" b="1" dirty="0" smtClean="0">
                <a:solidFill>
                  <a:schemeClr val="tx2"/>
                </a:solidFill>
              </a:rPr>
              <a:t>关</a:t>
            </a:r>
            <a:r>
              <a:rPr lang="zh-CN" altLang="en-US" b="1" dirty="0" smtClean="0">
                <a:solidFill>
                  <a:schemeClr val="tx2"/>
                </a:solidFill>
              </a:rPr>
              <a:t>于认证时间计算</a:t>
            </a:r>
            <a:endParaRPr lang="zh-CN" altLang="en-US" dirty="0" smtClean="0">
              <a:solidFill>
                <a:schemeClr val="tx2"/>
              </a:solidFill>
            </a:endParaRPr>
          </a:p>
          <a:p>
            <a:r>
              <a:rPr lang="en-US" altLang="zh-CN" dirty="0" smtClean="0"/>
              <a:t>《</a:t>
            </a:r>
            <a:r>
              <a:rPr lang="zh-CN" altLang="en-US" dirty="0" smtClean="0"/>
              <a:t>信用办法</a:t>
            </a:r>
            <a:r>
              <a:rPr lang="en-US" altLang="zh-CN" dirty="0" smtClean="0"/>
              <a:t>》</a:t>
            </a:r>
            <a:r>
              <a:rPr lang="zh-CN" altLang="en-US" dirty="0" smtClean="0"/>
              <a:t>和</a:t>
            </a:r>
            <a:r>
              <a:rPr lang="en-US" altLang="zh-CN" dirty="0" smtClean="0"/>
              <a:t>《</a:t>
            </a:r>
            <a:r>
              <a:rPr lang="zh-CN" altLang="en-US" dirty="0" smtClean="0"/>
              <a:t>海关认证企业标准</a:t>
            </a:r>
            <a:r>
              <a:rPr lang="en-US" altLang="zh-CN" dirty="0" smtClean="0"/>
              <a:t>》</a:t>
            </a:r>
            <a:r>
              <a:rPr lang="zh-CN" altLang="en-US" dirty="0" smtClean="0"/>
              <a:t>中的“</a:t>
            </a:r>
            <a:r>
              <a:rPr lang="en-US" altLang="zh-CN" dirty="0" smtClean="0"/>
              <a:t>1</a:t>
            </a:r>
            <a:r>
              <a:rPr lang="zh-CN" altLang="en-US" dirty="0" smtClean="0"/>
              <a:t>年内”根据企业信用等级调整情形，按照以下方式进行计算：</a:t>
            </a:r>
          </a:p>
          <a:p>
            <a:r>
              <a:rPr lang="zh-CN" altLang="en-US" dirty="0" smtClean="0"/>
              <a:t>企业信用等级向上调整为认证企业的，自海关接受企业申请之日起倒推</a:t>
            </a:r>
            <a:r>
              <a:rPr lang="en-US" altLang="zh-CN" dirty="0" smtClean="0"/>
              <a:t>12</a:t>
            </a:r>
            <a:r>
              <a:rPr lang="zh-CN" altLang="en-US" dirty="0" smtClean="0"/>
              <a:t>个月计算；企业信用等级向下调整的，以最近一次海关行政处罚决定作出之日倒推</a:t>
            </a:r>
            <a:r>
              <a:rPr lang="en-US" altLang="zh-CN" dirty="0" smtClean="0"/>
              <a:t>12</a:t>
            </a:r>
            <a:r>
              <a:rPr lang="zh-CN" altLang="en-US" dirty="0" smtClean="0"/>
              <a:t>个月计算。</a:t>
            </a:r>
            <a:endParaRPr lang="zh-CN" altLang="en-US"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3"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9" name="图片 8" descr="PNG公司logo.png"/>
          <p:cNvPicPr>
            <a:picLocks noChangeAspect="1"/>
          </p:cNvPicPr>
          <p:nvPr/>
        </p:nvPicPr>
        <p:blipFill>
          <a:blip r:embed="rId4" cstate="print"/>
          <a:stretch>
            <a:fillRect/>
          </a:stretch>
        </p:blipFill>
        <p:spPr>
          <a:xfrm>
            <a:off x="-36512" y="0"/>
            <a:ext cx="1728192" cy="576064"/>
          </a:xfrm>
          <a:prstGeom prst="rect">
            <a:avLst/>
          </a:prstGeom>
        </p:spPr>
      </p:pic>
      <p:sp>
        <p:nvSpPr>
          <p:cNvPr id="10"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11"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税务</a:t>
            </a:r>
            <a:endParaRPr lang="zh-CN" altLang="en-US" sz="3600" dirty="0">
              <a:solidFill>
                <a:schemeClr val="bg1"/>
              </a:solidFill>
              <a:ea typeface="微软雅黑" pitchFamily="34" charset="-122"/>
            </a:endParaRPr>
          </a:p>
        </p:txBody>
      </p:sp>
      <p:sp>
        <p:nvSpPr>
          <p:cNvPr id="12" name="矩形 11"/>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1254377605"/>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29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10" name="矩形 9"/>
          <p:cNvSpPr/>
          <p:nvPr/>
        </p:nvSpPr>
        <p:spPr>
          <a:xfrm>
            <a:off x="395536" y="699542"/>
            <a:ext cx="8352928" cy="3908762"/>
          </a:xfrm>
          <a:prstGeom prst="rect">
            <a:avLst/>
          </a:prstGeom>
        </p:spPr>
        <p:txBody>
          <a:bodyPr wrap="square">
            <a:spAutoFit/>
          </a:bodyPr>
          <a:lstStyle/>
          <a:p>
            <a:pPr algn="ctr"/>
            <a:r>
              <a:rPr lang="zh-CN" altLang="en-US" sz="1600" b="1" dirty="0" smtClean="0">
                <a:solidFill>
                  <a:schemeClr val="accent1"/>
                </a:solidFill>
              </a:rPr>
              <a:t>国家税务总局关于进一步优化增值税 消费税有关涉税事项办理程序的公告</a:t>
            </a:r>
            <a:endParaRPr lang="en-US" altLang="zh-CN" sz="1600" b="1" dirty="0" smtClean="0">
              <a:solidFill>
                <a:schemeClr val="accent1"/>
              </a:solidFill>
            </a:endParaRPr>
          </a:p>
          <a:p>
            <a:pPr algn="ctr"/>
            <a:r>
              <a:rPr lang="zh-CN" altLang="en-US" sz="1600" b="1" dirty="0" smtClean="0">
                <a:solidFill>
                  <a:schemeClr val="accent1"/>
                </a:solidFill>
              </a:rPr>
              <a:t>国家税务总局公告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36</a:t>
            </a:r>
            <a:r>
              <a:rPr lang="zh-CN" altLang="en-US" sz="1600" b="1" dirty="0" smtClean="0">
                <a:solidFill>
                  <a:schemeClr val="accent1"/>
                </a:solidFill>
              </a:rPr>
              <a:t>号</a:t>
            </a:r>
            <a:endParaRPr lang="en-US" altLang="zh-CN" sz="1600" b="1" dirty="0" smtClean="0">
              <a:solidFill>
                <a:schemeClr val="accent1"/>
              </a:solidFill>
            </a:endParaRPr>
          </a:p>
          <a:p>
            <a:pPr algn="ctr"/>
            <a:endParaRPr lang="zh-CN" altLang="en-US" sz="1600" dirty="0" smtClean="0"/>
          </a:p>
          <a:p>
            <a:pPr>
              <a:lnSpc>
                <a:spcPts val="2000"/>
              </a:lnSpc>
            </a:pPr>
            <a:r>
              <a:rPr lang="zh-CN" altLang="en-US" sz="1600" dirty="0" smtClean="0"/>
              <a:t>  　</a:t>
            </a:r>
            <a:r>
              <a:rPr lang="zh-CN" altLang="en-US" sz="1400" dirty="0" smtClean="0"/>
              <a:t>为贯彻落实国务院关于简政放权、放管结合、优化服务的要求，现将增值税、消费税部分涉税事项办理问题公告如下：</a:t>
            </a:r>
          </a:p>
          <a:p>
            <a:pPr>
              <a:lnSpc>
                <a:spcPts val="2000"/>
              </a:lnSpc>
            </a:pPr>
            <a:r>
              <a:rPr lang="zh-CN" altLang="en-US" sz="1400" dirty="0" smtClean="0"/>
              <a:t>　　一、自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日起，逾期增值税扣税凭证继续抵扣事项由省国税局核准。允许继续抵扣的客观原因类型及报送资料等要求，按照修改后的</a:t>
            </a:r>
            <a:r>
              <a:rPr lang="en-US" altLang="zh-CN" sz="1400" dirty="0" smtClean="0"/>
              <a:t>《</a:t>
            </a:r>
            <a:r>
              <a:rPr lang="zh-CN" altLang="en-US" sz="1400" dirty="0" smtClean="0"/>
              <a:t>国家税务总局关于逾期增值税扣税凭证抵扣问题的公告</a:t>
            </a:r>
            <a:r>
              <a:rPr lang="en-US" altLang="zh-CN" sz="1400" dirty="0" smtClean="0"/>
              <a:t>》</a:t>
            </a:r>
            <a:r>
              <a:rPr lang="zh-CN" altLang="en-US" sz="1400" dirty="0" smtClean="0"/>
              <a:t>（国家税务总局公告</a:t>
            </a:r>
            <a:r>
              <a:rPr lang="en-US" altLang="zh-CN" sz="1400" dirty="0" smtClean="0"/>
              <a:t>2011</a:t>
            </a:r>
            <a:r>
              <a:rPr lang="zh-CN" altLang="en-US" sz="1400" dirty="0" smtClean="0"/>
              <a:t>年第</a:t>
            </a:r>
            <a:r>
              <a:rPr lang="en-US" altLang="zh-CN" sz="1400" dirty="0" smtClean="0"/>
              <a:t>50</a:t>
            </a:r>
            <a:r>
              <a:rPr lang="zh-CN" altLang="en-US" sz="1400" dirty="0" smtClean="0"/>
              <a:t>号）执行。</a:t>
            </a:r>
          </a:p>
          <a:p>
            <a:pPr>
              <a:lnSpc>
                <a:spcPts val="2000"/>
              </a:lnSpc>
            </a:pPr>
            <a:r>
              <a:rPr lang="zh-CN" altLang="en-US" sz="1400" dirty="0" smtClean="0"/>
              <a:t>　　各省国税局应在修改后的国家税务总局公告</a:t>
            </a:r>
            <a:r>
              <a:rPr lang="en-US" altLang="zh-CN" sz="1400" dirty="0" smtClean="0"/>
              <a:t>2011</a:t>
            </a:r>
            <a:r>
              <a:rPr lang="zh-CN" altLang="en-US" sz="1400" dirty="0" smtClean="0"/>
              <a:t>年第</a:t>
            </a:r>
            <a:r>
              <a:rPr lang="en-US" altLang="zh-CN" sz="1400" dirty="0" smtClean="0"/>
              <a:t>50</a:t>
            </a:r>
            <a:r>
              <a:rPr lang="zh-CN" altLang="en-US" sz="1400" dirty="0" smtClean="0"/>
              <a:t>号附件</a:t>
            </a:r>
            <a:r>
              <a:rPr lang="en-US" altLang="zh-CN" sz="1400" dirty="0" smtClean="0"/>
              <a:t>《</a:t>
            </a:r>
            <a:r>
              <a:rPr lang="zh-CN" altLang="en-US" sz="1400" dirty="0" smtClean="0"/>
              <a:t>逾期增值税扣税凭证抵扣管理办法</a:t>
            </a:r>
            <a:r>
              <a:rPr lang="en-US" altLang="zh-CN" sz="1400" dirty="0" smtClean="0"/>
              <a:t>》</a:t>
            </a:r>
            <a:r>
              <a:rPr lang="zh-CN" altLang="en-US" sz="1400" dirty="0" smtClean="0"/>
              <a:t>（以下简称</a:t>
            </a:r>
            <a:r>
              <a:rPr lang="en-US" altLang="zh-CN" sz="1400" dirty="0" smtClean="0"/>
              <a:t>《</a:t>
            </a:r>
            <a:r>
              <a:rPr lang="zh-CN" altLang="en-US" sz="1400" dirty="0" smtClean="0"/>
              <a:t>管理办法</a:t>
            </a:r>
            <a:r>
              <a:rPr lang="en-US" altLang="zh-CN" sz="1400" dirty="0" smtClean="0"/>
              <a:t>》</a:t>
            </a:r>
            <a:r>
              <a:rPr lang="zh-CN" altLang="en-US" sz="1400" dirty="0" smtClean="0"/>
              <a:t>）相关规定基础上，按照进一步深化税务系统“放管服”改革、优化税收环境的要求，以方便纳税人、利于税收管理为原则，进一步细化流程、明确时限、简化资料、改进服务。</a:t>
            </a:r>
          </a:p>
          <a:p>
            <a:pPr>
              <a:lnSpc>
                <a:spcPts val="2000"/>
              </a:lnSpc>
            </a:pPr>
            <a:r>
              <a:rPr lang="zh-CN" altLang="en-US" sz="1400" dirty="0" smtClean="0"/>
              <a:t>　　二、自</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日起，纳税人同时申请汇总缴纳增值税和消费税的，在汇总纳税申请资料中予以说明即可，不需要就增值税、消费税分别报送申请资料。</a:t>
            </a:r>
          </a:p>
          <a:p>
            <a:pPr>
              <a:lnSpc>
                <a:spcPts val="2000"/>
              </a:lnSpc>
            </a:pPr>
            <a:r>
              <a:rPr lang="zh-CN" altLang="en-US" sz="1400" dirty="0" smtClean="0"/>
              <a:t>　　三、对</a:t>
            </a:r>
            <a:r>
              <a:rPr lang="en-US" altLang="zh-CN" sz="1400" dirty="0" smtClean="0"/>
              <a:t>《</a:t>
            </a:r>
            <a:r>
              <a:rPr lang="zh-CN" altLang="en-US" sz="1400" dirty="0" smtClean="0"/>
              <a:t>国家税务总局关于逾期增值税扣税凭证抵扣问题的公告</a:t>
            </a:r>
            <a:r>
              <a:rPr lang="en-US" altLang="zh-CN" sz="1400" dirty="0" smtClean="0"/>
              <a:t>》</a:t>
            </a:r>
            <a:r>
              <a:rPr lang="zh-CN" altLang="en-US" sz="1400" dirty="0" smtClean="0"/>
              <a:t>（国家税务总局公告</a:t>
            </a:r>
            <a:r>
              <a:rPr lang="en-US" altLang="zh-CN" sz="1400" dirty="0" smtClean="0"/>
              <a:t>2011</a:t>
            </a:r>
            <a:r>
              <a:rPr lang="zh-CN" altLang="en-US" sz="1400" dirty="0" smtClean="0"/>
              <a:t>年第</a:t>
            </a:r>
            <a:r>
              <a:rPr lang="en-US" altLang="zh-CN" sz="1400" dirty="0" smtClean="0"/>
              <a:t>50</a:t>
            </a:r>
            <a:r>
              <a:rPr lang="zh-CN" altLang="en-US" sz="1400" dirty="0" smtClean="0"/>
              <a:t>号）作如下修改：</a:t>
            </a:r>
            <a:endParaRPr lang="zh-CN" altLang="en-US" sz="1400" dirty="0"/>
          </a:p>
        </p:txBody>
      </p:sp>
      <p:sp>
        <p:nvSpPr>
          <p:cNvPr id="14" name="对角圆角矩形 13"/>
          <p:cNvSpPr/>
          <p:nvPr/>
        </p:nvSpPr>
        <p:spPr>
          <a:xfrm>
            <a:off x="611560" y="657151"/>
            <a:ext cx="504056" cy="360040"/>
          </a:xfrm>
          <a:prstGeom prst="round2Diag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83568" y="597917"/>
            <a:ext cx="360040" cy="461665"/>
          </a:xfrm>
          <a:prstGeom prst="rect">
            <a:avLst/>
          </a:prstGeom>
          <a:noFill/>
        </p:spPr>
        <p:txBody>
          <a:bodyPr wrap="square" rtlCol="0">
            <a:spAutoFit/>
          </a:bodyPr>
          <a:lstStyle/>
          <a:p>
            <a:r>
              <a:rPr lang="en-US" altLang="zh-CN" sz="2400" b="1" dirty="0" smtClean="0">
                <a:solidFill>
                  <a:schemeClr val="tx2"/>
                </a:solidFill>
              </a:rPr>
              <a:t>1</a:t>
            </a:r>
            <a:endParaRPr lang="zh-CN" altLang="en-US" sz="2400"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关务</a:t>
            </a:r>
            <a:endParaRPr lang="zh-CN" altLang="en-US" sz="3600" dirty="0">
              <a:solidFill>
                <a:schemeClr val="bg1"/>
              </a:solidFill>
              <a:ea typeface="微软雅黑" pitchFamily="34" charset="-122"/>
            </a:endParaRP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6" name="图片 5" descr="PNG公司logo.png"/>
          <p:cNvPicPr>
            <a:picLocks noChangeAspect="1"/>
          </p:cNvPicPr>
          <p:nvPr/>
        </p:nvPicPr>
        <p:blipFill>
          <a:blip r:embed="rId3" cstate="print"/>
          <a:stretch>
            <a:fillRect/>
          </a:stretch>
        </p:blipFill>
        <p:spPr>
          <a:xfrm>
            <a:off x="-36512" y="0"/>
            <a:ext cx="1728192" cy="576064"/>
          </a:xfrm>
          <a:prstGeom prst="rect">
            <a:avLst/>
          </a:prstGeom>
        </p:spPr>
      </p:pic>
    </p:spTree>
    <p:extLst>
      <p:ext uri="{BB962C8B-B14F-4D97-AF65-F5344CB8AC3E}">
        <p14:creationId xmlns="" xmlns:p14="http://schemas.microsoft.com/office/powerpoint/2010/main" val="2110324715"/>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39529"/>
            <a:ext cx="8640960" cy="4452501"/>
          </a:xfrm>
          <a:prstGeom prst="rect">
            <a:avLst/>
          </a:prstGeom>
        </p:spPr>
        <p:txBody>
          <a:bodyPr wrap="square">
            <a:spAutoFit/>
          </a:bodyPr>
          <a:lstStyle/>
          <a:p>
            <a:pPr>
              <a:lnSpc>
                <a:spcPts val="2000"/>
              </a:lnSpc>
            </a:pPr>
            <a:r>
              <a:rPr lang="zh-CN" altLang="en-US" sz="1400" dirty="0" smtClean="0"/>
              <a:t>         （一）第一条第一款修改为：“增值税一般纳税人发生真实交易但由于客观原因造成增值税扣税凭证（包括增值税专用发票、海关进口增值税专用缴款书和机动车销售统一发票）未能按照规定期限办理认证、确认或者稽核比对的，经主管税务机关核实、逐级上报，由省国税局认证并稽核比对后，对比对相符的增值税扣税凭证，允许纳税人继续抵扣其进项税额”。</a:t>
            </a:r>
          </a:p>
          <a:p>
            <a:pPr>
              <a:lnSpc>
                <a:spcPts val="2000"/>
              </a:lnSpc>
            </a:pPr>
            <a:r>
              <a:rPr lang="zh-CN" altLang="en-US" sz="1400" dirty="0" smtClean="0"/>
              <a:t>　　（二）删去第一条第三款：“本公告所称增值税扣税凭证，包括增值税专用发票、海关进口增值税专用缴款书和公路内河货物运输业统一发票”。</a:t>
            </a:r>
          </a:p>
          <a:p>
            <a:pPr>
              <a:lnSpc>
                <a:spcPts val="2000"/>
              </a:lnSpc>
            </a:pPr>
            <a:r>
              <a:rPr lang="zh-CN" altLang="en-US" sz="1400" dirty="0" smtClean="0"/>
              <a:t>　　（三）将</a:t>
            </a:r>
            <a:r>
              <a:rPr lang="en-US" altLang="zh-CN" sz="1400" dirty="0" smtClean="0"/>
              <a:t>《</a:t>
            </a:r>
            <a:r>
              <a:rPr lang="zh-CN" altLang="en-US" sz="1400" dirty="0" smtClean="0"/>
              <a:t>管理办法</a:t>
            </a:r>
            <a:r>
              <a:rPr lang="en-US" altLang="zh-CN" sz="1400" dirty="0" smtClean="0"/>
              <a:t>》</a:t>
            </a:r>
            <a:r>
              <a:rPr lang="zh-CN" altLang="en-US" sz="1400" dirty="0" smtClean="0"/>
              <a:t>第四条第二款修改为：“主管税务机关核实无误后，应向上级税务机关上报，并将增值税扣税凭证逾期情况说明、第三方证明或说明、逾期增值税扣税凭证电子信息、逾期增值税扣税凭证复印件逐级上报至省国税局”。</a:t>
            </a:r>
          </a:p>
          <a:p>
            <a:pPr>
              <a:lnSpc>
                <a:spcPts val="2000"/>
              </a:lnSpc>
            </a:pPr>
            <a:r>
              <a:rPr lang="zh-CN" altLang="en-US" sz="1400" dirty="0" smtClean="0"/>
              <a:t>　　（四）将</a:t>
            </a:r>
            <a:r>
              <a:rPr lang="en-US" altLang="zh-CN" sz="1400" dirty="0" smtClean="0"/>
              <a:t>《</a:t>
            </a:r>
            <a:r>
              <a:rPr lang="zh-CN" altLang="en-US" sz="1400" dirty="0" smtClean="0"/>
              <a:t>管理办法</a:t>
            </a:r>
            <a:r>
              <a:rPr lang="en-US" altLang="zh-CN" sz="1400" dirty="0" smtClean="0"/>
              <a:t>》</a:t>
            </a:r>
            <a:r>
              <a:rPr lang="zh-CN" altLang="en-US" sz="1400" dirty="0" smtClean="0"/>
              <a:t>第五条修改为：“省国税局对上报的资料进行案头复核，并对逾期增值税扣税凭证信息进行认证、稽核比对，对资料符合条件、稽核比对结果相符的，允许纳税人继续抵扣逾期增值税扣税凭证上所注明或计算的税额”。</a:t>
            </a:r>
          </a:p>
          <a:p>
            <a:pPr>
              <a:lnSpc>
                <a:spcPts val="2000"/>
              </a:lnSpc>
            </a:pPr>
            <a:r>
              <a:rPr lang="zh-CN" altLang="en-US" sz="1400" dirty="0" smtClean="0"/>
              <a:t>　　上述修改自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日起施行。</a:t>
            </a:r>
            <a:r>
              <a:rPr lang="en-US" altLang="zh-CN" sz="1400" dirty="0" smtClean="0"/>
              <a:t>《</a:t>
            </a:r>
            <a:r>
              <a:rPr lang="zh-CN" altLang="en-US" sz="1400" dirty="0" smtClean="0"/>
              <a:t>国家税务总局关于逾期增值税扣税凭证抵扣问题的公告</a:t>
            </a:r>
            <a:r>
              <a:rPr lang="en-US" altLang="zh-CN" sz="1400" dirty="0" smtClean="0"/>
              <a:t>》</a:t>
            </a:r>
            <a:r>
              <a:rPr lang="zh-CN" altLang="en-US" sz="1400" dirty="0" smtClean="0"/>
              <a:t>（国家税务总局公告</a:t>
            </a:r>
            <a:r>
              <a:rPr lang="en-US" altLang="zh-CN" sz="1400" dirty="0" smtClean="0"/>
              <a:t>2011</a:t>
            </a:r>
            <a:r>
              <a:rPr lang="zh-CN" altLang="en-US" sz="1400" dirty="0" smtClean="0"/>
              <a:t>年第</a:t>
            </a:r>
            <a:r>
              <a:rPr lang="en-US" altLang="zh-CN" sz="1400" dirty="0" smtClean="0"/>
              <a:t>50</a:t>
            </a:r>
            <a:r>
              <a:rPr lang="zh-CN" altLang="en-US" sz="1400" dirty="0" smtClean="0"/>
              <a:t>号）根据本公告作相应修改，个别文字进行调整，重新公布。</a:t>
            </a:r>
          </a:p>
          <a:p>
            <a:pPr>
              <a:lnSpc>
                <a:spcPts val="2000"/>
              </a:lnSpc>
            </a:pPr>
            <a:r>
              <a:rPr lang="zh-CN" altLang="en-US" sz="1400" dirty="0" smtClean="0"/>
              <a:t> </a:t>
            </a:r>
          </a:p>
          <a:p>
            <a:pPr algn="r">
              <a:lnSpc>
                <a:spcPts val="2000"/>
              </a:lnSpc>
            </a:pPr>
            <a:r>
              <a:rPr lang="zh-CN" altLang="en-US" sz="1400" dirty="0" smtClean="0"/>
              <a:t>国家税务总局</a:t>
            </a:r>
          </a:p>
          <a:p>
            <a:pPr algn="r">
              <a:lnSpc>
                <a:spcPts val="2000"/>
              </a:lnSpc>
            </a:pPr>
            <a:r>
              <a:rPr lang="en-US" altLang="zh-CN" sz="1400" dirty="0" smtClean="0"/>
              <a:t>2017</a:t>
            </a:r>
            <a:r>
              <a:rPr lang="zh-CN" altLang="en-US" sz="1400" dirty="0" smtClean="0"/>
              <a:t>年</a:t>
            </a:r>
            <a:r>
              <a:rPr lang="en-US" altLang="zh-CN" sz="1400" dirty="0" smtClean="0"/>
              <a:t>10</a:t>
            </a:r>
            <a:r>
              <a:rPr lang="zh-CN" altLang="en-US" sz="1400" dirty="0" smtClean="0"/>
              <a:t>月</a:t>
            </a:r>
            <a:r>
              <a:rPr lang="en-US" altLang="zh-CN" sz="1400" dirty="0" smtClean="0"/>
              <a:t>13</a:t>
            </a:r>
            <a:r>
              <a:rPr lang="zh-CN" altLang="en-US" sz="1400" dirty="0" smtClean="0"/>
              <a:t>日</a:t>
            </a:r>
            <a:endParaRPr lang="zh-CN" altLang="en-US" sz="1400" dirty="0"/>
          </a:p>
        </p:txBody>
      </p:sp>
      <p:sp>
        <p:nvSpPr>
          <p:cNvPr id="9" name="下箭头 8"/>
          <p:cNvSpPr/>
          <p:nvPr/>
        </p:nvSpPr>
        <p:spPr>
          <a:xfrm>
            <a:off x="827584" y="4731990"/>
            <a:ext cx="216024"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760898"/>
            <a:ext cx="8424936" cy="3939540"/>
          </a:xfrm>
          <a:prstGeom prst="rect">
            <a:avLst/>
          </a:prstGeom>
        </p:spPr>
        <p:txBody>
          <a:bodyPr wrap="square">
            <a:spAutoFit/>
          </a:bodyPr>
          <a:lstStyle/>
          <a:p>
            <a:pPr algn="ctr">
              <a:lnSpc>
                <a:spcPts val="2000"/>
              </a:lnSpc>
            </a:pPr>
            <a:r>
              <a:rPr lang="zh-CN" altLang="en-US" sz="1400" b="1" dirty="0" smtClean="0">
                <a:solidFill>
                  <a:srgbClr val="003B68"/>
                </a:solidFill>
              </a:rPr>
              <a:t>国家税务总局关于逾期增值税扣税凭证抵扣问题的公告</a:t>
            </a:r>
            <a:endParaRPr lang="en-US" altLang="zh-CN" sz="1400" b="1" dirty="0" smtClean="0">
              <a:solidFill>
                <a:srgbClr val="003B68"/>
              </a:solidFill>
            </a:endParaRPr>
          </a:p>
          <a:p>
            <a:pPr>
              <a:lnSpc>
                <a:spcPts val="2000"/>
              </a:lnSpc>
            </a:pPr>
            <a:endParaRPr lang="zh-CN" altLang="en-US" sz="1400" dirty="0" smtClean="0">
              <a:solidFill>
                <a:srgbClr val="003B68"/>
              </a:solidFill>
            </a:endParaRPr>
          </a:p>
          <a:p>
            <a:pPr>
              <a:lnSpc>
                <a:spcPts val="2000"/>
              </a:lnSpc>
            </a:pPr>
            <a:r>
              <a:rPr lang="zh-CN" altLang="en-US" sz="1400" dirty="0" smtClean="0">
                <a:solidFill>
                  <a:srgbClr val="003B68"/>
                </a:solidFill>
              </a:rPr>
              <a:t>       （</a:t>
            </a:r>
            <a:r>
              <a:rPr lang="en-US" altLang="zh-CN" sz="1400" dirty="0" smtClean="0">
                <a:solidFill>
                  <a:srgbClr val="003B68"/>
                </a:solidFill>
              </a:rPr>
              <a:t>2011</a:t>
            </a:r>
            <a:r>
              <a:rPr lang="zh-CN" altLang="en-US" sz="1400" dirty="0" smtClean="0">
                <a:solidFill>
                  <a:srgbClr val="003B68"/>
                </a:solidFill>
              </a:rPr>
              <a:t>年</a:t>
            </a:r>
            <a:r>
              <a:rPr lang="en-US" altLang="zh-CN" sz="1400" dirty="0" smtClean="0">
                <a:solidFill>
                  <a:srgbClr val="003B68"/>
                </a:solidFill>
              </a:rPr>
              <a:t>9</a:t>
            </a:r>
            <a:r>
              <a:rPr lang="zh-CN" altLang="en-US" sz="1400" dirty="0" smtClean="0">
                <a:solidFill>
                  <a:srgbClr val="003B68"/>
                </a:solidFill>
              </a:rPr>
              <a:t>月</a:t>
            </a:r>
            <a:r>
              <a:rPr lang="en-US" altLang="zh-CN" sz="1400" dirty="0" smtClean="0">
                <a:solidFill>
                  <a:srgbClr val="003B68"/>
                </a:solidFill>
              </a:rPr>
              <a:t>14</a:t>
            </a:r>
            <a:r>
              <a:rPr lang="zh-CN" altLang="en-US" sz="1400" dirty="0" smtClean="0">
                <a:solidFill>
                  <a:srgbClr val="003B68"/>
                </a:solidFill>
              </a:rPr>
              <a:t>日国家税务总局公告</a:t>
            </a:r>
            <a:r>
              <a:rPr lang="en-US" altLang="zh-CN" sz="1400" dirty="0" smtClean="0">
                <a:solidFill>
                  <a:srgbClr val="003B68"/>
                </a:solidFill>
              </a:rPr>
              <a:t>2011</a:t>
            </a:r>
            <a:r>
              <a:rPr lang="zh-CN" altLang="en-US" sz="1400" dirty="0" smtClean="0">
                <a:solidFill>
                  <a:srgbClr val="003B68"/>
                </a:solidFill>
              </a:rPr>
              <a:t>年第</a:t>
            </a:r>
            <a:r>
              <a:rPr lang="en-US" altLang="zh-CN" sz="1400" dirty="0" smtClean="0">
                <a:solidFill>
                  <a:srgbClr val="003B68"/>
                </a:solidFill>
              </a:rPr>
              <a:t>50</a:t>
            </a:r>
            <a:r>
              <a:rPr lang="zh-CN" altLang="en-US" sz="1400" dirty="0" smtClean="0">
                <a:solidFill>
                  <a:srgbClr val="003B68"/>
                </a:solidFill>
              </a:rPr>
              <a:t>号公布，根据</a:t>
            </a:r>
            <a:r>
              <a:rPr lang="en-US" altLang="zh-CN" sz="1400" dirty="0" smtClean="0">
                <a:solidFill>
                  <a:srgbClr val="003B68"/>
                </a:solidFill>
              </a:rPr>
              <a:t>2017</a:t>
            </a:r>
            <a:r>
              <a:rPr lang="zh-CN" altLang="en-US" sz="1400" dirty="0" smtClean="0">
                <a:solidFill>
                  <a:srgbClr val="003B68"/>
                </a:solidFill>
              </a:rPr>
              <a:t>年</a:t>
            </a:r>
            <a:r>
              <a:rPr lang="en-US" altLang="zh-CN" sz="1400" dirty="0" smtClean="0">
                <a:solidFill>
                  <a:srgbClr val="003B68"/>
                </a:solidFill>
              </a:rPr>
              <a:t>10</a:t>
            </a:r>
            <a:r>
              <a:rPr lang="zh-CN" altLang="en-US" sz="1400" dirty="0" smtClean="0">
                <a:solidFill>
                  <a:srgbClr val="003B68"/>
                </a:solidFill>
              </a:rPr>
              <a:t>月</a:t>
            </a:r>
            <a:r>
              <a:rPr lang="en-US" altLang="zh-CN" sz="1400" dirty="0" smtClean="0">
                <a:solidFill>
                  <a:srgbClr val="003B68"/>
                </a:solidFill>
              </a:rPr>
              <a:t>13</a:t>
            </a:r>
            <a:r>
              <a:rPr lang="zh-CN" altLang="en-US" sz="1400" dirty="0" smtClean="0">
                <a:solidFill>
                  <a:srgbClr val="003B68"/>
                </a:solidFill>
              </a:rPr>
              <a:t>日</a:t>
            </a:r>
            <a:r>
              <a:rPr lang="en-US" altLang="zh-CN" sz="1400" dirty="0" smtClean="0">
                <a:solidFill>
                  <a:srgbClr val="003B68"/>
                </a:solidFill>
              </a:rPr>
              <a:t>《</a:t>
            </a:r>
            <a:r>
              <a:rPr lang="zh-CN" altLang="en-US" sz="1400" dirty="0" smtClean="0">
                <a:solidFill>
                  <a:srgbClr val="003B68"/>
                </a:solidFill>
              </a:rPr>
              <a:t>国家税务总局关于进一步优化增值税、消费税有关涉税事项办理程序的公告</a:t>
            </a:r>
            <a:r>
              <a:rPr lang="en-US" altLang="zh-CN" sz="1400" dirty="0" smtClean="0">
                <a:solidFill>
                  <a:srgbClr val="003B68"/>
                </a:solidFill>
              </a:rPr>
              <a:t>》</a:t>
            </a:r>
            <a:r>
              <a:rPr lang="zh-CN" altLang="en-US" sz="1400" dirty="0" smtClean="0">
                <a:solidFill>
                  <a:srgbClr val="003B68"/>
                </a:solidFill>
              </a:rPr>
              <a:t>修正）</a:t>
            </a:r>
            <a:endParaRPr lang="en-US" altLang="zh-CN" sz="1400" dirty="0" smtClean="0">
              <a:solidFill>
                <a:srgbClr val="003B68"/>
              </a:solidFill>
            </a:endParaRPr>
          </a:p>
          <a:p>
            <a:pPr>
              <a:lnSpc>
                <a:spcPts val="2000"/>
              </a:lnSpc>
            </a:pPr>
            <a:endParaRPr lang="zh-CN" altLang="en-US" sz="1400" dirty="0" smtClean="0">
              <a:solidFill>
                <a:srgbClr val="003B68"/>
              </a:solidFill>
            </a:endParaRPr>
          </a:p>
          <a:p>
            <a:pPr>
              <a:lnSpc>
                <a:spcPts val="2000"/>
              </a:lnSpc>
            </a:pPr>
            <a:r>
              <a:rPr lang="zh-CN" altLang="en-US" sz="1400" dirty="0" smtClean="0">
                <a:solidFill>
                  <a:srgbClr val="003B68"/>
                </a:solidFill>
              </a:rPr>
              <a:t>　　为保障纳税人合法权益，经国务院批准，现将</a:t>
            </a:r>
            <a:r>
              <a:rPr lang="en-US" altLang="zh-CN" sz="1400" dirty="0" smtClean="0">
                <a:solidFill>
                  <a:srgbClr val="003B68"/>
                </a:solidFill>
              </a:rPr>
              <a:t>2007</a:t>
            </a:r>
            <a:r>
              <a:rPr lang="zh-CN" altLang="en-US" sz="1400" dirty="0" smtClean="0">
                <a:solidFill>
                  <a:srgbClr val="003B68"/>
                </a:solidFill>
              </a:rPr>
              <a:t>年</a:t>
            </a:r>
            <a:r>
              <a:rPr lang="en-US" altLang="zh-CN" sz="1400" dirty="0" smtClean="0">
                <a:solidFill>
                  <a:srgbClr val="003B68"/>
                </a:solidFill>
              </a:rPr>
              <a:t>1</a:t>
            </a:r>
            <a:r>
              <a:rPr lang="zh-CN" altLang="en-US" sz="1400" dirty="0" smtClean="0">
                <a:solidFill>
                  <a:srgbClr val="003B68"/>
                </a:solidFill>
              </a:rPr>
              <a:t>月</a:t>
            </a:r>
            <a:r>
              <a:rPr lang="en-US" altLang="zh-CN" sz="1400" dirty="0" smtClean="0">
                <a:solidFill>
                  <a:srgbClr val="003B68"/>
                </a:solidFill>
              </a:rPr>
              <a:t>1</a:t>
            </a:r>
            <a:r>
              <a:rPr lang="zh-CN" altLang="en-US" sz="1400" dirty="0" smtClean="0">
                <a:solidFill>
                  <a:srgbClr val="003B68"/>
                </a:solidFill>
              </a:rPr>
              <a:t>日以后开具的增值税扣税凭证未能按照规定期限办理认证或者稽核比对（以下简称逾期）抵扣问题公告如下：</a:t>
            </a:r>
          </a:p>
          <a:p>
            <a:pPr>
              <a:lnSpc>
                <a:spcPts val="2000"/>
              </a:lnSpc>
            </a:pPr>
            <a:r>
              <a:rPr lang="zh-CN" altLang="en-US" sz="1400" dirty="0" smtClean="0">
                <a:solidFill>
                  <a:srgbClr val="003B68"/>
                </a:solidFill>
              </a:rPr>
              <a:t>　　一、增值税一般纳税人发生真实交易但由于客观原因造成增值税扣税凭证（包括增值税专用发票、海关进口增值税专用缴款书和机动车销售统一发票）未能按照规定期限办理认证、确认或者稽核比对的，经主管税务机关核实、逐级上报，由省国税局认证并稽核比对后，对比对相符的增值税扣税凭证，允许纳税人继续抵扣其进项税额。</a:t>
            </a:r>
          </a:p>
          <a:p>
            <a:pPr>
              <a:lnSpc>
                <a:spcPts val="2000"/>
              </a:lnSpc>
            </a:pPr>
            <a:r>
              <a:rPr lang="zh-CN" altLang="en-US" sz="1400" dirty="0" smtClean="0">
                <a:solidFill>
                  <a:srgbClr val="003B68"/>
                </a:solidFill>
              </a:rPr>
              <a:t>增值税一般纳税人由于除本公告第二条规定以外的其他原因造成增值税扣税凭证逾期的，仍应按照增值税扣税凭证抵扣期限有关规定执行。</a:t>
            </a:r>
          </a:p>
          <a:p>
            <a:pPr>
              <a:lnSpc>
                <a:spcPts val="2000"/>
              </a:lnSpc>
            </a:pPr>
            <a:r>
              <a:rPr lang="zh-CN" altLang="en-US" sz="1400" dirty="0" smtClean="0">
                <a:solidFill>
                  <a:srgbClr val="003B68"/>
                </a:solidFill>
              </a:rPr>
              <a:t>　　二、客观原因包括如下类型：</a:t>
            </a:r>
          </a:p>
          <a:p>
            <a:pPr>
              <a:lnSpc>
                <a:spcPts val="2000"/>
              </a:lnSpc>
            </a:pPr>
            <a:r>
              <a:rPr lang="zh-CN" altLang="en-US" sz="1400" dirty="0" smtClean="0">
                <a:solidFill>
                  <a:srgbClr val="003B68"/>
                </a:solidFill>
              </a:rPr>
              <a:t>　　（一）因自然灾害、社会突发事件等不可抗力因素造成增值税扣税凭证逾期；</a:t>
            </a:r>
            <a:endParaRPr lang="zh-CN" altLang="en-US" sz="1400" dirty="0">
              <a:solidFill>
                <a:srgbClr val="003B68"/>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792450"/>
            <a:ext cx="8424936" cy="3939540"/>
          </a:xfrm>
          <a:prstGeom prst="rect">
            <a:avLst/>
          </a:prstGeom>
        </p:spPr>
        <p:txBody>
          <a:bodyPr wrap="square">
            <a:spAutoFit/>
          </a:bodyPr>
          <a:lstStyle/>
          <a:p>
            <a:pPr>
              <a:lnSpc>
                <a:spcPts val="2000"/>
              </a:lnSpc>
            </a:pPr>
            <a:r>
              <a:rPr lang="zh-CN" altLang="en-US" sz="1400" dirty="0" smtClean="0">
                <a:solidFill>
                  <a:srgbClr val="0070C0"/>
                </a:solidFill>
              </a:rPr>
              <a:t>　　</a:t>
            </a:r>
            <a:r>
              <a:rPr lang="zh-CN" altLang="en-US" sz="1400" dirty="0" smtClean="0">
                <a:solidFill>
                  <a:srgbClr val="003B68"/>
                </a:solidFill>
              </a:rPr>
              <a:t>（二）增值税扣税凭证被盗、抢，或者因邮寄丢失、误递导致逾期；</a:t>
            </a:r>
          </a:p>
          <a:p>
            <a:pPr>
              <a:lnSpc>
                <a:spcPts val="2000"/>
              </a:lnSpc>
            </a:pPr>
            <a:r>
              <a:rPr lang="zh-CN" altLang="en-US" sz="1400" dirty="0" smtClean="0">
                <a:solidFill>
                  <a:srgbClr val="003B68"/>
                </a:solidFill>
              </a:rPr>
              <a:t>　　（三）有关司法、行政机关在办理业务或者检查中，扣押增值税扣税凭证，纳税人不能正常履行申报义务，或者税务机关信息系统、网络故障，未能及时处理纳税人网上认证数据等导致增值税扣税凭证逾期；</a:t>
            </a:r>
          </a:p>
          <a:p>
            <a:pPr>
              <a:lnSpc>
                <a:spcPts val="2000"/>
              </a:lnSpc>
            </a:pPr>
            <a:r>
              <a:rPr lang="zh-CN" altLang="en-US" sz="1400" dirty="0" smtClean="0">
                <a:solidFill>
                  <a:srgbClr val="003B68"/>
                </a:solidFill>
              </a:rPr>
              <a:t>　　（四）买卖双方因经济纠纷，未能及时传递增值税扣税凭证，或者纳税人变更纳税地点，注销旧户和重新办理税务登记的时间过长，导致增值税扣税凭证逾期；</a:t>
            </a:r>
          </a:p>
          <a:p>
            <a:pPr>
              <a:lnSpc>
                <a:spcPts val="2000"/>
              </a:lnSpc>
            </a:pPr>
            <a:r>
              <a:rPr lang="zh-CN" altLang="en-US" sz="1400" dirty="0" smtClean="0">
                <a:solidFill>
                  <a:srgbClr val="003B68"/>
                </a:solidFill>
              </a:rPr>
              <a:t>　　（五）由于企业办税人员伤亡、突发危重疾病或者擅自离职，未能办理交接手续，导致增值税扣税凭证逾期；</a:t>
            </a:r>
          </a:p>
          <a:p>
            <a:pPr>
              <a:lnSpc>
                <a:spcPts val="2000"/>
              </a:lnSpc>
            </a:pPr>
            <a:r>
              <a:rPr lang="zh-CN" altLang="en-US" sz="1400" dirty="0" smtClean="0">
                <a:solidFill>
                  <a:srgbClr val="003B68"/>
                </a:solidFill>
              </a:rPr>
              <a:t>　　（六）国家税务总局规定的其他情形。</a:t>
            </a:r>
          </a:p>
          <a:p>
            <a:pPr>
              <a:lnSpc>
                <a:spcPts val="2000"/>
              </a:lnSpc>
            </a:pPr>
            <a:r>
              <a:rPr lang="zh-CN" altLang="en-US" sz="1400" dirty="0" smtClean="0">
                <a:solidFill>
                  <a:srgbClr val="003B68"/>
                </a:solidFill>
              </a:rPr>
              <a:t>　　三、增值税一般纳税人因客观原因造成增值税扣税凭证逾期的，可按照本公告附件</a:t>
            </a:r>
            <a:r>
              <a:rPr lang="en-US" altLang="zh-CN" sz="1400" dirty="0" smtClean="0">
                <a:solidFill>
                  <a:srgbClr val="003B68"/>
                </a:solidFill>
              </a:rPr>
              <a:t>《</a:t>
            </a:r>
            <a:r>
              <a:rPr lang="zh-CN" altLang="en-US" sz="1400" dirty="0" smtClean="0">
                <a:solidFill>
                  <a:srgbClr val="003B68"/>
                </a:solidFill>
              </a:rPr>
              <a:t>逾期增值税扣税凭证抵扣管理办法</a:t>
            </a:r>
            <a:r>
              <a:rPr lang="en-US" altLang="zh-CN" sz="1400" dirty="0" smtClean="0">
                <a:solidFill>
                  <a:srgbClr val="003B68"/>
                </a:solidFill>
              </a:rPr>
              <a:t>》</a:t>
            </a:r>
            <a:r>
              <a:rPr lang="zh-CN" altLang="en-US" sz="1400" dirty="0" smtClean="0">
                <a:solidFill>
                  <a:srgbClr val="003B68"/>
                </a:solidFill>
              </a:rPr>
              <a:t>的规定，申请办理逾期抵扣手续。</a:t>
            </a:r>
          </a:p>
          <a:p>
            <a:pPr>
              <a:lnSpc>
                <a:spcPts val="2000"/>
              </a:lnSpc>
            </a:pPr>
            <a:r>
              <a:rPr lang="zh-CN" altLang="en-US" sz="1400" dirty="0" smtClean="0">
                <a:solidFill>
                  <a:srgbClr val="003B68"/>
                </a:solidFill>
              </a:rPr>
              <a:t>　　四、本公告自</a:t>
            </a:r>
            <a:r>
              <a:rPr lang="en-US" altLang="zh-CN" sz="1400" dirty="0" smtClean="0">
                <a:solidFill>
                  <a:srgbClr val="003B68"/>
                </a:solidFill>
              </a:rPr>
              <a:t>2011</a:t>
            </a:r>
            <a:r>
              <a:rPr lang="zh-CN" altLang="en-US" sz="1400" dirty="0" smtClean="0">
                <a:solidFill>
                  <a:srgbClr val="003B68"/>
                </a:solidFill>
              </a:rPr>
              <a:t>年</a:t>
            </a:r>
            <a:r>
              <a:rPr lang="en-US" altLang="zh-CN" sz="1400" dirty="0" smtClean="0">
                <a:solidFill>
                  <a:srgbClr val="003B68"/>
                </a:solidFill>
              </a:rPr>
              <a:t>10</a:t>
            </a:r>
            <a:r>
              <a:rPr lang="zh-CN" altLang="en-US" sz="1400" dirty="0" smtClean="0">
                <a:solidFill>
                  <a:srgbClr val="003B68"/>
                </a:solidFill>
              </a:rPr>
              <a:t>月</a:t>
            </a:r>
            <a:r>
              <a:rPr lang="en-US" altLang="zh-CN" sz="1400" dirty="0" smtClean="0">
                <a:solidFill>
                  <a:srgbClr val="003B68"/>
                </a:solidFill>
              </a:rPr>
              <a:t>1</a:t>
            </a:r>
            <a:r>
              <a:rPr lang="zh-CN" altLang="en-US" sz="1400" dirty="0" smtClean="0">
                <a:solidFill>
                  <a:srgbClr val="003B68"/>
                </a:solidFill>
              </a:rPr>
              <a:t>日起执行。</a:t>
            </a:r>
          </a:p>
          <a:p>
            <a:pPr>
              <a:lnSpc>
                <a:spcPts val="2000"/>
              </a:lnSpc>
            </a:pPr>
            <a:r>
              <a:rPr lang="zh-CN" altLang="en-US" sz="1400" dirty="0" smtClean="0">
                <a:solidFill>
                  <a:srgbClr val="003B68"/>
                </a:solidFill>
              </a:rPr>
              <a:t>　　特此公告。</a:t>
            </a:r>
          </a:p>
          <a:p>
            <a:pPr>
              <a:lnSpc>
                <a:spcPts val="2000"/>
              </a:lnSpc>
            </a:pPr>
            <a:r>
              <a:rPr lang="zh-CN" altLang="en-US" sz="1400" dirty="0" smtClean="0">
                <a:solidFill>
                  <a:srgbClr val="003B68"/>
                </a:solidFill>
              </a:rPr>
              <a:t></a:t>
            </a:r>
            <a:r>
              <a:rPr lang="zh-CN" altLang="en-US" sz="1400" b="1" dirty="0" smtClean="0">
                <a:solidFill>
                  <a:srgbClr val="003B68"/>
                </a:solidFill>
              </a:rPr>
              <a:t></a:t>
            </a:r>
            <a:r>
              <a:rPr lang="zh-CN" altLang="en-US" sz="1400" b="1" dirty="0" smtClean="0">
                <a:solidFill>
                  <a:schemeClr val="accent6">
                    <a:lumMod val="50000"/>
                  </a:schemeClr>
                </a:solidFill>
              </a:rPr>
              <a:t>附件：逾期增值税扣税凭证抵扣管理办法</a:t>
            </a:r>
          </a:p>
          <a:p>
            <a:pPr algn="r">
              <a:lnSpc>
                <a:spcPts val="2000"/>
              </a:lnSpc>
            </a:pPr>
            <a:endParaRPr lang="zh-CN" altLang="en-US" sz="1400" dirty="0" smtClean="0">
              <a:solidFill>
                <a:srgbClr val="003B68"/>
              </a:solidFill>
            </a:endParaRPr>
          </a:p>
          <a:p>
            <a:pPr algn="r">
              <a:lnSpc>
                <a:spcPts val="2000"/>
              </a:lnSpc>
            </a:pPr>
            <a:r>
              <a:rPr lang="zh-CN" altLang="en-US" sz="1400" dirty="0" smtClean="0">
                <a:solidFill>
                  <a:srgbClr val="003B68"/>
                </a:solidFill>
              </a:rPr>
              <a:t>二○一一年九月十四日</a:t>
            </a:r>
          </a:p>
        </p:txBody>
      </p:sp>
      <p:sp>
        <p:nvSpPr>
          <p:cNvPr id="9" name="下箭头 8"/>
          <p:cNvSpPr/>
          <p:nvPr/>
        </p:nvSpPr>
        <p:spPr>
          <a:xfrm>
            <a:off x="827584" y="4731990"/>
            <a:ext cx="216024"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539552" y="832906"/>
            <a:ext cx="8208912" cy="3939540"/>
          </a:xfrm>
          <a:prstGeom prst="rect">
            <a:avLst/>
          </a:prstGeom>
        </p:spPr>
        <p:txBody>
          <a:bodyPr wrap="square">
            <a:spAutoFit/>
          </a:bodyPr>
          <a:lstStyle/>
          <a:p>
            <a:pPr>
              <a:lnSpc>
                <a:spcPts val="2000"/>
              </a:lnSpc>
            </a:pPr>
            <a:r>
              <a:rPr lang="zh-CN" altLang="en-US" sz="1400" b="1" dirty="0" smtClean="0">
                <a:solidFill>
                  <a:schemeClr val="accent6">
                    <a:lumMod val="50000"/>
                  </a:schemeClr>
                </a:solidFill>
              </a:rPr>
              <a:t>附件</a:t>
            </a:r>
          </a:p>
          <a:p>
            <a:pPr>
              <a:lnSpc>
                <a:spcPts val="2000"/>
              </a:lnSpc>
            </a:pPr>
            <a:endParaRPr lang="zh-CN" altLang="en-US" sz="1400" b="1" dirty="0" smtClean="0">
              <a:solidFill>
                <a:schemeClr val="accent6">
                  <a:lumMod val="50000"/>
                </a:schemeClr>
              </a:solidFill>
            </a:endParaRPr>
          </a:p>
          <a:p>
            <a:pPr algn="ctr">
              <a:lnSpc>
                <a:spcPts val="2000"/>
              </a:lnSpc>
            </a:pPr>
            <a:r>
              <a:rPr lang="zh-CN" altLang="en-US" sz="1400" b="1" dirty="0" smtClean="0">
                <a:solidFill>
                  <a:schemeClr val="accent6">
                    <a:lumMod val="50000"/>
                  </a:schemeClr>
                </a:solidFill>
              </a:rPr>
              <a:t>逾期增值税扣税凭证抵扣管理办法</a:t>
            </a:r>
            <a:endParaRPr lang="en-US" altLang="zh-CN" sz="1400" b="1" dirty="0" smtClean="0">
              <a:solidFill>
                <a:schemeClr val="accent6">
                  <a:lumMod val="50000"/>
                </a:schemeClr>
              </a:solidFill>
            </a:endParaRPr>
          </a:p>
          <a:p>
            <a:pPr algn="ctr">
              <a:lnSpc>
                <a:spcPts val="2000"/>
              </a:lnSpc>
            </a:pPr>
            <a:endParaRPr lang="zh-CN" altLang="en-US" sz="1400" b="1" dirty="0" smtClean="0">
              <a:solidFill>
                <a:schemeClr val="accent6">
                  <a:lumMod val="50000"/>
                </a:schemeClr>
              </a:solidFill>
            </a:endParaRPr>
          </a:p>
          <a:p>
            <a:pPr>
              <a:lnSpc>
                <a:spcPts val="2000"/>
              </a:lnSpc>
            </a:pPr>
            <a:r>
              <a:rPr lang="zh-CN" altLang="en-US" sz="1400" dirty="0" smtClean="0">
                <a:solidFill>
                  <a:schemeClr val="accent6">
                    <a:lumMod val="50000"/>
                  </a:schemeClr>
                </a:solidFill>
              </a:rPr>
              <a:t>　　一、增值税一般纳税人发生真实交易但由于客观原因造成增值税扣税凭证逾期的，可向主管税务机关申请办理逾期抵扣。</a:t>
            </a:r>
          </a:p>
          <a:p>
            <a:pPr>
              <a:lnSpc>
                <a:spcPts val="2000"/>
              </a:lnSpc>
            </a:pPr>
            <a:r>
              <a:rPr lang="zh-CN" altLang="en-US" sz="1400" dirty="0" smtClean="0">
                <a:solidFill>
                  <a:schemeClr val="accent6">
                    <a:lumMod val="50000"/>
                  </a:schemeClr>
                </a:solidFill>
              </a:rPr>
              <a:t>　　二、纳税人申请办理逾期抵扣时，应报送如下资料：</a:t>
            </a:r>
          </a:p>
          <a:p>
            <a:pPr>
              <a:lnSpc>
                <a:spcPts val="2000"/>
              </a:lnSpc>
            </a:pPr>
            <a:r>
              <a:rPr lang="zh-CN" altLang="en-US" sz="1400" dirty="0" smtClean="0">
                <a:solidFill>
                  <a:schemeClr val="accent6">
                    <a:lumMod val="50000"/>
                  </a:schemeClr>
                </a:solidFill>
              </a:rPr>
              <a:t>　　（一）</a:t>
            </a:r>
            <a:r>
              <a:rPr lang="en-US" altLang="zh-CN" sz="1400" dirty="0" smtClean="0">
                <a:solidFill>
                  <a:schemeClr val="accent6">
                    <a:lumMod val="50000"/>
                  </a:schemeClr>
                </a:solidFill>
              </a:rPr>
              <a:t>《</a:t>
            </a:r>
            <a:r>
              <a:rPr lang="zh-CN" altLang="en-US" sz="1400" dirty="0" smtClean="0">
                <a:solidFill>
                  <a:schemeClr val="accent6">
                    <a:lumMod val="50000"/>
                  </a:schemeClr>
                </a:solidFill>
              </a:rPr>
              <a:t>逾期增值税扣税凭证抵扣申请单</a:t>
            </a:r>
            <a:r>
              <a:rPr lang="en-US" altLang="zh-CN" sz="1400" dirty="0" smtClean="0">
                <a:solidFill>
                  <a:schemeClr val="accent6">
                    <a:lumMod val="50000"/>
                  </a:schemeClr>
                </a:solidFill>
              </a:rPr>
              <a:t>》</a:t>
            </a:r>
            <a:r>
              <a:rPr lang="zh-CN" altLang="en-US" sz="1400" dirty="0" smtClean="0">
                <a:solidFill>
                  <a:schemeClr val="accent6">
                    <a:lumMod val="50000"/>
                  </a:schemeClr>
                </a:solidFill>
              </a:rPr>
              <a:t>；</a:t>
            </a:r>
          </a:p>
          <a:p>
            <a:pPr>
              <a:lnSpc>
                <a:spcPts val="2000"/>
              </a:lnSpc>
            </a:pPr>
            <a:r>
              <a:rPr lang="zh-CN" altLang="en-US" sz="1400" dirty="0" smtClean="0">
                <a:solidFill>
                  <a:schemeClr val="accent6">
                    <a:lumMod val="50000"/>
                  </a:schemeClr>
                </a:solidFill>
              </a:rPr>
              <a:t>　　（二）增值税扣税凭证逾期情况说明。纳税人应详细说明未能按期办理认证、确认或者稽核比对的原因，并加盖企业公章。其中，对客观原因不涉及第三方的，纳税人应说明的情况具体为：发生自然灾害、社会突发事件等不可抗力原因的，纳税人应详细说明自然灾害或者社会突发事件发生的时间、影响地区、对纳税人生产经营的实际影响等；纳税人变更纳税地点，注销旧户和重新办理税务登记的时间过长，导致增值税扣税凭证逾期的，纳税人应详细说明办理搬迁时间、注销旧户和注册新户的时间、搬出及搬入地点等；企业办税人员擅自离职，未办理交接手续的，纳税人应详细说明事情经过、办税人员姓名、离职时间等，并提供解除劳动关系合同及企业内部相关处理决定。</a:t>
            </a:r>
            <a:endParaRPr lang="zh-CN" altLang="en-US" sz="1400" dirty="0">
              <a:solidFill>
                <a:schemeClr val="accent6">
                  <a:lumMod val="50000"/>
                </a:schemeClr>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975375"/>
            <a:ext cx="8496944" cy="3662862"/>
          </a:xfrm>
          <a:prstGeom prst="rect">
            <a:avLst/>
          </a:prstGeom>
        </p:spPr>
        <p:txBody>
          <a:bodyPr wrap="square">
            <a:spAutoFit/>
          </a:bodyPr>
          <a:lstStyle/>
          <a:p>
            <a:pPr>
              <a:lnSpc>
                <a:spcPts val="2000"/>
              </a:lnSpc>
            </a:pPr>
            <a:r>
              <a:rPr lang="zh-CN" altLang="en-US" sz="1400" dirty="0" smtClean="0">
                <a:solidFill>
                  <a:schemeClr val="accent6">
                    <a:lumMod val="50000"/>
                  </a:schemeClr>
                </a:solidFill>
              </a:rPr>
              <a:t>        （三）客观原因涉及第三方的，应提供第三方证明或说明。具体为：企业办税人员伤亡或者突发危重疾病的，应提供公安机关、交通管理部门或者医院证明；有关司法、行政机关在办理业务或者检查中，扣押增值税扣税凭证，导致纳税人不能正常履行申报义务的，应提供相关司法、行政机关证明；增值税扣税凭证被盗、抢的，应提供公安机关证明；买卖双方因经济纠纷，未能及时传递增值税扣税凭证的，应提供卖方出具的情况说明；邮寄丢失或者误递导致增值税扣税凭证逾期的，应提供邮政单位出具的说明。</a:t>
            </a:r>
          </a:p>
          <a:p>
            <a:pPr>
              <a:lnSpc>
                <a:spcPts val="2000"/>
              </a:lnSpc>
            </a:pPr>
            <a:r>
              <a:rPr lang="zh-CN" altLang="en-US" sz="1400" dirty="0" smtClean="0">
                <a:solidFill>
                  <a:schemeClr val="accent6">
                    <a:lumMod val="50000"/>
                  </a:schemeClr>
                </a:solidFill>
              </a:rPr>
              <a:t>　　（四）逾期增值税扣税凭证电子信息；</a:t>
            </a:r>
          </a:p>
          <a:p>
            <a:pPr>
              <a:lnSpc>
                <a:spcPts val="2000"/>
              </a:lnSpc>
            </a:pPr>
            <a:r>
              <a:rPr lang="zh-CN" altLang="en-US" sz="1400" dirty="0" smtClean="0">
                <a:solidFill>
                  <a:schemeClr val="accent6">
                    <a:lumMod val="50000"/>
                  </a:schemeClr>
                </a:solidFill>
              </a:rPr>
              <a:t>　　（五）逾期增值税扣税凭证复印件（复印件必须整洁、清晰，在凭证备注栏注明“与原件一致”并加盖企业公章，增值税专用发票复印件必须裁剪成与原票大小一致）。</a:t>
            </a:r>
          </a:p>
          <a:p>
            <a:pPr>
              <a:lnSpc>
                <a:spcPts val="2000"/>
              </a:lnSpc>
            </a:pPr>
            <a:r>
              <a:rPr lang="zh-CN" altLang="en-US" sz="1400" dirty="0" smtClean="0">
                <a:solidFill>
                  <a:schemeClr val="accent6">
                    <a:lumMod val="50000"/>
                  </a:schemeClr>
                </a:solidFill>
              </a:rPr>
              <a:t>　　三、由于税务机关自身原因造成纳税人增值税扣税凭证逾期的，主管税务机关应在上报文件中说明相关情况。具体为，税务机关信息系统或者网络故障，未能及时处理纳税人网上认证数据的，主管税务机关应详细说明信息系统或网络故障出现、持续的时间，故障原因及表现等。</a:t>
            </a:r>
          </a:p>
          <a:p>
            <a:pPr>
              <a:lnSpc>
                <a:spcPts val="2000"/>
              </a:lnSpc>
            </a:pPr>
            <a:r>
              <a:rPr lang="zh-CN" altLang="en-US" sz="1400" dirty="0" smtClean="0">
                <a:solidFill>
                  <a:schemeClr val="accent6">
                    <a:lumMod val="50000"/>
                  </a:schemeClr>
                </a:solidFill>
              </a:rPr>
              <a:t>　　四、主管税务机关应认真核实纳税人所报资料，重点核查纳税人所报送资料是否齐全、交易是否真实发生、造成增值税扣税凭证逾期的原因是否属于客观原因、第三方证明或说明所述时间是否具有逻辑性、资料信息是否一致、增值税扣税凭证复印件与原件是否一致等。</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43558"/>
            <a:ext cx="8496944" cy="2636940"/>
          </a:xfrm>
          <a:prstGeom prst="rect">
            <a:avLst/>
          </a:prstGeom>
        </p:spPr>
        <p:txBody>
          <a:bodyPr wrap="square">
            <a:spAutoFit/>
          </a:bodyPr>
          <a:lstStyle/>
          <a:p>
            <a:pPr>
              <a:lnSpc>
                <a:spcPts val="2000"/>
              </a:lnSpc>
            </a:pPr>
            <a:r>
              <a:rPr lang="zh-CN" altLang="en-US" sz="1400" dirty="0" smtClean="0">
                <a:solidFill>
                  <a:schemeClr val="accent6">
                    <a:lumMod val="50000"/>
                  </a:schemeClr>
                </a:solidFill>
              </a:rPr>
              <a:t>         主管税务机关核实无误后，应向上级税务机关上报，并将增值税扣税凭证逾期情况说明、第三方证明或说明、逾期增值税扣税凭证电子信息、逾期增值税扣税凭证复印件逐级上报至省国税局。</a:t>
            </a:r>
          </a:p>
          <a:p>
            <a:pPr>
              <a:lnSpc>
                <a:spcPts val="2000"/>
              </a:lnSpc>
            </a:pPr>
            <a:r>
              <a:rPr lang="zh-CN" altLang="en-US" sz="1400" dirty="0" smtClean="0">
                <a:solidFill>
                  <a:schemeClr val="accent6">
                    <a:lumMod val="50000"/>
                  </a:schemeClr>
                </a:solidFill>
              </a:rPr>
              <a:t>　　五、省国税局对上报的资料进行案头复核，并对逾期增值税扣税凭证信息进行认证、稽核比对，对资料符合条件、稽核比对结果相符的，允许纳税人继续抵扣逾期增值税扣税凭证上所注明或计算的税额。</a:t>
            </a:r>
          </a:p>
          <a:p>
            <a:pPr>
              <a:lnSpc>
                <a:spcPts val="2000"/>
              </a:lnSpc>
            </a:pPr>
            <a:r>
              <a:rPr lang="zh-CN" altLang="en-US" sz="1400" dirty="0" smtClean="0">
                <a:solidFill>
                  <a:schemeClr val="accent6">
                    <a:lumMod val="50000"/>
                  </a:schemeClr>
                </a:solidFill>
              </a:rPr>
              <a:t>　　六、主管税务机关可定期或者不定期对已抵扣逾期增值税扣税凭证进项税额的纳税人进行复查，发现纳税人提供虚假信息，存在弄虚作假行为的，应责令纳税人将已抵扣进项税额转出，并按</a:t>
            </a:r>
            <a:r>
              <a:rPr lang="en-US" altLang="zh-CN" sz="1400" dirty="0" smtClean="0">
                <a:solidFill>
                  <a:schemeClr val="accent6">
                    <a:lumMod val="50000"/>
                  </a:schemeClr>
                </a:solidFill>
              </a:rPr>
              <a:t>《</a:t>
            </a:r>
            <a:r>
              <a:rPr lang="zh-CN" altLang="en-US" sz="1400" dirty="0" smtClean="0">
                <a:solidFill>
                  <a:schemeClr val="accent6">
                    <a:lumMod val="50000"/>
                  </a:schemeClr>
                </a:solidFill>
              </a:rPr>
              <a:t>中华人民共和国税收征收管理法</a:t>
            </a:r>
            <a:r>
              <a:rPr lang="en-US" altLang="zh-CN" sz="1400" dirty="0" smtClean="0">
                <a:solidFill>
                  <a:schemeClr val="accent6">
                    <a:lumMod val="50000"/>
                  </a:schemeClr>
                </a:solidFill>
              </a:rPr>
              <a:t>》</a:t>
            </a:r>
            <a:r>
              <a:rPr lang="zh-CN" altLang="en-US" sz="1400" dirty="0" smtClean="0">
                <a:solidFill>
                  <a:schemeClr val="accent6">
                    <a:lumMod val="50000"/>
                  </a:schemeClr>
                </a:solidFill>
              </a:rPr>
              <a:t>的有关规定进行处罚。</a:t>
            </a:r>
          </a:p>
          <a:p>
            <a:pPr>
              <a:lnSpc>
                <a:spcPts val="2000"/>
              </a:lnSpc>
            </a:pPr>
            <a:r>
              <a:rPr lang="zh-CN" altLang="en-US" sz="1400" dirty="0" smtClean="0">
                <a:solidFill>
                  <a:schemeClr val="accent6">
                    <a:lumMod val="50000"/>
                  </a:schemeClr>
                </a:solidFill>
              </a:rPr>
              <a:t> </a:t>
            </a:r>
          </a:p>
          <a:p>
            <a:pPr>
              <a:lnSpc>
                <a:spcPts val="2000"/>
              </a:lnSpc>
            </a:pPr>
            <a:r>
              <a:rPr lang="zh-CN" altLang="en-US" sz="1400" dirty="0" smtClean="0">
                <a:solidFill>
                  <a:schemeClr val="accent6">
                    <a:lumMod val="50000"/>
                  </a:schemeClr>
                </a:solidFill>
              </a:rPr>
              <a:t>　　附表：</a:t>
            </a:r>
            <a:r>
              <a:rPr lang="en-US" altLang="zh-CN" sz="1400" dirty="0" smtClean="0">
                <a:solidFill>
                  <a:schemeClr val="accent6">
                    <a:lumMod val="50000"/>
                  </a:schemeClr>
                </a:solidFill>
                <a:hlinkClick r:id="rId2" action="ppaction://hlinkfile"/>
              </a:rPr>
              <a:t>1.</a:t>
            </a:r>
            <a:r>
              <a:rPr lang="zh-CN" altLang="en-US" sz="1400" dirty="0" smtClean="0">
                <a:solidFill>
                  <a:schemeClr val="accent6">
                    <a:lumMod val="50000"/>
                  </a:schemeClr>
                </a:solidFill>
                <a:hlinkClick r:id="rId2" action="ppaction://hlinkfile"/>
              </a:rPr>
              <a:t>逾期增值税扣税凭证抵扣申请单</a:t>
            </a:r>
            <a:endParaRPr lang="zh-CN" altLang="en-US" sz="1400" dirty="0" smtClean="0">
              <a:solidFill>
                <a:schemeClr val="accent6">
                  <a:lumMod val="50000"/>
                </a:schemeClr>
              </a:solidFill>
            </a:endParaRPr>
          </a:p>
          <a:p>
            <a:pPr>
              <a:lnSpc>
                <a:spcPts val="2000"/>
              </a:lnSpc>
            </a:pPr>
            <a:r>
              <a:rPr lang="zh-CN" altLang="en-US" sz="1400" dirty="0" smtClean="0">
                <a:solidFill>
                  <a:schemeClr val="accent6">
                    <a:lumMod val="50000"/>
                  </a:schemeClr>
                </a:solidFill>
              </a:rPr>
              <a:t>　　　　　</a:t>
            </a:r>
            <a:r>
              <a:rPr lang="en-US" altLang="zh-CN" sz="1400" dirty="0" smtClean="0">
                <a:solidFill>
                  <a:schemeClr val="accent6">
                    <a:lumMod val="50000"/>
                  </a:schemeClr>
                </a:solidFill>
                <a:hlinkClick r:id="rId3" action="ppaction://hlinkfile"/>
              </a:rPr>
              <a:t>2.</a:t>
            </a:r>
            <a:r>
              <a:rPr lang="zh-CN" altLang="en-US" sz="1400" dirty="0" smtClean="0">
                <a:solidFill>
                  <a:schemeClr val="accent6">
                    <a:lumMod val="50000"/>
                  </a:schemeClr>
                </a:solidFill>
                <a:hlinkClick r:id="rId3" action="ppaction://hlinkfile"/>
              </a:rPr>
              <a:t>逾期增值税扣税凭证电子信息格式</a:t>
            </a:r>
            <a:endParaRPr lang="zh-CN" altLang="en-US" sz="1400" dirty="0">
              <a:solidFill>
                <a:schemeClr val="accent6">
                  <a:lumMod val="50000"/>
                </a:schemeClr>
              </a:solidFill>
            </a:endParaRPr>
          </a:p>
        </p:txBody>
      </p:sp>
      <p:grpSp>
        <p:nvGrpSpPr>
          <p:cNvPr id="9" name="组合 8"/>
          <p:cNvGrpSpPr/>
          <p:nvPr/>
        </p:nvGrpSpPr>
        <p:grpSpPr>
          <a:xfrm>
            <a:off x="1043608" y="3867894"/>
            <a:ext cx="936104" cy="826892"/>
            <a:chOff x="5566596" y="2919413"/>
            <a:chExt cx="514164" cy="514164"/>
          </a:xfrm>
        </p:grpSpPr>
        <p:sp>
          <p:nvSpPr>
            <p:cNvPr id="10" name="圆角矩形 9"/>
            <p:cNvSpPr/>
            <p:nvPr/>
          </p:nvSpPr>
          <p:spPr>
            <a:xfrm>
              <a:off x="5566596" y="2919413"/>
              <a:ext cx="514164" cy="514164"/>
            </a:xfrm>
            <a:prstGeom prst="roundRect">
              <a:avLst>
                <a:gd name="adj" fmla="val 11994"/>
              </a:avLst>
            </a:prstGeom>
            <a:solidFill>
              <a:srgbClr val="5B9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27"/>
            <p:cNvGrpSpPr/>
            <p:nvPr/>
          </p:nvGrpSpPr>
          <p:grpSpPr>
            <a:xfrm>
              <a:off x="5660697" y="2984617"/>
              <a:ext cx="271820" cy="382584"/>
              <a:chOff x="1578674" y="2649748"/>
              <a:chExt cx="808378" cy="1137785"/>
            </a:xfrm>
          </p:grpSpPr>
          <p:sp>
            <p:nvSpPr>
              <p:cNvPr id="13" name="任意多边形 12"/>
              <p:cNvSpPr/>
              <p:nvPr/>
            </p:nvSpPr>
            <p:spPr>
              <a:xfrm>
                <a:off x="1578674" y="2944003"/>
                <a:ext cx="376029" cy="549276"/>
              </a:xfrm>
              <a:custGeom>
                <a:avLst/>
                <a:gdLst>
                  <a:gd name="connsiteX0" fmla="*/ 32130 w 376029"/>
                  <a:gd name="connsiteY0" fmla="*/ 0 h 549276"/>
                  <a:gd name="connsiteX1" fmla="*/ 376029 w 376029"/>
                  <a:gd name="connsiteY1" fmla="*/ 0 h 549276"/>
                  <a:gd name="connsiteX2" fmla="*/ 376029 w 376029"/>
                  <a:gd name="connsiteY2" fmla="*/ 549276 h 549276"/>
                  <a:gd name="connsiteX3" fmla="*/ 32130 w 376029"/>
                  <a:gd name="connsiteY3" fmla="*/ 549276 h 549276"/>
                  <a:gd name="connsiteX4" fmla="*/ 0 w 376029"/>
                  <a:gd name="connsiteY4" fmla="*/ 517146 h 549276"/>
                  <a:gd name="connsiteX5" fmla="*/ 0 w 376029"/>
                  <a:gd name="connsiteY5" fmla="*/ 32130 h 549276"/>
                  <a:gd name="connsiteX6" fmla="*/ 32130 w 376029"/>
                  <a:gd name="connsiteY6" fmla="*/ 0 h 549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029" h="549276">
                    <a:moveTo>
                      <a:pt x="32130" y="0"/>
                    </a:moveTo>
                    <a:lnTo>
                      <a:pt x="376029" y="0"/>
                    </a:lnTo>
                    <a:lnTo>
                      <a:pt x="376029" y="549276"/>
                    </a:lnTo>
                    <a:lnTo>
                      <a:pt x="32130" y="549276"/>
                    </a:lnTo>
                    <a:cubicBezTo>
                      <a:pt x="14385" y="549276"/>
                      <a:pt x="0" y="534891"/>
                      <a:pt x="0" y="517146"/>
                    </a:cubicBezTo>
                    <a:lnTo>
                      <a:pt x="0" y="32130"/>
                    </a:lnTo>
                    <a:cubicBezTo>
                      <a:pt x="0" y="14385"/>
                      <a:pt x="14385" y="0"/>
                      <a:pt x="32130" y="0"/>
                    </a:cubicBezTo>
                    <a:close/>
                  </a:path>
                </a:pathLst>
              </a:cu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rot="16200000" flipH="1">
                <a:off x="1601986" y="3002467"/>
                <a:ext cx="1137785" cy="432347"/>
              </a:xfrm>
              <a:prstGeom prst="trapezoid">
                <a:avLst>
                  <a:gd name="adj" fmla="val 69313"/>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弧形 11"/>
            <p:cNvSpPr/>
            <p:nvPr/>
          </p:nvSpPr>
          <p:spPr>
            <a:xfrm rot="2609377">
              <a:off x="5697671" y="3010694"/>
              <a:ext cx="331190" cy="331190"/>
            </a:xfrm>
            <a:prstGeom prst="arc">
              <a:avLst/>
            </a:prstGeom>
            <a:noFill/>
            <a:ln w="412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6" name="TextBox 15"/>
          <p:cNvSpPr txBox="1"/>
          <p:nvPr/>
        </p:nvSpPr>
        <p:spPr>
          <a:xfrm>
            <a:off x="2123728" y="4083918"/>
            <a:ext cx="3312368" cy="369332"/>
          </a:xfrm>
          <a:prstGeom prst="rect">
            <a:avLst/>
          </a:prstGeom>
          <a:noFill/>
        </p:spPr>
        <p:txBody>
          <a:bodyPr wrap="square" rtlCol="0">
            <a:spAutoFit/>
          </a:bodyPr>
          <a:lstStyle/>
          <a:p>
            <a:r>
              <a:rPr lang="zh-CN" altLang="en-US" b="1" dirty="0" smtClean="0">
                <a:solidFill>
                  <a:schemeClr val="tx2"/>
                </a:solidFill>
              </a:rPr>
              <a:t>下面还有公告解读哦！</a:t>
            </a:r>
            <a:endParaRPr lang="zh-CN" altLang="en-US" b="1" dirty="0">
              <a:solidFill>
                <a:schemeClr val="tx2"/>
              </a:solidFill>
            </a:endParaRPr>
          </a:p>
        </p:txBody>
      </p:sp>
      <p:pic>
        <p:nvPicPr>
          <p:cNvPr id="1026" name="Picture 2" descr="C:\Users\Administrator\Desktop\ppt模板\ppt素材\商务团队人物场景扁平化卡通png高清图片素材\商务人物-扁平组 (2).png"/>
          <p:cNvPicPr>
            <a:picLocks noChangeAspect="1" noChangeArrowheads="1"/>
          </p:cNvPicPr>
          <p:nvPr/>
        </p:nvPicPr>
        <p:blipFill>
          <a:blip r:embed="rId4" cstate="print"/>
          <a:srcRect/>
          <a:stretch>
            <a:fillRect/>
          </a:stretch>
        </p:blipFill>
        <p:spPr bwMode="auto">
          <a:xfrm>
            <a:off x="5796136" y="2859782"/>
            <a:ext cx="2258239" cy="2016572"/>
          </a:xfrm>
          <a:prstGeom prst="rect">
            <a:avLst/>
          </a:prstGeom>
          <a:noFill/>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43558"/>
            <a:ext cx="8352928" cy="2893421"/>
          </a:xfrm>
          <a:prstGeom prst="rect">
            <a:avLst/>
          </a:prstGeom>
        </p:spPr>
        <p:txBody>
          <a:bodyPr wrap="square">
            <a:spAutoFit/>
          </a:bodyPr>
          <a:lstStyle/>
          <a:p>
            <a:pPr algn="ctr">
              <a:lnSpc>
                <a:spcPts val="2000"/>
              </a:lnSpc>
            </a:pPr>
            <a:r>
              <a:rPr lang="zh-CN" altLang="en-US" sz="1400" b="1" dirty="0" smtClean="0">
                <a:solidFill>
                  <a:schemeClr val="tx2"/>
                </a:solidFill>
              </a:rPr>
              <a:t>关于</a:t>
            </a:r>
            <a:r>
              <a:rPr lang="en-US" altLang="zh-CN" sz="1400" b="1" dirty="0" smtClean="0">
                <a:solidFill>
                  <a:schemeClr val="tx2"/>
                </a:solidFill>
              </a:rPr>
              <a:t>《</a:t>
            </a:r>
            <a:r>
              <a:rPr lang="zh-CN" altLang="en-US" sz="1400" b="1" dirty="0" smtClean="0">
                <a:solidFill>
                  <a:schemeClr val="tx2"/>
                </a:solidFill>
              </a:rPr>
              <a:t>国家税务总局关于进一步优化增值税、消费税有关涉税事项办理程序的公告</a:t>
            </a:r>
            <a:r>
              <a:rPr lang="en-US" altLang="zh-CN" sz="1400" b="1" dirty="0" smtClean="0">
                <a:solidFill>
                  <a:schemeClr val="tx2"/>
                </a:solidFill>
              </a:rPr>
              <a:t>》</a:t>
            </a:r>
            <a:r>
              <a:rPr lang="zh-CN" altLang="en-US" sz="1400" b="1" dirty="0" smtClean="0">
                <a:solidFill>
                  <a:schemeClr val="tx2"/>
                </a:solidFill>
              </a:rPr>
              <a:t>的解读</a:t>
            </a:r>
            <a:endParaRPr lang="en-US" altLang="zh-CN" sz="1400" b="1" dirty="0" smtClean="0">
              <a:solidFill>
                <a:schemeClr val="tx2"/>
              </a:solidFill>
            </a:endParaRPr>
          </a:p>
          <a:p>
            <a:pPr>
              <a:lnSpc>
                <a:spcPts val="2000"/>
              </a:lnSpc>
            </a:pPr>
            <a:endParaRPr lang="zh-CN" altLang="en-US" sz="1400" dirty="0" smtClean="0"/>
          </a:p>
          <a:p>
            <a:pPr>
              <a:lnSpc>
                <a:spcPts val="2000"/>
              </a:lnSpc>
            </a:pPr>
            <a:r>
              <a:rPr lang="zh-CN" altLang="en-US" sz="1400" dirty="0" smtClean="0"/>
              <a:t>        按照国务院关于简政放权、放管结合、优化服务的要求，我们将“逾期增值税扣税凭证继续抵扣”“汇总缴纳增值税”“汇总缴纳消费税”有关涉税事项的办理程序进一步优化：</a:t>
            </a:r>
          </a:p>
          <a:p>
            <a:pPr>
              <a:lnSpc>
                <a:spcPts val="2000"/>
              </a:lnSpc>
            </a:pPr>
            <a:r>
              <a:rPr lang="zh-CN" altLang="en-US" sz="1400" dirty="0" smtClean="0"/>
              <a:t>　　一、将“逾期增值税扣税凭证继续抵扣”事项的核准权限，下放至省国税局。公告明确，增值税一般纳税人发生真实交易但由于客观原因造成增值税扣税凭证（包括增值税专用发票、海关进口增值税专用缴款书和机动车销售统一发票）未能按照规定期限办理认证、确认或者稽核比对的，经主管税务机关核实、逐级上报，由省国税局认证并稽核比对后，对比对相符的增值税扣税凭证，允许纳税人继续抵扣其进项税额。因信息系统开发原因，该事项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日起执行。</a:t>
            </a:r>
          </a:p>
          <a:p>
            <a:pPr>
              <a:lnSpc>
                <a:spcPts val="2000"/>
              </a:lnSpc>
            </a:pPr>
            <a:r>
              <a:rPr lang="zh-CN" altLang="en-US" sz="1400" dirty="0" smtClean="0"/>
              <a:t>　　二、纳税人同时申请汇总缴纳增值税、消费税的，在申请资料中说明同时申请两税种的汇总缴纳即可，不需要就增值税、消费税分别报送申请资料。</a:t>
            </a:r>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331640" y="699542"/>
            <a:ext cx="7056784" cy="369332"/>
          </a:xfrm>
          <a:prstGeom prst="rect">
            <a:avLst/>
          </a:prstGeom>
        </p:spPr>
        <p:txBody>
          <a:bodyPr wrap="square">
            <a:spAutoFit/>
          </a:bodyPr>
          <a:lstStyle/>
          <a:p>
            <a:r>
              <a:rPr lang="en-US" altLang="zh-CN" b="1" dirty="0" smtClean="0">
                <a:solidFill>
                  <a:schemeClr val="tx2"/>
                </a:solidFill>
              </a:rPr>
              <a:t>【</a:t>
            </a:r>
            <a:r>
              <a:rPr lang="zh-CN" altLang="en-US" b="1" dirty="0" smtClean="0">
                <a:solidFill>
                  <a:schemeClr val="tx2"/>
                </a:solidFill>
              </a:rPr>
              <a:t>税局提示</a:t>
            </a:r>
            <a:r>
              <a:rPr lang="en-US" altLang="zh-CN" b="1" dirty="0" smtClean="0">
                <a:solidFill>
                  <a:schemeClr val="tx2"/>
                </a:solidFill>
              </a:rPr>
              <a:t>】90%</a:t>
            </a:r>
            <a:r>
              <a:rPr lang="zh-CN" altLang="en-US" b="1" dirty="0" smtClean="0">
                <a:solidFill>
                  <a:schemeClr val="tx2"/>
                </a:solidFill>
              </a:rPr>
              <a:t>的会计人都不知道，“暂估”应该这么做账！</a:t>
            </a:r>
            <a:endParaRPr lang="zh-CN" altLang="en-US" b="1" dirty="0">
              <a:solidFill>
                <a:schemeClr val="tx2"/>
              </a:solidFill>
            </a:endParaRPr>
          </a:p>
        </p:txBody>
      </p:sp>
      <p:sp>
        <p:nvSpPr>
          <p:cNvPr id="9" name="半闭框 8"/>
          <p:cNvSpPr/>
          <p:nvPr/>
        </p:nvSpPr>
        <p:spPr>
          <a:xfrm>
            <a:off x="1403648" y="1131590"/>
            <a:ext cx="6336704" cy="864096"/>
          </a:xfrm>
          <a:prstGeom prst="halfFrame">
            <a:avLst>
              <a:gd name="adj1" fmla="val 2240"/>
              <a:gd name="adj2" fmla="val 19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547664" y="1203598"/>
            <a:ext cx="5976664" cy="830997"/>
          </a:xfrm>
          <a:prstGeom prst="rect">
            <a:avLst/>
          </a:prstGeom>
        </p:spPr>
        <p:txBody>
          <a:bodyPr wrap="square">
            <a:spAutoFit/>
          </a:bodyPr>
          <a:lstStyle/>
          <a:p>
            <a:r>
              <a:rPr lang="zh-CN" altLang="en-US" sz="1600" dirty="0" smtClean="0"/>
              <a:t>对于由于付款不及时等多种原因，购入的存货常常出现发票不能及时到达的情形，为了准确地反映资产、负债、成本的需要，基于会计的重要性原则，应对此类存货做</a:t>
            </a:r>
            <a:r>
              <a:rPr lang="zh-CN" altLang="en-US" sz="1600" b="1" dirty="0" smtClean="0">
                <a:solidFill>
                  <a:schemeClr val="tx2"/>
                </a:solidFill>
              </a:rPr>
              <a:t>暂估入账处理</a:t>
            </a:r>
            <a:r>
              <a:rPr lang="zh-CN" altLang="en-US" sz="1600" dirty="0" smtClean="0"/>
              <a:t>。</a:t>
            </a:r>
            <a:endParaRPr lang="zh-CN" altLang="en-US" sz="1600" dirty="0"/>
          </a:p>
        </p:txBody>
      </p:sp>
      <p:sp>
        <p:nvSpPr>
          <p:cNvPr id="11" name="矩形 10"/>
          <p:cNvSpPr/>
          <p:nvPr/>
        </p:nvSpPr>
        <p:spPr>
          <a:xfrm>
            <a:off x="2286000" y="2342360"/>
            <a:ext cx="4572000" cy="2354491"/>
          </a:xfrm>
          <a:prstGeom prst="rect">
            <a:avLst/>
          </a:prstGeom>
        </p:spPr>
        <p:txBody>
          <a:bodyPr>
            <a:spAutoFit/>
          </a:bodyPr>
          <a:lstStyle/>
          <a:p>
            <a:pPr algn="ctr">
              <a:lnSpc>
                <a:spcPct val="150000"/>
              </a:lnSpc>
            </a:pPr>
            <a:r>
              <a:rPr lang="zh-CN" altLang="en-US" sz="1400" dirty="0" smtClean="0">
                <a:solidFill>
                  <a:schemeClr val="accent2">
                    <a:lumMod val="50000"/>
                  </a:schemeClr>
                </a:solidFill>
              </a:rPr>
              <a:t>实务中由于企业的业务特点、会计核算方式</a:t>
            </a:r>
          </a:p>
          <a:p>
            <a:pPr algn="ctr">
              <a:lnSpc>
                <a:spcPct val="150000"/>
              </a:lnSpc>
            </a:pPr>
            <a:r>
              <a:rPr lang="zh-CN" altLang="en-US" sz="1400" dirty="0" smtClean="0">
                <a:solidFill>
                  <a:schemeClr val="accent2">
                    <a:lumMod val="50000"/>
                  </a:schemeClr>
                </a:solidFill>
              </a:rPr>
              <a:t>会计环境的不同</a:t>
            </a:r>
          </a:p>
          <a:p>
            <a:pPr algn="ctr">
              <a:lnSpc>
                <a:spcPct val="150000"/>
              </a:lnSpc>
            </a:pPr>
            <a:r>
              <a:rPr lang="zh-CN" altLang="en-US" sz="1400" dirty="0" smtClean="0">
                <a:solidFill>
                  <a:schemeClr val="accent2">
                    <a:lumMod val="50000"/>
                  </a:schemeClr>
                </a:solidFill>
              </a:rPr>
              <a:t>以及会计人员的见解不一致</a:t>
            </a:r>
          </a:p>
          <a:p>
            <a:pPr algn="ctr">
              <a:lnSpc>
                <a:spcPct val="150000"/>
              </a:lnSpc>
            </a:pPr>
            <a:r>
              <a:rPr lang="zh-CN" altLang="en-US" sz="1400" dirty="0" smtClean="0">
                <a:solidFill>
                  <a:schemeClr val="accent2">
                    <a:lumMod val="50000"/>
                  </a:schemeClr>
                </a:solidFill>
              </a:rPr>
              <a:t>各企业</a:t>
            </a:r>
            <a:r>
              <a:rPr lang="zh-CN" altLang="en-US" sz="1400" b="1" dirty="0" smtClean="0">
                <a:solidFill>
                  <a:schemeClr val="accent2">
                    <a:lumMod val="50000"/>
                  </a:schemeClr>
                </a:solidFill>
              </a:rPr>
              <a:t>“暂估入账”</a:t>
            </a:r>
            <a:r>
              <a:rPr lang="zh-CN" altLang="en-US" sz="1400" dirty="0" smtClean="0">
                <a:solidFill>
                  <a:schemeClr val="accent2">
                    <a:lumMod val="50000"/>
                  </a:schemeClr>
                </a:solidFill>
              </a:rPr>
              <a:t>的具体操作方法</a:t>
            </a:r>
          </a:p>
          <a:p>
            <a:pPr algn="ctr">
              <a:lnSpc>
                <a:spcPct val="150000"/>
              </a:lnSpc>
            </a:pPr>
            <a:r>
              <a:rPr lang="zh-CN" altLang="en-US" sz="1400" dirty="0" smtClean="0">
                <a:solidFill>
                  <a:schemeClr val="accent2">
                    <a:lumMod val="50000"/>
                  </a:schemeClr>
                </a:solidFill>
              </a:rPr>
              <a:t>也多不相同</a:t>
            </a:r>
          </a:p>
          <a:p>
            <a:pPr algn="ctr">
              <a:lnSpc>
                <a:spcPct val="150000"/>
              </a:lnSpc>
            </a:pPr>
            <a:r>
              <a:rPr lang="zh-CN" altLang="en-US" sz="1400" dirty="0" smtClean="0">
                <a:solidFill>
                  <a:schemeClr val="accent2">
                    <a:lumMod val="50000"/>
                  </a:schemeClr>
                </a:solidFill>
              </a:rPr>
              <a:t>今天就跟大家聊一聊</a:t>
            </a:r>
          </a:p>
          <a:p>
            <a:pPr algn="ctr">
              <a:lnSpc>
                <a:spcPct val="150000"/>
              </a:lnSpc>
            </a:pPr>
            <a:r>
              <a:rPr lang="zh-CN" altLang="en-US" sz="1400" dirty="0" smtClean="0">
                <a:solidFill>
                  <a:schemeClr val="accent2">
                    <a:lumMod val="50000"/>
                  </a:schemeClr>
                </a:solidFill>
              </a:rPr>
              <a:t>存货暂估入库的相关问题</a:t>
            </a:r>
            <a:endParaRPr lang="zh-CN" altLang="en-US" sz="1400" dirty="0">
              <a:solidFill>
                <a:schemeClr val="accent2">
                  <a:lumMod val="50000"/>
                </a:schemeClr>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9" name="矩形 8"/>
          <p:cNvSpPr/>
          <p:nvPr/>
        </p:nvSpPr>
        <p:spPr>
          <a:xfrm>
            <a:off x="1043608" y="915566"/>
            <a:ext cx="7128792" cy="396044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solidFill>
                <a:schemeClr val="accent1"/>
              </a:solidFill>
            </a:endParaRPr>
          </a:p>
          <a:p>
            <a:endParaRPr lang="en-US" altLang="zh-CN" dirty="0" smtClean="0">
              <a:solidFill>
                <a:schemeClr val="accent1"/>
              </a:solidFill>
            </a:endParaRPr>
          </a:p>
          <a:p>
            <a:endParaRPr lang="en-US" altLang="zh-CN" dirty="0" smtClean="0">
              <a:solidFill>
                <a:schemeClr val="accent1"/>
              </a:solidFill>
            </a:endParaRPr>
          </a:p>
          <a:p>
            <a:r>
              <a:rPr lang="zh-CN" altLang="en-US" dirty="0" smtClean="0">
                <a:solidFill>
                  <a:schemeClr val="accent1"/>
                </a:solidFill>
              </a:rPr>
              <a:t>暂</a:t>
            </a:r>
            <a:r>
              <a:rPr lang="zh-CN" altLang="en-US" dirty="0" smtClean="0">
                <a:solidFill>
                  <a:schemeClr val="accent1"/>
                </a:solidFill>
              </a:rPr>
              <a:t>估，是指按照现行会计准则实质重于形式、重要性以及谨慎性的质量要求，在具体的会计业务处理中，一种与预计负债不完全相同的业务</a:t>
            </a:r>
            <a:r>
              <a:rPr lang="zh-CN" altLang="en-US" dirty="0" smtClean="0">
                <a:solidFill>
                  <a:schemeClr val="accent1"/>
                </a:solidFill>
              </a:rPr>
              <a:t>。</a:t>
            </a:r>
            <a:endParaRPr lang="en-US" altLang="zh-CN" dirty="0" smtClean="0">
              <a:solidFill>
                <a:schemeClr val="accent1"/>
              </a:solidFill>
            </a:endParaRPr>
          </a:p>
          <a:p>
            <a:endParaRPr lang="zh-CN" altLang="en-US" dirty="0" smtClean="0">
              <a:solidFill>
                <a:schemeClr val="accent1"/>
              </a:solidFill>
            </a:endParaRPr>
          </a:p>
          <a:p>
            <a:r>
              <a:rPr lang="zh-CN" altLang="en-US" b="1" dirty="0" smtClean="0">
                <a:solidFill>
                  <a:schemeClr val="accent1"/>
                </a:solidFill>
              </a:rPr>
              <a:t>暂估也是指本月存货已经入库，但采购发票尚未收到，不能确定存货的入库成本</a:t>
            </a:r>
            <a:r>
              <a:rPr lang="zh-CN" altLang="en-US" b="1" dirty="0" smtClean="0">
                <a:solidFill>
                  <a:schemeClr val="accent1"/>
                </a:solidFill>
              </a:rPr>
              <a:t>。</a:t>
            </a:r>
            <a:endParaRPr lang="en-US" altLang="zh-CN" b="1" dirty="0" smtClean="0">
              <a:solidFill>
                <a:schemeClr val="accent1"/>
              </a:solidFill>
            </a:endParaRPr>
          </a:p>
          <a:p>
            <a:endParaRPr lang="en-US" altLang="zh-CN" b="1" dirty="0" smtClean="0">
              <a:solidFill>
                <a:schemeClr val="accent1"/>
              </a:solidFill>
            </a:endParaRPr>
          </a:p>
          <a:p>
            <a:r>
              <a:rPr lang="zh-CN" altLang="en-US" dirty="0" smtClean="0">
                <a:solidFill>
                  <a:schemeClr val="accent1"/>
                </a:solidFill>
              </a:rPr>
              <a:t>月底时为了正确核算企业的库存成本，需要将这部分存货暂估入账，形成暂估凭证</a:t>
            </a:r>
            <a:r>
              <a:rPr lang="zh-CN" altLang="en-US" dirty="0" smtClean="0">
                <a:solidFill>
                  <a:schemeClr val="accent1"/>
                </a:solidFill>
              </a:rPr>
              <a:t>。</a:t>
            </a:r>
            <a:endParaRPr lang="en-US" altLang="zh-CN" dirty="0" smtClean="0">
              <a:solidFill>
                <a:schemeClr val="accent1"/>
              </a:solidFill>
            </a:endParaRPr>
          </a:p>
          <a:p>
            <a:endParaRPr lang="zh-CN" altLang="en-US" dirty="0" smtClean="0">
              <a:solidFill>
                <a:schemeClr val="accent1"/>
              </a:solidFill>
            </a:endParaRPr>
          </a:p>
          <a:p>
            <a:r>
              <a:rPr lang="zh-CN" altLang="en-US" dirty="0" smtClean="0">
                <a:solidFill>
                  <a:schemeClr val="accent1"/>
                </a:solidFill>
              </a:rPr>
              <a:t>暂估业务简单的可理解为货到票未到的业务。</a:t>
            </a:r>
          </a:p>
          <a:p>
            <a:endParaRPr lang="zh-CN" altLang="en-US" dirty="0">
              <a:solidFill>
                <a:schemeClr val="accent1"/>
              </a:solidFill>
            </a:endParaRPr>
          </a:p>
        </p:txBody>
      </p:sp>
      <p:sp>
        <p:nvSpPr>
          <p:cNvPr id="10" name="剪去单角的矩形 9"/>
          <p:cNvSpPr/>
          <p:nvPr/>
        </p:nvSpPr>
        <p:spPr>
          <a:xfrm>
            <a:off x="899592" y="1203598"/>
            <a:ext cx="2232248" cy="288032"/>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0800000">
            <a:off x="899592" y="1491629"/>
            <a:ext cx="144016" cy="144016"/>
          </a:xfrm>
          <a:prstGeom prst="rtTriangle">
            <a:avLst/>
          </a:prstGeom>
          <a:solidFill>
            <a:srgbClr val="003B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043608" y="1203598"/>
            <a:ext cx="2160240" cy="338554"/>
          </a:xfrm>
          <a:prstGeom prst="rect">
            <a:avLst/>
          </a:prstGeom>
          <a:noFill/>
        </p:spPr>
        <p:txBody>
          <a:bodyPr wrap="square" rtlCol="0">
            <a:spAutoFit/>
          </a:bodyPr>
          <a:lstStyle/>
          <a:p>
            <a:r>
              <a:rPr lang="zh-CN" altLang="en-US" sz="1600" b="1" dirty="0" smtClean="0">
                <a:solidFill>
                  <a:schemeClr val="bg1"/>
                </a:solidFill>
              </a:rPr>
              <a:t>存货暂估的基本概念</a:t>
            </a:r>
            <a:endParaRPr lang="zh-CN" altLang="en-US" sz="1600" b="1" dirty="0">
              <a:solidFill>
                <a:schemeClr val="bg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39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043608" y="915566"/>
            <a:ext cx="7128792" cy="396044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solidFill>
                <a:schemeClr val="accent1"/>
              </a:solidFill>
            </a:endParaRPr>
          </a:p>
          <a:p>
            <a:endParaRPr lang="en-US" altLang="zh-CN" dirty="0" smtClean="0">
              <a:solidFill>
                <a:schemeClr val="accent1"/>
              </a:solidFill>
            </a:endParaRPr>
          </a:p>
          <a:p>
            <a:endParaRPr lang="en-US" altLang="zh-CN" dirty="0" smtClean="0">
              <a:solidFill>
                <a:schemeClr val="accent1"/>
              </a:solidFill>
            </a:endParaRPr>
          </a:p>
          <a:p>
            <a:r>
              <a:rPr lang="en-US" altLang="zh-CN" b="1" dirty="0" smtClean="0">
                <a:solidFill>
                  <a:schemeClr val="accent1"/>
                </a:solidFill>
              </a:rPr>
              <a:t>1</a:t>
            </a:r>
            <a:r>
              <a:rPr lang="zh-CN" altLang="en-US" b="1" dirty="0" smtClean="0">
                <a:solidFill>
                  <a:schemeClr val="accent1"/>
                </a:solidFill>
              </a:rPr>
              <a:t>、暂估入库</a:t>
            </a:r>
            <a:endParaRPr lang="zh-CN" altLang="en-US" dirty="0" smtClean="0">
              <a:solidFill>
                <a:schemeClr val="accent1"/>
              </a:solidFill>
            </a:endParaRPr>
          </a:p>
          <a:p>
            <a:r>
              <a:rPr lang="en-US" altLang="zh-CN" dirty="0" smtClean="0">
                <a:solidFill>
                  <a:schemeClr val="accent1"/>
                </a:solidFill>
              </a:rPr>
              <a:t>【</a:t>
            </a:r>
            <a:r>
              <a:rPr lang="zh-CN" altLang="en-US" dirty="0" smtClean="0">
                <a:solidFill>
                  <a:schemeClr val="accent1"/>
                </a:solidFill>
              </a:rPr>
              <a:t>案例</a:t>
            </a:r>
            <a:r>
              <a:rPr lang="en-US" altLang="zh-CN" dirty="0" smtClean="0">
                <a:solidFill>
                  <a:schemeClr val="accent1"/>
                </a:solidFill>
              </a:rPr>
              <a:t>】</a:t>
            </a:r>
          </a:p>
          <a:p>
            <a:r>
              <a:rPr lang="zh-CN" altLang="en-US" dirty="0" smtClean="0">
                <a:solidFill>
                  <a:schemeClr val="accent1"/>
                </a:solidFill>
              </a:rPr>
              <a:t>某公司购进原材料</a:t>
            </a:r>
            <a:r>
              <a:rPr lang="en-US" altLang="zh-CN" dirty="0" smtClean="0">
                <a:solidFill>
                  <a:schemeClr val="accent1"/>
                </a:solidFill>
              </a:rPr>
              <a:t>A</a:t>
            </a:r>
            <a:r>
              <a:rPr lang="zh-CN" altLang="en-US" dirty="0" smtClean="0">
                <a:solidFill>
                  <a:schemeClr val="accent1"/>
                </a:solidFill>
              </a:rPr>
              <a:t>一批用于生产商品</a:t>
            </a:r>
            <a:r>
              <a:rPr lang="en-US" altLang="zh-CN" dirty="0" smtClean="0">
                <a:solidFill>
                  <a:schemeClr val="accent1"/>
                </a:solidFill>
              </a:rPr>
              <a:t>B(</a:t>
            </a:r>
            <a:r>
              <a:rPr lang="zh-CN" altLang="en-US" dirty="0" smtClean="0">
                <a:solidFill>
                  <a:schemeClr val="accent1"/>
                </a:solidFill>
              </a:rPr>
              <a:t>可以取得增值税专用发票，税率</a:t>
            </a:r>
            <a:r>
              <a:rPr lang="en-US" altLang="zh-CN" dirty="0" smtClean="0">
                <a:solidFill>
                  <a:schemeClr val="accent1"/>
                </a:solidFill>
              </a:rPr>
              <a:t>17%)</a:t>
            </a:r>
            <a:r>
              <a:rPr lang="zh-CN" altLang="en-US" dirty="0" smtClean="0">
                <a:solidFill>
                  <a:schemeClr val="accent1"/>
                </a:solidFill>
              </a:rPr>
              <a:t>，原材料已验收入库，但尚未收到发票。合同约定材料价格共计</a:t>
            </a:r>
            <a:r>
              <a:rPr lang="en-US" altLang="zh-CN" dirty="0" smtClean="0">
                <a:solidFill>
                  <a:schemeClr val="accent1"/>
                </a:solidFill>
              </a:rPr>
              <a:t>1 170</a:t>
            </a:r>
            <a:r>
              <a:rPr lang="zh-CN" altLang="en-US" dirty="0" smtClean="0">
                <a:solidFill>
                  <a:schemeClr val="accent1"/>
                </a:solidFill>
              </a:rPr>
              <a:t>元</a:t>
            </a:r>
            <a:r>
              <a:rPr lang="en-US" altLang="zh-CN" dirty="0" smtClean="0">
                <a:solidFill>
                  <a:schemeClr val="accent1"/>
                </a:solidFill>
              </a:rPr>
              <a:t>(</a:t>
            </a:r>
            <a:r>
              <a:rPr lang="zh-CN" altLang="en-US" dirty="0" smtClean="0">
                <a:solidFill>
                  <a:schemeClr val="accent1"/>
                </a:solidFill>
              </a:rPr>
              <a:t>含税</a:t>
            </a:r>
            <a:r>
              <a:rPr lang="en-US" altLang="zh-CN" dirty="0" smtClean="0">
                <a:solidFill>
                  <a:schemeClr val="accent1"/>
                </a:solidFill>
              </a:rPr>
              <a:t>)</a:t>
            </a:r>
            <a:r>
              <a:rPr lang="zh-CN" altLang="en-US" dirty="0" smtClean="0">
                <a:solidFill>
                  <a:schemeClr val="accent1"/>
                </a:solidFill>
              </a:rPr>
              <a:t>。</a:t>
            </a:r>
          </a:p>
          <a:p>
            <a:r>
              <a:rPr lang="en-US" altLang="zh-CN" dirty="0" smtClean="0">
                <a:solidFill>
                  <a:schemeClr val="accent1"/>
                </a:solidFill>
              </a:rPr>
              <a:t>【</a:t>
            </a:r>
            <a:r>
              <a:rPr lang="zh-CN" altLang="en-US" dirty="0" smtClean="0">
                <a:solidFill>
                  <a:schemeClr val="accent1"/>
                </a:solidFill>
              </a:rPr>
              <a:t>解析</a:t>
            </a:r>
            <a:r>
              <a:rPr lang="en-US" altLang="zh-CN" dirty="0" smtClean="0">
                <a:solidFill>
                  <a:schemeClr val="accent1"/>
                </a:solidFill>
              </a:rPr>
              <a:t>】</a:t>
            </a:r>
          </a:p>
          <a:p>
            <a:r>
              <a:rPr lang="zh-CN" altLang="en-US" dirty="0" smtClean="0">
                <a:solidFill>
                  <a:schemeClr val="accent1"/>
                </a:solidFill>
              </a:rPr>
              <a:t>借：原材料</a:t>
            </a:r>
            <a:r>
              <a:rPr lang="en-US" altLang="zh-CN" dirty="0" smtClean="0">
                <a:solidFill>
                  <a:schemeClr val="accent1"/>
                </a:solidFill>
              </a:rPr>
              <a:t>——A 1 000</a:t>
            </a:r>
          </a:p>
          <a:p>
            <a:r>
              <a:rPr lang="en-US" altLang="zh-CN" dirty="0" smtClean="0">
                <a:solidFill>
                  <a:schemeClr val="accent1"/>
                </a:solidFill>
              </a:rPr>
              <a:t>      </a:t>
            </a:r>
            <a:r>
              <a:rPr lang="zh-CN" altLang="en-US" dirty="0" smtClean="0">
                <a:solidFill>
                  <a:schemeClr val="accent1"/>
                </a:solidFill>
              </a:rPr>
              <a:t>贷：应付账款</a:t>
            </a:r>
            <a:r>
              <a:rPr lang="en-US" altLang="zh-CN" dirty="0" smtClean="0">
                <a:solidFill>
                  <a:schemeClr val="accent1"/>
                </a:solidFill>
              </a:rPr>
              <a:t>——</a:t>
            </a:r>
            <a:r>
              <a:rPr lang="zh-CN" altLang="en-US" dirty="0" smtClean="0">
                <a:solidFill>
                  <a:schemeClr val="accent1"/>
                </a:solidFill>
              </a:rPr>
              <a:t>暂估</a:t>
            </a:r>
            <a:r>
              <a:rPr lang="en-US" altLang="zh-CN" dirty="0" smtClean="0">
                <a:solidFill>
                  <a:schemeClr val="accent1"/>
                </a:solidFill>
              </a:rPr>
              <a:t>/</a:t>
            </a:r>
            <a:r>
              <a:rPr lang="zh-CN" altLang="en-US" dirty="0" smtClean="0">
                <a:solidFill>
                  <a:schemeClr val="accent1"/>
                </a:solidFill>
              </a:rPr>
              <a:t>无票</a:t>
            </a:r>
            <a:r>
              <a:rPr lang="en-US" altLang="zh-CN" dirty="0" smtClean="0">
                <a:solidFill>
                  <a:schemeClr val="accent1"/>
                </a:solidFill>
              </a:rPr>
              <a:t>(XX</a:t>
            </a:r>
            <a:r>
              <a:rPr lang="zh-CN" altLang="en-US" dirty="0" smtClean="0">
                <a:solidFill>
                  <a:schemeClr val="accent1"/>
                </a:solidFill>
              </a:rPr>
              <a:t>供应商 </a:t>
            </a:r>
            <a:r>
              <a:rPr lang="en-US" altLang="zh-CN" dirty="0" smtClean="0">
                <a:solidFill>
                  <a:schemeClr val="accent1"/>
                </a:solidFill>
              </a:rPr>
              <a:t>) 1 000</a:t>
            </a:r>
          </a:p>
          <a:p>
            <a:r>
              <a:rPr lang="zh-CN" altLang="en-US" dirty="0" smtClean="0">
                <a:solidFill>
                  <a:schemeClr val="accent1"/>
                </a:solidFill>
              </a:rPr>
              <a:t>必须注意的是，未取得增值税专用发票的，不能申报抵扣增值税进项税额。</a:t>
            </a:r>
          </a:p>
          <a:p>
            <a:r>
              <a:rPr lang="zh-CN" altLang="en-US" dirty="0" smtClean="0">
                <a:solidFill>
                  <a:schemeClr val="accent1"/>
                </a:solidFill>
              </a:rPr>
              <a:t>因此，不存在进项税额的暂估抵扣问题，且上述分录中，暂估金额应当按照不含税价格口径暂估。</a:t>
            </a:r>
          </a:p>
          <a:p>
            <a:endParaRPr lang="zh-CN" altLang="en-US" dirty="0">
              <a:solidFill>
                <a:schemeClr val="accent1"/>
              </a:solidFill>
            </a:endParaRPr>
          </a:p>
        </p:txBody>
      </p:sp>
      <p:sp>
        <p:nvSpPr>
          <p:cNvPr id="9" name="剪去单角的矩形 8"/>
          <p:cNvSpPr/>
          <p:nvPr/>
        </p:nvSpPr>
        <p:spPr>
          <a:xfrm>
            <a:off x="899592" y="1203598"/>
            <a:ext cx="1800200" cy="288032"/>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0800000">
            <a:off x="899592" y="1491629"/>
            <a:ext cx="144016" cy="144016"/>
          </a:xfrm>
          <a:prstGeom prst="rtTriangle">
            <a:avLst/>
          </a:prstGeom>
          <a:solidFill>
            <a:srgbClr val="003B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043608" y="1203598"/>
            <a:ext cx="1656184" cy="338554"/>
          </a:xfrm>
          <a:prstGeom prst="rect">
            <a:avLst/>
          </a:prstGeom>
          <a:noFill/>
        </p:spPr>
        <p:txBody>
          <a:bodyPr wrap="square" rtlCol="0">
            <a:spAutoFit/>
          </a:bodyPr>
          <a:lstStyle/>
          <a:p>
            <a:r>
              <a:rPr lang="zh-CN" altLang="en-US" sz="1600" b="1" dirty="0" smtClean="0">
                <a:solidFill>
                  <a:schemeClr val="bg1"/>
                </a:solidFill>
              </a:rPr>
              <a:t>暂估的账务处理</a:t>
            </a:r>
            <a:endParaRPr lang="zh-CN" altLang="en-US" sz="1600" b="1" dirty="0">
              <a:solidFill>
                <a:schemeClr val="bg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4</a:t>
            </a:r>
            <a:endParaRPr lang="zh-CN" altLang="en-US" sz="2800" dirty="0">
              <a:solidFill>
                <a:srgbClr val="00518E"/>
              </a:solidFill>
            </a:endParaRPr>
          </a:p>
        </p:txBody>
      </p:sp>
      <p:sp>
        <p:nvSpPr>
          <p:cNvPr id="29" name="矩形 28"/>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30" name="矩形 29"/>
          <p:cNvSpPr/>
          <p:nvPr/>
        </p:nvSpPr>
        <p:spPr>
          <a:xfrm>
            <a:off x="395536" y="627534"/>
            <a:ext cx="8424936" cy="4462760"/>
          </a:xfrm>
          <a:prstGeom prst="rect">
            <a:avLst/>
          </a:prstGeom>
        </p:spPr>
        <p:txBody>
          <a:bodyPr wrap="square">
            <a:spAutoFit/>
          </a:bodyPr>
          <a:lstStyle/>
          <a:p>
            <a:pPr algn="ctr"/>
            <a:r>
              <a:rPr lang="zh-CN" altLang="en-US" sz="1600" b="1" dirty="0" smtClean="0">
                <a:solidFill>
                  <a:srgbClr val="00518E"/>
                </a:solidFill>
              </a:rPr>
              <a:t>海关总署公告</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47</a:t>
            </a:r>
            <a:r>
              <a:rPr lang="zh-CN" altLang="en-US" sz="1600" b="1" dirty="0" smtClean="0">
                <a:solidFill>
                  <a:srgbClr val="00518E"/>
                </a:solidFill>
              </a:rPr>
              <a:t>号</a:t>
            </a:r>
            <a:endParaRPr lang="en-US" altLang="zh-CN" sz="1600" b="1" dirty="0" smtClean="0">
              <a:solidFill>
                <a:srgbClr val="00518E"/>
              </a:solidFill>
            </a:endParaRPr>
          </a:p>
          <a:p>
            <a:pPr algn="ctr"/>
            <a:r>
              <a:rPr lang="zh-CN" altLang="en-US" sz="1600" b="1" dirty="0" smtClean="0">
                <a:solidFill>
                  <a:srgbClr val="00518E"/>
                </a:solidFill>
              </a:rPr>
              <a:t>（关于明确保税油跨关区直供业务有关事项的公告）</a:t>
            </a:r>
          </a:p>
          <a:p>
            <a:pPr algn="ctr"/>
            <a:endParaRPr lang="zh-CN" altLang="en-US" sz="1200" b="1" dirty="0" smtClean="0">
              <a:solidFill>
                <a:srgbClr val="00518E"/>
              </a:solidFill>
            </a:endParaRPr>
          </a:p>
          <a:p>
            <a:r>
              <a:rPr lang="zh-CN" altLang="en-US" sz="1200" b="1" dirty="0" smtClean="0">
                <a:solidFill>
                  <a:srgbClr val="00518E"/>
                </a:solidFill>
              </a:rPr>
              <a:t>　</a:t>
            </a:r>
            <a:r>
              <a:rPr lang="zh-CN" altLang="en-US" sz="1200" dirty="0" smtClean="0"/>
              <a:t>　为进一步加强海关对保税油跨关区直供业务的实际监管，规范开展保税油跨关区直供业务的企业（以下简称供油企业）业务操作，现对有关事项公告如下：</a:t>
            </a:r>
          </a:p>
          <a:p>
            <a:endParaRPr lang="zh-CN" altLang="en-US" sz="1200" dirty="0" smtClean="0"/>
          </a:p>
          <a:p>
            <a:r>
              <a:rPr lang="zh-CN" altLang="en-US" sz="1200" dirty="0" smtClean="0"/>
              <a:t>　　一、供油企业应当按照</a:t>
            </a:r>
            <a:r>
              <a:rPr lang="en-US" altLang="zh-CN" sz="1200" dirty="0" smtClean="0"/>
              <a:t>《</a:t>
            </a:r>
            <a:r>
              <a:rPr lang="zh-CN" altLang="en-US" sz="1200" dirty="0" smtClean="0"/>
              <a:t>中华人民共和国海关进出境运输工具监管办法</a:t>
            </a:r>
            <a:r>
              <a:rPr lang="en-US" altLang="zh-CN" sz="1200" dirty="0" smtClean="0"/>
              <a:t>》</a:t>
            </a:r>
            <a:r>
              <a:rPr lang="zh-CN" altLang="en-US" sz="1200" dirty="0" smtClean="0"/>
              <a:t>（以下简称</a:t>
            </a:r>
            <a:r>
              <a:rPr lang="en-US" altLang="zh-CN" sz="1200" dirty="0" smtClean="0"/>
              <a:t>《</a:t>
            </a:r>
            <a:r>
              <a:rPr lang="zh-CN" altLang="en-US" sz="1200" dirty="0" smtClean="0"/>
              <a:t>监管办法</a:t>
            </a:r>
            <a:r>
              <a:rPr lang="en-US" altLang="zh-CN" sz="1200" dirty="0" smtClean="0"/>
              <a:t>》</a:t>
            </a:r>
            <a:r>
              <a:rPr lang="zh-CN" altLang="en-US" sz="1200" dirty="0" smtClean="0"/>
              <a:t>）的相关管理规定，向供油地海关申请办理进出境运输工具服务企业备案、变更及撤销手续。</a:t>
            </a:r>
          </a:p>
          <a:p>
            <a:endParaRPr lang="zh-CN" altLang="en-US" sz="1200" dirty="0" smtClean="0"/>
          </a:p>
          <a:p>
            <a:r>
              <a:rPr lang="zh-CN" altLang="en-US" sz="1200" dirty="0" smtClean="0"/>
              <a:t>　　二、供油企业应当具备商务部、财政部、交通运输部、海关总署四部委或其授权的主管部门批复的国际航行船舶保税油供应跨关区直供经营资质；配备信息化管理系统，并与供油地海关联网，确保海关可通过联网系统或进入供油企业自有信息化管理系统查询、统计保税油入库、存储、供应、承运船舶等情况；符合</a:t>
            </a:r>
            <a:r>
              <a:rPr lang="en-US" altLang="zh-CN" sz="1200" dirty="0" smtClean="0"/>
              <a:t>《</a:t>
            </a:r>
            <a:r>
              <a:rPr lang="zh-CN" altLang="en-US" sz="1200" dirty="0" smtClean="0"/>
              <a:t>监管办法</a:t>
            </a:r>
            <a:r>
              <a:rPr lang="en-US" altLang="zh-CN" sz="1200" dirty="0" smtClean="0"/>
              <a:t>》</a:t>
            </a:r>
            <a:r>
              <a:rPr lang="zh-CN" altLang="en-US" sz="1200" dirty="0" smtClean="0"/>
              <a:t>有关运输工具服务企业备案的条件。</a:t>
            </a:r>
          </a:p>
          <a:p>
            <a:endParaRPr lang="zh-CN" altLang="en-US" sz="1200" dirty="0" smtClean="0"/>
          </a:p>
          <a:p>
            <a:r>
              <a:rPr lang="zh-CN" altLang="en-US" sz="1200" dirty="0" smtClean="0"/>
              <a:t>　　三、供油企业申请办理承运船舶备案、变更及撤销手续时，应当向供油地海关提交</a:t>
            </a:r>
            <a:r>
              <a:rPr lang="en-US" altLang="zh-CN" sz="1200" dirty="0" smtClean="0"/>
              <a:t>《</a:t>
            </a:r>
            <a:r>
              <a:rPr lang="zh-CN" altLang="en-US" sz="1200" dirty="0" smtClean="0"/>
              <a:t>保税油跨关区供应承运船舶备案</a:t>
            </a:r>
            <a:r>
              <a:rPr lang="en-US" altLang="zh-CN" sz="1200" dirty="0" smtClean="0"/>
              <a:t>/</a:t>
            </a:r>
            <a:r>
              <a:rPr lang="zh-CN" altLang="en-US" sz="1200" dirty="0" smtClean="0"/>
              <a:t>变更</a:t>
            </a:r>
            <a:r>
              <a:rPr lang="en-US" altLang="zh-CN" sz="1200" dirty="0" smtClean="0"/>
              <a:t>/</a:t>
            </a:r>
            <a:r>
              <a:rPr lang="zh-CN" altLang="en-US" sz="1200" dirty="0" smtClean="0"/>
              <a:t>撤销表</a:t>
            </a:r>
            <a:r>
              <a:rPr lang="en-US" altLang="zh-CN" sz="1200" dirty="0" smtClean="0"/>
              <a:t>》</a:t>
            </a:r>
            <a:r>
              <a:rPr lang="zh-CN" altLang="en-US" sz="1200" dirty="0" smtClean="0"/>
              <a:t>（附件</a:t>
            </a:r>
            <a:r>
              <a:rPr lang="en-US" altLang="zh-CN" sz="1200" dirty="0" smtClean="0"/>
              <a:t>1</a:t>
            </a:r>
            <a:r>
              <a:rPr lang="zh-CN" altLang="en-US" sz="1200" dirty="0" smtClean="0"/>
              <a:t>）、</a:t>
            </a:r>
            <a:r>
              <a:rPr lang="en-US" altLang="zh-CN" sz="1200" dirty="0" smtClean="0"/>
              <a:t>《</a:t>
            </a:r>
            <a:r>
              <a:rPr lang="zh-CN" altLang="en-US" sz="1200" dirty="0" smtClean="0"/>
              <a:t>船舶所有权登记证书</a:t>
            </a:r>
            <a:r>
              <a:rPr lang="en-US" altLang="zh-CN" sz="1200" dirty="0" smtClean="0"/>
              <a:t>》</a:t>
            </a:r>
            <a:r>
              <a:rPr lang="zh-CN" altLang="en-US" sz="1200" dirty="0" smtClean="0"/>
              <a:t>复印件。涉及船舶租赁的，供油企业还需向供油地海关提交船舶租赁协议复印件等资料。</a:t>
            </a:r>
          </a:p>
          <a:p>
            <a:endParaRPr lang="zh-CN" altLang="en-US" sz="1200" dirty="0" smtClean="0"/>
          </a:p>
          <a:p>
            <a:r>
              <a:rPr lang="zh-CN" altLang="en-US" sz="1200" dirty="0" smtClean="0"/>
              <a:t>　　承运船舶有关情况发生变化的，供油企业应当及时办理变更、撤销申请。</a:t>
            </a:r>
          </a:p>
          <a:p>
            <a:endParaRPr lang="zh-CN" altLang="en-US" sz="1200" dirty="0" smtClean="0"/>
          </a:p>
          <a:p>
            <a:r>
              <a:rPr lang="zh-CN" altLang="en-US" sz="1200" dirty="0" smtClean="0"/>
              <a:t>　　四、承运船舶应当安装船舶实时定位设备等满足海关监管要求的设备，并与供油地海关联网。</a:t>
            </a:r>
          </a:p>
          <a:p>
            <a:endParaRPr lang="zh-CN" altLang="en-US" sz="1200" dirty="0" smtClean="0"/>
          </a:p>
          <a:p>
            <a:r>
              <a:rPr lang="zh-CN" altLang="en-US" sz="1200" dirty="0" smtClean="0"/>
              <a:t>　　五、供油企业在开展保税油跨关区直供业务前，应当向受油地海关提出业务申请，提交</a:t>
            </a:r>
            <a:r>
              <a:rPr lang="en-US" altLang="zh-CN" sz="1200" dirty="0" smtClean="0"/>
              <a:t>《</a:t>
            </a:r>
            <a:r>
              <a:rPr lang="zh-CN" altLang="en-US" sz="1200" dirty="0" smtClean="0"/>
              <a:t>保税油跨关区直供申请单</a:t>
            </a:r>
            <a:r>
              <a:rPr lang="en-US" altLang="zh-CN" sz="1200" dirty="0" smtClean="0"/>
              <a:t>》</a:t>
            </a:r>
            <a:r>
              <a:rPr lang="zh-CN" altLang="en-US" sz="1200" dirty="0" smtClean="0"/>
              <a:t>（附件</a:t>
            </a:r>
            <a:r>
              <a:rPr lang="en-US" altLang="zh-CN" sz="1200" dirty="0" smtClean="0"/>
              <a:t>2</a:t>
            </a:r>
            <a:r>
              <a:rPr lang="zh-CN" altLang="en-US" sz="1200" dirty="0" smtClean="0"/>
              <a:t>）；经海关审核同意后，将受油地海关制发关封提交供油地海关。</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40</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税务</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043608" y="915566"/>
            <a:ext cx="7128792" cy="396044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solidFill>
                <a:schemeClr val="accent1"/>
              </a:solidFill>
            </a:endParaRPr>
          </a:p>
          <a:p>
            <a:endParaRPr lang="en-US" altLang="zh-CN" dirty="0" smtClean="0">
              <a:solidFill>
                <a:schemeClr val="accent1"/>
              </a:solidFill>
            </a:endParaRPr>
          </a:p>
          <a:p>
            <a:endParaRPr lang="en-US" altLang="zh-CN" dirty="0" smtClean="0">
              <a:solidFill>
                <a:schemeClr val="accent1"/>
              </a:solidFill>
            </a:endParaRPr>
          </a:p>
          <a:p>
            <a:r>
              <a:rPr lang="en-US" altLang="zh-CN" b="1" dirty="0" smtClean="0">
                <a:solidFill>
                  <a:schemeClr val="accent1"/>
                </a:solidFill>
              </a:rPr>
              <a:t>2</a:t>
            </a:r>
            <a:r>
              <a:rPr lang="zh-CN" altLang="en-US" b="1" dirty="0" smtClean="0">
                <a:solidFill>
                  <a:schemeClr val="accent1"/>
                </a:solidFill>
              </a:rPr>
              <a:t>、暂估回冲</a:t>
            </a:r>
            <a:endParaRPr lang="zh-CN" altLang="en-US" dirty="0" smtClean="0">
              <a:solidFill>
                <a:schemeClr val="accent1"/>
              </a:solidFill>
            </a:endParaRPr>
          </a:p>
          <a:p>
            <a:r>
              <a:rPr lang="zh-CN" altLang="en-US" dirty="0" smtClean="0">
                <a:solidFill>
                  <a:schemeClr val="accent1"/>
                </a:solidFill>
              </a:rPr>
              <a:t>按照规定，暂估入库要在次月月初红字冲回，但在实际工作当中，如果当月发票还是没有收到，月初冲回月末再次暂估，会无形中加大工作量，一般是在收到发票时再冲回。</a:t>
            </a:r>
          </a:p>
          <a:p>
            <a:r>
              <a:rPr lang="zh-CN" altLang="en-US" dirty="0" smtClean="0">
                <a:solidFill>
                  <a:schemeClr val="accent1"/>
                </a:solidFill>
              </a:rPr>
              <a:t>①红字冲回暂估入库</a:t>
            </a:r>
          </a:p>
          <a:p>
            <a:r>
              <a:rPr lang="zh-CN" altLang="en-US" dirty="0" smtClean="0">
                <a:solidFill>
                  <a:schemeClr val="accent1"/>
                </a:solidFill>
              </a:rPr>
              <a:t>借：原材料</a:t>
            </a:r>
            <a:r>
              <a:rPr lang="en-US" altLang="zh-CN" dirty="0" smtClean="0">
                <a:solidFill>
                  <a:schemeClr val="accent1"/>
                </a:solidFill>
              </a:rPr>
              <a:t>——A -1 000</a:t>
            </a:r>
          </a:p>
          <a:p>
            <a:r>
              <a:rPr lang="en-US" altLang="zh-CN" dirty="0" smtClean="0">
                <a:solidFill>
                  <a:schemeClr val="accent1"/>
                </a:solidFill>
              </a:rPr>
              <a:t>      </a:t>
            </a:r>
            <a:r>
              <a:rPr lang="zh-CN" altLang="en-US" dirty="0" smtClean="0">
                <a:solidFill>
                  <a:schemeClr val="accent1"/>
                </a:solidFill>
              </a:rPr>
              <a:t>贷：应付账款</a:t>
            </a:r>
            <a:r>
              <a:rPr lang="en-US" altLang="zh-CN" dirty="0" smtClean="0">
                <a:solidFill>
                  <a:schemeClr val="accent1"/>
                </a:solidFill>
              </a:rPr>
              <a:t>——</a:t>
            </a:r>
            <a:r>
              <a:rPr lang="zh-CN" altLang="en-US" dirty="0" smtClean="0">
                <a:solidFill>
                  <a:schemeClr val="accent1"/>
                </a:solidFill>
              </a:rPr>
              <a:t>暂估</a:t>
            </a:r>
            <a:r>
              <a:rPr lang="en-US" altLang="zh-CN" dirty="0" smtClean="0">
                <a:solidFill>
                  <a:schemeClr val="accent1"/>
                </a:solidFill>
              </a:rPr>
              <a:t>/</a:t>
            </a:r>
            <a:r>
              <a:rPr lang="zh-CN" altLang="en-US" dirty="0" smtClean="0">
                <a:solidFill>
                  <a:schemeClr val="accent1"/>
                </a:solidFill>
              </a:rPr>
              <a:t>无票</a:t>
            </a:r>
            <a:r>
              <a:rPr lang="en-US" altLang="zh-CN" dirty="0" smtClean="0">
                <a:solidFill>
                  <a:schemeClr val="accent1"/>
                </a:solidFill>
              </a:rPr>
              <a:t>XX</a:t>
            </a:r>
            <a:r>
              <a:rPr lang="zh-CN" altLang="en-US" dirty="0" smtClean="0">
                <a:solidFill>
                  <a:schemeClr val="accent1"/>
                </a:solidFill>
              </a:rPr>
              <a:t>供应商 </a:t>
            </a:r>
            <a:r>
              <a:rPr lang="en-US" altLang="zh-CN" dirty="0" smtClean="0">
                <a:solidFill>
                  <a:schemeClr val="accent1"/>
                </a:solidFill>
              </a:rPr>
              <a:t>-1 000</a:t>
            </a:r>
          </a:p>
          <a:p>
            <a:r>
              <a:rPr lang="en-US" altLang="zh-CN" dirty="0" smtClean="0">
                <a:solidFill>
                  <a:schemeClr val="accent1"/>
                </a:solidFill>
              </a:rPr>
              <a:t>②</a:t>
            </a:r>
            <a:r>
              <a:rPr lang="zh-CN" altLang="en-US" dirty="0" smtClean="0">
                <a:solidFill>
                  <a:schemeClr val="accent1"/>
                </a:solidFill>
              </a:rPr>
              <a:t>收到发票</a:t>
            </a:r>
            <a:r>
              <a:rPr lang="en-US" altLang="zh-CN" dirty="0" smtClean="0">
                <a:solidFill>
                  <a:schemeClr val="accent1"/>
                </a:solidFill>
              </a:rPr>
              <a:t>,</a:t>
            </a:r>
            <a:r>
              <a:rPr lang="zh-CN" altLang="en-US" dirty="0" smtClean="0">
                <a:solidFill>
                  <a:schemeClr val="accent1"/>
                </a:solidFill>
              </a:rPr>
              <a:t>做入库处理</a:t>
            </a:r>
          </a:p>
          <a:p>
            <a:r>
              <a:rPr lang="zh-CN" altLang="en-US" dirty="0" smtClean="0">
                <a:solidFill>
                  <a:schemeClr val="accent1"/>
                </a:solidFill>
              </a:rPr>
              <a:t>借：原材料</a:t>
            </a:r>
            <a:r>
              <a:rPr lang="en-US" altLang="zh-CN" dirty="0" smtClean="0">
                <a:solidFill>
                  <a:schemeClr val="accent1"/>
                </a:solidFill>
              </a:rPr>
              <a:t>——A 1 000</a:t>
            </a:r>
          </a:p>
          <a:p>
            <a:r>
              <a:rPr lang="en-US" altLang="zh-CN" dirty="0" smtClean="0">
                <a:solidFill>
                  <a:schemeClr val="accent1"/>
                </a:solidFill>
              </a:rPr>
              <a:t>      </a:t>
            </a:r>
            <a:r>
              <a:rPr lang="zh-CN" altLang="en-US" dirty="0" smtClean="0">
                <a:solidFill>
                  <a:schemeClr val="accent1"/>
                </a:solidFill>
              </a:rPr>
              <a:t>应交税费</a:t>
            </a:r>
            <a:r>
              <a:rPr lang="en-US" altLang="zh-CN" dirty="0" smtClean="0">
                <a:solidFill>
                  <a:schemeClr val="accent1"/>
                </a:solidFill>
              </a:rPr>
              <a:t>——</a:t>
            </a:r>
            <a:r>
              <a:rPr lang="zh-CN" altLang="en-US" dirty="0" smtClean="0">
                <a:solidFill>
                  <a:schemeClr val="accent1"/>
                </a:solidFill>
              </a:rPr>
              <a:t>应交增值税</a:t>
            </a:r>
            <a:r>
              <a:rPr lang="en-US" altLang="zh-CN" dirty="0" smtClean="0">
                <a:solidFill>
                  <a:schemeClr val="accent1"/>
                </a:solidFill>
              </a:rPr>
              <a:t>(</a:t>
            </a:r>
            <a:r>
              <a:rPr lang="zh-CN" altLang="en-US" dirty="0" smtClean="0">
                <a:solidFill>
                  <a:schemeClr val="accent1"/>
                </a:solidFill>
              </a:rPr>
              <a:t>进项税额</a:t>
            </a:r>
            <a:r>
              <a:rPr lang="en-US" altLang="zh-CN" dirty="0" smtClean="0">
                <a:solidFill>
                  <a:schemeClr val="accent1"/>
                </a:solidFill>
              </a:rPr>
              <a:t>) 170</a:t>
            </a:r>
          </a:p>
          <a:p>
            <a:r>
              <a:rPr lang="en-US" altLang="zh-CN" dirty="0" smtClean="0">
                <a:solidFill>
                  <a:schemeClr val="accent1"/>
                </a:solidFill>
              </a:rPr>
              <a:t>      </a:t>
            </a:r>
            <a:r>
              <a:rPr lang="zh-CN" altLang="en-US" dirty="0" smtClean="0">
                <a:solidFill>
                  <a:schemeClr val="accent1"/>
                </a:solidFill>
              </a:rPr>
              <a:t>贷：应付账款</a:t>
            </a:r>
            <a:r>
              <a:rPr lang="en-US" altLang="zh-CN" dirty="0" smtClean="0">
                <a:solidFill>
                  <a:schemeClr val="accent1"/>
                </a:solidFill>
              </a:rPr>
              <a:t>——XX</a:t>
            </a:r>
            <a:r>
              <a:rPr lang="zh-CN" altLang="en-US" dirty="0" smtClean="0">
                <a:solidFill>
                  <a:schemeClr val="accent1"/>
                </a:solidFill>
              </a:rPr>
              <a:t>供应商 </a:t>
            </a:r>
            <a:r>
              <a:rPr lang="en-US" altLang="zh-CN" dirty="0" smtClean="0">
                <a:solidFill>
                  <a:schemeClr val="accent1"/>
                </a:solidFill>
              </a:rPr>
              <a:t>1 170</a:t>
            </a:r>
          </a:p>
          <a:p>
            <a:endParaRPr lang="zh-CN" altLang="en-US" dirty="0">
              <a:solidFill>
                <a:schemeClr val="accent1"/>
              </a:solidFill>
            </a:endParaRPr>
          </a:p>
        </p:txBody>
      </p:sp>
      <p:sp>
        <p:nvSpPr>
          <p:cNvPr id="9" name="剪去单角的矩形 8"/>
          <p:cNvSpPr/>
          <p:nvPr/>
        </p:nvSpPr>
        <p:spPr>
          <a:xfrm>
            <a:off x="899592" y="1203598"/>
            <a:ext cx="1800200" cy="288032"/>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0800000">
            <a:off x="899592" y="1491629"/>
            <a:ext cx="144016" cy="144016"/>
          </a:xfrm>
          <a:prstGeom prst="rtTriangle">
            <a:avLst/>
          </a:prstGeom>
          <a:solidFill>
            <a:srgbClr val="003B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043608" y="1203598"/>
            <a:ext cx="1656184" cy="338554"/>
          </a:xfrm>
          <a:prstGeom prst="rect">
            <a:avLst/>
          </a:prstGeom>
          <a:noFill/>
        </p:spPr>
        <p:txBody>
          <a:bodyPr wrap="square" rtlCol="0">
            <a:spAutoFit/>
          </a:bodyPr>
          <a:lstStyle/>
          <a:p>
            <a:r>
              <a:rPr lang="zh-CN" altLang="en-US" sz="1600" b="1" dirty="0" smtClean="0">
                <a:solidFill>
                  <a:schemeClr val="bg1"/>
                </a:solidFill>
              </a:rPr>
              <a:t>暂估的账务处理</a:t>
            </a:r>
            <a:endParaRPr lang="zh-CN" altLang="en-US" sz="1600" b="1" dirty="0">
              <a:solidFill>
                <a:schemeClr val="bg1"/>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pic>
        <p:nvPicPr>
          <p:cNvPr id="9" name="图片 8" descr="PNG公司logo.png"/>
          <p:cNvPicPr>
            <a:picLocks noChangeAspect="1"/>
          </p:cNvPicPr>
          <p:nvPr/>
        </p:nvPicPr>
        <p:blipFill>
          <a:blip r:embed="rId3" cstate="print"/>
          <a:stretch>
            <a:fillRect/>
          </a:stretch>
        </p:blipFill>
        <p:spPr>
          <a:xfrm>
            <a:off x="-36512" y="0"/>
            <a:ext cx="1728192" cy="576064"/>
          </a:xfrm>
          <a:prstGeom prst="rect">
            <a:avLst/>
          </a:prstGeom>
        </p:spPr>
      </p:pic>
      <p:sp>
        <p:nvSpPr>
          <p:cNvPr id="10"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11"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归类</a:t>
            </a:r>
            <a:endParaRPr lang="zh-CN" altLang="en-US" sz="3600" dirty="0">
              <a:solidFill>
                <a:schemeClr val="bg1"/>
              </a:solidFill>
              <a:ea typeface="微软雅黑" pitchFamily="34" charset="-122"/>
            </a:endParaRPr>
          </a:p>
        </p:txBody>
      </p:sp>
      <p:sp>
        <p:nvSpPr>
          <p:cNvPr id="12" name="矩形 11"/>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2880544202"/>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graphicFrame>
        <p:nvGraphicFramePr>
          <p:cNvPr id="8" name="原创设计师QQ598969553             _5"/>
          <p:cNvGraphicFramePr/>
          <p:nvPr>
            <p:extLst/>
          </p:nvPr>
        </p:nvGraphicFramePr>
        <p:xfrm>
          <a:off x="2915816" y="987574"/>
          <a:ext cx="3113815" cy="3062582"/>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原创设计师QQ598969553             _6"/>
          <p:cNvGrpSpPr/>
          <p:nvPr/>
        </p:nvGrpSpPr>
        <p:grpSpPr>
          <a:xfrm>
            <a:off x="3104921" y="1410845"/>
            <a:ext cx="3339288" cy="3194541"/>
            <a:chOff x="3491329" y="1261482"/>
            <a:chExt cx="3006725" cy="3006726"/>
          </a:xfrm>
        </p:grpSpPr>
        <p:grpSp>
          <p:nvGrpSpPr>
            <p:cNvPr id="10" name="组合 20"/>
            <p:cNvGrpSpPr/>
            <p:nvPr/>
          </p:nvGrpSpPr>
          <p:grpSpPr>
            <a:xfrm rot="900000">
              <a:off x="3491329" y="1261482"/>
              <a:ext cx="3006725" cy="3006726"/>
              <a:chOff x="3491329" y="1261482"/>
              <a:chExt cx="3006725" cy="3006726"/>
            </a:xfrm>
          </p:grpSpPr>
          <p:grpSp>
            <p:nvGrpSpPr>
              <p:cNvPr id="12" name="组合 22"/>
              <p:cNvGrpSpPr/>
              <p:nvPr/>
            </p:nvGrpSpPr>
            <p:grpSpPr>
              <a:xfrm>
                <a:off x="5015329" y="2787070"/>
                <a:ext cx="1482725" cy="1481138"/>
                <a:chOff x="4549776" y="2547938"/>
                <a:chExt cx="1482725" cy="1481138"/>
              </a:xfrm>
            </p:grpSpPr>
            <p:sp>
              <p:nvSpPr>
                <p:cNvPr id="14"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TextBox 20"/>
          <p:cNvSpPr txBox="1"/>
          <p:nvPr/>
        </p:nvSpPr>
        <p:spPr>
          <a:xfrm>
            <a:off x="3491880" y="2067694"/>
            <a:ext cx="2232248" cy="830997"/>
          </a:xfrm>
          <a:prstGeom prst="rect">
            <a:avLst/>
          </a:prstGeom>
          <a:noFill/>
        </p:spPr>
        <p:txBody>
          <a:bodyPr wrap="square" rtlCol="0">
            <a:spAutoFit/>
          </a:bodyPr>
          <a:lstStyle/>
          <a:p>
            <a:r>
              <a:rPr lang="zh-CN" altLang="en-US" sz="2400" b="1" dirty="0" smtClean="0">
                <a:solidFill>
                  <a:schemeClr val="accent5">
                    <a:lumMod val="50000"/>
                  </a:schemeClr>
                </a:solidFill>
                <a:latin typeface="迷你简海韵" pitchFamily="2" charset="-122"/>
                <a:ea typeface="迷你简海韵" pitchFamily="2" charset="-122"/>
              </a:rPr>
              <a:t>商品归类里</a:t>
            </a:r>
            <a:endParaRPr lang="en-US" altLang="zh-CN" sz="2400" b="1" dirty="0" smtClean="0">
              <a:solidFill>
                <a:schemeClr val="accent5">
                  <a:lumMod val="50000"/>
                </a:schemeClr>
              </a:solidFill>
              <a:latin typeface="迷你简海韵" pitchFamily="2" charset="-122"/>
              <a:ea typeface="迷你简海韵" pitchFamily="2" charset="-122"/>
            </a:endParaRPr>
          </a:p>
          <a:p>
            <a:r>
              <a:rPr lang="zh-CN" altLang="en-US" sz="2400" b="1" dirty="0" smtClean="0">
                <a:solidFill>
                  <a:schemeClr val="accent5">
                    <a:lumMod val="50000"/>
                  </a:schemeClr>
                </a:solidFill>
                <a:latin typeface="迷你简海韵" pitchFamily="2" charset="-122"/>
                <a:ea typeface="迷你简海韵" pitchFamily="2" charset="-122"/>
              </a:rPr>
              <a:t>哪个最有趣？</a:t>
            </a:r>
            <a:endParaRPr lang="zh-CN" altLang="en-US" sz="2400" b="1" dirty="0">
              <a:solidFill>
                <a:schemeClr val="accent5">
                  <a:lumMod val="50000"/>
                </a:schemeClr>
              </a:solidFill>
              <a:latin typeface="迷你简海韵" pitchFamily="2" charset="-122"/>
              <a:ea typeface="迷你简海韵" pitchFamily="2" charset="-122"/>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611560" y="699542"/>
            <a:ext cx="8064896" cy="830997"/>
          </a:xfrm>
          <a:prstGeom prst="rect">
            <a:avLst/>
          </a:prstGeom>
        </p:spPr>
        <p:txBody>
          <a:bodyPr wrap="square">
            <a:spAutoFit/>
          </a:bodyPr>
          <a:lstStyle/>
          <a:p>
            <a:r>
              <a:rPr lang="zh-CN" altLang="en-US" sz="1600" dirty="0" smtClean="0">
                <a:solidFill>
                  <a:schemeClr val="accent5">
                    <a:lumMod val="75000"/>
                  </a:schemeClr>
                </a:solidFill>
              </a:rPr>
              <a:t>        </a:t>
            </a:r>
            <a:r>
              <a:rPr lang="zh-CN" altLang="en-US" sz="1600" b="1" dirty="0" smtClean="0">
                <a:solidFill>
                  <a:schemeClr val="accent5">
                    <a:lumMod val="75000"/>
                  </a:schemeClr>
                </a:solidFill>
              </a:rPr>
              <a:t>在刚刚发布的海关总署公告</a:t>
            </a:r>
            <a:r>
              <a:rPr lang="en-US" altLang="zh-CN" sz="1600" b="1" dirty="0" smtClean="0">
                <a:solidFill>
                  <a:schemeClr val="accent5">
                    <a:lumMod val="75000"/>
                  </a:schemeClr>
                </a:solidFill>
              </a:rPr>
              <a:t>2017</a:t>
            </a:r>
            <a:r>
              <a:rPr lang="zh-CN" altLang="en-US" sz="1600" b="1" dirty="0" smtClean="0">
                <a:solidFill>
                  <a:schemeClr val="accent5">
                    <a:lumMod val="75000"/>
                  </a:schemeClr>
                </a:solidFill>
              </a:rPr>
              <a:t>年第</a:t>
            </a:r>
            <a:r>
              <a:rPr lang="en-US" altLang="zh-CN" sz="1600" b="1" dirty="0" smtClean="0">
                <a:solidFill>
                  <a:schemeClr val="accent5">
                    <a:lumMod val="75000"/>
                  </a:schemeClr>
                </a:solidFill>
              </a:rPr>
              <a:t>46</a:t>
            </a:r>
            <a:r>
              <a:rPr lang="zh-CN" altLang="en-US" sz="1600" b="1" dirty="0" smtClean="0">
                <a:solidFill>
                  <a:schemeClr val="accent5">
                    <a:lumMod val="75000"/>
                  </a:schemeClr>
                </a:solidFill>
              </a:rPr>
              <a:t>号中，小编在归类商品中发现了一波有趣的商品。小编觉得商品名称为微波炉加热暖包的商品最有趣！你们觉得哪个有趣呢？顺便来看看他们是如何归类的！！</a:t>
            </a:r>
            <a:endParaRPr lang="zh-CN" altLang="en-US" sz="1600" b="1" dirty="0">
              <a:solidFill>
                <a:schemeClr val="accent5">
                  <a:lumMod val="75000"/>
                </a:schemeClr>
              </a:solidFill>
            </a:endParaRPr>
          </a:p>
        </p:txBody>
      </p:sp>
      <p:pic>
        <p:nvPicPr>
          <p:cNvPr id="16385" name="Picture 1"/>
          <p:cNvPicPr>
            <a:picLocks noChangeAspect="1" noChangeArrowheads="1"/>
          </p:cNvPicPr>
          <p:nvPr/>
        </p:nvPicPr>
        <p:blipFill>
          <a:blip r:embed="rId2" cstate="print"/>
          <a:srcRect/>
          <a:stretch>
            <a:fillRect/>
          </a:stretch>
        </p:blipFill>
        <p:spPr bwMode="auto">
          <a:xfrm>
            <a:off x="971600" y="1635646"/>
            <a:ext cx="2581275" cy="3381375"/>
          </a:xfrm>
          <a:prstGeom prst="rect">
            <a:avLst/>
          </a:prstGeom>
          <a:noFill/>
          <a:ln w="9525">
            <a:noFill/>
            <a:miter lim="800000"/>
            <a:headEnd/>
            <a:tailEnd/>
          </a:ln>
        </p:spPr>
      </p:pic>
      <p:sp>
        <p:nvSpPr>
          <p:cNvPr id="11" name="矩形 10"/>
          <p:cNvSpPr/>
          <p:nvPr/>
        </p:nvSpPr>
        <p:spPr>
          <a:xfrm>
            <a:off x="4067944" y="1707654"/>
            <a:ext cx="3816424"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商品名称</a:t>
            </a:r>
            <a:r>
              <a:rPr lang="en-US" altLang="zh-CN" b="1" dirty="0" smtClean="0"/>
              <a:t>:</a:t>
            </a:r>
            <a:r>
              <a:rPr lang="zh-CN" altLang="en-US" b="1" dirty="0" smtClean="0"/>
              <a:t>有机苹果香蕉梨混合果泥</a:t>
            </a:r>
            <a:endParaRPr lang="zh-CN" altLang="en-US" dirty="0"/>
          </a:p>
        </p:txBody>
      </p:sp>
      <p:sp>
        <p:nvSpPr>
          <p:cNvPr id="12" name="矩形 11"/>
          <p:cNvSpPr/>
          <p:nvPr/>
        </p:nvSpPr>
        <p:spPr>
          <a:xfrm>
            <a:off x="3707904" y="2208029"/>
            <a:ext cx="4896544" cy="2451953"/>
          </a:xfrm>
          <a:prstGeom prst="rect">
            <a:avLst/>
          </a:prstGeom>
        </p:spPr>
        <p:txBody>
          <a:bodyPr wrap="square">
            <a:spAutoFit/>
          </a:bodyPr>
          <a:lstStyle/>
          <a:p>
            <a:pPr>
              <a:lnSpc>
                <a:spcPts val="2300"/>
              </a:lnSpc>
            </a:pPr>
            <a:r>
              <a:rPr lang="zh-CN" altLang="en-US" sz="1600" dirty="0" smtClean="0"/>
              <a:t>        该商品制作工艺为：苹果、香蕉、梨等鲜果经分拣碎浆过滤后制成果酱，果酱经杀菌加热后无菌罐装冷藏保存。生产时果酱经高速搅拌器搅拌，再通过</a:t>
            </a:r>
            <a:r>
              <a:rPr lang="en-US" altLang="zh-CN" sz="1600" dirty="0" smtClean="0"/>
              <a:t>90-100</a:t>
            </a:r>
            <a:r>
              <a:rPr lang="zh-CN" altLang="en-US" sz="1600" dirty="0" smtClean="0"/>
              <a:t>度高温烹煮灭菌处理后封装成</a:t>
            </a:r>
            <a:r>
              <a:rPr lang="en-US" altLang="zh-CN" sz="1600" dirty="0" smtClean="0"/>
              <a:t>120</a:t>
            </a:r>
            <a:r>
              <a:rPr lang="zh-CN" altLang="en-US" sz="1600" dirty="0" smtClean="0"/>
              <a:t>克小包装。后续再经杀菌、冷却、干燥后装箱。其间未添加任何食品添加剂，主要成分为：</a:t>
            </a:r>
            <a:r>
              <a:rPr lang="en-US" altLang="zh-CN" sz="1600" dirty="0" smtClean="0"/>
              <a:t>60%</a:t>
            </a:r>
            <a:r>
              <a:rPr lang="zh-CN" altLang="en-US" sz="1600" dirty="0" smtClean="0"/>
              <a:t>有机苹果泥，</a:t>
            </a:r>
            <a:r>
              <a:rPr lang="en-US" altLang="zh-CN" sz="1600" dirty="0" smtClean="0"/>
              <a:t>20%</a:t>
            </a:r>
            <a:r>
              <a:rPr lang="zh-CN" altLang="en-US" sz="1600" dirty="0" smtClean="0"/>
              <a:t>有机香蕉泥，</a:t>
            </a:r>
            <a:r>
              <a:rPr lang="en-US" altLang="zh-CN" sz="1600" dirty="0" smtClean="0"/>
              <a:t>10%</a:t>
            </a:r>
            <a:r>
              <a:rPr lang="zh-CN" altLang="en-US" sz="1600" dirty="0" smtClean="0"/>
              <a:t>有机梨泥，</a:t>
            </a:r>
            <a:r>
              <a:rPr lang="en-US" altLang="zh-CN" sz="1600" dirty="0" smtClean="0"/>
              <a:t>10%</a:t>
            </a:r>
            <a:r>
              <a:rPr lang="zh-CN" altLang="en-US" sz="1600" dirty="0" smtClean="0"/>
              <a:t>有机桃泥，适用于</a:t>
            </a:r>
            <a:r>
              <a:rPr lang="en-US" altLang="zh-CN" sz="1600" dirty="0" smtClean="0"/>
              <a:t>6</a:t>
            </a:r>
            <a:r>
              <a:rPr lang="zh-CN" altLang="en-US" sz="1600" dirty="0" smtClean="0"/>
              <a:t>个月以上婴儿及幼儿。</a:t>
            </a:r>
            <a:endParaRPr lang="zh-CN" altLang="en-US" sz="1600" dirty="0"/>
          </a:p>
        </p:txBody>
      </p:sp>
      <p:sp>
        <p:nvSpPr>
          <p:cNvPr id="13" name="圆角矩形标注 12"/>
          <p:cNvSpPr/>
          <p:nvPr/>
        </p:nvSpPr>
        <p:spPr>
          <a:xfrm rot="20306633">
            <a:off x="84619" y="1783809"/>
            <a:ext cx="1741254" cy="792088"/>
          </a:xfrm>
          <a:prstGeom prst="wedgeRoundRect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2"/>
                </a:solidFill>
              </a:rPr>
              <a:t>该商品属于“均化食品”，根据归类总规则一及六，应归入税则号列</a:t>
            </a:r>
            <a:r>
              <a:rPr lang="en-US" altLang="zh-CN" sz="1200" b="1" dirty="0" smtClean="0">
                <a:solidFill>
                  <a:schemeClr val="tx2"/>
                </a:solidFill>
              </a:rPr>
              <a:t>2007.1000</a:t>
            </a:r>
            <a:endParaRPr lang="zh-CN" altLang="en-US" sz="1200"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5361" name="Picture 1"/>
          <p:cNvPicPr>
            <a:picLocks noChangeAspect="1" noChangeArrowheads="1"/>
          </p:cNvPicPr>
          <p:nvPr/>
        </p:nvPicPr>
        <p:blipFill>
          <a:blip r:embed="rId2" cstate="print"/>
          <a:srcRect/>
          <a:stretch>
            <a:fillRect/>
          </a:stretch>
        </p:blipFill>
        <p:spPr bwMode="auto">
          <a:xfrm>
            <a:off x="5796136" y="915566"/>
            <a:ext cx="2287218" cy="2342406"/>
          </a:xfrm>
          <a:prstGeom prst="rect">
            <a:avLst/>
          </a:prstGeom>
          <a:noFill/>
          <a:ln w="9525">
            <a:noFill/>
            <a:miter lim="800000"/>
            <a:headEnd/>
            <a:tailEnd/>
          </a:ln>
        </p:spPr>
      </p:pic>
      <p:sp>
        <p:nvSpPr>
          <p:cNvPr id="9" name="矩形 8"/>
          <p:cNvSpPr/>
          <p:nvPr/>
        </p:nvSpPr>
        <p:spPr>
          <a:xfrm>
            <a:off x="1187624" y="919247"/>
            <a:ext cx="3816424"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微波炉加热暖包</a:t>
            </a:r>
            <a:endParaRPr lang="zh-CN" altLang="en-US" b="1" dirty="0"/>
          </a:p>
        </p:txBody>
      </p:sp>
      <p:sp>
        <p:nvSpPr>
          <p:cNvPr id="10" name="矩形 9"/>
          <p:cNvSpPr/>
          <p:nvPr/>
        </p:nvSpPr>
        <p:spPr>
          <a:xfrm>
            <a:off x="971600" y="1419622"/>
            <a:ext cx="4392488" cy="2157001"/>
          </a:xfrm>
          <a:prstGeom prst="rect">
            <a:avLst/>
          </a:prstGeom>
        </p:spPr>
        <p:txBody>
          <a:bodyPr wrap="square">
            <a:spAutoFit/>
          </a:bodyPr>
          <a:lstStyle/>
          <a:p>
            <a:pPr>
              <a:lnSpc>
                <a:spcPts val="2300"/>
              </a:lnSpc>
            </a:pPr>
            <a:r>
              <a:rPr lang="zh-CN" altLang="en-US" sz="1600" dirty="0" smtClean="0"/>
              <a:t>        该商品为毛绒织物填充制品。其外部为卡通动物形象的毛绒织物；内部填充经过消毒等处理的石榴籽、葡萄籽等植物种子。使用方法为将该商品放入微波炉加热后，放置于身体各部位，利用植物种子的缓慢散热进行取暖。此外，内部填充物又分为可拆卸式和不可拆卸式两种。</a:t>
            </a:r>
          </a:p>
        </p:txBody>
      </p:sp>
      <p:sp>
        <p:nvSpPr>
          <p:cNvPr id="12" name="TextBox 11"/>
          <p:cNvSpPr txBox="1"/>
          <p:nvPr/>
        </p:nvSpPr>
        <p:spPr>
          <a:xfrm>
            <a:off x="1043608" y="3939902"/>
            <a:ext cx="7056784" cy="646331"/>
          </a:xfrm>
          <a:prstGeom prst="rect">
            <a:avLst/>
          </a:prstGeom>
          <a:noFill/>
        </p:spPr>
        <p:txBody>
          <a:bodyPr wrap="square" rtlCol="0">
            <a:spAutoFit/>
          </a:bodyPr>
          <a:lstStyle/>
          <a:p>
            <a:r>
              <a:rPr lang="zh-CN" altLang="en-US" b="1" dirty="0" smtClean="0">
                <a:solidFill>
                  <a:schemeClr val="tx2"/>
                </a:solidFill>
              </a:rPr>
              <a:t>该商品具有纺织制品特征，根据归类总则三（二），该商品应该归入税目</a:t>
            </a:r>
            <a:r>
              <a:rPr lang="en-US" altLang="zh-CN" b="1" dirty="0" smtClean="0">
                <a:solidFill>
                  <a:schemeClr val="tx2"/>
                </a:solidFill>
              </a:rPr>
              <a:t>63.07</a:t>
            </a:r>
            <a:r>
              <a:rPr lang="zh-CN" altLang="en-US" b="1" dirty="0" smtClean="0">
                <a:solidFill>
                  <a:schemeClr val="tx2"/>
                </a:solidFill>
              </a:rPr>
              <a:t>。</a:t>
            </a:r>
            <a:endParaRPr lang="zh-CN" altLang="en-US"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14337" name="Picture 1"/>
          <p:cNvPicPr>
            <a:picLocks noChangeAspect="1" noChangeArrowheads="1"/>
          </p:cNvPicPr>
          <p:nvPr/>
        </p:nvPicPr>
        <p:blipFill>
          <a:blip r:embed="rId2" cstate="print"/>
          <a:srcRect/>
          <a:stretch>
            <a:fillRect/>
          </a:stretch>
        </p:blipFill>
        <p:spPr bwMode="auto">
          <a:xfrm>
            <a:off x="611561" y="1419622"/>
            <a:ext cx="3816424" cy="2808312"/>
          </a:xfrm>
          <a:prstGeom prst="rect">
            <a:avLst/>
          </a:prstGeom>
          <a:noFill/>
          <a:ln w="9525">
            <a:noFill/>
            <a:miter lim="800000"/>
            <a:headEnd/>
            <a:tailEnd/>
          </a:ln>
        </p:spPr>
      </p:pic>
      <p:sp>
        <p:nvSpPr>
          <p:cNvPr id="9" name="矩形 8"/>
          <p:cNvSpPr/>
          <p:nvPr/>
        </p:nvSpPr>
        <p:spPr>
          <a:xfrm>
            <a:off x="4716016" y="1131590"/>
            <a:ext cx="4176464" cy="3839193"/>
          </a:xfrm>
          <a:prstGeom prst="rect">
            <a:avLst/>
          </a:prstGeom>
        </p:spPr>
        <p:txBody>
          <a:bodyPr wrap="square">
            <a:spAutoFit/>
          </a:bodyPr>
          <a:lstStyle/>
          <a:p>
            <a:pPr>
              <a:lnSpc>
                <a:spcPts val="2100"/>
              </a:lnSpc>
            </a:pPr>
            <a:r>
              <a:rPr lang="zh-CN" altLang="en-US" sz="1400" dirty="0" smtClean="0"/>
              <a:t>        智能复合腕表 （</a:t>
            </a:r>
            <a:r>
              <a:rPr lang="en-US" altLang="zh-CN" sz="1400" dirty="0" smtClean="0"/>
              <a:t>Hybrid Smart Watch</a:t>
            </a:r>
            <a:r>
              <a:rPr lang="zh-CN" altLang="en-US" sz="1400" dirty="0" smtClean="0"/>
              <a:t>）是一种具有传统腕表外观、智能腕表功能的腕表。</a:t>
            </a:r>
          </a:p>
          <a:p>
            <a:pPr>
              <a:lnSpc>
                <a:spcPts val="2100"/>
              </a:lnSpc>
            </a:pPr>
            <a:r>
              <a:rPr lang="zh-CN" altLang="en-US" sz="1400" dirty="0" smtClean="0"/>
              <a:t>　　</a:t>
            </a:r>
            <a:r>
              <a:rPr lang="en-US" altLang="zh-CN" sz="1400" dirty="0" smtClean="0"/>
              <a:t>1.</a:t>
            </a:r>
            <a:r>
              <a:rPr lang="zh-CN" altLang="en-US" sz="1400" dirty="0" smtClean="0"/>
              <a:t>结构：有主表盘和子表盘。内部是一个微电子控制装置（无机械表芯和石英表芯），由纽扣电池提供电源。</a:t>
            </a:r>
          </a:p>
          <a:p>
            <a:pPr>
              <a:lnSpc>
                <a:spcPts val="2100"/>
              </a:lnSpc>
            </a:pPr>
            <a:r>
              <a:rPr lang="zh-CN" altLang="en-US" sz="1400" dirty="0" smtClean="0"/>
              <a:t>　　</a:t>
            </a:r>
            <a:r>
              <a:rPr lang="en-US" altLang="zh-CN" sz="1400" dirty="0" smtClean="0"/>
              <a:t>2.</a:t>
            </a:r>
            <a:r>
              <a:rPr lang="zh-CN" altLang="en-US" sz="1400" dirty="0" smtClean="0"/>
              <a:t>功能：通过蓝牙连接手机，可在腕表上实现时间显示，来电提醒，并由腕表来控制手机播放音乐和拍照。在手机上显示人体健康指数（运动、睡眠时间和质量）以及对上述数据进行管理。</a:t>
            </a:r>
          </a:p>
          <a:p>
            <a:pPr>
              <a:lnSpc>
                <a:spcPts val="2100"/>
              </a:lnSpc>
            </a:pPr>
            <a:r>
              <a:rPr lang="zh-CN" altLang="en-US" sz="1400" dirty="0" smtClean="0"/>
              <a:t>　　</a:t>
            </a:r>
            <a:r>
              <a:rPr lang="en-US" altLang="zh-CN" sz="1400" dirty="0" smtClean="0"/>
              <a:t>3.</a:t>
            </a:r>
            <a:r>
              <a:rPr lang="zh-CN" altLang="en-US" sz="1400" dirty="0" smtClean="0"/>
              <a:t>使用方式及功能细节：</a:t>
            </a:r>
          </a:p>
          <a:p>
            <a:pPr>
              <a:lnSpc>
                <a:spcPts val="2100"/>
              </a:lnSpc>
            </a:pPr>
            <a:r>
              <a:rPr lang="zh-CN" altLang="en-US" sz="1400" dirty="0" smtClean="0"/>
              <a:t>　　（</a:t>
            </a:r>
            <a:r>
              <a:rPr lang="en-US" altLang="zh-CN" sz="1400" dirty="0" smtClean="0"/>
              <a:t>1</a:t>
            </a:r>
            <a:r>
              <a:rPr lang="zh-CN" altLang="en-US" sz="1400" dirty="0" smtClean="0"/>
              <a:t>）首先用手机从下载应用程序，然后运用蓝牙技术将该腕表与用户的手机“配对”。“配对”成功后在手机上进行各项信息设置（如时间、用户身高、体重、睡眠时间、运动目标等等）。</a:t>
            </a:r>
          </a:p>
        </p:txBody>
      </p:sp>
      <p:sp>
        <p:nvSpPr>
          <p:cNvPr id="10" name="矩形 9"/>
          <p:cNvSpPr/>
          <p:nvPr/>
        </p:nvSpPr>
        <p:spPr>
          <a:xfrm>
            <a:off x="5004048" y="771550"/>
            <a:ext cx="3312368"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智能复合腕表</a:t>
            </a:r>
            <a:endParaRPr lang="zh-CN" altLang="en-US" b="1"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972473"/>
            <a:ext cx="8352928" cy="2031325"/>
          </a:xfrm>
          <a:prstGeom prst="rect">
            <a:avLst/>
          </a:prstGeom>
        </p:spPr>
        <p:txBody>
          <a:bodyPr wrap="square">
            <a:spAutoFit/>
          </a:bodyPr>
          <a:lstStyle/>
          <a:p>
            <a:r>
              <a:rPr lang="zh-CN" altLang="en-US" sz="1400" dirty="0" smtClean="0"/>
              <a:t>         （</a:t>
            </a:r>
            <a:r>
              <a:rPr lang="en-US" altLang="zh-CN" sz="1400" dirty="0" smtClean="0"/>
              <a:t>2</a:t>
            </a:r>
            <a:r>
              <a:rPr lang="zh-CN" altLang="en-US" sz="1400" dirty="0" smtClean="0"/>
              <a:t>）该腕表有主表盘和子表盘，内有指针，通过表冠部位的控制按钮，可查看指针显示的日期、星期几、不同时区的时间、闹铃时间等。</a:t>
            </a:r>
          </a:p>
          <a:p>
            <a:r>
              <a:rPr lang="zh-CN" altLang="en-US" sz="1400" dirty="0" smtClean="0"/>
              <a:t>　　（</a:t>
            </a:r>
            <a:r>
              <a:rPr lang="en-US" altLang="zh-CN" sz="1400" dirty="0" smtClean="0"/>
              <a:t>3</a:t>
            </a:r>
            <a:r>
              <a:rPr lang="zh-CN" altLang="en-US" sz="1400" dirty="0" smtClean="0"/>
              <a:t>）通过表冠部位的控制按钮的操作，可以控制手机拍照和音乐播放。</a:t>
            </a:r>
          </a:p>
          <a:p>
            <a:r>
              <a:rPr lang="zh-CN" altLang="en-US" sz="1400" dirty="0" smtClean="0"/>
              <a:t>　　（</a:t>
            </a:r>
            <a:r>
              <a:rPr lang="en-US" altLang="zh-CN" sz="1400" dirty="0" smtClean="0"/>
              <a:t>4</a:t>
            </a:r>
            <a:r>
              <a:rPr lang="zh-CN" altLang="en-US" sz="1400" dirty="0" smtClean="0"/>
              <a:t>）佩戴了腕表后，用户的运动行为将会同步到手机，用户可以从手机上查看到用户运动的步数、距离、热量消耗等运动信息。</a:t>
            </a:r>
          </a:p>
          <a:p>
            <a:r>
              <a:rPr lang="zh-CN" altLang="en-US" sz="1400" dirty="0" smtClean="0"/>
              <a:t>　　（</a:t>
            </a:r>
            <a:r>
              <a:rPr lang="en-US" altLang="zh-CN" sz="1400" dirty="0" smtClean="0"/>
              <a:t>5</a:t>
            </a:r>
            <a:r>
              <a:rPr lang="zh-CN" altLang="en-US" sz="1400" dirty="0" smtClean="0"/>
              <a:t>）佩戴了腕表后，用户的睡眠行为将会同步到手机。　</a:t>
            </a:r>
          </a:p>
          <a:p>
            <a:r>
              <a:rPr lang="zh-CN" altLang="en-US" sz="1400" dirty="0" smtClean="0"/>
              <a:t>　　（</a:t>
            </a:r>
            <a:r>
              <a:rPr lang="en-US" altLang="zh-CN" sz="1400" dirty="0" smtClean="0"/>
              <a:t>6</a:t>
            </a:r>
            <a:r>
              <a:rPr lang="zh-CN" altLang="en-US" sz="1400" dirty="0" smtClean="0"/>
              <a:t>）接到来电、短信、电子邮件等消息时，该腕表将发出蜂鸣声提示，同时指针将移动位置指向用户事先设置的位置，使其可以通过一瞥手腕即了解到是何人（最多可以设置</a:t>
            </a:r>
            <a:r>
              <a:rPr lang="en-US" altLang="zh-CN" sz="1400" dirty="0" smtClean="0"/>
              <a:t>6</a:t>
            </a:r>
            <a:r>
              <a:rPr lang="zh-CN" altLang="en-US" sz="1400" dirty="0" smtClean="0"/>
              <a:t>个人）何种信息（电话、短信还是邮件）。</a:t>
            </a:r>
          </a:p>
        </p:txBody>
      </p:sp>
      <p:sp>
        <p:nvSpPr>
          <p:cNvPr id="9" name="TextBox 8"/>
          <p:cNvSpPr txBox="1"/>
          <p:nvPr/>
        </p:nvSpPr>
        <p:spPr>
          <a:xfrm>
            <a:off x="611560" y="3435846"/>
            <a:ext cx="3672408" cy="646331"/>
          </a:xfrm>
          <a:prstGeom prst="rect">
            <a:avLst/>
          </a:prstGeom>
          <a:noFill/>
        </p:spPr>
        <p:txBody>
          <a:bodyPr wrap="square" rtlCol="0">
            <a:spAutoFit/>
          </a:bodyPr>
          <a:lstStyle/>
          <a:p>
            <a:r>
              <a:rPr lang="zh-CN" altLang="en-US" b="1" dirty="0" smtClean="0">
                <a:solidFill>
                  <a:schemeClr val="tx2"/>
                </a:solidFill>
              </a:rPr>
              <a:t>根</a:t>
            </a:r>
            <a:r>
              <a:rPr lang="zh-CN" altLang="en-US" b="1" dirty="0" smtClean="0">
                <a:solidFill>
                  <a:schemeClr val="tx2"/>
                </a:solidFill>
              </a:rPr>
              <a:t>据归类</a:t>
            </a:r>
            <a:r>
              <a:rPr lang="zh-CN" altLang="en-US" b="1" dirty="0" smtClean="0">
                <a:solidFill>
                  <a:schemeClr val="tx2"/>
                </a:solidFill>
              </a:rPr>
              <a:t>总规则一及六，</a:t>
            </a:r>
            <a:r>
              <a:rPr lang="zh-CN" altLang="en-US" b="1" dirty="0" smtClean="0">
                <a:solidFill>
                  <a:schemeClr val="tx2"/>
                </a:solidFill>
              </a:rPr>
              <a:t>该商品应该归入</a:t>
            </a:r>
            <a:r>
              <a:rPr lang="zh-CN" altLang="en-US" b="1" dirty="0" smtClean="0">
                <a:solidFill>
                  <a:schemeClr val="tx2"/>
                </a:solidFill>
              </a:rPr>
              <a:t>税则号列</a:t>
            </a:r>
            <a:r>
              <a:rPr lang="en-US" altLang="zh-CN" b="1" dirty="0" smtClean="0">
                <a:solidFill>
                  <a:schemeClr val="tx2"/>
                </a:solidFill>
              </a:rPr>
              <a:t>8517.6299</a:t>
            </a:r>
            <a:r>
              <a:rPr lang="zh-CN" altLang="en-US" b="1" dirty="0" smtClean="0">
                <a:solidFill>
                  <a:schemeClr val="tx2"/>
                </a:solidFill>
              </a:rPr>
              <a:t>。</a:t>
            </a:r>
            <a:endParaRPr lang="zh-CN" altLang="en-US" b="1" dirty="0">
              <a:solidFill>
                <a:schemeClr val="tx2"/>
              </a:solidFill>
            </a:endParaRPr>
          </a:p>
        </p:txBody>
      </p:sp>
      <p:pic>
        <p:nvPicPr>
          <p:cNvPr id="1026" name="Picture 2" descr="C:\Users\Administrator\Desktop\ppt模板\ppt素材\3D方头小人高清png大图素材之二（106张）\F45DC764F3CF189E0142834D57EDAF74.png"/>
          <p:cNvPicPr>
            <a:picLocks noChangeAspect="1" noChangeArrowheads="1"/>
          </p:cNvPicPr>
          <p:nvPr/>
        </p:nvPicPr>
        <p:blipFill>
          <a:blip r:embed="rId2" cstate="print"/>
          <a:srcRect/>
          <a:stretch>
            <a:fillRect/>
          </a:stretch>
        </p:blipFill>
        <p:spPr bwMode="auto">
          <a:xfrm>
            <a:off x="5076056" y="2159694"/>
            <a:ext cx="3220368" cy="3220368"/>
          </a:xfrm>
          <a:prstGeom prst="rect">
            <a:avLst/>
          </a:prstGeom>
          <a:noFill/>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1131590"/>
            <a:ext cx="5400600" cy="3862596"/>
          </a:xfrm>
          <a:prstGeom prst="rect">
            <a:avLst/>
          </a:prstGeom>
        </p:spPr>
        <p:txBody>
          <a:bodyPr wrap="square">
            <a:spAutoFit/>
          </a:bodyPr>
          <a:lstStyle/>
          <a:p>
            <a:pPr>
              <a:lnSpc>
                <a:spcPts val="2100"/>
              </a:lnSpc>
            </a:pPr>
            <a:r>
              <a:rPr lang="zh-CN" altLang="en-US" sz="1400" dirty="0" smtClean="0"/>
              <a:t>        该</a:t>
            </a:r>
            <a:r>
              <a:rPr lang="zh-CN" altLang="en-US" sz="1400" dirty="0" smtClean="0"/>
              <a:t>商品申报品名为：“航拍四轴飞行器 ，大疆牌，型号</a:t>
            </a:r>
            <a:r>
              <a:rPr lang="en-US" altLang="zh-CN" sz="1400" dirty="0" smtClean="0"/>
              <a:t>:phantom 3”</a:t>
            </a:r>
            <a:r>
              <a:rPr lang="zh-CN" altLang="en-US" sz="1400" dirty="0" smtClean="0"/>
              <a:t>。主要组成部件为</a:t>
            </a:r>
            <a:r>
              <a:rPr lang="en-US" altLang="zh-CN" sz="1400" dirty="0" smtClean="0"/>
              <a:t>:</a:t>
            </a:r>
            <a:r>
              <a:rPr lang="zh-CN" altLang="en-US" sz="1400" dirty="0" smtClean="0"/>
              <a:t>飞行器、三轴陀螺稳定云台、摄像相机、视觉定位系统、高清图传等。飞行器内置自动调节控制系统（</a:t>
            </a:r>
            <a:r>
              <a:rPr lang="en-US" altLang="zh-CN" sz="1400" dirty="0" smtClean="0"/>
              <a:t>GPS</a:t>
            </a:r>
            <a:r>
              <a:rPr lang="zh-CN" altLang="en-US" sz="1400" dirty="0" smtClean="0"/>
              <a:t>及</a:t>
            </a:r>
            <a:r>
              <a:rPr lang="en-US" altLang="zh-CN" sz="1400" dirty="0" smtClean="0"/>
              <a:t>GLONASS</a:t>
            </a:r>
            <a:r>
              <a:rPr lang="zh-CN" altLang="en-US" sz="1400" dirty="0" smtClean="0"/>
              <a:t>双卫星导航），可实时高清图传（</a:t>
            </a:r>
            <a:r>
              <a:rPr lang="en-US" altLang="zh-CN" sz="1400" dirty="0" smtClean="0"/>
              <a:t>720P@30fps</a:t>
            </a:r>
            <a:r>
              <a:rPr lang="zh-CN" altLang="en-US" sz="1400" dirty="0" smtClean="0"/>
              <a:t>）和自动返航。三轴陀螺稳定云台，可控转动俯仰</a:t>
            </a:r>
            <a:r>
              <a:rPr lang="en-US" altLang="zh-CN" sz="1400" dirty="0" smtClean="0"/>
              <a:t>-90°</a:t>
            </a:r>
            <a:r>
              <a:rPr lang="zh-CN" altLang="en-US" sz="1400" dirty="0" smtClean="0"/>
              <a:t>至</a:t>
            </a:r>
            <a:r>
              <a:rPr lang="en-US" altLang="zh-CN" sz="1400" dirty="0" smtClean="0"/>
              <a:t>+30°</a:t>
            </a:r>
            <a:r>
              <a:rPr lang="zh-CN" altLang="en-US" sz="1400" dirty="0" smtClean="0"/>
              <a:t>（角度控制精度：</a:t>
            </a:r>
            <a:r>
              <a:rPr lang="en-US" altLang="zh-CN" sz="1400" dirty="0" smtClean="0"/>
              <a:t>±0.03°</a:t>
            </a:r>
            <a:r>
              <a:rPr lang="zh-CN" altLang="en-US" sz="1400" dirty="0" smtClean="0"/>
              <a:t>），可在俯仰、横滚、偏航状态下稳定拍摄。</a:t>
            </a:r>
            <a:r>
              <a:rPr lang="en-US" altLang="zh-CN" sz="1400" dirty="0" smtClean="0"/>
              <a:t>4K</a:t>
            </a:r>
            <a:r>
              <a:rPr lang="zh-CN" altLang="en-US" sz="1400" dirty="0" smtClean="0"/>
              <a:t>摄像相机（像素：</a:t>
            </a:r>
            <a:r>
              <a:rPr lang="en-US" altLang="zh-CN" sz="1400" dirty="0" smtClean="0"/>
              <a:t>1240</a:t>
            </a:r>
            <a:r>
              <a:rPr lang="zh-CN" altLang="en-US" sz="1400" dirty="0" smtClean="0"/>
              <a:t>万；分辨率：</a:t>
            </a:r>
            <a:r>
              <a:rPr lang="en-US" altLang="zh-CN" sz="1400" dirty="0" smtClean="0"/>
              <a:t>4000×3000</a:t>
            </a:r>
            <a:r>
              <a:rPr lang="zh-CN" altLang="en-US" sz="1400" dirty="0" smtClean="0"/>
              <a:t>），可消除画面畸变。视觉定位系统，在室内等无</a:t>
            </a:r>
            <a:r>
              <a:rPr lang="en-US" altLang="zh-CN" sz="1400" dirty="0" smtClean="0"/>
              <a:t>GPS</a:t>
            </a:r>
            <a:r>
              <a:rPr lang="zh-CN" altLang="en-US" sz="1400" dirty="0" smtClean="0"/>
              <a:t>的低空飞行环境，可感知地面纹理和相对高度，以精确定位悬停和平稳飞行。通过控制杆装置来提供远程遥控，远程遥控端可配备一个安装有特定程序的平板电脑或智能手机，通过</a:t>
            </a:r>
            <a:r>
              <a:rPr lang="en-US" altLang="zh-CN" sz="1400" dirty="0" smtClean="0"/>
              <a:t>Wi-Fi</a:t>
            </a:r>
            <a:r>
              <a:rPr lang="zh-CN" altLang="en-US" sz="1400" dirty="0" smtClean="0"/>
              <a:t>信号在屏幕上查看视频图像，遥控范围约</a:t>
            </a:r>
            <a:r>
              <a:rPr lang="en-US" altLang="zh-CN" sz="1400" dirty="0" smtClean="0"/>
              <a:t>1000</a:t>
            </a:r>
            <a:r>
              <a:rPr lang="zh-CN" altLang="en-US" sz="1400" dirty="0" smtClean="0"/>
              <a:t>米，起飞重量</a:t>
            </a:r>
            <a:r>
              <a:rPr lang="en-US" altLang="zh-CN" sz="1400" dirty="0" smtClean="0"/>
              <a:t>1216</a:t>
            </a:r>
            <a:r>
              <a:rPr lang="zh-CN" altLang="en-US" sz="1400" dirty="0" smtClean="0"/>
              <a:t>克，最大上升飞行速度</a:t>
            </a:r>
            <a:r>
              <a:rPr lang="en-US" altLang="zh-CN" sz="1400" dirty="0" smtClean="0"/>
              <a:t>5m/s,</a:t>
            </a:r>
            <a:r>
              <a:rPr lang="zh-CN" altLang="en-US" sz="1400" dirty="0" smtClean="0"/>
              <a:t>最大水平飞行速度</a:t>
            </a:r>
            <a:r>
              <a:rPr lang="en-US" altLang="zh-CN" sz="1400" dirty="0" smtClean="0"/>
              <a:t>16m/s,</a:t>
            </a:r>
            <a:r>
              <a:rPr lang="zh-CN" altLang="en-US" sz="1400" dirty="0" smtClean="0"/>
              <a:t>最大飞行海拔高度约</a:t>
            </a:r>
            <a:r>
              <a:rPr lang="en-US" altLang="zh-CN" sz="1400" dirty="0" smtClean="0"/>
              <a:t>6000m,</a:t>
            </a:r>
            <a:r>
              <a:rPr lang="zh-CN" altLang="en-US" sz="1400" dirty="0" smtClean="0"/>
              <a:t>安全飞行高度建议在</a:t>
            </a:r>
            <a:r>
              <a:rPr lang="en-US" altLang="zh-CN" sz="1400" dirty="0" smtClean="0"/>
              <a:t>120</a:t>
            </a:r>
            <a:r>
              <a:rPr lang="zh-CN" altLang="en-US" sz="1400" dirty="0" smtClean="0"/>
              <a:t>米以下，持续飞行时间大约</a:t>
            </a:r>
            <a:r>
              <a:rPr lang="en-US" altLang="zh-CN" sz="1400" dirty="0" smtClean="0"/>
              <a:t>25</a:t>
            </a:r>
            <a:r>
              <a:rPr lang="zh-CN" altLang="en-US" sz="1400" dirty="0" smtClean="0"/>
              <a:t>分钟。</a:t>
            </a:r>
            <a:endParaRPr lang="zh-CN" altLang="en-US" sz="1400" dirty="0" smtClean="0"/>
          </a:p>
        </p:txBody>
      </p:sp>
      <p:sp>
        <p:nvSpPr>
          <p:cNvPr id="9" name="矩形 8"/>
          <p:cNvSpPr/>
          <p:nvPr/>
        </p:nvSpPr>
        <p:spPr>
          <a:xfrm>
            <a:off x="1259632" y="699542"/>
            <a:ext cx="3312368"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航拍四轴飞行器（无人机）</a:t>
            </a:r>
            <a:endParaRPr lang="zh-CN" altLang="en-US" b="1" dirty="0"/>
          </a:p>
        </p:txBody>
      </p:sp>
      <p:sp>
        <p:nvSpPr>
          <p:cNvPr id="11" name="TextBox 10"/>
          <p:cNvSpPr txBox="1"/>
          <p:nvPr/>
        </p:nvSpPr>
        <p:spPr>
          <a:xfrm>
            <a:off x="5868144" y="3579862"/>
            <a:ext cx="3131840" cy="923330"/>
          </a:xfrm>
          <a:prstGeom prst="rect">
            <a:avLst/>
          </a:prstGeom>
          <a:noFill/>
        </p:spPr>
        <p:txBody>
          <a:bodyPr wrap="square" rtlCol="0">
            <a:spAutoFit/>
          </a:bodyPr>
          <a:lstStyle/>
          <a:p>
            <a:r>
              <a:rPr lang="zh-CN" altLang="en-US" b="1" dirty="0" smtClean="0">
                <a:solidFill>
                  <a:schemeClr val="tx2"/>
                </a:solidFill>
              </a:rPr>
              <a:t>根</a:t>
            </a:r>
            <a:r>
              <a:rPr lang="zh-CN" altLang="en-US" b="1" dirty="0" smtClean="0">
                <a:solidFill>
                  <a:schemeClr val="tx2"/>
                </a:solidFill>
              </a:rPr>
              <a:t>据归类</a:t>
            </a:r>
            <a:r>
              <a:rPr lang="zh-CN" altLang="en-US" b="1" dirty="0" smtClean="0">
                <a:solidFill>
                  <a:schemeClr val="tx2"/>
                </a:solidFill>
              </a:rPr>
              <a:t>总规则一及六，</a:t>
            </a:r>
            <a:r>
              <a:rPr lang="zh-CN" altLang="en-US" b="1" dirty="0" smtClean="0">
                <a:solidFill>
                  <a:schemeClr val="tx2"/>
                </a:solidFill>
              </a:rPr>
              <a:t>该商品应该归入</a:t>
            </a:r>
            <a:r>
              <a:rPr lang="zh-CN" altLang="en-US" b="1" dirty="0" smtClean="0">
                <a:solidFill>
                  <a:schemeClr val="tx2"/>
                </a:solidFill>
              </a:rPr>
              <a:t>税则号列</a:t>
            </a:r>
            <a:r>
              <a:rPr lang="en-US" altLang="zh-CN" b="1" dirty="0" smtClean="0">
                <a:solidFill>
                  <a:schemeClr val="tx2"/>
                </a:solidFill>
              </a:rPr>
              <a:t>8525.8029</a:t>
            </a:r>
            <a:r>
              <a:rPr lang="zh-CN" altLang="en-US" b="1" dirty="0" smtClean="0">
                <a:solidFill>
                  <a:schemeClr val="tx2"/>
                </a:solidFill>
              </a:rPr>
              <a:t>。</a:t>
            </a:r>
            <a:endParaRPr lang="zh-CN" altLang="en-US" b="1" dirty="0">
              <a:solidFill>
                <a:schemeClr val="tx2"/>
              </a:solidFill>
            </a:endParaRPr>
          </a:p>
        </p:txBody>
      </p:sp>
      <p:pic>
        <p:nvPicPr>
          <p:cNvPr id="2051" name="Picture 3"/>
          <p:cNvPicPr>
            <a:picLocks noChangeAspect="1" noChangeArrowheads="1"/>
          </p:cNvPicPr>
          <p:nvPr/>
        </p:nvPicPr>
        <p:blipFill>
          <a:blip r:embed="rId2" cstate="print"/>
          <a:srcRect/>
          <a:stretch>
            <a:fillRect/>
          </a:stretch>
        </p:blipFill>
        <p:spPr bwMode="auto">
          <a:xfrm>
            <a:off x="6012160" y="1275606"/>
            <a:ext cx="2783971" cy="1800200"/>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3074" name="Picture 2"/>
          <p:cNvPicPr>
            <a:picLocks noChangeAspect="1" noChangeArrowheads="1"/>
          </p:cNvPicPr>
          <p:nvPr/>
        </p:nvPicPr>
        <p:blipFill>
          <a:blip r:embed="rId2" cstate="print"/>
          <a:srcRect/>
          <a:stretch>
            <a:fillRect/>
          </a:stretch>
        </p:blipFill>
        <p:spPr bwMode="auto">
          <a:xfrm>
            <a:off x="539552" y="1350243"/>
            <a:ext cx="3115108" cy="2013595"/>
          </a:xfrm>
          <a:prstGeom prst="rect">
            <a:avLst/>
          </a:prstGeom>
          <a:noFill/>
          <a:ln w="9525">
            <a:noFill/>
            <a:miter lim="800000"/>
            <a:headEnd/>
            <a:tailEnd/>
          </a:ln>
        </p:spPr>
      </p:pic>
      <p:sp>
        <p:nvSpPr>
          <p:cNvPr id="9" name="矩形 8"/>
          <p:cNvSpPr/>
          <p:nvPr/>
        </p:nvSpPr>
        <p:spPr>
          <a:xfrm>
            <a:off x="4139952" y="1854299"/>
            <a:ext cx="4176464" cy="1415452"/>
          </a:xfrm>
          <a:prstGeom prst="rect">
            <a:avLst/>
          </a:prstGeom>
        </p:spPr>
        <p:txBody>
          <a:bodyPr wrap="square">
            <a:spAutoFit/>
          </a:bodyPr>
          <a:lstStyle/>
          <a:p>
            <a:pPr>
              <a:lnSpc>
                <a:spcPts val="2100"/>
              </a:lnSpc>
            </a:pPr>
            <a:r>
              <a:rPr lang="zh-CN" altLang="en-US" sz="1400" dirty="0" smtClean="0"/>
              <a:t>        护</a:t>
            </a:r>
            <a:r>
              <a:rPr lang="zh-CN" altLang="en-US" sz="1400" dirty="0" smtClean="0"/>
              <a:t>腰带外层为纺织面料，内部填充小麦，面料外缝制橡筋带、塑料搭扣等，适用于捆绑在人体腰部。此商品使用前放入微波炉中加热</a:t>
            </a:r>
            <a:r>
              <a:rPr lang="en-US" altLang="zh-CN" sz="1400" dirty="0" smtClean="0"/>
              <a:t>1</a:t>
            </a:r>
            <a:r>
              <a:rPr lang="zh-CN" altLang="en-US" sz="1400" dirty="0" smtClean="0"/>
              <a:t>至</a:t>
            </a:r>
            <a:r>
              <a:rPr lang="en-US" altLang="zh-CN" sz="1400" dirty="0" smtClean="0"/>
              <a:t>2</a:t>
            </a:r>
            <a:r>
              <a:rPr lang="zh-CN" altLang="en-US" sz="1400" dirty="0" smtClean="0"/>
              <a:t>分钟，利用产品的温热来缓解慢性疼痛；或置入冰箱，取出后用于冷敷，缓解疼痛或炎症。</a:t>
            </a:r>
            <a:endParaRPr lang="zh-CN" altLang="en-US" sz="1400" dirty="0" smtClean="0"/>
          </a:p>
        </p:txBody>
      </p:sp>
      <p:sp>
        <p:nvSpPr>
          <p:cNvPr id="10" name="矩形 9"/>
          <p:cNvSpPr/>
          <p:nvPr/>
        </p:nvSpPr>
        <p:spPr>
          <a:xfrm>
            <a:off x="5148064" y="1350243"/>
            <a:ext cx="1800200"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护腰带</a:t>
            </a:r>
            <a:endParaRPr lang="zh-CN" altLang="en-US" b="1" dirty="0"/>
          </a:p>
        </p:txBody>
      </p:sp>
      <p:sp>
        <p:nvSpPr>
          <p:cNvPr id="11" name="TextBox 10"/>
          <p:cNvSpPr txBox="1"/>
          <p:nvPr/>
        </p:nvSpPr>
        <p:spPr>
          <a:xfrm>
            <a:off x="467544" y="3651870"/>
            <a:ext cx="8460432" cy="646331"/>
          </a:xfrm>
          <a:prstGeom prst="rect">
            <a:avLst/>
          </a:prstGeom>
          <a:noFill/>
        </p:spPr>
        <p:txBody>
          <a:bodyPr wrap="square" rtlCol="0">
            <a:spAutoFit/>
          </a:bodyPr>
          <a:lstStyle/>
          <a:p>
            <a:r>
              <a:rPr lang="zh-CN" altLang="en-US" b="1" dirty="0" smtClean="0">
                <a:solidFill>
                  <a:schemeClr val="tx2"/>
                </a:solidFill>
              </a:rPr>
              <a:t>护腰带是已制成特定形状的纺织材料制腰带，其主要特征是纺织材料制成品，根据归类总则三（二）及六，应归入税则号列</a:t>
            </a:r>
            <a:r>
              <a:rPr lang="en-US" altLang="zh-CN" b="1" dirty="0" smtClean="0">
                <a:solidFill>
                  <a:schemeClr val="tx2"/>
                </a:solidFill>
              </a:rPr>
              <a:t>6307.9000</a:t>
            </a:r>
            <a:r>
              <a:rPr lang="zh-CN" altLang="en-US" b="1" dirty="0" smtClean="0">
                <a:solidFill>
                  <a:schemeClr val="tx2"/>
                </a:solidFill>
              </a:rPr>
              <a:t>。</a:t>
            </a:r>
            <a:endParaRPr lang="zh-CN" altLang="en-US"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49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归类</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pic>
        <p:nvPicPr>
          <p:cNvPr id="4098" name="Picture 2"/>
          <p:cNvPicPr>
            <a:picLocks noChangeAspect="1" noChangeArrowheads="1"/>
          </p:cNvPicPr>
          <p:nvPr/>
        </p:nvPicPr>
        <p:blipFill>
          <a:blip r:embed="rId2" cstate="print"/>
          <a:srcRect/>
          <a:stretch>
            <a:fillRect/>
          </a:stretch>
        </p:blipFill>
        <p:spPr bwMode="auto">
          <a:xfrm>
            <a:off x="539552" y="1491630"/>
            <a:ext cx="3375595" cy="2232248"/>
          </a:xfrm>
          <a:prstGeom prst="rect">
            <a:avLst/>
          </a:prstGeom>
          <a:noFill/>
          <a:ln w="9525">
            <a:noFill/>
            <a:miter lim="800000"/>
            <a:headEnd/>
            <a:tailEnd/>
          </a:ln>
        </p:spPr>
      </p:pic>
      <p:sp>
        <p:nvSpPr>
          <p:cNvPr id="9" name="矩形 8"/>
          <p:cNvSpPr/>
          <p:nvPr/>
        </p:nvSpPr>
        <p:spPr>
          <a:xfrm>
            <a:off x="4139952" y="1707654"/>
            <a:ext cx="4464496" cy="2031325"/>
          </a:xfrm>
          <a:prstGeom prst="rect">
            <a:avLst/>
          </a:prstGeom>
        </p:spPr>
        <p:txBody>
          <a:bodyPr wrap="square">
            <a:spAutoFit/>
          </a:bodyPr>
          <a:lstStyle/>
          <a:p>
            <a:r>
              <a:rPr lang="zh-CN" altLang="en-US" sz="1400" dirty="0" smtClean="0"/>
              <a:t>压电陶瓷片，为制成特定形状的压电陶瓷晶体薄片，属于多晶体压电材料。厚度</a:t>
            </a:r>
            <a:r>
              <a:rPr lang="en-US" altLang="zh-CN" sz="1400" dirty="0" smtClean="0"/>
              <a:t>0.2mm</a:t>
            </a:r>
            <a:r>
              <a:rPr lang="zh-CN" altLang="en-US" sz="1400" dirty="0" smtClean="0"/>
              <a:t>左右，表面镀有银电极层。主要成分为锆钛酸铅</a:t>
            </a:r>
            <a:r>
              <a:rPr lang="en-US" altLang="zh-CN" sz="1400" dirty="0" smtClean="0"/>
              <a:t>95%</a:t>
            </a:r>
            <a:r>
              <a:rPr lang="zh-CN" altLang="en-US" sz="1400" dirty="0" smtClean="0"/>
              <a:t>、银电极</a:t>
            </a:r>
            <a:r>
              <a:rPr lang="en-US" altLang="zh-CN" sz="1400" dirty="0" smtClean="0"/>
              <a:t>5%</a:t>
            </a:r>
            <a:r>
              <a:rPr lang="zh-CN" altLang="en-US" sz="1400" dirty="0" smtClean="0"/>
              <a:t>。该商品主要应用于超声波传感装置，通过压电效应原理接受电信号产生震动发出超声波，反之，压电陶瓷片接收超声波就会产生电荷变成电信号。</a:t>
            </a:r>
          </a:p>
          <a:p>
            <a:r>
              <a:rPr lang="zh-CN" altLang="en-US" sz="1400" dirty="0" smtClean="0"/>
              <a:t>该商品用于生产超声波传感器探头，其完整生产工艺为配料制备、成型烧结、切割研磨、电极装配、极化、检测调试等。</a:t>
            </a:r>
            <a:endParaRPr lang="zh-CN" altLang="en-US" sz="1400" dirty="0"/>
          </a:p>
        </p:txBody>
      </p:sp>
      <p:sp>
        <p:nvSpPr>
          <p:cNvPr id="10" name="矩形 9"/>
          <p:cNvSpPr/>
          <p:nvPr/>
        </p:nvSpPr>
        <p:spPr>
          <a:xfrm>
            <a:off x="4572000" y="771550"/>
            <a:ext cx="3600400" cy="65070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smtClean="0"/>
              <a:t>压电陶瓷片（超声波换能片、超声波传感片）</a:t>
            </a:r>
            <a:endParaRPr lang="zh-CN" altLang="en-US" b="1" dirty="0"/>
          </a:p>
        </p:txBody>
      </p:sp>
      <p:sp>
        <p:nvSpPr>
          <p:cNvPr id="11" name="TextBox 10"/>
          <p:cNvSpPr txBox="1"/>
          <p:nvPr/>
        </p:nvSpPr>
        <p:spPr>
          <a:xfrm>
            <a:off x="899592" y="3867894"/>
            <a:ext cx="7488832" cy="646331"/>
          </a:xfrm>
          <a:prstGeom prst="rect">
            <a:avLst/>
          </a:prstGeom>
          <a:noFill/>
        </p:spPr>
        <p:txBody>
          <a:bodyPr wrap="square" rtlCol="0">
            <a:spAutoFit/>
          </a:bodyPr>
          <a:lstStyle/>
          <a:p>
            <a:r>
              <a:rPr lang="zh-CN" altLang="en-US" b="1" dirty="0" smtClean="0">
                <a:solidFill>
                  <a:schemeClr val="tx2"/>
                </a:solidFill>
              </a:rPr>
              <a:t>该商品属于已装配压电陶瓷片，根据归类总则一及六，应归入税则号列</a:t>
            </a:r>
            <a:r>
              <a:rPr lang="en-US" altLang="zh-CN" b="1" dirty="0" smtClean="0">
                <a:solidFill>
                  <a:schemeClr val="tx2"/>
                </a:solidFill>
              </a:rPr>
              <a:t>8541.6000</a:t>
            </a:r>
            <a:r>
              <a:rPr lang="zh-CN" altLang="en-US" b="1" dirty="0" smtClean="0">
                <a:solidFill>
                  <a:schemeClr val="tx2"/>
                </a:solidFill>
              </a:rPr>
              <a:t>。</a:t>
            </a:r>
            <a:endParaRPr lang="zh-CN" altLang="en-US" b="1" dirty="0">
              <a:solidFill>
                <a:schemeClr val="tx2"/>
              </a:solidFill>
            </a:endParaRP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a:off x="323528" y="627534"/>
            <a:ext cx="8496944" cy="4339650"/>
          </a:xfrm>
          <a:prstGeom prst="rect">
            <a:avLst/>
          </a:prstGeom>
        </p:spPr>
        <p:txBody>
          <a:bodyPr wrap="square">
            <a:spAutoFit/>
          </a:bodyPr>
          <a:lstStyle/>
          <a:p>
            <a:r>
              <a:rPr lang="zh-CN" altLang="en-US" sz="1200" dirty="0" smtClean="0"/>
              <a:t>         六、保税油出库前，供油企业应当按照相关规定向供油地海关办理保税油出库申请。</a:t>
            </a:r>
          </a:p>
          <a:p>
            <a:endParaRPr lang="zh-CN" altLang="en-US" sz="1200" dirty="0" smtClean="0"/>
          </a:p>
          <a:p>
            <a:r>
              <a:rPr lang="zh-CN" altLang="en-US" sz="1200" dirty="0" smtClean="0"/>
              <a:t>　　七、保税油供船前，供油企业应当向受油地海关办理保税油供船申请，提交供油地海关核批的保税油出库相关文件、</a:t>
            </a:r>
            <a:r>
              <a:rPr lang="en-US" altLang="zh-CN" sz="1200" dirty="0" smtClean="0"/>
              <a:t>《</a:t>
            </a:r>
            <a:r>
              <a:rPr lang="zh-CN" altLang="en-US" sz="1200" dirty="0" smtClean="0"/>
              <a:t>中华人民共和国海关运输工具起卸</a:t>
            </a:r>
            <a:r>
              <a:rPr lang="en-US" altLang="zh-CN" sz="1200" dirty="0" smtClean="0"/>
              <a:t>/</a:t>
            </a:r>
            <a:r>
              <a:rPr lang="zh-CN" altLang="en-US" sz="1200" dirty="0" smtClean="0"/>
              <a:t>添加物料申报单</a:t>
            </a:r>
            <a:r>
              <a:rPr lang="en-US" altLang="zh-CN" sz="1200" dirty="0" smtClean="0"/>
              <a:t>》</a:t>
            </a:r>
            <a:r>
              <a:rPr lang="zh-CN" altLang="en-US" sz="1200" dirty="0" smtClean="0"/>
              <a:t>（一式四份）等资料。</a:t>
            </a:r>
          </a:p>
          <a:p>
            <a:endParaRPr lang="zh-CN" altLang="en-US" sz="1200" dirty="0" smtClean="0"/>
          </a:p>
          <a:p>
            <a:r>
              <a:rPr lang="zh-CN" altLang="en-US" sz="1200" dirty="0" smtClean="0"/>
              <a:t>　　涉及一船多供业务的，供油企业应当按照受油船舶逐船进行申请。</a:t>
            </a:r>
          </a:p>
          <a:p>
            <a:endParaRPr lang="zh-CN" altLang="en-US" sz="1200" dirty="0" smtClean="0"/>
          </a:p>
          <a:p>
            <a:r>
              <a:rPr lang="zh-CN" altLang="en-US" sz="1200" dirty="0" smtClean="0"/>
              <a:t>　　八、供油结束后，供油企业应当向受油地海关办理保税油供船核销申请，提交国际航行船舶负责人签章确认的</a:t>
            </a:r>
            <a:r>
              <a:rPr lang="en-US" altLang="zh-CN" sz="1200" dirty="0" smtClean="0"/>
              <a:t>《</a:t>
            </a:r>
            <a:r>
              <a:rPr lang="zh-CN" altLang="en-US" sz="1200" dirty="0" smtClean="0"/>
              <a:t>中华人民共和国海关运输工具起卸</a:t>
            </a:r>
            <a:r>
              <a:rPr lang="en-US" altLang="zh-CN" sz="1200" dirty="0" smtClean="0"/>
              <a:t>/</a:t>
            </a:r>
            <a:r>
              <a:rPr lang="zh-CN" altLang="en-US" sz="1200" dirty="0" smtClean="0"/>
              <a:t>添加物料申报单</a:t>
            </a:r>
            <a:r>
              <a:rPr lang="en-US" altLang="zh-CN" sz="1200" dirty="0" smtClean="0"/>
              <a:t>》</a:t>
            </a:r>
            <a:r>
              <a:rPr lang="zh-CN" altLang="en-US" sz="1200" dirty="0" smtClean="0"/>
              <a:t>、供油双方签收的供油凭证等资料；经海关审核同意后，将受油地海关制发的关封提交供油地海关。</a:t>
            </a:r>
          </a:p>
          <a:p>
            <a:endParaRPr lang="zh-CN" altLang="en-US" sz="1200" dirty="0" smtClean="0"/>
          </a:p>
          <a:p>
            <a:r>
              <a:rPr lang="zh-CN" altLang="en-US" sz="1200" dirty="0" smtClean="0"/>
              <a:t>　　九、实际供油数量少于出库数量，或因特殊原因导致供油业务取消的，供油企业应当按照规定，向供油地海关申请办理保税油入库手续。</a:t>
            </a:r>
          </a:p>
          <a:p>
            <a:endParaRPr lang="zh-CN" altLang="en-US" sz="1200" dirty="0" smtClean="0"/>
          </a:p>
          <a:p>
            <a:r>
              <a:rPr lang="zh-CN" altLang="en-US" sz="1200" dirty="0" smtClean="0"/>
              <a:t>　　十、供油企业应当在单一航次供油结束之日起</a:t>
            </a:r>
            <a:r>
              <a:rPr lang="en-US" altLang="zh-CN" sz="1200" dirty="0" smtClean="0"/>
              <a:t>14</a:t>
            </a:r>
            <a:r>
              <a:rPr lang="zh-CN" altLang="en-US" sz="1200" dirty="0" smtClean="0"/>
              <a:t>日内，向供油地海关办理报关手续；在报关单放行后，向供油地海关申请办理相关后续手续。</a:t>
            </a:r>
          </a:p>
          <a:p>
            <a:endParaRPr lang="zh-CN" altLang="en-US" sz="1200" dirty="0" smtClean="0"/>
          </a:p>
          <a:p>
            <a:r>
              <a:rPr lang="zh-CN" altLang="en-US" sz="1200" dirty="0" smtClean="0"/>
              <a:t>　　十一、违反本公告有关规定，构成走私行为、违反海关监管规定行为或者其他违反海关法行为的，海关依照</a:t>
            </a:r>
            <a:r>
              <a:rPr lang="en-US" altLang="zh-CN" sz="1200" dirty="0" smtClean="0"/>
              <a:t>《</a:t>
            </a:r>
            <a:r>
              <a:rPr lang="zh-CN" altLang="en-US" sz="1200" dirty="0" smtClean="0"/>
              <a:t>海关法</a:t>
            </a:r>
            <a:r>
              <a:rPr lang="en-US" altLang="zh-CN" sz="1200" dirty="0" smtClean="0"/>
              <a:t>》</a:t>
            </a:r>
            <a:r>
              <a:rPr lang="zh-CN" altLang="en-US" sz="1200" dirty="0" smtClean="0"/>
              <a:t>和</a:t>
            </a:r>
            <a:r>
              <a:rPr lang="en-US" altLang="zh-CN" sz="1200" dirty="0" smtClean="0"/>
              <a:t>《</a:t>
            </a:r>
            <a:r>
              <a:rPr lang="zh-CN" altLang="en-US" sz="1200" dirty="0" smtClean="0"/>
              <a:t>中华人民共和国海关行政处罚实施条例</a:t>
            </a:r>
            <a:r>
              <a:rPr lang="en-US" altLang="zh-CN" sz="1200" dirty="0" smtClean="0"/>
              <a:t>》</a:t>
            </a:r>
            <a:r>
              <a:rPr lang="zh-CN" altLang="en-US" sz="1200" dirty="0" smtClean="0"/>
              <a:t>的有关规定予以处理；构成犯罪的，依法追究刑事责任。</a:t>
            </a:r>
          </a:p>
          <a:p>
            <a:endParaRPr lang="zh-CN" altLang="en-US" sz="1200" dirty="0" smtClean="0"/>
          </a:p>
          <a:p>
            <a:r>
              <a:rPr lang="zh-CN" altLang="en-US" sz="1200" dirty="0" smtClean="0"/>
              <a:t>　　十二、本公告下列用语的含义是：</a:t>
            </a:r>
          </a:p>
          <a:p>
            <a:endParaRPr lang="zh-CN" altLang="en-US" sz="1200" dirty="0" smtClean="0"/>
          </a:p>
          <a:p>
            <a:r>
              <a:rPr lang="zh-CN" altLang="en-US" sz="1200" dirty="0" smtClean="0"/>
              <a:t>　　保税油跨关区直供，是指供油企业将保税油跨关区直接供应国际航行船舶的业务；</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5364088" y="2211710"/>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smtClean="0">
                <a:solidFill>
                  <a:schemeClr val="bg1"/>
                </a:solidFill>
                <a:ea typeface="微软雅黑" pitchFamily="34" charset="-122"/>
              </a:rPr>
              <a:t>商检</a:t>
            </a:r>
            <a:endParaRPr lang="zh-CN" altLang="en-US" sz="3600" dirty="0">
              <a:solidFill>
                <a:schemeClr val="bg1"/>
              </a:solidFill>
              <a:ea typeface="微软雅黑" pitchFamily="34" charset="-122"/>
            </a:endParaRPr>
          </a:p>
        </p:txBody>
      </p:sp>
      <p:sp>
        <p:nvSpPr>
          <p:cNvPr id="11" name="矩形 10"/>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 xmlns:p14="http://schemas.microsoft.com/office/powerpoint/2010/main" val="2024797677"/>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51</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627534"/>
            <a:ext cx="8496944" cy="4260141"/>
          </a:xfrm>
          <a:prstGeom prst="rect">
            <a:avLst/>
          </a:prstGeom>
        </p:spPr>
        <p:txBody>
          <a:bodyPr wrap="square">
            <a:spAutoFit/>
          </a:bodyPr>
          <a:lstStyle/>
          <a:p>
            <a:pPr algn="ctr">
              <a:lnSpc>
                <a:spcPts val="25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81</a:t>
            </a:r>
            <a:r>
              <a:rPr lang="zh-CN" altLang="en-US" sz="1600" b="1" dirty="0" smtClean="0">
                <a:solidFill>
                  <a:schemeClr val="accent1"/>
                </a:solidFill>
              </a:rPr>
              <a:t>号</a:t>
            </a:r>
          </a:p>
          <a:p>
            <a:pPr algn="ctr">
              <a:lnSpc>
                <a:spcPts val="2500"/>
              </a:lnSpc>
            </a:pPr>
            <a:r>
              <a:rPr lang="zh-CN" altLang="en-US" sz="1600" b="1" dirty="0" smtClean="0">
                <a:solidFill>
                  <a:schemeClr val="accent1"/>
                </a:solidFill>
              </a:rPr>
              <a:t>质检总局关于注销中国国际钢铁制品有限公司等</a:t>
            </a:r>
          </a:p>
          <a:p>
            <a:pPr algn="ctr">
              <a:lnSpc>
                <a:spcPts val="2500"/>
              </a:lnSpc>
            </a:pPr>
            <a:r>
              <a:rPr lang="zh-CN" altLang="en-US" sz="1600" b="1" dirty="0" smtClean="0">
                <a:solidFill>
                  <a:schemeClr val="accent1"/>
                </a:solidFill>
              </a:rPr>
              <a:t>企业工业产品生产许可证的公告</a:t>
            </a:r>
          </a:p>
          <a:p>
            <a:pPr>
              <a:lnSpc>
                <a:spcPts val="2500"/>
              </a:lnSpc>
            </a:pPr>
            <a:r>
              <a:rPr lang="zh-CN" altLang="en-US" sz="1600" dirty="0" smtClean="0"/>
              <a:t>    根据</a:t>
            </a:r>
            <a:r>
              <a:rPr lang="en-US" altLang="zh-CN" sz="1600" dirty="0" smtClean="0"/>
              <a:t>《</a:t>
            </a:r>
            <a:r>
              <a:rPr lang="zh-CN" altLang="en-US" sz="1600" dirty="0" smtClean="0"/>
              <a:t>中华人民共和国工业产品生产许可证管理条例</a:t>
            </a:r>
            <a:r>
              <a:rPr lang="en-US" altLang="zh-CN" sz="1600" dirty="0" smtClean="0"/>
              <a:t>》</a:t>
            </a:r>
            <a:r>
              <a:rPr lang="zh-CN" altLang="en-US" sz="1600" dirty="0" smtClean="0"/>
              <a:t>（国务院令第</a:t>
            </a:r>
            <a:r>
              <a:rPr lang="en-US" altLang="zh-CN" sz="1600" dirty="0" smtClean="0"/>
              <a:t>440</a:t>
            </a:r>
            <a:r>
              <a:rPr lang="zh-CN" altLang="en-US" sz="1600" dirty="0" smtClean="0"/>
              <a:t>号）、</a:t>
            </a:r>
            <a:r>
              <a:rPr lang="en-US" altLang="zh-CN" sz="1600" dirty="0" smtClean="0"/>
              <a:t>《</a:t>
            </a:r>
            <a:r>
              <a:rPr lang="zh-CN" altLang="en-US" sz="1600" dirty="0" smtClean="0"/>
              <a:t>质量监督检验检疫行政许可实施办法</a:t>
            </a:r>
            <a:r>
              <a:rPr lang="en-US" altLang="zh-CN" sz="1600" dirty="0" smtClean="0"/>
              <a:t>》</a:t>
            </a:r>
            <a:r>
              <a:rPr lang="zh-CN" altLang="en-US" sz="1600" dirty="0" smtClean="0"/>
              <a:t>（质检总局令第</a:t>
            </a:r>
            <a:r>
              <a:rPr lang="en-US" altLang="zh-CN" sz="1600" dirty="0" smtClean="0"/>
              <a:t>149</a:t>
            </a:r>
            <a:r>
              <a:rPr lang="zh-CN" altLang="en-US" sz="1600" dirty="0" smtClean="0"/>
              <a:t>号）和</a:t>
            </a:r>
            <a:r>
              <a:rPr lang="en-US" altLang="zh-CN" sz="1600" dirty="0" smtClean="0"/>
              <a:t>《</a:t>
            </a:r>
            <a:r>
              <a:rPr lang="zh-CN" altLang="en-US" sz="1600" dirty="0" smtClean="0"/>
              <a:t>中华人民共和国工业产品生产许可证管理条例实施办法</a:t>
            </a:r>
            <a:r>
              <a:rPr lang="en-US" altLang="zh-CN" sz="1600" dirty="0" smtClean="0"/>
              <a:t>》</a:t>
            </a:r>
            <a:r>
              <a:rPr lang="zh-CN" altLang="en-US" sz="1600" dirty="0" smtClean="0"/>
              <a:t>（质检总局令第</a:t>
            </a:r>
            <a:r>
              <a:rPr lang="en-US" altLang="zh-CN" sz="1600" dirty="0" smtClean="0"/>
              <a:t>156</a:t>
            </a:r>
            <a:r>
              <a:rPr lang="zh-CN" altLang="en-US" sz="1600" dirty="0" smtClean="0"/>
              <a:t>号），因不再从事列入目录产品的生产活动、生产许可有效期届满未延续、企业主动申请注销等情形，质检总局已注销中国国际钢铁制品</a:t>
            </a:r>
            <a:r>
              <a:rPr lang="zh-CN" altLang="en-US" sz="1600" dirty="0" smtClean="0"/>
              <a:t>有限公</a:t>
            </a:r>
            <a:r>
              <a:rPr lang="zh-CN" altLang="en-US" sz="1600" dirty="0" smtClean="0"/>
              <a:t>司等</a:t>
            </a:r>
            <a:r>
              <a:rPr lang="en-US" altLang="zh-CN" sz="1600" dirty="0" smtClean="0"/>
              <a:t>6056</a:t>
            </a:r>
            <a:r>
              <a:rPr lang="zh-CN" altLang="en-US" sz="1600" dirty="0" smtClean="0"/>
              <a:t>家企业工业产品生产许可证，现将名单予以公布。</a:t>
            </a:r>
          </a:p>
          <a:p>
            <a:pPr>
              <a:lnSpc>
                <a:spcPts val="2500"/>
              </a:lnSpc>
            </a:pPr>
            <a:r>
              <a:rPr lang="zh-CN" altLang="en-US" sz="1600" dirty="0" smtClean="0"/>
              <a:t>    请各地质量技术监督部门进一步加强监管，确保重要工业产品质量安全。</a:t>
            </a:r>
          </a:p>
          <a:p>
            <a:pPr>
              <a:lnSpc>
                <a:spcPts val="2500"/>
              </a:lnSpc>
            </a:pPr>
            <a:r>
              <a:rPr lang="zh-CN" altLang="en-US" sz="1600" dirty="0" smtClean="0"/>
              <a:t>    特此公告。</a:t>
            </a:r>
          </a:p>
          <a:p>
            <a:pPr>
              <a:lnSpc>
                <a:spcPts val="2500"/>
              </a:lnSpc>
            </a:pPr>
            <a:r>
              <a:rPr lang="zh-CN" altLang="en-US" sz="1600" dirty="0" smtClean="0"/>
              <a:t>    附件：</a:t>
            </a:r>
            <a:r>
              <a:rPr lang="zh-CN" altLang="en-US" sz="1600" dirty="0" smtClean="0">
                <a:hlinkClick r:id="rId2" action="ppaction://hlinkfile"/>
              </a:rPr>
              <a:t>注销工业产品生产许可证的企业名单</a:t>
            </a:r>
            <a:endParaRPr lang="zh-CN" altLang="en-US" sz="1600" dirty="0" smtClean="0"/>
          </a:p>
          <a:p>
            <a:pPr>
              <a:lnSpc>
                <a:spcPts val="2500"/>
              </a:lnSpc>
            </a:pPr>
            <a:r>
              <a:rPr lang="zh-CN" altLang="en-US" sz="1600" dirty="0" smtClean="0"/>
              <a:t>                                                                                                                                                             </a:t>
            </a:r>
            <a:r>
              <a:rPr lang="zh-CN" altLang="en-US" sz="1600" dirty="0" smtClean="0"/>
              <a:t>     质</a:t>
            </a:r>
            <a:r>
              <a:rPr lang="zh-CN" altLang="en-US" sz="1600" dirty="0" smtClean="0"/>
              <a:t>检总局</a:t>
            </a:r>
          </a:p>
          <a:p>
            <a:pPr>
              <a:lnSpc>
                <a:spcPts val="2500"/>
              </a:lnSpc>
            </a:pPr>
            <a:r>
              <a:rPr lang="zh-CN" altLang="en-US" sz="1600" dirty="0" smtClean="0"/>
              <a:t>                                                                                                                                                  </a:t>
            </a:r>
            <a:r>
              <a:rPr lang="zh-CN" altLang="en-US" sz="1600" dirty="0" smtClean="0"/>
              <a:t>     </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29</a:t>
            </a:r>
            <a:r>
              <a:rPr lang="zh-CN" altLang="en-US" sz="1600" dirty="0" smtClean="0"/>
              <a:t>日</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52</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51520" y="547516"/>
            <a:ext cx="8496944" cy="4544514"/>
          </a:xfrm>
          <a:prstGeom prst="rect">
            <a:avLst/>
          </a:prstGeom>
        </p:spPr>
        <p:txBody>
          <a:bodyPr wrap="square">
            <a:spAutoFit/>
          </a:bodyPr>
          <a:lstStyle/>
          <a:p>
            <a:pPr algn="ctr">
              <a:lnSpc>
                <a:spcPts val="2500"/>
              </a:lnSpc>
            </a:pP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82</a:t>
            </a:r>
            <a:r>
              <a:rPr lang="zh-CN" altLang="en-US" sz="1400" b="1" dirty="0" smtClean="0">
                <a:solidFill>
                  <a:schemeClr val="accent1"/>
                </a:solidFill>
              </a:rPr>
              <a:t>号</a:t>
            </a:r>
          </a:p>
          <a:p>
            <a:pPr algn="ctr">
              <a:lnSpc>
                <a:spcPts val="2500"/>
              </a:lnSpc>
            </a:pPr>
            <a:r>
              <a:rPr lang="zh-CN" altLang="en-US" sz="1400" b="1" dirty="0" smtClean="0">
                <a:solidFill>
                  <a:schemeClr val="accent1"/>
                </a:solidFill>
              </a:rPr>
              <a:t>质检总局关于发布</a:t>
            </a:r>
            <a:r>
              <a:rPr lang="en-US" altLang="zh-CN" sz="1400" b="1" dirty="0" smtClean="0">
                <a:solidFill>
                  <a:schemeClr val="accent1"/>
                </a:solidFill>
              </a:rPr>
              <a:t>《</a:t>
            </a:r>
            <a:r>
              <a:rPr lang="zh-CN" altLang="en-US" sz="1400" b="1" dirty="0" smtClean="0">
                <a:solidFill>
                  <a:schemeClr val="accent1"/>
                </a:solidFill>
              </a:rPr>
              <a:t>铝合金建筑型材产品质量监督抽查实施规范</a:t>
            </a:r>
            <a:r>
              <a:rPr lang="en-US" altLang="zh-CN" sz="1400" b="1" dirty="0" smtClean="0">
                <a:solidFill>
                  <a:schemeClr val="accent1"/>
                </a:solidFill>
              </a:rPr>
              <a:t>》</a:t>
            </a:r>
            <a:r>
              <a:rPr lang="zh-CN" altLang="en-US" sz="1400" b="1" dirty="0" smtClean="0">
                <a:solidFill>
                  <a:schemeClr val="accent1"/>
                </a:solidFill>
              </a:rPr>
              <a:t>等</a:t>
            </a:r>
          </a:p>
          <a:p>
            <a:pPr algn="ctr">
              <a:lnSpc>
                <a:spcPts val="2500"/>
              </a:lnSpc>
            </a:pPr>
            <a:r>
              <a:rPr lang="en-US" altLang="zh-CN" sz="1400" b="1" dirty="0" smtClean="0">
                <a:solidFill>
                  <a:schemeClr val="accent1"/>
                </a:solidFill>
              </a:rPr>
              <a:t>3</a:t>
            </a:r>
            <a:r>
              <a:rPr lang="zh-CN" altLang="en-US" sz="1400" b="1" dirty="0" smtClean="0">
                <a:solidFill>
                  <a:schemeClr val="accent1"/>
                </a:solidFill>
              </a:rPr>
              <a:t>种产品质量监督抽查实施规范修改单的公告</a:t>
            </a:r>
          </a:p>
          <a:p>
            <a:pPr>
              <a:lnSpc>
                <a:spcPts val="2500"/>
              </a:lnSpc>
            </a:pPr>
            <a:r>
              <a:rPr lang="zh-CN" altLang="en-US" sz="1400" dirty="0" smtClean="0"/>
              <a:t>    为提高产品质量监督抽查工作的科学性、规范性和统一性，质检总局依据</a:t>
            </a:r>
            <a:r>
              <a:rPr lang="en-US" altLang="zh-CN" sz="1400" dirty="0" smtClean="0"/>
              <a:t>《</a:t>
            </a:r>
            <a:r>
              <a:rPr lang="zh-CN" altLang="en-US" sz="1400" dirty="0" smtClean="0"/>
              <a:t>产品质量监督抽查管理办法</a:t>
            </a:r>
            <a:r>
              <a:rPr lang="en-US" altLang="zh-CN" sz="1400" dirty="0" smtClean="0"/>
              <a:t>》</a:t>
            </a:r>
            <a:r>
              <a:rPr lang="zh-CN" altLang="en-US" sz="1400" dirty="0" smtClean="0"/>
              <a:t>，结合产品质量监督抽查实施规范（以下简称监督抽查实施规范）的执行情况，组织对已发布的监督抽查实施规范进行了部分修订，现将</a:t>
            </a:r>
            <a:r>
              <a:rPr lang="en-US" altLang="zh-CN" sz="1400" dirty="0" smtClean="0"/>
              <a:t>CCGF 402-2015《</a:t>
            </a:r>
            <a:r>
              <a:rPr lang="zh-CN" altLang="en-US" sz="1400" dirty="0" smtClean="0"/>
              <a:t>铝合金建筑型材产品质量监督抽查实施规范</a:t>
            </a:r>
            <a:r>
              <a:rPr lang="en-US" altLang="zh-CN" sz="1400" dirty="0" smtClean="0"/>
              <a:t>》</a:t>
            </a:r>
            <a:r>
              <a:rPr lang="zh-CN" altLang="en-US" sz="1400" dirty="0" smtClean="0"/>
              <a:t>、</a:t>
            </a:r>
            <a:r>
              <a:rPr lang="en-US" altLang="zh-CN" sz="1400" dirty="0" smtClean="0"/>
              <a:t>CCGF 503.2-2015《</a:t>
            </a:r>
            <a:r>
              <a:rPr lang="zh-CN" altLang="en-US" sz="1400" dirty="0" smtClean="0"/>
              <a:t>潜水电泵产品质量监督抽查实施规范</a:t>
            </a:r>
            <a:r>
              <a:rPr lang="en-US" altLang="zh-CN" sz="1400" dirty="0" smtClean="0"/>
              <a:t>》</a:t>
            </a:r>
            <a:r>
              <a:rPr lang="zh-CN" altLang="en-US" sz="1400" dirty="0" smtClean="0"/>
              <a:t>和</a:t>
            </a:r>
            <a:r>
              <a:rPr lang="en-US" altLang="zh-CN" sz="1400" dirty="0" smtClean="0"/>
              <a:t>CCGF 606.2-2015《</a:t>
            </a:r>
            <a:r>
              <a:rPr lang="zh-CN" altLang="en-US" sz="1400" dirty="0" smtClean="0"/>
              <a:t>汽车传动带产品质量监督抽查实施规范</a:t>
            </a:r>
            <a:r>
              <a:rPr lang="en-US" altLang="zh-CN" sz="1400" dirty="0" smtClean="0"/>
              <a:t>》3</a:t>
            </a:r>
            <a:r>
              <a:rPr lang="zh-CN" altLang="en-US" sz="1400" dirty="0" smtClean="0"/>
              <a:t>种产品质量监督抽查实施规范第</a:t>
            </a:r>
            <a:r>
              <a:rPr lang="en-US" altLang="zh-CN" sz="1400" dirty="0" smtClean="0"/>
              <a:t>1</a:t>
            </a:r>
            <a:r>
              <a:rPr lang="zh-CN" altLang="en-US" sz="1400" dirty="0" smtClean="0"/>
              <a:t>号修改单批准发布，自发布之日起开始实施</a:t>
            </a:r>
            <a:r>
              <a:rPr lang="zh-CN" altLang="en-US" sz="1400" dirty="0" smtClean="0"/>
              <a:t>。</a:t>
            </a:r>
            <a:endParaRPr lang="zh-CN" altLang="en-US" sz="1400" dirty="0" smtClean="0"/>
          </a:p>
          <a:p>
            <a:pPr>
              <a:lnSpc>
                <a:spcPts val="2500"/>
              </a:lnSpc>
            </a:pPr>
            <a:r>
              <a:rPr lang="zh-CN" altLang="en-US" sz="1400" dirty="0" smtClean="0"/>
              <a:t>    特此公告</a:t>
            </a:r>
            <a:r>
              <a:rPr lang="zh-CN" altLang="en-US" sz="1400" dirty="0" smtClean="0"/>
              <a:t>。</a:t>
            </a:r>
            <a:endParaRPr lang="zh-CN" altLang="en-US" sz="1400" dirty="0" smtClean="0"/>
          </a:p>
          <a:p>
            <a:pPr>
              <a:lnSpc>
                <a:spcPts val="2500"/>
              </a:lnSpc>
            </a:pPr>
            <a:r>
              <a:rPr lang="zh-CN" altLang="en-US" sz="1400" dirty="0" smtClean="0"/>
              <a:t>    附件：</a:t>
            </a:r>
            <a:r>
              <a:rPr lang="en-US" altLang="zh-CN" sz="1400" dirty="0" smtClean="0">
                <a:hlinkClick r:id="rId2" action="ppaction://hlinkfile"/>
              </a:rPr>
              <a:t>1. CCGF 402-2015《</a:t>
            </a:r>
            <a:r>
              <a:rPr lang="zh-CN" altLang="en-US" sz="1400" dirty="0" smtClean="0">
                <a:hlinkClick r:id="rId2" action="ppaction://hlinkfile"/>
              </a:rPr>
              <a:t>铝合金建筑型材产品质量监督抽查实施规范</a:t>
            </a:r>
            <a:r>
              <a:rPr lang="en-US" altLang="zh-CN" sz="1400" dirty="0" smtClean="0">
                <a:hlinkClick r:id="rId2" action="ppaction://hlinkfile"/>
              </a:rPr>
              <a:t>》</a:t>
            </a:r>
            <a:r>
              <a:rPr lang="zh-CN" altLang="en-US" sz="1400" dirty="0" smtClean="0">
                <a:hlinkClick r:id="rId2" action="ppaction://hlinkfile"/>
              </a:rPr>
              <a:t>第</a:t>
            </a:r>
            <a:r>
              <a:rPr lang="en-US" altLang="zh-CN" sz="1400" dirty="0" smtClean="0">
                <a:hlinkClick r:id="rId2" action="ppaction://hlinkfile"/>
              </a:rPr>
              <a:t>1</a:t>
            </a:r>
            <a:r>
              <a:rPr lang="zh-CN" altLang="en-US" sz="1400" dirty="0" smtClean="0">
                <a:hlinkClick r:id="rId2" action="ppaction://hlinkfile"/>
              </a:rPr>
              <a:t>号修改</a:t>
            </a:r>
            <a:r>
              <a:rPr lang="zh-CN" altLang="en-US" sz="1400" dirty="0" smtClean="0">
                <a:hlinkClick r:id="rId2" action="ppaction://hlinkfile"/>
              </a:rPr>
              <a:t>单</a:t>
            </a:r>
            <a:endParaRPr lang="zh-CN" altLang="en-US" sz="1400" dirty="0" smtClean="0"/>
          </a:p>
          <a:p>
            <a:pPr>
              <a:lnSpc>
                <a:spcPts val="2500"/>
              </a:lnSpc>
            </a:pPr>
            <a:r>
              <a:rPr lang="zh-CN" altLang="en-US" sz="1400" dirty="0" smtClean="0"/>
              <a:t>        </a:t>
            </a:r>
            <a:r>
              <a:rPr lang="zh-CN" altLang="en-US" sz="1400" dirty="0" smtClean="0"/>
              <a:t>         </a:t>
            </a:r>
            <a:r>
              <a:rPr lang="en-US" altLang="zh-CN" sz="1400" dirty="0" smtClean="0">
                <a:hlinkClick r:id="rId3" action="ppaction://hlinkfile"/>
              </a:rPr>
              <a:t>2. CCGF 503.2-2015《</a:t>
            </a:r>
            <a:r>
              <a:rPr lang="zh-CN" altLang="en-US" sz="1400" dirty="0" smtClean="0">
                <a:hlinkClick r:id="rId3" action="ppaction://hlinkfile"/>
              </a:rPr>
              <a:t>潜水电泵产品质量监督抽查实施规范</a:t>
            </a:r>
            <a:r>
              <a:rPr lang="en-US" altLang="zh-CN" sz="1400" dirty="0" smtClean="0">
                <a:hlinkClick r:id="rId3" action="ppaction://hlinkfile"/>
              </a:rPr>
              <a:t>》</a:t>
            </a:r>
            <a:r>
              <a:rPr lang="zh-CN" altLang="en-US" sz="1400" dirty="0" smtClean="0">
                <a:hlinkClick r:id="rId3" action="ppaction://hlinkfile"/>
              </a:rPr>
              <a:t>第</a:t>
            </a:r>
            <a:r>
              <a:rPr lang="en-US" altLang="zh-CN" sz="1400" dirty="0" smtClean="0">
                <a:hlinkClick r:id="rId3" action="ppaction://hlinkfile"/>
              </a:rPr>
              <a:t>1</a:t>
            </a:r>
            <a:r>
              <a:rPr lang="zh-CN" altLang="en-US" sz="1400" dirty="0" smtClean="0">
                <a:hlinkClick r:id="rId3" action="ppaction://hlinkfile"/>
              </a:rPr>
              <a:t>号修改</a:t>
            </a:r>
            <a:r>
              <a:rPr lang="zh-CN" altLang="en-US" sz="1400" dirty="0" smtClean="0">
                <a:hlinkClick r:id="rId3" action="ppaction://hlinkfile"/>
              </a:rPr>
              <a:t>单</a:t>
            </a:r>
            <a:endParaRPr lang="zh-CN" altLang="en-US" sz="1400" dirty="0" smtClean="0"/>
          </a:p>
          <a:p>
            <a:pPr>
              <a:lnSpc>
                <a:spcPts val="2500"/>
              </a:lnSpc>
            </a:pPr>
            <a:r>
              <a:rPr lang="zh-CN" altLang="en-US" sz="1400" dirty="0" smtClean="0"/>
              <a:t>         </a:t>
            </a:r>
            <a:r>
              <a:rPr lang="zh-CN" altLang="en-US" sz="1400" dirty="0" smtClean="0"/>
              <a:t>        </a:t>
            </a:r>
            <a:r>
              <a:rPr lang="en-US" altLang="zh-CN" sz="1400" dirty="0" smtClean="0">
                <a:hlinkClick r:id="rId4" action="ppaction://hlinkfile"/>
              </a:rPr>
              <a:t>3. CCGF 606.2-2015《</a:t>
            </a:r>
            <a:r>
              <a:rPr lang="zh-CN" altLang="en-US" sz="1400" dirty="0" smtClean="0">
                <a:hlinkClick r:id="rId4" action="ppaction://hlinkfile"/>
              </a:rPr>
              <a:t>汽车传动带产品质量监督抽查实施规范</a:t>
            </a:r>
            <a:r>
              <a:rPr lang="en-US" altLang="zh-CN" sz="1400" dirty="0" smtClean="0">
                <a:hlinkClick r:id="rId4" action="ppaction://hlinkfile"/>
              </a:rPr>
              <a:t>》</a:t>
            </a:r>
            <a:r>
              <a:rPr lang="zh-CN" altLang="en-US" sz="1400" dirty="0" smtClean="0">
                <a:hlinkClick r:id="rId4" action="ppaction://hlinkfile"/>
              </a:rPr>
              <a:t>第</a:t>
            </a:r>
            <a:r>
              <a:rPr lang="en-US" altLang="zh-CN" sz="1400" dirty="0" smtClean="0">
                <a:hlinkClick r:id="rId4" action="ppaction://hlinkfile"/>
              </a:rPr>
              <a:t>1</a:t>
            </a:r>
            <a:r>
              <a:rPr lang="zh-CN" altLang="en-US" sz="1400" dirty="0" smtClean="0">
                <a:hlinkClick r:id="rId4" action="ppaction://hlinkfile"/>
              </a:rPr>
              <a:t>号修改</a:t>
            </a:r>
            <a:r>
              <a:rPr lang="zh-CN" altLang="en-US" sz="1400" dirty="0" smtClean="0">
                <a:hlinkClick r:id="rId4" action="ppaction://hlinkfile"/>
              </a:rPr>
              <a:t>单</a:t>
            </a:r>
            <a:endParaRPr lang="zh-CN" altLang="en-US" sz="1400" dirty="0" smtClean="0"/>
          </a:p>
          <a:p>
            <a:pPr algn="r">
              <a:lnSpc>
                <a:spcPts val="2500"/>
              </a:lnSpc>
            </a:pPr>
            <a:r>
              <a:rPr lang="zh-CN" altLang="en-US" sz="1400" dirty="0" smtClean="0"/>
              <a:t>质检总局 </a:t>
            </a:r>
          </a:p>
          <a:p>
            <a:pPr algn="r">
              <a:lnSpc>
                <a:spcPts val="2500"/>
              </a:lnSpc>
            </a:pPr>
            <a:r>
              <a:rPr lang="en-US" altLang="zh-CN" sz="1400" dirty="0" smtClean="0"/>
              <a:t>2017</a:t>
            </a:r>
            <a:r>
              <a:rPr lang="zh-CN" altLang="en-US" sz="1400" dirty="0" smtClean="0"/>
              <a:t>年</a:t>
            </a:r>
            <a:r>
              <a:rPr lang="en-US" altLang="zh-CN" sz="1400" dirty="0" smtClean="0"/>
              <a:t>9</a:t>
            </a:r>
            <a:r>
              <a:rPr lang="zh-CN" altLang="en-US" sz="1400" dirty="0" smtClean="0"/>
              <a:t>月</a:t>
            </a:r>
            <a:r>
              <a:rPr lang="en-US" altLang="zh-CN" sz="1400" dirty="0" smtClean="0"/>
              <a:t>30</a:t>
            </a:r>
            <a:r>
              <a:rPr lang="zh-CN" altLang="en-US" sz="1400" dirty="0" smtClean="0"/>
              <a:t>日</a:t>
            </a:r>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53</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467544" y="720442"/>
            <a:ext cx="8352928" cy="3939540"/>
          </a:xfrm>
          <a:prstGeom prst="rect">
            <a:avLst/>
          </a:prstGeom>
        </p:spPr>
        <p:txBody>
          <a:bodyPr wrap="square">
            <a:spAutoFit/>
          </a:bodyPr>
          <a:lstStyle/>
          <a:p>
            <a:pPr algn="ctr">
              <a:lnSpc>
                <a:spcPts val="25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83</a:t>
            </a:r>
            <a:r>
              <a:rPr lang="zh-CN" altLang="en-US" sz="1600" b="1" dirty="0" smtClean="0">
                <a:solidFill>
                  <a:schemeClr val="accent1"/>
                </a:solidFill>
              </a:rPr>
              <a:t>号</a:t>
            </a:r>
            <a:endParaRPr lang="zh-CN" altLang="en-US" sz="1600" b="1" dirty="0" smtClean="0">
              <a:solidFill>
                <a:schemeClr val="accent1"/>
              </a:solidFill>
            </a:endParaRPr>
          </a:p>
          <a:p>
            <a:pPr algn="ctr">
              <a:lnSpc>
                <a:spcPts val="2500"/>
              </a:lnSpc>
            </a:pPr>
            <a:r>
              <a:rPr lang="zh-CN" altLang="en-US" sz="1600" b="1" dirty="0" smtClean="0">
                <a:solidFill>
                  <a:schemeClr val="accent1"/>
                </a:solidFill>
              </a:rPr>
              <a:t>质检总局关于进口旧机电产品装运前检验有关问题的公</a:t>
            </a:r>
            <a:r>
              <a:rPr lang="zh-CN" altLang="en-US" sz="1600" b="1" dirty="0" smtClean="0">
                <a:solidFill>
                  <a:schemeClr val="accent1"/>
                </a:solidFill>
              </a:rPr>
              <a:t>告</a:t>
            </a:r>
            <a:endParaRPr lang="zh-CN" altLang="en-US" sz="1600" dirty="0" smtClean="0"/>
          </a:p>
          <a:p>
            <a:pPr>
              <a:lnSpc>
                <a:spcPts val="2500"/>
              </a:lnSpc>
            </a:pPr>
            <a:r>
              <a:rPr lang="zh-CN" altLang="en-US" sz="1600" dirty="0" smtClean="0"/>
              <a:t>　　为全面贯彻落实国务院关于取消和调整行政审批事项的改革决定，切实加强取消进口旧机电产品装运前检验机构指定后续监督管理，现就有关问题公告如下</a:t>
            </a:r>
            <a:r>
              <a:rPr lang="zh-CN" altLang="en-US" sz="1600" dirty="0" smtClean="0"/>
              <a:t>：</a:t>
            </a:r>
            <a:endParaRPr lang="zh-CN" altLang="en-US" sz="1600" dirty="0" smtClean="0"/>
          </a:p>
          <a:p>
            <a:pPr>
              <a:lnSpc>
                <a:spcPts val="2500"/>
              </a:lnSpc>
            </a:pPr>
            <a:r>
              <a:rPr lang="zh-CN" altLang="en-US" sz="1600" dirty="0" smtClean="0"/>
              <a:t>   </a:t>
            </a:r>
            <a:r>
              <a:rPr lang="zh-CN" altLang="en-US" sz="1600" dirty="0" smtClean="0"/>
              <a:t>      </a:t>
            </a:r>
            <a:r>
              <a:rPr lang="zh-CN" altLang="en-US" sz="1600" dirty="0" smtClean="0"/>
              <a:t>一、目前质检总局正在起草</a:t>
            </a:r>
            <a:r>
              <a:rPr lang="en-US" altLang="zh-CN" sz="1600" dirty="0" smtClean="0"/>
              <a:t>《</a:t>
            </a:r>
            <a:r>
              <a:rPr lang="zh-CN" altLang="en-US" sz="1600" dirty="0" smtClean="0"/>
              <a:t>进口旧机电产品检验监督管理办法</a:t>
            </a:r>
            <a:r>
              <a:rPr lang="en-US" altLang="zh-CN" sz="1600" dirty="0" smtClean="0"/>
              <a:t>》</a:t>
            </a:r>
            <a:r>
              <a:rPr lang="zh-CN" altLang="en-US" sz="1600" dirty="0" smtClean="0"/>
              <a:t>实施细则，拟对从事进口旧机电产品装运前检验的机构实施信息备案、风险管理、诚信管理等措施。质检总局将抓紧推动实施细则的制定工作，尽快向社会公布</a:t>
            </a:r>
            <a:r>
              <a:rPr lang="zh-CN" altLang="en-US" sz="1600" dirty="0" smtClean="0"/>
              <a:t>。</a:t>
            </a:r>
            <a:endParaRPr lang="zh-CN" altLang="en-US" sz="1600" dirty="0" smtClean="0"/>
          </a:p>
          <a:p>
            <a:pPr>
              <a:lnSpc>
                <a:spcPts val="2500"/>
              </a:lnSpc>
            </a:pPr>
            <a:r>
              <a:rPr lang="zh-CN" altLang="en-US" sz="1600" dirty="0" smtClean="0"/>
              <a:t>   </a:t>
            </a:r>
            <a:r>
              <a:rPr lang="zh-CN" altLang="en-US" sz="1600" dirty="0" smtClean="0"/>
              <a:t>      </a:t>
            </a:r>
            <a:r>
              <a:rPr lang="zh-CN" altLang="en-US" sz="1600" dirty="0" smtClean="0"/>
              <a:t>二、目前已在质检总局进行信息备案的装运前检验机构名单见附件。</a:t>
            </a:r>
          </a:p>
          <a:p>
            <a:pPr>
              <a:lnSpc>
                <a:spcPts val="2500"/>
              </a:lnSpc>
            </a:pPr>
            <a:endParaRPr lang="zh-CN" altLang="en-US" sz="1600" dirty="0" smtClean="0"/>
          </a:p>
          <a:p>
            <a:pPr>
              <a:lnSpc>
                <a:spcPts val="2500"/>
              </a:lnSpc>
            </a:pPr>
            <a:r>
              <a:rPr lang="zh-CN" altLang="en-US" sz="1600" dirty="0" smtClean="0"/>
              <a:t>　　　附件：</a:t>
            </a:r>
            <a:r>
              <a:rPr lang="zh-CN" altLang="en-US" sz="1600" dirty="0" smtClean="0">
                <a:hlinkClick r:id="rId2" action="ppaction://hlinkfile"/>
              </a:rPr>
              <a:t>进口旧机电产品装运前检验机构备案名</a:t>
            </a:r>
            <a:r>
              <a:rPr lang="zh-CN" altLang="en-US" sz="1600" dirty="0" smtClean="0">
                <a:hlinkClick r:id="rId2" action="ppaction://hlinkfile"/>
              </a:rPr>
              <a:t>单</a:t>
            </a:r>
            <a:endParaRPr lang="zh-CN" altLang="en-US" sz="1600" dirty="0" smtClean="0"/>
          </a:p>
          <a:p>
            <a:pPr algn="r">
              <a:lnSpc>
                <a:spcPts val="2500"/>
              </a:lnSpc>
            </a:pPr>
            <a:r>
              <a:rPr lang="zh-CN" altLang="en-US" sz="1600" dirty="0" smtClean="0"/>
              <a:t>质</a:t>
            </a:r>
            <a:r>
              <a:rPr lang="zh-CN" altLang="en-US" sz="1600" dirty="0" smtClean="0"/>
              <a:t>检总局</a:t>
            </a:r>
          </a:p>
          <a:p>
            <a:pPr algn="r">
              <a:lnSpc>
                <a:spcPts val="25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30</a:t>
            </a:r>
            <a:r>
              <a:rPr lang="zh-CN" altLang="en-US" sz="1600" dirty="0" smtClean="0"/>
              <a:t>日</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54</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251520" y="627534"/>
            <a:ext cx="8568952" cy="4432304"/>
          </a:xfrm>
          <a:prstGeom prst="rect">
            <a:avLst/>
          </a:prstGeom>
        </p:spPr>
        <p:txBody>
          <a:bodyPr wrap="square">
            <a:spAutoFit/>
          </a:bodyPr>
          <a:lstStyle/>
          <a:p>
            <a:pPr algn="ctr">
              <a:lnSpc>
                <a:spcPts val="2000"/>
              </a:lnSpc>
            </a:pP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86</a:t>
            </a:r>
            <a:r>
              <a:rPr lang="zh-CN" altLang="en-US" sz="1400" b="1" dirty="0" smtClean="0">
                <a:solidFill>
                  <a:schemeClr val="accent1"/>
                </a:solidFill>
              </a:rPr>
              <a:t>号 质</a:t>
            </a:r>
            <a:r>
              <a:rPr lang="zh-CN" altLang="en-US" sz="1400" b="1" dirty="0" smtClean="0">
                <a:solidFill>
                  <a:schemeClr val="accent1"/>
                </a:solidFill>
              </a:rPr>
              <a:t>检总局 国家认监委关于发布摩托车乘员头盔、电热毯、助力车产</a:t>
            </a:r>
            <a:r>
              <a:rPr lang="zh-CN" altLang="en-US" sz="1400" b="1" dirty="0" smtClean="0">
                <a:solidFill>
                  <a:schemeClr val="accent1"/>
                </a:solidFill>
              </a:rPr>
              <a:t>品</a:t>
            </a:r>
            <a:endParaRPr lang="zh-CN" altLang="en-US" sz="1400" b="1" dirty="0" smtClean="0">
              <a:solidFill>
                <a:schemeClr val="accent1"/>
              </a:solidFill>
            </a:endParaRPr>
          </a:p>
          <a:p>
            <a:pPr algn="ctr">
              <a:lnSpc>
                <a:spcPts val="2000"/>
              </a:lnSpc>
            </a:pPr>
            <a:r>
              <a:rPr lang="zh-CN" altLang="en-US" sz="1400" b="1" dirty="0" smtClean="0">
                <a:solidFill>
                  <a:schemeClr val="accent1"/>
                </a:solidFill>
              </a:rPr>
              <a:t>转强制性产品认证管理过渡期安排的公告</a:t>
            </a:r>
          </a:p>
          <a:p>
            <a:pPr>
              <a:lnSpc>
                <a:spcPts val="2000"/>
              </a:lnSpc>
            </a:pPr>
            <a:endParaRPr lang="zh-CN" altLang="en-US" sz="1400" dirty="0" smtClean="0"/>
          </a:p>
          <a:p>
            <a:pPr>
              <a:lnSpc>
                <a:spcPts val="2000"/>
              </a:lnSpc>
            </a:pPr>
            <a:r>
              <a:rPr lang="zh-CN" altLang="en-US" sz="1400" dirty="0" smtClean="0"/>
              <a:t>        根</a:t>
            </a:r>
            <a:r>
              <a:rPr lang="zh-CN" altLang="en-US" sz="1400" dirty="0" smtClean="0"/>
              <a:t>据</a:t>
            </a:r>
            <a:r>
              <a:rPr lang="en-US" altLang="zh-CN" sz="1400" dirty="0" smtClean="0"/>
              <a:t>《</a:t>
            </a:r>
            <a:r>
              <a:rPr lang="zh-CN" altLang="en-US" sz="1400" dirty="0" smtClean="0"/>
              <a:t>国务院关于调整工业产品生产许可证管理目录和试行简化审批程序的决定</a:t>
            </a:r>
            <a:r>
              <a:rPr lang="en-US" altLang="zh-CN" sz="1400" dirty="0" smtClean="0"/>
              <a:t>》</a:t>
            </a:r>
            <a:r>
              <a:rPr lang="zh-CN" altLang="en-US" sz="1400" dirty="0" smtClean="0"/>
              <a:t>（国发</a:t>
            </a:r>
            <a:r>
              <a:rPr lang="en-US" altLang="zh-CN" sz="1400" dirty="0" smtClean="0"/>
              <a:t>〔2017〕34</a:t>
            </a:r>
            <a:r>
              <a:rPr lang="zh-CN" altLang="en-US" sz="1400" dirty="0" smtClean="0"/>
              <a:t>号），摩托车乘员头盔、电热毯、助力车三种产品将转为实施强制性产品认证（以下简称</a:t>
            </a:r>
            <a:r>
              <a:rPr lang="en-US" altLang="zh-CN" sz="1400" dirty="0" smtClean="0"/>
              <a:t>CCC</a:t>
            </a:r>
            <a:r>
              <a:rPr lang="zh-CN" altLang="en-US" sz="1400" dirty="0" smtClean="0"/>
              <a:t>认证）管理，现将过渡期安排公告如下</a:t>
            </a:r>
            <a:r>
              <a:rPr lang="zh-CN" altLang="en-US" sz="1400" dirty="0" smtClean="0"/>
              <a:t>：</a:t>
            </a:r>
            <a:endParaRPr lang="zh-CN" altLang="en-US" sz="1400" dirty="0" smtClean="0"/>
          </a:p>
          <a:p>
            <a:pPr>
              <a:lnSpc>
                <a:spcPts val="2000"/>
              </a:lnSpc>
            </a:pPr>
            <a:r>
              <a:rPr lang="zh-CN" altLang="en-US" sz="1400" dirty="0" smtClean="0"/>
              <a:t>一、摩托车乘员头盔、电热毯产品转</a:t>
            </a:r>
            <a:r>
              <a:rPr lang="en-US" altLang="zh-CN" sz="1400" dirty="0" smtClean="0"/>
              <a:t>CCC</a:t>
            </a:r>
            <a:r>
              <a:rPr lang="zh-CN" altLang="en-US" sz="1400" dirty="0" smtClean="0"/>
              <a:t>认证过渡期安</a:t>
            </a:r>
            <a:r>
              <a:rPr lang="zh-CN" altLang="en-US" sz="1400" dirty="0" smtClean="0"/>
              <a:t>排</a:t>
            </a:r>
            <a:endParaRPr lang="zh-CN" altLang="en-US" sz="1400" dirty="0" smtClean="0"/>
          </a:p>
          <a:p>
            <a:pPr>
              <a:lnSpc>
                <a:spcPts val="2000"/>
              </a:lnSpc>
            </a:pPr>
            <a:r>
              <a:rPr lang="zh-CN" altLang="en-US" sz="1400" dirty="0" smtClean="0"/>
              <a:t>（一）认证实施安排</a:t>
            </a:r>
            <a:r>
              <a:rPr lang="zh-CN" altLang="en-US" sz="1400" dirty="0" smtClean="0"/>
              <a:t>。</a:t>
            </a:r>
            <a:endParaRPr lang="zh-CN" altLang="en-US" sz="1400" dirty="0" smtClean="0"/>
          </a:p>
          <a:p>
            <a:pPr>
              <a:lnSpc>
                <a:spcPts val="2000"/>
              </a:lnSpc>
            </a:pPr>
            <a:r>
              <a:rPr lang="en-US" altLang="zh-CN" sz="1400" dirty="0" smtClean="0"/>
              <a:t>1. </a:t>
            </a:r>
            <a:r>
              <a:rPr lang="zh-CN" altLang="en-US" sz="1400" dirty="0" smtClean="0"/>
              <a:t>持有有效生产许可证企业</a:t>
            </a:r>
            <a:r>
              <a:rPr lang="zh-CN" altLang="en-US" sz="1400" dirty="0" smtClean="0"/>
              <a:t>。</a:t>
            </a:r>
            <a:endParaRPr lang="zh-CN" altLang="en-US" sz="1400" dirty="0" smtClean="0"/>
          </a:p>
          <a:p>
            <a:pPr>
              <a:lnSpc>
                <a:spcPts val="2000"/>
              </a:lnSpc>
            </a:pPr>
            <a:r>
              <a:rPr lang="zh-CN" altLang="en-US" sz="1400" dirty="0" smtClean="0"/>
              <a:t>自</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日起，已持有有效摩托车乘员头盔、电热毯产品生产许可证的企业可以向</a:t>
            </a:r>
            <a:r>
              <a:rPr lang="en-US" altLang="zh-CN" sz="1400" dirty="0" smtClean="0"/>
              <a:t>CCC</a:t>
            </a:r>
            <a:r>
              <a:rPr lang="zh-CN" altLang="en-US" sz="1400" dirty="0" smtClean="0"/>
              <a:t>认证指定认证机构申请为相关产品换发</a:t>
            </a:r>
            <a:r>
              <a:rPr lang="en-US" altLang="zh-CN" sz="1400" dirty="0" smtClean="0"/>
              <a:t>CCC</a:t>
            </a:r>
            <a:r>
              <a:rPr lang="zh-CN" altLang="en-US" sz="1400" dirty="0" smtClean="0"/>
              <a:t>认证证书</a:t>
            </a:r>
            <a:r>
              <a:rPr lang="zh-CN" altLang="en-US" sz="1400" dirty="0" smtClean="0"/>
              <a:t>。</a:t>
            </a:r>
            <a:endParaRPr lang="zh-CN" altLang="en-US" sz="1400" dirty="0" smtClean="0"/>
          </a:p>
          <a:p>
            <a:pPr>
              <a:lnSpc>
                <a:spcPts val="2000"/>
              </a:lnSpc>
            </a:pPr>
            <a:r>
              <a:rPr lang="en-US" altLang="zh-CN" sz="1400" dirty="0" smtClean="0"/>
              <a:t>2. </a:t>
            </a:r>
            <a:r>
              <a:rPr lang="zh-CN" altLang="en-US" sz="1400" dirty="0" smtClean="0"/>
              <a:t>未持有有效生产许可证企业及进口企业</a:t>
            </a:r>
            <a:r>
              <a:rPr lang="zh-CN" altLang="en-US" sz="1400" dirty="0" smtClean="0"/>
              <a:t>。</a:t>
            </a:r>
            <a:endParaRPr lang="zh-CN" altLang="en-US" sz="1400" dirty="0" smtClean="0"/>
          </a:p>
          <a:p>
            <a:pPr>
              <a:lnSpc>
                <a:spcPts val="2000"/>
              </a:lnSpc>
            </a:pPr>
            <a:r>
              <a:rPr lang="zh-CN" altLang="en-US" sz="1400" dirty="0" smtClean="0"/>
              <a:t>自</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日起，各省级质监部门（市场监督管理部门）停止受理摩托车乘员头盔、电热毯产品生产许可证申请。未持有有效摩托车乘员头盔、电热毯产品生产许可证的企业及进口企业可以向</a:t>
            </a:r>
            <a:r>
              <a:rPr lang="en-US" altLang="zh-CN" sz="1400" dirty="0" smtClean="0"/>
              <a:t>CCC</a:t>
            </a:r>
            <a:r>
              <a:rPr lang="zh-CN" altLang="en-US" sz="1400" dirty="0" smtClean="0"/>
              <a:t>认证指定认证机构提交</a:t>
            </a:r>
            <a:r>
              <a:rPr lang="en-US" altLang="zh-CN" sz="1400" dirty="0" smtClean="0"/>
              <a:t>CCC</a:t>
            </a:r>
            <a:r>
              <a:rPr lang="zh-CN" altLang="en-US" sz="1400" dirty="0" smtClean="0"/>
              <a:t>认证申请</a:t>
            </a:r>
            <a:r>
              <a:rPr lang="zh-CN" altLang="en-US" sz="1400" dirty="0" smtClean="0"/>
              <a:t>。</a:t>
            </a:r>
            <a:endParaRPr lang="zh-CN" altLang="en-US" sz="1400" dirty="0" smtClean="0"/>
          </a:p>
          <a:p>
            <a:pPr>
              <a:lnSpc>
                <a:spcPts val="2000"/>
              </a:lnSpc>
            </a:pPr>
            <a:r>
              <a:rPr lang="en-US" altLang="zh-CN" sz="1400" dirty="0" smtClean="0"/>
              <a:t>3. </a:t>
            </a:r>
            <a:r>
              <a:rPr lang="zh-CN" altLang="en-US" sz="1400" dirty="0" smtClean="0"/>
              <a:t>强制实施时间</a:t>
            </a:r>
            <a:r>
              <a:rPr lang="zh-CN" altLang="en-US" sz="1400" dirty="0" smtClean="0"/>
              <a:t>。</a:t>
            </a:r>
            <a:endParaRPr lang="zh-CN" altLang="en-US" sz="1400" dirty="0" smtClean="0"/>
          </a:p>
          <a:p>
            <a:pPr>
              <a:lnSpc>
                <a:spcPts val="2000"/>
              </a:lnSpc>
            </a:pPr>
            <a:r>
              <a:rPr lang="zh-CN" altLang="en-US" sz="1400" dirty="0" smtClean="0"/>
              <a:t>摩托车乘员头盔、电热毯产品生产许可证转</a:t>
            </a:r>
            <a:r>
              <a:rPr lang="en-US" altLang="zh-CN" sz="1400" dirty="0" smtClean="0"/>
              <a:t>CCC</a:t>
            </a:r>
            <a:r>
              <a:rPr lang="zh-CN" altLang="en-US" sz="1400" dirty="0" smtClean="0"/>
              <a:t>认证过渡期自</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日起至</a:t>
            </a:r>
            <a:r>
              <a:rPr lang="en-US" altLang="zh-CN" sz="1400" dirty="0" smtClean="0"/>
              <a:t>2018</a:t>
            </a:r>
            <a:r>
              <a:rPr lang="zh-CN" altLang="en-US" sz="1400" dirty="0" smtClean="0"/>
              <a:t>年</a:t>
            </a:r>
            <a:r>
              <a:rPr lang="en-US" altLang="zh-CN" sz="1400" dirty="0" smtClean="0"/>
              <a:t>7</a:t>
            </a:r>
            <a:r>
              <a:rPr lang="zh-CN" altLang="en-US" sz="1400" dirty="0" smtClean="0"/>
              <a:t>月</a:t>
            </a:r>
            <a:r>
              <a:rPr lang="en-US" altLang="zh-CN" sz="1400" dirty="0" smtClean="0"/>
              <a:t>31</a:t>
            </a:r>
            <a:r>
              <a:rPr lang="zh-CN" altLang="en-US" sz="1400" dirty="0" smtClean="0"/>
              <a:t>日止，自</a:t>
            </a:r>
            <a:r>
              <a:rPr lang="en-US" altLang="zh-CN" sz="1400" dirty="0" smtClean="0"/>
              <a:t>2018</a:t>
            </a:r>
            <a:endParaRPr lang="zh-CN" altLang="en-US" sz="14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55</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627534"/>
            <a:ext cx="8424936" cy="4432304"/>
          </a:xfrm>
          <a:prstGeom prst="rect">
            <a:avLst/>
          </a:prstGeom>
        </p:spPr>
        <p:txBody>
          <a:bodyPr wrap="square">
            <a:spAutoFit/>
          </a:bodyPr>
          <a:lstStyle/>
          <a:p>
            <a:pPr>
              <a:lnSpc>
                <a:spcPts val="2000"/>
              </a:lnSpc>
            </a:pPr>
            <a:r>
              <a:rPr lang="zh-CN" altLang="en-US" sz="1400" dirty="0" smtClean="0"/>
              <a:t>年</a:t>
            </a:r>
            <a:r>
              <a:rPr lang="en-US" altLang="zh-CN" sz="1400" dirty="0" smtClean="0"/>
              <a:t>8</a:t>
            </a:r>
            <a:r>
              <a:rPr lang="zh-CN" altLang="en-US" sz="1400" dirty="0" smtClean="0"/>
              <a:t>月</a:t>
            </a:r>
            <a:r>
              <a:rPr lang="en-US" altLang="zh-CN" sz="1400" dirty="0" smtClean="0"/>
              <a:t>1</a:t>
            </a:r>
            <a:r>
              <a:rPr lang="zh-CN" altLang="en-US" sz="1400" dirty="0" smtClean="0"/>
              <a:t>日起，摩托车乘员头盔、电热毯产品未获得</a:t>
            </a:r>
            <a:r>
              <a:rPr lang="en-US" altLang="zh-CN" sz="1400" dirty="0" smtClean="0"/>
              <a:t>CCC</a:t>
            </a:r>
            <a:r>
              <a:rPr lang="zh-CN" altLang="en-US" sz="1400" dirty="0" smtClean="0"/>
              <a:t>认证的，不得出厂、销售、进口或者在其他经营活动中使用。 </a:t>
            </a:r>
          </a:p>
          <a:p>
            <a:pPr>
              <a:lnSpc>
                <a:spcPts val="2000"/>
              </a:lnSpc>
            </a:pPr>
            <a:r>
              <a:rPr lang="en-US" altLang="zh-CN" sz="1400" dirty="0" smtClean="0"/>
              <a:t>4. </a:t>
            </a:r>
            <a:r>
              <a:rPr lang="zh-CN" altLang="en-US" sz="1400" dirty="0" smtClean="0"/>
              <a:t>获证后监督时间</a:t>
            </a:r>
            <a:r>
              <a:rPr lang="zh-CN" altLang="en-US" sz="1400" dirty="0" smtClean="0"/>
              <a:t>。</a:t>
            </a:r>
            <a:endParaRPr lang="zh-CN" altLang="en-US" sz="1400" dirty="0" smtClean="0"/>
          </a:p>
          <a:p>
            <a:pPr>
              <a:lnSpc>
                <a:spcPts val="2000"/>
              </a:lnSpc>
            </a:pPr>
            <a:r>
              <a:rPr lang="zh-CN" altLang="en-US" sz="1400" dirty="0" smtClean="0"/>
              <a:t>完成证书转换后，指定认证机构应于发证后</a:t>
            </a:r>
            <a:r>
              <a:rPr lang="en-US" altLang="zh-CN" sz="1400" dirty="0" smtClean="0"/>
              <a:t>3-6</a:t>
            </a:r>
            <a:r>
              <a:rPr lang="zh-CN" altLang="en-US" sz="1400" dirty="0" smtClean="0"/>
              <a:t>个月内对换证企业实施首次监督。内容包括：产品一致性检查、必要的工厂质量保证能力检查或产品抽样检查，换发</a:t>
            </a:r>
            <a:r>
              <a:rPr lang="en-US" altLang="zh-CN" sz="1400" dirty="0" smtClean="0"/>
              <a:t>CCC</a:t>
            </a:r>
            <a:r>
              <a:rPr lang="zh-CN" altLang="en-US" sz="1400" dirty="0" smtClean="0"/>
              <a:t>证书的产品符合标准要求的确认</a:t>
            </a:r>
            <a:r>
              <a:rPr lang="zh-CN" altLang="en-US" sz="1400" dirty="0" smtClean="0"/>
              <a:t>。</a:t>
            </a:r>
            <a:endParaRPr lang="zh-CN" altLang="en-US" sz="1400" dirty="0" smtClean="0"/>
          </a:p>
          <a:p>
            <a:pPr>
              <a:lnSpc>
                <a:spcPts val="2000"/>
              </a:lnSpc>
            </a:pPr>
            <a:r>
              <a:rPr lang="zh-CN" altLang="en-US" sz="1400" dirty="0" smtClean="0"/>
              <a:t>（二）证书转换工作安排</a:t>
            </a:r>
            <a:r>
              <a:rPr lang="zh-CN" altLang="en-US" sz="1400" dirty="0" smtClean="0"/>
              <a:t>。</a:t>
            </a:r>
            <a:endParaRPr lang="zh-CN" altLang="en-US" sz="1400" dirty="0" smtClean="0"/>
          </a:p>
          <a:p>
            <a:pPr>
              <a:lnSpc>
                <a:spcPts val="2000"/>
              </a:lnSpc>
            </a:pPr>
            <a:r>
              <a:rPr lang="en-US" altLang="zh-CN" sz="1400" dirty="0" smtClean="0"/>
              <a:t>1. </a:t>
            </a:r>
            <a:r>
              <a:rPr lang="zh-CN" altLang="en-US" sz="1400" dirty="0" smtClean="0"/>
              <a:t>证书转换</a:t>
            </a:r>
            <a:r>
              <a:rPr lang="zh-CN" altLang="en-US" sz="1400" dirty="0" smtClean="0"/>
              <a:t>。</a:t>
            </a:r>
            <a:endParaRPr lang="zh-CN" altLang="en-US" sz="1400" dirty="0" smtClean="0"/>
          </a:p>
          <a:p>
            <a:pPr>
              <a:lnSpc>
                <a:spcPts val="2000"/>
              </a:lnSpc>
            </a:pPr>
            <a:r>
              <a:rPr lang="zh-CN" altLang="en-US" sz="1400" dirty="0" smtClean="0"/>
              <a:t>指定认证、检测机构对在有效期内生产许可证进行确认，直接换发</a:t>
            </a:r>
            <a:r>
              <a:rPr lang="en-US" altLang="zh-CN" sz="1400" dirty="0" smtClean="0"/>
              <a:t>CCC</a:t>
            </a:r>
            <a:r>
              <a:rPr lang="zh-CN" altLang="en-US" sz="1400" dirty="0" smtClean="0"/>
              <a:t>证书，并由省级质监部门（市场监督管理部门）办理生产许可证注销手续</a:t>
            </a:r>
            <a:r>
              <a:rPr lang="zh-CN" altLang="en-US" sz="1400" dirty="0" smtClean="0"/>
              <a:t>。</a:t>
            </a:r>
            <a:endParaRPr lang="zh-CN" altLang="en-US" sz="1400" dirty="0" smtClean="0"/>
          </a:p>
          <a:p>
            <a:pPr>
              <a:lnSpc>
                <a:spcPts val="2000"/>
              </a:lnSpc>
            </a:pPr>
            <a:r>
              <a:rPr lang="en-US" altLang="zh-CN" sz="1400" dirty="0" smtClean="0"/>
              <a:t>2. </a:t>
            </a:r>
            <a:r>
              <a:rPr lang="zh-CN" altLang="en-US" sz="1400" dirty="0" smtClean="0"/>
              <a:t>费用</a:t>
            </a:r>
            <a:r>
              <a:rPr lang="zh-CN" altLang="en-US" sz="1400" dirty="0" smtClean="0"/>
              <a:t>。</a:t>
            </a:r>
            <a:endParaRPr lang="zh-CN" altLang="en-US" sz="1400" dirty="0" smtClean="0"/>
          </a:p>
          <a:p>
            <a:pPr>
              <a:lnSpc>
                <a:spcPts val="2000"/>
              </a:lnSpc>
            </a:pPr>
            <a:r>
              <a:rPr lang="zh-CN" altLang="en-US" sz="1400" dirty="0" smtClean="0"/>
              <a:t>经确认后，证书转换过程中不向企业收取费用。在证后监督及出现新申请时，按照</a:t>
            </a:r>
            <a:r>
              <a:rPr lang="en-US" altLang="zh-CN" sz="1400" dirty="0" smtClean="0"/>
              <a:t>CCC</a:t>
            </a:r>
            <a:r>
              <a:rPr lang="zh-CN" altLang="en-US" sz="1400" dirty="0" smtClean="0"/>
              <a:t>认证要求，由企业和指定机构按照合同约定执行</a:t>
            </a:r>
            <a:r>
              <a:rPr lang="zh-CN" altLang="en-US" sz="1400" dirty="0" smtClean="0"/>
              <a:t>。</a:t>
            </a:r>
            <a:endParaRPr lang="zh-CN" altLang="en-US" sz="1400" dirty="0" smtClean="0"/>
          </a:p>
          <a:p>
            <a:pPr>
              <a:lnSpc>
                <a:spcPts val="2000"/>
              </a:lnSpc>
            </a:pPr>
            <a:r>
              <a:rPr lang="zh-CN" altLang="en-US" sz="1400" dirty="0" smtClean="0"/>
              <a:t>（三）执法工作安排</a:t>
            </a:r>
            <a:r>
              <a:rPr lang="zh-CN" altLang="en-US" sz="1400" dirty="0" smtClean="0"/>
              <a:t>。</a:t>
            </a:r>
            <a:endParaRPr lang="zh-CN" altLang="en-US" sz="1400" dirty="0" smtClean="0"/>
          </a:p>
          <a:p>
            <a:pPr>
              <a:lnSpc>
                <a:spcPts val="2000"/>
              </a:lnSpc>
            </a:pPr>
            <a:r>
              <a:rPr lang="en-US" altLang="zh-CN" sz="1400" dirty="0" smtClean="0"/>
              <a:t>1. </a:t>
            </a:r>
            <a:r>
              <a:rPr lang="zh-CN" altLang="en-US" sz="1400" dirty="0" smtClean="0"/>
              <a:t>认证实施前已出厂的国内产品</a:t>
            </a:r>
            <a:r>
              <a:rPr lang="zh-CN" altLang="en-US" sz="1400" dirty="0" smtClean="0"/>
              <a:t>。</a:t>
            </a:r>
            <a:endParaRPr lang="zh-CN" altLang="en-US" sz="1400" dirty="0" smtClean="0"/>
          </a:p>
          <a:p>
            <a:pPr>
              <a:lnSpc>
                <a:spcPts val="2000"/>
              </a:lnSpc>
            </a:pPr>
            <a:r>
              <a:rPr lang="zh-CN" altLang="en-US" sz="1400" dirty="0" smtClean="0"/>
              <a:t>对于</a:t>
            </a:r>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1</a:t>
            </a:r>
            <a:r>
              <a:rPr lang="zh-CN" altLang="en-US" sz="1400" dirty="0" smtClean="0"/>
              <a:t>日前已在许可证有效期内出厂、销售的摩托车乘员头盔、电热毯产品，可以继续销售或者在其他经营活动中使用</a:t>
            </a:r>
            <a:r>
              <a:rPr lang="zh-CN" altLang="en-US" sz="1400" dirty="0" smtClean="0"/>
              <a:t>。</a:t>
            </a:r>
            <a:endParaRPr lang="zh-CN" altLang="en-US" sz="1400" dirty="0" smtClean="0"/>
          </a:p>
          <a:p>
            <a:pPr>
              <a:lnSpc>
                <a:spcPts val="2000"/>
              </a:lnSpc>
            </a:pPr>
            <a:r>
              <a:rPr lang="en-US" altLang="zh-CN" sz="1400" dirty="0" smtClean="0"/>
              <a:t>2. </a:t>
            </a:r>
            <a:r>
              <a:rPr lang="zh-CN" altLang="en-US" sz="1400" dirty="0" smtClean="0"/>
              <a:t>过渡期内出厂的国内产品</a:t>
            </a:r>
            <a:r>
              <a:rPr lang="zh-CN" altLang="en-US" sz="1400" dirty="0" smtClean="0"/>
              <a:t>。</a:t>
            </a:r>
            <a:endParaRPr lang="zh-CN" altLang="en-US" sz="1400" dirty="0" smtClean="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850716"/>
            <a:ext cx="8424936" cy="2657138"/>
          </a:xfrm>
          <a:prstGeom prst="rect">
            <a:avLst/>
          </a:prstGeom>
        </p:spPr>
        <p:txBody>
          <a:bodyPr wrap="square">
            <a:spAutoFit/>
          </a:bodyPr>
          <a:lstStyle/>
          <a:p>
            <a:pPr>
              <a:lnSpc>
                <a:spcPts val="2000"/>
              </a:lnSpc>
            </a:pPr>
            <a:r>
              <a:rPr lang="zh-CN" altLang="en-US" sz="1400" dirty="0" smtClean="0"/>
              <a:t>过渡期内生产许可证与</a:t>
            </a:r>
            <a:r>
              <a:rPr lang="en-US" altLang="zh-CN" sz="1400" dirty="0" smtClean="0"/>
              <a:t>CCC</a:t>
            </a:r>
            <a:r>
              <a:rPr lang="zh-CN" altLang="en-US" sz="1400" dirty="0" smtClean="0"/>
              <a:t>认证管理并存，在</a:t>
            </a:r>
            <a:r>
              <a:rPr lang="en-US" altLang="zh-CN" sz="1400" dirty="0" smtClean="0"/>
              <a:t>2018</a:t>
            </a:r>
            <a:r>
              <a:rPr lang="zh-CN" altLang="en-US" sz="1400" dirty="0" smtClean="0"/>
              <a:t>年</a:t>
            </a:r>
            <a:r>
              <a:rPr lang="en-US" altLang="zh-CN" sz="1400" dirty="0" smtClean="0"/>
              <a:t>7</a:t>
            </a:r>
            <a:r>
              <a:rPr lang="zh-CN" altLang="en-US" sz="1400" dirty="0" smtClean="0"/>
              <a:t>月</a:t>
            </a:r>
            <a:r>
              <a:rPr lang="en-US" altLang="zh-CN" sz="1400" dirty="0" smtClean="0"/>
              <a:t>31</a:t>
            </a:r>
            <a:r>
              <a:rPr lang="zh-CN" altLang="en-US" sz="1400" dirty="0" smtClean="0"/>
              <a:t>日前，相关产品应凭有效生产许可证或</a:t>
            </a:r>
            <a:r>
              <a:rPr lang="en-US" altLang="zh-CN" sz="1400" dirty="0" smtClean="0"/>
              <a:t>CCC</a:t>
            </a:r>
            <a:r>
              <a:rPr lang="zh-CN" altLang="en-US" sz="1400" dirty="0" smtClean="0"/>
              <a:t>认证继续出厂、销售或者在其他经营活动中使用相关产品</a:t>
            </a:r>
            <a:r>
              <a:rPr lang="zh-CN" altLang="en-US" sz="1400" dirty="0" smtClean="0"/>
              <a:t>。</a:t>
            </a:r>
            <a:endParaRPr lang="zh-CN" altLang="en-US" sz="1400" dirty="0" smtClean="0"/>
          </a:p>
          <a:p>
            <a:pPr>
              <a:lnSpc>
                <a:spcPts val="2000"/>
              </a:lnSpc>
            </a:pPr>
            <a:r>
              <a:rPr lang="en-US" altLang="zh-CN" sz="1400" dirty="0" smtClean="0"/>
              <a:t>3. </a:t>
            </a:r>
            <a:r>
              <a:rPr lang="zh-CN" altLang="en-US" sz="1400" dirty="0" smtClean="0"/>
              <a:t>进口产品</a:t>
            </a:r>
            <a:r>
              <a:rPr lang="zh-CN" altLang="en-US" sz="1400" dirty="0" smtClean="0"/>
              <a:t>。</a:t>
            </a:r>
            <a:endParaRPr lang="zh-CN" altLang="en-US" sz="1400" dirty="0" smtClean="0"/>
          </a:p>
          <a:p>
            <a:pPr>
              <a:lnSpc>
                <a:spcPts val="2000"/>
              </a:lnSpc>
            </a:pPr>
            <a:r>
              <a:rPr lang="zh-CN" altLang="en-US" sz="1400" dirty="0" smtClean="0"/>
              <a:t>自</a:t>
            </a:r>
            <a:r>
              <a:rPr lang="en-US" altLang="zh-CN" sz="1400" dirty="0" smtClean="0"/>
              <a:t>2018</a:t>
            </a:r>
            <a:r>
              <a:rPr lang="zh-CN" altLang="en-US" sz="1400" dirty="0" smtClean="0"/>
              <a:t>年</a:t>
            </a:r>
            <a:r>
              <a:rPr lang="en-US" altLang="zh-CN" sz="1400" dirty="0" smtClean="0"/>
              <a:t>8</a:t>
            </a:r>
            <a:r>
              <a:rPr lang="zh-CN" altLang="en-US" sz="1400" dirty="0" smtClean="0"/>
              <a:t>月</a:t>
            </a:r>
            <a:r>
              <a:rPr lang="en-US" altLang="zh-CN" sz="1400" dirty="0" smtClean="0"/>
              <a:t>1</a:t>
            </a:r>
            <a:r>
              <a:rPr lang="zh-CN" altLang="en-US" sz="1400" dirty="0" smtClean="0"/>
              <a:t>日起未获得</a:t>
            </a:r>
            <a:r>
              <a:rPr lang="en-US" altLang="zh-CN" sz="1400" dirty="0" smtClean="0"/>
              <a:t>CCC</a:t>
            </a:r>
            <a:r>
              <a:rPr lang="zh-CN" altLang="en-US" sz="1400" dirty="0" smtClean="0"/>
              <a:t>认证的进口摩托车乘员头盔、电热毯产品，不得继续进口</a:t>
            </a:r>
            <a:r>
              <a:rPr lang="zh-CN" altLang="en-US" sz="1400" dirty="0" smtClean="0"/>
              <a:t>。</a:t>
            </a:r>
            <a:endParaRPr lang="zh-CN" altLang="en-US" sz="1400" dirty="0" smtClean="0"/>
          </a:p>
          <a:p>
            <a:pPr>
              <a:lnSpc>
                <a:spcPts val="2000"/>
              </a:lnSpc>
            </a:pPr>
            <a:r>
              <a:rPr lang="zh-CN" altLang="en-US" sz="1400" dirty="0" smtClean="0"/>
              <a:t>二、助力车产</a:t>
            </a:r>
            <a:r>
              <a:rPr lang="zh-CN" altLang="en-US" sz="1400" dirty="0" smtClean="0"/>
              <a:t>品</a:t>
            </a:r>
            <a:endParaRPr lang="zh-CN" altLang="en-US" sz="1400" dirty="0" smtClean="0"/>
          </a:p>
          <a:p>
            <a:pPr>
              <a:lnSpc>
                <a:spcPts val="2000"/>
              </a:lnSpc>
            </a:pPr>
            <a:r>
              <a:rPr lang="zh-CN" altLang="en-US" sz="1400" dirty="0" smtClean="0"/>
              <a:t>助力车产品目前仍实施生产许可证管理，认证实施将与新版标准实施协调一致，具体转强制性产品认证管理过渡期安排另行公告。</a:t>
            </a:r>
          </a:p>
          <a:p>
            <a:pPr>
              <a:lnSpc>
                <a:spcPts val="2000"/>
              </a:lnSpc>
            </a:pPr>
            <a:endParaRPr lang="zh-CN" altLang="en-US" sz="1400" dirty="0" smtClean="0"/>
          </a:p>
          <a:p>
            <a:pPr algn="r">
              <a:lnSpc>
                <a:spcPts val="2000"/>
              </a:lnSpc>
            </a:pPr>
            <a:r>
              <a:rPr lang="zh-CN" altLang="en-US" sz="1400" dirty="0" smtClean="0"/>
              <a:t>质检总局               国家认监</a:t>
            </a:r>
            <a:r>
              <a:rPr lang="zh-CN" altLang="en-US" sz="1400" dirty="0" smtClean="0"/>
              <a:t>委</a:t>
            </a:r>
            <a:endParaRPr lang="zh-CN" altLang="en-US" sz="1400" dirty="0" smtClean="0"/>
          </a:p>
          <a:p>
            <a:pPr algn="r">
              <a:lnSpc>
                <a:spcPts val="2000"/>
              </a:lnSpc>
            </a:pPr>
            <a:r>
              <a:rPr lang="zh-CN" altLang="en-US" sz="1400" dirty="0" smtClean="0"/>
              <a:t>                           </a:t>
            </a:r>
            <a:r>
              <a:rPr lang="en-US" altLang="zh-CN" sz="1400" dirty="0" smtClean="0"/>
              <a:t>2017</a:t>
            </a:r>
            <a:r>
              <a:rPr lang="zh-CN" altLang="en-US" sz="1400" dirty="0" smtClean="0"/>
              <a:t>年</a:t>
            </a:r>
            <a:r>
              <a:rPr lang="en-US" altLang="zh-CN" sz="1400" dirty="0" smtClean="0"/>
              <a:t>10</a:t>
            </a:r>
            <a:r>
              <a:rPr lang="zh-CN" altLang="en-US" sz="1400" dirty="0" smtClean="0"/>
              <a:t>月</a:t>
            </a:r>
            <a:r>
              <a:rPr lang="en-US" altLang="zh-CN" sz="1400" dirty="0" smtClean="0"/>
              <a:t>11</a:t>
            </a:r>
            <a:r>
              <a:rPr lang="zh-CN" altLang="en-US" sz="1400" dirty="0" smtClean="0"/>
              <a:t>日</a:t>
            </a:r>
            <a:endParaRPr lang="zh-CN" altLang="en-US" sz="1400" dirty="0"/>
          </a:p>
        </p:txBody>
      </p:sp>
      <p:pic>
        <p:nvPicPr>
          <p:cNvPr id="78850" name="Picture 2"/>
          <p:cNvPicPr>
            <a:picLocks noChangeAspect="1" noChangeArrowheads="1"/>
          </p:cNvPicPr>
          <p:nvPr/>
        </p:nvPicPr>
        <p:blipFill>
          <a:blip r:embed="rId2" cstate="print"/>
          <a:srcRect/>
          <a:stretch>
            <a:fillRect/>
          </a:stretch>
        </p:blipFill>
        <p:spPr bwMode="auto">
          <a:xfrm>
            <a:off x="827584" y="2931790"/>
            <a:ext cx="1933966" cy="1851670"/>
          </a:xfrm>
          <a:prstGeom prst="rect">
            <a:avLst/>
          </a:prstGeom>
          <a:noFill/>
          <a:ln w="9525">
            <a:noFill/>
            <a:miter lim="800000"/>
            <a:headEnd/>
            <a:tailEnd/>
          </a:ln>
        </p:spPr>
      </p:pic>
      <p:pic>
        <p:nvPicPr>
          <p:cNvPr id="78851" name="Picture 3"/>
          <p:cNvPicPr>
            <a:picLocks noChangeAspect="1" noChangeArrowheads="1"/>
          </p:cNvPicPr>
          <p:nvPr/>
        </p:nvPicPr>
        <p:blipFill>
          <a:blip r:embed="rId3" cstate="print"/>
          <a:srcRect/>
          <a:stretch>
            <a:fillRect/>
          </a:stretch>
        </p:blipFill>
        <p:spPr bwMode="auto">
          <a:xfrm>
            <a:off x="3707904" y="3003798"/>
            <a:ext cx="1837754" cy="1824005"/>
          </a:xfrm>
          <a:prstGeom prst="rect">
            <a:avLst/>
          </a:prstGeom>
          <a:noFill/>
          <a:ln w="9525">
            <a:noFill/>
            <a:miter lim="800000"/>
            <a:headEnd/>
            <a:tailEnd/>
          </a:ln>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555526"/>
            <a:ext cx="8280920" cy="4260141"/>
          </a:xfrm>
          <a:prstGeom prst="rect">
            <a:avLst/>
          </a:prstGeom>
        </p:spPr>
        <p:txBody>
          <a:bodyPr wrap="square">
            <a:spAutoFit/>
          </a:bodyPr>
          <a:lstStyle/>
          <a:p>
            <a:pPr algn="ctr">
              <a:lnSpc>
                <a:spcPts val="25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89</a:t>
            </a:r>
            <a:r>
              <a:rPr lang="zh-CN" altLang="en-US" sz="1600" b="1" dirty="0" smtClean="0">
                <a:solidFill>
                  <a:schemeClr val="accent1"/>
                </a:solidFill>
              </a:rPr>
              <a:t>号</a:t>
            </a:r>
            <a:endParaRPr lang="zh-CN" altLang="en-US" sz="1600" b="1" dirty="0" smtClean="0">
              <a:solidFill>
                <a:schemeClr val="accent1"/>
              </a:solidFill>
            </a:endParaRPr>
          </a:p>
          <a:p>
            <a:pPr algn="ctr">
              <a:lnSpc>
                <a:spcPts val="2500"/>
              </a:lnSpc>
            </a:pPr>
            <a:r>
              <a:rPr lang="zh-CN" altLang="en-US" sz="1600" b="1" dirty="0" smtClean="0">
                <a:solidFill>
                  <a:schemeClr val="accent1"/>
                </a:solidFill>
              </a:rPr>
              <a:t>　　质检总局关于简化检验检疫程序提高通关效率的公</a:t>
            </a:r>
            <a:r>
              <a:rPr lang="zh-CN" altLang="en-US" sz="1600" b="1" dirty="0" smtClean="0">
                <a:solidFill>
                  <a:schemeClr val="accent1"/>
                </a:solidFill>
              </a:rPr>
              <a:t>告</a:t>
            </a:r>
            <a:endParaRPr lang="zh-CN" altLang="en-US" sz="1600" b="1" dirty="0" smtClean="0">
              <a:solidFill>
                <a:schemeClr val="accent1"/>
              </a:solidFill>
            </a:endParaRPr>
          </a:p>
          <a:p>
            <a:pPr>
              <a:lnSpc>
                <a:spcPts val="2500"/>
              </a:lnSpc>
            </a:pPr>
            <a:r>
              <a:rPr lang="zh-CN" altLang="en-US" sz="1600" dirty="0" smtClean="0"/>
              <a:t>　　为提高出入境货物通关效率，质检总局依法对出入境货物检验检疫程序进行了优化，自</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1</a:t>
            </a:r>
            <a:r>
              <a:rPr lang="zh-CN" altLang="en-US" sz="1600" dirty="0" smtClean="0"/>
              <a:t>日起实行。现就有关事项公告如下</a:t>
            </a:r>
            <a:r>
              <a:rPr lang="zh-CN" altLang="en-US" sz="1600" dirty="0" smtClean="0"/>
              <a:t>：</a:t>
            </a:r>
            <a:endParaRPr lang="zh-CN" altLang="en-US" sz="1600" dirty="0" smtClean="0"/>
          </a:p>
          <a:p>
            <a:pPr>
              <a:lnSpc>
                <a:spcPts val="2500"/>
              </a:lnSpc>
            </a:pPr>
            <a:r>
              <a:rPr lang="zh-CN" altLang="en-US" sz="1600" dirty="0" smtClean="0"/>
              <a:t>　　根据</a:t>
            </a:r>
            <a:r>
              <a:rPr lang="en-US" altLang="zh-CN" sz="1600" dirty="0" smtClean="0"/>
              <a:t>《</a:t>
            </a:r>
            <a:r>
              <a:rPr lang="zh-CN" altLang="en-US" sz="1600" dirty="0" smtClean="0"/>
              <a:t>中华人民共和国进出口商品检验法</a:t>
            </a:r>
            <a:r>
              <a:rPr lang="en-US" altLang="zh-CN" sz="1600" dirty="0" smtClean="0"/>
              <a:t>》《</a:t>
            </a:r>
            <a:r>
              <a:rPr lang="zh-CN" altLang="en-US" sz="1600" dirty="0" smtClean="0"/>
              <a:t>中华人民共和国进出境动植物检疫法</a:t>
            </a:r>
            <a:r>
              <a:rPr lang="en-US" altLang="zh-CN" sz="1600" dirty="0" smtClean="0"/>
              <a:t>》《</a:t>
            </a:r>
            <a:r>
              <a:rPr lang="zh-CN" altLang="en-US" sz="1600" dirty="0" smtClean="0"/>
              <a:t>中华人民共和国国境卫生检疫法</a:t>
            </a:r>
            <a:r>
              <a:rPr lang="en-US" altLang="zh-CN" sz="1600" dirty="0" smtClean="0"/>
              <a:t>》《</a:t>
            </a:r>
            <a:r>
              <a:rPr lang="zh-CN" altLang="en-US" sz="1600" dirty="0" smtClean="0"/>
              <a:t>中华人民共和国食品安全法</a:t>
            </a:r>
            <a:r>
              <a:rPr lang="en-US" altLang="zh-CN" sz="1600" dirty="0" smtClean="0"/>
              <a:t>》</a:t>
            </a:r>
            <a:r>
              <a:rPr lang="zh-CN" altLang="en-US" sz="1600" dirty="0" smtClean="0"/>
              <a:t>等有关法律法规的规定，对依法应实施检验检疫的出入境货物，在实施货物风险和企业信用分类管理的基础上，科学运用合格评定程序进行检验检疫合格评定。合格评定程序包括：抽样、检验（检疫）和检查；评估、验证和合格保证；注册、认可和批准以及各项的组合</a:t>
            </a:r>
            <a:r>
              <a:rPr lang="zh-CN" altLang="en-US" sz="1600" dirty="0" smtClean="0"/>
              <a:t>。</a:t>
            </a:r>
            <a:endParaRPr lang="zh-CN" altLang="en-US" sz="1600" dirty="0" smtClean="0"/>
          </a:p>
          <a:p>
            <a:pPr>
              <a:lnSpc>
                <a:spcPts val="2500"/>
              </a:lnSpc>
            </a:pPr>
            <a:r>
              <a:rPr lang="zh-CN" altLang="en-US" sz="1600" dirty="0" smtClean="0"/>
              <a:t>　　质检总局在风险评估的基础上，根据货物风险高低和企业信用水平，统一设置相应的现场和实验室检验检疫比例（以下简称“抽批比例”）。出入境检验检疫机构受理报检后，按照“双随机、一公开”方式实施抽批，并具体确定检验检疫工作流程。出入境检验检疫工作流程一般包括以下部分或全部工作环节：受理报检、审单布控、现场和实验室检验</a:t>
            </a:r>
            <a:r>
              <a:rPr lang="zh-CN" altLang="en-US" sz="1600" dirty="0" smtClean="0"/>
              <a:t>检</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687873"/>
            <a:ext cx="8280920" cy="4260141"/>
          </a:xfrm>
          <a:prstGeom prst="rect">
            <a:avLst/>
          </a:prstGeom>
        </p:spPr>
        <p:txBody>
          <a:bodyPr wrap="square">
            <a:spAutoFit/>
          </a:bodyPr>
          <a:lstStyle/>
          <a:p>
            <a:pPr>
              <a:lnSpc>
                <a:spcPts val="2500"/>
              </a:lnSpc>
            </a:pPr>
            <a:r>
              <a:rPr lang="zh-CN" altLang="en-US" sz="1600" dirty="0" smtClean="0"/>
              <a:t> 疫</a:t>
            </a:r>
            <a:r>
              <a:rPr lang="zh-CN" altLang="en-US" sz="1600" dirty="0" smtClean="0"/>
              <a:t>、动植物隔离检疫、检疫处理、综合评定、签证放行和归档。出入境检验检疫工作流程以及抽批比例由质检总局统一制定并在质检总局官方网站发布</a:t>
            </a:r>
            <a:r>
              <a:rPr lang="zh-CN" altLang="en-US" sz="1600" dirty="0" smtClean="0"/>
              <a:t>。</a:t>
            </a:r>
            <a:endParaRPr lang="zh-CN" altLang="en-US" sz="1600" dirty="0" smtClean="0"/>
          </a:p>
          <a:p>
            <a:pPr>
              <a:lnSpc>
                <a:spcPts val="2500"/>
              </a:lnSpc>
            </a:pPr>
            <a:r>
              <a:rPr lang="zh-CN" altLang="en-US" sz="1600" dirty="0" smtClean="0"/>
              <a:t>　　出入境检验检疫机构应充分发挥国际贸易“单一窗口”和中国电子检验检疫系统（</a:t>
            </a:r>
            <a:r>
              <a:rPr lang="en-US" altLang="zh-CN" sz="1600" dirty="0" smtClean="0"/>
              <a:t>e-CIQ</a:t>
            </a:r>
            <a:r>
              <a:rPr lang="zh-CN" altLang="en-US" sz="1600" dirty="0" smtClean="0"/>
              <a:t>）的作用，大力推进从受理报检到签证放行全流程无纸化，严格执行</a:t>
            </a:r>
            <a:r>
              <a:rPr lang="en-US" altLang="zh-CN" sz="1600" dirty="0" smtClean="0"/>
              <a:t>《</a:t>
            </a:r>
            <a:r>
              <a:rPr lang="zh-CN" altLang="en-US" sz="1600" dirty="0" smtClean="0"/>
              <a:t>出入境检验检疫流程管理规定</a:t>
            </a:r>
            <a:r>
              <a:rPr lang="en-US" altLang="zh-CN" sz="1600" dirty="0" smtClean="0"/>
              <a:t>》</a:t>
            </a:r>
            <a:r>
              <a:rPr lang="zh-CN" altLang="en-US" sz="1600" dirty="0" smtClean="0"/>
              <a:t>，在规定的流程时限内完成检验检疫和签证放行工作。同时，充分利用信息化手段和大数据，提高检验检疫工作的科学性和有效性</a:t>
            </a:r>
            <a:r>
              <a:rPr lang="zh-CN" altLang="en-US" sz="1600" dirty="0" smtClean="0"/>
              <a:t>。</a:t>
            </a:r>
            <a:endParaRPr lang="zh-CN" altLang="en-US" sz="1600" dirty="0" smtClean="0"/>
          </a:p>
          <a:p>
            <a:pPr>
              <a:lnSpc>
                <a:spcPts val="2500"/>
              </a:lnSpc>
            </a:pPr>
            <a:r>
              <a:rPr lang="zh-CN" altLang="en-US" sz="1600" dirty="0" smtClean="0"/>
              <a:t>　　报检人办理报检手续时，提供出境货物发货人或进境货物收货人出具的合格保证，内容包括守法承诺、合格保证、质量安全责任，以及发现问题后主动召回措施等。出入境检验检疫机构抽批抽中的货物，按规定比例实施现场和</a:t>
            </a:r>
            <a:r>
              <a:rPr lang="en-US" altLang="zh-CN" sz="1600" dirty="0" smtClean="0"/>
              <a:t>/</a:t>
            </a:r>
            <a:r>
              <a:rPr lang="zh-CN" altLang="en-US" sz="1600" dirty="0" smtClean="0"/>
              <a:t>或实验室检验检疫；抽批未抽中的货物，在收发货人出具合格保证的基础上，经审单符合要求的，予以通关放行。我国首次入境以及需要出具检验检疫证书的入境货物，按规定实施现场和</a:t>
            </a:r>
            <a:r>
              <a:rPr lang="en-US" altLang="zh-CN" sz="1600" dirty="0" smtClean="0"/>
              <a:t>/</a:t>
            </a:r>
            <a:r>
              <a:rPr lang="zh-CN" altLang="en-US" sz="1600" dirty="0" smtClean="0"/>
              <a:t>或实验室检验检疫。需要隔离检疫以及检疫处理的，按规定执行。审单包括但不限于对注册、认可和批准，评估、验证和合格保证的审核等合格评定程序。</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244408" y="51470"/>
            <a:ext cx="576064" cy="523220"/>
          </a:xfrm>
          <a:prstGeom prst="rect">
            <a:avLst/>
          </a:prstGeom>
          <a:noFill/>
        </p:spPr>
        <p:txBody>
          <a:bodyPr wrap="square" rtlCol="0">
            <a:spAutoFit/>
          </a:bodyPr>
          <a:lstStyle/>
          <a:p>
            <a:r>
              <a:rPr lang="en-US" altLang="zh-CN" sz="2800" dirty="0" smtClean="0">
                <a:solidFill>
                  <a:srgbClr val="00518E"/>
                </a:solidFill>
              </a:rPr>
              <a:t>59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商检</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95536" y="999043"/>
            <a:ext cx="8280920" cy="3588931"/>
          </a:xfrm>
          <a:prstGeom prst="rect">
            <a:avLst/>
          </a:prstGeom>
        </p:spPr>
        <p:txBody>
          <a:bodyPr wrap="square">
            <a:spAutoFit/>
          </a:bodyPr>
          <a:lstStyle/>
          <a:p>
            <a:pPr>
              <a:lnSpc>
                <a:spcPts val="2500"/>
              </a:lnSpc>
            </a:pPr>
            <a:r>
              <a:rPr lang="zh-CN" altLang="en-US" sz="1600" dirty="0" smtClean="0"/>
              <a:t>对检验检疫不合格或有证据表明风险等级提高的货物，以及检验检疫信用</a:t>
            </a:r>
            <a:r>
              <a:rPr lang="en-US" altLang="zh-CN" sz="1600" dirty="0" smtClean="0"/>
              <a:t>C</a:t>
            </a:r>
            <a:r>
              <a:rPr lang="zh-CN" altLang="en-US" sz="1600" dirty="0" smtClean="0"/>
              <a:t>级及以下的收发货人或报检人，经风险评估可以提高抽批比例，直至</a:t>
            </a:r>
            <a:r>
              <a:rPr lang="en-US" altLang="zh-CN" sz="1600" dirty="0" smtClean="0"/>
              <a:t>100%</a:t>
            </a:r>
            <a:r>
              <a:rPr lang="zh-CN" altLang="en-US" sz="1600" dirty="0" smtClean="0"/>
              <a:t>。对连续抽批质量安全水平稳定或风险等级降低的货物，以及检验检疫信用</a:t>
            </a:r>
            <a:r>
              <a:rPr lang="en-US" altLang="zh-CN" sz="1600" dirty="0" smtClean="0"/>
              <a:t>A</a:t>
            </a:r>
            <a:r>
              <a:rPr lang="zh-CN" altLang="en-US" sz="1600" dirty="0" smtClean="0"/>
              <a:t>级及以上的收发货人或报检人，经风险评估可以降低抽批比例，直至最低比例。违反检验检疫有关要求的，按照规定进行处置；存在违法行为的，依照相关法律法规规定处理。</a:t>
            </a:r>
          </a:p>
          <a:p>
            <a:pPr>
              <a:lnSpc>
                <a:spcPts val="2500"/>
              </a:lnSpc>
            </a:pPr>
            <a:endParaRPr lang="zh-CN" altLang="en-US" sz="1600" dirty="0" smtClean="0"/>
          </a:p>
          <a:p>
            <a:pPr>
              <a:lnSpc>
                <a:spcPts val="2500"/>
              </a:lnSpc>
            </a:pPr>
            <a:r>
              <a:rPr lang="zh-CN" altLang="en-US" sz="1600" dirty="0" smtClean="0"/>
              <a:t>　　收发货人和报检人要切实履行质量安全主体责任，各级出入境检验检疫机构既要简化程序、提高效率，又要严格执法把关，共同维护质量安全。</a:t>
            </a:r>
          </a:p>
          <a:p>
            <a:pPr>
              <a:lnSpc>
                <a:spcPts val="2500"/>
              </a:lnSpc>
            </a:pPr>
            <a:endParaRPr lang="zh-CN" altLang="en-US" sz="1600" dirty="0" smtClean="0"/>
          </a:p>
          <a:p>
            <a:pPr algn="r">
              <a:lnSpc>
                <a:spcPts val="2500"/>
              </a:lnSpc>
            </a:pPr>
            <a:r>
              <a:rPr lang="zh-CN" altLang="en-US" sz="1600" dirty="0" smtClean="0"/>
              <a:t>　　质检总</a:t>
            </a:r>
            <a:r>
              <a:rPr lang="zh-CN" altLang="en-US" sz="1600" dirty="0" smtClean="0"/>
              <a:t>局</a:t>
            </a:r>
            <a:endParaRPr lang="zh-CN" altLang="en-US" sz="1600" dirty="0" smtClean="0"/>
          </a:p>
          <a:p>
            <a:pPr algn="r">
              <a:lnSpc>
                <a:spcPts val="2500"/>
              </a:lnSpc>
            </a:pPr>
            <a:r>
              <a:rPr lang="zh-CN" altLang="en-US" sz="1600" dirty="0" smtClean="0"/>
              <a:t>　　</a:t>
            </a:r>
            <a:r>
              <a:rPr lang="en-US" altLang="zh-CN" sz="1600" dirty="0" smtClean="0"/>
              <a:t>2017</a:t>
            </a:r>
            <a:r>
              <a:rPr lang="zh-CN" altLang="en-US" sz="1600" dirty="0" smtClean="0"/>
              <a:t>年</a:t>
            </a:r>
            <a:r>
              <a:rPr lang="en-US" altLang="zh-CN" sz="1600" dirty="0" smtClean="0"/>
              <a:t>10</a:t>
            </a:r>
            <a:r>
              <a:rPr lang="zh-CN" altLang="en-US" sz="1600" dirty="0" smtClean="0"/>
              <a:t>月</a:t>
            </a:r>
            <a:r>
              <a:rPr lang="en-US" altLang="zh-CN" sz="1600" dirty="0" smtClean="0"/>
              <a:t>24</a:t>
            </a:r>
            <a:r>
              <a:rPr lang="zh-CN" altLang="en-US" sz="1600" dirty="0" smtClean="0"/>
              <a:t>日</a:t>
            </a:r>
            <a:endParaRPr lang="zh-CN" altLang="en-US" sz="1600" dirty="0"/>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6</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179512" y="627534"/>
            <a:ext cx="8640960" cy="2862322"/>
          </a:xfrm>
          <a:prstGeom prst="rect">
            <a:avLst/>
          </a:prstGeom>
        </p:spPr>
        <p:txBody>
          <a:bodyPr wrap="square">
            <a:spAutoFit/>
          </a:bodyPr>
          <a:lstStyle/>
          <a:p>
            <a:r>
              <a:rPr lang="zh-CN" altLang="en-US" sz="1200" dirty="0" smtClean="0"/>
              <a:t>         承运船舶，是指从事国际航行船舶保税油跨关区供应的船舶；</a:t>
            </a:r>
          </a:p>
          <a:p>
            <a:endParaRPr lang="zh-CN" altLang="en-US" sz="1200" dirty="0" smtClean="0"/>
          </a:p>
          <a:p>
            <a:r>
              <a:rPr lang="zh-CN" altLang="en-US" sz="1200" dirty="0" smtClean="0"/>
              <a:t>　　供油地海关，是指保税油存储地隶属海关；</a:t>
            </a:r>
          </a:p>
          <a:p>
            <a:endParaRPr lang="zh-CN" altLang="en-US" sz="1200" dirty="0" smtClean="0"/>
          </a:p>
          <a:p>
            <a:r>
              <a:rPr lang="zh-CN" altLang="en-US" sz="1200" dirty="0" smtClean="0"/>
              <a:t>　　受油地海关，是指国际航行船舶接受保税油供应的所在地隶属海关；</a:t>
            </a:r>
          </a:p>
          <a:p>
            <a:endParaRPr lang="zh-CN" altLang="en-US" sz="1200" dirty="0" smtClean="0"/>
          </a:p>
          <a:p>
            <a:r>
              <a:rPr lang="zh-CN" altLang="en-US" sz="1200" dirty="0" smtClean="0"/>
              <a:t>　　一船多供，是指单艘承运船舶在一个作业航次内对同一关区内的多艘国际航行船舶供应保税油。</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2" action="ppaction://hlinkfile"/>
              </a:rPr>
              <a:t>1.</a:t>
            </a:r>
            <a:r>
              <a:rPr lang="zh-CN" altLang="en-US" sz="1200" dirty="0" smtClean="0">
                <a:hlinkClick r:id="rId2" action="ppaction://hlinkfile"/>
              </a:rPr>
              <a:t>保税油跨关区供应承运船舶备案变更撤销表</a:t>
            </a:r>
            <a:r>
              <a:rPr lang="en-US" altLang="zh-CN" sz="1200" dirty="0" smtClean="0">
                <a:hlinkClick r:id="rId2" action="ppaction://hlinkfile"/>
              </a:rPr>
              <a:t>.doc</a:t>
            </a:r>
            <a:endParaRPr lang="en-US" altLang="zh-CN" sz="1200" dirty="0" smtClean="0"/>
          </a:p>
          <a:p>
            <a:endParaRPr lang="en-US" altLang="zh-CN" sz="1200" dirty="0" smtClean="0"/>
          </a:p>
          <a:p>
            <a:r>
              <a:rPr lang="en-US" altLang="zh-CN" sz="1200" dirty="0" smtClean="0"/>
              <a:t>                     </a:t>
            </a:r>
            <a:r>
              <a:rPr lang="en-US" altLang="zh-CN" sz="1200" dirty="0" smtClean="0">
                <a:hlinkClick r:id="rId3" action="ppaction://hlinkfile"/>
              </a:rPr>
              <a:t>2.</a:t>
            </a:r>
            <a:r>
              <a:rPr lang="zh-CN" altLang="en-US" sz="1200" dirty="0" smtClean="0">
                <a:hlinkClick r:id="rId3" action="ppaction://hlinkfile"/>
              </a:rPr>
              <a:t>保税油跨关区直供申请单</a:t>
            </a:r>
            <a:r>
              <a:rPr lang="en-US" altLang="zh-CN" sz="1200" dirty="0" smtClean="0">
                <a:hlinkClick r:id="rId3" action="ppaction://hlinkfile"/>
              </a:rPr>
              <a:t>.doc</a:t>
            </a:r>
            <a:endParaRPr lang="en-US" altLang="zh-CN" sz="1200" dirty="0" smtClean="0"/>
          </a:p>
          <a:p>
            <a:pPr algn="r"/>
            <a:r>
              <a:rPr lang="zh-CN" altLang="en-US" sz="1200" dirty="0" smtClean="0"/>
              <a:t>海关总署</a:t>
            </a:r>
          </a:p>
          <a:p>
            <a:pPr algn="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9</a:t>
            </a:r>
            <a:r>
              <a:rPr lang="zh-CN" altLang="en-US" sz="1200" dirty="0" smtClean="0"/>
              <a:t>日</a:t>
            </a:r>
            <a:endParaRPr lang="zh-CN" altLang="en-US" sz="1200" dirty="0"/>
          </a:p>
        </p:txBody>
      </p:sp>
      <p:pic>
        <p:nvPicPr>
          <p:cNvPr id="1026" name="Picture 2"/>
          <p:cNvPicPr>
            <a:picLocks noChangeAspect="1" noChangeArrowheads="1"/>
          </p:cNvPicPr>
          <p:nvPr/>
        </p:nvPicPr>
        <p:blipFill>
          <a:blip r:embed="rId4" cstate="print"/>
          <a:srcRect/>
          <a:stretch>
            <a:fillRect/>
          </a:stretch>
        </p:blipFill>
        <p:spPr bwMode="auto">
          <a:xfrm>
            <a:off x="1528763" y="3507854"/>
            <a:ext cx="2395165" cy="1510566"/>
          </a:xfrm>
          <a:prstGeom prst="rect">
            <a:avLst/>
          </a:prstGeom>
          <a:ln>
            <a:noFill/>
          </a:ln>
          <a:effectLst>
            <a:outerShdw blurRad="190500" algn="tl" rotWithShape="0">
              <a:srgbClr val="000000">
                <a:alpha val="70000"/>
              </a:srgbClr>
            </a:outerShdw>
          </a:effectLst>
        </p:spPr>
      </p:pic>
      <p:pic>
        <p:nvPicPr>
          <p:cNvPr id="1027" name="Picture 3"/>
          <p:cNvPicPr>
            <a:picLocks noChangeAspect="1" noChangeArrowheads="1"/>
          </p:cNvPicPr>
          <p:nvPr/>
        </p:nvPicPr>
        <p:blipFill>
          <a:blip r:embed="rId5" cstate="print"/>
          <a:srcRect/>
          <a:stretch>
            <a:fillRect/>
          </a:stretch>
        </p:blipFill>
        <p:spPr bwMode="auto">
          <a:xfrm>
            <a:off x="4788024" y="3507854"/>
            <a:ext cx="2376264" cy="1512168"/>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 xmlns:p14="http://schemas.microsoft.com/office/powerpoint/2010/main" val="390357335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7</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608364"/>
            <a:ext cx="8496944" cy="4401205"/>
          </a:xfrm>
          <a:prstGeom prst="rect">
            <a:avLst/>
          </a:prstGeom>
        </p:spPr>
        <p:txBody>
          <a:bodyPr wrap="square">
            <a:spAutoFit/>
          </a:bodyPr>
          <a:lstStyle/>
          <a:p>
            <a:pPr algn="ctr"/>
            <a:r>
              <a:rPr lang="zh-CN" altLang="en-US" sz="1600" b="1" dirty="0" smtClean="0">
                <a:solidFill>
                  <a:srgbClr val="00518E"/>
                </a:solidFill>
              </a:rPr>
              <a:t>海关总署公告</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48</a:t>
            </a:r>
            <a:r>
              <a:rPr lang="zh-CN" altLang="en-US" sz="1600" b="1" dirty="0" smtClean="0">
                <a:solidFill>
                  <a:srgbClr val="00518E"/>
                </a:solidFill>
              </a:rPr>
              <a:t>号（关于规范转关运输业务的公告）</a:t>
            </a:r>
          </a:p>
          <a:p>
            <a:endParaRPr lang="zh-CN" altLang="en-US" sz="1200" dirty="0" smtClean="0"/>
          </a:p>
          <a:p>
            <a:r>
              <a:rPr lang="zh-CN" altLang="en-US" sz="1200" dirty="0" smtClean="0"/>
              <a:t>　　为贯彻落实国家安全准入和全国深化简政放权放管结合优化服务改革要求，全面推进全国通关一体化改革，简化企业办事流程和手续，降低制度性成本，海关总署决定进一步规范转关运输业务。现将有关事项公告如下：</a:t>
            </a:r>
          </a:p>
          <a:p>
            <a:endParaRPr lang="zh-CN" altLang="en-US" sz="1200" dirty="0" smtClean="0"/>
          </a:p>
          <a:p>
            <a:r>
              <a:rPr lang="zh-CN" altLang="en-US" sz="1200" dirty="0" smtClean="0"/>
              <a:t>　　一、多式联运货物，以及具有全程提（运）单需要在境内换装运输工具的进出口货物，其收发货人可以向海关申请办理多式联运手续，有关手续按照联程转关模式办理。</a:t>
            </a:r>
          </a:p>
          <a:p>
            <a:endParaRPr lang="zh-CN" altLang="en-US" sz="1200" dirty="0" smtClean="0"/>
          </a:p>
          <a:p>
            <a:r>
              <a:rPr lang="zh-CN" altLang="en-US" sz="1200" dirty="0" smtClean="0"/>
              <a:t>　　二、进口固体废物满足以下条件的，经海关批准后，其收发货人方可申请办理转关手续，开展转关运输：</a:t>
            </a:r>
          </a:p>
          <a:p>
            <a:endParaRPr lang="zh-CN" altLang="en-US" sz="1200" dirty="0" smtClean="0"/>
          </a:p>
          <a:p>
            <a:r>
              <a:rPr lang="zh-CN" altLang="en-US" sz="1200" dirty="0" smtClean="0"/>
              <a:t>　　（一）按照水水联运模式进境的废纸、废金属。</a:t>
            </a:r>
          </a:p>
          <a:p>
            <a:endParaRPr lang="zh-CN" altLang="en-US" sz="1200" dirty="0" smtClean="0"/>
          </a:p>
          <a:p>
            <a:r>
              <a:rPr lang="zh-CN" altLang="en-US" sz="1200" dirty="0" smtClean="0"/>
              <a:t>　　（二）货物进境地为指定进口固体废物口岸。</a:t>
            </a:r>
          </a:p>
          <a:p>
            <a:endParaRPr lang="zh-CN" altLang="en-US" sz="1200" dirty="0" smtClean="0"/>
          </a:p>
          <a:p>
            <a:r>
              <a:rPr lang="zh-CN" altLang="en-US" sz="1200" dirty="0" smtClean="0"/>
              <a:t>　　（三）转关运输指运地已安装大型集装箱检查设备。</a:t>
            </a:r>
          </a:p>
          <a:p>
            <a:endParaRPr lang="zh-CN" altLang="en-US" sz="1200" dirty="0" smtClean="0"/>
          </a:p>
          <a:p>
            <a:r>
              <a:rPr lang="zh-CN" altLang="en-US" sz="1200" dirty="0" smtClean="0"/>
              <a:t>　　（四）进口废金属的联运指运地为经国家环保部门批准设立、通过国家环保等部门验收合格、已实现海关驻点监管的进口固体废物“圈区管理”园区。</a:t>
            </a:r>
          </a:p>
          <a:p>
            <a:endParaRPr lang="zh-CN" altLang="en-US" sz="1200" dirty="0" smtClean="0"/>
          </a:p>
          <a:p>
            <a:r>
              <a:rPr lang="zh-CN" altLang="en-US" sz="1200" dirty="0" smtClean="0"/>
              <a:t>　　（五）联运至进口固体废物“圈区管理”园区的进口废金属仅限园区内企业加工利用。</a:t>
            </a:r>
          </a:p>
          <a:p>
            <a:endParaRPr lang="zh-CN" altLang="en-US" sz="1200" dirty="0" smtClean="0"/>
          </a:p>
          <a:p>
            <a:r>
              <a:rPr lang="zh-CN" altLang="en-US" sz="1200" dirty="0" smtClean="0"/>
              <a:t>　　三、易受温度、静电、粉尘等自然因素影响或者因其他特殊原因，不宜在口岸海关监管区实施查验的进出口货物，满足以下条件的，经主管地海关（进口为指运地海关，出口为启运地海关）批准后，其收发货人方可按照提前报关方式办理转关</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8</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9" name="矩形 8"/>
          <p:cNvSpPr/>
          <p:nvPr/>
        </p:nvSpPr>
        <p:spPr>
          <a:xfrm>
            <a:off x="323528" y="483518"/>
            <a:ext cx="8568952" cy="4893647"/>
          </a:xfrm>
          <a:prstGeom prst="rect">
            <a:avLst/>
          </a:prstGeom>
        </p:spPr>
        <p:txBody>
          <a:bodyPr wrap="square">
            <a:spAutoFit/>
          </a:bodyPr>
          <a:lstStyle/>
          <a:p>
            <a:r>
              <a:rPr lang="zh-CN" altLang="en-US" sz="1200" dirty="0" smtClean="0"/>
              <a:t>手续。</a:t>
            </a:r>
          </a:p>
          <a:p>
            <a:endParaRPr lang="zh-CN" altLang="en-US" sz="1200" dirty="0" smtClean="0"/>
          </a:p>
          <a:p>
            <a:r>
              <a:rPr lang="zh-CN" altLang="en-US" sz="1200" dirty="0" smtClean="0"/>
              <a:t>　　（一）收发货人为高级认证企业。</a:t>
            </a:r>
          </a:p>
          <a:p>
            <a:endParaRPr lang="zh-CN" altLang="en-US" sz="1200" dirty="0" smtClean="0"/>
          </a:p>
          <a:p>
            <a:r>
              <a:rPr lang="zh-CN" altLang="en-US" sz="1200" dirty="0" smtClean="0"/>
              <a:t>　　（二）转关运输企业最近一年内没有因走私违法行为被海关处罚。</a:t>
            </a:r>
          </a:p>
          <a:p>
            <a:endParaRPr lang="zh-CN" altLang="en-US" sz="1200" dirty="0" smtClean="0"/>
          </a:p>
          <a:p>
            <a:r>
              <a:rPr lang="zh-CN" altLang="en-US" sz="1200" dirty="0" smtClean="0"/>
              <a:t>　　（三）转关启运地或指运地与货物实际进出境地，不在同一直属关区内。</a:t>
            </a:r>
          </a:p>
          <a:p>
            <a:endParaRPr lang="zh-CN" altLang="en-US" sz="1200" dirty="0" smtClean="0"/>
          </a:p>
          <a:p>
            <a:r>
              <a:rPr lang="zh-CN" altLang="en-US" sz="1200" dirty="0" smtClean="0"/>
              <a:t>　　（四）货物实际进境地已安装非侵入式查验设备。</a:t>
            </a:r>
          </a:p>
          <a:p>
            <a:endParaRPr lang="zh-CN" altLang="en-US" sz="1200" dirty="0" smtClean="0"/>
          </a:p>
          <a:p>
            <a:r>
              <a:rPr lang="zh-CN" altLang="en-US" sz="1200" dirty="0" smtClean="0"/>
              <a:t>　　进口转关货物应当直接运输至收货人所在地，出口转关货物应当直接在发货人所在地启运。</a:t>
            </a:r>
          </a:p>
          <a:p>
            <a:endParaRPr lang="zh-CN" altLang="en-US" sz="1200" dirty="0" smtClean="0"/>
          </a:p>
          <a:p>
            <a:r>
              <a:rPr lang="zh-CN" altLang="en-US" sz="1200" dirty="0" smtClean="0"/>
              <a:t>　　四、邮件、快件、暂时进出口货物（含</a:t>
            </a:r>
            <a:r>
              <a:rPr lang="en-US" altLang="zh-CN" sz="1200" dirty="0" smtClean="0"/>
              <a:t>ATA</a:t>
            </a:r>
            <a:r>
              <a:rPr lang="zh-CN" altLang="en-US" sz="1200" dirty="0" smtClean="0"/>
              <a:t>单证册项下货物）、过境货物、中欧班列载运货物、市场采购方式出口货物、跨境电子商务零售进出口商品、免税品以及外交、常驻机构和人员公自用物品，其收发货人可按照现行相关规定向海关申请办理转关手续，开展转关运输。</a:t>
            </a:r>
          </a:p>
          <a:p>
            <a:endParaRPr lang="zh-CN" altLang="en-US" sz="1200" dirty="0" smtClean="0"/>
          </a:p>
          <a:p>
            <a:r>
              <a:rPr lang="zh-CN" altLang="en-US" sz="1200" dirty="0" smtClean="0"/>
              <a:t>　　五、除上述情况外，海关不接受转关申报。</a:t>
            </a:r>
          </a:p>
          <a:p>
            <a:endParaRPr lang="zh-CN" altLang="en-US" sz="1200" dirty="0" smtClean="0"/>
          </a:p>
          <a:p>
            <a:r>
              <a:rPr lang="zh-CN" altLang="en-US" sz="1200" dirty="0" smtClean="0"/>
              <a:t>　　六、其他海关规定与本公告不一致的，以本公告为准。</a:t>
            </a:r>
          </a:p>
          <a:p>
            <a:endParaRPr lang="zh-CN" altLang="en-US" sz="1200" dirty="0" smtClean="0"/>
          </a:p>
          <a:p>
            <a:r>
              <a:rPr lang="zh-CN" altLang="en-US" sz="1200" dirty="0" smtClean="0"/>
              <a:t>　　七、本公告内容自</a:t>
            </a:r>
            <a:r>
              <a:rPr lang="en-US" altLang="zh-CN" sz="1200" dirty="0" smtClean="0"/>
              <a:t>2018</a:t>
            </a:r>
            <a:r>
              <a:rPr lang="zh-CN" altLang="en-US" sz="1200" dirty="0" smtClean="0"/>
              <a:t>年</a:t>
            </a:r>
            <a:r>
              <a:rPr lang="en-US" altLang="zh-CN" sz="1200" dirty="0" smtClean="0"/>
              <a:t>1</a:t>
            </a:r>
            <a:r>
              <a:rPr lang="zh-CN" altLang="en-US" sz="1200" dirty="0" smtClean="0"/>
              <a:t>月</a:t>
            </a:r>
            <a:r>
              <a:rPr lang="en-US" altLang="zh-CN" sz="1200" dirty="0" smtClean="0"/>
              <a:t>1</a:t>
            </a:r>
            <a:r>
              <a:rPr lang="zh-CN" altLang="en-US" sz="1200" dirty="0" smtClean="0"/>
              <a:t>日起施行。</a:t>
            </a:r>
          </a:p>
          <a:p>
            <a:endParaRPr lang="zh-CN" altLang="en-US" sz="1200" dirty="0" smtClean="0"/>
          </a:p>
          <a:p>
            <a:r>
              <a:rPr lang="zh-CN" altLang="en-US" sz="1200" dirty="0" smtClean="0"/>
              <a:t>　　特此公告。</a:t>
            </a:r>
          </a:p>
          <a:p>
            <a:pPr algn="r"/>
            <a:r>
              <a:rPr lang="zh-CN" altLang="en-US" sz="1200" dirty="0" smtClean="0"/>
              <a:t>海关总署</a:t>
            </a:r>
          </a:p>
          <a:p>
            <a:pPr algn="r"/>
            <a:r>
              <a:rPr lang="en-US" altLang="zh-CN" sz="1200" dirty="0" smtClean="0"/>
              <a:t>2017</a:t>
            </a:r>
            <a:r>
              <a:rPr lang="zh-CN" altLang="en-US" sz="1200" dirty="0" smtClean="0"/>
              <a:t>年</a:t>
            </a:r>
            <a:r>
              <a:rPr lang="en-US" altLang="zh-CN" sz="1200" dirty="0" smtClean="0"/>
              <a:t>10 </a:t>
            </a:r>
            <a:r>
              <a:rPr lang="zh-CN" altLang="en-US" sz="1200" dirty="0" smtClean="0"/>
              <a:t>月</a:t>
            </a:r>
            <a:r>
              <a:rPr lang="en-US" altLang="zh-CN" sz="1200" dirty="0" smtClean="0"/>
              <a:t>11</a:t>
            </a:r>
            <a:r>
              <a:rPr lang="zh-CN" altLang="en-US" sz="1200" dirty="0" smtClean="0"/>
              <a:t>日</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99592" y="195486"/>
            <a:ext cx="8244408" cy="288032"/>
          </a:xfrm>
          <a:prstGeom prst="rect">
            <a:avLst/>
          </a:prstGeom>
          <a:solidFill>
            <a:srgbClr val="0070C0"/>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5" name="矩形 24"/>
          <p:cNvSpPr/>
          <p:nvPr/>
        </p:nvSpPr>
        <p:spPr>
          <a:xfrm>
            <a:off x="0" y="195486"/>
            <a:ext cx="827584" cy="288032"/>
          </a:xfrm>
          <a:prstGeom prst="rect">
            <a:avLst/>
          </a:prstGeom>
          <a:solidFill>
            <a:schemeClr val="bg1">
              <a:lumMod val="65000"/>
            </a:schemeClr>
          </a:solidFill>
          <a:ln>
            <a:noFill/>
          </a:ln>
        </p:spPr>
        <p:txBody>
          <a:bodyPr vert="horz" wrap="square" lIns="68568" tIns="34285" rIns="68568" bIns="34285" numCol="1" anchor="t" anchorCtr="0" compatLnSpc="1">
            <a:prstTxWarp prst="textNoShape">
              <a:avLst/>
            </a:prstTxWarp>
          </a:bodyPr>
          <a:lstStyle/>
          <a:p>
            <a:pPr defTabSz="514248"/>
            <a:endParaRPr lang="zh-CN" altLang="en-US" sz="1400">
              <a:solidFill>
                <a:srgbClr val="FFFFFF"/>
              </a:solidFill>
            </a:endParaRPr>
          </a:p>
        </p:txBody>
      </p:sp>
      <p:sp>
        <p:nvSpPr>
          <p:cNvPr id="27" name="流程图: 文档 26"/>
          <p:cNvSpPr/>
          <p:nvPr/>
        </p:nvSpPr>
        <p:spPr>
          <a:xfrm>
            <a:off x="8172400" y="123478"/>
            <a:ext cx="648072" cy="432048"/>
          </a:xfrm>
          <a:prstGeom prst="flowChartDocument">
            <a:avLst/>
          </a:prstGeom>
          <a:solidFill>
            <a:schemeClr val="bg1">
              <a:alpha val="87000"/>
            </a:schemeClr>
          </a:solidFill>
          <a:ln>
            <a:solidFill>
              <a:schemeClr val="bg1">
                <a:lumMod val="65000"/>
              </a:schemeClr>
            </a:solidFill>
          </a:ln>
          <a:effectLst>
            <a:outerShdw blurRad="88900" dist="38100" dir="2700000" sx="101000" sy="101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8316416" y="51470"/>
            <a:ext cx="576064" cy="523220"/>
          </a:xfrm>
          <a:prstGeom prst="rect">
            <a:avLst/>
          </a:prstGeom>
          <a:noFill/>
        </p:spPr>
        <p:txBody>
          <a:bodyPr wrap="square" rtlCol="0">
            <a:spAutoFit/>
          </a:bodyPr>
          <a:lstStyle/>
          <a:p>
            <a:r>
              <a:rPr lang="en-US" altLang="zh-CN" sz="2800" dirty="0" smtClean="0">
                <a:solidFill>
                  <a:srgbClr val="00518E"/>
                </a:solidFill>
              </a:rPr>
              <a:t>9</a:t>
            </a:r>
            <a:endParaRPr lang="zh-CN" altLang="en-US" sz="2800" dirty="0">
              <a:solidFill>
                <a:srgbClr val="00518E"/>
              </a:solidFill>
            </a:endParaRPr>
          </a:p>
        </p:txBody>
      </p:sp>
      <p:sp>
        <p:nvSpPr>
          <p:cNvPr id="6" name="矩形 5"/>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海关总署公告</a:t>
            </a:r>
            <a:endParaRPr lang="zh-CN" altLang="en-US" sz="1600" b="1" dirty="0">
              <a:solidFill>
                <a:schemeClr val="bg1"/>
              </a:solidFill>
              <a:ea typeface="微软雅黑" pitchFamily="34" charset="-122"/>
            </a:endParaRPr>
          </a:p>
        </p:txBody>
      </p:sp>
      <p:sp>
        <p:nvSpPr>
          <p:cNvPr id="7" name="矩形 6"/>
          <p:cNvSpPr/>
          <p:nvPr/>
        </p:nvSpPr>
        <p:spPr>
          <a:xfrm rot="20462651">
            <a:off x="1069980" y="1937264"/>
            <a:ext cx="6954779" cy="1323439"/>
          </a:xfrm>
          <a:prstGeom prst="rect">
            <a:avLst/>
          </a:prstGeom>
          <a:noFill/>
        </p:spPr>
        <p:txBody>
          <a:bodyPr wrap="square" lIns="91440" tIns="45720" rIns="91440" bIns="45720">
            <a:spAutoFit/>
          </a:bodyPr>
          <a:lstStyle/>
          <a:p>
            <a:pPr algn="ctr"/>
            <a:r>
              <a:rPr lang="en-US" altLang="zh-CN" sz="8000" dirty="0" smtClean="0">
                <a:ln w="18415" cmpd="sng">
                  <a:noFill/>
                  <a:prstDash val="solid"/>
                </a:ln>
                <a:solidFill>
                  <a:schemeClr val="bg1">
                    <a:lumMod val="85000"/>
                  </a:schemeClr>
                </a:solidFill>
              </a:rPr>
              <a:t>Deutsch Passion</a:t>
            </a:r>
            <a:endParaRPr lang="zh-CN" altLang="en-US" sz="8000" dirty="0">
              <a:ln w="18415" cmpd="sng">
                <a:noFill/>
                <a:prstDash val="solid"/>
              </a:ln>
              <a:solidFill>
                <a:schemeClr val="bg1">
                  <a:lumMod val="85000"/>
                </a:schemeClr>
              </a:solidFill>
            </a:endParaRPr>
          </a:p>
        </p:txBody>
      </p:sp>
      <p:sp>
        <p:nvSpPr>
          <p:cNvPr id="8" name="矩形 7"/>
          <p:cNvSpPr/>
          <p:nvPr/>
        </p:nvSpPr>
        <p:spPr>
          <a:xfrm>
            <a:off x="323528" y="760512"/>
            <a:ext cx="8496944" cy="3539430"/>
          </a:xfrm>
          <a:prstGeom prst="rect">
            <a:avLst/>
          </a:prstGeom>
        </p:spPr>
        <p:txBody>
          <a:bodyPr wrap="square">
            <a:spAutoFit/>
          </a:bodyPr>
          <a:lstStyle/>
          <a:p>
            <a:pPr algn="ctr"/>
            <a:r>
              <a:rPr lang="zh-CN" altLang="en-US" sz="1600" b="1" dirty="0" smtClean="0">
                <a:solidFill>
                  <a:srgbClr val="00518E"/>
                </a:solidFill>
              </a:rPr>
              <a:t>海关总署公告</a:t>
            </a:r>
            <a:r>
              <a:rPr lang="en-US" altLang="zh-CN" sz="1600" b="1" dirty="0" smtClean="0">
                <a:solidFill>
                  <a:srgbClr val="00518E"/>
                </a:solidFill>
              </a:rPr>
              <a:t>2017</a:t>
            </a:r>
            <a:r>
              <a:rPr lang="zh-CN" altLang="en-US" sz="1600" b="1" dirty="0" smtClean="0">
                <a:solidFill>
                  <a:srgbClr val="00518E"/>
                </a:solidFill>
              </a:rPr>
              <a:t>年第</a:t>
            </a:r>
            <a:r>
              <a:rPr lang="en-US" altLang="zh-CN" sz="1600" b="1" dirty="0" smtClean="0">
                <a:solidFill>
                  <a:srgbClr val="00518E"/>
                </a:solidFill>
              </a:rPr>
              <a:t>49</a:t>
            </a:r>
            <a:r>
              <a:rPr lang="zh-CN" altLang="en-US" sz="1600" b="1" dirty="0" smtClean="0">
                <a:solidFill>
                  <a:srgbClr val="00518E"/>
                </a:solidFill>
              </a:rPr>
              <a:t>号</a:t>
            </a:r>
            <a:endParaRPr lang="en-US" altLang="zh-CN" sz="1600" b="1" dirty="0" smtClean="0">
              <a:solidFill>
                <a:srgbClr val="00518E"/>
              </a:solidFill>
            </a:endParaRPr>
          </a:p>
          <a:p>
            <a:pPr algn="ctr"/>
            <a:r>
              <a:rPr lang="zh-CN" altLang="en-US" sz="1600" b="1" dirty="0" smtClean="0">
                <a:solidFill>
                  <a:srgbClr val="00518E"/>
                </a:solidFill>
              </a:rPr>
              <a:t>（关于实施共聚聚甲醛反倾销措施有关商品编号申报要求的公告）</a:t>
            </a:r>
            <a:endParaRPr lang="en-US" altLang="zh-CN" sz="1600" b="1" dirty="0" smtClean="0">
              <a:solidFill>
                <a:srgbClr val="00518E"/>
              </a:solidFill>
            </a:endParaRPr>
          </a:p>
          <a:p>
            <a:pPr algn="ctr"/>
            <a:endParaRPr lang="zh-CN" altLang="en-US" sz="1200" dirty="0" smtClean="0"/>
          </a:p>
          <a:p>
            <a:r>
              <a:rPr lang="zh-CN" altLang="en-US" sz="1200" dirty="0" smtClean="0"/>
              <a:t>　　根据</a:t>
            </a:r>
            <a:r>
              <a:rPr lang="en-US" altLang="zh-CN" sz="1200" dirty="0" smtClean="0"/>
              <a:t>《</a:t>
            </a:r>
            <a:r>
              <a:rPr lang="zh-CN" altLang="en-US" sz="1200" dirty="0" smtClean="0"/>
              <a:t>中华人民共和国反倾销条例</a:t>
            </a:r>
            <a:r>
              <a:rPr lang="en-US" altLang="zh-CN" sz="1200" dirty="0" smtClean="0"/>
              <a:t>》</a:t>
            </a:r>
            <a:r>
              <a:rPr lang="zh-CN" altLang="en-US" sz="1200" dirty="0" smtClean="0"/>
              <a:t>的规定，国务院关税税则委员会决定自</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24</a:t>
            </a:r>
            <a:r>
              <a:rPr lang="zh-CN" altLang="en-US" sz="1200" dirty="0" smtClean="0"/>
              <a:t>日起，对进口原产于韩国、泰国和马来西亚的共聚聚甲醛（税则号列：</a:t>
            </a:r>
            <a:r>
              <a:rPr lang="en-US" altLang="zh-CN" sz="1200" dirty="0" smtClean="0"/>
              <a:t>3907.1010</a:t>
            </a:r>
            <a:r>
              <a:rPr lang="zh-CN" altLang="en-US" sz="1200" dirty="0" smtClean="0"/>
              <a:t>和</a:t>
            </a:r>
            <a:r>
              <a:rPr lang="en-US" altLang="zh-CN" sz="1200" dirty="0" smtClean="0"/>
              <a:t>3907.1090</a:t>
            </a:r>
            <a:r>
              <a:rPr lang="zh-CN" altLang="en-US" sz="1200" dirty="0" smtClean="0"/>
              <a:t>）征收反倾销税，期限为</a:t>
            </a:r>
            <a:r>
              <a:rPr lang="en-US" altLang="zh-CN" sz="1200" dirty="0" smtClean="0"/>
              <a:t>5</a:t>
            </a:r>
            <a:r>
              <a:rPr lang="zh-CN" altLang="en-US" sz="1200" dirty="0" smtClean="0"/>
              <a:t>年。商务部为此发布了</a:t>
            </a:r>
            <a:r>
              <a:rPr lang="en-US" altLang="zh-CN" sz="1200" dirty="0" smtClean="0"/>
              <a:t>2017</a:t>
            </a:r>
            <a:r>
              <a:rPr lang="zh-CN" altLang="en-US" sz="1200" dirty="0" smtClean="0"/>
              <a:t>年第</a:t>
            </a:r>
            <a:r>
              <a:rPr lang="en-US" altLang="zh-CN" sz="1200" dirty="0" smtClean="0"/>
              <a:t>61</a:t>
            </a:r>
            <a:r>
              <a:rPr lang="zh-CN" altLang="en-US" sz="1200" dirty="0" smtClean="0"/>
              <a:t>号公告（详见附件），并明确了实施反倾销措施产品的具体商品范围。现就有关事项公告如下：</a:t>
            </a:r>
          </a:p>
          <a:p>
            <a:endParaRPr lang="zh-CN" altLang="en-US" sz="1200" dirty="0" smtClean="0"/>
          </a:p>
          <a:p>
            <a:r>
              <a:rPr lang="zh-CN" altLang="en-US" sz="1200" dirty="0" smtClean="0"/>
              <a:t>　　自</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24</a:t>
            </a:r>
            <a:r>
              <a:rPr lang="zh-CN" altLang="en-US" sz="1200" dirty="0" smtClean="0"/>
              <a:t>日起，进口货物收货人在申报进口上述税则号列项下属于反倾销措施范围内的商品时，商品编号应填报为</a:t>
            </a:r>
            <a:r>
              <a:rPr lang="en-US" altLang="zh-CN" sz="1200" dirty="0" smtClean="0"/>
              <a:t>39071010.10</a:t>
            </a:r>
            <a:r>
              <a:rPr lang="zh-CN" altLang="en-US" sz="1200" dirty="0" smtClean="0"/>
              <a:t>和</a:t>
            </a:r>
            <a:r>
              <a:rPr lang="en-US" altLang="zh-CN" sz="1200" dirty="0" smtClean="0"/>
              <a:t>39071090.10</a:t>
            </a:r>
            <a:r>
              <a:rPr lang="zh-CN" altLang="en-US" sz="1200" dirty="0" smtClean="0"/>
              <a:t>。</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a:t>
            </a:r>
            <a:r>
              <a:rPr lang="zh-CN" altLang="en-US" sz="1200" dirty="0" smtClean="0">
                <a:hlinkClick r:id="rId2" action="ppaction://hlinkfile"/>
              </a:rPr>
              <a:t>中华人民共和国商务部公告</a:t>
            </a:r>
            <a:r>
              <a:rPr lang="en-US" altLang="zh-CN" sz="1200" dirty="0" smtClean="0">
                <a:hlinkClick r:id="rId2" action="ppaction://hlinkfile"/>
              </a:rPr>
              <a:t>2017</a:t>
            </a:r>
            <a:r>
              <a:rPr lang="zh-CN" altLang="en-US" sz="1200" dirty="0" smtClean="0">
                <a:hlinkClick r:id="rId2" action="ppaction://hlinkfile"/>
              </a:rPr>
              <a:t>年第</a:t>
            </a:r>
            <a:r>
              <a:rPr lang="en-US" altLang="zh-CN" sz="1200" dirty="0" smtClean="0">
                <a:hlinkClick r:id="rId2" action="ppaction://hlinkfile"/>
              </a:rPr>
              <a:t>61</a:t>
            </a:r>
            <a:r>
              <a:rPr lang="zh-CN" altLang="en-US" sz="1200" dirty="0" smtClean="0">
                <a:hlinkClick r:id="rId2" action="ppaction://hlinkfile"/>
              </a:rPr>
              <a:t>号</a:t>
            </a:r>
            <a:r>
              <a:rPr lang="en-US" altLang="zh-CN" sz="1200" dirty="0" smtClean="0">
                <a:hlinkClick r:id="rId2" action="ppaction://hlinkfile"/>
              </a:rPr>
              <a:t>.tif</a:t>
            </a:r>
            <a:endParaRPr lang="en-US" altLang="zh-CN" sz="1200" dirty="0" smtClean="0"/>
          </a:p>
          <a:p>
            <a:endParaRPr lang="en-US" altLang="zh-CN" sz="1200" dirty="0" smtClean="0"/>
          </a:p>
          <a:p>
            <a:endParaRPr lang="en-US" altLang="zh-CN" sz="1200" dirty="0" smtClean="0"/>
          </a:p>
          <a:p>
            <a:endParaRPr lang="en-US" altLang="zh-CN" sz="1200" dirty="0" smtClean="0"/>
          </a:p>
          <a:p>
            <a:pPr algn="r"/>
            <a:r>
              <a:rPr lang="zh-CN" altLang="en-US" sz="1200" dirty="0" smtClean="0"/>
              <a:t>海关总署</a:t>
            </a:r>
          </a:p>
          <a:p>
            <a:pPr algn="r"/>
            <a:r>
              <a:rPr lang="en-US" altLang="zh-CN" sz="1200" dirty="0" smtClean="0"/>
              <a:t> 2017</a:t>
            </a:r>
            <a:r>
              <a:rPr lang="zh-CN" altLang="en-US" sz="1200" dirty="0" smtClean="0"/>
              <a:t>年</a:t>
            </a:r>
            <a:r>
              <a:rPr lang="en-US" altLang="zh-CN" sz="1200" dirty="0" smtClean="0"/>
              <a:t>10</a:t>
            </a:r>
            <a:r>
              <a:rPr lang="zh-CN" altLang="en-US" sz="1200" dirty="0" smtClean="0"/>
              <a:t>月</a:t>
            </a:r>
            <a:r>
              <a:rPr lang="en-US" altLang="zh-CN" sz="1200" dirty="0" smtClean="0"/>
              <a:t>19</a:t>
            </a:r>
            <a:r>
              <a:rPr lang="zh-CN" altLang="en-US" sz="1200" dirty="0" smtClean="0"/>
              <a:t>日</a:t>
            </a:r>
          </a:p>
        </p:txBody>
      </p:sp>
    </p:spTree>
    <p:extLst>
      <p:ext uri="{BB962C8B-B14F-4D97-AF65-F5344CB8AC3E}">
        <p14:creationId xmlns="" xmlns:p14="http://schemas.microsoft.com/office/powerpoint/2010/main" val="4123917603"/>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5478</TotalTime>
  <Words>7386</Words>
  <Application>Microsoft Office PowerPoint</Application>
  <PresentationFormat>全屏显示(16:9)</PresentationFormat>
  <Paragraphs>637</Paragraphs>
  <Slides>60</Slides>
  <Notes>2</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user</dc:creator>
  <cp:keywords>user</cp:keywords>
  <dc:description>https://800sucai.taobao.com</dc:description>
  <cp:lastModifiedBy>Administrator</cp:lastModifiedBy>
  <cp:revision>772</cp:revision>
  <dcterms:created xsi:type="dcterms:W3CDTF">2015-11-26T09:01:21Z</dcterms:created>
  <dcterms:modified xsi:type="dcterms:W3CDTF">2018-01-19T07:33:55Z</dcterms:modified>
  <cp:category>https://800sucai.taobao.com</cp:category>
</cp:coreProperties>
</file>