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0"/>
  </p:notesMasterIdLst>
  <p:sldIdLst>
    <p:sldId id="256" r:id="rId2"/>
    <p:sldId id="257" r:id="rId3"/>
    <p:sldId id="258" r:id="rId4"/>
    <p:sldId id="260" r:id="rId5"/>
    <p:sldId id="284" r:id="rId6"/>
    <p:sldId id="285" r:id="rId7"/>
    <p:sldId id="286" r:id="rId8"/>
    <p:sldId id="287" r:id="rId9"/>
    <p:sldId id="288" r:id="rId10"/>
    <p:sldId id="289" r:id="rId11"/>
    <p:sldId id="290" r:id="rId12"/>
    <p:sldId id="291" r:id="rId13"/>
    <p:sldId id="292"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259" r:id="rId32"/>
    <p:sldId id="306" r:id="rId33"/>
    <p:sldId id="324" r:id="rId34"/>
    <p:sldId id="339" r:id="rId35"/>
    <p:sldId id="340" r:id="rId36"/>
    <p:sldId id="341" r:id="rId37"/>
    <p:sldId id="342" r:id="rId38"/>
    <p:sldId id="325" r:id="rId39"/>
    <p:sldId id="326" r:id="rId40"/>
    <p:sldId id="327" r:id="rId41"/>
    <p:sldId id="328" r:id="rId42"/>
    <p:sldId id="329" r:id="rId43"/>
    <p:sldId id="330" r:id="rId44"/>
    <p:sldId id="331" r:id="rId45"/>
    <p:sldId id="332" r:id="rId46"/>
    <p:sldId id="333" r:id="rId47"/>
    <p:sldId id="343" r:id="rId48"/>
    <p:sldId id="334" r:id="rId49"/>
    <p:sldId id="335" r:id="rId50"/>
    <p:sldId id="336" r:id="rId51"/>
    <p:sldId id="266" r:id="rId52"/>
    <p:sldId id="293" r:id="rId53"/>
    <p:sldId id="294" r:id="rId54"/>
    <p:sldId id="295" r:id="rId55"/>
    <p:sldId id="300" r:id="rId56"/>
    <p:sldId id="301" r:id="rId57"/>
    <p:sldId id="302" r:id="rId58"/>
    <p:sldId id="303" r:id="rId59"/>
    <p:sldId id="344" r:id="rId60"/>
    <p:sldId id="304" r:id="rId61"/>
    <p:sldId id="345" r:id="rId62"/>
    <p:sldId id="346" r:id="rId63"/>
    <p:sldId id="347" r:id="rId64"/>
    <p:sldId id="348" r:id="rId65"/>
    <p:sldId id="349" r:id="rId66"/>
    <p:sldId id="350" r:id="rId67"/>
    <p:sldId id="351" r:id="rId68"/>
    <p:sldId id="280" r:id="rId69"/>
  </p:sldIdLst>
  <p:sldSz cx="12192000" cy="6858000"/>
  <p:notesSz cx="6858000" cy="9144000"/>
  <p:embeddedFontLst>
    <p:embeddedFont>
      <p:font typeface="等线" charset="-122"/>
      <p:regular r:id="rId71"/>
      <p:bold r:id="rId72"/>
    </p:embeddedFont>
    <p:embeddedFont>
      <p:font typeface="陈代明粉笔字体演示版" pitchFamily="65" charset="-128"/>
      <p:regular r:id="rId73"/>
    </p:embeddedFont>
    <p:embeddedFont>
      <p:font typeface="微软雅黑 Light" charset="-122"/>
      <p:regular r:id="rId74"/>
    </p:embeddedFont>
    <p:embeddedFont>
      <p:font typeface="微软雅黑" pitchFamily="34" charset="-122"/>
      <p:regular r:id="rId75"/>
      <p:bold r:id="rId76"/>
    </p:embeddedFont>
    <p:embeddedFont>
      <p:font typeface="迷你简海韵" pitchFamily="2" charset="-122"/>
      <p:regular r:id="rId77"/>
    </p:embeddedFont>
    <p:embeddedFont>
      <p:font typeface="腾祥嘉丽超粗圆简" pitchFamily="2" charset="-122"/>
      <p:regular r:id="rId78"/>
    </p:embeddedFont>
    <p:embeddedFont>
      <p:font typeface="汉仪尚巍手书W" charset="-122"/>
      <p:regular r:id="rId79"/>
    </p:embeddedFont>
    <p:embeddedFont>
      <p:font typeface="等线 Light"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375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9" autoAdjust="0"/>
    <p:restoredTop sz="93800" autoAdjust="0"/>
  </p:normalViewPr>
  <p:slideViewPr>
    <p:cSldViewPr snapToGrid="0" showGuides="1">
      <p:cViewPr varScale="1">
        <p:scale>
          <a:sx n="77" d="100"/>
          <a:sy n="77" d="100"/>
        </p:scale>
        <p:origin x="-108" y="-22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10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6.fntdata"/><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4.fntdata"/><Relationship Id="rId79"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fntdata"/><Relationship Id="rId80" Type="http://schemas.openxmlformats.org/officeDocument/2006/relationships/font" Target="fonts/font10.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font" Target="fonts/font5.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7C1D3E-B84E-4148-9DD9-395112E210F1}" type="datetimeFigureOut">
              <a:rPr lang="zh-CN" altLang="en-US" smtClean="0"/>
              <a:pPr/>
              <a:t>2017/12/22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66E96-5828-4F2E-AC97-11DA47C77BFC}" type="slidenum">
              <a:rPr lang="zh-CN" altLang="en-US" smtClean="0"/>
              <a:pPr/>
              <a:t>‹#›</a:t>
            </a:fld>
            <a:endParaRPr lang="zh-CN" altLang="en-US"/>
          </a:p>
        </p:txBody>
      </p:sp>
    </p:spTree>
    <p:extLst>
      <p:ext uri="{BB962C8B-B14F-4D97-AF65-F5344CB8AC3E}">
        <p14:creationId xmlns:p14="http://schemas.microsoft.com/office/powerpoint/2010/main" xmlns="" val="483937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关注公众号“小白学个</a:t>
            </a:r>
            <a:r>
              <a:rPr lang="en-US" altLang="zh-CN" dirty="0"/>
              <a:t>P</a:t>
            </a:r>
            <a:r>
              <a:rPr lang="zh-CN" altLang="en-US" dirty="0"/>
              <a:t>”，每周干货更新，福利不断</a:t>
            </a:r>
          </a:p>
        </p:txBody>
      </p:sp>
      <p:sp>
        <p:nvSpPr>
          <p:cNvPr id="4" name="灯片编号占位符 3"/>
          <p:cNvSpPr>
            <a:spLocks noGrp="1"/>
          </p:cNvSpPr>
          <p:nvPr>
            <p:ph type="sldNum" sz="quarter" idx="10"/>
          </p:nvPr>
        </p:nvSpPr>
        <p:spPr/>
        <p:txBody>
          <a:bodyPr/>
          <a:lstStyle/>
          <a:p>
            <a:fld id="{DF666E96-5828-4F2E-AC97-11DA47C77BFC}" type="slidenum">
              <a:rPr lang="zh-CN" altLang="en-US" smtClean="0"/>
              <a:pPr/>
              <a:t>1</a:t>
            </a:fld>
            <a:endParaRPr lang="zh-CN" altLang="en-US"/>
          </a:p>
        </p:txBody>
      </p:sp>
    </p:spTree>
    <p:extLst>
      <p:ext uri="{BB962C8B-B14F-4D97-AF65-F5344CB8AC3E}">
        <p14:creationId xmlns:p14="http://schemas.microsoft.com/office/powerpoint/2010/main" xmlns="" val="3344255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DFB750F-23F5-4271-A6FA-E440022B602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014D48ED-CCD7-42B1-9DA3-E1F29C902D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82D64C4B-33E3-4823-A8B5-67BCA01F776B}"/>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5" name="页脚占位符 4">
            <a:extLst>
              <a:ext uri="{FF2B5EF4-FFF2-40B4-BE49-F238E27FC236}">
                <a16:creationId xmlns="" xmlns:a16="http://schemas.microsoft.com/office/drawing/2014/main" id="{6820BC75-6762-4232-AECB-6EE524BB06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0572197-5A19-4854-930E-252E04370DB2}"/>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237624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801FE6B-7B8F-4F1A-B29B-1692B7E7DC0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F721921-2FFC-4D87-9CD2-6E1A983AE5B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4C9372C-1452-421E-B359-701F74326F13}"/>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5" name="页脚占位符 4">
            <a:extLst>
              <a:ext uri="{FF2B5EF4-FFF2-40B4-BE49-F238E27FC236}">
                <a16:creationId xmlns="" xmlns:a16="http://schemas.microsoft.com/office/drawing/2014/main" id="{E82BA819-54F8-46CC-BA99-4C3397380D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B782EC6-FC55-4FA3-89A6-F508DCB7910B}"/>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2000240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E0ACF30-24F0-4C2E-80C3-FCD3F5C5811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0AFAFFCD-6ABC-4582-A638-B88457A2EE9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2B15651-98F3-4E81-B4D5-FDAFCBF4A183}"/>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5" name="页脚占位符 4">
            <a:extLst>
              <a:ext uri="{FF2B5EF4-FFF2-40B4-BE49-F238E27FC236}">
                <a16:creationId xmlns="" xmlns:a16="http://schemas.microsoft.com/office/drawing/2014/main" id="{2CB1A2F9-E201-450F-B5A2-AC62A775E4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8A0CAE2-2D78-4EC6-85E7-2F4BD1E9CC32}"/>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3594537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DC2754-2509-4361-9127-A43C932F4B5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76B5890-AE5B-49E0-B4B6-5BE9F1815B7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2601BD3-8558-4CF2-9AD5-513C16EDDA12}"/>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5" name="页脚占位符 4">
            <a:extLst>
              <a:ext uri="{FF2B5EF4-FFF2-40B4-BE49-F238E27FC236}">
                <a16:creationId xmlns="" xmlns:a16="http://schemas.microsoft.com/office/drawing/2014/main" id="{39E6486C-7BB8-459F-A3E2-E1910E5C88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1DE2662-CEE5-47C0-91D6-27856DDD5C69}"/>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3291228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7E16728-5753-4C3D-A672-6807C1D6A77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AAD1899-7CC1-440D-AFCA-6EA9958164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734F8836-5AB4-487E-A10E-D8A2B024C3FA}"/>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5" name="页脚占位符 4">
            <a:extLst>
              <a:ext uri="{FF2B5EF4-FFF2-40B4-BE49-F238E27FC236}">
                <a16:creationId xmlns="" xmlns:a16="http://schemas.microsoft.com/office/drawing/2014/main" id="{7B5104C9-C74F-45C2-8920-C6E809CE54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4B02D72-808A-42B6-8F72-425AC016B1C0}"/>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3864959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AEE9E0A-46D8-48AB-B4E8-0BCBFE7C8F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41BC738-AEF9-4111-ACC3-163BADF3563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EDD3CDE-747A-4F78-BA38-355DA3EAF57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FB1F8066-309F-4A0A-A701-DA9DF94D81AC}"/>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6" name="页脚占位符 5">
            <a:extLst>
              <a:ext uri="{FF2B5EF4-FFF2-40B4-BE49-F238E27FC236}">
                <a16:creationId xmlns="" xmlns:a16="http://schemas.microsoft.com/office/drawing/2014/main" id="{7503D1CE-C316-48DF-9870-5BD4B2C881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0F0FDF1-B277-489C-A98E-8F0CFE732522}"/>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3800342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8DDDE4-BB30-444A-BCA6-AF8AE2872E7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138BD73-0390-46F2-8A9E-DCED42136E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D19FD76D-BC5E-4632-B253-99D7E06B308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2DF22C4-FE2F-44BA-A548-94BB011F6A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FD168792-2255-4156-B2F6-9E54B251214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6561DAC-B41D-4A4E-A44A-AF017ED80A8B}"/>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8" name="页脚占位符 7">
            <a:extLst>
              <a:ext uri="{FF2B5EF4-FFF2-40B4-BE49-F238E27FC236}">
                <a16:creationId xmlns="" xmlns:a16="http://schemas.microsoft.com/office/drawing/2014/main" id="{12414284-CC32-4C95-A8C8-B29C3652F02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1316A44-16E1-4AFD-8AB4-339139927131}"/>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2654978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3C00BB-F81F-4F86-936C-14EC281CD2E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7EC39C3-FAA2-4331-909A-D4AFA544D5DD}"/>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4" name="页脚占位符 3">
            <a:extLst>
              <a:ext uri="{FF2B5EF4-FFF2-40B4-BE49-F238E27FC236}">
                <a16:creationId xmlns="" xmlns:a16="http://schemas.microsoft.com/office/drawing/2014/main" id="{16B8D2E3-5FA6-466F-9A73-23C08CA1E8D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5A085B98-5947-4298-82D2-A859208DD903}"/>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2892719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FE1897F-4B5E-457A-8FDD-AD687087ED98}"/>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3" name="页脚占位符 2">
            <a:extLst>
              <a:ext uri="{FF2B5EF4-FFF2-40B4-BE49-F238E27FC236}">
                <a16:creationId xmlns="" xmlns:a16="http://schemas.microsoft.com/office/drawing/2014/main" id="{01C7EDC1-2964-4C5E-844F-3EABCC67BA6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B029271-7A57-4073-802F-604CE041904F}"/>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1773490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3250BF1-C17E-4451-AD81-2059063AFE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34F9F4F-03C1-4C8A-BE8F-80B4978826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5C3CD3E-8B5E-4DDE-80B4-8DF7C7A46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FFAF0AB-14FC-4AAE-B46D-3E3272236E84}"/>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6" name="页脚占位符 5">
            <a:extLst>
              <a:ext uri="{FF2B5EF4-FFF2-40B4-BE49-F238E27FC236}">
                <a16:creationId xmlns="" xmlns:a16="http://schemas.microsoft.com/office/drawing/2014/main" id="{6667B5E4-BDF5-4650-943B-B9A6154875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AD24481-1121-4C63-8C85-E98190A422EC}"/>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3052850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861021-95FB-42B0-8000-C79CEC8E6DB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E0D7378-EF22-4FFC-B637-81DDD650EB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7663FBC-5AA6-448C-A90D-B80804C76E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8270121-8D91-49DF-A120-35942F603FCA}"/>
              </a:ext>
            </a:extLst>
          </p:cNvPr>
          <p:cNvSpPr>
            <a:spLocks noGrp="1"/>
          </p:cNvSpPr>
          <p:nvPr>
            <p:ph type="dt" sz="half" idx="10"/>
          </p:nvPr>
        </p:nvSpPr>
        <p:spPr/>
        <p:txBody>
          <a:bodyPr/>
          <a:lstStyle/>
          <a:p>
            <a:fld id="{03A29562-901F-4F08-8A54-492104B56C8F}" type="datetimeFigureOut">
              <a:rPr lang="zh-CN" altLang="en-US" smtClean="0"/>
              <a:pPr/>
              <a:t>2017/12/22</a:t>
            </a:fld>
            <a:endParaRPr lang="zh-CN" altLang="en-US"/>
          </a:p>
        </p:txBody>
      </p:sp>
      <p:sp>
        <p:nvSpPr>
          <p:cNvPr id="6" name="页脚占位符 5">
            <a:extLst>
              <a:ext uri="{FF2B5EF4-FFF2-40B4-BE49-F238E27FC236}">
                <a16:creationId xmlns="" xmlns:a16="http://schemas.microsoft.com/office/drawing/2014/main" id="{8A5FB432-79C0-4D5F-BBCC-EC0288DC6C5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27B8FB0-00C2-4C7B-8BC7-CA403E3055F8}"/>
              </a:ext>
            </a:extLst>
          </p:cNvPr>
          <p:cNvSpPr>
            <a:spLocks noGrp="1"/>
          </p:cNvSpPr>
          <p:nvPr>
            <p:ph type="sldNum" sz="quarter" idx="12"/>
          </p:nvPr>
        </p:nvSpPr>
        <p:spPr/>
        <p:txBody>
          <a:body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307644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DD003563-DD24-4268-B8FB-6C2829A040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89852D7-8DB3-4F15-BC60-0DE9A99933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7F28A34-14DC-40D5-AC21-36109B1261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29562-901F-4F08-8A54-492104B56C8F}" type="datetimeFigureOut">
              <a:rPr lang="zh-CN" altLang="en-US" smtClean="0"/>
              <a:pPr/>
              <a:t>2017/12/22</a:t>
            </a:fld>
            <a:endParaRPr lang="zh-CN" altLang="en-US"/>
          </a:p>
        </p:txBody>
      </p:sp>
      <p:sp>
        <p:nvSpPr>
          <p:cNvPr id="5" name="页脚占位符 4">
            <a:extLst>
              <a:ext uri="{FF2B5EF4-FFF2-40B4-BE49-F238E27FC236}">
                <a16:creationId xmlns="" xmlns:a16="http://schemas.microsoft.com/office/drawing/2014/main" id="{4A0BC3C3-62AD-4B5E-8565-924E520609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A5F90092-C0A2-40F5-8656-B7A35B54C5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2E9670-166B-4B17-910D-4782558DDF74}" type="slidenum">
              <a:rPr lang="zh-CN" altLang="en-US" smtClean="0"/>
              <a:pPr/>
              <a:t>‹#›</a:t>
            </a:fld>
            <a:endParaRPr lang="zh-CN" altLang="en-US"/>
          </a:p>
        </p:txBody>
      </p:sp>
    </p:spTree>
    <p:extLst>
      <p:ext uri="{BB962C8B-B14F-4D97-AF65-F5344CB8AC3E}">
        <p14:creationId xmlns:p14="http://schemas.microsoft.com/office/powerpoint/2010/main" xmlns="" val="639319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24635;&#25285;&#20445;&#20445;&#20989;.doc"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28023;&#20851;&#24635;&#32626;2017-46-1.doc"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28023;&#20851;&#24635;&#32626;2017-46-2.doc"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20195;&#21150;&#36864;&#31246;&#24773;&#20917;&#22791;&#26696;&#34920;.xls"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22806;&#36152;&#32508;&#21512;&#26381;&#21153;&#20225;&#19994;&#20195;&#21150;&#36864;&#31246;&#30003;&#25253;&#34920;.xl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31246;&#21153;&#34892;&#25919;&#22788;&#32602;&#20915;&#23450;&#20070;&#65288;&#31616;&#26131;&#65289;.doc"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hyperlink" Target="&#36136;&#26816;&#24635;&#23616;2017-65.doc"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36136;&#26816;&#24635;&#23616;2017-68.doc"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hyperlink" Target="&#36136;&#26816;&#24635;&#23616;2017-70.xls" TargetMode="Externa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36136;&#26816;&#24635;&#23616;2017-74-2.xlsx" TargetMode="External"/><Relationship Id="rId2" Type="http://schemas.openxmlformats.org/officeDocument/2006/relationships/hyperlink" Target="&#36136;&#26816;&#24635;&#23616;2017-74-1.xlsx"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28023;&#20851;&#24635;&#32626;2017-42-1.doc"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28023;&#20851;&#24635;&#32626;2017-42-2.doc"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28023;&#20851;&#24635;&#32626;&#20844;&#21578;2010&#24180;&#31532;59&#21495;&#65288;&#20851;&#20110;&#24320;&#23637;&#25253;&#20851;&#21333;&#35777;&#20225;&#19994;&#26242;&#23384;&#35797;&#28857;&#65289;.doc" TargetMode="External"/><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hyperlink" Target="2014&#24180;&#31532;92&#21495;&#20844;&#21578;.doc" TargetMode="External"/><Relationship Id="rId4" Type="http://schemas.openxmlformats.org/officeDocument/2006/relationships/hyperlink" Target="&#36890;&#20851;&#20316;&#19994;&#26080;&#32440;&#21270;&#20225;&#19994;&#23384;&#21333;&#20934;&#20837;&#26631;&#20934;.doc"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3A5857-C4CF-4871-935C-05EE826CB3F8}"/>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t="5254" b="5254"/>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880B3D9F-12F4-48FD-B00F-6ED3495471D8}"/>
              </a:ext>
            </a:extLst>
          </p:cNvPr>
          <p:cNvSpPr/>
          <p:nvPr/>
        </p:nvSpPr>
        <p:spPr>
          <a:xfrm>
            <a:off x="0" y="908050"/>
            <a:ext cx="12192000" cy="5949950"/>
          </a:xfrm>
          <a:prstGeom prst="rect">
            <a:avLst/>
          </a:prstGeom>
          <a:gradFill>
            <a:gsLst>
              <a:gs pos="0">
                <a:srgbClr val="17375D">
                  <a:alpha val="0"/>
                </a:srgbClr>
              </a:gs>
              <a:gs pos="100000">
                <a:srgbClr val="17375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38734BA8-E3A3-4D32-9A22-505BAEA423BA}"/>
              </a:ext>
            </a:extLst>
          </p:cNvPr>
          <p:cNvSpPr txBox="1"/>
          <p:nvPr/>
        </p:nvSpPr>
        <p:spPr>
          <a:xfrm>
            <a:off x="976721" y="2439819"/>
            <a:ext cx="10238559" cy="1200329"/>
          </a:xfrm>
          <a:prstGeom prst="rect">
            <a:avLst/>
          </a:prstGeom>
          <a:noFill/>
        </p:spPr>
        <p:txBody>
          <a:bodyPr wrap="square" rtlCol="0">
            <a:spAutoFit/>
          </a:bodyPr>
          <a:lstStyle/>
          <a:p>
            <a:pPr algn="ctr"/>
            <a:r>
              <a:rPr lang="en-US" altLang="zh-CN" sz="7200" b="1" dirty="0" smtClean="0">
                <a:solidFill>
                  <a:schemeClr val="bg1"/>
                </a:solidFill>
                <a:effectLst>
                  <a:outerShdw blurRad="38100" dist="38100" dir="2700000" algn="tl">
                    <a:srgbClr val="000000">
                      <a:alpha val="43137"/>
                    </a:srgbClr>
                  </a:outerShdw>
                </a:effectLst>
                <a:latin typeface="陈代明粉笔字体演示版" pitchFamily="65" charset="-128"/>
                <a:ea typeface="陈代明粉笔字体演示版" pitchFamily="65" charset="-128"/>
              </a:rPr>
              <a:t>2017</a:t>
            </a:r>
            <a:r>
              <a:rPr lang="zh-CN" altLang="en-US" sz="7200" b="1" dirty="0" smtClean="0">
                <a:solidFill>
                  <a:schemeClr val="bg1"/>
                </a:solidFill>
                <a:effectLst>
                  <a:outerShdw blurRad="38100" dist="38100" dir="2700000" algn="tl">
                    <a:srgbClr val="000000">
                      <a:alpha val="43137"/>
                    </a:srgbClr>
                  </a:outerShdw>
                </a:effectLst>
                <a:latin typeface="陈代明粉笔字体演示版" pitchFamily="65" charset="-128"/>
                <a:ea typeface="陈代明粉笔字体演示版" pitchFamily="65" charset="-128"/>
              </a:rPr>
              <a:t>年</a:t>
            </a:r>
            <a:r>
              <a:rPr lang="en-US" altLang="zh-CN" sz="7200" b="1" dirty="0" smtClean="0">
                <a:solidFill>
                  <a:schemeClr val="bg1"/>
                </a:solidFill>
                <a:effectLst>
                  <a:outerShdw blurRad="38100" dist="38100" dir="2700000" algn="tl">
                    <a:srgbClr val="000000">
                      <a:alpha val="43137"/>
                    </a:srgbClr>
                  </a:outerShdw>
                </a:effectLst>
                <a:latin typeface="陈代明粉笔字体演示版" pitchFamily="65" charset="-128"/>
                <a:ea typeface="陈代明粉笔字体演示版" pitchFamily="65" charset="-128"/>
              </a:rPr>
              <a:t>9</a:t>
            </a:r>
            <a:r>
              <a:rPr lang="zh-CN" altLang="en-US" sz="7200" b="1" dirty="0" smtClean="0">
                <a:solidFill>
                  <a:schemeClr val="bg1"/>
                </a:solidFill>
                <a:effectLst>
                  <a:outerShdw blurRad="38100" dist="38100" dir="2700000" algn="tl">
                    <a:srgbClr val="000000">
                      <a:alpha val="43137"/>
                    </a:srgbClr>
                  </a:outerShdw>
                </a:effectLst>
                <a:latin typeface="陈代明粉笔字体演示版" pitchFamily="65" charset="-128"/>
                <a:ea typeface="陈代明粉笔字体演示版" pitchFamily="65" charset="-128"/>
              </a:rPr>
              <a:t>月进出口月刊</a:t>
            </a:r>
            <a:endParaRPr lang="zh-CN" altLang="en-US" sz="7200" b="1" dirty="0">
              <a:solidFill>
                <a:schemeClr val="bg1"/>
              </a:solidFill>
              <a:effectLst>
                <a:outerShdw blurRad="38100" dist="38100" dir="2700000" algn="tl">
                  <a:srgbClr val="000000">
                    <a:alpha val="43137"/>
                  </a:srgbClr>
                </a:outerShdw>
              </a:effectLst>
              <a:latin typeface="陈代明粉笔字体演示版" pitchFamily="65" charset="-128"/>
              <a:ea typeface="陈代明粉笔字体演示版" pitchFamily="65" charset="-128"/>
            </a:endParaRPr>
          </a:p>
        </p:txBody>
      </p:sp>
      <p:sp>
        <p:nvSpPr>
          <p:cNvPr id="9" name="文本框 8">
            <a:extLst>
              <a:ext uri="{FF2B5EF4-FFF2-40B4-BE49-F238E27FC236}">
                <a16:creationId xmlns="" xmlns:a16="http://schemas.microsoft.com/office/drawing/2014/main" id="{3D00C2BF-635E-4D3F-A086-47E0C777B365}"/>
              </a:ext>
            </a:extLst>
          </p:cNvPr>
          <p:cNvSpPr txBox="1"/>
          <p:nvPr/>
        </p:nvSpPr>
        <p:spPr>
          <a:xfrm>
            <a:off x="5002893" y="4945102"/>
            <a:ext cx="2167164" cy="369332"/>
          </a:xfrm>
          <a:prstGeom prst="rect">
            <a:avLst/>
          </a:prstGeom>
          <a:noFill/>
        </p:spPr>
        <p:txBody>
          <a:bodyPr wrap="square" rtlCol="0">
            <a:spAutoFit/>
          </a:bodyPr>
          <a:lstStyle/>
          <a:p>
            <a:pPr algn="dist"/>
            <a:r>
              <a:rPr lang="en-US" altLang="zh-CN" dirty="0" smtClean="0">
                <a:solidFill>
                  <a:schemeClr val="bg1"/>
                </a:solidFill>
              </a:rPr>
              <a:t>BY:JAN</a:t>
            </a:r>
            <a:endParaRPr lang="zh-CN" altLang="en-US" dirty="0">
              <a:solidFill>
                <a:schemeClr val="bg1"/>
              </a:solidFill>
            </a:endParaRPr>
          </a:p>
        </p:txBody>
      </p:sp>
      <p:cxnSp>
        <p:nvCxnSpPr>
          <p:cNvPr id="10" name="直接连接符 9">
            <a:extLst>
              <a:ext uri="{FF2B5EF4-FFF2-40B4-BE49-F238E27FC236}">
                <a16:creationId xmlns="" xmlns:a16="http://schemas.microsoft.com/office/drawing/2014/main" id="{BAA31A5A-1A51-466E-81A6-4397B4B606DF}"/>
              </a:ext>
            </a:extLst>
          </p:cNvPr>
          <p:cNvCxnSpPr/>
          <p:nvPr/>
        </p:nvCxnSpPr>
        <p:spPr>
          <a:xfrm>
            <a:off x="3314700" y="4586516"/>
            <a:ext cx="5562600"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 xmlns:a16="http://schemas.microsoft.com/office/drawing/2014/main" id="{B395100A-3EAC-486F-97E0-464AD1D70DD1}"/>
              </a:ext>
            </a:extLst>
          </p:cNvPr>
          <p:cNvSpPr/>
          <p:nvPr/>
        </p:nvSpPr>
        <p:spPr>
          <a:xfrm>
            <a:off x="1752600" y="3858598"/>
            <a:ext cx="8686800" cy="369332"/>
          </a:xfrm>
          <a:prstGeom prst="rect">
            <a:avLst/>
          </a:prstGeom>
        </p:spPr>
        <p:txBody>
          <a:bodyPr wrap="square">
            <a:spAutoFit/>
          </a:bodyPr>
          <a:lstStyle/>
          <a:p>
            <a:pPr algn="dist"/>
            <a:r>
              <a:rPr lang="zh-CN" altLang="en-US" kern="2000" spc="600" dirty="0" smtClean="0">
                <a:solidFill>
                  <a:schemeClr val="bg1"/>
                </a:solidFill>
                <a:latin typeface="微软雅黑 Light" panose="020B0502040204020203" pitchFamily="34" charset="-122"/>
                <a:ea typeface="微软雅黑 Light" panose="020B0502040204020203" pitchFamily="34" charset="-122"/>
              </a:rPr>
              <a:t>苏州德意道通企业管理咨询有限公司</a:t>
            </a:r>
            <a:endParaRPr lang="zh-CN" altLang="en-US" kern="2000" spc="6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1739173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5401479"/>
          </a:xfrm>
          <a:prstGeom prst="rect">
            <a:avLst/>
          </a:prstGeom>
        </p:spPr>
        <p:txBody>
          <a:bodyPr wrap="square">
            <a:spAutoFit/>
          </a:bodyPr>
          <a:lstStyle/>
          <a:p>
            <a:pPr algn="ctr">
              <a:lnSpc>
                <a:spcPts val="23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45</a:t>
            </a:r>
            <a:r>
              <a:rPr lang="zh-CN" altLang="en-US" sz="1600" b="1" dirty="0" smtClean="0">
                <a:solidFill>
                  <a:schemeClr val="accent1"/>
                </a:solidFill>
              </a:rPr>
              <a:t>号（关于优化汇总征税制度的公告）</a:t>
            </a:r>
          </a:p>
          <a:p>
            <a:pPr>
              <a:lnSpc>
                <a:spcPts val="2300"/>
              </a:lnSpc>
            </a:pPr>
            <a:endParaRPr lang="zh-CN" altLang="en-US" sz="1600" dirty="0" smtClean="0"/>
          </a:p>
          <a:p>
            <a:pPr>
              <a:lnSpc>
                <a:spcPts val="2300"/>
              </a:lnSpc>
            </a:pPr>
            <a:r>
              <a:rPr lang="zh-CN" altLang="en-US" sz="1600" dirty="0" smtClean="0"/>
              <a:t>　　为进一步服务企业，压缩通关时间，海关总署决定进一步优化汇总征税制度。现将有关事项公告如下：</a:t>
            </a:r>
          </a:p>
          <a:p>
            <a:pPr>
              <a:lnSpc>
                <a:spcPts val="2300"/>
              </a:lnSpc>
            </a:pPr>
            <a:r>
              <a:rPr lang="zh-CN" altLang="en-US" sz="1600" dirty="0" smtClean="0"/>
              <a:t>　　一、所有海关注册登记企业均可适用汇总征税模式（“失信企业”除外）。汇总征税企业是指进出口报关单上的收发货人。</a:t>
            </a:r>
          </a:p>
          <a:p>
            <a:pPr>
              <a:lnSpc>
                <a:spcPts val="2300"/>
              </a:lnSpc>
            </a:pPr>
            <a:r>
              <a:rPr lang="zh-CN" altLang="en-US" sz="1600" dirty="0" smtClean="0"/>
              <a:t>　　二、有汇总征税需求的企业，向注册地直属海关关税职能部门（以下简称“属地关税职能部门”）提交税款总担保（以下简称“总担保”）备案申请，总担保应当依法以保函等海关认可的形式；保函受益人应包括企业注册地直属海关以及其他进出口地直属海关；担保范围为担保期限内企业进出口货物应缴纳的海关税款和滞纳金（保函格式见附件）；担保额度可根据企业税款缴纳情况循环使用。</a:t>
            </a:r>
          </a:p>
          <a:p>
            <a:pPr>
              <a:lnSpc>
                <a:spcPts val="2300"/>
              </a:lnSpc>
            </a:pPr>
            <a:r>
              <a:rPr lang="zh-CN" altLang="en-US" sz="1600" dirty="0" smtClean="0"/>
              <a:t>　　三、企业申报时选择汇总征税模式的，一份报关单使用一个总担保备案编号。</a:t>
            </a:r>
          </a:p>
          <a:p>
            <a:pPr>
              <a:lnSpc>
                <a:spcPts val="2300"/>
              </a:lnSpc>
            </a:pPr>
            <a:r>
              <a:rPr lang="zh-CN" altLang="en-US" sz="1600" dirty="0" smtClean="0"/>
              <a:t>　　四、无布控查验等海关要求事项的汇总征税报关单担保额度扣减成功，海关即放行。</a:t>
            </a:r>
          </a:p>
          <a:p>
            <a:pPr>
              <a:lnSpc>
                <a:spcPts val="2300"/>
              </a:lnSpc>
            </a:pPr>
            <a:r>
              <a:rPr lang="zh-CN" altLang="en-US" sz="1600" dirty="0" smtClean="0"/>
              <a:t>　　五、汇总征税报关单采用有纸模式的，企业应在货物放行之日起</a:t>
            </a:r>
            <a:r>
              <a:rPr lang="en-US" altLang="zh-CN" sz="1600" dirty="0" smtClean="0"/>
              <a:t>10</a:t>
            </a:r>
            <a:r>
              <a:rPr lang="zh-CN" altLang="en-US" sz="1600" dirty="0" smtClean="0"/>
              <a:t>日内递交纸质报关单证，至当月底不足</a:t>
            </a:r>
            <a:r>
              <a:rPr lang="en-US" altLang="zh-CN" sz="1600" dirty="0" smtClean="0"/>
              <a:t>10</a:t>
            </a:r>
            <a:r>
              <a:rPr lang="zh-CN" altLang="en-US" sz="1600" dirty="0" smtClean="0"/>
              <a:t>日的，应在当月底前递交。</a:t>
            </a:r>
          </a:p>
          <a:p>
            <a:pPr>
              <a:lnSpc>
                <a:spcPts val="2300"/>
              </a:lnSpc>
            </a:pPr>
            <a:r>
              <a:rPr lang="zh-CN" altLang="en-US" sz="1600" dirty="0" smtClean="0"/>
              <a:t>　　六、企业应于每月第</a:t>
            </a:r>
            <a:r>
              <a:rPr lang="en-US" altLang="zh-CN" sz="1600" dirty="0" smtClean="0"/>
              <a:t>5</a:t>
            </a:r>
            <a:r>
              <a:rPr lang="zh-CN" altLang="en-US" sz="1600" dirty="0" smtClean="0"/>
              <a:t>个工作日结束前，完成上月应纳税款的汇总电子支付。税款缴库后，企业担保额度自动恢复。</a:t>
            </a:r>
          </a:p>
          <a:p>
            <a:pPr>
              <a:lnSpc>
                <a:spcPts val="2300"/>
              </a:lnSpc>
            </a:pPr>
            <a:r>
              <a:rPr lang="zh-CN" altLang="en-US" sz="1600" dirty="0" smtClean="0"/>
              <a:t>　　企业未按规定缴纳税款的，海关径行打印海关税款缴款书，交付或通知企业履行纳税义务；企业未在规定期限内缴税的，海关办理保证金转税手续或通知担保机构履行担保纳税义务。</a:t>
            </a:r>
          </a:p>
          <a:p>
            <a:pPr>
              <a:lnSpc>
                <a:spcPts val="2300"/>
              </a:lnSpc>
            </a:pPr>
            <a:r>
              <a:rPr lang="zh-CN" altLang="en-US" sz="1600" dirty="0" smtClean="0"/>
              <a:t>　　七、企业办理汇总征税时，有滞报金等其他费用的，应在货物放行前缴清。</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855018"/>
            <a:ext cx="10218420" cy="5401479"/>
          </a:xfrm>
          <a:prstGeom prst="rect">
            <a:avLst/>
          </a:prstGeom>
        </p:spPr>
        <p:txBody>
          <a:bodyPr wrap="square">
            <a:spAutoFit/>
          </a:bodyPr>
          <a:lstStyle/>
          <a:p>
            <a:pPr>
              <a:lnSpc>
                <a:spcPts val="2300"/>
              </a:lnSpc>
            </a:pPr>
            <a:r>
              <a:rPr lang="zh-CN" altLang="en-US" sz="1600" dirty="0" smtClean="0"/>
              <a:t>       八、企业出现欠税风险的，进出口地直属海关暂停企业适用汇总征税；风险解除后，经注册地直属海关确认，恢复企业适用汇总征税。</a:t>
            </a:r>
          </a:p>
          <a:p>
            <a:pPr>
              <a:lnSpc>
                <a:spcPts val="2300"/>
              </a:lnSpc>
            </a:pPr>
            <a:r>
              <a:rPr lang="zh-CN" altLang="en-US" sz="1600" dirty="0" smtClean="0"/>
              <a:t>　　九、担保机构是银行或其他非银行金融机构的，应符合以下条件：</a:t>
            </a:r>
          </a:p>
          <a:p>
            <a:pPr>
              <a:lnSpc>
                <a:spcPts val="2300"/>
              </a:lnSpc>
            </a:pPr>
            <a:r>
              <a:rPr lang="zh-CN" altLang="en-US" sz="1600" dirty="0" smtClean="0"/>
              <a:t>　　（一）具有良好资信和较大资产规模；</a:t>
            </a:r>
          </a:p>
          <a:p>
            <a:pPr>
              <a:lnSpc>
                <a:spcPts val="2300"/>
              </a:lnSpc>
            </a:pPr>
            <a:r>
              <a:rPr lang="zh-CN" altLang="en-US" sz="1600" dirty="0" smtClean="0"/>
              <a:t>　　（二）无滞压或延迟海关税款入库情事；</a:t>
            </a:r>
          </a:p>
          <a:p>
            <a:pPr>
              <a:lnSpc>
                <a:spcPts val="2300"/>
              </a:lnSpc>
            </a:pPr>
            <a:r>
              <a:rPr lang="zh-CN" altLang="en-US" sz="1600" dirty="0" smtClean="0"/>
              <a:t>　　（三）承诺对担保期限内企业申报进出口货物应纳税款、滞纳金承担足额、及时汇总缴纳的保付责任；</a:t>
            </a:r>
          </a:p>
          <a:p>
            <a:pPr>
              <a:lnSpc>
                <a:spcPts val="2300"/>
              </a:lnSpc>
            </a:pPr>
            <a:r>
              <a:rPr lang="zh-CN" altLang="en-US" sz="1600" dirty="0" smtClean="0"/>
              <a:t>　　（四）与海关建立保函真伪验核机制。</a:t>
            </a:r>
          </a:p>
          <a:p>
            <a:pPr>
              <a:lnSpc>
                <a:spcPts val="2300"/>
              </a:lnSpc>
            </a:pPr>
            <a:r>
              <a:rPr lang="zh-CN" altLang="en-US" sz="1600" dirty="0" smtClean="0"/>
              <a:t>　　担保机构不具备资金偿付能力、拒不履行担保责任或不配合海关税收征管工作的，属地关税职能部门拒绝接受其保函。</a:t>
            </a:r>
          </a:p>
          <a:p>
            <a:pPr>
              <a:lnSpc>
                <a:spcPts val="2300"/>
              </a:lnSpc>
            </a:pPr>
            <a:r>
              <a:rPr lang="zh-CN" altLang="en-US" sz="1600" dirty="0" smtClean="0"/>
              <a:t>　　十、企业信用状况被下调为失信企业或保函担保期限届满，属地关税职能部门确认企业已按期履行纳税义务的，可根据企业或担保机构申请退还保函正本。</a:t>
            </a:r>
          </a:p>
          <a:p>
            <a:pPr>
              <a:lnSpc>
                <a:spcPts val="2300"/>
              </a:lnSpc>
            </a:pPr>
            <a:r>
              <a:rPr lang="zh-CN" altLang="en-US" sz="1600" dirty="0" smtClean="0"/>
              <a:t>　　十一、本公告自</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21</a:t>
            </a:r>
            <a:r>
              <a:rPr lang="zh-CN" altLang="en-US" sz="1600" dirty="0" smtClean="0"/>
              <a:t>日起施行，海关总署</a:t>
            </a:r>
            <a:r>
              <a:rPr lang="en-US" altLang="zh-CN" sz="1600" dirty="0" smtClean="0"/>
              <a:t>2015</a:t>
            </a:r>
            <a:r>
              <a:rPr lang="zh-CN" altLang="en-US" sz="1600" dirty="0" smtClean="0"/>
              <a:t>年第</a:t>
            </a:r>
            <a:r>
              <a:rPr lang="en-US" altLang="zh-CN" sz="1600" dirty="0" smtClean="0"/>
              <a:t>33</a:t>
            </a:r>
            <a:r>
              <a:rPr lang="zh-CN" altLang="en-US" sz="1600" dirty="0" smtClean="0"/>
              <a:t>号公告同时废止。</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21</a:t>
            </a:r>
            <a:r>
              <a:rPr lang="zh-CN" altLang="en-US" sz="1600" dirty="0" smtClean="0"/>
              <a:t>日前海关已备案的汇总征税总担保保函继续有效。</a:t>
            </a:r>
          </a:p>
          <a:p>
            <a:pPr>
              <a:lnSpc>
                <a:spcPts val="2300"/>
              </a:lnSpc>
            </a:pPr>
            <a:r>
              <a:rPr lang="zh-CN" altLang="en-US" sz="1600" dirty="0" smtClean="0"/>
              <a:t>　　特此公告。</a:t>
            </a:r>
          </a:p>
          <a:p>
            <a:pPr>
              <a:lnSpc>
                <a:spcPts val="2300"/>
              </a:lnSpc>
            </a:pPr>
            <a:r>
              <a:rPr lang="zh-CN" altLang="en-US" sz="1600" dirty="0" smtClean="0"/>
              <a:t>       附件：</a:t>
            </a:r>
            <a:r>
              <a:rPr lang="zh-CN" altLang="en-US" sz="1600" b="1" dirty="0" smtClean="0">
                <a:hlinkClick r:id="rId3" action="ppaction://hlinkfile"/>
              </a:rPr>
              <a:t>总担保保函格式</a:t>
            </a:r>
            <a:r>
              <a:rPr lang="en-US" altLang="zh-CN" sz="1600" b="1" dirty="0" smtClean="0">
                <a:hlinkClick r:id="rId3" action="ppaction://hlinkfile"/>
              </a:rPr>
              <a:t>.doc</a:t>
            </a:r>
            <a:endParaRPr lang="en-US" altLang="zh-CN" sz="1600" b="1" dirty="0" smtClean="0"/>
          </a:p>
          <a:p>
            <a:pPr>
              <a:lnSpc>
                <a:spcPts val="2300"/>
              </a:lnSpc>
            </a:pPr>
            <a:endParaRPr lang="en-US" altLang="zh-CN" sz="1600" dirty="0" smtClean="0"/>
          </a:p>
          <a:p>
            <a:pPr algn="r">
              <a:lnSpc>
                <a:spcPts val="2300"/>
              </a:lnSpc>
            </a:pPr>
            <a:r>
              <a:rPr lang="zh-CN" altLang="en-US" sz="1600" dirty="0" smtClean="0"/>
              <a:t>海关总署</a:t>
            </a:r>
          </a:p>
          <a:p>
            <a:pPr algn="r">
              <a:lnSpc>
                <a:spcPts val="23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20</a:t>
            </a:r>
            <a:r>
              <a:rPr lang="zh-CN" altLang="en-US" sz="1600" dirty="0" smtClean="0"/>
              <a:t>日</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4516621"/>
          </a:xfrm>
          <a:prstGeom prst="rect">
            <a:avLst/>
          </a:prstGeom>
        </p:spPr>
        <p:txBody>
          <a:bodyPr wrap="square">
            <a:spAutoFit/>
          </a:bodyPr>
          <a:lstStyle/>
          <a:p>
            <a:pPr algn="ctr">
              <a:lnSpc>
                <a:spcPts val="23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46</a:t>
            </a:r>
            <a:r>
              <a:rPr lang="zh-CN" altLang="en-US" sz="1600" b="1" dirty="0" smtClean="0">
                <a:solidFill>
                  <a:schemeClr val="accent1"/>
                </a:solidFill>
              </a:rPr>
              <a:t>号（关于公布、废止部分商品归类决定的公告）</a:t>
            </a:r>
          </a:p>
          <a:p>
            <a:pPr>
              <a:lnSpc>
                <a:spcPts val="2300"/>
              </a:lnSpc>
            </a:pPr>
            <a:endParaRPr lang="zh-CN" altLang="en-US" sz="1600" dirty="0" smtClean="0"/>
          </a:p>
          <a:p>
            <a:pPr>
              <a:lnSpc>
                <a:spcPts val="2300"/>
              </a:lnSpc>
            </a:pPr>
            <a:r>
              <a:rPr lang="zh-CN" altLang="en-US" sz="1600" dirty="0" smtClean="0"/>
              <a:t>　　为便于进出口货物的收发货人及其代理人正确申报商品归类事项，减少商品归类争议，保障海关商品归类的统一性和规范性，根据</a:t>
            </a:r>
            <a:r>
              <a:rPr lang="en-US" altLang="zh-CN" sz="1600" dirty="0" smtClean="0"/>
              <a:t>《</a:t>
            </a:r>
            <a:r>
              <a:rPr lang="zh-CN" altLang="en-US" sz="1600" dirty="0" smtClean="0"/>
              <a:t>中华人民共和国海关进出口货物商品归类管理规定</a:t>
            </a:r>
            <a:r>
              <a:rPr lang="en-US" altLang="zh-CN" sz="1600" dirty="0" smtClean="0"/>
              <a:t>》</a:t>
            </a:r>
            <a:r>
              <a:rPr lang="zh-CN" altLang="en-US" sz="1600" dirty="0" smtClean="0"/>
              <a:t>（海关总署令第</a:t>
            </a:r>
            <a:r>
              <a:rPr lang="en-US" altLang="zh-CN" sz="1600" dirty="0" smtClean="0"/>
              <a:t>158</a:t>
            </a:r>
            <a:r>
              <a:rPr lang="zh-CN" altLang="en-US" sz="1600" dirty="0" smtClean="0"/>
              <a:t>号）有关规定，海关总署决定公布</a:t>
            </a:r>
            <a:r>
              <a:rPr lang="en-US" altLang="zh-CN" sz="1600" dirty="0" smtClean="0"/>
              <a:t>2017</a:t>
            </a:r>
            <a:r>
              <a:rPr lang="zh-CN" altLang="en-US" sz="1600" dirty="0" smtClean="0"/>
              <a:t>年商品归类决定（</a:t>
            </a:r>
            <a:r>
              <a:rPr lang="en-US" altLang="zh-CN" sz="1600" dirty="0" smtClean="0"/>
              <a:t>Ⅲ</a:t>
            </a:r>
            <a:r>
              <a:rPr lang="zh-CN" altLang="en-US" sz="1600" dirty="0" smtClean="0"/>
              <a:t>）（详见附件</a:t>
            </a:r>
            <a:r>
              <a:rPr lang="en-US" altLang="zh-CN" sz="1600" dirty="0" smtClean="0"/>
              <a:t>1</a:t>
            </a:r>
            <a:r>
              <a:rPr lang="zh-CN" altLang="en-US" sz="1600" dirty="0" smtClean="0"/>
              <a:t>），同时废止部分已公布的商品归类决定（</a:t>
            </a:r>
            <a:r>
              <a:rPr lang="en-US" altLang="zh-CN" sz="1600" dirty="0" smtClean="0"/>
              <a:t>Ⅲ</a:t>
            </a:r>
            <a:r>
              <a:rPr lang="zh-CN" altLang="en-US" sz="1600" dirty="0" smtClean="0"/>
              <a:t>）（详见附件</a:t>
            </a:r>
            <a:r>
              <a:rPr lang="en-US" altLang="zh-CN" sz="1600" dirty="0" smtClean="0"/>
              <a:t>2</a:t>
            </a:r>
            <a:r>
              <a:rPr lang="zh-CN" altLang="en-US" sz="1600" dirty="0" smtClean="0"/>
              <a:t>）。</a:t>
            </a:r>
          </a:p>
          <a:p>
            <a:pPr>
              <a:lnSpc>
                <a:spcPts val="2300"/>
              </a:lnSpc>
            </a:pPr>
            <a:r>
              <a:rPr lang="zh-CN" altLang="en-US" sz="1600" dirty="0" smtClean="0"/>
              <a:t>　　有关商品归类决定所依据的法律、行政法规以及其他相关规定发生变化的，商品归类决定同时失效。</a:t>
            </a:r>
          </a:p>
          <a:p>
            <a:pPr>
              <a:lnSpc>
                <a:spcPts val="2300"/>
              </a:lnSpc>
            </a:pPr>
            <a:r>
              <a:rPr lang="zh-CN" altLang="en-US" sz="1600" dirty="0" smtClean="0"/>
              <a:t>　　上述归类决定自</a:t>
            </a:r>
            <a:r>
              <a:rPr lang="en-US" altLang="zh-CN" sz="1600" dirty="0" smtClean="0"/>
              <a:t>2017</a:t>
            </a:r>
            <a:r>
              <a:rPr lang="zh-CN" altLang="en-US" sz="1600" dirty="0" smtClean="0"/>
              <a:t>年</a:t>
            </a:r>
            <a:r>
              <a:rPr lang="en-US" altLang="zh-CN" sz="1600" dirty="0" smtClean="0"/>
              <a:t>10</a:t>
            </a:r>
            <a:r>
              <a:rPr lang="zh-CN" altLang="en-US" sz="1600" dirty="0" smtClean="0"/>
              <a:t>月</a:t>
            </a:r>
            <a:r>
              <a:rPr lang="en-US" altLang="zh-CN" sz="1600" dirty="0" smtClean="0"/>
              <a:t>1</a:t>
            </a:r>
            <a:r>
              <a:rPr lang="zh-CN" altLang="en-US" sz="1600" dirty="0" smtClean="0"/>
              <a:t>日起执行。</a:t>
            </a:r>
          </a:p>
          <a:p>
            <a:pPr>
              <a:lnSpc>
                <a:spcPts val="2300"/>
              </a:lnSpc>
            </a:pPr>
            <a:r>
              <a:rPr lang="zh-CN" altLang="en-US" sz="1600" dirty="0" smtClean="0"/>
              <a:t>　　特此公告。</a:t>
            </a:r>
          </a:p>
          <a:p>
            <a:pPr>
              <a:lnSpc>
                <a:spcPts val="2300"/>
              </a:lnSpc>
            </a:pPr>
            <a:endParaRPr lang="en-US" altLang="zh-CN" sz="1600" dirty="0" smtClean="0"/>
          </a:p>
          <a:p>
            <a:pPr>
              <a:lnSpc>
                <a:spcPts val="2300"/>
              </a:lnSpc>
            </a:pPr>
            <a:r>
              <a:rPr lang="zh-CN" altLang="en-US" sz="1600" dirty="0" smtClean="0"/>
              <a:t> 附件：</a:t>
            </a:r>
            <a:r>
              <a:rPr lang="en-US" altLang="zh-CN" sz="1600" b="1" dirty="0" smtClean="0">
                <a:hlinkClick r:id="rId3" action="ppaction://hlinkfile"/>
              </a:rPr>
              <a:t>1.2017</a:t>
            </a:r>
            <a:r>
              <a:rPr lang="zh-CN" altLang="en-US" sz="1600" b="1" dirty="0" smtClean="0">
                <a:hlinkClick r:id="rId3" action="ppaction://hlinkfile"/>
              </a:rPr>
              <a:t>年商品归类决定（</a:t>
            </a:r>
            <a:r>
              <a:rPr lang="en-US" altLang="zh-CN" sz="1600" b="1" dirty="0" smtClean="0">
                <a:hlinkClick r:id="rId3" action="ppaction://hlinkfile"/>
              </a:rPr>
              <a:t>Ⅲ</a:t>
            </a:r>
            <a:r>
              <a:rPr lang="zh-CN" altLang="en-US" sz="1600" b="1" dirty="0" smtClean="0">
                <a:hlinkClick r:id="rId3" action="ppaction://hlinkfile"/>
              </a:rPr>
              <a:t>）</a:t>
            </a:r>
            <a:r>
              <a:rPr lang="en-US" altLang="zh-CN" sz="1600" b="1" dirty="0" smtClean="0">
                <a:hlinkClick r:id="rId3" action="ppaction://hlinkfile"/>
              </a:rPr>
              <a:t>.doc</a:t>
            </a:r>
            <a:endParaRPr lang="en-US" altLang="zh-CN" sz="1600" b="1" dirty="0" smtClean="0"/>
          </a:p>
          <a:p>
            <a:pPr>
              <a:lnSpc>
                <a:spcPts val="2300"/>
              </a:lnSpc>
            </a:pPr>
            <a:r>
              <a:rPr lang="en-US" altLang="zh-CN" sz="1600" b="1" dirty="0" smtClean="0"/>
              <a:t>            </a:t>
            </a:r>
            <a:r>
              <a:rPr lang="en-US" altLang="zh-CN" sz="1600" b="1" dirty="0" smtClean="0">
                <a:hlinkClick r:id="rId4" action="ppaction://hlinkfile"/>
              </a:rPr>
              <a:t>2.2017</a:t>
            </a:r>
            <a:r>
              <a:rPr lang="zh-CN" altLang="en-US" sz="1600" b="1" dirty="0" smtClean="0">
                <a:hlinkClick r:id="rId4" action="ppaction://hlinkfile"/>
              </a:rPr>
              <a:t>年废止的商品归类决定（</a:t>
            </a:r>
            <a:r>
              <a:rPr lang="en-US" altLang="zh-CN" sz="1600" b="1" dirty="0" smtClean="0">
                <a:hlinkClick r:id="rId4" action="ppaction://hlinkfile"/>
              </a:rPr>
              <a:t>Ⅲ</a:t>
            </a:r>
            <a:r>
              <a:rPr lang="zh-CN" altLang="en-US" sz="1600" b="1" dirty="0" smtClean="0">
                <a:hlinkClick r:id="rId4" action="ppaction://hlinkfile"/>
              </a:rPr>
              <a:t>）</a:t>
            </a:r>
            <a:r>
              <a:rPr lang="en-US" altLang="zh-CN" sz="1600" b="1" dirty="0" smtClean="0">
                <a:hlinkClick r:id="rId4" action="ppaction://hlinkfile"/>
              </a:rPr>
              <a:t>.doc</a:t>
            </a:r>
            <a:endParaRPr lang="en-US" altLang="zh-CN" sz="1600" b="1" dirty="0" smtClean="0"/>
          </a:p>
          <a:p>
            <a:pPr>
              <a:lnSpc>
                <a:spcPts val="2300"/>
              </a:lnSpc>
            </a:pPr>
            <a:endParaRPr lang="en-US" altLang="zh-CN" sz="1600" dirty="0" smtClean="0"/>
          </a:p>
          <a:p>
            <a:pPr algn="r">
              <a:lnSpc>
                <a:spcPts val="2300"/>
              </a:lnSpc>
            </a:pPr>
            <a:r>
              <a:rPr lang="zh-CN" altLang="en-US" sz="1600" dirty="0" smtClean="0"/>
              <a:t>海关总署</a:t>
            </a:r>
          </a:p>
          <a:p>
            <a:pPr algn="r">
              <a:lnSpc>
                <a:spcPts val="23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30</a:t>
            </a:r>
            <a:r>
              <a:rPr lang="zh-CN" altLang="en-US" sz="1600" dirty="0" smtClean="0"/>
              <a:t>日</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4098" name="Picture 2"/>
          <p:cNvPicPr>
            <a:picLocks noChangeAspect="1" noChangeArrowheads="1"/>
          </p:cNvPicPr>
          <p:nvPr/>
        </p:nvPicPr>
        <p:blipFill>
          <a:blip r:embed="rId3" cstate="print"/>
          <a:srcRect/>
          <a:stretch>
            <a:fillRect/>
          </a:stretch>
        </p:blipFill>
        <p:spPr bwMode="auto">
          <a:xfrm>
            <a:off x="3823335" y="508792"/>
            <a:ext cx="5332095" cy="6349208"/>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303020" y="920026"/>
            <a:ext cx="10492740" cy="923330"/>
          </a:xfrm>
          <a:prstGeom prst="rect">
            <a:avLst/>
          </a:prstGeom>
        </p:spPr>
        <p:txBody>
          <a:bodyPr wrap="square">
            <a:spAutoFit/>
          </a:bodyPr>
          <a:lstStyle/>
          <a:p>
            <a:r>
              <a:rPr lang="zh-CN" altLang="en-US" dirty="0" smtClean="0"/>
              <a:t>        </a:t>
            </a:r>
            <a:r>
              <a:rPr lang="zh-CN" altLang="en-US" b="1" dirty="0" smtClean="0">
                <a:solidFill>
                  <a:schemeClr val="accent1"/>
                </a:solidFill>
              </a:rPr>
              <a:t>进口货物的完税价格通常以成交价格为基础来确定，但当货物的成交价格不符合相关规定或成交价格不能确定的，海关则会依法采取其他估价方法来确定货物的完税价格。今天，小编就来给大家说一说这些估价方法都是怎么用的。</a:t>
            </a:r>
            <a:endParaRPr lang="zh-CN" altLang="en-US" b="1" dirty="0">
              <a:solidFill>
                <a:schemeClr val="accent1"/>
              </a:solidFill>
            </a:endParaRPr>
          </a:p>
        </p:txBody>
      </p:sp>
      <p:pic>
        <p:nvPicPr>
          <p:cNvPr id="5122" name="Picture 2"/>
          <p:cNvPicPr>
            <a:picLocks noChangeAspect="1" noChangeArrowheads="1"/>
          </p:cNvPicPr>
          <p:nvPr/>
        </p:nvPicPr>
        <p:blipFill>
          <a:blip r:embed="rId3" cstate="print"/>
          <a:srcRect/>
          <a:stretch>
            <a:fillRect/>
          </a:stretch>
        </p:blipFill>
        <p:spPr bwMode="auto">
          <a:xfrm>
            <a:off x="3566160" y="1962793"/>
            <a:ext cx="6193155" cy="4650416"/>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TextBox 8"/>
          <p:cNvSpPr txBox="1"/>
          <p:nvPr/>
        </p:nvSpPr>
        <p:spPr>
          <a:xfrm>
            <a:off x="1840230" y="857250"/>
            <a:ext cx="9246870" cy="646331"/>
          </a:xfrm>
          <a:prstGeom prst="rect">
            <a:avLst/>
          </a:prstGeom>
          <a:noFill/>
        </p:spPr>
        <p:txBody>
          <a:bodyPr wrap="square" rtlCol="0">
            <a:spAutoFit/>
          </a:bodyPr>
          <a:lstStyle/>
          <a:p>
            <a:r>
              <a:rPr lang="zh-CN" altLang="en-US" dirty="0" smtClean="0"/>
              <a:t>纳税义务人向海关提交有关资料后，可以提出申请，颠倒前款第三项和第四项的适用次序。</a:t>
            </a:r>
            <a:endParaRPr lang="en-US" altLang="zh-CN" dirty="0" smtClean="0"/>
          </a:p>
          <a:p>
            <a:r>
              <a:rPr lang="zh-CN" altLang="en-US" dirty="0" smtClean="0"/>
              <a:t>小编来跟大家说一说这几种估价方法。</a:t>
            </a:r>
            <a:endParaRPr lang="zh-CN" altLang="en-US" dirty="0"/>
          </a:p>
        </p:txBody>
      </p:sp>
      <p:pic>
        <p:nvPicPr>
          <p:cNvPr id="6146" name="Picture 2"/>
          <p:cNvPicPr>
            <a:picLocks noChangeAspect="1" noChangeArrowheads="1"/>
          </p:cNvPicPr>
          <p:nvPr/>
        </p:nvPicPr>
        <p:blipFill>
          <a:blip r:embed="rId3" cstate="print"/>
          <a:srcRect/>
          <a:stretch>
            <a:fillRect/>
          </a:stretch>
        </p:blipFill>
        <p:spPr bwMode="auto">
          <a:xfrm>
            <a:off x="3082290" y="1632584"/>
            <a:ext cx="6984328" cy="4311016"/>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7170" name="Picture 2"/>
          <p:cNvPicPr>
            <a:picLocks noChangeAspect="1" noChangeArrowheads="1"/>
          </p:cNvPicPr>
          <p:nvPr/>
        </p:nvPicPr>
        <p:blipFill>
          <a:blip r:embed="rId3" cstate="print"/>
          <a:srcRect/>
          <a:stretch>
            <a:fillRect/>
          </a:stretch>
        </p:blipFill>
        <p:spPr bwMode="auto">
          <a:xfrm>
            <a:off x="3167063" y="708661"/>
            <a:ext cx="6685226" cy="5680710"/>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8194" name="Picture 2"/>
          <p:cNvPicPr>
            <a:picLocks noChangeAspect="1" noChangeArrowheads="1"/>
          </p:cNvPicPr>
          <p:nvPr/>
        </p:nvPicPr>
        <p:blipFill>
          <a:blip r:embed="rId3" cstate="print"/>
          <a:srcRect/>
          <a:stretch>
            <a:fillRect/>
          </a:stretch>
        </p:blipFill>
        <p:spPr bwMode="auto">
          <a:xfrm>
            <a:off x="2903220" y="1387098"/>
            <a:ext cx="7509510" cy="4606986"/>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9218" name="Picture 2"/>
          <p:cNvPicPr>
            <a:picLocks noChangeAspect="1" noChangeArrowheads="1"/>
          </p:cNvPicPr>
          <p:nvPr/>
        </p:nvPicPr>
        <p:blipFill>
          <a:blip r:embed="rId3" cstate="print"/>
          <a:srcRect/>
          <a:stretch>
            <a:fillRect/>
          </a:stretch>
        </p:blipFill>
        <p:spPr bwMode="auto">
          <a:xfrm>
            <a:off x="3309938" y="208055"/>
            <a:ext cx="6165532" cy="6513332"/>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0242" name="Picture 2"/>
          <p:cNvPicPr>
            <a:picLocks noChangeAspect="1" noChangeArrowheads="1"/>
          </p:cNvPicPr>
          <p:nvPr/>
        </p:nvPicPr>
        <p:blipFill>
          <a:blip r:embed="rId3" cstate="print"/>
          <a:srcRect/>
          <a:stretch>
            <a:fillRect/>
          </a:stretch>
        </p:blipFill>
        <p:spPr bwMode="auto">
          <a:xfrm>
            <a:off x="3155633" y="282487"/>
            <a:ext cx="6571297" cy="6393394"/>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直角三角形 10">
            <a:extLst>
              <a:ext uri="{FF2B5EF4-FFF2-40B4-BE49-F238E27FC236}">
                <a16:creationId xmlns="" xmlns:a16="http://schemas.microsoft.com/office/drawing/2014/main" id="{1FA5095F-29A6-4052-9E11-84DBA5429981}"/>
              </a:ext>
            </a:extLst>
          </p:cNvPr>
          <p:cNvSpPr/>
          <p:nvPr/>
        </p:nvSpPr>
        <p:spPr>
          <a:xfrm flipV="1">
            <a:off x="0" y="0"/>
            <a:ext cx="4781550" cy="2724150"/>
          </a:xfrm>
          <a:prstGeom prst="rtTriangle">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 xmlns:a16="http://schemas.microsoft.com/office/drawing/2014/main" id="{3529FBEE-ABC2-40AE-A84B-BF9541C55DCB}"/>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1" y="0"/>
            <a:ext cx="4084053" cy="2724150"/>
          </a:xfrm>
          <a:custGeom>
            <a:avLst/>
            <a:gdLst>
              <a:gd name="connsiteX0" fmla="*/ 0 w 4084053"/>
              <a:gd name="connsiteY0" fmla="*/ 0 h 2724150"/>
              <a:gd name="connsiteX1" fmla="*/ 4084053 w 4084053"/>
              <a:gd name="connsiteY1" fmla="*/ 0 h 2724150"/>
              <a:gd name="connsiteX2" fmla="*/ 0 w 4084053"/>
              <a:gd name="connsiteY2" fmla="*/ 2724150 h 2724150"/>
            </a:gdLst>
            <a:ahLst/>
            <a:cxnLst>
              <a:cxn ang="0">
                <a:pos x="connsiteX0" y="connsiteY0"/>
              </a:cxn>
              <a:cxn ang="0">
                <a:pos x="connsiteX1" y="connsiteY1"/>
              </a:cxn>
              <a:cxn ang="0">
                <a:pos x="connsiteX2" y="connsiteY2"/>
              </a:cxn>
            </a:cxnLst>
            <a:rect l="l" t="t" r="r" b="b"/>
            <a:pathLst>
              <a:path w="4084053" h="2724150">
                <a:moveTo>
                  <a:pt x="0" y="0"/>
                </a:moveTo>
                <a:lnTo>
                  <a:pt x="4084053" y="0"/>
                </a:lnTo>
                <a:lnTo>
                  <a:pt x="0" y="2724150"/>
                </a:lnTo>
                <a:close/>
              </a:path>
            </a:pathLst>
          </a:custGeom>
        </p:spPr>
      </p:pic>
      <p:sp>
        <p:nvSpPr>
          <p:cNvPr id="16" name="文本框 15">
            <a:extLst>
              <a:ext uri="{FF2B5EF4-FFF2-40B4-BE49-F238E27FC236}">
                <a16:creationId xmlns="" xmlns:a16="http://schemas.microsoft.com/office/drawing/2014/main" id="{2B210D82-0A04-4185-B87D-57170CB6C2FC}"/>
              </a:ext>
            </a:extLst>
          </p:cNvPr>
          <p:cNvSpPr txBox="1"/>
          <p:nvPr/>
        </p:nvSpPr>
        <p:spPr>
          <a:xfrm>
            <a:off x="2799443" y="1635859"/>
            <a:ext cx="2438400" cy="646331"/>
          </a:xfrm>
          <a:prstGeom prst="rect">
            <a:avLst/>
          </a:prstGeom>
          <a:noFill/>
        </p:spPr>
        <p:txBody>
          <a:bodyPr wrap="square" rtlCol="0">
            <a:spAutoFit/>
          </a:bodyPr>
          <a:lstStyle/>
          <a:p>
            <a:r>
              <a:rPr lang="zh-CN" altLang="en-US" sz="3600" dirty="0">
                <a:solidFill>
                  <a:srgbClr val="17375D"/>
                </a:solidFill>
                <a:latin typeface="微软雅黑" panose="020B0503020204020204" pitchFamily="34" charset="-122"/>
                <a:ea typeface="微软雅黑" panose="020B0503020204020204" pitchFamily="34" charset="-122"/>
              </a:rPr>
              <a:t>目录</a:t>
            </a:r>
          </a:p>
        </p:txBody>
      </p:sp>
      <p:sp>
        <p:nvSpPr>
          <p:cNvPr id="17" name="文本框 16">
            <a:extLst>
              <a:ext uri="{FF2B5EF4-FFF2-40B4-BE49-F238E27FC236}">
                <a16:creationId xmlns="" xmlns:a16="http://schemas.microsoft.com/office/drawing/2014/main" id="{D6B4334D-4291-4E82-94CB-4D2BBFFDE91B}"/>
              </a:ext>
            </a:extLst>
          </p:cNvPr>
          <p:cNvSpPr txBox="1"/>
          <p:nvPr/>
        </p:nvSpPr>
        <p:spPr>
          <a:xfrm>
            <a:off x="2799443" y="2216558"/>
            <a:ext cx="2438400" cy="584775"/>
          </a:xfrm>
          <a:prstGeom prst="rect">
            <a:avLst/>
          </a:prstGeom>
          <a:noFill/>
        </p:spPr>
        <p:txBody>
          <a:bodyPr wrap="square" rtlCol="0">
            <a:spAutoFit/>
          </a:bodyPr>
          <a:lstStyle/>
          <a:p>
            <a:r>
              <a:rPr lang="en-US" altLang="zh-CN" sz="3200" dirty="0">
                <a:solidFill>
                  <a:srgbClr val="17375D"/>
                </a:solidFill>
                <a:latin typeface="微软雅黑" panose="020B0503020204020204" pitchFamily="34" charset="-122"/>
                <a:ea typeface="微软雅黑" panose="020B0503020204020204" pitchFamily="34" charset="-122"/>
              </a:rPr>
              <a:t>CONTENT</a:t>
            </a:r>
            <a:endParaRPr lang="zh-CN" altLang="en-US" sz="3200" dirty="0">
              <a:solidFill>
                <a:srgbClr val="17375D"/>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D38D90A0-39C6-45B5-A76E-6876FC71A8BA}"/>
              </a:ext>
            </a:extLst>
          </p:cNvPr>
          <p:cNvGrpSpPr/>
          <p:nvPr/>
        </p:nvGrpSpPr>
        <p:grpSpPr>
          <a:xfrm>
            <a:off x="2799443" y="3207657"/>
            <a:ext cx="638629" cy="638629"/>
            <a:chOff x="2799443" y="3207657"/>
            <a:chExt cx="638629" cy="638629"/>
          </a:xfrm>
        </p:grpSpPr>
        <p:sp>
          <p:nvSpPr>
            <p:cNvPr id="18" name="矩形 17">
              <a:extLst>
                <a:ext uri="{FF2B5EF4-FFF2-40B4-BE49-F238E27FC236}">
                  <a16:creationId xmlns="" xmlns:a16="http://schemas.microsoft.com/office/drawing/2014/main" id="{8100E9A0-3AB4-4726-8162-7CCBDF65DCBB}"/>
                </a:ext>
              </a:extLst>
            </p:cNvPr>
            <p:cNvSpPr/>
            <p:nvPr/>
          </p:nvSpPr>
          <p:spPr>
            <a:xfrm>
              <a:off x="2799443" y="3207657"/>
              <a:ext cx="638629" cy="638629"/>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06D31579-2549-48D4-80A4-056D6840AF1F}"/>
                </a:ext>
              </a:extLst>
            </p:cNvPr>
            <p:cNvSpPr txBox="1"/>
            <p:nvPr/>
          </p:nvSpPr>
          <p:spPr>
            <a:xfrm>
              <a:off x="2860221" y="3265361"/>
              <a:ext cx="517072" cy="523220"/>
            </a:xfrm>
            <a:prstGeom prst="rect">
              <a:avLst/>
            </a:prstGeom>
            <a:noFill/>
          </p:spPr>
          <p:txBody>
            <a:bodyPr wrap="square" rtlCol="0">
              <a:spAutoFit/>
            </a:bodyPr>
            <a:lstStyle/>
            <a:p>
              <a:pPr algn="ctr"/>
              <a:r>
                <a:rPr lang="en-US" altLang="zh-CN" sz="2800" dirty="0">
                  <a:solidFill>
                    <a:schemeClr val="bg1"/>
                  </a:solidFill>
                </a:rPr>
                <a:t>1</a:t>
              </a:r>
              <a:endParaRPr lang="zh-CN" altLang="en-US" sz="2800" dirty="0">
                <a:solidFill>
                  <a:schemeClr val="bg1"/>
                </a:solidFill>
              </a:endParaRPr>
            </a:p>
          </p:txBody>
        </p:sp>
      </p:grpSp>
      <p:sp>
        <p:nvSpPr>
          <p:cNvPr id="21" name="文本框 20">
            <a:extLst>
              <a:ext uri="{FF2B5EF4-FFF2-40B4-BE49-F238E27FC236}">
                <a16:creationId xmlns="" xmlns:a16="http://schemas.microsoft.com/office/drawing/2014/main" id="{79A42B1E-390D-4F70-8730-14A7D2BBBBC8}"/>
              </a:ext>
            </a:extLst>
          </p:cNvPr>
          <p:cNvSpPr txBox="1"/>
          <p:nvPr/>
        </p:nvSpPr>
        <p:spPr>
          <a:xfrm>
            <a:off x="3845379" y="3342305"/>
            <a:ext cx="2305050"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关务</a:t>
            </a:r>
            <a:endParaRPr lang="zh-CN" altLang="en-US" sz="2000" b="1" dirty="0">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 xmlns:a16="http://schemas.microsoft.com/office/drawing/2014/main" id="{FE9A0CB1-F3A8-410E-81BA-8943507D7D34}"/>
              </a:ext>
            </a:extLst>
          </p:cNvPr>
          <p:cNvGrpSpPr/>
          <p:nvPr/>
        </p:nvGrpSpPr>
        <p:grpSpPr>
          <a:xfrm>
            <a:off x="7879443" y="3207657"/>
            <a:ext cx="638629" cy="638629"/>
            <a:chOff x="2799443" y="3207657"/>
            <a:chExt cx="638629" cy="638629"/>
          </a:xfrm>
        </p:grpSpPr>
        <p:sp>
          <p:nvSpPr>
            <p:cNvPr id="23" name="矩形 22">
              <a:extLst>
                <a:ext uri="{FF2B5EF4-FFF2-40B4-BE49-F238E27FC236}">
                  <a16:creationId xmlns="" xmlns:a16="http://schemas.microsoft.com/office/drawing/2014/main" id="{878C01B8-6651-4D86-AB8E-F9689772FB33}"/>
                </a:ext>
              </a:extLst>
            </p:cNvPr>
            <p:cNvSpPr/>
            <p:nvPr/>
          </p:nvSpPr>
          <p:spPr>
            <a:xfrm>
              <a:off x="2799443" y="3207657"/>
              <a:ext cx="638629" cy="638629"/>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C3E37B2C-A6F7-4E47-9602-6FF880E5E472}"/>
                </a:ext>
              </a:extLst>
            </p:cNvPr>
            <p:cNvSpPr txBox="1"/>
            <p:nvPr/>
          </p:nvSpPr>
          <p:spPr>
            <a:xfrm>
              <a:off x="2860221" y="3265361"/>
              <a:ext cx="517072" cy="523220"/>
            </a:xfrm>
            <a:prstGeom prst="rect">
              <a:avLst/>
            </a:prstGeom>
            <a:noFill/>
          </p:spPr>
          <p:txBody>
            <a:bodyPr wrap="square" rtlCol="0">
              <a:spAutoFit/>
            </a:bodyPr>
            <a:lstStyle/>
            <a:p>
              <a:pPr algn="ctr"/>
              <a:r>
                <a:rPr lang="en-US" altLang="zh-CN" sz="2800" dirty="0">
                  <a:solidFill>
                    <a:schemeClr val="bg1"/>
                  </a:solidFill>
                </a:rPr>
                <a:t>2</a:t>
              </a:r>
              <a:endParaRPr lang="zh-CN" altLang="en-US" sz="2800" dirty="0">
                <a:solidFill>
                  <a:schemeClr val="bg1"/>
                </a:solidFill>
              </a:endParaRPr>
            </a:p>
          </p:txBody>
        </p:sp>
      </p:grpSp>
      <p:sp>
        <p:nvSpPr>
          <p:cNvPr id="25" name="文本框 24">
            <a:extLst>
              <a:ext uri="{FF2B5EF4-FFF2-40B4-BE49-F238E27FC236}">
                <a16:creationId xmlns="" xmlns:a16="http://schemas.microsoft.com/office/drawing/2014/main" id="{3B87C457-A3CA-4D75-B814-F73A91918BD8}"/>
              </a:ext>
            </a:extLst>
          </p:cNvPr>
          <p:cNvSpPr txBox="1"/>
          <p:nvPr/>
        </p:nvSpPr>
        <p:spPr>
          <a:xfrm>
            <a:off x="8925379" y="3342305"/>
            <a:ext cx="2305050"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税务</a:t>
            </a:r>
            <a:endParaRPr lang="zh-CN" altLang="en-US" sz="2000" b="1" dirty="0">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 xmlns:a16="http://schemas.microsoft.com/office/drawing/2014/main" id="{036DD521-6B9C-4DCF-BC00-6ADC5039D27A}"/>
              </a:ext>
            </a:extLst>
          </p:cNvPr>
          <p:cNvGrpSpPr/>
          <p:nvPr/>
        </p:nvGrpSpPr>
        <p:grpSpPr>
          <a:xfrm>
            <a:off x="2799443" y="4753218"/>
            <a:ext cx="638629" cy="638629"/>
            <a:chOff x="2799443" y="3207657"/>
            <a:chExt cx="638629" cy="638629"/>
          </a:xfrm>
        </p:grpSpPr>
        <p:sp>
          <p:nvSpPr>
            <p:cNvPr id="27" name="矩形 26">
              <a:extLst>
                <a:ext uri="{FF2B5EF4-FFF2-40B4-BE49-F238E27FC236}">
                  <a16:creationId xmlns="" xmlns:a16="http://schemas.microsoft.com/office/drawing/2014/main" id="{702A5096-D95F-46FD-ABD3-53B3809F74CD}"/>
                </a:ext>
              </a:extLst>
            </p:cNvPr>
            <p:cNvSpPr/>
            <p:nvPr/>
          </p:nvSpPr>
          <p:spPr>
            <a:xfrm>
              <a:off x="2799443" y="3207657"/>
              <a:ext cx="638629" cy="638629"/>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D68F5047-62D6-4ACE-AD4E-B1A5006920F5}"/>
                </a:ext>
              </a:extLst>
            </p:cNvPr>
            <p:cNvSpPr txBox="1"/>
            <p:nvPr/>
          </p:nvSpPr>
          <p:spPr>
            <a:xfrm>
              <a:off x="2860221" y="3265361"/>
              <a:ext cx="517072" cy="523220"/>
            </a:xfrm>
            <a:prstGeom prst="rect">
              <a:avLst/>
            </a:prstGeom>
            <a:noFill/>
          </p:spPr>
          <p:txBody>
            <a:bodyPr wrap="square" rtlCol="0">
              <a:spAutoFit/>
            </a:bodyPr>
            <a:lstStyle/>
            <a:p>
              <a:pPr algn="ctr"/>
              <a:r>
                <a:rPr lang="en-US" altLang="zh-CN" sz="2800" dirty="0">
                  <a:solidFill>
                    <a:schemeClr val="bg1"/>
                  </a:solidFill>
                </a:rPr>
                <a:t>3</a:t>
              </a:r>
              <a:endParaRPr lang="zh-CN" altLang="en-US" sz="2800" dirty="0">
                <a:solidFill>
                  <a:schemeClr val="bg1"/>
                </a:solidFill>
              </a:endParaRPr>
            </a:p>
          </p:txBody>
        </p:sp>
      </p:grpSp>
      <p:sp>
        <p:nvSpPr>
          <p:cNvPr id="29" name="文本框 28">
            <a:extLst>
              <a:ext uri="{FF2B5EF4-FFF2-40B4-BE49-F238E27FC236}">
                <a16:creationId xmlns="" xmlns:a16="http://schemas.microsoft.com/office/drawing/2014/main" id="{B2E551F4-C79D-4209-8F47-F34A69646925}"/>
              </a:ext>
            </a:extLst>
          </p:cNvPr>
          <p:cNvSpPr txBox="1"/>
          <p:nvPr/>
        </p:nvSpPr>
        <p:spPr>
          <a:xfrm>
            <a:off x="3845379" y="4887866"/>
            <a:ext cx="2305050"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归类</a:t>
            </a:r>
            <a:endParaRPr lang="zh-CN" altLang="en-US" sz="2000" b="1" dirty="0">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 xmlns:a16="http://schemas.microsoft.com/office/drawing/2014/main" id="{8C7BE066-6E72-4C97-9E63-4D3BCE077933}"/>
              </a:ext>
            </a:extLst>
          </p:cNvPr>
          <p:cNvGrpSpPr/>
          <p:nvPr/>
        </p:nvGrpSpPr>
        <p:grpSpPr>
          <a:xfrm>
            <a:off x="7879443" y="4753218"/>
            <a:ext cx="638629" cy="638629"/>
            <a:chOff x="2799443" y="3207657"/>
            <a:chExt cx="638629" cy="638629"/>
          </a:xfrm>
        </p:grpSpPr>
        <p:sp>
          <p:nvSpPr>
            <p:cNvPr id="31" name="矩形 30">
              <a:extLst>
                <a:ext uri="{FF2B5EF4-FFF2-40B4-BE49-F238E27FC236}">
                  <a16:creationId xmlns="" xmlns:a16="http://schemas.microsoft.com/office/drawing/2014/main" id="{6309F7C1-C617-40F6-8051-2CA1CA8B1A5D}"/>
                </a:ext>
              </a:extLst>
            </p:cNvPr>
            <p:cNvSpPr/>
            <p:nvPr/>
          </p:nvSpPr>
          <p:spPr>
            <a:xfrm>
              <a:off x="2799443" y="3207657"/>
              <a:ext cx="638629" cy="638629"/>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 xmlns:a16="http://schemas.microsoft.com/office/drawing/2014/main" id="{E78528BE-11B1-4E65-8F8E-DF042777AFA4}"/>
                </a:ext>
              </a:extLst>
            </p:cNvPr>
            <p:cNvSpPr txBox="1"/>
            <p:nvPr/>
          </p:nvSpPr>
          <p:spPr>
            <a:xfrm>
              <a:off x="2860221" y="3265361"/>
              <a:ext cx="517072" cy="523220"/>
            </a:xfrm>
            <a:prstGeom prst="rect">
              <a:avLst/>
            </a:prstGeom>
            <a:noFill/>
          </p:spPr>
          <p:txBody>
            <a:bodyPr wrap="square" rtlCol="0">
              <a:spAutoFit/>
            </a:bodyPr>
            <a:lstStyle/>
            <a:p>
              <a:pPr algn="ctr"/>
              <a:r>
                <a:rPr lang="en-US" altLang="zh-CN" sz="2800" dirty="0">
                  <a:solidFill>
                    <a:schemeClr val="bg1"/>
                  </a:solidFill>
                </a:rPr>
                <a:t>4</a:t>
              </a:r>
              <a:endParaRPr lang="zh-CN" altLang="en-US" sz="2800" dirty="0">
                <a:solidFill>
                  <a:schemeClr val="bg1"/>
                </a:solidFill>
              </a:endParaRPr>
            </a:p>
          </p:txBody>
        </p:sp>
      </p:grpSp>
      <p:sp>
        <p:nvSpPr>
          <p:cNvPr id="33" name="文本框 32">
            <a:extLst>
              <a:ext uri="{FF2B5EF4-FFF2-40B4-BE49-F238E27FC236}">
                <a16:creationId xmlns="" xmlns:a16="http://schemas.microsoft.com/office/drawing/2014/main" id="{9037D846-FE4C-46AF-A3BD-E6C6F7BE2888}"/>
              </a:ext>
            </a:extLst>
          </p:cNvPr>
          <p:cNvSpPr txBox="1"/>
          <p:nvPr/>
        </p:nvSpPr>
        <p:spPr>
          <a:xfrm>
            <a:off x="8925379" y="4887866"/>
            <a:ext cx="2305050"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商检</a:t>
            </a:r>
            <a:endParaRPr lang="zh-CN" altLang="en-US" sz="2000" b="1" dirty="0">
              <a:latin typeface="微软雅黑" panose="020B0503020204020204" pitchFamily="34" charset="-122"/>
              <a:ea typeface="微软雅黑" panose="020B0503020204020204" pitchFamily="34" charset="-122"/>
            </a:endParaRPr>
          </a:p>
        </p:txBody>
      </p:sp>
      <p:sp>
        <p:nvSpPr>
          <p:cNvPr id="34" name="直角三角形 33">
            <a:extLst>
              <a:ext uri="{FF2B5EF4-FFF2-40B4-BE49-F238E27FC236}">
                <a16:creationId xmlns="" xmlns:a16="http://schemas.microsoft.com/office/drawing/2014/main" id="{3E4EF0FB-4D3B-4AC6-B564-3FB65A91591D}"/>
              </a:ext>
            </a:extLst>
          </p:cNvPr>
          <p:cNvSpPr/>
          <p:nvPr/>
        </p:nvSpPr>
        <p:spPr>
          <a:xfrm flipH="1">
            <a:off x="11230428" y="6310172"/>
            <a:ext cx="961571" cy="547827"/>
          </a:xfrm>
          <a:prstGeom prst="rtTriangle">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458821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1266" name="Picture 2"/>
          <p:cNvPicPr>
            <a:picLocks noChangeAspect="1" noChangeArrowheads="1"/>
          </p:cNvPicPr>
          <p:nvPr/>
        </p:nvPicPr>
        <p:blipFill>
          <a:blip r:embed="rId3" cstate="print"/>
          <a:srcRect/>
          <a:stretch>
            <a:fillRect/>
          </a:stretch>
        </p:blipFill>
        <p:spPr bwMode="auto">
          <a:xfrm>
            <a:off x="2763203" y="804863"/>
            <a:ext cx="7180897" cy="5682275"/>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2290" name="Picture 2"/>
          <p:cNvPicPr>
            <a:picLocks noChangeAspect="1" noChangeArrowheads="1"/>
          </p:cNvPicPr>
          <p:nvPr/>
        </p:nvPicPr>
        <p:blipFill>
          <a:blip r:embed="rId3" cstate="print"/>
          <a:srcRect/>
          <a:stretch>
            <a:fillRect/>
          </a:stretch>
        </p:blipFill>
        <p:spPr bwMode="auto">
          <a:xfrm>
            <a:off x="2951798" y="1138238"/>
            <a:ext cx="7064019" cy="3513772"/>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3314" name="Picture 2"/>
          <p:cNvPicPr>
            <a:picLocks noChangeAspect="1" noChangeArrowheads="1"/>
          </p:cNvPicPr>
          <p:nvPr/>
        </p:nvPicPr>
        <p:blipFill>
          <a:blip r:embed="rId3" cstate="print"/>
          <a:srcRect/>
          <a:stretch>
            <a:fillRect/>
          </a:stretch>
        </p:blipFill>
        <p:spPr bwMode="auto">
          <a:xfrm>
            <a:off x="3027997" y="795338"/>
            <a:ext cx="6613611" cy="5788342"/>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4" name="TextBox 13"/>
          <p:cNvSpPr txBox="1"/>
          <p:nvPr/>
        </p:nvSpPr>
        <p:spPr>
          <a:xfrm>
            <a:off x="4389120" y="742950"/>
            <a:ext cx="5829300" cy="1077218"/>
          </a:xfrm>
          <a:prstGeom prst="rect">
            <a:avLst/>
          </a:prstGeom>
          <a:noFill/>
        </p:spPr>
        <p:txBody>
          <a:bodyPr wrap="square" rtlCol="0">
            <a:spAutoFit/>
          </a:bodyPr>
          <a:lstStyle/>
          <a:p>
            <a:r>
              <a:rPr lang="zh-CN" altLang="en-US" sz="3200" b="1" dirty="0" smtClean="0">
                <a:solidFill>
                  <a:schemeClr val="accent1"/>
                </a:solidFill>
                <a:latin typeface="微软雅黑" pitchFamily="34" charset="-122"/>
                <a:ea typeface="微软雅黑" pitchFamily="34" charset="-122"/>
              </a:rPr>
              <a:t>搞懂“中国外贸出口先导指数”</a:t>
            </a:r>
            <a:endParaRPr lang="en-US" altLang="zh-CN" sz="3200" b="1" dirty="0" smtClean="0">
              <a:solidFill>
                <a:schemeClr val="accent1"/>
              </a:solidFill>
              <a:latin typeface="微软雅黑" pitchFamily="34" charset="-122"/>
              <a:ea typeface="微软雅黑" pitchFamily="34" charset="-122"/>
            </a:endParaRPr>
          </a:p>
          <a:p>
            <a:r>
              <a:rPr lang="zh-CN" altLang="en-US" sz="3200" b="1" dirty="0" smtClean="0">
                <a:solidFill>
                  <a:schemeClr val="accent1"/>
                </a:solidFill>
                <a:latin typeface="微软雅黑" pitchFamily="34" charset="-122"/>
                <a:ea typeface="微软雅黑" pitchFamily="34" charset="-122"/>
              </a:rPr>
              <a:t>才能明白外贸统计数据</a:t>
            </a:r>
            <a:endParaRPr lang="zh-CN" altLang="en-US" sz="3200" b="1" dirty="0">
              <a:solidFill>
                <a:schemeClr val="accent1"/>
              </a:solidFill>
              <a:latin typeface="微软雅黑" pitchFamily="34" charset="-122"/>
              <a:ea typeface="微软雅黑" pitchFamily="34" charset="-122"/>
            </a:endParaRPr>
          </a:p>
        </p:txBody>
      </p:sp>
      <p:sp>
        <p:nvSpPr>
          <p:cNvPr id="15" name="矩形 14"/>
          <p:cNvSpPr/>
          <p:nvPr/>
        </p:nvSpPr>
        <p:spPr>
          <a:xfrm>
            <a:off x="1554480" y="2191524"/>
            <a:ext cx="10172700" cy="3693319"/>
          </a:xfrm>
          <a:prstGeom prst="rect">
            <a:avLst/>
          </a:prstGeom>
        </p:spPr>
        <p:txBody>
          <a:bodyPr wrap="square">
            <a:spAutoFit/>
          </a:bodyPr>
          <a:lstStyle/>
          <a:p>
            <a:r>
              <a:rPr lang="zh-CN" altLang="en-US" b="1" dirty="0" smtClean="0">
                <a:solidFill>
                  <a:schemeClr val="accent1"/>
                </a:solidFill>
              </a:rPr>
              <a:t>中国外贸出口先导指数是什么？</a:t>
            </a:r>
            <a:endParaRPr lang="zh-CN" altLang="en-US" dirty="0" smtClean="0">
              <a:solidFill>
                <a:schemeClr val="accent1"/>
              </a:solidFill>
            </a:endParaRPr>
          </a:p>
          <a:p>
            <a:endParaRPr lang="zh-CN" altLang="en-US" dirty="0" smtClean="0"/>
          </a:p>
          <a:p>
            <a:r>
              <a:rPr lang="zh-CN" altLang="en-US" dirty="0" smtClean="0"/>
              <a:t>中国外贸出口先导指数，是一个对未来</a:t>
            </a:r>
            <a:r>
              <a:rPr lang="en-US" altLang="zh-CN" dirty="0" smtClean="0"/>
              <a:t>2-3</a:t>
            </a:r>
            <a:r>
              <a:rPr lang="zh-CN" altLang="en-US" dirty="0" smtClean="0"/>
              <a:t>个月出口形势具有预测预警作用的综合指数，是海关统计的重要组成部分。</a:t>
            </a:r>
            <a:br>
              <a:rPr lang="zh-CN" altLang="en-US" dirty="0" smtClean="0"/>
            </a:br>
            <a:endParaRPr lang="zh-CN" altLang="en-US" dirty="0" smtClean="0"/>
          </a:p>
          <a:p>
            <a:r>
              <a:rPr lang="zh-CN" altLang="en-US" dirty="0" smtClean="0"/>
              <a:t>按国际惯例，该指数以数值表示，其数值大小与出口形势兴衰成</a:t>
            </a:r>
            <a:r>
              <a:rPr lang="zh-CN" altLang="en-US" b="1" dirty="0" smtClean="0"/>
              <a:t>正相关</a:t>
            </a:r>
            <a:r>
              <a:rPr lang="zh-CN" altLang="en-US" dirty="0" smtClean="0"/>
              <a:t>关系。其数值扩大，表明我国未来</a:t>
            </a:r>
            <a:r>
              <a:rPr lang="en-US" altLang="zh-CN" dirty="0" smtClean="0"/>
              <a:t>2-3</a:t>
            </a:r>
            <a:r>
              <a:rPr lang="zh-CN" altLang="en-US" dirty="0" smtClean="0"/>
              <a:t>个月的出口形势趋于乐观；反之表明出口将面临一定的下行压力。</a:t>
            </a:r>
          </a:p>
          <a:p>
            <a:r>
              <a:rPr lang="zh-CN" altLang="en-US" dirty="0" smtClean="0"/>
              <a:t/>
            </a:r>
            <a:br>
              <a:rPr lang="zh-CN" altLang="en-US" dirty="0" smtClean="0"/>
            </a:br>
            <a:endParaRPr lang="zh-CN" altLang="en-US" dirty="0" smtClean="0"/>
          </a:p>
          <a:p>
            <a:r>
              <a:rPr lang="zh-CN" altLang="en-US" b="1" dirty="0" smtClean="0">
                <a:solidFill>
                  <a:schemeClr val="accent1"/>
                </a:solidFill>
              </a:rPr>
              <a:t>中国外贸出口先导指数有什么？</a:t>
            </a:r>
            <a:endParaRPr lang="zh-CN" altLang="en-US" dirty="0" smtClean="0">
              <a:solidFill>
                <a:schemeClr val="accent1"/>
              </a:solidFill>
            </a:endParaRPr>
          </a:p>
          <a:p>
            <a:endParaRPr lang="zh-CN" altLang="en-US" dirty="0" smtClean="0"/>
          </a:p>
          <a:p>
            <a:r>
              <a:rPr lang="zh-CN" altLang="en-US" dirty="0" smtClean="0"/>
              <a:t>中国外贸出口先导指数中，包含</a:t>
            </a:r>
            <a:r>
              <a:rPr lang="en-US" altLang="zh-CN" b="1" dirty="0" smtClean="0"/>
              <a:t>7</a:t>
            </a:r>
            <a:r>
              <a:rPr lang="zh-CN" altLang="en-US" b="1" dirty="0" smtClean="0"/>
              <a:t>个</a:t>
            </a:r>
            <a:r>
              <a:rPr lang="zh-CN" altLang="en-US" dirty="0" smtClean="0"/>
              <a:t>现有的宏观指标、</a:t>
            </a:r>
            <a:r>
              <a:rPr lang="en-US" altLang="zh-CN" b="1" dirty="0" smtClean="0"/>
              <a:t>3</a:t>
            </a:r>
            <a:r>
              <a:rPr lang="zh-CN" altLang="en-US" b="1" dirty="0" smtClean="0"/>
              <a:t>个</a:t>
            </a:r>
            <a:r>
              <a:rPr lang="zh-CN" altLang="en-US" dirty="0" smtClean="0"/>
              <a:t>通过网络问卷调查获取的微观指标信息，这些指标都对未来中国外贸出口具有一定的先导作用，而非同步或滞后作用。</a:t>
            </a:r>
            <a:endParaRPr lang="zh-CN" altLang="en-US" dirty="0"/>
          </a:p>
        </p:txBody>
      </p:sp>
      <p:grpSp>
        <p:nvGrpSpPr>
          <p:cNvPr id="16" name="组合 15">
            <a:extLst>
              <a:ext uri="{FF2B5EF4-FFF2-40B4-BE49-F238E27FC236}">
                <a16:creationId xmlns="" xmlns:a16="http://schemas.microsoft.com/office/drawing/2014/main" id="{0DCE3642-0AF3-4698-A4DB-D92D461BF935}"/>
              </a:ext>
            </a:extLst>
          </p:cNvPr>
          <p:cNvGrpSpPr/>
          <p:nvPr/>
        </p:nvGrpSpPr>
        <p:grpSpPr>
          <a:xfrm>
            <a:off x="3328702" y="820452"/>
            <a:ext cx="819763" cy="819763"/>
            <a:chOff x="1485287" y="3650459"/>
            <a:chExt cx="1103586" cy="1103586"/>
          </a:xfrm>
        </p:grpSpPr>
        <p:sp>
          <p:nvSpPr>
            <p:cNvPr id="17" name="椭圆 16">
              <a:extLst>
                <a:ext uri="{FF2B5EF4-FFF2-40B4-BE49-F238E27FC236}">
                  <a16:creationId xmlns="" xmlns:a16="http://schemas.microsoft.com/office/drawing/2014/main" id="{7EC8D5E0-5936-4B63-B7FC-6F9463BC8835}"/>
                </a:ext>
              </a:extLst>
            </p:cNvPr>
            <p:cNvSpPr/>
            <p:nvPr/>
          </p:nvSpPr>
          <p:spPr>
            <a:xfrm>
              <a:off x="1485287" y="3650459"/>
              <a:ext cx="1103586" cy="1103586"/>
            </a:xfrm>
            <a:prstGeom prst="ellipse">
              <a:avLst/>
            </a:prstGeom>
            <a:noFill/>
            <a:ln>
              <a:solidFill>
                <a:srgbClr val="1737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KSO_Shape">
              <a:extLst>
                <a:ext uri="{FF2B5EF4-FFF2-40B4-BE49-F238E27FC236}">
                  <a16:creationId xmlns="" xmlns:a16="http://schemas.microsoft.com/office/drawing/2014/main" id="{A7E18118-0325-4874-A7E3-11DC0A75C9E7}"/>
                </a:ext>
              </a:extLst>
            </p:cNvPr>
            <p:cNvSpPr/>
            <p:nvPr/>
          </p:nvSpPr>
          <p:spPr>
            <a:xfrm flipH="1">
              <a:off x="1767490" y="4011292"/>
              <a:ext cx="539180" cy="38192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4338" name="Picture 2"/>
          <p:cNvPicPr>
            <a:picLocks noChangeAspect="1" noChangeArrowheads="1"/>
          </p:cNvPicPr>
          <p:nvPr/>
        </p:nvPicPr>
        <p:blipFill>
          <a:blip r:embed="rId3" cstate="print"/>
          <a:srcRect/>
          <a:stretch>
            <a:fillRect/>
          </a:stretch>
        </p:blipFill>
        <p:spPr bwMode="auto">
          <a:xfrm>
            <a:off x="2946083" y="929640"/>
            <a:ext cx="7113379" cy="3608070"/>
          </a:xfrm>
          <a:prstGeom prst="rect">
            <a:avLst/>
          </a:prstGeom>
          <a:noFill/>
          <a:ln w="9525">
            <a:noFill/>
            <a:miter lim="800000"/>
            <a:headEnd/>
            <a:tailEnd/>
          </a:ln>
        </p:spPr>
      </p:pic>
      <p:sp>
        <p:nvSpPr>
          <p:cNvPr id="9" name="矩形 8"/>
          <p:cNvSpPr/>
          <p:nvPr/>
        </p:nvSpPr>
        <p:spPr>
          <a:xfrm>
            <a:off x="1634490" y="4920526"/>
            <a:ext cx="9955530" cy="923330"/>
          </a:xfrm>
          <a:prstGeom prst="rect">
            <a:avLst/>
          </a:prstGeom>
        </p:spPr>
        <p:txBody>
          <a:bodyPr wrap="square">
            <a:spAutoFit/>
          </a:bodyPr>
          <a:lstStyle/>
          <a:p>
            <a:r>
              <a:rPr lang="en-US" altLang="zh-CN" b="1" dirty="0" smtClean="0"/>
              <a:t>7</a:t>
            </a:r>
            <a:r>
              <a:rPr lang="zh-CN" altLang="en-US" b="1" dirty="0" smtClean="0"/>
              <a:t>个</a:t>
            </a:r>
            <a:r>
              <a:rPr lang="zh-CN" altLang="en-US" dirty="0" smtClean="0"/>
              <a:t>宏观指标包括加工贸易进口、进口价格指数、制造业外商直接投资、出口集装箱运价指数、人民币实际有效汇率、经合组织领先指数和我国主要出口市场需求状况（包括消费者信心指数和采购经理人指数）等。</a:t>
            </a:r>
            <a:endParaRPr lang="zh-CN" altLang="en-US"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5362" name="Picture 2"/>
          <p:cNvPicPr>
            <a:picLocks noChangeAspect="1" noChangeArrowheads="1"/>
          </p:cNvPicPr>
          <p:nvPr/>
        </p:nvPicPr>
        <p:blipFill>
          <a:blip r:embed="rId3" cstate="print"/>
          <a:srcRect/>
          <a:stretch>
            <a:fillRect/>
          </a:stretch>
        </p:blipFill>
        <p:spPr bwMode="auto">
          <a:xfrm>
            <a:off x="3268028" y="914400"/>
            <a:ext cx="6717506" cy="5314950"/>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645920" y="1025575"/>
            <a:ext cx="9909810" cy="646331"/>
          </a:xfrm>
          <a:prstGeom prst="rect">
            <a:avLst/>
          </a:prstGeom>
        </p:spPr>
        <p:txBody>
          <a:bodyPr wrap="square">
            <a:spAutoFit/>
          </a:bodyPr>
          <a:lstStyle/>
          <a:p>
            <a:r>
              <a:rPr lang="en-US" altLang="zh-CN" b="1" dirty="0" smtClean="0"/>
              <a:t>3</a:t>
            </a:r>
            <a:r>
              <a:rPr lang="zh-CN" altLang="en-US" b="1" dirty="0" smtClean="0"/>
              <a:t>个</a:t>
            </a:r>
            <a:r>
              <a:rPr lang="zh-CN" altLang="en-US" dirty="0" smtClean="0"/>
              <a:t>微观指标包括新增出口订单指数、出口经理人信心指数和出口企业综合成本指数，三者合成出口经理人指数。</a:t>
            </a:r>
            <a:endParaRPr lang="zh-CN" altLang="en-US" dirty="0"/>
          </a:p>
        </p:txBody>
      </p:sp>
      <p:pic>
        <p:nvPicPr>
          <p:cNvPr id="16386" name="Picture 2"/>
          <p:cNvPicPr>
            <a:picLocks noChangeAspect="1" noChangeArrowheads="1"/>
          </p:cNvPicPr>
          <p:nvPr/>
        </p:nvPicPr>
        <p:blipFill>
          <a:blip r:embed="rId3" cstate="print"/>
          <a:srcRect/>
          <a:stretch>
            <a:fillRect/>
          </a:stretch>
        </p:blipFill>
        <p:spPr bwMode="auto">
          <a:xfrm>
            <a:off x="4297680" y="1687876"/>
            <a:ext cx="4583430" cy="5010104"/>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85900" y="1195775"/>
            <a:ext cx="9886950" cy="4801314"/>
          </a:xfrm>
          <a:prstGeom prst="rect">
            <a:avLst/>
          </a:prstGeom>
        </p:spPr>
        <p:txBody>
          <a:bodyPr wrap="square">
            <a:spAutoFit/>
          </a:bodyPr>
          <a:lstStyle/>
          <a:p>
            <a:r>
              <a:rPr lang="zh-CN" altLang="en-US" dirty="0" smtClean="0"/>
              <a:t>这些指标是根据全国近</a:t>
            </a:r>
            <a:r>
              <a:rPr lang="en-US" altLang="zh-CN" b="1" dirty="0" smtClean="0"/>
              <a:t>3000</a:t>
            </a:r>
            <a:r>
              <a:rPr lang="zh-CN" altLang="en-US" b="1" dirty="0" smtClean="0"/>
              <a:t>家</a:t>
            </a:r>
            <a:r>
              <a:rPr lang="zh-CN" altLang="en-US" dirty="0" smtClean="0"/>
              <a:t>出口企业（其在出口总值中的比重为</a:t>
            </a:r>
            <a:r>
              <a:rPr lang="en-US" altLang="zh-CN" dirty="0" smtClean="0"/>
              <a:t>30%</a:t>
            </a:r>
            <a:r>
              <a:rPr lang="zh-CN" altLang="en-US" dirty="0" smtClean="0"/>
              <a:t>左右）反馈的月度网络问卷调查信息获取，以</a:t>
            </a:r>
            <a:r>
              <a:rPr lang="en-US" altLang="zh-CN" b="1" dirty="0" smtClean="0"/>
              <a:t>50</a:t>
            </a:r>
            <a:r>
              <a:rPr lang="zh-CN" altLang="en-US" dirty="0" smtClean="0"/>
              <a:t>为荣枯分界线。</a:t>
            </a:r>
          </a:p>
          <a:p>
            <a:r>
              <a:rPr lang="zh-CN" altLang="en-US" dirty="0" smtClean="0"/>
              <a:t/>
            </a:r>
            <a:br>
              <a:rPr lang="zh-CN" altLang="en-US" dirty="0" smtClean="0"/>
            </a:br>
            <a:endParaRPr lang="zh-CN" altLang="en-US" dirty="0" smtClean="0"/>
          </a:p>
          <a:p>
            <a:r>
              <a:rPr lang="zh-CN" altLang="en-US" dirty="0" smtClean="0"/>
              <a:t>指数大于</a:t>
            </a:r>
            <a:r>
              <a:rPr lang="en-US" altLang="zh-CN" dirty="0" smtClean="0"/>
              <a:t>50</a:t>
            </a:r>
            <a:r>
              <a:rPr lang="zh-CN" altLang="en-US" dirty="0" smtClean="0"/>
              <a:t>，表明从出口企业的角度来看，未来出口订单（信心、成本）形势总体处于景气区间，且数值越大表明出口景气程度越高；</a:t>
            </a:r>
          </a:p>
          <a:p>
            <a:r>
              <a:rPr lang="zh-CN" altLang="en-US" dirty="0" smtClean="0"/>
              <a:t/>
            </a:r>
            <a:br>
              <a:rPr lang="zh-CN" altLang="en-US" dirty="0" smtClean="0"/>
            </a:br>
            <a:endParaRPr lang="zh-CN" altLang="en-US" dirty="0" smtClean="0"/>
          </a:p>
          <a:p>
            <a:r>
              <a:rPr lang="zh-CN" altLang="en-US" dirty="0" smtClean="0"/>
              <a:t>小于</a:t>
            </a:r>
            <a:r>
              <a:rPr lang="en-US" altLang="zh-CN" dirty="0" smtClean="0"/>
              <a:t>50</a:t>
            </a:r>
            <a:r>
              <a:rPr lang="zh-CN" altLang="en-US" dirty="0" smtClean="0"/>
              <a:t>，则表明未来出口订单（信心、成本）形势总体处于收缩区间，且数值越小表明出口收缩程度越严重。</a:t>
            </a:r>
          </a:p>
          <a:p>
            <a:r>
              <a:rPr lang="zh-CN" altLang="en-US" dirty="0" smtClean="0"/>
              <a:t/>
            </a:r>
            <a:br>
              <a:rPr lang="zh-CN" altLang="en-US" dirty="0" smtClean="0"/>
            </a:br>
            <a:endParaRPr lang="zh-CN" altLang="en-US" dirty="0" smtClean="0"/>
          </a:p>
          <a:p>
            <a:r>
              <a:rPr lang="zh-CN" altLang="en-US" b="1" dirty="0" smtClean="0">
                <a:solidFill>
                  <a:schemeClr val="accent1"/>
                </a:solidFill>
              </a:rPr>
              <a:t>怎样看中国出口先导指数</a:t>
            </a:r>
            <a:endParaRPr lang="zh-CN" altLang="en-US" dirty="0" smtClean="0">
              <a:solidFill>
                <a:schemeClr val="accent1"/>
              </a:solidFill>
            </a:endParaRPr>
          </a:p>
          <a:p>
            <a:r>
              <a:rPr lang="zh-CN" altLang="en-US" dirty="0" smtClean="0"/>
              <a:t/>
            </a:r>
            <a:br>
              <a:rPr lang="zh-CN" altLang="en-US" dirty="0" smtClean="0"/>
            </a:br>
            <a:endParaRPr lang="zh-CN" altLang="en-US" dirty="0" smtClean="0"/>
          </a:p>
          <a:p>
            <a:r>
              <a:rPr lang="zh-CN" altLang="en-US" dirty="0" smtClean="0"/>
              <a:t>中国外贸出口先导指数，从</a:t>
            </a:r>
            <a:r>
              <a:rPr lang="en-US" altLang="zh-CN" dirty="0" smtClean="0"/>
              <a:t>2014</a:t>
            </a:r>
            <a:r>
              <a:rPr lang="zh-CN" altLang="en-US" dirty="0" smtClean="0"/>
              <a:t>年</a:t>
            </a:r>
            <a:r>
              <a:rPr lang="en-US" altLang="zh-CN" dirty="0" smtClean="0"/>
              <a:t>4</a:t>
            </a:r>
            <a:r>
              <a:rPr lang="zh-CN" altLang="en-US" dirty="0" smtClean="0"/>
              <a:t>月起，由海关总署综合统计司负责按月度编制和发布。从历史数据来看，出口先导指数对我国未来</a:t>
            </a:r>
            <a:r>
              <a:rPr lang="en-US" altLang="zh-CN" dirty="0" smtClean="0"/>
              <a:t>2-3</a:t>
            </a:r>
            <a:r>
              <a:rPr lang="zh-CN" altLang="en-US" dirty="0" smtClean="0"/>
              <a:t>个月出口的走势具有较好的预警作用。</a:t>
            </a:r>
            <a:endParaRPr lang="zh-CN" altLang="en-US"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2763664" y="935474"/>
            <a:ext cx="7951216" cy="646331"/>
          </a:xfrm>
          <a:prstGeom prst="rect">
            <a:avLst/>
          </a:prstGeom>
        </p:spPr>
        <p:txBody>
          <a:bodyPr wrap="none">
            <a:spAutoFit/>
          </a:bodyPr>
          <a:lstStyle/>
          <a:p>
            <a:r>
              <a:rPr lang="zh-CN" altLang="en-US" sz="3600" b="1" dirty="0" smtClean="0">
                <a:solidFill>
                  <a:schemeClr val="accent1"/>
                </a:solidFill>
                <a:latin typeface="陈代明粉笔字体演示版" pitchFamily="65" charset="-128"/>
                <a:ea typeface="陈代明粉笔字体演示版" pitchFamily="65" charset="-128"/>
              </a:rPr>
              <a:t>知识｜海关对企业信用状况的调整</a:t>
            </a:r>
            <a:endParaRPr lang="zh-CN" altLang="en-US" sz="3600" b="1" dirty="0">
              <a:solidFill>
                <a:schemeClr val="accent1"/>
              </a:solidFill>
              <a:latin typeface="陈代明粉笔字体演示版" pitchFamily="65" charset="-128"/>
              <a:ea typeface="陈代明粉笔字体演示版" pitchFamily="65" charset="-128"/>
            </a:endParaRPr>
          </a:p>
        </p:txBody>
      </p:sp>
      <p:sp>
        <p:nvSpPr>
          <p:cNvPr id="10" name="矩形 9"/>
          <p:cNvSpPr/>
          <p:nvPr/>
        </p:nvSpPr>
        <p:spPr>
          <a:xfrm>
            <a:off x="1428750" y="1777276"/>
            <a:ext cx="10321290" cy="923330"/>
          </a:xfrm>
          <a:prstGeom prst="rect">
            <a:avLst/>
          </a:prstGeom>
        </p:spPr>
        <p:txBody>
          <a:bodyPr wrap="square">
            <a:spAutoFit/>
          </a:bodyPr>
          <a:lstStyle/>
          <a:p>
            <a:r>
              <a:rPr lang="zh-CN" altLang="en-US" dirty="0" smtClean="0"/>
              <a:t>海关对企业信用状况的认定结果实施动态调整：高级认证企业每</a:t>
            </a:r>
            <a:r>
              <a:rPr lang="en-US" altLang="zh-CN" dirty="0" smtClean="0"/>
              <a:t>3</a:t>
            </a:r>
            <a:r>
              <a:rPr lang="zh-CN" altLang="en-US" dirty="0" smtClean="0"/>
              <a:t>年重新认证一次；一般认证企业不定期重新认证。除此之外，还有一些情形下，海关会对企业的信用状况作出调整，具体是哪些情形？一起来看！</a:t>
            </a:r>
            <a:endParaRPr lang="zh-CN" altLang="en-US" dirty="0"/>
          </a:p>
        </p:txBody>
      </p:sp>
      <p:pic>
        <p:nvPicPr>
          <p:cNvPr id="17410" name="Picture 2"/>
          <p:cNvPicPr>
            <a:picLocks noChangeAspect="1" noChangeArrowheads="1"/>
          </p:cNvPicPr>
          <p:nvPr/>
        </p:nvPicPr>
        <p:blipFill>
          <a:blip r:embed="rId3" cstate="print"/>
          <a:srcRect/>
          <a:stretch>
            <a:fillRect/>
          </a:stretch>
        </p:blipFill>
        <p:spPr bwMode="auto">
          <a:xfrm>
            <a:off x="2898571" y="2527975"/>
            <a:ext cx="7114110" cy="4330025"/>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18434" name="Picture 2"/>
          <p:cNvPicPr>
            <a:picLocks noChangeAspect="1" noChangeArrowheads="1"/>
          </p:cNvPicPr>
          <p:nvPr/>
        </p:nvPicPr>
        <p:blipFill>
          <a:blip r:embed="rId3" cstate="print"/>
          <a:srcRect/>
          <a:stretch>
            <a:fillRect/>
          </a:stretch>
        </p:blipFill>
        <p:spPr bwMode="auto">
          <a:xfrm>
            <a:off x="1995069" y="1028701"/>
            <a:ext cx="8886291" cy="4838700"/>
          </a:xfrm>
          <a:prstGeom prst="rect">
            <a:avLst/>
          </a:prstGeom>
          <a:noFill/>
          <a:ln w="9525">
            <a:noFill/>
            <a:miter lim="800000"/>
            <a:headEnd/>
            <a:tailEnd/>
          </a:ln>
        </p:spPr>
      </p:pic>
      <p:sp>
        <p:nvSpPr>
          <p:cNvPr id="9" name="圆角矩形 8"/>
          <p:cNvSpPr/>
          <p:nvPr/>
        </p:nvSpPr>
        <p:spPr>
          <a:xfrm>
            <a:off x="4503420" y="1074420"/>
            <a:ext cx="4114800" cy="514350"/>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海关对企业信用状况进行调整的情形</a:t>
            </a:r>
            <a:endParaRPr lang="zh-CN" altLang="en-US" b="1" dirty="0">
              <a:solidFill>
                <a:schemeClr val="tx1"/>
              </a:solidFill>
            </a:endParaRP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9B9CD41-E078-488F-B8CC-114796FA0FA7}"/>
              </a:ext>
            </a:extLst>
          </p:cNvPr>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25"/>
                    </a14:imgEffect>
                  </a14:imgLayer>
                </a14:imgProps>
              </a:ext>
              <a:ext uri="{28A0092B-C50C-407E-A947-70E740481C1C}">
                <a14:useLocalDpi xmlns:a14="http://schemas.microsoft.com/office/drawing/2010/main" xmlns="" val="0"/>
              </a:ext>
            </a:extLst>
          </a:blip>
          <a:srcRect b="3226"/>
          <a:stretch/>
        </p:blipFill>
        <p:spPr>
          <a:xfrm>
            <a:off x="0" y="0"/>
            <a:ext cx="12245228" cy="6858000"/>
          </a:xfrm>
          <a:prstGeom prst="rect">
            <a:avLst/>
          </a:prstGeom>
        </p:spPr>
      </p:pic>
      <p:sp>
        <p:nvSpPr>
          <p:cNvPr id="6" name="任意多边形: 形状 5">
            <a:extLst>
              <a:ext uri="{FF2B5EF4-FFF2-40B4-BE49-F238E27FC236}">
                <a16:creationId xmlns="" xmlns:a16="http://schemas.microsoft.com/office/drawing/2014/main" id="{92ECC48C-B02D-446E-B336-397CAE19FDB0}"/>
              </a:ext>
            </a:extLst>
          </p:cNvPr>
          <p:cNvSpPr/>
          <p:nvPr/>
        </p:nvSpPr>
        <p:spPr>
          <a:xfrm>
            <a:off x="190500" y="107156"/>
            <a:ext cx="11811000" cy="6643688"/>
          </a:xfrm>
          <a:custGeom>
            <a:avLst/>
            <a:gdLst/>
            <a:ahLst/>
            <a:cxnLst/>
            <a:rect l="l" t="t" r="r" b="b"/>
            <a:pathLst>
              <a:path w="11811000" h="6643688">
                <a:moveTo>
                  <a:pt x="1911755" y="2095586"/>
                </a:moveTo>
                <a:cubicBezTo>
                  <a:pt x="2150847" y="2095586"/>
                  <a:pt x="2323407" y="2200901"/>
                  <a:pt x="2429432" y="2411529"/>
                </a:cubicBezTo>
                <a:cubicBezTo>
                  <a:pt x="2535459" y="2622158"/>
                  <a:pt x="2588472" y="2957315"/>
                  <a:pt x="2588472" y="3416998"/>
                </a:cubicBezTo>
                <a:cubicBezTo>
                  <a:pt x="2588472" y="3853911"/>
                  <a:pt x="2532612" y="4183019"/>
                  <a:pt x="2420894" y="4404322"/>
                </a:cubicBezTo>
                <a:cubicBezTo>
                  <a:pt x="2309175" y="4625624"/>
                  <a:pt x="2136616" y="4736276"/>
                  <a:pt x="1903216" y="4736276"/>
                </a:cubicBezTo>
                <a:cubicBezTo>
                  <a:pt x="1668393" y="4736276"/>
                  <a:pt x="1495478" y="4628471"/>
                  <a:pt x="1384471" y="4412861"/>
                </a:cubicBezTo>
                <a:cubicBezTo>
                  <a:pt x="1273464" y="4197250"/>
                  <a:pt x="1217960" y="3865296"/>
                  <a:pt x="1217960" y="3416998"/>
                </a:cubicBezTo>
                <a:cubicBezTo>
                  <a:pt x="1217960" y="2958738"/>
                  <a:pt x="1271685" y="2623937"/>
                  <a:pt x="1379134" y="2412597"/>
                </a:cubicBezTo>
                <a:cubicBezTo>
                  <a:pt x="1486583" y="2201256"/>
                  <a:pt x="1664124" y="2095586"/>
                  <a:pt x="1911755" y="2095586"/>
                </a:cubicBezTo>
                <a:close/>
                <a:moveTo>
                  <a:pt x="4174110" y="1914132"/>
                </a:moveTo>
                <a:lnTo>
                  <a:pt x="3456833" y="2405125"/>
                </a:lnTo>
                <a:lnTo>
                  <a:pt x="3456833" y="2650622"/>
                </a:lnTo>
                <a:lnTo>
                  <a:pt x="4144223" y="2193785"/>
                </a:lnTo>
                <a:lnTo>
                  <a:pt x="4144223" y="4693581"/>
                </a:lnTo>
                <a:lnTo>
                  <a:pt x="3375712" y="4693581"/>
                </a:lnTo>
                <a:lnTo>
                  <a:pt x="3375712" y="4921999"/>
                </a:lnTo>
                <a:lnTo>
                  <a:pt x="5066437" y="4921999"/>
                </a:lnTo>
                <a:lnTo>
                  <a:pt x="5066437" y="4693581"/>
                </a:lnTo>
                <a:lnTo>
                  <a:pt x="4411067" y="4693581"/>
                </a:lnTo>
                <a:lnTo>
                  <a:pt x="4411067" y="1914132"/>
                </a:lnTo>
                <a:close/>
                <a:moveTo>
                  <a:pt x="1913890" y="1869302"/>
                </a:moveTo>
                <a:cubicBezTo>
                  <a:pt x="1580868" y="1869302"/>
                  <a:pt x="1336439" y="1996676"/>
                  <a:pt x="1180602" y="2251423"/>
                </a:cubicBezTo>
                <a:cubicBezTo>
                  <a:pt x="1024765" y="2506170"/>
                  <a:pt x="946846" y="2894695"/>
                  <a:pt x="946846" y="3416998"/>
                </a:cubicBezTo>
                <a:cubicBezTo>
                  <a:pt x="946846" y="3930762"/>
                  <a:pt x="1026900" y="4317152"/>
                  <a:pt x="1187006" y="4576169"/>
                </a:cubicBezTo>
                <a:cubicBezTo>
                  <a:pt x="1347113" y="4835186"/>
                  <a:pt x="1584426" y="4964694"/>
                  <a:pt x="1898946" y="4964694"/>
                </a:cubicBezTo>
                <a:cubicBezTo>
                  <a:pt x="2216313" y="4964694"/>
                  <a:pt x="2456117" y="4832340"/>
                  <a:pt x="2618358" y="4567630"/>
                </a:cubicBezTo>
                <a:cubicBezTo>
                  <a:pt x="2780600" y="4302921"/>
                  <a:pt x="2861720" y="3919377"/>
                  <a:pt x="2861720" y="3416998"/>
                </a:cubicBezTo>
                <a:cubicBezTo>
                  <a:pt x="2861720" y="2897542"/>
                  <a:pt x="2783802" y="2509728"/>
                  <a:pt x="2627965" y="2253558"/>
                </a:cubicBezTo>
                <a:cubicBezTo>
                  <a:pt x="2472128" y="1997387"/>
                  <a:pt x="2234103" y="1869302"/>
                  <a:pt x="1913890" y="1869302"/>
                </a:cubicBezTo>
                <a:close/>
                <a:moveTo>
                  <a:pt x="0" y="0"/>
                </a:moveTo>
                <a:lnTo>
                  <a:pt x="11811000" y="0"/>
                </a:lnTo>
                <a:lnTo>
                  <a:pt x="11811000" y="6643688"/>
                </a:lnTo>
                <a:lnTo>
                  <a:pt x="0" y="6643688"/>
                </a:lnTo>
                <a:close/>
              </a:path>
            </a:pathLst>
          </a:custGeom>
          <a:solidFill>
            <a:srgbClr val="17375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CDA87563-0C24-42A6-9935-FBBD5706E032}"/>
              </a:ext>
            </a:extLst>
          </p:cNvPr>
          <p:cNvSpPr txBox="1"/>
          <p:nvPr/>
        </p:nvSpPr>
        <p:spPr>
          <a:xfrm>
            <a:off x="6572250" y="4400550"/>
            <a:ext cx="4552950"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关务</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 xmlns:a16="http://schemas.microsoft.com/office/drawing/2014/main" id="{D100483E-7770-4BB7-9B71-8749DAD617E3}"/>
              </a:ext>
            </a:extLst>
          </p:cNvPr>
          <p:cNvCxnSpPr>
            <a:cxnSpLocks/>
          </p:cNvCxnSpPr>
          <p:nvPr/>
        </p:nvCxnSpPr>
        <p:spPr>
          <a:xfrm>
            <a:off x="6677025" y="4262755"/>
            <a:ext cx="9429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274992E3-EA3C-49D2-A9B9-BC00599D970D}"/>
              </a:ext>
            </a:extLst>
          </p:cNvPr>
          <p:cNvSpPr/>
          <p:nvPr/>
        </p:nvSpPr>
        <p:spPr>
          <a:xfrm>
            <a:off x="361950" y="231942"/>
            <a:ext cx="11468100" cy="639411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60814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691640" y="1018878"/>
            <a:ext cx="9726930" cy="2585323"/>
          </a:xfrm>
          <a:prstGeom prst="rect">
            <a:avLst/>
          </a:prstGeom>
        </p:spPr>
        <p:txBody>
          <a:bodyPr wrap="square">
            <a:spAutoFit/>
          </a:bodyPr>
          <a:lstStyle/>
          <a:p>
            <a:pPr>
              <a:lnSpc>
                <a:spcPct val="150000"/>
              </a:lnSpc>
            </a:pPr>
            <a:r>
              <a:rPr lang="zh-CN" altLang="en-US" dirty="0" smtClean="0"/>
              <a:t>■认证企业发生信用等级调整的，应当将原</a:t>
            </a:r>
            <a:r>
              <a:rPr lang="en-US" altLang="zh-CN" dirty="0" smtClean="0"/>
              <a:t>《</a:t>
            </a:r>
            <a:r>
              <a:rPr lang="zh-CN" altLang="en-US" dirty="0" smtClean="0"/>
              <a:t>认证企业证书</a:t>
            </a:r>
            <a:r>
              <a:rPr lang="en-US" altLang="zh-CN" dirty="0" smtClean="0"/>
              <a:t>》</a:t>
            </a:r>
            <a:r>
              <a:rPr lang="zh-CN" altLang="en-US" dirty="0" smtClean="0"/>
              <a:t>交回海关。无法交回的，海关公示作废。</a:t>
            </a:r>
          </a:p>
          <a:p>
            <a:pPr>
              <a:lnSpc>
                <a:spcPct val="150000"/>
              </a:lnSpc>
            </a:pPr>
            <a:r>
              <a:rPr lang="zh-CN" altLang="en-US" dirty="0" smtClean="0"/>
              <a:t>■</a:t>
            </a:r>
            <a:r>
              <a:rPr lang="en-US" altLang="zh-CN" dirty="0" smtClean="0"/>
              <a:t>《</a:t>
            </a:r>
            <a:r>
              <a:rPr lang="zh-CN" altLang="en-US" dirty="0" smtClean="0"/>
              <a:t>信用办法</a:t>
            </a:r>
            <a:r>
              <a:rPr lang="en-US" altLang="zh-CN" dirty="0" smtClean="0"/>
              <a:t>》</a:t>
            </a:r>
            <a:r>
              <a:rPr lang="zh-CN" altLang="en-US" dirty="0" smtClean="0"/>
              <a:t>和</a:t>
            </a:r>
            <a:r>
              <a:rPr lang="en-US" altLang="zh-CN" dirty="0" smtClean="0"/>
              <a:t>《</a:t>
            </a:r>
            <a:r>
              <a:rPr lang="zh-CN" altLang="en-US" dirty="0" smtClean="0"/>
              <a:t>海关认证企业标准</a:t>
            </a:r>
            <a:r>
              <a:rPr lang="en-US" altLang="zh-CN" dirty="0" smtClean="0"/>
              <a:t>》</a:t>
            </a:r>
            <a:r>
              <a:rPr lang="zh-CN" altLang="en-US" dirty="0" smtClean="0"/>
              <a:t>中的“</a:t>
            </a:r>
            <a:r>
              <a:rPr lang="en-US" altLang="zh-CN" dirty="0" smtClean="0"/>
              <a:t>1</a:t>
            </a:r>
            <a:r>
              <a:rPr lang="zh-CN" altLang="en-US" dirty="0" smtClean="0"/>
              <a:t>年内”根据企业信用等级调整情形，按照以下方式进行计算：</a:t>
            </a:r>
          </a:p>
          <a:p>
            <a:pPr>
              <a:lnSpc>
                <a:spcPct val="150000"/>
              </a:lnSpc>
            </a:pPr>
            <a:r>
              <a:rPr lang="zh-CN" altLang="en-US" dirty="0" smtClean="0"/>
              <a:t>企业信用等级向上调整为认证企业的，自海关接受企业申请之日起倒推</a:t>
            </a:r>
            <a:r>
              <a:rPr lang="en-US" altLang="zh-CN" dirty="0" smtClean="0"/>
              <a:t>12</a:t>
            </a:r>
            <a:r>
              <a:rPr lang="zh-CN" altLang="en-US" dirty="0" smtClean="0"/>
              <a:t>个月计算；企业信用等级向下调整的，以最近一次海关行政处罚决定作出之日倒推</a:t>
            </a:r>
            <a:r>
              <a:rPr lang="en-US" altLang="zh-CN" dirty="0" smtClean="0"/>
              <a:t>12</a:t>
            </a:r>
            <a:r>
              <a:rPr lang="zh-CN" altLang="en-US" dirty="0" smtClean="0"/>
              <a:t>个月计算。</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4275773" y="3927157"/>
            <a:ext cx="3725227" cy="2470683"/>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3F593723-6331-4B5E-9C54-B1FFBEDA94DD}"/>
              </a:ext>
            </a:extLst>
          </p:cNvPr>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25"/>
                    </a14:imgEffect>
                  </a14:imgLayer>
                </a14:imgProps>
              </a:ext>
              <a:ext uri="{28A0092B-C50C-407E-A947-70E740481C1C}">
                <a14:useLocalDpi xmlns:a14="http://schemas.microsoft.com/office/drawing/2010/main" xmlns="" val="0"/>
              </a:ext>
            </a:extLst>
          </a:blip>
          <a:srcRect t="5493" b="10177"/>
          <a:stretch/>
        </p:blipFill>
        <p:spPr>
          <a:xfrm>
            <a:off x="0" y="1"/>
            <a:ext cx="12192000" cy="6858000"/>
          </a:xfrm>
          <a:prstGeom prst="rect">
            <a:avLst/>
          </a:prstGeom>
        </p:spPr>
      </p:pic>
      <p:sp>
        <p:nvSpPr>
          <p:cNvPr id="10" name="文本框 9">
            <a:extLst>
              <a:ext uri="{FF2B5EF4-FFF2-40B4-BE49-F238E27FC236}">
                <a16:creationId xmlns="" xmlns:a16="http://schemas.microsoft.com/office/drawing/2014/main" id="{07671D27-A9D2-41E0-866E-3A95911D00DF}"/>
              </a:ext>
            </a:extLst>
          </p:cNvPr>
          <p:cNvSpPr txBox="1"/>
          <p:nvPr/>
        </p:nvSpPr>
        <p:spPr>
          <a:xfrm>
            <a:off x="190500" y="107156"/>
            <a:ext cx="11811000" cy="6643688"/>
          </a:xfrm>
          <a:custGeom>
            <a:avLst/>
            <a:gdLst/>
            <a:ahLst/>
            <a:cxnLst/>
            <a:rect l="l" t="t" r="r" b="b"/>
            <a:pathLst>
              <a:path w="11811000" h="6643688">
                <a:moveTo>
                  <a:pt x="1911755" y="2095586"/>
                </a:moveTo>
                <a:cubicBezTo>
                  <a:pt x="2150848" y="2095586"/>
                  <a:pt x="2323407" y="2200901"/>
                  <a:pt x="2429432" y="2411529"/>
                </a:cubicBezTo>
                <a:cubicBezTo>
                  <a:pt x="2535459" y="2622158"/>
                  <a:pt x="2588471" y="2957315"/>
                  <a:pt x="2588471" y="3416998"/>
                </a:cubicBezTo>
                <a:cubicBezTo>
                  <a:pt x="2588471" y="3853911"/>
                  <a:pt x="2532612" y="4183019"/>
                  <a:pt x="2420894" y="4404322"/>
                </a:cubicBezTo>
                <a:cubicBezTo>
                  <a:pt x="2309175" y="4625624"/>
                  <a:pt x="2136616" y="4736276"/>
                  <a:pt x="1903216" y="4736276"/>
                </a:cubicBezTo>
                <a:cubicBezTo>
                  <a:pt x="1668393" y="4736276"/>
                  <a:pt x="1495478" y="4628471"/>
                  <a:pt x="1384471" y="4412861"/>
                </a:cubicBezTo>
                <a:cubicBezTo>
                  <a:pt x="1273464" y="4197250"/>
                  <a:pt x="1217960" y="3865296"/>
                  <a:pt x="1217960" y="3416998"/>
                </a:cubicBezTo>
                <a:cubicBezTo>
                  <a:pt x="1217960" y="2958738"/>
                  <a:pt x="1271685" y="2623937"/>
                  <a:pt x="1379134" y="2412597"/>
                </a:cubicBezTo>
                <a:cubicBezTo>
                  <a:pt x="1486583" y="2201256"/>
                  <a:pt x="1664124" y="2095586"/>
                  <a:pt x="1911755" y="2095586"/>
                </a:cubicBezTo>
                <a:close/>
                <a:moveTo>
                  <a:pt x="4195457" y="1869302"/>
                </a:moveTo>
                <a:cubicBezTo>
                  <a:pt x="3949249" y="1869302"/>
                  <a:pt x="3746803" y="1938326"/>
                  <a:pt x="3588120" y="2076373"/>
                </a:cubicBezTo>
                <a:cubicBezTo>
                  <a:pt x="3429436" y="2214421"/>
                  <a:pt x="3339421" y="2395875"/>
                  <a:pt x="3318073" y="2620735"/>
                </a:cubicBezTo>
                <a:lnTo>
                  <a:pt x="3591322" y="2654891"/>
                </a:lnTo>
                <a:cubicBezTo>
                  <a:pt x="3609823" y="2482688"/>
                  <a:pt x="3672799" y="2347131"/>
                  <a:pt x="3780248" y="2248221"/>
                </a:cubicBezTo>
                <a:cubicBezTo>
                  <a:pt x="3887697" y="2149311"/>
                  <a:pt x="4025388" y="2099855"/>
                  <a:pt x="4193322" y="2099855"/>
                </a:cubicBezTo>
                <a:cubicBezTo>
                  <a:pt x="4378334" y="2099855"/>
                  <a:pt x="4522786" y="2150022"/>
                  <a:pt x="4626677" y="2250356"/>
                </a:cubicBezTo>
                <a:cubicBezTo>
                  <a:pt x="4730569" y="2350689"/>
                  <a:pt x="4782514" y="2493362"/>
                  <a:pt x="4782514" y="2678374"/>
                </a:cubicBezTo>
                <a:cubicBezTo>
                  <a:pt x="4782514" y="2839192"/>
                  <a:pt x="4733059" y="2992894"/>
                  <a:pt x="4634149" y="3139480"/>
                </a:cubicBezTo>
                <a:cubicBezTo>
                  <a:pt x="4535239" y="3286067"/>
                  <a:pt x="4361968" y="3466097"/>
                  <a:pt x="4114336" y="3679573"/>
                </a:cubicBezTo>
                <a:cubicBezTo>
                  <a:pt x="3873821" y="3888779"/>
                  <a:pt x="3691300" y="4074858"/>
                  <a:pt x="3566772" y="4237811"/>
                </a:cubicBezTo>
                <a:cubicBezTo>
                  <a:pt x="3442245" y="4400764"/>
                  <a:pt x="3347249" y="4564784"/>
                  <a:pt x="3281783" y="4729871"/>
                </a:cubicBezTo>
                <a:lnTo>
                  <a:pt x="3281783" y="4921999"/>
                </a:lnTo>
                <a:lnTo>
                  <a:pt x="5104862" y="4921999"/>
                </a:lnTo>
                <a:lnTo>
                  <a:pt x="5104862" y="4680772"/>
                </a:lnTo>
                <a:lnTo>
                  <a:pt x="3593457" y="4680772"/>
                </a:lnTo>
                <a:cubicBezTo>
                  <a:pt x="3694502" y="4447373"/>
                  <a:pt x="3937152" y="4159892"/>
                  <a:pt x="4321408" y="3818332"/>
                </a:cubicBezTo>
                <a:cubicBezTo>
                  <a:pt x="4540576" y="3623358"/>
                  <a:pt x="4695701" y="3470011"/>
                  <a:pt x="4786784" y="3358292"/>
                </a:cubicBezTo>
                <a:cubicBezTo>
                  <a:pt x="4877867" y="3246574"/>
                  <a:pt x="4946179" y="3134499"/>
                  <a:pt x="4991721" y="3022069"/>
                </a:cubicBezTo>
                <a:cubicBezTo>
                  <a:pt x="5037262" y="2909639"/>
                  <a:pt x="5060033" y="2789381"/>
                  <a:pt x="5060033" y="2661296"/>
                </a:cubicBezTo>
                <a:cubicBezTo>
                  <a:pt x="5060033" y="2412241"/>
                  <a:pt x="4983893" y="2217978"/>
                  <a:pt x="4831614" y="2078508"/>
                </a:cubicBezTo>
                <a:cubicBezTo>
                  <a:pt x="4679335" y="1939037"/>
                  <a:pt x="4467283" y="1869302"/>
                  <a:pt x="4195457" y="1869302"/>
                </a:cubicBezTo>
                <a:close/>
                <a:moveTo>
                  <a:pt x="1913890" y="1869302"/>
                </a:moveTo>
                <a:cubicBezTo>
                  <a:pt x="1580868" y="1869302"/>
                  <a:pt x="1336439" y="1996676"/>
                  <a:pt x="1180602" y="2251423"/>
                </a:cubicBezTo>
                <a:cubicBezTo>
                  <a:pt x="1024765" y="2506170"/>
                  <a:pt x="946846" y="2894695"/>
                  <a:pt x="946846" y="3416998"/>
                </a:cubicBezTo>
                <a:cubicBezTo>
                  <a:pt x="946846" y="3930762"/>
                  <a:pt x="1026900" y="4317152"/>
                  <a:pt x="1187006" y="4576169"/>
                </a:cubicBezTo>
                <a:cubicBezTo>
                  <a:pt x="1347113" y="4835186"/>
                  <a:pt x="1584426" y="4964694"/>
                  <a:pt x="1898946" y="4964694"/>
                </a:cubicBezTo>
                <a:cubicBezTo>
                  <a:pt x="2216313" y="4964694"/>
                  <a:pt x="2456117" y="4832340"/>
                  <a:pt x="2618358" y="4567630"/>
                </a:cubicBezTo>
                <a:cubicBezTo>
                  <a:pt x="2780600" y="4302921"/>
                  <a:pt x="2861720" y="3919377"/>
                  <a:pt x="2861720" y="3416998"/>
                </a:cubicBezTo>
                <a:cubicBezTo>
                  <a:pt x="2861720" y="2897542"/>
                  <a:pt x="2783802" y="2509728"/>
                  <a:pt x="2627965" y="2253558"/>
                </a:cubicBezTo>
                <a:cubicBezTo>
                  <a:pt x="2472128" y="1997387"/>
                  <a:pt x="2234103" y="1869302"/>
                  <a:pt x="1913890" y="1869302"/>
                </a:cubicBezTo>
                <a:close/>
                <a:moveTo>
                  <a:pt x="0" y="0"/>
                </a:moveTo>
                <a:lnTo>
                  <a:pt x="11811000" y="0"/>
                </a:lnTo>
                <a:lnTo>
                  <a:pt x="11811000" y="6643688"/>
                </a:lnTo>
                <a:lnTo>
                  <a:pt x="0" y="6643688"/>
                </a:lnTo>
                <a:close/>
              </a:path>
            </a:pathLst>
          </a:custGeom>
          <a:solidFill>
            <a:srgbClr val="17375D">
              <a:alpha val="90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4400" dirty="0"/>
          </a:p>
        </p:txBody>
      </p:sp>
      <p:sp>
        <p:nvSpPr>
          <p:cNvPr id="11" name="文本框 10">
            <a:extLst>
              <a:ext uri="{FF2B5EF4-FFF2-40B4-BE49-F238E27FC236}">
                <a16:creationId xmlns="" xmlns:a16="http://schemas.microsoft.com/office/drawing/2014/main" id="{BF589F0D-1051-422B-8379-C38F1E75FF72}"/>
              </a:ext>
            </a:extLst>
          </p:cNvPr>
          <p:cNvSpPr txBox="1"/>
          <p:nvPr/>
        </p:nvSpPr>
        <p:spPr>
          <a:xfrm>
            <a:off x="6572250" y="4400550"/>
            <a:ext cx="4552950"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税务</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 xmlns:a16="http://schemas.microsoft.com/office/drawing/2014/main" id="{012DFBBB-DECB-4994-B8DE-F4512CFA6817}"/>
              </a:ext>
            </a:extLst>
          </p:cNvPr>
          <p:cNvCxnSpPr>
            <a:cxnSpLocks/>
          </p:cNvCxnSpPr>
          <p:nvPr/>
        </p:nvCxnSpPr>
        <p:spPr>
          <a:xfrm>
            <a:off x="6677025" y="4262755"/>
            <a:ext cx="9429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91923D3-3F7E-4EE0-A986-4606DC34731E}"/>
              </a:ext>
            </a:extLst>
          </p:cNvPr>
          <p:cNvSpPr/>
          <p:nvPr/>
        </p:nvSpPr>
        <p:spPr>
          <a:xfrm>
            <a:off x="361950" y="231942"/>
            <a:ext cx="11468100" cy="639411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240066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525512"/>
            <a:ext cx="10206990" cy="6186309"/>
          </a:xfrm>
          <a:prstGeom prst="rect">
            <a:avLst/>
          </a:prstGeom>
        </p:spPr>
        <p:txBody>
          <a:bodyPr wrap="square">
            <a:spAutoFit/>
          </a:bodyPr>
          <a:lstStyle/>
          <a:p>
            <a:pPr algn="ctr">
              <a:lnSpc>
                <a:spcPct val="150000"/>
              </a:lnSpc>
            </a:pPr>
            <a:r>
              <a:rPr lang="zh-CN" altLang="en-US" b="1" dirty="0" smtClean="0">
                <a:solidFill>
                  <a:schemeClr val="accent1"/>
                </a:solidFill>
                <a:latin typeface="微软雅黑" pitchFamily="34" charset="-122"/>
                <a:ea typeface="微软雅黑" pitchFamily="34" charset="-122"/>
              </a:rPr>
              <a:t>国家税务总局</a:t>
            </a:r>
            <a:endParaRPr lang="en-US" altLang="zh-CN" b="1" dirty="0" smtClean="0">
              <a:solidFill>
                <a:schemeClr val="accent1"/>
              </a:solidFill>
              <a:latin typeface="微软雅黑" pitchFamily="34" charset="-122"/>
              <a:ea typeface="微软雅黑" pitchFamily="34" charset="-122"/>
            </a:endParaRPr>
          </a:p>
          <a:p>
            <a:pPr algn="ctr">
              <a:lnSpc>
                <a:spcPct val="150000"/>
              </a:lnSpc>
            </a:pPr>
            <a:r>
              <a:rPr lang="zh-CN" altLang="en-US" b="1" dirty="0" smtClean="0">
                <a:solidFill>
                  <a:schemeClr val="accent1"/>
                </a:solidFill>
                <a:latin typeface="微软雅黑" pitchFamily="34" charset="-122"/>
                <a:ea typeface="微软雅黑" pitchFamily="34" charset="-122"/>
              </a:rPr>
              <a:t>关于调整完善外贸综合服务企业办理出口货物退（免）税有关事项的公告</a:t>
            </a:r>
            <a:endParaRPr lang="en-US" altLang="zh-CN" b="1" dirty="0" smtClean="0">
              <a:solidFill>
                <a:schemeClr val="accent1"/>
              </a:solidFill>
              <a:latin typeface="微软雅黑" pitchFamily="34" charset="-122"/>
              <a:ea typeface="微软雅黑" pitchFamily="34" charset="-122"/>
            </a:endParaRPr>
          </a:p>
          <a:p>
            <a:pPr algn="ctr">
              <a:lnSpc>
                <a:spcPct val="150000"/>
              </a:lnSpc>
            </a:pPr>
            <a:r>
              <a:rPr lang="zh-CN" altLang="en-US" b="1" dirty="0" smtClean="0">
                <a:solidFill>
                  <a:schemeClr val="accent1"/>
                </a:solidFill>
                <a:latin typeface="微软雅黑" pitchFamily="34" charset="-122"/>
                <a:ea typeface="微软雅黑" pitchFamily="34" charset="-122"/>
              </a:rPr>
              <a:t>国家税务总局公告</a:t>
            </a:r>
            <a:r>
              <a:rPr lang="en-US" altLang="zh-CN" b="1" dirty="0" smtClean="0">
                <a:solidFill>
                  <a:schemeClr val="accent1"/>
                </a:solidFill>
                <a:latin typeface="微软雅黑" pitchFamily="34" charset="-122"/>
                <a:ea typeface="微软雅黑" pitchFamily="34" charset="-122"/>
              </a:rPr>
              <a:t>2017</a:t>
            </a:r>
            <a:r>
              <a:rPr lang="zh-CN" altLang="en-US" b="1" dirty="0" smtClean="0">
                <a:solidFill>
                  <a:schemeClr val="accent1"/>
                </a:solidFill>
                <a:latin typeface="微软雅黑" pitchFamily="34" charset="-122"/>
                <a:ea typeface="微软雅黑" pitchFamily="34" charset="-122"/>
              </a:rPr>
              <a:t>年第</a:t>
            </a:r>
            <a:r>
              <a:rPr lang="en-US" altLang="zh-CN" b="1" dirty="0" smtClean="0">
                <a:solidFill>
                  <a:schemeClr val="accent1"/>
                </a:solidFill>
                <a:latin typeface="微软雅黑" pitchFamily="34" charset="-122"/>
                <a:ea typeface="微软雅黑" pitchFamily="34" charset="-122"/>
              </a:rPr>
              <a:t>35</a:t>
            </a:r>
            <a:r>
              <a:rPr lang="zh-CN" altLang="en-US" b="1" dirty="0" smtClean="0">
                <a:solidFill>
                  <a:schemeClr val="accent1"/>
                </a:solidFill>
                <a:latin typeface="微软雅黑" pitchFamily="34" charset="-122"/>
                <a:ea typeface="微软雅黑" pitchFamily="34" charset="-122"/>
              </a:rPr>
              <a:t>号</a:t>
            </a:r>
            <a:endParaRPr lang="en-US" altLang="zh-CN" b="1" dirty="0" smtClean="0">
              <a:solidFill>
                <a:schemeClr val="accent1"/>
              </a:solidFill>
              <a:latin typeface="微软雅黑" pitchFamily="34" charset="-122"/>
              <a:ea typeface="微软雅黑" pitchFamily="34" charset="-122"/>
            </a:endParaRPr>
          </a:p>
          <a:p>
            <a:pPr algn="ctr">
              <a:lnSpc>
                <a:spcPct val="150000"/>
              </a:lnSpc>
            </a:pPr>
            <a:endParaRPr lang="en-US" altLang="zh-CN" sz="1400" b="1" dirty="0" smtClean="0">
              <a:solidFill>
                <a:schemeClr val="accent1"/>
              </a:solidFill>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为促进外贸综合服务企业规范健康发展，建立与企业发展相适应的出口退（免）税管理模式，根据</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商务部 海关总署 税务总局 质检总局 外汇局关于促进外贸综合服务企业健康发展有关工作的通知</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（商贸函</a:t>
            </a:r>
            <a:r>
              <a:rPr lang="en-US" altLang="zh-CN" sz="1400" dirty="0" smtClean="0">
                <a:latin typeface="微软雅黑" pitchFamily="34" charset="-122"/>
                <a:ea typeface="微软雅黑" pitchFamily="34" charset="-122"/>
              </a:rPr>
              <a:t>〔2017〕759</a:t>
            </a:r>
            <a:r>
              <a:rPr lang="zh-CN" altLang="en-US" sz="1400" dirty="0" smtClean="0">
                <a:latin typeface="微软雅黑" pitchFamily="34" charset="-122"/>
                <a:ea typeface="微软雅黑" pitchFamily="34" charset="-122"/>
              </a:rPr>
              <a:t>号）的精神，现将外贸综合服务企业代生产企业办理出口退（免）税事项的有关问题公告如下：</a:t>
            </a:r>
          </a:p>
          <a:p>
            <a:pPr>
              <a:lnSpc>
                <a:spcPct val="150000"/>
              </a:lnSpc>
            </a:pPr>
            <a:r>
              <a:rPr lang="zh-CN" altLang="en-US" sz="1400" dirty="0" smtClean="0">
                <a:latin typeface="微软雅黑" pitchFamily="34" charset="-122"/>
                <a:ea typeface="微软雅黑" pitchFamily="34" charset="-122"/>
              </a:rPr>
              <a:t>　　一、外贸综合服务企业（以下简称综服企业）代国内生产企业办理出口退（免）税事项同时符合下列条件的，可由综服企业向综服企业所在地主管税务机关集中代为办理出口退（免）税事项（以下称代办退税）</a:t>
            </a:r>
            <a:r>
              <a:rPr lang="en-US" altLang="zh-CN"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（一）符合商务部等部门规定的综服企业定义并向主管税务机关备案。</a:t>
            </a:r>
          </a:p>
          <a:p>
            <a:pPr>
              <a:lnSpc>
                <a:spcPct val="150000"/>
              </a:lnSpc>
            </a:pPr>
            <a:r>
              <a:rPr lang="zh-CN" altLang="en-US" sz="1400" dirty="0" smtClean="0">
                <a:latin typeface="微软雅黑" pitchFamily="34" charset="-122"/>
                <a:ea typeface="微软雅黑" pitchFamily="34" charset="-122"/>
              </a:rPr>
              <a:t>      （二）企业内部已建立较为完善的代办退税内部风险管控制度并已向主管税务机关备案。</a:t>
            </a:r>
          </a:p>
          <a:p>
            <a:pPr>
              <a:lnSpc>
                <a:spcPct val="150000"/>
              </a:lnSpc>
            </a:pPr>
            <a:r>
              <a:rPr lang="zh-CN" altLang="en-US" sz="1400" dirty="0" smtClean="0">
                <a:latin typeface="微软雅黑" pitchFamily="34" charset="-122"/>
                <a:ea typeface="微软雅黑" pitchFamily="34" charset="-122"/>
              </a:rPr>
              <a:t>　   二、生产企业出口货物，同时符合以下条件的，可由综服企业代办退税：</a:t>
            </a:r>
          </a:p>
          <a:p>
            <a:pPr>
              <a:lnSpc>
                <a:spcPct val="150000"/>
              </a:lnSpc>
            </a:pPr>
            <a:r>
              <a:rPr lang="zh-CN" altLang="en-US" sz="1400" dirty="0" smtClean="0">
                <a:latin typeface="微软雅黑" pitchFamily="34" charset="-122"/>
                <a:ea typeface="微软雅黑" pitchFamily="34" charset="-122"/>
              </a:rPr>
              <a:t>      （一）出口货物为生产企业的自产货物或视同自产货物。</a:t>
            </a:r>
          </a:p>
          <a:p>
            <a:pPr>
              <a:lnSpc>
                <a:spcPct val="150000"/>
              </a:lnSpc>
            </a:pPr>
            <a:r>
              <a:rPr lang="zh-CN" altLang="en-US" sz="1400" dirty="0" smtClean="0">
                <a:latin typeface="微软雅黑" pitchFamily="34" charset="-122"/>
                <a:ea typeface="微软雅黑" pitchFamily="34" charset="-122"/>
              </a:rPr>
              <a:t>      （二）生产企业为增值税一般纳税人并已按规定办理出口退（免）税备案。</a:t>
            </a:r>
          </a:p>
          <a:p>
            <a:pPr>
              <a:lnSpc>
                <a:spcPct val="150000"/>
              </a:lnSpc>
            </a:pPr>
            <a:r>
              <a:rPr lang="zh-CN" altLang="en-US" sz="1400" dirty="0" smtClean="0">
                <a:latin typeface="微软雅黑" pitchFamily="34" charset="-122"/>
                <a:ea typeface="微软雅黑" pitchFamily="34" charset="-122"/>
              </a:rPr>
              <a:t>      （三）生产企业已与境外单位或个人签订出口合同。</a:t>
            </a:r>
          </a:p>
          <a:p>
            <a:pPr>
              <a:lnSpc>
                <a:spcPct val="150000"/>
              </a:lnSpc>
            </a:pPr>
            <a:r>
              <a:rPr lang="zh-CN" altLang="en-US" sz="1400" dirty="0" smtClean="0">
                <a:latin typeface="微软雅黑" pitchFamily="34" charset="-122"/>
                <a:ea typeface="微软雅黑" pitchFamily="34" charset="-122"/>
              </a:rPr>
              <a:t>      （四）生产企业已与综服企业签订外贸综合服务合同（协议），约定由综服企业提供包括报关报检、物流、代办退税、结算等在内的综合服务，并明确相关法律责任。</a:t>
            </a:r>
          </a:p>
          <a:p>
            <a:pPr>
              <a:lnSpc>
                <a:spcPct val="150000"/>
              </a:lnSpc>
            </a:pPr>
            <a:r>
              <a:rPr lang="zh-CN" altLang="en-US" sz="1400" dirty="0" smtClean="0">
                <a:latin typeface="微软雅黑" pitchFamily="34" charset="-122"/>
                <a:ea typeface="微软雅黑" pitchFamily="34" charset="-122"/>
              </a:rPr>
              <a:t>      （五）生产企业向主管税务机关提供代办退税的开户银行和账号（以下简称代办退税账户）。</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5909310"/>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三、生产企业应当办理委托代办退税备案。生产企业在已办理出口退（免）税备案后，首次委托综服企业代办退税前，向其所在地主管税务机关报送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（附件</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）并提供代办退税账户，同时将与综服企业签订的外贸综合服务合同（协议）留存备查。</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内容发生变化时，生产企业应自发生变化之日起</a:t>
            </a:r>
            <a:r>
              <a:rPr lang="en-US" altLang="zh-CN" sz="1400" dirty="0" smtClean="0">
                <a:latin typeface="微软雅黑" pitchFamily="34" charset="-122"/>
                <a:ea typeface="微软雅黑" pitchFamily="34" charset="-122"/>
              </a:rPr>
              <a:t>30</a:t>
            </a:r>
            <a:r>
              <a:rPr lang="zh-CN" altLang="en-US" sz="1400" dirty="0" smtClean="0">
                <a:latin typeface="微软雅黑" pitchFamily="34" charset="-122"/>
                <a:ea typeface="微软雅黑" pitchFamily="34" charset="-122"/>
              </a:rPr>
              <a:t>日内重新报送该表。</a:t>
            </a:r>
          </a:p>
          <a:p>
            <a:pPr>
              <a:lnSpc>
                <a:spcPct val="150000"/>
              </a:lnSpc>
            </a:pPr>
            <a:r>
              <a:rPr lang="zh-CN" altLang="en-US" sz="1400" dirty="0" smtClean="0">
                <a:latin typeface="微软雅黑" pitchFamily="34" charset="-122"/>
                <a:ea typeface="微软雅黑" pitchFamily="34" charset="-122"/>
              </a:rPr>
              <a:t>        生产企业办理撤回委托代办退税备案事项的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应在综服企业主管税务机关按规定向综服企业结清该生产企业的代办退税款后办理。</a:t>
            </a:r>
          </a:p>
          <a:p>
            <a:pPr>
              <a:lnSpc>
                <a:spcPct val="150000"/>
              </a:lnSpc>
            </a:pPr>
            <a:r>
              <a:rPr lang="zh-CN" altLang="en-US" sz="1400" dirty="0" smtClean="0">
                <a:latin typeface="微软雅黑" pitchFamily="34" charset="-122"/>
                <a:ea typeface="微软雅黑" pitchFamily="34" charset="-122"/>
              </a:rPr>
              <a:t>        生产企业办理撤回出口退（免）税备案事项的，应按规定先办理撤回委托代办退税备案事项。</a:t>
            </a:r>
          </a:p>
          <a:p>
            <a:pPr>
              <a:lnSpc>
                <a:spcPct val="150000"/>
              </a:lnSpc>
            </a:pPr>
            <a:r>
              <a:rPr lang="zh-CN" altLang="en-US" sz="1400" dirty="0" smtClean="0">
                <a:latin typeface="微软雅黑" pitchFamily="34" charset="-122"/>
                <a:ea typeface="微软雅黑" pitchFamily="34" charset="-122"/>
              </a:rPr>
              <a:t>        四、综服企业应当办理代办退税备案。综服企业办理出口退（免）税备案后，在为每户生产企业首次代办退税前，向其所在地主管税务机关报送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，同时将下列资料留存备查：</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（一）与生产企业签订的外贸综合服务合同（协议）。</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（二）每户委托代办退税生产企业的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（三）综服企业代办退税内部风险管控信息系统建设及应用情况。</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的内容发生变化时，综服企业应自发生变化之日起</a:t>
            </a:r>
            <a:r>
              <a:rPr lang="en-US" altLang="zh-CN" sz="1400" dirty="0" smtClean="0">
                <a:latin typeface="微软雅黑" pitchFamily="34" charset="-122"/>
                <a:ea typeface="微软雅黑" pitchFamily="34" charset="-122"/>
              </a:rPr>
              <a:t>30</a:t>
            </a:r>
            <a:r>
              <a:rPr lang="zh-CN" altLang="en-US" sz="1400" dirty="0" smtClean="0">
                <a:latin typeface="微软雅黑" pitchFamily="34" charset="-122"/>
                <a:ea typeface="微软雅黑" pitchFamily="34" charset="-122"/>
              </a:rPr>
              <a:t>日内重新报送该表。</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综服企业首次办理代办退税备案时，应将企业代办退税内部风险管控制度一次性报主管税务机关。</a:t>
            </a:r>
          </a:p>
          <a:p>
            <a:pPr>
              <a:lnSpc>
                <a:spcPct val="150000"/>
              </a:lnSpc>
            </a:pPr>
            <a:r>
              <a:rPr lang="zh-CN" altLang="en-US" sz="1400" dirty="0" smtClean="0">
                <a:latin typeface="微软雅黑" pitchFamily="34" charset="-122"/>
                <a:ea typeface="微软雅黑" pitchFamily="34" charset="-122"/>
              </a:rPr>
              <a:t>        五、综服企业主管税务机关应将综服企业报送的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内容与相应生产企业的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代办退税情况备案表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内容进行比对，比对相符的，应予以办理代办退税备案；比对不符的，将比对不符情况一次性告知综服企业。</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六、生产企业代办退税的出口货物，应先按出口货物离岸价和增值税适用税率计算销项税额并按规定申报缴纳增值税，同时向综服企业开具备注栏内注明“代办退税专用”的增值税专用发票（以下称代办退税专用发票），作为综服企业代办退税的凭证。</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5871223"/>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出口货物离岸价以人民币以外的货币结算的，其人民币折合率可以选择销售额发生的当天或者当月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日的人民币汇率中间价。</a:t>
            </a:r>
          </a:p>
          <a:p>
            <a:pPr>
              <a:lnSpc>
                <a:spcPct val="150000"/>
              </a:lnSpc>
            </a:pPr>
            <a:r>
              <a:rPr lang="zh-CN" altLang="en-US" sz="1400" dirty="0" smtClean="0">
                <a:latin typeface="微软雅黑" pitchFamily="34" charset="-122"/>
                <a:ea typeface="微软雅黑" pitchFamily="34" charset="-122"/>
              </a:rPr>
              <a:t>　　 代办退税专用发票上的“金额”栏次须按照换算成人民币金额的出口货物离岸价填写。</a:t>
            </a:r>
          </a:p>
          <a:p>
            <a:pPr>
              <a:lnSpc>
                <a:spcPct val="150000"/>
              </a:lnSpc>
            </a:pPr>
            <a:r>
              <a:rPr lang="zh-CN" altLang="en-US" sz="1400" dirty="0" smtClean="0">
                <a:latin typeface="微软雅黑" pitchFamily="34" charset="-122"/>
                <a:ea typeface="微软雅黑" pitchFamily="34" charset="-122"/>
              </a:rPr>
              <a:t>　　七、综服企业向其主管税务机关申报代办退税，应退税额按代办退税专用发票上注明的“金额”和出口货物适用的出口退税率计算。</a:t>
            </a:r>
          </a:p>
          <a:p>
            <a:pPr>
              <a:lnSpc>
                <a:spcPct val="150000"/>
              </a:lnSpc>
            </a:pPr>
            <a:r>
              <a:rPr lang="zh-CN" altLang="en-US" sz="1400" dirty="0" smtClean="0">
                <a:latin typeface="微软雅黑" pitchFamily="34" charset="-122"/>
                <a:ea typeface="微软雅黑" pitchFamily="34" charset="-122"/>
              </a:rPr>
              <a:t>　　 应退税额</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代办退税专用发票上注明的“金额”</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出口货物适用的出口退税率</a:t>
            </a:r>
          </a:p>
          <a:p>
            <a:pPr>
              <a:lnSpc>
                <a:spcPct val="150000"/>
              </a:lnSpc>
            </a:pPr>
            <a:r>
              <a:rPr lang="zh-CN" altLang="en-US" sz="1400" dirty="0" smtClean="0">
                <a:latin typeface="微软雅黑" pitchFamily="34" charset="-122"/>
                <a:ea typeface="微软雅黑" pitchFamily="34" charset="-122"/>
              </a:rPr>
              <a:t>　　 代办退税专用发票不得作为综服企业的增值税扣税凭证。</a:t>
            </a:r>
          </a:p>
          <a:p>
            <a:pPr>
              <a:lnSpc>
                <a:spcPct val="150000"/>
              </a:lnSpc>
            </a:pPr>
            <a:r>
              <a:rPr lang="zh-CN" altLang="en-US" sz="1400" dirty="0" smtClean="0">
                <a:latin typeface="微软雅黑" pitchFamily="34" charset="-122"/>
                <a:ea typeface="微软雅黑" pitchFamily="34" charset="-122"/>
              </a:rPr>
              <a:t>　　 八、综服企业应参照外贸企业出口退税申报相关规定，向主管税务机关单独申报代办退税，报送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外贸综合服务企业代办退税申报表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（附件</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）、代办退税专用发票（抵扣联）和其他申报资料。</a:t>
            </a:r>
          </a:p>
          <a:p>
            <a:pPr>
              <a:lnSpc>
                <a:spcPct val="150000"/>
              </a:lnSpc>
            </a:pPr>
            <a:r>
              <a:rPr lang="zh-CN" altLang="en-US" sz="1400" dirty="0" smtClean="0">
                <a:latin typeface="微软雅黑" pitchFamily="34" charset="-122"/>
                <a:ea typeface="微软雅黑" pitchFamily="34" charset="-122"/>
              </a:rPr>
              <a:t>　　 九、综服企业应履行代办退税内部风险管控职责，严格审核委托代办退税的生产企业生产经营情况、生产能力及出口业务的真实性。代办退税内部风险管控职责包括：</a:t>
            </a:r>
          </a:p>
          <a:p>
            <a:pPr>
              <a:lnSpc>
                <a:spcPct val="150000"/>
              </a:lnSpc>
            </a:pPr>
            <a:r>
              <a:rPr lang="zh-CN" altLang="en-US" sz="1400" dirty="0" smtClean="0">
                <a:latin typeface="微软雅黑" pitchFamily="34" charset="-122"/>
                <a:ea typeface="微软雅黑" pitchFamily="34" charset="-122"/>
              </a:rPr>
              <a:t>　　 （一）制定代办退税内部风险管控制度，包括风险控制流程、规则、管理制度等。</a:t>
            </a:r>
          </a:p>
          <a:p>
            <a:pPr>
              <a:lnSpc>
                <a:spcPct val="150000"/>
              </a:lnSpc>
            </a:pPr>
            <a:r>
              <a:rPr lang="zh-CN" altLang="en-US" sz="1400" dirty="0" smtClean="0">
                <a:latin typeface="微软雅黑" pitchFamily="34" charset="-122"/>
                <a:ea typeface="微软雅黑" pitchFamily="34" charset="-122"/>
              </a:rPr>
              <a:t>　　 （二）建立代办退税风险管控信息系统，对生产企业的经营情况和生产能力进行分析，对代办退税的出口业务进行事前、事中、事后的风险识别、分析。</a:t>
            </a:r>
          </a:p>
          <a:p>
            <a:pPr>
              <a:lnSpc>
                <a:spcPct val="150000"/>
              </a:lnSpc>
            </a:pPr>
            <a:r>
              <a:rPr lang="zh-CN" altLang="en-US" sz="1400" dirty="0" smtClean="0">
                <a:latin typeface="微软雅黑" pitchFamily="34" charset="-122"/>
                <a:ea typeface="微软雅黑" pitchFamily="34" charset="-122"/>
              </a:rPr>
              <a:t>　　 （三）对年度内委托代办退税税额超过</a:t>
            </a:r>
            <a:r>
              <a:rPr lang="en-US" altLang="zh-CN" sz="1400" dirty="0" smtClean="0">
                <a:latin typeface="微软雅黑" pitchFamily="34" charset="-122"/>
                <a:ea typeface="微软雅黑" pitchFamily="34" charset="-122"/>
              </a:rPr>
              <a:t>100</a:t>
            </a:r>
            <a:r>
              <a:rPr lang="zh-CN" altLang="en-US" sz="1400" dirty="0" smtClean="0">
                <a:latin typeface="微软雅黑" pitchFamily="34" charset="-122"/>
                <a:ea typeface="微软雅黑" pitchFamily="34" charset="-122"/>
              </a:rPr>
              <a:t>万元的生产企业，应实地核查其经营情况和生产能力，核查内容包括货物出口合同或订单、生产设备、经营场所、企业人员、会计账簿、生产能力等，对有关核查情况应有完备记录和留存相关资料。</a:t>
            </a:r>
          </a:p>
          <a:p>
            <a:pPr>
              <a:lnSpc>
                <a:spcPct val="150000"/>
              </a:lnSpc>
            </a:pPr>
            <a:r>
              <a:rPr lang="zh-CN" altLang="en-US" sz="1400" dirty="0" smtClean="0">
                <a:latin typeface="微软雅黑" pitchFamily="34" charset="-122"/>
                <a:ea typeface="微软雅黑" pitchFamily="34" charset="-122"/>
              </a:rPr>
              <a:t>　　 （四）对年度内委托代办退税税额超过</a:t>
            </a:r>
            <a:r>
              <a:rPr lang="en-US" altLang="zh-CN" sz="1400" dirty="0" smtClean="0">
                <a:latin typeface="微软雅黑" pitchFamily="34" charset="-122"/>
                <a:ea typeface="微软雅黑" pitchFamily="34" charset="-122"/>
              </a:rPr>
              <a:t>100</a:t>
            </a:r>
            <a:r>
              <a:rPr lang="zh-CN" altLang="en-US" sz="1400" dirty="0" smtClean="0">
                <a:latin typeface="微软雅黑" pitchFamily="34" charset="-122"/>
                <a:ea typeface="微软雅黑" pitchFamily="34" charset="-122"/>
              </a:rPr>
              <a:t>万元的生产企业，应进行出口货物的贸易真实性核查。核查内容包括出口货物真实性，出口货物与报关单信息一致性，与生产企业生产能力的匹配性，有相应的物流凭证和出口收入凭证等。每户委托代办退税的生产企业核查覆盖率不应低于其代办退税业务的</a:t>
            </a:r>
            <a:r>
              <a:rPr lang="en-US" altLang="zh-CN" sz="1400" dirty="0" smtClean="0">
                <a:latin typeface="微软雅黑" pitchFamily="34" charset="-122"/>
                <a:ea typeface="微软雅黑" pitchFamily="34" charset="-122"/>
              </a:rPr>
              <a:t>75%</a:t>
            </a:r>
            <a:r>
              <a:rPr lang="zh-CN" altLang="en-US" sz="1400" dirty="0" smtClean="0">
                <a:latin typeface="微软雅黑" pitchFamily="34" charset="-122"/>
                <a:ea typeface="微软雅黑" pitchFamily="34" charset="-122"/>
              </a:rPr>
              <a:t>，对有关核查情况应有完备记录和留存相关资料。</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5909310"/>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各省（区、市）国家税务局可根据本省实际情况规定综服企业其他应履行代办退税内部风险管控职责，并对本条第（三）、（四）项规定需实地核查的生产企业代办退税税额和生产企业核查覆盖率进行调整。</a:t>
            </a:r>
          </a:p>
          <a:p>
            <a:pPr>
              <a:lnSpc>
                <a:spcPct val="150000"/>
              </a:lnSpc>
            </a:pPr>
            <a:r>
              <a:rPr lang="zh-CN" altLang="en-US" sz="1400" dirty="0" smtClean="0">
                <a:latin typeface="微软雅黑" pitchFamily="34" charset="-122"/>
                <a:ea typeface="微软雅黑" pitchFamily="34" charset="-122"/>
              </a:rPr>
              <a:t>　　 十、综服企业应对履行本公告第九条职责的详细记录等信息和每笔代办退税出口业务涉及的合同（协议）、凭证等资料，规范装订、存放、保管并留存备查。</a:t>
            </a:r>
          </a:p>
          <a:p>
            <a:pPr>
              <a:lnSpc>
                <a:spcPct val="150000"/>
              </a:lnSpc>
            </a:pPr>
            <a:r>
              <a:rPr lang="zh-CN" altLang="en-US" sz="1400" dirty="0" smtClean="0">
                <a:latin typeface="微软雅黑" pitchFamily="34" charset="-122"/>
                <a:ea typeface="微软雅黑" pitchFamily="34" charset="-122"/>
              </a:rPr>
              <a:t>　　综服企业对代办退税的出口业务，应参照外贸企业自营出口业务有关备案单证的规定进行单证备案。</a:t>
            </a:r>
          </a:p>
          <a:p>
            <a:pPr>
              <a:lnSpc>
                <a:spcPct val="150000"/>
              </a:lnSpc>
            </a:pPr>
            <a:r>
              <a:rPr lang="zh-CN" altLang="en-US" sz="1400" dirty="0" smtClean="0">
                <a:latin typeface="微软雅黑" pitchFamily="34" charset="-122"/>
                <a:ea typeface="微软雅黑" pitchFamily="34" charset="-122"/>
              </a:rPr>
              <a:t>　　 十一、综服企业主管税务机关应按照综服企业的出口企业管理类别审核办理其代办退税。</a:t>
            </a:r>
          </a:p>
          <a:p>
            <a:pPr>
              <a:lnSpc>
                <a:spcPct val="150000"/>
              </a:lnSpc>
            </a:pPr>
            <a:r>
              <a:rPr lang="zh-CN" altLang="en-US" sz="1400" dirty="0" smtClean="0">
                <a:latin typeface="微软雅黑" pitchFamily="34" charset="-122"/>
                <a:ea typeface="微软雅黑" pitchFamily="34" charset="-122"/>
              </a:rPr>
              <a:t>　　 十二、综服企业主管税务机关应将核准通过的代办退税款退还至生产企业提供的代办退税账户，并在办结代办退税后，向综服企业反馈退还给每户生产企业的税款明细。</a:t>
            </a:r>
          </a:p>
          <a:p>
            <a:pPr>
              <a:lnSpc>
                <a:spcPct val="150000"/>
              </a:lnSpc>
            </a:pPr>
            <a:r>
              <a:rPr lang="zh-CN" altLang="en-US" sz="1400" dirty="0" smtClean="0">
                <a:latin typeface="微软雅黑" pitchFamily="34" charset="-122"/>
                <a:ea typeface="微软雅黑" pitchFamily="34" charset="-122"/>
              </a:rPr>
              <a:t>　　十三、生产企业主管税务机关应参照对供货企业出口退（免）税风险管理有关规定，加强对生产企业的风险管理工作。发现生产企业存在异常情形的，应有针对性的开展评估核查工作。</a:t>
            </a:r>
          </a:p>
          <a:p>
            <a:pPr>
              <a:lnSpc>
                <a:spcPct val="150000"/>
              </a:lnSpc>
            </a:pPr>
            <a:r>
              <a:rPr lang="zh-CN" altLang="en-US" sz="1400" dirty="0" smtClean="0">
                <a:latin typeface="微软雅黑" pitchFamily="34" charset="-122"/>
                <a:ea typeface="微软雅黑" pitchFamily="34" charset="-122"/>
              </a:rPr>
              <a:t>　　十四、代办退税的出口业务存在异常情形或者有按规定暂不办理退税情形的，综服企业主管税务机关应按下列规则处理：</a:t>
            </a:r>
          </a:p>
          <a:p>
            <a:pPr>
              <a:lnSpc>
                <a:spcPct val="150000"/>
              </a:lnSpc>
            </a:pPr>
            <a:r>
              <a:rPr lang="zh-CN" altLang="en-US" sz="1400" dirty="0" smtClean="0">
                <a:latin typeface="微软雅黑" pitchFamily="34" charset="-122"/>
                <a:ea typeface="微软雅黑" pitchFamily="34" charset="-122"/>
              </a:rPr>
              <a:t>　　 （一）未办理退税的，对该出口业务暂缓办理退税。</a:t>
            </a:r>
          </a:p>
          <a:p>
            <a:pPr>
              <a:lnSpc>
                <a:spcPct val="150000"/>
              </a:lnSpc>
            </a:pPr>
            <a:r>
              <a:rPr lang="zh-CN" altLang="en-US" sz="1400" dirty="0" smtClean="0">
                <a:latin typeface="微软雅黑" pitchFamily="34" charset="-122"/>
                <a:ea typeface="微软雅黑" pitchFamily="34" charset="-122"/>
              </a:rPr>
              <a:t>　　 （二）已办理退税的，按所涉及的退税额，对其已核准通过的应退代办退税税款，等额暂缓办理退税。</a:t>
            </a:r>
          </a:p>
          <a:p>
            <a:pPr>
              <a:lnSpc>
                <a:spcPct val="150000"/>
              </a:lnSpc>
            </a:pPr>
            <a:r>
              <a:rPr lang="zh-CN" altLang="en-US" sz="1400" dirty="0" smtClean="0">
                <a:latin typeface="微软雅黑" pitchFamily="34" charset="-122"/>
                <a:ea typeface="微软雅黑" pitchFamily="34" charset="-122"/>
              </a:rPr>
              <a:t>　　 （三）排除相应疑点后，按排除疑点的结论，方可继续办理代办退税。</a:t>
            </a:r>
          </a:p>
          <a:p>
            <a:pPr>
              <a:lnSpc>
                <a:spcPct val="150000"/>
              </a:lnSpc>
            </a:pPr>
            <a:r>
              <a:rPr lang="zh-CN" altLang="en-US" sz="1400" dirty="0" smtClean="0">
                <a:latin typeface="微软雅黑" pitchFamily="34" charset="-122"/>
                <a:ea typeface="微软雅黑" pitchFamily="34" charset="-122"/>
              </a:rPr>
              <a:t>　　十五、代办退税的出口业务有按规定应予追回退税款情形的，由生产企业主管税务机关向生产企业进行追缴。综服企业主管税务机关应根据生产企业主管税务机关的通知，按照所涉及的退税额对该生产企业已核准通过的应退税款予以暂扣。</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十六、代办退税的出口业务有按规定应予追回退税款情形，如果综服企业未能按照本公告第九条规定履行其职责，且生产企业未能按规定将税款补缴入库的，综服企业应当承担连带责任，将生产企业未能补缴入库所涉及的税款进行补缴。</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5909310"/>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十七、综服企业代办退税存在下列情形的，综服企业主管税务机关应自发现之日起 </a:t>
            </a:r>
            <a:r>
              <a:rPr lang="en-US" altLang="zh-CN" sz="1400" dirty="0" smtClean="0">
                <a:latin typeface="微软雅黑" pitchFamily="34" charset="-122"/>
                <a:ea typeface="微软雅黑" pitchFamily="34" charset="-122"/>
              </a:rPr>
              <a:t>20 </a:t>
            </a:r>
            <a:r>
              <a:rPr lang="zh-CN" altLang="en-US" sz="1400" dirty="0" smtClean="0">
                <a:latin typeface="微软雅黑" pitchFamily="34" charset="-122"/>
                <a:ea typeface="微软雅黑" pitchFamily="34" charset="-122"/>
              </a:rPr>
              <a:t>个工作日内，调整其出口企业管理类别：</a:t>
            </a:r>
          </a:p>
          <a:p>
            <a:pPr>
              <a:lnSpc>
                <a:spcPct val="150000"/>
              </a:lnSpc>
            </a:pPr>
            <a:r>
              <a:rPr lang="zh-CN" altLang="en-US" sz="1400" dirty="0" smtClean="0">
                <a:latin typeface="微软雅黑" pitchFamily="34" charset="-122"/>
                <a:ea typeface="微软雅黑" pitchFamily="34" charset="-122"/>
              </a:rPr>
              <a:t>　    （一）连续</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个月内，经审核发现不予退税的代办退税税额占申报代办退税税额</a:t>
            </a:r>
            <a:r>
              <a:rPr lang="en-US" altLang="zh-CN" sz="1400" dirty="0" smtClean="0">
                <a:latin typeface="微软雅黑" pitchFamily="34" charset="-122"/>
                <a:ea typeface="微软雅黑" pitchFamily="34" charset="-122"/>
              </a:rPr>
              <a:t>5%</a:t>
            </a:r>
            <a:r>
              <a:rPr lang="zh-CN" altLang="en-US" sz="1400" dirty="0" smtClean="0">
                <a:latin typeface="微软雅黑" pitchFamily="34" charset="-122"/>
                <a:ea typeface="微软雅黑" pitchFamily="34" charset="-122"/>
              </a:rPr>
              <a:t>以上的，管理类别下调一级。</a:t>
            </a:r>
          </a:p>
          <a:p>
            <a:pPr>
              <a:lnSpc>
                <a:spcPct val="150000"/>
              </a:lnSpc>
            </a:pPr>
            <a:r>
              <a:rPr lang="zh-CN" altLang="en-US" sz="1400" dirty="0" smtClean="0">
                <a:latin typeface="微软雅黑" pitchFamily="34" charset="-122"/>
                <a:ea typeface="微软雅黑" pitchFamily="34" charset="-122"/>
              </a:rPr>
              <a:t>　　（二）连续</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个月内，经审核发现不予退税的代办退税业务涉及的生产企业户数占申报代办退税生产企业户数</a:t>
            </a: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以上的，管理类别下调一级。</a:t>
            </a:r>
          </a:p>
          <a:p>
            <a:pPr>
              <a:lnSpc>
                <a:spcPct val="150000"/>
              </a:lnSpc>
            </a:pPr>
            <a:r>
              <a:rPr lang="zh-CN" altLang="en-US" sz="1400" dirty="0" smtClean="0">
                <a:latin typeface="微软雅黑" pitchFamily="34" charset="-122"/>
                <a:ea typeface="微软雅黑" pitchFamily="34" charset="-122"/>
              </a:rPr>
              <a:t>　　（三）连续</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个月内，被认定为骗取出口退税的代办退税税额占申报代办退税税额</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以上的，管理类别调整为四类。</a:t>
            </a:r>
          </a:p>
          <a:p>
            <a:pPr>
              <a:lnSpc>
                <a:spcPct val="150000"/>
              </a:lnSpc>
            </a:pPr>
            <a:r>
              <a:rPr lang="zh-CN" altLang="en-US" sz="1400" dirty="0" smtClean="0">
                <a:latin typeface="微软雅黑" pitchFamily="34" charset="-122"/>
                <a:ea typeface="微软雅黑" pitchFamily="34" charset="-122"/>
              </a:rPr>
              <a:t>　　 十八、综服企业连续</a:t>
            </a:r>
            <a:r>
              <a:rPr lang="en-US" altLang="zh-CN" sz="1400" dirty="0" smtClean="0">
                <a:latin typeface="微软雅黑" pitchFamily="34" charset="-122"/>
                <a:ea typeface="微软雅黑" pitchFamily="34" charset="-122"/>
              </a:rPr>
              <a:t>12</a:t>
            </a:r>
            <a:r>
              <a:rPr lang="zh-CN" altLang="en-US" sz="1400" dirty="0" smtClean="0">
                <a:latin typeface="微软雅黑" pitchFamily="34" charset="-122"/>
                <a:ea typeface="微软雅黑" pitchFamily="34" charset="-122"/>
              </a:rPr>
              <a:t>个月内被认定为骗取出口退税的代办退税税额占申报代办退税税额</a:t>
            </a:r>
            <a:r>
              <a:rPr lang="en-US" altLang="zh-CN" sz="1400" dirty="0" smtClean="0">
                <a:latin typeface="微软雅黑" pitchFamily="34" charset="-122"/>
                <a:ea typeface="微软雅黑" pitchFamily="34" charset="-122"/>
              </a:rPr>
              <a:t>5%</a:t>
            </a:r>
            <a:r>
              <a:rPr lang="zh-CN" altLang="en-US" sz="1400" dirty="0" smtClean="0">
                <a:latin typeface="微软雅黑" pitchFamily="34" charset="-122"/>
                <a:ea typeface="微软雅黑" pitchFamily="34" charset="-122"/>
              </a:rPr>
              <a:t>以上的，</a:t>
            </a:r>
            <a:r>
              <a:rPr lang="en-US" altLang="zh-CN" sz="1400" dirty="0" smtClean="0">
                <a:latin typeface="微软雅黑" pitchFamily="34" charset="-122"/>
                <a:ea typeface="微软雅黑" pitchFamily="34" charset="-122"/>
              </a:rPr>
              <a:t>36</a:t>
            </a:r>
            <a:r>
              <a:rPr lang="zh-CN" altLang="en-US" sz="1400" dirty="0" smtClean="0">
                <a:latin typeface="微软雅黑" pitchFamily="34" charset="-122"/>
                <a:ea typeface="微软雅黑" pitchFamily="34" charset="-122"/>
              </a:rPr>
              <a:t>个月内不得按照本公告规定从事代办退税业务。</a:t>
            </a:r>
          </a:p>
          <a:p>
            <a:pPr>
              <a:lnSpc>
                <a:spcPct val="150000"/>
              </a:lnSpc>
            </a:pPr>
            <a:r>
              <a:rPr lang="zh-CN" altLang="en-US" sz="1400" dirty="0" smtClean="0">
                <a:latin typeface="微软雅黑" pitchFamily="34" charset="-122"/>
                <a:ea typeface="微软雅黑" pitchFamily="34" charset="-122"/>
              </a:rPr>
              <a:t>　　上述</a:t>
            </a:r>
            <a:r>
              <a:rPr lang="en-US" altLang="zh-CN" sz="1400" dirty="0" smtClean="0">
                <a:latin typeface="微软雅黑" pitchFamily="34" charset="-122"/>
                <a:ea typeface="微软雅黑" pitchFamily="34" charset="-122"/>
              </a:rPr>
              <a:t>36</a:t>
            </a:r>
            <a:r>
              <a:rPr lang="zh-CN" altLang="en-US" sz="1400" dirty="0" smtClean="0">
                <a:latin typeface="微软雅黑" pitchFamily="34" charset="-122"/>
                <a:ea typeface="微软雅黑" pitchFamily="34" charset="-122"/>
              </a:rPr>
              <a:t>个月，自综服企业收到税务机关书面通知书次月算起，具体日期以出口货物报关单注明的出口日期为准。</a:t>
            </a:r>
          </a:p>
          <a:p>
            <a:pPr>
              <a:lnSpc>
                <a:spcPct val="150000"/>
              </a:lnSpc>
            </a:pPr>
            <a:r>
              <a:rPr lang="zh-CN" altLang="en-US" sz="1400" dirty="0" smtClean="0">
                <a:latin typeface="微软雅黑" pitchFamily="34" charset="-122"/>
                <a:ea typeface="微软雅黑" pitchFamily="34" charset="-122"/>
              </a:rPr>
              <a:t>　　十九、代办退税的出口业务，如发生骗取出口退税等涉税违法行为的，生产企业应作为责任主体承担法律责任。综服企业非法提供银行账户、发票、证明或者其他方便，导致发生骗取出口退税的，对其应按照</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中华人民共和国税收征收管理法实施细则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第九十三条的规定进行处罚。</a:t>
            </a:r>
          </a:p>
          <a:p>
            <a:pPr>
              <a:lnSpc>
                <a:spcPct val="150000"/>
              </a:lnSpc>
            </a:pPr>
            <a:r>
              <a:rPr lang="zh-CN" altLang="en-US" sz="1400" dirty="0" smtClean="0">
                <a:latin typeface="微软雅黑" pitchFamily="34" charset="-122"/>
                <a:ea typeface="微软雅黑" pitchFamily="34" charset="-122"/>
              </a:rPr>
              <a:t>　　综服企业发生参与生产企业骗取出口退税等涉税违法行为的，应依法承担相应法律责任，且</a:t>
            </a:r>
            <a:r>
              <a:rPr lang="en-US" altLang="zh-CN" sz="1400" dirty="0" smtClean="0">
                <a:latin typeface="微软雅黑" pitchFamily="34" charset="-122"/>
                <a:ea typeface="微软雅黑" pitchFamily="34" charset="-122"/>
              </a:rPr>
              <a:t>36</a:t>
            </a:r>
            <a:r>
              <a:rPr lang="zh-CN" altLang="en-US" sz="1400" dirty="0" smtClean="0">
                <a:latin typeface="微软雅黑" pitchFamily="34" charset="-122"/>
                <a:ea typeface="微软雅黑" pitchFamily="34" charset="-122"/>
              </a:rPr>
              <a:t>个月内不得按照本公告规定从事代办退税业务。</a:t>
            </a:r>
          </a:p>
          <a:p>
            <a:pPr>
              <a:lnSpc>
                <a:spcPct val="150000"/>
              </a:lnSpc>
            </a:pPr>
            <a:r>
              <a:rPr lang="zh-CN" altLang="en-US" sz="1400" dirty="0" smtClean="0">
                <a:latin typeface="微软雅黑" pitchFamily="34" charset="-122"/>
                <a:ea typeface="微软雅黑" pitchFamily="34" charset="-122"/>
              </a:rPr>
              <a:t>　　上述</a:t>
            </a:r>
            <a:r>
              <a:rPr lang="en-US" altLang="zh-CN" sz="1400" dirty="0" smtClean="0">
                <a:latin typeface="微软雅黑" pitchFamily="34" charset="-122"/>
                <a:ea typeface="微软雅黑" pitchFamily="34" charset="-122"/>
              </a:rPr>
              <a:t>36</a:t>
            </a:r>
            <a:r>
              <a:rPr lang="zh-CN" altLang="en-US" sz="1400" dirty="0" smtClean="0">
                <a:latin typeface="微软雅黑" pitchFamily="34" charset="-122"/>
                <a:ea typeface="微软雅黑" pitchFamily="34" charset="-122"/>
              </a:rPr>
              <a:t>个月，自综服企业收到税务机关行政处罚决定（或审判机关判决、裁定文书）次月算起，具体日期以出口货物报关单注明的出口日期为准。</a:t>
            </a:r>
          </a:p>
          <a:p>
            <a:pPr>
              <a:lnSpc>
                <a:spcPct val="150000"/>
              </a:lnSpc>
            </a:pPr>
            <a:r>
              <a:rPr lang="zh-CN" altLang="en-US" sz="1400" dirty="0" smtClean="0">
                <a:latin typeface="微软雅黑" pitchFamily="34" charset="-122"/>
                <a:ea typeface="微软雅黑" pitchFamily="34" charset="-122"/>
              </a:rPr>
              <a:t>　　二十、综服企业向生产企业代为办理报关、报检、物流、退税、结算等综合服务取得的收入，应按规定申报缴纳增值税。</a:t>
            </a:r>
          </a:p>
          <a:p>
            <a:pPr>
              <a:lnSpc>
                <a:spcPct val="150000"/>
              </a:lnSpc>
            </a:pPr>
            <a:r>
              <a:rPr lang="zh-CN" altLang="en-US" sz="1400" dirty="0" smtClean="0">
                <a:latin typeface="微软雅黑" pitchFamily="34" charset="-122"/>
                <a:ea typeface="微软雅黑" pitchFamily="34" charset="-122"/>
              </a:rPr>
              <a:t>　　二十一、本公告未尽事宜，按照现行出口退（免）税和增值税相关规定执行。</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3932230"/>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各省（区、市）国家税务局可以根据本公告规定，结合本地实际，制定具体操作办法。</a:t>
            </a:r>
          </a:p>
          <a:p>
            <a:pPr>
              <a:lnSpc>
                <a:spcPct val="150000"/>
              </a:lnSpc>
            </a:pPr>
            <a:r>
              <a:rPr lang="zh-CN" altLang="en-US" sz="1400" dirty="0" smtClean="0">
                <a:latin typeface="微软雅黑" pitchFamily="34" charset="-122"/>
                <a:ea typeface="微软雅黑" pitchFamily="34" charset="-122"/>
              </a:rPr>
              <a:t>　　二十二、本公告自</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日起施行。具体时间以出口货物报关单上注明的出口日期为准。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国家税务总局关于外贸综合服务企业出口货物退</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免</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税有关问题的公告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（国家税务总局公告</a:t>
            </a:r>
            <a:r>
              <a:rPr lang="en-US" altLang="zh-CN" sz="1400" dirty="0" smtClean="0">
                <a:latin typeface="微软雅黑" pitchFamily="34" charset="-122"/>
                <a:ea typeface="微软雅黑" pitchFamily="34" charset="-122"/>
              </a:rPr>
              <a:t>2014</a:t>
            </a:r>
            <a:r>
              <a:rPr lang="zh-CN" altLang="en-US" sz="1400" dirty="0" smtClean="0">
                <a:latin typeface="微软雅黑" pitchFamily="34" charset="-122"/>
                <a:ea typeface="微软雅黑" pitchFamily="34" charset="-122"/>
              </a:rPr>
              <a:t>年第</a:t>
            </a:r>
            <a:r>
              <a:rPr lang="en-US" altLang="zh-CN" sz="1400" dirty="0" smtClean="0">
                <a:latin typeface="微软雅黑" pitchFamily="34" charset="-122"/>
                <a:ea typeface="微软雅黑" pitchFamily="34" charset="-122"/>
              </a:rPr>
              <a:t>13</a:t>
            </a:r>
            <a:r>
              <a:rPr lang="zh-CN" altLang="en-US" sz="1400" dirty="0" smtClean="0">
                <a:latin typeface="微软雅黑" pitchFamily="34" charset="-122"/>
                <a:ea typeface="微软雅黑" pitchFamily="34" charset="-122"/>
              </a:rPr>
              <a:t>号）同时废止。</a:t>
            </a:r>
          </a:p>
          <a:p>
            <a:pPr>
              <a:lnSpc>
                <a:spcPct val="150000"/>
              </a:lnSpc>
            </a:pPr>
            <a:r>
              <a:rPr lang="zh-CN" altLang="en-US" sz="1400" dirty="0" smtClean="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日后报关出口的货物，如生产企业在</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日前已向综服企业开具增值税专用发票（除代办退税专用发票外）的，仍按照国家税务总局公告</a:t>
            </a:r>
            <a:r>
              <a:rPr lang="en-US" altLang="zh-CN" sz="1400" dirty="0" smtClean="0">
                <a:latin typeface="微软雅黑" pitchFamily="34" charset="-122"/>
                <a:ea typeface="微软雅黑" pitchFamily="34" charset="-122"/>
              </a:rPr>
              <a:t>2014</a:t>
            </a:r>
            <a:r>
              <a:rPr lang="zh-CN" altLang="en-US" sz="1400" dirty="0" smtClean="0">
                <a:latin typeface="微软雅黑" pitchFamily="34" charset="-122"/>
                <a:ea typeface="微软雅黑" pitchFamily="34" charset="-122"/>
              </a:rPr>
              <a:t>年第</a:t>
            </a:r>
            <a:r>
              <a:rPr lang="en-US" altLang="zh-CN" sz="1400" dirty="0" smtClean="0">
                <a:latin typeface="微软雅黑" pitchFamily="34" charset="-122"/>
                <a:ea typeface="微软雅黑" pitchFamily="34" charset="-122"/>
              </a:rPr>
              <a:t>13</a:t>
            </a:r>
            <a:r>
              <a:rPr lang="zh-CN" altLang="en-US" sz="1400" dirty="0" smtClean="0">
                <a:latin typeface="微软雅黑" pitchFamily="34" charset="-122"/>
                <a:ea typeface="微软雅黑" pitchFamily="34" charset="-122"/>
              </a:rPr>
              <a:t>号的规定办理出口退税。   </a:t>
            </a:r>
          </a:p>
          <a:p>
            <a:pPr>
              <a:lnSpc>
                <a:spcPct val="150000"/>
              </a:lnSpc>
            </a:pPr>
            <a:r>
              <a:rPr lang="zh-CN" altLang="en-US" sz="1400" dirty="0" smtClean="0">
                <a:latin typeface="微软雅黑" pitchFamily="34" charset="-122"/>
                <a:ea typeface="微软雅黑" pitchFamily="34" charset="-122"/>
              </a:rPr>
              <a:t>　　特此公告。</a:t>
            </a:r>
          </a:p>
          <a:p>
            <a:pPr>
              <a:lnSpc>
                <a:spcPct val="150000"/>
              </a:lnSpc>
            </a:pPr>
            <a:endParaRPr lang="zh-CN" altLang="en-US"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附件</a:t>
            </a:r>
            <a:r>
              <a:rPr lang="en-US" altLang="zh-CN"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hlinkClick r:id="rId3" action="ppaction://hlinkfile"/>
              </a:rPr>
              <a:t>1.</a:t>
            </a:r>
            <a:r>
              <a:rPr lang="zh-CN" altLang="en-US" sz="1400" dirty="0" smtClean="0">
                <a:latin typeface="微软雅黑" pitchFamily="34" charset="-122"/>
                <a:ea typeface="微软雅黑" pitchFamily="34" charset="-122"/>
                <a:hlinkClick r:id="rId3" action="ppaction://hlinkfile"/>
              </a:rPr>
              <a:t>代办退税情况备案表</a:t>
            </a:r>
            <a:endParaRPr lang="zh-CN" altLang="en-US"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a:t>
            </a:r>
            <a:r>
              <a:rPr lang="en-US" altLang="zh-CN" sz="1400" dirty="0" smtClean="0">
                <a:latin typeface="微软雅黑" pitchFamily="34" charset="-122"/>
                <a:ea typeface="微软雅黑" pitchFamily="34" charset="-122"/>
                <a:hlinkClick r:id="rId4" action="ppaction://hlinkfile"/>
              </a:rPr>
              <a:t>2.</a:t>
            </a:r>
            <a:r>
              <a:rPr lang="zh-CN" altLang="en-US" sz="1400" dirty="0" smtClean="0">
                <a:latin typeface="微软雅黑" pitchFamily="34" charset="-122"/>
                <a:ea typeface="微软雅黑" pitchFamily="34" charset="-122"/>
                <a:hlinkClick r:id="rId4" action="ppaction://hlinkfile"/>
              </a:rPr>
              <a:t>外贸综合服务企业代办退税申报表</a:t>
            </a:r>
            <a:endParaRPr lang="zh-CN" altLang="en-US" sz="1400" dirty="0" smtClean="0">
              <a:latin typeface="微软雅黑" pitchFamily="34" charset="-122"/>
              <a:ea typeface="微软雅黑" pitchFamily="34" charset="-122"/>
            </a:endParaRPr>
          </a:p>
          <a:p>
            <a:pPr>
              <a:lnSpc>
                <a:spcPct val="150000"/>
              </a:lnSpc>
            </a:pPr>
            <a:endParaRPr lang="zh-CN" altLang="en-US" sz="1400" dirty="0" smtClean="0">
              <a:latin typeface="微软雅黑" pitchFamily="34" charset="-122"/>
              <a:ea typeface="微软雅黑" pitchFamily="34" charset="-122"/>
            </a:endParaRPr>
          </a:p>
          <a:p>
            <a:pPr algn="r">
              <a:lnSpc>
                <a:spcPct val="150000"/>
              </a:lnSpc>
            </a:pPr>
            <a:r>
              <a:rPr lang="zh-CN" altLang="en-US" sz="1400" dirty="0" smtClean="0">
                <a:latin typeface="微软雅黑" pitchFamily="34" charset="-122"/>
                <a:ea typeface="微软雅黑" pitchFamily="34" charset="-122"/>
              </a:rPr>
              <a:t>国家税务总局</a:t>
            </a:r>
          </a:p>
          <a:p>
            <a:pPr algn="r">
              <a:lnSpc>
                <a:spcPct val="150000"/>
              </a:lnSpc>
            </a:pP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9</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13</a:t>
            </a:r>
            <a:r>
              <a:rPr lang="zh-CN" altLang="en-US" sz="1400" dirty="0" smtClean="0">
                <a:latin typeface="微软雅黑" pitchFamily="34" charset="-122"/>
                <a:ea typeface="微软雅黑" pitchFamily="34" charset="-122"/>
              </a:rPr>
              <a:t>日</a:t>
            </a:r>
          </a:p>
        </p:txBody>
      </p:sp>
      <p:sp>
        <p:nvSpPr>
          <p:cNvPr id="10" name="矩形 9"/>
          <p:cNvSpPr/>
          <p:nvPr/>
        </p:nvSpPr>
        <p:spPr>
          <a:xfrm>
            <a:off x="1996318" y="5436215"/>
            <a:ext cx="43588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解读看下一页</a:t>
            </a:r>
            <a:endParaRPr lang="zh-CN" alt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2050" name="Picture 2"/>
          <p:cNvPicPr>
            <a:picLocks noChangeAspect="1" noChangeArrowheads="1"/>
          </p:cNvPicPr>
          <p:nvPr/>
        </p:nvPicPr>
        <p:blipFill>
          <a:blip r:embed="rId3" cstate="print"/>
          <a:srcRect/>
          <a:stretch>
            <a:fillRect/>
          </a:stretch>
        </p:blipFill>
        <p:spPr bwMode="auto">
          <a:xfrm>
            <a:off x="1231583" y="811530"/>
            <a:ext cx="1545907" cy="1581309"/>
          </a:xfrm>
          <a:prstGeom prst="rect">
            <a:avLst/>
          </a:prstGeom>
          <a:noFill/>
          <a:ln w="9525">
            <a:noFill/>
            <a:miter lim="800000"/>
            <a:headEnd/>
            <a:tailEnd/>
          </a:ln>
        </p:spPr>
      </p:pic>
      <p:sp>
        <p:nvSpPr>
          <p:cNvPr id="9" name="矩形 8"/>
          <p:cNvSpPr/>
          <p:nvPr/>
        </p:nvSpPr>
        <p:spPr>
          <a:xfrm>
            <a:off x="1497330" y="776972"/>
            <a:ext cx="10206990" cy="5863144"/>
          </a:xfrm>
          <a:prstGeom prst="rect">
            <a:avLst/>
          </a:prstGeom>
        </p:spPr>
        <p:txBody>
          <a:bodyPr wrap="square">
            <a:spAutoFit/>
          </a:bodyPr>
          <a:lstStyle/>
          <a:p>
            <a:pPr algn="ctr">
              <a:lnSpc>
                <a:spcPct val="150000"/>
              </a:lnSpc>
            </a:pPr>
            <a:r>
              <a:rPr lang="zh-CN" altLang="en-US" sz="2000" b="1" dirty="0" smtClean="0">
                <a:solidFill>
                  <a:schemeClr val="accent1"/>
                </a:solidFill>
                <a:latin typeface="微软雅黑" pitchFamily="34" charset="-122"/>
                <a:ea typeface="微软雅黑" pitchFamily="34" charset="-122"/>
              </a:rPr>
              <a:t>     </a:t>
            </a:r>
            <a:r>
              <a:rPr lang="zh-CN" altLang="en-US" b="1" dirty="0" smtClean="0">
                <a:solidFill>
                  <a:schemeClr val="accent1"/>
                </a:solidFill>
                <a:latin typeface="微软雅黑" pitchFamily="34" charset="-122"/>
                <a:ea typeface="微软雅黑" pitchFamily="34" charset="-122"/>
              </a:rPr>
              <a:t>关于</a:t>
            </a:r>
            <a:r>
              <a:rPr lang="en-US" altLang="zh-CN" b="1" dirty="0" smtClean="0">
                <a:solidFill>
                  <a:schemeClr val="accent1"/>
                </a:solidFill>
                <a:latin typeface="微软雅黑" pitchFamily="34" charset="-122"/>
                <a:ea typeface="微软雅黑" pitchFamily="34" charset="-122"/>
              </a:rPr>
              <a:t>《</a:t>
            </a:r>
            <a:r>
              <a:rPr lang="zh-CN" altLang="en-US" b="1" dirty="0" smtClean="0">
                <a:solidFill>
                  <a:schemeClr val="accent1"/>
                </a:solidFill>
                <a:latin typeface="微软雅黑" pitchFamily="34" charset="-122"/>
                <a:ea typeface="微软雅黑" pitchFamily="34" charset="-122"/>
              </a:rPr>
              <a:t>国家税务总局关于调整完善外贸综合服务企业办理出口货物</a:t>
            </a:r>
            <a:endParaRPr lang="en-US" altLang="zh-CN" b="1" dirty="0" smtClean="0">
              <a:solidFill>
                <a:schemeClr val="accent1"/>
              </a:solidFill>
              <a:latin typeface="微软雅黑" pitchFamily="34" charset="-122"/>
              <a:ea typeface="微软雅黑" pitchFamily="34" charset="-122"/>
            </a:endParaRPr>
          </a:p>
          <a:p>
            <a:pPr algn="ctr">
              <a:lnSpc>
                <a:spcPct val="150000"/>
              </a:lnSpc>
            </a:pPr>
            <a:r>
              <a:rPr lang="zh-CN" altLang="en-US" b="1" dirty="0" smtClean="0">
                <a:solidFill>
                  <a:schemeClr val="accent1"/>
                </a:solidFill>
                <a:latin typeface="微软雅黑" pitchFamily="34" charset="-122"/>
                <a:ea typeface="微软雅黑" pitchFamily="34" charset="-122"/>
              </a:rPr>
              <a:t>退（免）税有关事项的公告</a:t>
            </a:r>
            <a:r>
              <a:rPr lang="en-US" altLang="zh-CN" b="1" dirty="0" smtClean="0">
                <a:solidFill>
                  <a:schemeClr val="accent1"/>
                </a:solidFill>
                <a:latin typeface="微软雅黑" pitchFamily="34" charset="-122"/>
                <a:ea typeface="微软雅黑" pitchFamily="34" charset="-122"/>
              </a:rPr>
              <a:t>》</a:t>
            </a:r>
            <a:r>
              <a:rPr lang="zh-CN" altLang="en-US" b="1" dirty="0" smtClean="0">
                <a:solidFill>
                  <a:schemeClr val="accent1"/>
                </a:solidFill>
                <a:latin typeface="微软雅黑" pitchFamily="34" charset="-122"/>
                <a:ea typeface="微软雅黑" pitchFamily="34" charset="-122"/>
              </a:rPr>
              <a:t>的解读</a:t>
            </a:r>
            <a:endParaRPr lang="en-US" altLang="zh-CN" b="1" dirty="0" smtClean="0">
              <a:solidFill>
                <a:schemeClr val="accent1"/>
              </a:solidFill>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现将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国家税务总局关于调整完善外贸综合服务企业办理出口货物退</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免</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税有关事项的公告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（以下简称</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）的有关内容解读如下：</a:t>
            </a:r>
          </a:p>
          <a:p>
            <a:pPr>
              <a:lnSpc>
                <a:spcPct val="150000"/>
              </a:lnSpc>
            </a:pPr>
            <a:r>
              <a:rPr lang="zh-CN" altLang="en-US" sz="1400" dirty="0" smtClean="0">
                <a:latin typeface="微软雅黑" pitchFamily="34" charset="-122"/>
                <a:ea typeface="微软雅黑" pitchFamily="34" charset="-122"/>
              </a:rPr>
              <a:t>　　一、</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起草背景</a:t>
            </a:r>
          </a:p>
          <a:p>
            <a:pPr>
              <a:lnSpc>
                <a:spcPct val="150000"/>
              </a:lnSpc>
            </a:pPr>
            <a:r>
              <a:rPr lang="zh-CN" altLang="en-US" sz="1400" dirty="0" smtClean="0">
                <a:latin typeface="微软雅黑" pitchFamily="34" charset="-122"/>
                <a:ea typeface="微软雅黑" pitchFamily="34" charset="-122"/>
              </a:rPr>
              <a:t>　　为解决外贸综合服务企业（以下称“综服企业”）反映的问题，促进综服企业规范健康发展</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建立与企业发展相适应的税收管理模式，经国务院批准同意，税务总局拟对现行综服企业代生产企业办理出口退（免）税管理办法进行调整完善，改为由综服企业代生产企业集中申报退税（以下称代办退税）。为此，税务总局制发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，同时废止了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国家税务总局关于外贸综合服务企业出口货物退</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免</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税有关问题的公告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（国家税务总局公告</a:t>
            </a:r>
            <a:r>
              <a:rPr lang="en-US" altLang="zh-CN" sz="1400" dirty="0" smtClean="0">
                <a:latin typeface="微软雅黑" pitchFamily="34" charset="-122"/>
                <a:ea typeface="微软雅黑" pitchFamily="34" charset="-122"/>
              </a:rPr>
              <a:t>2014</a:t>
            </a:r>
            <a:r>
              <a:rPr lang="zh-CN" altLang="en-US" sz="1400" dirty="0" smtClean="0">
                <a:latin typeface="微软雅黑" pitchFamily="34" charset="-122"/>
                <a:ea typeface="微软雅黑" pitchFamily="34" charset="-122"/>
              </a:rPr>
              <a:t>年第</a:t>
            </a:r>
            <a:r>
              <a:rPr lang="en-US" altLang="zh-CN" sz="1400" dirty="0" smtClean="0">
                <a:latin typeface="微软雅黑" pitchFamily="34" charset="-122"/>
                <a:ea typeface="微软雅黑" pitchFamily="34" charset="-122"/>
              </a:rPr>
              <a:t>13</a:t>
            </a:r>
            <a:r>
              <a:rPr lang="zh-CN" altLang="en-US" sz="1400" dirty="0" smtClean="0">
                <a:latin typeface="微软雅黑" pitchFamily="34" charset="-122"/>
                <a:ea typeface="微软雅黑" pitchFamily="34" charset="-122"/>
              </a:rPr>
              <a:t>号）。</a:t>
            </a:r>
          </a:p>
          <a:p>
            <a:pPr>
              <a:lnSpc>
                <a:spcPct val="150000"/>
              </a:lnSpc>
            </a:pPr>
            <a:r>
              <a:rPr lang="zh-CN" altLang="en-US" sz="1400" dirty="0" smtClean="0">
                <a:latin typeface="微软雅黑" pitchFamily="34" charset="-122"/>
                <a:ea typeface="微软雅黑" pitchFamily="34" charset="-122"/>
              </a:rPr>
              <a:t>　　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主要内容</a:t>
            </a:r>
          </a:p>
          <a:p>
            <a:pPr>
              <a:lnSpc>
                <a:spcPct val="150000"/>
              </a:lnSpc>
            </a:pPr>
            <a:r>
              <a:rPr lang="zh-CN" altLang="en-US" sz="1400" dirty="0" smtClean="0">
                <a:latin typeface="微软雅黑" pitchFamily="34" charset="-122"/>
                <a:ea typeface="微软雅黑" pitchFamily="34" charset="-122"/>
              </a:rPr>
              <a:t>　　（一）明确了综服企业代办退税的条件。综服企业和生产企业出口货物均符合规定条件的，由综服企业代办退税。</a:t>
            </a:r>
          </a:p>
          <a:p>
            <a:pPr>
              <a:lnSpc>
                <a:spcPct val="150000"/>
              </a:lnSpc>
            </a:pPr>
            <a:r>
              <a:rPr lang="zh-CN" altLang="en-US" sz="1400" dirty="0" smtClean="0">
                <a:latin typeface="微软雅黑" pitchFamily="34" charset="-122"/>
                <a:ea typeface="微软雅黑" pitchFamily="34" charset="-122"/>
              </a:rPr>
              <a:t>　　（二）明确了综服企业代办退税的具体办法。一是生产企业和综服企业需各自办理出口退（免）税备案。二是生产企业应先按规定申报缴纳增值税，同时向综服企业开具代办退税专用发票，作为综服企业代办退税的凭证。三是综服企业代办退税的应退税额按代办退税专用发票上注明的“金额”和出口货物适用的出口退税率计算。四是综服企业主管税务机关按综服企业的出口企业管理类别审核办理代办退税，代办退税款退还至生产企业提供的代办退税账户。</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2316403"/>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（三）明确了异常代办退税业务的处理措施。生产企业主管税务机关和综服企业主管税务机关发现代办退税的出口业务存在异常情形或按规定暂不办理退税情形的，应按规定采取相应的措施。</a:t>
            </a:r>
          </a:p>
          <a:p>
            <a:pPr>
              <a:lnSpc>
                <a:spcPct val="150000"/>
              </a:lnSpc>
            </a:pPr>
            <a:r>
              <a:rPr lang="zh-CN" altLang="en-US" sz="1400" dirty="0" smtClean="0">
                <a:latin typeface="微软雅黑" pitchFamily="34" charset="-122"/>
                <a:ea typeface="微软雅黑" pitchFamily="34" charset="-122"/>
              </a:rPr>
              <a:t>　　（四）明确了综服企业的相关法律责任和罚则。一是代办退税的出口业务发生涉税违法违规情形的，税务机关将对综服企业进行相应的处罚。二是代办退税的出口业务如发生骗取出口退税等涉税违法行为的，生产企业应作为责任主体依法承担法律责任。</a:t>
            </a:r>
          </a:p>
          <a:p>
            <a:pPr>
              <a:lnSpc>
                <a:spcPct val="150000"/>
              </a:lnSpc>
            </a:pPr>
            <a:r>
              <a:rPr lang="zh-CN" altLang="en-US" sz="1400" dirty="0" smtClean="0">
                <a:latin typeface="微软雅黑" pitchFamily="34" charset="-122"/>
                <a:ea typeface="微软雅黑" pitchFamily="34" charset="-122"/>
              </a:rPr>
              <a:t>　　（五）明确了综服企业其他涉税问题。</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同时明确了综服企业提供服务取得收入的涉税处理问题。</a:t>
            </a:r>
          </a:p>
          <a:p>
            <a:pPr>
              <a:lnSpc>
                <a:spcPct val="150000"/>
              </a:lnSpc>
            </a:pPr>
            <a:r>
              <a:rPr lang="zh-CN" altLang="en-US" sz="1400" dirty="0" smtClean="0">
                <a:latin typeface="微软雅黑" pitchFamily="34" charset="-122"/>
                <a:ea typeface="微软雅黑" pitchFamily="34" charset="-122"/>
              </a:rPr>
              <a:t>　　（六）明确了执行时间。</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自</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日起施行，具体时间以出口报关单上注明的出口日期为准，国家税务总局公告</a:t>
            </a:r>
            <a:r>
              <a:rPr lang="en-US" altLang="zh-CN" sz="1400" dirty="0" smtClean="0">
                <a:latin typeface="微软雅黑" pitchFamily="34" charset="-122"/>
                <a:ea typeface="微软雅黑" pitchFamily="34" charset="-122"/>
              </a:rPr>
              <a:t>2014</a:t>
            </a:r>
            <a:r>
              <a:rPr lang="zh-CN" altLang="en-US" sz="1400" dirty="0" smtClean="0">
                <a:latin typeface="微软雅黑" pitchFamily="34" charset="-122"/>
                <a:ea typeface="微软雅黑" pitchFamily="34" charset="-122"/>
              </a:rPr>
              <a:t>年第</a:t>
            </a:r>
            <a:r>
              <a:rPr lang="en-US" altLang="zh-CN" sz="1400" dirty="0" smtClean="0">
                <a:latin typeface="微软雅黑" pitchFamily="34" charset="-122"/>
                <a:ea typeface="微软雅黑" pitchFamily="34" charset="-122"/>
              </a:rPr>
              <a:t>13</a:t>
            </a:r>
            <a:r>
              <a:rPr lang="zh-CN" altLang="en-US" sz="1400" dirty="0" smtClean="0">
                <a:latin typeface="微软雅黑" pitchFamily="34" charset="-122"/>
                <a:ea typeface="微软雅黑" pitchFamily="34" charset="-122"/>
              </a:rPr>
              <a:t>号同时废止。</a:t>
            </a:r>
          </a:p>
        </p:txBody>
      </p:sp>
      <p:pic>
        <p:nvPicPr>
          <p:cNvPr id="1026" name="Picture 2"/>
          <p:cNvPicPr>
            <a:picLocks noChangeAspect="1" noChangeArrowheads="1"/>
          </p:cNvPicPr>
          <p:nvPr/>
        </p:nvPicPr>
        <p:blipFill>
          <a:blip r:embed="rId3" cstate="print"/>
          <a:srcRect/>
          <a:stretch>
            <a:fillRect/>
          </a:stretch>
        </p:blipFill>
        <p:spPr bwMode="auto">
          <a:xfrm>
            <a:off x="3808094" y="3486151"/>
            <a:ext cx="5802201" cy="3008948"/>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4788490"/>
          </a:xfrm>
          <a:prstGeom prst="rect">
            <a:avLst/>
          </a:prstGeom>
        </p:spPr>
        <p:txBody>
          <a:bodyPr wrap="square">
            <a:spAutoFit/>
          </a:bodyPr>
          <a:lstStyle/>
          <a:p>
            <a:pPr algn="ctr">
              <a:lnSpc>
                <a:spcPts val="23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40</a:t>
            </a:r>
            <a:r>
              <a:rPr lang="zh-CN" altLang="en-US" sz="1600" b="1" dirty="0" smtClean="0">
                <a:solidFill>
                  <a:schemeClr val="accent1"/>
                </a:solidFill>
              </a:rPr>
              <a:t>号（关于实施中国</a:t>
            </a:r>
            <a:r>
              <a:rPr lang="en-US" altLang="zh-CN" sz="1600" b="1" dirty="0" smtClean="0">
                <a:solidFill>
                  <a:schemeClr val="accent1"/>
                </a:solidFill>
              </a:rPr>
              <a:t>-</a:t>
            </a:r>
            <a:r>
              <a:rPr lang="zh-CN" altLang="en-US" sz="1600" b="1" dirty="0" smtClean="0">
                <a:solidFill>
                  <a:schemeClr val="accent1"/>
                </a:solidFill>
              </a:rPr>
              <a:t>瑞士海关“经认证的经营者（</a:t>
            </a:r>
            <a:r>
              <a:rPr lang="en-US" altLang="zh-CN" sz="1600" b="1" dirty="0" smtClean="0">
                <a:solidFill>
                  <a:schemeClr val="accent1"/>
                </a:solidFill>
              </a:rPr>
              <a:t>AEO</a:t>
            </a:r>
            <a:r>
              <a:rPr lang="zh-CN" altLang="en-US" sz="1600" b="1" dirty="0" smtClean="0">
                <a:solidFill>
                  <a:schemeClr val="accent1"/>
                </a:solidFill>
              </a:rPr>
              <a:t>）”互认的公告）</a:t>
            </a:r>
            <a:r>
              <a:rPr lang="zh-CN" altLang="en-US" sz="1600" dirty="0" smtClean="0"/>
              <a:t>　　</a:t>
            </a:r>
          </a:p>
          <a:p>
            <a:pPr>
              <a:lnSpc>
                <a:spcPts val="2300"/>
              </a:lnSpc>
            </a:pPr>
            <a:endParaRPr lang="zh-CN" altLang="en-US" sz="1600" dirty="0" smtClean="0"/>
          </a:p>
          <a:p>
            <a:pPr>
              <a:lnSpc>
                <a:spcPts val="2300"/>
              </a:lnSpc>
            </a:pPr>
            <a:r>
              <a:rPr lang="zh-CN" altLang="en-US" sz="1600" dirty="0" smtClean="0"/>
              <a:t>　　</a:t>
            </a:r>
            <a:r>
              <a:rPr lang="en-US" altLang="zh-CN" sz="1600" dirty="0" smtClean="0"/>
              <a:t>2017</a:t>
            </a:r>
            <a:r>
              <a:rPr lang="zh-CN" altLang="en-US" sz="1600" dirty="0" smtClean="0"/>
              <a:t>年</a:t>
            </a:r>
            <a:r>
              <a:rPr lang="en-US" altLang="zh-CN" sz="1600" dirty="0" smtClean="0"/>
              <a:t>1</a:t>
            </a:r>
            <a:r>
              <a:rPr lang="zh-CN" altLang="en-US" sz="1600" dirty="0" smtClean="0"/>
              <a:t>月，中国政府与瑞士联邦委员会签署了</a:t>
            </a:r>
            <a:r>
              <a:rPr lang="en-US" altLang="zh-CN" sz="1600" dirty="0" smtClean="0"/>
              <a:t>《</a:t>
            </a:r>
            <a:r>
              <a:rPr lang="zh-CN" altLang="en-US" sz="1600" dirty="0" smtClean="0"/>
              <a:t>中华人民共和国政府和瑞士联邦委员会关于中华人民共和国海关企业信用管理制度和瑞士联邦海关“经认证的经营者”制度互认的协定</a:t>
            </a:r>
            <a:r>
              <a:rPr lang="en-US" altLang="zh-CN" sz="1600" dirty="0" smtClean="0"/>
              <a:t>》</a:t>
            </a:r>
            <a:r>
              <a:rPr lang="zh-CN" altLang="en-US" sz="1600" dirty="0" smtClean="0"/>
              <a:t>（以下简称</a:t>
            </a:r>
            <a:r>
              <a:rPr lang="en-US" altLang="zh-CN" sz="1600" dirty="0" smtClean="0"/>
              <a:t>《</a:t>
            </a:r>
            <a:r>
              <a:rPr lang="zh-CN" altLang="en-US" sz="1600" dirty="0" smtClean="0"/>
              <a:t>协定</a:t>
            </a:r>
            <a:r>
              <a:rPr lang="en-US" altLang="zh-CN" sz="1600" dirty="0" smtClean="0"/>
              <a:t>》</a:t>
            </a:r>
            <a:r>
              <a:rPr lang="zh-CN" altLang="en-US" sz="1600" dirty="0" smtClean="0"/>
              <a:t>），决定自</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a:t>
            </a:r>
            <a:r>
              <a:rPr lang="zh-CN" altLang="en-US" sz="1600" dirty="0" smtClean="0"/>
              <a:t>日起正式实施该</a:t>
            </a:r>
            <a:r>
              <a:rPr lang="en-US" altLang="zh-CN" sz="1600" dirty="0" smtClean="0"/>
              <a:t>《</a:t>
            </a:r>
            <a:r>
              <a:rPr lang="zh-CN" altLang="en-US" sz="1600" dirty="0" smtClean="0"/>
              <a:t>协定</a:t>
            </a:r>
            <a:r>
              <a:rPr lang="en-US" altLang="zh-CN" sz="1600" dirty="0" smtClean="0"/>
              <a:t>》</a:t>
            </a:r>
            <a:r>
              <a:rPr lang="zh-CN" altLang="en-US" sz="1600" dirty="0" smtClean="0"/>
              <a:t>。现就有关事项公告如下：</a:t>
            </a:r>
          </a:p>
          <a:p>
            <a:pPr>
              <a:lnSpc>
                <a:spcPts val="2300"/>
              </a:lnSpc>
            </a:pPr>
            <a:endParaRPr lang="zh-CN" altLang="en-US" sz="1600" dirty="0" smtClean="0"/>
          </a:p>
          <a:p>
            <a:pPr>
              <a:lnSpc>
                <a:spcPts val="2300"/>
              </a:lnSpc>
            </a:pPr>
            <a:r>
              <a:rPr lang="zh-CN" altLang="en-US" sz="1600" dirty="0" smtClean="0"/>
              <a:t>　　一、根据</a:t>
            </a:r>
            <a:r>
              <a:rPr lang="en-US" altLang="zh-CN" sz="1600" dirty="0" smtClean="0"/>
              <a:t>《</a:t>
            </a:r>
            <a:r>
              <a:rPr lang="zh-CN" altLang="en-US" sz="1600" dirty="0" smtClean="0"/>
              <a:t>协定</a:t>
            </a:r>
            <a:r>
              <a:rPr lang="en-US" altLang="zh-CN" sz="1600" dirty="0" smtClean="0"/>
              <a:t>》</a:t>
            </a:r>
            <a:r>
              <a:rPr lang="zh-CN" altLang="en-US" sz="1600" dirty="0" smtClean="0"/>
              <a:t>规定，中瑞双方相互认可对方海关的“经认证的经营者”（简称“</a:t>
            </a:r>
            <a:r>
              <a:rPr lang="en-US" altLang="zh-CN" sz="1600" dirty="0" smtClean="0"/>
              <a:t>AEO</a:t>
            </a:r>
            <a:r>
              <a:rPr lang="zh-CN" altLang="en-US" sz="1600" dirty="0" smtClean="0"/>
              <a:t>企业”），为进口自对方</a:t>
            </a:r>
            <a:r>
              <a:rPr lang="en-US" altLang="zh-CN" sz="1600" dirty="0" smtClean="0"/>
              <a:t>AEO</a:t>
            </a:r>
            <a:r>
              <a:rPr lang="zh-CN" altLang="en-US" sz="1600" dirty="0" smtClean="0"/>
              <a:t>企业的货物提供通关便利。其中，瑞士海关认可中国海关的高级认证企业为中国的</a:t>
            </a:r>
            <a:r>
              <a:rPr lang="en-US" altLang="zh-CN" sz="1600" dirty="0" smtClean="0"/>
              <a:t>AEO</a:t>
            </a:r>
            <a:r>
              <a:rPr lang="zh-CN" altLang="en-US" sz="1600" dirty="0" smtClean="0"/>
              <a:t>企业；中国海关认可瑞士海关的“经认证的经营者”为瑞士的</a:t>
            </a:r>
            <a:r>
              <a:rPr lang="en-US" altLang="zh-CN" sz="1600" dirty="0" smtClean="0"/>
              <a:t>AEO</a:t>
            </a:r>
            <a:r>
              <a:rPr lang="zh-CN" altLang="en-US" sz="1600" dirty="0" smtClean="0"/>
              <a:t>企业。</a:t>
            </a:r>
          </a:p>
          <a:p>
            <a:pPr>
              <a:lnSpc>
                <a:spcPts val="2300"/>
              </a:lnSpc>
            </a:pPr>
            <a:endParaRPr lang="zh-CN" altLang="en-US" sz="1600" dirty="0" smtClean="0"/>
          </a:p>
          <a:p>
            <a:pPr>
              <a:lnSpc>
                <a:spcPts val="2300"/>
              </a:lnSpc>
            </a:pPr>
            <a:r>
              <a:rPr lang="zh-CN" altLang="en-US" sz="1600" dirty="0" smtClean="0"/>
              <a:t>　　二、中瑞双方海关在</a:t>
            </a:r>
            <a:r>
              <a:rPr lang="en-US" altLang="zh-CN" sz="1600" dirty="0" smtClean="0"/>
              <a:t>AEO</a:t>
            </a:r>
            <a:r>
              <a:rPr lang="zh-CN" altLang="en-US" sz="1600" dirty="0" smtClean="0"/>
              <a:t>企业货物通关时，相互给予对方</a:t>
            </a:r>
            <a:r>
              <a:rPr lang="en-US" altLang="zh-CN" sz="1600" dirty="0" smtClean="0"/>
              <a:t>AEO</a:t>
            </a:r>
            <a:r>
              <a:rPr lang="zh-CN" altLang="en-US" sz="1600" dirty="0" smtClean="0"/>
              <a:t>企业以下通关便利措施：一是对于</a:t>
            </a:r>
            <a:r>
              <a:rPr lang="en-US" altLang="zh-CN" sz="1600" dirty="0" smtClean="0"/>
              <a:t>AEO</a:t>
            </a:r>
            <a:r>
              <a:rPr lang="zh-CN" altLang="en-US" sz="1600" dirty="0" smtClean="0"/>
              <a:t>企业的货物，将其资质作为有利因素纳入减少查验或监管的风险评估，并在其他相关安全管理措施中予以考虑；二是在对</a:t>
            </a:r>
            <a:r>
              <a:rPr lang="en-US" altLang="zh-CN" sz="1600" dirty="0" smtClean="0"/>
              <a:t>AEO</a:t>
            </a:r>
            <a:r>
              <a:rPr lang="zh-CN" altLang="en-US" sz="1600" dirty="0" smtClean="0"/>
              <a:t>企业的商业伙伴进行评估时，将已获</a:t>
            </a:r>
            <a:r>
              <a:rPr lang="en-US" altLang="zh-CN" sz="1600" dirty="0" smtClean="0"/>
              <a:t>AEO</a:t>
            </a:r>
            <a:r>
              <a:rPr lang="zh-CN" altLang="en-US" sz="1600" dirty="0" smtClean="0"/>
              <a:t>企业资质的商业伙伴视为安全的贸易伙伴；三是对</a:t>
            </a:r>
            <a:r>
              <a:rPr lang="en-US" altLang="zh-CN" sz="1600" dirty="0" smtClean="0"/>
              <a:t>AEO</a:t>
            </a:r>
            <a:r>
              <a:rPr lang="zh-CN" altLang="en-US" sz="1600" dirty="0" smtClean="0"/>
              <a:t>企业的货物给予优先对待、加速处理、快速放行；四是指定海关联络员，负责沟通解决</a:t>
            </a:r>
            <a:r>
              <a:rPr lang="en-US" altLang="zh-CN" sz="1600" dirty="0" smtClean="0"/>
              <a:t>AEO</a:t>
            </a:r>
            <a:r>
              <a:rPr lang="zh-CN" altLang="en-US" sz="1600" dirty="0" smtClean="0"/>
              <a:t>企业在通关中遇到的问题；五是对因安全警报级别提高、边境关闭、自然灾害、紧急情况或其他重大事故或不可抗力因素导致贸易中断，在贸易恢复后海关将给予</a:t>
            </a:r>
            <a:r>
              <a:rPr lang="en-US" altLang="zh-CN" sz="1600" dirty="0" smtClean="0"/>
              <a:t>AEO</a:t>
            </a:r>
            <a:r>
              <a:rPr lang="zh-CN" altLang="en-US" sz="1600" dirty="0" smtClean="0"/>
              <a:t>企业货物优先和快速通关的便利待遇。</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497330" y="834122"/>
            <a:ext cx="10206990" cy="4801314"/>
          </a:xfrm>
          <a:prstGeom prst="rect">
            <a:avLst/>
          </a:prstGeom>
        </p:spPr>
        <p:txBody>
          <a:bodyPr wrap="square">
            <a:spAutoFit/>
          </a:bodyPr>
          <a:lstStyle/>
          <a:p>
            <a:pPr algn="ctr">
              <a:lnSpc>
                <a:spcPct val="150000"/>
              </a:lnSpc>
            </a:pPr>
            <a:r>
              <a:rPr lang="zh-CN" altLang="en-US" b="1" dirty="0" smtClean="0">
                <a:solidFill>
                  <a:schemeClr val="accent1"/>
                </a:solidFill>
                <a:latin typeface="微软雅黑" pitchFamily="34" charset="-122"/>
                <a:ea typeface="微软雅黑" pitchFamily="34" charset="-122"/>
              </a:rPr>
              <a:t>国家税务总局</a:t>
            </a:r>
            <a:endParaRPr lang="en-US" altLang="zh-CN" b="1" dirty="0" smtClean="0">
              <a:solidFill>
                <a:schemeClr val="accent1"/>
              </a:solidFill>
              <a:latin typeface="微软雅黑" pitchFamily="34" charset="-122"/>
              <a:ea typeface="微软雅黑" pitchFamily="34" charset="-122"/>
            </a:endParaRPr>
          </a:p>
          <a:p>
            <a:pPr algn="ctr">
              <a:lnSpc>
                <a:spcPct val="150000"/>
              </a:lnSpc>
            </a:pPr>
            <a:r>
              <a:rPr lang="zh-CN" altLang="en-US" b="1" dirty="0" smtClean="0">
                <a:solidFill>
                  <a:schemeClr val="accent1"/>
                </a:solidFill>
                <a:latin typeface="微软雅黑" pitchFamily="34" charset="-122"/>
                <a:ea typeface="微软雅黑" pitchFamily="34" charset="-122"/>
              </a:rPr>
              <a:t>关于修订税务行政处罚（简易）执法文书的公告国家税务总局公告</a:t>
            </a:r>
            <a:r>
              <a:rPr lang="en-US" altLang="zh-CN" b="1" dirty="0" smtClean="0">
                <a:solidFill>
                  <a:schemeClr val="accent1"/>
                </a:solidFill>
                <a:latin typeface="微软雅黑" pitchFamily="34" charset="-122"/>
                <a:ea typeface="微软雅黑" pitchFamily="34" charset="-122"/>
              </a:rPr>
              <a:t>2017</a:t>
            </a:r>
            <a:r>
              <a:rPr lang="zh-CN" altLang="en-US" b="1" dirty="0" smtClean="0">
                <a:solidFill>
                  <a:schemeClr val="accent1"/>
                </a:solidFill>
                <a:latin typeface="微软雅黑" pitchFamily="34" charset="-122"/>
                <a:ea typeface="微软雅黑" pitchFamily="34" charset="-122"/>
              </a:rPr>
              <a:t>年第</a:t>
            </a:r>
            <a:r>
              <a:rPr lang="en-US" altLang="zh-CN" b="1" dirty="0" smtClean="0">
                <a:solidFill>
                  <a:schemeClr val="accent1"/>
                </a:solidFill>
                <a:latin typeface="微软雅黑" pitchFamily="34" charset="-122"/>
                <a:ea typeface="微软雅黑" pitchFamily="34" charset="-122"/>
              </a:rPr>
              <a:t>33</a:t>
            </a:r>
            <a:r>
              <a:rPr lang="zh-CN" altLang="en-US" b="1" dirty="0" smtClean="0">
                <a:solidFill>
                  <a:schemeClr val="accent1"/>
                </a:solidFill>
                <a:latin typeface="微软雅黑" pitchFamily="34" charset="-122"/>
                <a:ea typeface="微软雅黑" pitchFamily="34" charset="-122"/>
              </a:rPr>
              <a:t>号</a:t>
            </a:r>
            <a:endParaRPr lang="en-US" altLang="zh-CN" b="1" dirty="0" smtClean="0">
              <a:solidFill>
                <a:schemeClr val="accent1"/>
              </a:solidFill>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根据</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国家税务总局关于进一步深化税务系统“放管服”改革 优化税收环境的若干意见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（税总发</a:t>
            </a:r>
            <a:r>
              <a:rPr lang="en-US" altLang="zh-CN" sz="1400" dirty="0" smtClean="0">
                <a:latin typeface="微软雅黑" pitchFamily="34" charset="-122"/>
                <a:ea typeface="微软雅黑" pitchFamily="34" charset="-122"/>
              </a:rPr>
              <a:t>〔2017〕101</a:t>
            </a:r>
            <a:r>
              <a:rPr lang="zh-CN" altLang="en-US" sz="1400" dirty="0" smtClean="0">
                <a:latin typeface="微软雅黑" pitchFamily="34" charset="-122"/>
                <a:ea typeface="微软雅黑" pitchFamily="34" charset="-122"/>
              </a:rPr>
              <a:t>号）要求，进一步减轻纳税人负担，提高办税便利化程度，国家税务总局对适用简易程序的税务行政处罚执法文书进行了修订，现公告如下：</a:t>
            </a:r>
          </a:p>
          <a:p>
            <a:pPr>
              <a:lnSpc>
                <a:spcPct val="150000"/>
              </a:lnSpc>
            </a:pPr>
            <a:r>
              <a:rPr lang="zh-CN" altLang="en-US" sz="1400" dirty="0" smtClean="0">
                <a:latin typeface="微软雅黑" pitchFamily="34" charset="-122"/>
                <a:ea typeface="微软雅黑" pitchFamily="34" charset="-122"/>
              </a:rPr>
              <a:t>　　一、税务机关依法对公民、法人或者其他组织当场作出行政处罚决定的，使用修订后的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（见附件），不再另行填写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陈述申辩笔录</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税务文书送达回证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二、本公告自</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日起施行。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国家税务总局关于印发全国统一税收执法文书式样的通知</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（国税发</a:t>
            </a:r>
            <a:r>
              <a:rPr lang="en-US" altLang="zh-CN" sz="1400" dirty="0" smtClean="0">
                <a:latin typeface="微软雅黑" pitchFamily="34" charset="-122"/>
                <a:ea typeface="微软雅黑" pitchFamily="34" charset="-122"/>
              </a:rPr>
              <a:t>〔2005〕179</a:t>
            </a:r>
            <a:r>
              <a:rPr lang="zh-CN" altLang="en-US" sz="1400" dirty="0" smtClean="0">
                <a:latin typeface="微软雅黑" pitchFamily="34" charset="-122"/>
                <a:ea typeface="微软雅黑" pitchFamily="34" charset="-122"/>
              </a:rPr>
              <a:t>号）附件</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中的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同时废止。</a:t>
            </a:r>
          </a:p>
          <a:p>
            <a:pPr>
              <a:lnSpc>
                <a:spcPct val="150000"/>
              </a:lnSpc>
            </a:pPr>
            <a:r>
              <a:rPr lang="zh-CN" altLang="en-US" sz="1400" dirty="0" smtClean="0">
                <a:latin typeface="微软雅黑" pitchFamily="34" charset="-122"/>
                <a:ea typeface="微软雅黑" pitchFamily="34" charset="-122"/>
              </a:rPr>
              <a:t>　　特此公告。</a:t>
            </a:r>
          </a:p>
          <a:p>
            <a:pPr>
              <a:lnSpc>
                <a:spcPct val="150000"/>
              </a:lnSpc>
            </a:pPr>
            <a:endParaRPr lang="zh-CN" altLang="en-US"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附件：</a:t>
            </a:r>
            <a:r>
              <a:rPr lang="zh-CN" altLang="en-US" sz="1400" dirty="0" smtClean="0">
                <a:latin typeface="微软雅黑" pitchFamily="34" charset="-122"/>
                <a:ea typeface="微软雅黑" pitchFamily="34" charset="-122"/>
                <a:hlinkClick r:id="rId3" action="ppaction://hlinkfile"/>
              </a:rPr>
              <a:t>税务行政处罚决定书（简易）</a:t>
            </a:r>
            <a:endParaRPr lang="zh-CN" altLang="en-US" sz="1400" dirty="0" smtClean="0">
              <a:latin typeface="微软雅黑" pitchFamily="34" charset="-122"/>
              <a:ea typeface="微软雅黑" pitchFamily="34" charset="-122"/>
            </a:endParaRPr>
          </a:p>
          <a:p>
            <a:pPr algn="r">
              <a:lnSpc>
                <a:spcPct val="150000"/>
              </a:lnSpc>
            </a:pPr>
            <a:r>
              <a:rPr lang="zh-CN" altLang="en-US" sz="1400" dirty="0" smtClean="0">
                <a:latin typeface="微软雅黑" pitchFamily="34" charset="-122"/>
                <a:ea typeface="微软雅黑" pitchFamily="34" charset="-122"/>
              </a:rPr>
              <a:t>国家税务总局</a:t>
            </a:r>
          </a:p>
          <a:p>
            <a:pPr algn="r">
              <a:lnSpc>
                <a:spcPct val="150000"/>
              </a:lnSpc>
            </a:pP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9</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15</a:t>
            </a:r>
            <a:r>
              <a:rPr lang="zh-CN" altLang="en-US" sz="1400" dirty="0" smtClean="0">
                <a:latin typeface="微软雅黑" pitchFamily="34" charset="-122"/>
                <a:ea typeface="微软雅黑" pitchFamily="34" charset="-122"/>
              </a:rPr>
              <a:t>日</a:t>
            </a:r>
          </a:p>
        </p:txBody>
      </p:sp>
      <p:sp>
        <p:nvSpPr>
          <p:cNvPr id="10" name="矩形 9"/>
          <p:cNvSpPr/>
          <p:nvPr/>
        </p:nvSpPr>
        <p:spPr>
          <a:xfrm>
            <a:off x="1996318" y="5436215"/>
            <a:ext cx="43588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解读看下一页</a:t>
            </a:r>
            <a:endParaRPr lang="zh-CN" alt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9" name="Picture 2"/>
          <p:cNvPicPr>
            <a:picLocks noChangeAspect="1" noChangeArrowheads="1"/>
          </p:cNvPicPr>
          <p:nvPr/>
        </p:nvPicPr>
        <p:blipFill>
          <a:blip r:embed="rId3" cstate="print"/>
          <a:srcRect/>
          <a:stretch>
            <a:fillRect/>
          </a:stretch>
        </p:blipFill>
        <p:spPr bwMode="auto">
          <a:xfrm>
            <a:off x="10638473" y="834390"/>
            <a:ext cx="1545907" cy="1581309"/>
          </a:xfrm>
          <a:prstGeom prst="rect">
            <a:avLst/>
          </a:prstGeom>
          <a:noFill/>
          <a:ln w="9525">
            <a:noFill/>
            <a:miter lim="800000"/>
            <a:headEnd/>
            <a:tailEnd/>
          </a:ln>
        </p:spPr>
      </p:pic>
      <p:sp>
        <p:nvSpPr>
          <p:cNvPr id="10" name="矩形 9"/>
          <p:cNvSpPr/>
          <p:nvPr/>
        </p:nvSpPr>
        <p:spPr>
          <a:xfrm>
            <a:off x="1234440" y="662672"/>
            <a:ext cx="10584180" cy="6047809"/>
          </a:xfrm>
          <a:prstGeom prst="rect">
            <a:avLst/>
          </a:prstGeom>
        </p:spPr>
        <p:txBody>
          <a:bodyPr wrap="square">
            <a:spAutoFit/>
          </a:bodyPr>
          <a:lstStyle/>
          <a:p>
            <a:pPr algn="ctr">
              <a:lnSpc>
                <a:spcPct val="150000"/>
              </a:lnSpc>
            </a:pPr>
            <a:r>
              <a:rPr lang="zh-CN" altLang="en-US" sz="2000" b="1" dirty="0" smtClean="0">
                <a:solidFill>
                  <a:schemeClr val="accent1"/>
                </a:solidFill>
                <a:latin typeface="微软雅黑" pitchFamily="34" charset="-122"/>
                <a:ea typeface="微软雅黑" pitchFamily="34" charset="-122"/>
              </a:rPr>
              <a:t>关于</a:t>
            </a:r>
            <a:r>
              <a:rPr lang="en-US" altLang="zh-CN" sz="2000" b="1" dirty="0" smtClean="0">
                <a:solidFill>
                  <a:schemeClr val="accent1"/>
                </a:solidFill>
                <a:latin typeface="微软雅黑" pitchFamily="34" charset="-122"/>
                <a:ea typeface="微软雅黑" pitchFamily="34" charset="-122"/>
              </a:rPr>
              <a:t>《</a:t>
            </a:r>
            <a:r>
              <a:rPr lang="zh-CN" altLang="en-US" sz="2000" b="1" dirty="0" smtClean="0">
                <a:solidFill>
                  <a:schemeClr val="accent1"/>
                </a:solidFill>
                <a:latin typeface="微软雅黑" pitchFamily="34" charset="-122"/>
                <a:ea typeface="微软雅黑" pitchFamily="34" charset="-122"/>
              </a:rPr>
              <a:t>国家税务总局关于修订税务行政处罚（简易）执法文书的公告</a:t>
            </a:r>
            <a:r>
              <a:rPr lang="en-US" altLang="zh-CN" sz="2000" b="1" dirty="0" smtClean="0">
                <a:solidFill>
                  <a:schemeClr val="accent1"/>
                </a:solidFill>
                <a:latin typeface="微软雅黑" pitchFamily="34" charset="-122"/>
                <a:ea typeface="微软雅黑" pitchFamily="34" charset="-122"/>
              </a:rPr>
              <a:t>》</a:t>
            </a:r>
            <a:r>
              <a:rPr lang="zh-CN" altLang="en-US" sz="2000" b="1" dirty="0" smtClean="0">
                <a:solidFill>
                  <a:schemeClr val="accent1"/>
                </a:solidFill>
                <a:latin typeface="微软雅黑" pitchFamily="34" charset="-122"/>
                <a:ea typeface="微软雅黑" pitchFamily="34" charset="-122"/>
              </a:rPr>
              <a:t>的解读</a:t>
            </a: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一、修订</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的背景是什么？</a:t>
            </a:r>
          </a:p>
          <a:p>
            <a:pPr>
              <a:lnSpc>
                <a:spcPct val="150000"/>
              </a:lnSpc>
            </a:pPr>
            <a:r>
              <a:rPr lang="zh-CN" altLang="en-US" sz="1400" dirty="0" smtClean="0">
                <a:latin typeface="微软雅黑" pitchFamily="34" charset="-122"/>
                <a:ea typeface="微软雅黑" pitchFamily="34" charset="-122"/>
              </a:rPr>
              <a:t>　　依据行政处罚法规定，税务机关对违法事实确凿并有法定依据，对公民处以</a:t>
            </a:r>
            <a:r>
              <a:rPr lang="en-US" altLang="zh-CN" sz="1400" dirty="0" smtClean="0">
                <a:latin typeface="微软雅黑" pitchFamily="34" charset="-122"/>
                <a:ea typeface="微软雅黑" pitchFamily="34" charset="-122"/>
              </a:rPr>
              <a:t>50</a:t>
            </a:r>
            <a:r>
              <a:rPr lang="zh-CN" altLang="en-US" sz="1400" dirty="0" smtClean="0">
                <a:latin typeface="微软雅黑" pitchFamily="34" charset="-122"/>
                <a:ea typeface="微软雅黑" pitchFamily="34" charset="-122"/>
              </a:rPr>
              <a:t>元以下、对法人或者其他组织处以</a:t>
            </a:r>
            <a:r>
              <a:rPr lang="en-US" altLang="zh-CN" sz="1400" dirty="0" smtClean="0">
                <a:latin typeface="微软雅黑" pitchFamily="34" charset="-122"/>
                <a:ea typeface="微软雅黑" pitchFamily="34" charset="-122"/>
              </a:rPr>
              <a:t>1000</a:t>
            </a:r>
            <a:r>
              <a:rPr lang="zh-CN" altLang="en-US" sz="1400" dirty="0" smtClean="0">
                <a:latin typeface="微软雅黑" pitchFamily="34" charset="-122"/>
                <a:ea typeface="微软雅黑" pitchFamily="34" charset="-122"/>
              </a:rPr>
              <a:t>元以下罚款或者警告的，可以当场作出行政处罚决定，即适用简易程序。</a:t>
            </a:r>
          </a:p>
          <a:p>
            <a:pPr>
              <a:lnSpc>
                <a:spcPct val="150000"/>
              </a:lnSpc>
            </a:pPr>
            <a:r>
              <a:rPr lang="zh-CN" altLang="en-US" sz="1400" dirty="0" smtClean="0">
                <a:latin typeface="微软雅黑" pitchFamily="34" charset="-122"/>
                <a:ea typeface="微软雅黑" pitchFamily="34" charset="-122"/>
              </a:rPr>
              <a:t>　　近期部分地区反映，在简易处罚程序中，税务机关需要填写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陈述申辩笔录</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，然后出具</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，再制作</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税务文书送达回证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。程序复杂，文书较多，一定程度上影响了办税效率。为了进一步减轻纳税人办税负担，提高办税便利化程度，我们修订了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二、修订的主要内容是什么？</a:t>
            </a:r>
          </a:p>
          <a:p>
            <a:pPr>
              <a:lnSpc>
                <a:spcPct val="150000"/>
              </a:lnSpc>
            </a:pPr>
            <a:r>
              <a:rPr lang="zh-CN" altLang="en-US" sz="1400" dirty="0" smtClean="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主要做了以下几处修订：</a:t>
            </a:r>
          </a:p>
          <a:p>
            <a:pPr>
              <a:lnSpc>
                <a:spcPct val="150000"/>
              </a:lnSpc>
            </a:pPr>
            <a:r>
              <a:rPr lang="zh-CN" altLang="en-US" sz="1400" dirty="0" smtClean="0">
                <a:latin typeface="微软雅黑" pitchFamily="34" charset="-122"/>
                <a:ea typeface="微软雅黑" pitchFamily="34" charset="-122"/>
              </a:rPr>
              <a:t>　　一是增加“陈述申辩情况”栏。用于记录执法人员已告知当事人享有陈述、申辩权利，以及纳税人的陈述、申辩情况，税务执法人员不需要再另行制作</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陈述申辩笔录</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二是增加“签收情况”栏。用于记录被处罚人签收处罚决定书情况，税务执法人员此时不再另行制作</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税务文书送达回证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三是其他修改，包括：明确加处罚款不超过罚款本数；删除税务机关“负责人”签字部分即只由税务执法人员签字，不再要求所在单位负责人签字。</a:t>
            </a:r>
          </a:p>
          <a:p>
            <a:pPr>
              <a:lnSpc>
                <a:spcPct val="150000"/>
              </a:lnSpc>
            </a:pPr>
            <a:r>
              <a:rPr lang="zh-CN" altLang="en-US" sz="1400" dirty="0" smtClean="0">
                <a:latin typeface="微软雅黑" pitchFamily="34" charset="-122"/>
                <a:ea typeface="微软雅黑" pitchFamily="34" charset="-122"/>
              </a:rPr>
              <a:t>　　三、新</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什么时候开始使用？</a:t>
            </a:r>
          </a:p>
          <a:p>
            <a:pPr>
              <a:lnSpc>
                <a:spcPct val="150000"/>
              </a:lnSpc>
            </a:pPr>
            <a:r>
              <a:rPr lang="zh-CN" altLang="en-US" sz="1400" dirty="0" smtClean="0">
                <a:latin typeface="微软雅黑" pitchFamily="34" charset="-122"/>
                <a:ea typeface="微软雅黑" pitchFamily="34" charset="-122"/>
              </a:rPr>
              <a:t>　　修订后的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自</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11</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日起执行。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国家税务总局关于印发全国统一税收执</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法文书式样的通知</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（国税发</a:t>
            </a:r>
            <a:r>
              <a:rPr lang="en-US" altLang="zh-CN" sz="1400" dirty="0" smtClean="0">
                <a:latin typeface="微软雅黑" pitchFamily="34" charset="-122"/>
                <a:ea typeface="微软雅黑" pitchFamily="34" charset="-122"/>
              </a:rPr>
              <a:t>〔2005〕179</a:t>
            </a:r>
            <a:r>
              <a:rPr lang="zh-CN" altLang="en-US" sz="1400" dirty="0" smtClean="0">
                <a:latin typeface="微软雅黑" pitchFamily="34" charset="-122"/>
                <a:ea typeface="微软雅黑" pitchFamily="34" charset="-122"/>
              </a:rPr>
              <a:t>号）附件</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中的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税务行政处罚决定书（简易）</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同时废止。</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234440" y="696962"/>
            <a:ext cx="10584180" cy="5539978"/>
          </a:xfrm>
          <a:prstGeom prst="rect">
            <a:avLst/>
          </a:prstGeom>
        </p:spPr>
        <p:txBody>
          <a:bodyPr wrap="square">
            <a:spAutoFit/>
          </a:bodyPr>
          <a:lstStyle/>
          <a:p>
            <a:pPr algn="ctr">
              <a:lnSpc>
                <a:spcPct val="150000"/>
              </a:lnSpc>
            </a:pPr>
            <a:r>
              <a:rPr lang="zh-CN" altLang="en-US" sz="2000" b="1" dirty="0" smtClean="0">
                <a:solidFill>
                  <a:schemeClr val="accent1"/>
                </a:solidFill>
                <a:latin typeface="微软雅黑" pitchFamily="34" charset="-122"/>
                <a:ea typeface="微软雅黑" pitchFamily="34" charset="-122"/>
              </a:rPr>
              <a:t>国家税务总局关于全民所有制企业公司制改制企业所得税处理问题的公告国家税务总局公告</a:t>
            </a:r>
            <a:r>
              <a:rPr lang="en-US" altLang="zh-CN" sz="2000" b="1" dirty="0" smtClean="0">
                <a:solidFill>
                  <a:schemeClr val="accent1"/>
                </a:solidFill>
                <a:latin typeface="微软雅黑" pitchFamily="34" charset="-122"/>
                <a:ea typeface="微软雅黑" pitchFamily="34" charset="-122"/>
              </a:rPr>
              <a:t>2017</a:t>
            </a:r>
            <a:r>
              <a:rPr lang="zh-CN" altLang="en-US" sz="2000" b="1" dirty="0" smtClean="0">
                <a:solidFill>
                  <a:schemeClr val="accent1"/>
                </a:solidFill>
                <a:latin typeface="微软雅黑" pitchFamily="34" charset="-122"/>
                <a:ea typeface="微软雅黑" pitchFamily="34" charset="-122"/>
              </a:rPr>
              <a:t>年第</a:t>
            </a:r>
            <a:r>
              <a:rPr lang="en-US" altLang="zh-CN" sz="2000" b="1" dirty="0" smtClean="0">
                <a:solidFill>
                  <a:schemeClr val="accent1"/>
                </a:solidFill>
                <a:latin typeface="微软雅黑" pitchFamily="34" charset="-122"/>
                <a:ea typeface="微软雅黑" pitchFamily="34" charset="-122"/>
              </a:rPr>
              <a:t>34</a:t>
            </a:r>
            <a:r>
              <a:rPr lang="zh-CN" altLang="en-US" sz="2000" b="1" dirty="0" smtClean="0">
                <a:solidFill>
                  <a:schemeClr val="accent1"/>
                </a:solidFill>
                <a:latin typeface="微软雅黑" pitchFamily="34" charset="-122"/>
                <a:ea typeface="微软雅黑" pitchFamily="34" charset="-122"/>
              </a:rPr>
              <a:t>号</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为贯彻落实</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中共中央 国务院关于深化国有企业改革的指导意见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国务院办公厅关于印发中央企业公司制改制工作实施方案的通知</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（国办发</a:t>
            </a:r>
            <a:r>
              <a:rPr lang="en-US" altLang="zh-CN" sz="1400" dirty="0" smtClean="0">
                <a:latin typeface="微软雅黑" pitchFamily="34" charset="-122"/>
                <a:ea typeface="微软雅黑" pitchFamily="34" charset="-122"/>
              </a:rPr>
              <a:t>〔2017〕69</a:t>
            </a:r>
            <a:r>
              <a:rPr lang="zh-CN" altLang="en-US" sz="1400" dirty="0" smtClean="0">
                <a:latin typeface="微软雅黑" pitchFamily="34" charset="-122"/>
                <a:ea typeface="微软雅黑" pitchFamily="34" charset="-122"/>
              </a:rPr>
              <a:t>号），根据</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财政部 国家税务总局关于企业重组业务企业所得税处理若干问题的通知</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（财税</a:t>
            </a:r>
            <a:r>
              <a:rPr lang="en-US" altLang="zh-CN" sz="1400" dirty="0" smtClean="0">
                <a:latin typeface="微软雅黑" pitchFamily="34" charset="-122"/>
                <a:ea typeface="微软雅黑" pitchFamily="34" charset="-122"/>
              </a:rPr>
              <a:t>〔2009〕59</a:t>
            </a:r>
            <a:r>
              <a:rPr lang="zh-CN" altLang="en-US" sz="1400" dirty="0" smtClean="0">
                <a:latin typeface="微软雅黑" pitchFamily="34" charset="-122"/>
                <a:ea typeface="微软雅黑" pitchFamily="34" charset="-122"/>
              </a:rPr>
              <a:t>号）有关规定，现就全民所有制企业公司制改制企业所得税处理问题公告如下：</a:t>
            </a:r>
          </a:p>
          <a:p>
            <a:pPr>
              <a:lnSpc>
                <a:spcPct val="150000"/>
              </a:lnSpc>
            </a:pPr>
            <a:r>
              <a:rPr lang="zh-CN" altLang="en-US" sz="1400" dirty="0" smtClean="0">
                <a:latin typeface="微软雅黑" pitchFamily="34" charset="-122"/>
                <a:ea typeface="微软雅黑" pitchFamily="34" charset="-122"/>
              </a:rPr>
              <a:t>　　一、全民所有制企业改制为国有独资公司或者国有全资子公司，属于财税</a:t>
            </a:r>
            <a:r>
              <a:rPr lang="en-US" altLang="zh-CN" sz="1400" dirty="0" smtClean="0">
                <a:latin typeface="微软雅黑" pitchFamily="34" charset="-122"/>
                <a:ea typeface="微软雅黑" pitchFamily="34" charset="-122"/>
              </a:rPr>
              <a:t>〔2009〕59</a:t>
            </a:r>
            <a:r>
              <a:rPr lang="zh-CN" altLang="en-US" sz="1400" dirty="0" smtClean="0">
                <a:latin typeface="微软雅黑" pitchFamily="34" charset="-122"/>
                <a:ea typeface="微软雅黑" pitchFamily="34" charset="-122"/>
              </a:rPr>
              <a:t>号文件第四条规定的“企业发生其他法律形式简单改变”的，可依照以下规定进行企业所得税处理：</a:t>
            </a:r>
          </a:p>
          <a:p>
            <a:pPr>
              <a:lnSpc>
                <a:spcPct val="150000"/>
              </a:lnSpc>
            </a:pPr>
            <a:r>
              <a:rPr lang="zh-CN" altLang="en-US" sz="1400" dirty="0" smtClean="0">
                <a:latin typeface="微软雅黑" pitchFamily="34" charset="-122"/>
                <a:ea typeface="微软雅黑" pitchFamily="34" charset="-122"/>
              </a:rPr>
              <a:t>　　改制中资产评估增值不计入应纳税所得额；资产的计税基础按其原有计税基础确定；资产增值部分的折旧或者摊销不得在税前扣除。</a:t>
            </a:r>
          </a:p>
          <a:p>
            <a:pPr>
              <a:lnSpc>
                <a:spcPct val="150000"/>
              </a:lnSpc>
            </a:pPr>
            <a:r>
              <a:rPr lang="zh-CN" altLang="en-US" sz="1400" dirty="0" smtClean="0">
                <a:latin typeface="微软雅黑" pitchFamily="34" charset="-122"/>
                <a:ea typeface="微软雅黑" pitchFamily="34" charset="-122"/>
              </a:rPr>
              <a:t>　　二、全民所有制企业资产评估增值相关材料应由改制后的企业留存备查。</a:t>
            </a:r>
          </a:p>
          <a:p>
            <a:pPr>
              <a:lnSpc>
                <a:spcPct val="150000"/>
              </a:lnSpc>
            </a:pPr>
            <a:r>
              <a:rPr lang="zh-CN" altLang="en-US" sz="1400" dirty="0" smtClean="0">
                <a:latin typeface="微软雅黑" pitchFamily="34" charset="-122"/>
                <a:ea typeface="微软雅黑" pitchFamily="34" charset="-122"/>
              </a:rPr>
              <a:t>　　三、本公告适用于</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年度及以后年度企业所得税汇算清缴。此前发生的全民所有制企业公司制改制，尚未进行企业所得税处理的，可依照本公告执行。</a:t>
            </a:r>
          </a:p>
          <a:p>
            <a:pPr>
              <a:lnSpc>
                <a:spcPct val="150000"/>
              </a:lnSpc>
            </a:pPr>
            <a:r>
              <a:rPr lang="zh-CN" altLang="en-US" sz="1400" dirty="0" smtClean="0">
                <a:latin typeface="微软雅黑" pitchFamily="34" charset="-122"/>
                <a:ea typeface="微软雅黑" pitchFamily="34" charset="-122"/>
              </a:rPr>
              <a:t>　　特此公告。</a:t>
            </a:r>
            <a:endParaRPr lang="en-US" altLang="zh-CN" sz="1400" dirty="0" smtClean="0">
              <a:latin typeface="微软雅黑" pitchFamily="34" charset="-122"/>
              <a:ea typeface="微软雅黑" pitchFamily="34" charset="-122"/>
            </a:endParaRPr>
          </a:p>
          <a:p>
            <a:pPr>
              <a:lnSpc>
                <a:spcPct val="150000"/>
              </a:lnSpc>
            </a:pPr>
            <a:endParaRPr lang="zh-CN" altLang="en-US" sz="1400" dirty="0" smtClean="0">
              <a:latin typeface="微软雅黑" pitchFamily="34" charset="-122"/>
              <a:ea typeface="微软雅黑" pitchFamily="34" charset="-122"/>
            </a:endParaRPr>
          </a:p>
          <a:p>
            <a:pPr algn="r">
              <a:lnSpc>
                <a:spcPct val="150000"/>
              </a:lnSpc>
            </a:pPr>
            <a:r>
              <a:rPr lang="zh-CN" altLang="en-US" sz="1400" dirty="0" smtClean="0">
                <a:latin typeface="微软雅黑" pitchFamily="34" charset="-122"/>
                <a:ea typeface="微软雅黑" pitchFamily="34" charset="-122"/>
              </a:rPr>
              <a:t>国家税务总局</a:t>
            </a:r>
          </a:p>
          <a:p>
            <a:pPr algn="r">
              <a:lnSpc>
                <a:spcPct val="150000"/>
              </a:lnSpc>
            </a:pP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9</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22</a:t>
            </a:r>
            <a:r>
              <a:rPr lang="zh-CN" altLang="en-US" sz="1400" dirty="0" smtClean="0">
                <a:latin typeface="微软雅黑" pitchFamily="34" charset="-122"/>
                <a:ea typeface="微软雅黑" pitchFamily="34" charset="-122"/>
              </a:rPr>
              <a:t>日</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9" name="Picture 2"/>
          <p:cNvPicPr>
            <a:picLocks noChangeAspect="1" noChangeArrowheads="1"/>
          </p:cNvPicPr>
          <p:nvPr/>
        </p:nvPicPr>
        <p:blipFill>
          <a:blip r:embed="rId3" cstate="print"/>
          <a:srcRect/>
          <a:stretch>
            <a:fillRect/>
          </a:stretch>
        </p:blipFill>
        <p:spPr bwMode="auto">
          <a:xfrm>
            <a:off x="1231583" y="811530"/>
            <a:ext cx="1545907" cy="1581309"/>
          </a:xfrm>
          <a:prstGeom prst="rect">
            <a:avLst/>
          </a:prstGeom>
          <a:noFill/>
          <a:ln w="9525">
            <a:noFill/>
            <a:miter lim="800000"/>
            <a:headEnd/>
            <a:tailEnd/>
          </a:ln>
        </p:spPr>
      </p:pic>
      <p:sp>
        <p:nvSpPr>
          <p:cNvPr id="10" name="矩形 9"/>
          <p:cNvSpPr/>
          <p:nvPr/>
        </p:nvSpPr>
        <p:spPr>
          <a:xfrm>
            <a:off x="1497330" y="1051292"/>
            <a:ext cx="10206990" cy="5216813"/>
          </a:xfrm>
          <a:prstGeom prst="rect">
            <a:avLst/>
          </a:prstGeom>
        </p:spPr>
        <p:txBody>
          <a:bodyPr wrap="square">
            <a:spAutoFit/>
          </a:bodyPr>
          <a:lstStyle/>
          <a:p>
            <a:pPr algn="ctr">
              <a:lnSpc>
                <a:spcPct val="150000"/>
              </a:lnSpc>
            </a:pPr>
            <a:r>
              <a:rPr lang="zh-CN" altLang="en-US" sz="2000" b="1" dirty="0" smtClean="0">
                <a:solidFill>
                  <a:schemeClr val="accent1"/>
                </a:solidFill>
                <a:latin typeface="微软雅黑" pitchFamily="34" charset="-122"/>
                <a:ea typeface="微软雅黑" pitchFamily="34" charset="-122"/>
              </a:rPr>
              <a:t>关于</a:t>
            </a:r>
            <a:r>
              <a:rPr lang="en-US" altLang="zh-CN" sz="2000" b="1" dirty="0" smtClean="0">
                <a:solidFill>
                  <a:schemeClr val="accent1"/>
                </a:solidFill>
                <a:latin typeface="微软雅黑" pitchFamily="34" charset="-122"/>
                <a:ea typeface="微软雅黑" pitchFamily="34" charset="-122"/>
              </a:rPr>
              <a:t>《</a:t>
            </a:r>
            <a:r>
              <a:rPr lang="zh-CN" altLang="en-US" sz="2000" b="1" dirty="0" smtClean="0">
                <a:solidFill>
                  <a:schemeClr val="accent1"/>
                </a:solidFill>
                <a:latin typeface="微软雅黑" pitchFamily="34" charset="-122"/>
                <a:ea typeface="微软雅黑" pitchFamily="34" charset="-122"/>
              </a:rPr>
              <a:t>国家税务总局关于全民所有制企业公司</a:t>
            </a:r>
            <a:endParaRPr lang="en-US" altLang="zh-CN" sz="2000" b="1" dirty="0" smtClean="0">
              <a:solidFill>
                <a:schemeClr val="accent1"/>
              </a:solidFill>
              <a:latin typeface="微软雅黑" pitchFamily="34" charset="-122"/>
              <a:ea typeface="微软雅黑" pitchFamily="34" charset="-122"/>
            </a:endParaRPr>
          </a:p>
          <a:p>
            <a:pPr algn="ctr">
              <a:lnSpc>
                <a:spcPct val="150000"/>
              </a:lnSpc>
            </a:pPr>
            <a:r>
              <a:rPr lang="zh-CN" altLang="en-US" sz="2000" b="1" dirty="0" smtClean="0">
                <a:solidFill>
                  <a:schemeClr val="accent1"/>
                </a:solidFill>
                <a:latin typeface="微软雅黑" pitchFamily="34" charset="-122"/>
                <a:ea typeface="微软雅黑" pitchFamily="34" charset="-122"/>
              </a:rPr>
              <a:t>制改制企业所得税处理问题的公告</a:t>
            </a:r>
            <a:r>
              <a:rPr lang="en-US" altLang="zh-CN" sz="2000" b="1" dirty="0" smtClean="0">
                <a:solidFill>
                  <a:schemeClr val="accent1"/>
                </a:solidFill>
                <a:latin typeface="微软雅黑" pitchFamily="34" charset="-122"/>
                <a:ea typeface="微软雅黑" pitchFamily="34" charset="-122"/>
              </a:rPr>
              <a:t>》</a:t>
            </a:r>
            <a:r>
              <a:rPr lang="zh-CN" altLang="en-US" sz="2000" b="1" dirty="0" smtClean="0">
                <a:solidFill>
                  <a:schemeClr val="accent1"/>
                </a:solidFill>
                <a:latin typeface="微软雅黑" pitchFamily="34" charset="-122"/>
                <a:ea typeface="微软雅黑" pitchFamily="34" charset="-122"/>
              </a:rPr>
              <a:t>的解读</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        </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为解决全民所有制企业公司制改制过程中，资产评估增值如何进行企业所得税处理问题，经商财政部，国家税务总局发布了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关于全民所有制企业公司制改制企业所得税处理问题的公告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（以下简称</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）。为便于纳税人和税务机关理解和适用，现对</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解读如下：</a:t>
            </a:r>
          </a:p>
          <a:p>
            <a:pPr>
              <a:lnSpc>
                <a:spcPct val="150000"/>
              </a:lnSpc>
            </a:pPr>
            <a:r>
              <a:rPr lang="zh-CN" altLang="en-US" sz="1400" dirty="0" smtClean="0">
                <a:latin typeface="微软雅黑" pitchFamily="34" charset="-122"/>
                <a:ea typeface="微软雅黑" pitchFamily="34" charset="-122"/>
              </a:rPr>
              <a:t>　　一、</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意义</a:t>
            </a:r>
          </a:p>
          <a:p>
            <a:pPr>
              <a:lnSpc>
                <a:spcPct val="150000"/>
              </a:lnSpc>
            </a:pPr>
            <a:r>
              <a:rPr lang="zh-CN" altLang="en-US" sz="1400" dirty="0" smtClean="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中共中央 国务院关于深化国有企业改革的指导意见</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提出，到</a:t>
            </a:r>
            <a:r>
              <a:rPr lang="en-US" altLang="zh-CN" sz="1400" dirty="0" smtClean="0">
                <a:latin typeface="微软雅黑" pitchFamily="34" charset="-122"/>
                <a:ea typeface="微软雅黑" pitchFamily="34" charset="-122"/>
              </a:rPr>
              <a:t>2020</a:t>
            </a:r>
            <a:r>
              <a:rPr lang="zh-CN" altLang="en-US" sz="1400" dirty="0" smtClean="0">
                <a:latin typeface="微软雅黑" pitchFamily="34" charset="-122"/>
                <a:ea typeface="微软雅黑" pitchFamily="34" charset="-122"/>
              </a:rPr>
              <a:t>年，在国有企业改革重要领域和关键环节取得决定性成果。中央经济工作会议和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政府工作报告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要求，到</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年底基本完成国有企业公司制改制工作。为加快推动中央企业完成公司制改制，国务院办公厅</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a:t>
            </a:r>
            <a:r>
              <a:rPr lang="en-US" altLang="zh-CN" sz="1400" dirty="0" smtClean="0">
                <a:latin typeface="微软雅黑" pitchFamily="34" charset="-122"/>
                <a:ea typeface="微软雅黑" pitchFamily="34" charset="-122"/>
              </a:rPr>
              <a:t>7</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18</a:t>
            </a:r>
            <a:r>
              <a:rPr lang="zh-CN" altLang="en-US" sz="1400" dirty="0" smtClean="0">
                <a:latin typeface="微软雅黑" pitchFamily="34" charset="-122"/>
                <a:ea typeface="微软雅黑" pitchFamily="34" charset="-122"/>
              </a:rPr>
              <a:t>日印发了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中央企业公司制改制工作实施方案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（国办发</a:t>
            </a:r>
            <a:r>
              <a:rPr lang="en-US" altLang="zh-CN" sz="1400" dirty="0" smtClean="0">
                <a:latin typeface="微软雅黑" pitchFamily="34" charset="-122"/>
                <a:ea typeface="微软雅黑" pitchFamily="34" charset="-122"/>
              </a:rPr>
              <a:t>〔2017〕69</a:t>
            </a:r>
            <a:r>
              <a:rPr lang="zh-CN" altLang="en-US" sz="1400" dirty="0" smtClean="0">
                <a:latin typeface="微软雅黑" pitchFamily="34" charset="-122"/>
                <a:ea typeface="微软雅黑" pitchFamily="34" charset="-122"/>
              </a:rPr>
              <a:t>号），要求</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底前，中央企业全部改制为有限责任公司或者股份有限公司，加快形成有效制衡的公司法人治理结构和灵活高效的市场化经营机制。为了贯彻落实上述文件精神，进一步发挥税收对国企改革的推动作用，有必要对全民所有制企业公司制改制企业所得税问题进行明确。</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明确此类改制中评估增值的资产递延纳税待遇，可以有效解决企业改制纳税难题，有利于国企改革顺利推进。</a:t>
            </a:r>
          </a:p>
          <a:p>
            <a:pPr>
              <a:lnSpc>
                <a:spcPct val="150000"/>
              </a:lnSpc>
            </a:pPr>
            <a:r>
              <a:rPr lang="zh-CN" altLang="en-US" sz="1400" dirty="0" smtClean="0">
                <a:latin typeface="微软雅黑" pitchFamily="34" charset="-122"/>
                <a:ea typeface="微软雅黑" pitchFamily="34" charset="-122"/>
              </a:rPr>
              <a:t>　　二、</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主要内容</a:t>
            </a:r>
          </a:p>
          <a:p>
            <a:pPr>
              <a:lnSpc>
                <a:spcPct val="150000"/>
              </a:lnSpc>
            </a:pPr>
            <a:r>
              <a:rPr lang="zh-CN" altLang="en-US" sz="1400" dirty="0" smtClean="0">
                <a:latin typeface="微软雅黑" pitchFamily="34" charset="-122"/>
                <a:ea typeface="微软雅黑" pitchFamily="34" charset="-122"/>
              </a:rPr>
              <a:t>　　对全民所有制企业公司制改制的，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明确了以下企业所得税处理事项：</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矩形 8"/>
          <p:cNvSpPr/>
          <p:nvPr/>
        </p:nvSpPr>
        <p:spPr>
          <a:xfrm>
            <a:off x="1211580" y="959852"/>
            <a:ext cx="10584180" cy="3323987"/>
          </a:xfrm>
          <a:prstGeom prst="rect">
            <a:avLst/>
          </a:prstGeom>
        </p:spPr>
        <p:txBody>
          <a:bodyPr wrap="square">
            <a:spAutoFit/>
          </a:bodyPr>
          <a:lstStyle/>
          <a:p>
            <a:pPr>
              <a:lnSpc>
                <a:spcPct val="150000"/>
              </a:lnSpc>
            </a:pPr>
            <a:r>
              <a:rPr lang="zh-CN" altLang="en-US" sz="1400" dirty="0" smtClean="0">
                <a:latin typeface="微软雅黑" pitchFamily="34" charset="-122"/>
                <a:ea typeface="微软雅黑" pitchFamily="34" charset="-122"/>
              </a:rPr>
              <a:t>　　（一）明确了改制中资产评估增值不计入应纳税所得额。由于改制前后，资产权属未发生变化，也没有发生实际交易，资产评估增值不计入当期所得，可以有效减轻改制企业的负担。同时规定，改制后评估增值的资产，其计税基础应与原有计税基础保持一致。资产增值部分享受了递延纳税待遇，其资产增值部分对应的折旧或者摊销也不得在税前扣除。</a:t>
            </a:r>
          </a:p>
          <a:p>
            <a:pPr>
              <a:lnSpc>
                <a:spcPct val="150000"/>
              </a:lnSpc>
            </a:pPr>
            <a:r>
              <a:rPr lang="zh-CN" altLang="en-US" sz="1400" dirty="0" smtClean="0">
                <a:latin typeface="微软雅黑" pitchFamily="34" charset="-122"/>
                <a:ea typeface="微软雅黑" pitchFamily="34" charset="-122"/>
              </a:rPr>
              <a:t>       （二）明确了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适用的改制情形。本公告仅指由一个全民所有制企业整体改制为一个公司的形式。全民所有制企业改制为国有独资公司或者国有全资子公司，改制前后股东没有变化，财产权属没有变化，都是</a:t>
            </a:r>
            <a:r>
              <a:rPr lang="en-US" altLang="zh-CN" sz="1400" dirty="0" smtClean="0">
                <a:latin typeface="微软雅黑" pitchFamily="34" charset="-122"/>
                <a:ea typeface="微软雅黑" pitchFamily="34" charset="-122"/>
              </a:rPr>
              <a:t>100%</a:t>
            </a:r>
            <a:r>
              <a:rPr lang="zh-CN" altLang="en-US" sz="1400" dirty="0" smtClean="0">
                <a:latin typeface="微软雅黑" pitchFamily="34" charset="-122"/>
                <a:ea typeface="微软雅黑" pitchFamily="34" charset="-122"/>
              </a:rPr>
              <a:t>国家所有，满足法律形式的简单改变，适用本</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。改制为国有控股公司等其他情形的，则不适用本</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　　（三）明确了后续管理事项。依据本</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进行企业所得税处理，会产生一定的税会差异，为了保证税务机关有效实施后续管理，按照“放管服”要求，</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规定改制后的公司应将评估增值相关资料留存备查，以减少企业涉税资料报送，减轻企业负担。</a:t>
            </a:r>
          </a:p>
          <a:p>
            <a:pPr>
              <a:lnSpc>
                <a:spcPct val="150000"/>
              </a:lnSpc>
            </a:pPr>
            <a:r>
              <a:rPr lang="zh-CN" altLang="en-US" sz="1400" dirty="0" smtClean="0">
                <a:latin typeface="微软雅黑" pitchFamily="34" charset="-122"/>
                <a:ea typeface="微软雅黑" pitchFamily="34" charset="-122"/>
              </a:rPr>
              <a:t>　　（四）明确了</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时间效力。</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公告</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适用于</a:t>
            </a:r>
            <a:r>
              <a:rPr lang="en-US" altLang="zh-CN" sz="1400" dirty="0" smtClean="0">
                <a:latin typeface="微软雅黑" pitchFamily="34" charset="-122"/>
                <a:ea typeface="微软雅黑" pitchFamily="34" charset="-122"/>
              </a:rPr>
              <a:t>2017</a:t>
            </a:r>
            <a:r>
              <a:rPr lang="zh-CN" altLang="en-US" sz="1400" dirty="0" smtClean="0">
                <a:latin typeface="微软雅黑" pitchFamily="34" charset="-122"/>
                <a:ea typeface="微软雅黑" pitchFamily="34" charset="-122"/>
              </a:rPr>
              <a:t>年度及以后年度企业所得税汇算清缴。此前发生的全民所有制企业公司制改制，尚未进行企业所得税处理的，可依照本公告处理。</a:t>
            </a:r>
          </a:p>
        </p:txBody>
      </p:sp>
      <p:pic>
        <p:nvPicPr>
          <p:cNvPr id="2050" name="Picture 2" descr="C:\Users\Administrator\Desktop\卡通商务图\timg (6).jpg"/>
          <p:cNvPicPr>
            <a:picLocks noChangeAspect="1" noChangeArrowheads="1"/>
          </p:cNvPicPr>
          <p:nvPr/>
        </p:nvPicPr>
        <p:blipFill>
          <a:blip r:embed="rId3" cstate="print"/>
          <a:srcRect/>
          <a:stretch>
            <a:fillRect/>
          </a:stretch>
        </p:blipFill>
        <p:spPr bwMode="auto">
          <a:xfrm>
            <a:off x="6560820" y="4426298"/>
            <a:ext cx="3348990" cy="2155258"/>
          </a:xfrm>
          <a:prstGeom prst="rect">
            <a:avLst/>
          </a:prstGeom>
          <a:noFill/>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TextBox 8"/>
          <p:cNvSpPr txBox="1"/>
          <p:nvPr/>
        </p:nvSpPr>
        <p:spPr>
          <a:xfrm>
            <a:off x="3432810" y="845820"/>
            <a:ext cx="6442710" cy="584775"/>
          </a:xfrm>
          <a:prstGeom prst="rect">
            <a:avLst/>
          </a:prstGeom>
          <a:noFill/>
        </p:spPr>
        <p:txBody>
          <a:bodyPr wrap="square" rtlCol="0">
            <a:spAutoFit/>
          </a:bodyPr>
          <a:lstStyle/>
          <a:p>
            <a:r>
              <a:rPr lang="zh-CN" altLang="en-US" sz="3200" b="1" dirty="0" smtClean="0">
                <a:solidFill>
                  <a:schemeClr val="accent1"/>
                </a:solidFill>
                <a:latin typeface="微软雅黑" pitchFamily="34" charset="-122"/>
                <a:ea typeface="微软雅黑" pitchFamily="34" charset="-122"/>
              </a:rPr>
              <a:t>税务总局</a:t>
            </a:r>
            <a:r>
              <a:rPr lang="en-US" altLang="zh-CN" sz="3200" b="1" dirty="0" smtClean="0">
                <a:solidFill>
                  <a:schemeClr val="accent1"/>
                </a:solidFill>
                <a:latin typeface="微软雅黑" pitchFamily="34" charset="-122"/>
                <a:ea typeface="微软雅黑" pitchFamily="34" charset="-122"/>
              </a:rPr>
              <a:t>30</a:t>
            </a:r>
            <a:r>
              <a:rPr lang="zh-CN" altLang="en-US" sz="3200" b="1" dirty="0" smtClean="0">
                <a:solidFill>
                  <a:schemeClr val="accent1"/>
                </a:solidFill>
                <a:latin typeface="微软雅黑" pitchFamily="34" charset="-122"/>
                <a:ea typeface="微软雅黑" pitchFamily="34" charset="-122"/>
              </a:rPr>
              <a:t>条硬措施优化税收环境</a:t>
            </a:r>
            <a:endParaRPr lang="zh-CN" altLang="en-US" sz="3200" b="1" dirty="0">
              <a:solidFill>
                <a:schemeClr val="accent1"/>
              </a:solidFill>
              <a:latin typeface="微软雅黑" pitchFamily="34" charset="-122"/>
              <a:ea typeface="微软雅黑" pitchFamily="34" charset="-122"/>
            </a:endParaRPr>
          </a:p>
        </p:txBody>
      </p:sp>
      <p:pic>
        <p:nvPicPr>
          <p:cNvPr id="3074" name="Picture 2"/>
          <p:cNvPicPr>
            <a:picLocks noChangeAspect="1" noChangeArrowheads="1"/>
          </p:cNvPicPr>
          <p:nvPr/>
        </p:nvPicPr>
        <p:blipFill>
          <a:blip r:embed="rId3" cstate="print"/>
          <a:srcRect/>
          <a:stretch>
            <a:fillRect/>
          </a:stretch>
        </p:blipFill>
        <p:spPr bwMode="auto">
          <a:xfrm>
            <a:off x="2811780" y="1801178"/>
            <a:ext cx="7425514" cy="4348162"/>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4098" name="Picture 2"/>
          <p:cNvPicPr>
            <a:picLocks noChangeAspect="1" noChangeArrowheads="1"/>
          </p:cNvPicPr>
          <p:nvPr/>
        </p:nvPicPr>
        <p:blipFill>
          <a:blip r:embed="rId3" cstate="print"/>
          <a:srcRect/>
          <a:stretch>
            <a:fillRect/>
          </a:stretch>
        </p:blipFill>
        <p:spPr bwMode="auto">
          <a:xfrm>
            <a:off x="3765233" y="490538"/>
            <a:ext cx="5667375" cy="962025"/>
          </a:xfrm>
          <a:prstGeom prst="rect">
            <a:avLst/>
          </a:prstGeom>
          <a:noFill/>
          <a:ln w="9525">
            <a:noFill/>
            <a:miter lim="800000"/>
            <a:headEnd/>
            <a:tailEnd/>
          </a:ln>
        </p:spPr>
      </p:pic>
      <p:sp>
        <p:nvSpPr>
          <p:cNvPr id="9" name="TextBox 8"/>
          <p:cNvSpPr txBox="1"/>
          <p:nvPr/>
        </p:nvSpPr>
        <p:spPr>
          <a:xfrm>
            <a:off x="1543050" y="1634490"/>
            <a:ext cx="9292590" cy="4562275"/>
          </a:xfrm>
          <a:prstGeom prst="rect">
            <a:avLst/>
          </a:prstGeom>
          <a:noFill/>
        </p:spPr>
        <p:txBody>
          <a:bodyPr wrap="square" rtlCol="0">
            <a:spAutoFit/>
          </a:bodyPr>
          <a:lstStyle/>
          <a:p>
            <a:pPr>
              <a:lnSpc>
                <a:spcPts val="2500"/>
              </a:lnSpc>
            </a:pPr>
            <a:r>
              <a:rPr lang="en-US" altLang="zh-CN" sz="1600" b="1" dirty="0" smtClean="0">
                <a:solidFill>
                  <a:schemeClr val="accent1"/>
                </a:solidFill>
              </a:rPr>
              <a:t>1.</a:t>
            </a:r>
            <a:r>
              <a:rPr lang="zh-CN" altLang="en-US" sz="1600" b="1" dirty="0" smtClean="0">
                <a:solidFill>
                  <a:schemeClr val="accent1"/>
                </a:solidFill>
              </a:rPr>
              <a:t>减少和优化税务行政审批</a:t>
            </a:r>
            <a:endParaRPr lang="en-US" altLang="zh-CN" sz="1600" b="1" dirty="0" smtClean="0">
              <a:solidFill>
                <a:schemeClr val="accent1"/>
              </a:solidFill>
            </a:endParaRPr>
          </a:p>
          <a:p>
            <a:pPr>
              <a:lnSpc>
                <a:spcPts val="2500"/>
              </a:lnSpc>
            </a:pPr>
            <a:r>
              <a:rPr lang="zh-CN" altLang="en-US" sz="1600" dirty="0" smtClean="0"/>
              <a:t>报经国务院批准后，取消非居民企业汇总缴纳企业所得税机构场所的审批，由纳税人自主选择纳税申报地点。完善最高开票限额管理，推动取消最高开票限额审批。</a:t>
            </a:r>
            <a:endParaRPr lang="en-US" altLang="zh-CN" sz="1600" dirty="0" smtClean="0"/>
          </a:p>
          <a:p>
            <a:pPr>
              <a:lnSpc>
                <a:spcPts val="2500"/>
              </a:lnSpc>
            </a:pPr>
            <a:r>
              <a:rPr lang="en-US" altLang="zh-CN" sz="1600" b="1" dirty="0" smtClean="0">
                <a:solidFill>
                  <a:schemeClr val="accent1"/>
                </a:solidFill>
              </a:rPr>
              <a:t>2.</a:t>
            </a:r>
            <a:r>
              <a:rPr lang="zh-CN" altLang="en-US" sz="1600" b="1" dirty="0" smtClean="0">
                <a:solidFill>
                  <a:schemeClr val="accent1"/>
                </a:solidFill>
              </a:rPr>
              <a:t>推行税收权力和责任清单</a:t>
            </a:r>
            <a:endParaRPr lang="en-US" altLang="zh-CN" sz="1600" b="1" dirty="0" smtClean="0">
              <a:solidFill>
                <a:schemeClr val="accent1"/>
              </a:solidFill>
            </a:endParaRPr>
          </a:p>
          <a:p>
            <a:pPr>
              <a:lnSpc>
                <a:spcPts val="2500"/>
              </a:lnSpc>
            </a:pPr>
            <a:r>
              <a:rPr lang="zh-CN" altLang="en-US" sz="1600" dirty="0" smtClean="0"/>
              <a:t>制定税务系统权责清单范本，推进权力和责任清单规范化工作。</a:t>
            </a:r>
            <a:endParaRPr lang="en-US" altLang="zh-CN" sz="1600" dirty="0" smtClean="0"/>
          </a:p>
          <a:p>
            <a:pPr>
              <a:lnSpc>
                <a:spcPts val="2500"/>
              </a:lnSpc>
            </a:pPr>
            <a:r>
              <a:rPr lang="en-US" altLang="zh-CN" sz="1600" b="1" dirty="0" smtClean="0">
                <a:solidFill>
                  <a:schemeClr val="accent1"/>
                </a:solidFill>
              </a:rPr>
              <a:t>3.</a:t>
            </a:r>
            <a:r>
              <a:rPr lang="zh-CN" altLang="en-US" sz="1600" b="1" dirty="0" smtClean="0">
                <a:solidFill>
                  <a:schemeClr val="accent1"/>
                </a:solidFill>
              </a:rPr>
              <a:t>简化纳税人设立、迁移、注销手续</a:t>
            </a:r>
            <a:endParaRPr lang="en-US" altLang="zh-CN" sz="1600" b="1" dirty="0" smtClean="0">
              <a:solidFill>
                <a:schemeClr val="accent1"/>
              </a:solidFill>
            </a:endParaRPr>
          </a:p>
          <a:p>
            <a:pPr>
              <a:lnSpc>
                <a:spcPts val="2500"/>
              </a:lnSpc>
            </a:pPr>
            <a:r>
              <a:rPr lang="zh-CN" altLang="en-US" sz="1600" dirty="0" smtClean="0"/>
              <a:t>取消外出经营税收管理证明，实行网上报验。简化纳税人在本省内跨市、县变更登记流程，便利市场主体自由迁移。制定简易注销办法，实现市场主体退出便利化。</a:t>
            </a:r>
            <a:endParaRPr lang="en-US" altLang="zh-CN" sz="1600" dirty="0" smtClean="0"/>
          </a:p>
          <a:p>
            <a:pPr>
              <a:lnSpc>
                <a:spcPts val="2500"/>
              </a:lnSpc>
            </a:pPr>
            <a:r>
              <a:rPr lang="en-US" altLang="zh-CN" sz="1600" b="1" dirty="0" smtClean="0">
                <a:solidFill>
                  <a:schemeClr val="accent1"/>
                </a:solidFill>
              </a:rPr>
              <a:t>4.</a:t>
            </a:r>
            <a:r>
              <a:rPr lang="zh-CN" altLang="en-US" sz="1600" b="1" dirty="0" smtClean="0">
                <a:solidFill>
                  <a:schemeClr val="accent1"/>
                </a:solidFill>
              </a:rPr>
              <a:t>改进纳税人优惠备案和合同备案</a:t>
            </a:r>
            <a:endParaRPr lang="en-US" altLang="zh-CN" sz="1600" b="1" dirty="0" smtClean="0">
              <a:solidFill>
                <a:schemeClr val="accent1"/>
              </a:solidFill>
            </a:endParaRPr>
          </a:p>
          <a:p>
            <a:pPr>
              <a:lnSpc>
                <a:spcPts val="2500"/>
              </a:lnSpc>
            </a:pPr>
            <a:r>
              <a:rPr lang="zh-CN" altLang="en-US" sz="1600" dirty="0" smtClean="0"/>
              <a:t>改进各税种优惠备案方式，基本实现税收优惠资料由报送税务机关改为纳税人留存备查，减轻纳税人备案负担。</a:t>
            </a:r>
            <a:endParaRPr lang="en-US" altLang="zh-CN" sz="1600" dirty="0" smtClean="0"/>
          </a:p>
          <a:p>
            <a:pPr>
              <a:lnSpc>
                <a:spcPts val="2500"/>
              </a:lnSpc>
            </a:pPr>
            <a:r>
              <a:rPr lang="en-US" altLang="zh-CN" sz="1600" b="1" dirty="0" smtClean="0">
                <a:solidFill>
                  <a:schemeClr val="accent1"/>
                </a:solidFill>
              </a:rPr>
              <a:t>5.</a:t>
            </a:r>
            <a:r>
              <a:rPr lang="zh-CN" altLang="en-US" sz="1600" b="1" dirty="0" smtClean="0">
                <a:solidFill>
                  <a:schemeClr val="accent1"/>
                </a:solidFill>
              </a:rPr>
              <a:t>精简涉税资料报送</a:t>
            </a:r>
            <a:endParaRPr lang="en-US" altLang="zh-CN" sz="1600" b="1" dirty="0" smtClean="0">
              <a:solidFill>
                <a:schemeClr val="accent1"/>
              </a:solidFill>
            </a:endParaRPr>
          </a:p>
          <a:p>
            <a:pPr>
              <a:lnSpc>
                <a:spcPts val="2500"/>
              </a:lnSpc>
            </a:pPr>
            <a:r>
              <a:rPr lang="zh-CN" altLang="en-US" sz="1600" dirty="0" smtClean="0"/>
              <a:t>清理纳税人向税务机关报送资料，</a:t>
            </a:r>
            <a:r>
              <a:rPr lang="en-US" altLang="zh-CN" sz="1600" dirty="0" smtClean="0"/>
              <a:t>2018</a:t>
            </a:r>
            <a:r>
              <a:rPr lang="zh-CN" altLang="en-US" sz="1600" dirty="0" smtClean="0"/>
              <a:t>年年底前精简四分之一以上。</a:t>
            </a:r>
            <a:endParaRPr lang="en-US" altLang="zh-CN" sz="1600" dirty="0" smtClean="0"/>
          </a:p>
          <a:p>
            <a:pPr>
              <a:lnSpc>
                <a:spcPts val="2500"/>
              </a:lnSpc>
            </a:pPr>
            <a:endParaRPr lang="zh-CN" altLang="en-US" sz="1600"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9" name="TextBox 8"/>
          <p:cNvSpPr txBox="1"/>
          <p:nvPr/>
        </p:nvSpPr>
        <p:spPr>
          <a:xfrm>
            <a:off x="1131570" y="1068265"/>
            <a:ext cx="10908030" cy="5542543"/>
          </a:xfrm>
          <a:prstGeom prst="rect">
            <a:avLst/>
          </a:prstGeom>
          <a:noFill/>
        </p:spPr>
        <p:txBody>
          <a:bodyPr wrap="square" rtlCol="0">
            <a:spAutoFit/>
          </a:bodyPr>
          <a:lstStyle/>
          <a:p>
            <a:pPr>
              <a:lnSpc>
                <a:spcPts val="2500"/>
              </a:lnSpc>
            </a:pPr>
            <a:r>
              <a:rPr lang="en-US" altLang="zh-CN" sz="1600" b="1" dirty="0" smtClean="0">
                <a:solidFill>
                  <a:schemeClr val="accent1"/>
                </a:solidFill>
              </a:rPr>
              <a:t>6.</a:t>
            </a:r>
            <a:r>
              <a:rPr lang="zh-CN" altLang="en-US" sz="1600" b="1" dirty="0" smtClean="0">
                <a:solidFill>
                  <a:schemeClr val="accent1"/>
                </a:solidFill>
              </a:rPr>
              <a:t>改革税收管理员制度</a:t>
            </a:r>
            <a:endParaRPr lang="en-US" altLang="zh-CN" sz="1600" b="1" dirty="0" smtClean="0">
              <a:solidFill>
                <a:schemeClr val="accent1"/>
              </a:solidFill>
            </a:endParaRPr>
          </a:p>
          <a:p>
            <a:pPr>
              <a:lnSpc>
                <a:spcPts val="2500"/>
              </a:lnSpc>
            </a:pPr>
            <a:r>
              <a:rPr lang="zh-CN" altLang="en-US" sz="1600" dirty="0" smtClean="0"/>
              <a:t>按照属地固定管户向分类分级管理转变的要求，合理确定税收管理员工作职责，税收管理员主要做好以风险应对为重点的事中事后管理。</a:t>
            </a:r>
            <a:endParaRPr lang="en-US" altLang="zh-CN" sz="1600" dirty="0" smtClean="0"/>
          </a:p>
          <a:p>
            <a:pPr>
              <a:lnSpc>
                <a:spcPts val="2500"/>
              </a:lnSpc>
            </a:pPr>
            <a:r>
              <a:rPr lang="en-US" altLang="zh-CN" sz="1600" b="1" dirty="0" smtClean="0">
                <a:solidFill>
                  <a:schemeClr val="accent1"/>
                </a:solidFill>
              </a:rPr>
              <a:t>7.</a:t>
            </a:r>
            <a:r>
              <a:rPr lang="zh-CN" altLang="en-US" sz="1600" b="1" dirty="0" smtClean="0">
                <a:solidFill>
                  <a:schemeClr val="accent1"/>
                </a:solidFill>
              </a:rPr>
              <a:t>全面推行实名办税。</a:t>
            </a:r>
          </a:p>
          <a:p>
            <a:pPr>
              <a:lnSpc>
                <a:spcPts val="2500"/>
              </a:lnSpc>
            </a:pPr>
            <a:r>
              <a:rPr lang="zh-CN" altLang="en-US" sz="1600" dirty="0" smtClean="0"/>
              <a:t>推行国税局、地税局实名信息双方互认，实现一次采集多次、多处使用。充分利用实名身份信息，简并相关附报资料，优化办税流程。</a:t>
            </a:r>
          </a:p>
          <a:p>
            <a:pPr>
              <a:lnSpc>
                <a:spcPts val="2500"/>
              </a:lnSpc>
            </a:pPr>
            <a:r>
              <a:rPr lang="en-US" altLang="zh-CN" sz="1600" b="1" dirty="0" smtClean="0">
                <a:solidFill>
                  <a:schemeClr val="accent1"/>
                </a:solidFill>
              </a:rPr>
              <a:t>8.</a:t>
            </a:r>
            <a:r>
              <a:rPr lang="zh-CN" altLang="en-US" sz="1600" b="1" dirty="0" smtClean="0">
                <a:solidFill>
                  <a:schemeClr val="accent1"/>
                </a:solidFill>
              </a:rPr>
              <a:t>推进跨区域风险管理协作。</a:t>
            </a:r>
          </a:p>
          <a:p>
            <a:pPr>
              <a:lnSpc>
                <a:spcPts val="2500"/>
              </a:lnSpc>
            </a:pPr>
            <a:r>
              <a:rPr lang="zh-CN" altLang="en-US" sz="1600" dirty="0" smtClean="0"/>
              <a:t>打通省际之间、国税局与地税局之间横向通道，建立税务系统内部追逃清单，推进非正常户、</a:t>
            </a:r>
            <a:r>
              <a:rPr lang="en-US" altLang="zh-CN" sz="1600" dirty="0" smtClean="0"/>
              <a:t>D</a:t>
            </a:r>
            <a:r>
              <a:rPr lang="zh-CN" altLang="en-US" sz="1600" dirty="0" smtClean="0"/>
              <a:t>级信用户、涉嫌骗税和虚开发票纳税人等风险情报信息共享。</a:t>
            </a:r>
          </a:p>
          <a:p>
            <a:pPr>
              <a:lnSpc>
                <a:spcPts val="2500"/>
              </a:lnSpc>
            </a:pPr>
            <a:r>
              <a:rPr lang="en-US" altLang="zh-CN" sz="1600" b="1" dirty="0" smtClean="0">
                <a:solidFill>
                  <a:schemeClr val="accent1"/>
                </a:solidFill>
              </a:rPr>
              <a:t>9.</a:t>
            </a:r>
            <a:r>
              <a:rPr lang="zh-CN" altLang="en-US" sz="1600" b="1" dirty="0" smtClean="0">
                <a:solidFill>
                  <a:schemeClr val="accent1"/>
                </a:solidFill>
              </a:rPr>
              <a:t>建立信用动态监管方式。</a:t>
            </a:r>
          </a:p>
          <a:p>
            <a:pPr>
              <a:lnSpc>
                <a:spcPts val="2500"/>
              </a:lnSpc>
            </a:pPr>
            <a:r>
              <a:rPr lang="zh-CN" altLang="en-US" sz="1600" dirty="0" smtClean="0"/>
              <a:t>运用税收大数据，建立信用积分制度，健全动态信用评价和风险评估指标体系，实现对纳税人信用和风险状况的动态监控评价，根据监控评价结果实施分类服务和差异化管理。</a:t>
            </a:r>
          </a:p>
          <a:p>
            <a:pPr>
              <a:lnSpc>
                <a:spcPts val="2500"/>
              </a:lnSpc>
            </a:pPr>
            <a:r>
              <a:rPr lang="en-US" altLang="zh-CN" sz="1600" b="1" dirty="0" smtClean="0">
                <a:solidFill>
                  <a:schemeClr val="accent1"/>
                </a:solidFill>
              </a:rPr>
              <a:t>10.</a:t>
            </a:r>
            <a:r>
              <a:rPr lang="zh-CN" altLang="en-US" sz="1600" b="1" dirty="0" smtClean="0">
                <a:solidFill>
                  <a:schemeClr val="accent1"/>
                </a:solidFill>
              </a:rPr>
              <a:t>优化征管资源配置。</a:t>
            </a:r>
          </a:p>
          <a:p>
            <a:pPr>
              <a:lnSpc>
                <a:spcPts val="2500"/>
              </a:lnSpc>
            </a:pPr>
            <a:r>
              <a:rPr lang="zh-CN" altLang="en-US" sz="1600" dirty="0" smtClean="0"/>
              <a:t>各地税务机关建立与制度改革和业务创新相配套的岗责体系，明确各部门间的专业化分工关系，优化整合办税服务资源。</a:t>
            </a:r>
          </a:p>
          <a:p>
            <a:pPr>
              <a:lnSpc>
                <a:spcPts val="2500"/>
              </a:lnSpc>
            </a:pPr>
            <a:r>
              <a:rPr lang="en-US" altLang="zh-CN" sz="1600" b="1" dirty="0" smtClean="0">
                <a:solidFill>
                  <a:schemeClr val="accent1"/>
                </a:solidFill>
              </a:rPr>
              <a:t>11.</a:t>
            </a:r>
            <a:r>
              <a:rPr lang="zh-CN" altLang="en-US" sz="1600" b="1" dirty="0" smtClean="0">
                <a:solidFill>
                  <a:schemeClr val="accent1"/>
                </a:solidFill>
              </a:rPr>
              <a:t>强化部门协同合作。</a:t>
            </a:r>
          </a:p>
          <a:p>
            <a:pPr>
              <a:lnSpc>
                <a:spcPts val="2500"/>
              </a:lnSpc>
            </a:pPr>
            <a:r>
              <a:rPr lang="zh-CN" altLang="en-US" sz="1600" dirty="0" smtClean="0"/>
              <a:t>各地国税局、地税局要联合加强与外部门之间的合作。深入推进“银税互动”，加大银税合作力度，逐步扩大税务、银行信用信息共享内容，助力解决小微企业融资贵、融资难问题。</a:t>
            </a:r>
          </a:p>
        </p:txBody>
      </p:sp>
      <p:pic>
        <p:nvPicPr>
          <p:cNvPr id="2050" name="Picture 2"/>
          <p:cNvPicPr>
            <a:picLocks noChangeAspect="1" noChangeArrowheads="1"/>
          </p:cNvPicPr>
          <p:nvPr/>
        </p:nvPicPr>
        <p:blipFill>
          <a:blip r:embed="rId3" cstate="print"/>
          <a:srcRect/>
          <a:stretch>
            <a:fillRect/>
          </a:stretch>
        </p:blipFill>
        <p:spPr bwMode="auto">
          <a:xfrm>
            <a:off x="3981450" y="326708"/>
            <a:ext cx="5372100" cy="923925"/>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4080510" y="140018"/>
            <a:ext cx="5334000" cy="1114425"/>
          </a:xfrm>
          <a:prstGeom prst="rect">
            <a:avLst/>
          </a:prstGeom>
          <a:noFill/>
          <a:ln w="9525">
            <a:noFill/>
            <a:miter lim="800000"/>
            <a:headEnd/>
            <a:tailEnd/>
          </a:ln>
        </p:spPr>
      </p:pic>
      <p:sp>
        <p:nvSpPr>
          <p:cNvPr id="9" name="矩形 8"/>
          <p:cNvSpPr/>
          <p:nvPr/>
        </p:nvSpPr>
        <p:spPr>
          <a:xfrm>
            <a:off x="1062990" y="1040487"/>
            <a:ext cx="10984230" cy="5833648"/>
          </a:xfrm>
          <a:prstGeom prst="rect">
            <a:avLst/>
          </a:prstGeom>
        </p:spPr>
        <p:txBody>
          <a:bodyPr wrap="square">
            <a:spAutoFit/>
          </a:bodyPr>
          <a:lstStyle/>
          <a:p>
            <a:pPr>
              <a:lnSpc>
                <a:spcPts val="2500"/>
              </a:lnSpc>
            </a:pPr>
            <a:r>
              <a:rPr lang="en-US" altLang="zh-CN" sz="1600" b="1" dirty="0" smtClean="0">
                <a:solidFill>
                  <a:schemeClr val="accent1"/>
                </a:solidFill>
              </a:rPr>
              <a:t>12.</a:t>
            </a:r>
            <a:r>
              <a:rPr lang="zh-CN" altLang="en-US" sz="1600" b="1" dirty="0" smtClean="0">
                <a:solidFill>
                  <a:schemeClr val="accent1"/>
                </a:solidFill>
              </a:rPr>
              <a:t>推行新办纳税人“零门槛”办税。</a:t>
            </a:r>
          </a:p>
          <a:p>
            <a:pPr>
              <a:lnSpc>
                <a:spcPts val="2500"/>
              </a:lnSpc>
            </a:pPr>
            <a:r>
              <a:rPr lang="zh-CN" altLang="en-US" sz="1600" dirty="0" smtClean="0"/>
              <a:t>为新办纳税人提供“套餐式”服务，一次性办结多个涉税事项。将增值税普通发票核定事项由限时办结改为即时办结。</a:t>
            </a:r>
          </a:p>
          <a:p>
            <a:pPr>
              <a:lnSpc>
                <a:spcPts val="2500"/>
              </a:lnSpc>
            </a:pPr>
            <a:r>
              <a:rPr lang="en-US" altLang="zh-CN" sz="1600" b="1" dirty="0" smtClean="0">
                <a:solidFill>
                  <a:schemeClr val="accent1"/>
                </a:solidFill>
              </a:rPr>
              <a:t>13.</a:t>
            </a:r>
            <a:r>
              <a:rPr lang="zh-CN" altLang="en-US" sz="1600" b="1" dirty="0" smtClean="0">
                <a:solidFill>
                  <a:schemeClr val="accent1"/>
                </a:solidFill>
              </a:rPr>
              <a:t>创新发票服务方式。</a:t>
            </a:r>
          </a:p>
          <a:p>
            <a:pPr>
              <a:lnSpc>
                <a:spcPts val="2500"/>
              </a:lnSpc>
            </a:pPr>
            <a:r>
              <a:rPr lang="zh-CN" altLang="en-US" sz="1600" dirty="0" smtClean="0"/>
              <a:t>试行代开增值税普通发票“线上申请、网上缴税、自行出票”模式，分行业扩大小规模纳税人自行开具增值税专用发票试点范围。</a:t>
            </a:r>
          </a:p>
          <a:p>
            <a:pPr>
              <a:lnSpc>
                <a:spcPts val="2500"/>
              </a:lnSpc>
            </a:pPr>
            <a:r>
              <a:rPr lang="en-US" altLang="zh-CN" sz="1600" b="1" dirty="0" smtClean="0">
                <a:solidFill>
                  <a:schemeClr val="accent1"/>
                </a:solidFill>
              </a:rPr>
              <a:t>14.</a:t>
            </a:r>
            <a:r>
              <a:rPr lang="zh-CN" altLang="en-US" sz="1600" b="1" dirty="0" smtClean="0">
                <a:solidFill>
                  <a:schemeClr val="accent1"/>
                </a:solidFill>
              </a:rPr>
              <a:t>便利申报纳税。</a:t>
            </a:r>
          </a:p>
          <a:p>
            <a:pPr>
              <a:lnSpc>
                <a:spcPts val="2500"/>
              </a:lnSpc>
            </a:pPr>
            <a:r>
              <a:rPr lang="zh-CN" altLang="en-US" sz="1600" dirty="0" smtClean="0"/>
              <a:t>简并优化增值税、消费税、企业所得税等税种申报表，提供网上办理更正申报功能，较大幅度精简表单填报，缩减纳税人申报纳税准备时间。</a:t>
            </a:r>
          </a:p>
          <a:p>
            <a:pPr>
              <a:lnSpc>
                <a:spcPts val="2500"/>
              </a:lnSpc>
            </a:pPr>
            <a:r>
              <a:rPr lang="en-US" altLang="zh-CN" sz="1600" b="1" dirty="0" smtClean="0">
                <a:solidFill>
                  <a:schemeClr val="accent1"/>
                </a:solidFill>
              </a:rPr>
              <a:t>15.</a:t>
            </a:r>
            <a:r>
              <a:rPr lang="zh-CN" altLang="en-US" sz="1600" b="1" dirty="0" smtClean="0">
                <a:solidFill>
                  <a:schemeClr val="accent1"/>
                </a:solidFill>
              </a:rPr>
              <a:t>大力推行网上办税、就近办税。</a:t>
            </a:r>
          </a:p>
          <a:p>
            <a:pPr>
              <a:lnSpc>
                <a:spcPts val="2500"/>
              </a:lnSpc>
            </a:pPr>
            <a:r>
              <a:rPr lang="zh-CN" altLang="en-US" sz="1600" dirty="0" smtClean="0"/>
              <a:t>税务总局编制办税事项“最多跑一次”清单，推进跨省经营企业涉税事项全国通办，最大限度减少纳税人到办税服务厅次数。省税务机关编制办税事项“全程网上办”清单。</a:t>
            </a:r>
          </a:p>
          <a:p>
            <a:pPr>
              <a:lnSpc>
                <a:spcPts val="2500"/>
              </a:lnSpc>
            </a:pPr>
            <a:r>
              <a:rPr lang="en-US" altLang="zh-CN" sz="1600" b="1" dirty="0" smtClean="0">
                <a:solidFill>
                  <a:schemeClr val="accent1"/>
                </a:solidFill>
              </a:rPr>
              <a:t>16.</a:t>
            </a:r>
            <a:r>
              <a:rPr lang="zh-CN" altLang="en-US" sz="1600" b="1" dirty="0" smtClean="0">
                <a:solidFill>
                  <a:schemeClr val="accent1"/>
                </a:solidFill>
              </a:rPr>
              <a:t>深化国税局、地税局合作。</a:t>
            </a:r>
          </a:p>
          <a:p>
            <a:pPr>
              <a:lnSpc>
                <a:spcPts val="2500"/>
              </a:lnSpc>
            </a:pPr>
            <a:r>
              <a:rPr lang="zh-CN" altLang="en-US" sz="1600" dirty="0" smtClean="0"/>
              <a:t>打通国税局、地税局信息壁垒，扩大一方采集、双方共享范围。在更大范围内，实现纳税人“进一个门、上一个网、办两家事”。</a:t>
            </a:r>
          </a:p>
          <a:p>
            <a:pPr>
              <a:lnSpc>
                <a:spcPts val="2500"/>
              </a:lnSpc>
            </a:pPr>
            <a:r>
              <a:rPr lang="en-US" altLang="zh-CN" sz="1600" b="1" dirty="0" smtClean="0">
                <a:solidFill>
                  <a:schemeClr val="accent1"/>
                </a:solidFill>
              </a:rPr>
              <a:t>17.</a:t>
            </a:r>
            <a:r>
              <a:rPr lang="zh-CN" altLang="en-US" sz="1600" b="1" dirty="0" smtClean="0">
                <a:solidFill>
                  <a:schemeClr val="accent1"/>
                </a:solidFill>
              </a:rPr>
              <a:t>提高政策服务透明度。</a:t>
            </a:r>
          </a:p>
          <a:p>
            <a:pPr>
              <a:lnSpc>
                <a:spcPts val="2500"/>
              </a:lnSpc>
            </a:pPr>
            <a:r>
              <a:rPr lang="zh-CN" altLang="en-US" sz="1600" dirty="0" smtClean="0"/>
              <a:t>对税收政策科学分类，明确上网发布渠道和形式，升级</a:t>
            </a:r>
            <a:r>
              <a:rPr lang="en-US" altLang="zh-CN" sz="1600" dirty="0" smtClean="0"/>
              <a:t>12366</a:t>
            </a:r>
            <a:r>
              <a:rPr lang="zh-CN" altLang="en-US" sz="1600" dirty="0" smtClean="0"/>
              <a:t>纳税服务平台，提高税收政策透明度。</a:t>
            </a:r>
          </a:p>
          <a:p>
            <a:pPr>
              <a:lnSpc>
                <a:spcPts val="2500"/>
              </a:lnSpc>
            </a:pPr>
            <a:r>
              <a:rPr lang="en-US" altLang="zh-CN" sz="1600" b="1" dirty="0" smtClean="0">
                <a:solidFill>
                  <a:schemeClr val="accent1"/>
                </a:solidFill>
              </a:rPr>
              <a:t>18.</a:t>
            </a:r>
            <a:r>
              <a:rPr lang="zh-CN" altLang="en-US" sz="1600" b="1" dirty="0" smtClean="0">
                <a:solidFill>
                  <a:schemeClr val="accent1"/>
                </a:solidFill>
              </a:rPr>
              <a:t>完善纳税服务评价机制。</a:t>
            </a:r>
          </a:p>
          <a:p>
            <a:pPr>
              <a:lnSpc>
                <a:spcPts val="2500"/>
              </a:lnSpc>
            </a:pPr>
            <a:r>
              <a:rPr lang="zh-CN" altLang="en-US" sz="1600" dirty="0" smtClean="0"/>
              <a:t>建立纳税便利化评价指标体系，完善纳税人评价进一步深化税务系统“放管服”改革、优化税收环境成效的机制。</a:t>
            </a:r>
            <a:endParaRPr lang="zh-CN" altLang="en-US" sz="1600"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4098" name="Picture 2"/>
          <p:cNvPicPr>
            <a:picLocks noChangeAspect="1" noChangeArrowheads="1"/>
          </p:cNvPicPr>
          <p:nvPr/>
        </p:nvPicPr>
        <p:blipFill>
          <a:blip r:embed="rId3" cstate="print"/>
          <a:srcRect/>
          <a:stretch>
            <a:fillRect/>
          </a:stretch>
        </p:blipFill>
        <p:spPr bwMode="auto">
          <a:xfrm>
            <a:off x="4108133" y="250508"/>
            <a:ext cx="5324475" cy="962025"/>
          </a:xfrm>
          <a:prstGeom prst="rect">
            <a:avLst/>
          </a:prstGeom>
          <a:noFill/>
          <a:ln w="9525">
            <a:noFill/>
            <a:miter lim="800000"/>
            <a:headEnd/>
            <a:tailEnd/>
          </a:ln>
        </p:spPr>
      </p:pic>
      <p:sp>
        <p:nvSpPr>
          <p:cNvPr id="9" name="矩形 8"/>
          <p:cNvSpPr/>
          <p:nvPr/>
        </p:nvSpPr>
        <p:spPr>
          <a:xfrm>
            <a:off x="1154430" y="1168896"/>
            <a:ext cx="10629900" cy="5513048"/>
          </a:xfrm>
          <a:prstGeom prst="rect">
            <a:avLst/>
          </a:prstGeom>
        </p:spPr>
        <p:txBody>
          <a:bodyPr wrap="square">
            <a:spAutoFit/>
          </a:bodyPr>
          <a:lstStyle/>
          <a:p>
            <a:pPr>
              <a:lnSpc>
                <a:spcPts val="2500"/>
              </a:lnSpc>
            </a:pPr>
            <a:r>
              <a:rPr lang="en-US" altLang="zh-CN" sz="1600" b="1" dirty="0" smtClean="0">
                <a:solidFill>
                  <a:schemeClr val="accent1"/>
                </a:solidFill>
              </a:rPr>
              <a:t>19.</a:t>
            </a:r>
            <a:r>
              <a:rPr lang="zh-CN" altLang="en-US" sz="1600" b="1" dirty="0" smtClean="0">
                <a:solidFill>
                  <a:schemeClr val="accent1"/>
                </a:solidFill>
              </a:rPr>
              <a:t>规范税务行政处罚。</a:t>
            </a:r>
          </a:p>
          <a:p>
            <a:pPr>
              <a:lnSpc>
                <a:spcPts val="2500"/>
              </a:lnSpc>
            </a:pPr>
            <a:r>
              <a:rPr lang="zh-CN" altLang="en-US" sz="1600" dirty="0" smtClean="0"/>
              <a:t>各省国税局、地税局联合制定并实施税务行政处罚裁量基准，实行重大税务行政处罚集体审议，减少税务行政处罚裁量空间。</a:t>
            </a:r>
          </a:p>
          <a:p>
            <a:pPr>
              <a:lnSpc>
                <a:spcPts val="2500"/>
              </a:lnSpc>
            </a:pPr>
            <a:r>
              <a:rPr lang="en-US" altLang="zh-CN" sz="1600" b="1" dirty="0" smtClean="0">
                <a:solidFill>
                  <a:schemeClr val="accent1"/>
                </a:solidFill>
              </a:rPr>
              <a:t>20.</a:t>
            </a:r>
            <a:r>
              <a:rPr lang="zh-CN" altLang="en-US" sz="1600" b="1" dirty="0" smtClean="0">
                <a:solidFill>
                  <a:schemeClr val="accent1"/>
                </a:solidFill>
              </a:rPr>
              <a:t>严格核定征收管理。</a:t>
            </a:r>
          </a:p>
          <a:p>
            <a:pPr>
              <a:lnSpc>
                <a:spcPts val="2500"/>
              </a:lnSpc>
            </a:pPr>
            <a:r>
              <a:rPr lang="zh-CN" altLang="en-US" sz="1600" dirty="0" smtClean="0"/>
              <a:t>严格依法行使税收核定权，进一步规范各税种和个体工商户定期定额核定征收的标准、程序和计算方法。推行核定信息公开。</a:t>
            </a:r>
          </a:p>
          <a:p>
            <a:pPr>
              <a:lnSpc>
                <a:spcPts val="2500"/>
              </a:lnSpc>
            </a:pPr>
            <a:r>
              <a:rPr lang="en-US" altLang="zh-CN" sz="1600" b="1" dirty="0" smtClean="0">
                <a:solidFill>
                  <a:schemeClr val="accent1"/>
                </a:solidFill>
              </a:rPr>
              <a:t>21.</a:t>
            </a:r>
            <a:r>
              <a:rPr lang="zh-CN" altLang="en-US" sz="1600" b="1" dirty="0" smtClean="0">
                <a:solidFill>
                  <a:schemeClr val="accent1"/>
                </a:solidFill>
              </a:rPr>
              <a:t>科学应用风险应对策略。</a:t>
            </a:r>
          </a:p>
          <a:p>
            <a:pPr>
              <a:lnSpc>
                <a:spcPts val="2500"/>
              </a:lnSpc>
            </a:pPr>
            <a:r>
              <a:rPr lang="zh-CN" altLang="en-US" sz="1600" dirty="0" smtClean="0"/>
              <a:t>以风险管理为导向，对信用级别低、风险等级高的纳税人实施重点监控；对风险等级低的纳税人主要做好风险提示提醒。</a:t>
            </a:r>
          </a:p>
          <a:p>
            <a:pPr>
              <a:lnSpc>
                <a:spcPts val="2500"/>
              </a:lnSpc>
            </a:pPr>
            <a:r>
              <a:rPr lang="en-US" altLang="zh-CN" sz="1600" b="1" dirty="0" smtClean="0">
                <a:solidFill>
                  <a:schemeClr val="accent1"/>
                </a:solidFill>
              </a:rPr>
              <a:t>22.</a:t>
            </a:r>
            <a:r>
              <a:rPr lang="zh-CN" altLang="en-US" sz="1600" b="1" dirty="0" smtClean="0">
                <a:solidFill>
                  <a:schemeClr val="accent1"/>
                </a:solidFill>
              </a:rPr>
              <a:t>完善税务稽查执法机制。</a:t>
            </a:r>
          </a:p>
          <a:p>
            <a:pPr>
              <a:lnSpc>
                <a:spcPts val="2500"/>
              </a:lnSpc>
            </a:pPr>
            <a:r>
              <a:rPr lang="zh-CN" altLang="en-US" sz="1600" dirty="0" smtClean="0"/>
              <a:t>加强税务稽查“双随机、一公开”监管，进一步强化金税三期双随机工作平台的运用和管理，及时公开随机抽查事项清单和查处结果。</a:t>
            </a:r>
          </a:p>
          <a:p>
            <a:pPr>
              <a:lnSpc>
                <a:spcPts val="2500"/>
              </a:lnSpc>
            </a:pPr>
            <a:r>
              <a:rPr lang="en-US" altLang="zh-CN" sz="1600" b="1" dirty="0" smtClean="0">
                <a:solidFill>
                  <a:schemeClr val="accent1"/>
                </a:solidFill>
              </a:rPr>
              <a:t>23.</a:t>
            </a:r>
            <a:r>
              <a:rPr lang="zh-CN" altLang="en-US" sz="1600" b="1" dirty="0" smtClean="0">
                <a:solidFill>
                  <a:schemeClr val="accent1"/>
                </a:solidFill>
              </a:rPr>
              <a:t>加强风险应对扎口管理。</a:t>
            </a:r>
          </a:p>
          <a:p>
            <a:pPr>
              <a:lnSpc>
                <a:spcPts val="2500"/>
              </a:lnSpc>
            </a:pPr>
            <a:r>
              <a:rPr lang="zh-CN" altLang="en-US" sz="1600" dirty="0" smtClean="0"/>
              <a:t>省税务机关建立健全风险应对任务扎口管理机制，统一通过金税三期风险管理平台集中推送风险应对任务。</a:t>
            </a:r>
          </a:p>
          <a:p>
            <a:pPr>
              <a:lnSpc>
                <a:spcPts val="2500"/>
              </a:lnSpc>
            </a:pPr>
            <a:r>
              <a:rPr lang="en-US" altLang="zh-CN" sz="1600" b="1" dirty="0" smtClean="0">
                <a:solidFill>
                  <a:schemeClr val="accent1"/>
                </a:solidFill>
              </a:rPr>
              <a:t>24.</a:t>
            </a:r>
            <a:r>
              <a:rPr lang="zh-CN" altLang="en-US" sz="1600" b="1" dirty="0" smtClean="0">
                <a:solidFill>
                  <a:schemeClr val="accent1"/>
                </a:solidFill>
              </a:rPr>
              <a:t>加强税收执法监督。</a:t>
            </a:r>
          </a:p>
          <a:p>
            <a:pPr>
              <a:lnSpc>
                <a:spcPts val="2500"/>
              </a:lnSpc>
            </a:pPr>
            <a:r>
              <a:rPr lang="zh-CN" altLang="en-US" sz="1600" dirty="0" smtClean="0"/>
              <a:t>扩大税务行政执法公示制度、执法全过程记录制度、重大执法决定法制审核制度试点，保障和监督税务机关有效履行职责。深入推行税收执法责任制。</a:t>
            </a:r>
            <a:endParaRPr lang="zh-CN" altLang="en-US" sz="1600"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3631763"/>
          </a:xfrm>
          <a:prstGeom prst="rect">
            <a:avLst/>
          </a:prstGeom>
        </p:spPr>
        <p:txBody>
          <a:bodyPr wrap="square">
            <a:spAutoFit/>
          </a:bodyPr>
          <a:lstStyle/>
          <a:p>
            <a:pPr>
              <a:lnSpc>
                <a:spcPts val="2300"/>
              </a:lnSpc>
            </a:pPr>
            <a:r>
              <a:rPr lang="zh-CN" altLang="en-US" sz="1600" dirty="0" smtClean="0"/>
              <a:t>　　三、中国</a:t>
            </a:r>
            <a:r>
              <a:rPr lang="en-US" altLang="zh-CN" sz="1600" dirty="0" smtClean="0"/>
              <a:t>AEO</a:t>
            </a:r>
            <a:r>
              <a:rPr lang="zh-CN" altLang="en-US" sz="1600" dirty="0" smtClean="0"/>
              <a:t>企业向瑞士出口货物时，应当将</a:t>
            </a:r>
            <a:r>
              <a:rPr lang="en-US" altLang="zh-CN" sz="1600" dirty="0" smtClean="0"/>
              <a:t>AEO</a:t>
            </a:r>
            <a:r>
              <a:rPr lang="zh-CN" altLang="en-US" sz="1600" dirty="0" smtClean="0"/>
              <a:t>认证编码（</a:t>
            </a:r>
            <a:r>
              <a:rPr lang="en-US" altLang="zh-CN" sz="1600" dirty="0" smtClean="0"/>
              <a:t>CN+</a:t>
            </a:r>
            <a:r>
              <a:rPr lang="zh-CN" altLang="en-US" sz="1600" dirty="0" smtClean="0"/>
              <a:t>在中国海关注册的</a:t>
            </a:r>
            <a:r>
              <a:rPr lang="en-US" altLang="zh-CN" sz="1600" dirty="0" smtClean="0"/>
              <a:t>10</a:t>
            </a:r>
            <a:r>
              <a:rPr lang="zh-CN" altLang="en-US" sz="1600" dirty="0" smtClean="0"/>
              <a:t>位企业编码）通报给瑞士进口商，由瑞士进口商按照瑞士海关规定填写申报，瑞士海关在确认中国</a:t>
            </a:r>
            <a:r>
              <a:rPr lang="en-US" altLang="zh-CN" sz="1600" dirty="0" smtClean="0"/>
              <a:t>AEO</a:t>
            </a:r>
            <a:r>
              <a:rPr lang="zh-CN" altLang="en-US" sz="1600" dirty="0" smtClean="0"/>
              <a:t>企业身份后，将会给予相关便利措施。</a:t>
            </a:r>
          </a:p>
          <a:p>
            <a:pPr>
              <a:lnSpc>
                <a:spcPts val="2300"/>
              </a:lnSpc>
            </a:pPr>
            <a:endParaRPr lang="zh-CN" altLang="en-US" sz="1600" dirty="0" smtClean="0"/>
          </a:p>
          <a:p>
            <a:pPr>
              <a:lnSpc>
                <a:spcPts val="2300"/>
              </a:lnSpc>
            </a:pPr>
            <a:r>
              <a:rPr lang="zh-CN" altLang="en-US" sz="1600" dirty="0" smtClean="0"/>
              <a:t>　　四、中国企业从瑞士</a:t>
            </a:r>
            <a:r>
              <a:rPr lang="en-US" altLang="zh-CN" sz="1600" dirty="0" smtClean="0"/>
              <a:t>AEO</a:t>
            </a:r>
            <a:r>
              <a:rPr lang="zh-CN" altLang="en-US" sz="1600" dirty="0" smtClean="0"/>
              <a:t>企业进口货物申报时，需要在报关单“备注栏”处填入该企业的瑞士</a:t>
            </a:r>
            <a:r>
              <a:rPr lang="en-US" altLang="zh-CN" sz="1600" dirty="0" smtClean="0"/>
              <a:t>AEO</a:t>
            </a:r>
            <a:r>
              <a:rPr lang="zh-CN" altLang="en-US" sz="1600" dirty="0" smtClean="0"/>
              <a:t>编码。填写方式为：“</a:t>
            </a:r>
            <a:r>
              <a:rPr lang="en-US" altLang="zh-CN" sz="1600" dirty="0" smtClean="0"/>
              <a:t>AEO”</a:t>
            </a:r>
            <a:r>
              <a:rPr lang="zh-CN" altLang="en-US" sz="1600" dirty="0" smtClean="0"/>
              <a:t>（英文半角大写）</a:t>
            </a:r>
            <a:r>
              <a:rPr lang="en-US" altLang="zh-CN" sz="1600" dirty="0" smtClean="0"/>
              <a:t>+“&lt;”</a:t>
            </a:r>
            <a:r>
              <a:rPr lang="zh-CN" altLang="en-US" sz="1600" dirty="0" smtClean="0"/>
              <a:t>（英文半角）</a:t>
            </a:r>
            <a:r>
              <a:rPr lang="en-US" altLang="zh-CN" sz="1600" dirty="0" smtClean="0"/>
              <a:t>+“</a:t>
            </a:r>
            <a:r>
              <a:rPr lang="zh-CN" altLang="en-US" sz="1600" dirty="0" smtClean="0"/>
              <a:t>瑞士</a:t>
            </a:r>
            <a:r>
              <a:rPr lang="en-US" altLang="zh-CN" sz="1600" dirty="0" smtClean="0"/>
              <a:t>AEO</a:t>
            </a:r>
            <a:r>
              <a:rPr lang="zh-CN" altLang="en-US" sz="1600" dirty="0" smtClean="0"/>
              <a:t>编码（国别代码</a:t>
            </a:r>
            <a:r>
              <a:rPr lang="en-US" altLang="zh-CN" sz="1600" dirty="0" smtClean="0"/>
              <a:t>CHE</a:t>
            </a:r>
            <a:r>
              <a:rPr lang="zh-CN" altLang="en-US" sz="1600" dirty="0" smtClean="0"/>
              <a:t>加</a:t>
            </a:r>
            <a:r>
              <a:rPr lang="en-US" altLang="zh-CN" sz="1600" dirty="0" smtClean="0"/>
              <a:t>8</a:t>
            </a:r>
            <a:r>
              <a:rPr lang="zh-CN" altLang="en-US" sz="1600" dirty="0" smtClean="0"/>
              <a:t>位数字代码加</a:t>
            </a:r>
            <a:r>
              <a:rPr lang="en-US" altLang="zh-CN" sz="1600" dirty="0" smtClean="0"/>
              <a:t>1</a:t>
            </a:r>
            <a:r>
              <a:rPr lang="zh-CN" altLang="en-US" sz="1600" dirty="0" smtClean="0"/>
              <a:t>位识别码）”</a:t>
            </a:r>
            <a:r>
              <a:rPr lang="en-US" altLang="zh-CN" sz="1600" dirty="0" smtClean="0"/>
              <a:t>+“&gt;”</a:t>
            </a:r>
            <a:r>
              <a:rPr lang="zh-CN" altLang="en-US" sz="1600" dirty="0" smtClean="0"/>
              <a:t>（英文半角）。如瑞士</a:t>
            </a:r>
            <a:r>
              <a:rPr lang="en-US" altLang="zh-CN" sz="1600" dirty="0" smtClean="0"/>
              <a:t>AEO</a:t>
            </a:r>
            <a:r>
              <a:rPr lang="zh-CN" altLang="en-US" sz="1600" dirty="0" smtClean="0"/>
              <a:t>编码为</a:t>
            </a:r>
            <a:r>
              <a:rPr lang="en-US" altLang="zh-CN" sz="1600" dirty="0" smtClean="0"/>
              <a:t>CHE12345678P</a:t>
            </a:r>
            <a:r>
              <a:rPr lang="zh-CN" altLang="en-US" sz="1600" dirty="0" smtClean="0"/>
              <a:t>，则填注：“</a:t>
            </a:r>
            <a:r>
              <a:rPr lang="en-US" altLang="zh-CN" sz="1600" dirty="0" smtClean="0"/>
              <a:t>AEO&lt;CHE12345678P&gt;”</a:t>
            </a:r>
            <a:r>
              <a:rPr lang="zh-CN" altLang="en-US" sz="1600" dirty="0" smtClean="0"/>
              <a:t>。中国海关在确认瑞士</a:t>
            </a:r>
            <a:r>
              <a:rPr lang="en-US" altLang="zh-CN" sz="1600" dirty="0" smtClean="0"/>
              <a:t>AEO</a:t>
            </a:r>
            <a:r>
              <a:rPr lang="zh-CN" altLang="en-US" sz="1600" dirty="0" smtClean="0"/>
              <a:t>企业身份后，将会给予相关便利措施。</a:t>
            </a:r>
          </a:p>
          <a:p>
            <a:pPr>
              <a:lnSpc>
                <a:spcPts val="2300"/>
              </a:lnSpc>
            </a:pPr>
            <a:endParaRPr lang="zh-CN" altLang="en-US" sz="1600" dirty="0" smtClean="0"/>
          </a:p>
          <a:p>
            <a:pPr>
              <a:lnSpc>
                <a:spcPts val="2300"/>
              </a:lnSpc>
            </a:pPr>
            <a:r>
              <a:rPr lang="zh-CN" altLang="en-US" sz="1600" dirty="0" smtClean="0"/>
              <a:t>　　特此公告。</a:t>
            </a:r>
          </a:p>
          <a:p>
            <a:pPr algn="r">
              <a:lnSpc>
                <a:spcPts val="2300"/>
              </a:lnSpc>
            </a:pPr>
            <a:r>
              <a:rPr lang="zh-CN" altLang="en-US" sz="1600" dirty="0" smtClean="0"/>
              <a:t>　　海关总署</a:t>
            </a:r>
          </a:p>
          <a:p>
            <a:pPr algn="r">
              <a:lnSpc>
                <a:spcPts val="2300"/>
              </a:lnSpc>
            </a:pPr>
            <a:r>
              <a:rPr lang="en-US" altLang="zh-CN" sz="1600" dirty="0" smtClean="0"/>
              <a:t>2017</a:t>
            </a:r>
            <a:r>
              <a:rPr lang="zh-CN" altLang="en-US" sz="1600" dirty="0" smtClean="0"/>
              <a:t>年</a:t>
            </a:r>
            <a:r>
              <a:rPr lang="en-US" altLang="zh-CN" sz="1600" dirty="0" smtClean="0"/>
              <a:t>8</a:t>
            </a:r>
            <a:r>
              <a:rPr lang="zh-CN" altLang="en-US" sz="1600" dirty="0" smtClean="0"/>
              <a:t>月</a:t>
            </a:r>
            <a:r>
              <a:rPr lang="en-US" altLang="zh-CN" sz="1600" dirty="0" smtClean="0"/>
              <a:t>31</a:t>
            </a:r>
            <a:r>
              <a:rPr lang="zh-CN" altLang="en-US" sz="1600" dirty="0" smtClean="0"/>
              <a:t>日</a:t>
            </a:r>
          </a:p>
        </p:txBody>
      </p:sp>
      <p:pic>
        <p:nvPicPr>
          <p:cNvPr id="1026" name="Picture 2"/>
          <p:cNvPicPr>
            <a:picLocks noChangeAspect="1" noChangeArrowheads="1"/>
          </p:cNvPicPr>
          <p:nvPr/>
        </p:nvPicPr>
        <p:blipFill>
          <a:blip r:embed="rId3" cstate="print"/>
          <a:srcRect/>
          <a:stretch>
            <a:fillRect/>
          </a:stretch>
        </p:blipFill>
        <p:spPr bwMode="auto">
          <a:xfrm>
            <a:off x="2889885" y="4449128"/>
            <a:ext cx="6456363" cy="2143125"/>
          </a:xfrm>
          <a:prstGeom prst="rect">
            <a:avLst/>
          </a:prstGeom>
          <a:noFill/>
          <a:ln w="9525">
            <a:noFill/>
            <a:miter lim="800000"/>
            <a:headEnd/>
            <a:tailEnd/>
          </a:ln>
        </p:spPr>
      </p:pic>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税务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pic>
        <p:nvPicPr>
          <p:cNvPr id="5122" name="Picture 2"/>
          <p:cNvPicPr>
            <a:picLocks noChangeAspect="1" noChangeArrowheads="1"/>
          </p:cNvPicPr>
          <p:nvPr/>
        </p:nvPicPr>
        <p:blipFill>
          <a:blip r:embed="rId3" cstate="print"/>
          <a:srcRect/>
          <a:stretch>
            <a:fillRect/>
          </a:stretch>
        </p:blipFill>
        <p:spPr bwMode="auto">
          <a:xfrm>
            <a:off x="3986213" y="304800"/>
            <a:ext cx="5362575" cy="990600"/>
          </a:xfrm>
          <a:prstGeom prst="rect">
            <a:avLst/>
          </a:prstGeom>
          <a:noFill/>
          <a:ln w="9525">
            <a:noFill/>
            <a:miter lim="800000"/>
            <a:headEnd/>
            <a:tailEnd/>
          </a:ln>
        </p:spPr>
      </p:pic>
      <p:sp>
        <p:nvSpPr>
          <p:cNvPr id="9" name="矩形 8"/>
          <p:cNvSpPr/>
          <p:nvPr/>
        </p:nvSpPr>
        <p:spPr>
          <a:xfrm>
            <a:off x="1165860" y="1121147"/>
            <a:ext cx="10675620" cy="5542543"/>
          </a:xfrm>
          <a:prstGeom prst="rect">
            <a:avLst/>
          </a:prstGeom>
        </p:spPr>
        <p:txBody>
          <a:bodyPr wrap="square">
            <a:spAutoFit/>
          </a:bodyPr>
          <a:lstStyle/>
          <a:p>
            <a:pPr>
              <a:lnSpc>
                <a:spcPts val="2500"/>
              </a:lnSpc>
            </a:pPr>
            <a:r>
              <a:rPr lang="en-US" altLang="zh-CN" sz="1600" b="1" dirty="0" smtClean="0">
                <a:solidFill>
                  <a:schemeClr val="accent1"/>
                </a:solidFill>
              </a:rPr>
              <a:t>25.</a:t>
            </a:r>
            <a:r>
              <a:rPr lang="zh-CN" altLang="en-US" sz="1600" b="1" dirty="0" smtClean="0">
                <a:solidFill>
                  <a:schemeClr val="accent1"/>
                </a:solidFill>
              </a:rPr>
              <a:t>优化金税三期系统功能。</a:t>
            </a:r>
          </a:p>
          <a:p>
            <a:pPr>
              <a:lnSpc>
                <a:spcPts val="2500"/>
              </a:lnSpc>
            </a:pPr>
            <a:r>
              <a:rPr lang="zh-CN" altLang="en-US" sz="1600" dirty="0" smtClean="0"/>
              <a:t>拓展核心征管系统功能，增强系统的稳定性和高效性。扩展税务总局大数据平台应用功能，支持省税务局基于税务总局大数据平台实现相关数据应用，满足个性化需求。</a:t>
            </a:r>
          </a:p>
          <a:p>
            <a:pPr>
              <a:lnSpc>
                <a:spcPts val="2500"/>
              </a:lnSpc>
            </a:pPr>
            <a:r>
              <a:rPr lang="en-US" altLang="zh-CN" sz="1600" b="1" dirty="0" smtClean="0">
                <a:solidFill>
                  <a:schemeClr val="accent1"/>
                </a:solidFill>
              </a:rPr>
              <a:t>26.</a:t>
            </a:r>
            <a:r>
              <a:rPr lang="zh-CN" altLang="en-US" sz="1600" b="1" dirty="0" smtClean="0">
                <a:solidFill>
                  <a:schemeClr val="accent1"/>
                </a:solidFill>
              </a:rPr>
              <a:t>完善增值税发票管理新系统。</a:t>
            </a:r>
          </a:p>
          <a:p>
            <a:pPr>
              <a:lnSpc>
                <a:spcPts val="2500"/>
              </a:lnSpc>
            </a:pPr>
            <a:r>
              <a:rPr lang="zh-CN" altLang="en-US" sz="1600" dirty="0" smtClean="0"/>
              <a:t>整合增值税发票管理新系统相关子系统，完善商品和服务税收分类与编码，加强系统安全管理，提升发票数据应用保障能力。</a:t>
            </a:r>
          </a:p>
          <a:p>
            <a:pPr>
              <a:lnSpc>
                <a:spcPts val="2500"/>
              </a:lnSpc>
            </a:pPr>
            <a:r>
              <a:rPr lang="en-US" altLang="zh-CN" sz="1600" b="1" dirty="0" smtClean="0">
                <a:solidFill>
                  <a:schemeClr val="accent1"/>
                </a:solidFill>
              </a:rPr>
              <a:t>27.</a:t>
            </a:r>
            <a:r>
              <a:rPr lang="zh-CN" altLang="en-US" sz="1600" b="1" dirty="0" smtClean="0">
                <a:solidFill>
                  <a:schemeClr val="accent1"/>
                </a:solidFill>
              </a:rPr>
              <a:t>加快推进电子税务局建设。</a:t>
            </a:r>
          </a:p>
          <a:p>
            <a:pPr>
              <a:lnSpc>
                <a:spcPts val="2500"/>
              </a:lnSpc>
            </a:pPr>
            <a:r>
              <a:rPr lang="zh-CN" altLang="en-US" sz="1600" dirty="0" smtClean="0"/>
              <a:t>制定出台全国电子税务局业务、技术标准规范，改造升级各省网上办税服务厅，建成统一规范的电子税务局。</a:t>
            </a:r>
          </a:p>
          <a:p>
            <a:pPr>
              <a:lnSpc>
                <a:spcPts val="2500"/>
              </a:lnSpc>
            </a:pPr>
            <a:r>
              <a:rPr lang="en-US" altLang="zh-CN" sz="1600" b="1" dirty="0" smtClean="0">
                <a:solidFill>
                  <a:schemeClr val="accent1"/>
                </a:solidFill>
              </a:rPr>
              <a:t>28.</a:t>
            </a:r>
            <a:r>
              <a:rPr lang="zh-CN" altLang="en-US" sz="1600" b="1" dirty="0" smtClean="0">
                <a:solidFill>
                  <a:schemeClr val="accent1"/>
                </a:solidFill>
              </a:rPr>
              <a:t>集成整合信息系统。</a:t>
            </a:r>
          </a:p>
          <a:p>
            <a:pPr>
              <a:lnSpc>
                <a:spcPts val="2500"/>
              </a:lnSpc>
            </a:pPr>
            <a:r>
              <a:rPr lang="zh-CN" altLang="en-US" sz="1600" dirty="0" smtClean="0"/>
              <a:t>加快金税三期系统与增值税发票管理新系统、网上办税系统的系统集成步伐，实现三大系统功能整合、数据互通、一体运维。</a:t>
            </a:r>
          </a:p>
          <a:p>
            <a:pPr>
              <a:lnSpc>
                <a:spcPts val="2500"/>
              </a:lnSpc>
            </a:pPr>
            <a:r>
              <a:rPr lang="en-US" altLang="zh-CN" sz="1600" b="1" dirty="0" smtClean="0">
                <a:solidFill>
                  <a:schemeClr val="accent1"/>
                </a:solidFill>
              </a:rPr>
              <a:t>29.</a:t>
            </a:r>
            <a:r>
              <a:rPr lang="zh-CN" altLang="en-US" sz="1600" b="1" dirty="0" smtClean="0">
                <a:solidFill>
                  <a:schemeClr val="accent1"/>
                </a:solidFill>
              </a:rPr>
              <a:t>加快对接国家数据共享交换平台。</a:t>
            </a:r>
          </a:p>
          <a:p>
            <a:pPr>
              <a:lnSpc>
                <a:spcPts val="2500"/>
              </a:lnSpc>
            </a:pPr>
            <a:r>
              <a:rPr lang="zh-CN" altLang="en-US" sz="1600" dirty="0" smtClean="0"/>
              <a:t>税务总局和省税务局同步开展税务信息系统自查和信息资源普查，按国家统一规定将整合后的信息系统接入国家数据共享交换平台。</a:t>
            </a:r>
          </a:p>
          <a:p>
            <a:pPr>
              <a:lnSpc>
                <a:spcPts val="2500"/>
              </a:lnSpc>
            </a:pPr>
            <a:r>
              <a:rPr lang="en-US" altLang="zh-CN" sz="1600" b="1" dirty="0" smtClean="0">
                <a:solidFill>
                  <a:schemeClr val="accent1"/>
                </a:solidFill>
              </a:rPr>
              <a:t>30.</a:t>
            </a:r>
            <a:r>
              <a:rPr lang="zh-CN" altLang="en-US" sz="1600" b="1" dirty="0" smtClean="0">
                <a:solidFill>
                  <a:schemeClr val="accent1"/>
                </a:solidFill>
              </a:rPr>
              <a:t>推动数据融合联通。</a:t>
            </a:r>
          </a:p>
          <a:p>
            <a:pPr>
              <a:lnSpc>
                <a:spcPts val="2500"/>
              </a:lnSpc>
            </a:pPr>
            <a:r>
              <a:rPr lang="zh-CN" altLang="en-US" sz="1600" dirty="0" smtClean="0"/>
              <a:t>健全数据共享共用机制，加快推动前后台、系统间、各层级、国税地税、内外部数据的互联互通和共享聚合，为税收服务与管理提供有力数据支撑。</a:t>
            </a:r>
            <a:endParaRPr lang="zh-CN" altLang="en-US" sz="1600"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37289A4-73FC-464F-B959-630DF52D7A46}"/>
              </a:ext>
            </a:extLst>
          </p:cNvPr>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25"/>
                    </a14:imgEffect>
                  </a14:imgLayer>
                </a14:imgProps>
              </a:ext>
              <a:ext uri="{28A0092B-C50C-407E-A947-70E740481C1C}">
                <a14:useLocalDpi xmlns:a14="http://schemas.microsoft.com/office/drawing/2010/main" xmlns="" val="0"/>
              </a:ext>
            </a:extLst>
          </a:blip>
          <a:srcRect b="15804"/>
          <a:stretch/>
        </p:blipFill>
        <p:spPr>
          <a:xfrm>
            <a:off x="0" y="0"/>
            <a:ext cx="12192000" cy="6858000"/>
          </a:xfrm>
          <a:prstGeom prst="rect">
            <a:avLst/>
          </a:prstGeom>
        </p:spPr>
      </p:pic>
      <p:sp>
        <p:nvSpPr>
          <p:cNvPr id="7" name="任意多边形: 形状 6">
            <a:extLst>
              <a:ext uri="{FF2B5EF4-FFF2-40B4-BE49-F238E27FC236}">
                <a16:creationId xmlns="" xmlns:a16="http://schemas.microsoft.com/office/drawing/2014/main" id="{7DDF6940-7434-447B-83D4-8B996F8DDA30}"/>
              </a:ext>
            </a:extLst>
          </p:cNvPr>
          <p:cNvSpPr/>
          <p:nvPr/>
        </p:nvSpPr>
        <p:spPr>
          <a:xfrm>
            <a:off x="190500" y="107156"/>
            <a:ext cx="11811000" cy="6643688"/>
          </a:xfrm>
          <a:custGeom>
            <a:avLst/>
            <a:gdLst/>
            <a:ahLst/>
            <a:cxnLst/>
            <a:rect l="l" t="t" r="r" b="b"/>
            <a:pathLst>
              <a:path w="11811000" h="6643688">
                <a:moveTo>
                  <a:pt x="1911755" y="2095586"/>
                </a:moveTo>
                <a:cubicBezTo>
                  <a:pt x="2150847" y="2095586"/>
                  <a:pt x="2323407" y="2200901"/>
                  <a:pt x="2429433" y="2411529"/>
                </a:cubicBezTo>
                <a:cubicBezTo>
                  <a:pt x="2535459" y="2622158"/>
                  <a:pt x="2588471" y="2957315"/>
                  <a:pt x="2588471" y="3416998"/>
                </a:cubicBezTo>
                <a:cubicBezTo>
                  <a:pt x="2588471" y="3853911"/>
                  <a:pt x="2532612" y="4183019"/>
                  <a:pt x="2420894" y="4404322"/>
                </a:cubicBezTo>
                <a:cubicBezTo>
                  <a:pt x="2309175" y="4625624"/>
                  <a:pt x="2136616" y="4736276"/>
                  <a:pt x="1903216" y="4736276"/>
                </a:cubicBezTo>
                <a:cubicBezTo>
                  <a:pt x="1668393" y="4736276"/>
                  <a:pt x="1495478" y="4628471"/>
                  <a:pt x="1384471" y="4412861"/>
                </a:cubicBezTo>
                <a:cubicBezTo>
                  <a:pt x="1273464" y="4197250"/>
                  <a:pt x="1217960" y="3865296"/>
                  <a:pt x="1217960" y="3416998"/>
                </a:cubicBezTo>
                <a:cubicBezTo>
                  <a:pt x="1217960" y="2958738"/>
                  <a:pt x="1271685" y="2623937"/>
                  <a:pt x="1379134" y="2412597"/>
                </a:cubicBezTo>
                <a:cubicBezTo>
                  <a:pt x="1486583" y="2201256"/>
                  <a:pt x="1664124" y="2095586"/>
                  <a:pt x="1911755" y="2095586"/>
                </a:cubicBezTo>
                <a:close/>
                <a:moveTo>
                  <a:pt x="4169840" y="1869302"/>
                </a:moveTo>
                <a:cubicBezTo>
                  <a:pt x="3919363" y="1869302"/>
                  <a:pt x="3716205" y="1934412"/>
                  <a:pt x="3560368" y="2064632"/>
                </a:cubicBezTo>
                <a:cubicBezTo>
                  <a:pt x="3404531" y="2194852"/>
                  <a:pt x="3313093" y="2378796"/>
                  <a:pt x="3286052" y="2616466"/>
                </a:cubicBezTo>
                <a:lnTo>
                  <a:pt x="3555031" y="2639948"/>
                </a:lnTo>
                <a:cubicBezTo>
                  <a:pt x="3573533" y="2456359"/>
                  <a:pt x="3637219" y="2320091"/>
                  <a:pt x="3746092" y="2231143"/>
                </a:cubicBezTo>
                <a:cubicBezTo>
                  <a:pt x="3854964" y="2142195"/>
                  <a:pt x="3995502" y="2097721"/>
                  <a:pt x="4167705" y="2097721"/>
                </a:cubicBezTo>
                <a:cubicBezTo>
                  <a:pt x="4359833" y="2097721"/>
                  <a:pt x="4505352" y="2148955"/>
                  <a:pt x="4604263" y="2251423"/>
                </a:cubicBezTo>
                <a:cubicBezTo>
                  <a:pt x="4703173" y="2353891"/>
                  <a:pt x="4752628" y="2499054"/>
                  <a:pt x="4752628" y="2686913"/>
                </a:cubicBezTo>
                <a:cubicBezTo>
                  <a:pt x="4752628" y="2813575"/>
                  <a:pt x="4722741" y="2919957"/>
                  <a:pt x="4662968" y="3006058"/>
                </a:cubicBezTo>
                <a:cubicBezTo>
                  <a:pt x="4603196" y="3092160"/>
                  <a:pt x="4521719" y="3157270"/>
                  <a:pt x="4418539" y="3201388"/>
                </a:cubicBezTo>
                <a:cubicBezTo>
                  <a:pt x="4315360" y="3245507"/>
                  <a:pt x="4196880" y="3267565"/>
                  <a:pt x="4063102" y="3267565"/>
                </a:cubicBezTo>
                <a:lnTo>
                  <a:pt x="3864571" y="3267565"/>
                </a:lnTo>
                <a:lnTo>
                  <a:pt x="3864571" y="3517332"/>
                </a:lnTo>
                <a:lnTo>
                  <a:pt x="4069507" y="3517332"/>
                </a:lnTo>
                <a:cubicBezTo>
                  <a:pt x="4310022" y="3517332"/>
                  <a:pt x="4496813" y="3566431"/>
                  <a:pt x="4629880" y="3664630"/>
                </a:cubicBezTo>
                <a:cubicBezTo>
                  <a:pt x="4762946" y="3762828"/>
                  <a:pt x="4829479" y="3905857"/>
                  <a:pt x="4829479" y="4093715"/>
                </a:cubicBezTo>
                <a:cubicBezTo>
                  <a:pt x="4829479" y="4304344"/>
                  <a:pt x="4773620" y="4463739"/>
                  <a:pt x="4661901" y="4571900"/>
                </a:cubicBezTo>
                <a:cubicBezTo>
                  <a:pt x="4550182" y="4680061"/>
                  <a:pt x="4388297" y="4734141"/>
                  <a:pt x="4176244" y="4734141"/>
                </a:cubicBezTo>
                <a:cubicBezTo>
                  <a:pt x="3776334" y="4734141"/>
                  <a:pt x="3551473" y="4541302"/>
                  <a:pt x="3501663" y="4155623"/>
                </a:cubicBezTo>
                <a:lnTo>
                  <a:pt x="3226279" y="4185510"/>
                </a:lnTo>
                <a:cubicBezTo>
                  <a:pt x="3291745" y="4704966"/>
                  <a:pt x="3608400" y="4964694"/>
                  <a:pt x="4176244" y="4964694"/>
                </a:cubicBezTo>
                <a:cubicBezTo>
                  <a:pt x="4472264" y="4964694"/>
                  <a:pt x="4701394" y="4888555"/>
                  <a:pt x="4863635" y="4736276"/>
                </a:cubicBezTo>
                <a:cubicBezTo>
                  <a:pt x="5025877" y="4583997"/>
                  <a:pt x="5106997" y="4369810"/>
                  <a:pt x="5106997" y="4093715"/>
                </a:cubicBezTo>
                <a:cubicBezTo>
                  <a:pt x="5106997" y="3904433"/>
                  <a:pt x="5046868" y="3746106"/>
                  <a:pt x="4926611" y="3618732"/>
                </a:cubicBezTo>
                <a:cubicBezTo>
                  <a:pt x="4806353" y="3491359"/>
                  <a:pt x="4639486" y="3414152"/>
                  <a:pt x="4426011" y="3387112"/>
                </a:cubicBezTo>
                <a:lnTo>
                  <a:pt x="4426011" y="3378573"/>
                </a:lnTo>
                <a:cubicBezTo>
                  <a:pt x="4616715" y="3337301"/>
                  <a:pt x="4764725" y="3253689"/>
                  <a:pt x="4870040" y="3127739"/>
                </a:cubicBezTo>
                <a:cubicBezTo>
                  <a:pt x="4975354" y="3001789"/>
                  <a:pt x="5028012" y="2847019"/>
                  <a:pt x="5028012" y="2663430"/>
                </a:cubicBezTo>
                <a:cubicBezTo>
                  <a:pt x="5028012" y="2411529"/>
                  <a:pt x="4952939" y="2216200"/>
                  <a:pt x="4802795" y="2077441"/>
                </a:cubicBezTo>
                <a:cubicBezTo>
                  <a:pt x="4652650" y="1938681"/>
                  <a:pt x="4441665" y="1869302"/>
                  <a:pt x="4169840" y="1869302"/>
                </a:cubicBezTo>
                <a:close/>
                <a:moveTo>
                  <a:pt x="1913890" y="1869302"/>
                </a:moveTo>
                <a:cubicBezTo>
                  <a:pt x="1580868" y="1869302"/>
                  <a:pt x="1336439" y="1996676"/>
                  <a:pt x="1180602" y="2251423"/>
                </a:cubicBezTo>
                <a:cubicBezTo>
                  <a:pt x="1024765" y="2506170"/>
                  <a:pt x="946846" y="2894695"/>
                  <a:pt x="946846" y="3416998"/>
                </a:cubicBezTo>
                <a:cubicBezTo>
                  <a:pt x="946846" y="3930762"/>
                  <a:pt x="1026900" y="4317152"/>
                  <a:pt x="1187006" y="4576169"/>
                </a:cubicBezTo>
                <a:cubicBezTo>
                  <a:pt x="1347113" y="4835186"/>
                  <a:pt x="1584426" y="4964694"/>
                  <a:pt x="1898946" y="4964694"/>
                </a:cubicBezTo>
                <a:cubicBezTo>
                  <a:pt x="2216313" y="4964694"/>
                  <a:pt x="2456117" y="4832340"/>
                  <a:pt x="2618359" y="4567630"/>
                </a:cubicBezTo>
                <a:cubicBezTo>
                  <a:pt x="2780600" y="4302921"/>
                  <a:pt x="2861720" y="3919377"/>
                  <a:pt x="2861720" y="3416998"/>
                </a:cubicBezTo>
                <a:cubicBezTo>
                  <a:pt x="2861720" y="2897542"/>
                  <a:pt x="2783802" y="2509728"/>
                  <a:pt x="2627965" y="2253558"/>
                </a:cubicBezTo>
                <a:cubicBezTo>
                  <a:pt x="2472128" y="1997387"/>
                  <a:pt x="2234103" y="1869302"/>
                  <a:pt x="1913890" y="1869302"/>
                </a:cubicBezTo>
                <a:close/>
                <a:moveTo>
                  <a:pt x="0" y="0"/>
                </a:moveTo>
                <a:lnTo>
                  <a:pt x="11811000" y="0"/>
                </a:lnTo>
                <a:lnTo>
                  <a:pt x="11811000" y="6643688"/>
                </a:lnTo>
                <a:lnTo>
                  <a:pt x="0" y="6643688"/>
                </a:lnTo>
                <a:close/>
              </a:path>
            </a:pathLst>
          </a:custGeom>
          <a:solidFill>
            <a:srgbClr val="17375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 xmlns:a16="http://schemas.microsoft.com/office/drawing/2014/main" id="{BF589F0D-1051-422B-8379-C38F1E75FF72}"/>
              </a:ext>
            </a:extLst>
          </p:cNvPr>
          <p:cNvSpPr txBox="1"/>
          <p:nvPr/>
        </p:nvSpPr>
        <p:spPr>
          <a:xfrm>
            <a:off x="6572250" y="4400550"/>
            <a:ext cx="4552950"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归类</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 xmlns:a16="http://schemas.microsoft.com/office/drawing/2014/main" id="{012DFBBB-DECB-4994-B8DE-F4512CFA6817}"/>
              </a:ext>
            </a:extLst>
          </p:cNvPr>
          <p:cNvCxnSpPr>
            <a:cxnSpLocks/>
          </p:cNvCxnSpPr>
          <p:nvPr/>
        </p:nvCxnSpPr>
        <p:spPr>
          <a:xfrm>
            <a:off x="6677025" y="4262755"/>
            <a:ext cx="9429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91923D3-3F7E-4EE0-A986-4606DC34731E}"/>
              </a:ext>
            </a:extLst>
          </p:cNvPr>
          <p:cNvSpPr/>
          <p:nvPr/>
        </p:nvSpPr>
        <p:spPr>
          <a:xfrm>
            <a:off x="361950" y="231942"/>
            <a:ext cx="11468100" cy="639411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1976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26" name="矩形 25"/>
          <p:cNvSpPr/>
          <p:nvPr/>
        </p:nvSpPr>
        <p:spPr>
          <a:xfrm>
            <a:off x="2177299" y="612755"/>
            <a:ext cx="7837403" cy="923330"/>
          </a:xfrm>
          <a:prstGeom prst="rect">
            <a:avLst/>
          </a:prstGeom>
          <a:noFill/>
        </p:spPr>
        <p:txBody>
          <a:bodyPr wrap="none" lIns="91440" tIns="45720" rIns="91440" bIns="45720">
            <a:spAutoFit/>
          </a:bodyPr>
          <a:lstStyle/>
          <a:p>
            <a:pPr algn="ctr"/>
            <a:r>
              <a:rPr lang="zh-CN" alt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今天我们要聊聊什么呢？</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TextBox 26"/>
          <p:cNvSpPr txBox="1"/>
          <p:nvPr/>
        </p:nvSpPr>
        <p:spPr>
          <a:xfrm>
            <a:off x="4537710" y="1565910"/>
            <a:ext cx="3262432" cy="707886"/>
          </a:xfrm>
          <a:prstGeom prst="rect">
            <a:avLst/>
          </a:prstGeom>
          <a:noFill/>
        </p:spPr>
        <p:txBody>
          <a:bodyPr wrap="none" rtlCol="0">
            <a:spAutoFit/>
          </a:bodyPr>
          <a:lstStyle/>
          <a:p>
            <a:r>
              <a:rPr lang="zh-CN" altLang="en-US" sz="4000" b="1" dirty="0" smtClean="0">
                <a:solidFill>
                  <a:schemeClr val="accent1"/>
                </a:solidFill>
                <a:latin typeface="迷你简海韵" pitchFamily="2" charset="-122"/>
                <a:ea typeface="迷你简海韵" pitchFamily="2" charset="-122"/>
              </a:rPr>
              <a:t>“运动鞋靴”</a:t>
            </a:r>
            <a:endParaRPr lang="zh-CN" altLang="en-US" sz="4000" b="1" dirty="0">
              <a:solidFill>
                <a:schemeClr val="accent1"/>
              </a:solidFill>
              <a:latin typeface="迷你简海韵" pitchFamily="2" charset="-122"/>
              <a:ea typeface="迷你简海韵" pitchFamily="2" charset="-122"/>
            </a:endParaRPr>
          </a:p>
        </p:txBody>
      </p:sp>
      <p:sp>
        <p:nvSpPr>
          <p:cNvPr id="28" name="TextBox 27"/>
          <p:cNvSpPr txBox="1"/>
          <p:nvPr/>
        </p:nvSpPr>
        <p:spPr>
          <a:xfrm>
            <a:off x="1935480" y="2308860"/>
            <a:ext cx="8526780" cy="369332"/>
          </a:xfrm>
          <a:prstGeom prst="rect">
            <a:avLst/>
          </a:prstGeom>
          <a:noFill/>
        </p:spPr>
        <p:txBody>
          <a:bodyPr wrap="square" rtlCol="0">
            <a:spAutoFit/>
          </a:bodyPr>
          <a:lstStyle/>
          <a:p>
            <a:r>
              <a:rPr lang="zh-CN" altLang="en-US" dirty="0" smtClean="0"/>
              <a:t>在历次的年审自查中，运动鞋靴类的归类错误一直都较为突出，具体情况见下图。</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3286125" y="2660233"/>
            <a:ext cx="5709285" cy="3474820"/>
          </a:xfrm>
          <a:prstGeom prst="rect">
            <a:avLst/>
          </a:prstGeom>
          <a:noFill/>
          <a:ln w="9525">
            <a:noFill/>
            <a:miter lim="800000"/>
            <a:headEnd/>
            <a:tailEnd/>
          </a:ln>
        </p:spPr>
      </p:pic>
      <p:sp>
        <p:nvSpPr>
          <p:cNvPr id="29" name="TextBox 28"/>
          <p:cNvSpPr txBox="1"/>
          <p:nvPr/>
        </p:nvSpPr>
        <p:spPr>
          <a:xfrm>
            <a:off x="3018876" y="6275070"/>
            <a:ext cx="6154249" cy="369332"/>
          </a:xfrm>
          <a:prstGeom prst="rect">
            <a:avLst/>
          </a:prstGeom>
          <a:noFill/>
        </p:spPr>
        <p:txBody>
          <a:bodyPr wrap="none" rtlCol="0">
            <a:spAutoFit/>
          </a:bodyPr>
          <a:lstStyle/>
          <a:p>
            <a:r>
              <a:rPr lang="zh-CN" altLang="en-US" dirty="0" smtClean="0"/>
              <a:t>图</a:t>
            </a:r>
            <a:r>
              <a:rPr lang="en-US" altLang="zh-CN" dirty="0" smtClean="0"/>
              <a:t>1:2015</a:t>
            </a:r>
            <a:r>
              <a:rPr lang="zh-CN" altLang="en-US" dirty="0" smtClean="0"/>
              <a:t>年以来历次上海海关统计年审运动鞋靴类自查情况</a:t>
            </a:r>
            <a:endParaRPr lang="zh-CN" altLang="en-US" dirty="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28" name="TextBox 27"/>
          <p:cNvSpPr txBox="1"/>
          <p:nvPr/>
        </p:nvSpPr>
        <p:spPr>
          <a:xfrm>
            <a:off x="2800350" y="3360420"/>
            <a:ext cx="6591300" cy="369332"/>
          </a:xfrm>
          <a:prstGeom prst="rect">
            <a:avLst/>
          </a:prstGeom>
          <a:noFill/>
        </p:spPr>
        <p:txBody>
          <a:bodyPr wrap="square" rtlCol="0">
            <a:spAutoFit/>
          </a:bodyPr>
          <a:lstStyle/>
          <a:p>
            <a:r>
              <a:rPr lang="zh-CN" altLang="en-US" dirty="0" smtClean="0"/>
              <a:t>图</a:t>
            </a:r>
            <a:r>
              <a:rPr lang="en-US" altLang="zh-CN" dirty="0" smtClean="0"/>
              <a:t>2:2017</a:t>
            </a:r>
            <a:r>
              <a:rPr lang="zh-CN" altLang="en-US" dirty="0" smtClean="0"/>
              <a:t>年第一次上海海关统计年审运动鞋靴类自查反馈情况</a:t>
            </a:r>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3354705" y="678180"/>
            <a:ext cx="5505450" cy="2552700"/>
          </a:xfrm>
          <a:prstGeom prst="rect">
            <a:avLst/>
          </a:prstGeom>
          <a:noFill/>
          <a:ln w="9525">
            <a:noFill/>
            <a:miter lim="800000"/>
            <a:headEnd/>
            <a:tailEnd/>
          </a:ln>
        </p:spPr>
      </p:pic>
      <p:sp>
        <p:nvSpPr>
          <p:cNvPr id="11" name="TextBox 10"/>
          <p:cNvSpPr txBox="1"/>
          <p:nvPr/>
        </p:nvSpPr>
        <p:spPr>
          <a:xfrm>
            <a:off x="1120140" y="4674870"/>
            <a:ext cx="2011680" cy="830997"/>
          </a:xfrm>
          <a:prstGeom prst="rect">
            <a:avLst/>
          </a:prstGeom>
          <a:noFill/>
        </p:spPr>
        <p:txBody>
          <a:bodyPr wrap="square" rtlCol="0">
            <a:spAutoFit/>
          </a:bodyPr>
          <a:lstStyle/>
          <a:p>
            <a:r>
              <a:rPr lang="zh-CN" altLang="en-US" sz="2400" dirty="0" smtClean="0">
                <a:solidFill>
                  <a:schemeClr val="accent2"/>
                </a:solidFill>
                <a:latin typeface="腾祥嘉丽超粗圆简" pitchFamily="2" charset="-122"/>
                <a:ea typeface="腾祥嘉丽超粗圆简" pitchFamily="2" charset="-122"/>
              </a:rPr>
              <a:t>你以为的运动鞋靴是这样的</a:t>
            </a:r>
            <a:endParaRPr lang="zh-CN" altLang="en-US" sz="2400" dirty="0">
              <a:solidFill>
                <a:schemeClr val="accent2"/>
              </a:solidFill>
              <a:latin typeface="腾祥嘉丽超粗圆简" pitchFamily="2" charset="-122"/>
              <a:ea typeface="腾祥嘉丽超粗圆简" pitchFamily="2" charset="-122"/>
            </a:endParaRPr>
          </a:p>
        </p:txBody>
      </p:sp>
      <p:sp>
        <p:nvSpPr>
          <p:cNvPr id="12" name="右箭头 11"/>
          <p:cNvSpPr/>
          <p:nvPr/>
        </p:nvSpPr>
        <p:spPr>
          <a:xfrm>
            <a:off x="3268980" y="4937760"/>
            <a:ext cx="548640" cy="274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1" name="Picture 3"/>
          <p:cNvPicPr>
            <a:picLocks noChangeAspect="1" noChangeArrowheads="1"/>
          </p:cNvPicPr>
          <p:nvPr/>
        </p:nvPicPr>
        <p:blipFill>
          <a:blip r:embed="rId3" cstate="print"/>
          <a:srcRect/>
          <a:stretch>
            <a:fillRect/>
          </a:stretch>
        </p:blipFill>
        <p:spPr bwMode="auto">
          <a:xfrm>
            <a:off x="4078605" y="4022592"/>
            <a:ext cx="2939415" cy="1712411"/>
          </a:xfrm>
          <a:prstGeom prst="rect">
            <a:avLst/>
          </a:prstGeom>
          <a:noFill/>
          <a:ln w="9525">
            <a:noFill/>
            <a:miter lim="800000"/>
            <a:headEnd/>
            <a:tailEnd/>
          </a:ln>
        </p:spPr>
      </p:pic>
      <p:sp>
        <p:nvSpPr>
          <p:cNvPr id="14" name="TextBox 13"/>
          <p:cNvSpPr txBox="1"/>
          <p:nvPr/>
        </p:nvSpPr>
        <p:spPr>
          <a:xfrm>
            <a:off x="5292090" y="6057900"/>
            <a:ext cx="1040130" cy="369332"/>
          </a:xfrm>
          <a:prstGeom prst="rect">
            <a:avLst/>
          </a:prstGeom>
          <a:noFill/>
        </p:spPr>
        <p:txBody>
          <a:bodyPr wrap="square" rtlCol="0">
            <a:spAutoFit/>
          </a:bodyPr>
          <a:lstStyle/>
          <a:p>
            <a:r>
              <a:rPr lang="zh-CN" altLang="en-US" dirty="0" smtClean="0"/>
              <a:t>篮球鞋</a:t>
            </a:r>
            <a:endParaRPr lang="zh-CN" altLang="en-US" dirty="0"/>
          </a:p>
        </p:txBody>
      </p:sp>
      <p:pic>
        <p:nvPicPr>
          <p:cNvPr id="2053" name="Picture 5"/>
          <p:cNvPicPr>
            <a:picLocks noChangeAspect="1" noChangeArrowheads="1"/>
          </p:cNvPicPr>
          <p:nvPr/>
        </p:nvPicPr>
        <p:blipFill>
          <a:blip r:embed="rId4" cstate="print"/>
          <a:srcRect/>
          <a:stretch>
            <a:fillRect/>
          </a:stretch>
        </p:blipFill>
        <p:spPr bwMode="auto">
          <a:xfrm>
            <a:off x="7738110" y="4149494"/>
            <a:ext cx="3131820" cy="1572174"/>
          </a:xfrm>
          <a:prstGeom prst="rect">
            <a:avLst/>
          </a:prstGeom>
          <a:noFill/>
          <a:ln w="9525">
            <a:noFill/>
            <a:miter lim="800000"/>
            <a:headEnd/>
            <a:tailEnd/>
          </a:ln>
        </p:spPr>
      </p:pic>
      <p:sp>
        <p:nvSpPr>
          <p:cNvPr id="17" name="TextBox 16"/>
          <p:cNvSpPr txBox="1"/>
          <p:nvPr/>
        </p:nvSpPr>
        <p:spPr>
          <a:xfrm>
            <a:off x="9296400" y="6057900"/>
            <a:ext cx="1040130" cy="369332"/>
          </a:xfrm>
          <a:prstGeom prst="rect">
            <a:avLst/>
          </a:prstGeom>
          <a:noFill/>
        </p:spPr>
        <p:txBody>
          <a:bodyPr wrap="square" rtlCol="0">
            <a:spAutoFit/>
          </a:bodyPr>
          <a:lstStyle/>
          <a:p>
            <a:r>
              <a:rPr lang="zh-CN" altLang="en-US" dirty="0" smtClean="0"/>
              <a:t>网球鞋</a:t>
            </a:r>
            <a:endParaRPr lang="zh-CN" altLang="en-US" dirty="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pic>
        <p:nvPicPr>
          <p:cNvPr id="3074" name="Picture 2"/>
          <p:cNvPicPr>
            <a:picLocks noChangeAspect="1" noChangeArrowheads="1"/>
          </p:cNvPicPr>
          <p:nvPr/>
        </p:nvPicPr>
        <p:blipFill>
          <a:blip r:embed="rId2" cstate="print"/>
          <a:srcRect/>
          <a:stretch>
            <a:fillRect/>
          </a:stretch>
        </p:blipFill>
        <p:spPr bwMode="auto">
          <a:xfrm>
            <a:off x="1105853" y="925830"/>
            <a:ext cx="5362575" cy="18288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065848" y="3236595"/>
            <a:ext cx="5419725" cy="321945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7502843" y="904499"/>
            <a:ext cx="3218497" cy="2009199"/>
          </a:xfrm>
          <a:prstGeom prst="rect">
            <a:avLst/>
          </a:prstGeom>
          <a:noFill/>
          <a:ln w="9525">
            <a:noFill/>
            <a:miter lim="800000"/>
            <a:headEnd/>
            <a:tailEnd/>
          </a:ln>
        </p:spPr>
      </p:pic>
      <p:pic>
        <p:nvPicPr>
          <p:cNvPr id="3077" name="Picture 5"/>
          <p:cNvPicPr>
            <a:picLocks noChangeAspect="1" noChangeArrowheads="1"/>
          </p:cNvPicPr>
          <p:nvPr/>
        </p:nvPicPr>
        <p:blipFill>
          <a:blip r:embed="rId5" cstate="print"/>
          <a:srcRect/>
          <a:stretch>
            <a:fillRect/>
          </a:stretch>
        </p:blipFill>
        <p:spPr bwMode="auto">
          <a:xfrm>
            <a:off x="7548563" y="3079909"/>
            <a:ext cx="3195637" cy="1641634"/>
          </a:xfrm>
          <a:prstGeom prst="rect">
            <a:avLst/>
          </a:prstGeom>
          <a:noFill/>
          <a:ln w="9525">
            <a:noFill/>
            <a:miter lim="800000"/>
            <a:headEnd/>
            <a:tailEnd/>
          </a:ln>
        </p:spPr>
      </p:pic>
      <p:pic>
        <p:nvPicPr>
          <p:cNvPr id="3078" name="Picture 6"/>
          <p:cNvPicPr>
            <a:picLocks noChangeAspect="1" noChangeArrowheads="1"/>
          </p:cNvPicPr>
          <p:nvPr/>
        </p:nvPicPr>
        <p:blipFill>
          <a:blip r:embed="rId6" cstate="print"/>
          <a:srcRect/>
          <a:stretch>
            <a:fillRect/>
          </a:stretch>
        </p:blipFill>
        <p:spPr bwMode="auto">
          <a:xfrm>
            <a:off x="7612381" y="4924519"/>
            <a:ext cx="3120390" cy="1546088"/>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3676108" y="635615"/>
            <a:ext cx="4839786" cy="923330"/>
          </a:xfrm>
          <a:prstGeom prst="rect">
            <a:avLst/>
          </a:prstGeom>
          <a:noFill/>
        </p:spPr>
        <p:txBody>
          <a:bodyPr wrap="none" lIns="91440" tIns="45720" rIns="91440" bIns="45720">
            <a:spAutoFit/>
          </a:bodyPr>
          <a:lstStyle/>
          <a:p>
            <a:pPr algn="ctr"/>
            <a:r>
              <a:rPr lang="zh-CN" alt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陈代明粉笔字体演示版" pitchFamily="65" charset="-128"/>
                <a:ea typeface="陈代明粉笔字体演示版" pitchFamily="65" charset="-128"/>
              </a:rPr>
              <a:t>创意商品归类</a:t>
            </a:r>
            <a:endParaRPr lang="zh-CN" alt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陈代明粉笔字体演示版" pitchFamily="65" charset="-128"/>
              <a:ea typeface="陈代明粉笔字体演示版" pitchFamily="65" charset="-128"/>
            </a:endParaRPr>
          </a:p>
        </p:txBody>
      </p:sp>
      <p:sp>
        <p:nvSpPr>
          <p:cNvPr id="6" name="矩形 5"/>
          <p:cNvSpPr/>
          <p:nvPr/>
        </p:nvSpPr>
        <p:spPr>
          <a:xfrm>
            <a:off x="720090" y="2628900"/>
            <a:ext cx="5223510" cy="3618939"/>
          </a:xfrm>
          <a:prstGeom prst="rect">
            <a:avLst/>
          </a:prstGeom>
        </p:spPr>
        <p:txBody>
          <a:bodyPr wrap="square">
            <a:spAutoFit/>
          </a:bodyPr>
          <a:lstStyle/>
          <a:p>
            <a:pPr>
              <a:lnSpc>
                <a:spcPts val="2500"/>
              </a:lnSpc>
            </a:pPr>
            <a:r>
              <a:rPr lang="en-US" altLang="zh-CN" b="1" dirty="0" smtClean="0">
                <a:solidFill>
                  <a:schemeClr val="accent2"/>
                </a:solidFill>
              </a:rPr>
              <a:t>1</a:t>
            </a:r>
            <a:r>
              <a:rPr lang="zh-CN" altLang="en-US" b="1" dirty="0" smtClean="0">
                <a:solidFill>
                  <a:schemeClr val="accent2"/>
                </a:solidFill>
              </a:rPr>
              <a:t>、银行卡样式的计算器</a:t>
            </a:r>
            <a:endParaRPr lang="zh-CN" altLang="en-US" dirty="0" smtClean="0"/>
          </a:p>
          <a:p>
            <a:pPr>
              <a:lnSpc>
                <a:spcPts val="2500"/>
              </a:lnSpc>
            </a:pPr>
            <a:r>
              <a:rPr lang="zh-CN" altLang="en-US" dirty="0" smtClean="0"/>
              <a:t>这是一个和银行卡一样大小的太阳能计算器，像国产</a:t>
            </a:r>
            <a:r>
              <a:rPr lang="en-US" altLang="zh-CN" dirty="0" smtClean="0"/>
              <a:t>007</a:t>
            </a:r>
            <a:r>
              <a:rPr lang="zh-CN" altLang="en-US" dirty="0" smtClean="0"/>
              <a:t>中说到的那样，这个表面上看是一张银行卡，但实际上它是一个计算器，在“银行卡”的背面就是计算器的按键，可以在这一面进行一些计算方面的操作。可以将它放在钱包里，在使用的时候可以很方便的取出。</a:t>
            </a:r>
            <a:endParaRPr lang="en-US" altLang="zh-CN" dirty="0" smtClean="0"/>
          </a:p>
          <a:p>
            <a:pPr>
              <a:lnSpc>
                <a:spcPts val="2500"/>
              </a:lnSpc>
            </a:pPr>
            <a:r>
              <a:rPr lang="zh-CN" altLang="en-US" b="1" dirty="0" smtClean="0">
                <a:solidFill>
                  <a:srgbClr val="FF0000"/>
                </a:solidFill>
              </a:rPr>
              <a:t>归类建议：计算机器及其具有计算功能的袖珍式数据记录、重现及显示机器，在品目</a:t>
            </a:r>
            <a:r>
              <a:rPr lang="en-US" altLang="zh-CN" b="1" dirty="0" smtClean="0">
                <a:solidFill>
                  <a:srgbClr val="FF0000"/>
                </a:solidFill>
              </a:rPr>
              <a:t>8470</a:t>
            </a:r>
            <a:r>
              <a:rPr lang="zh-CN" altLang="en-US" b="1" dirty="0" smtClean="0">
                <a:solidFill>
                  <a:srgbClr val="FF0000"/>
                </a:solidFill>
              </a:rPr>
              <a:t>项下有列名。这个计算器虽然长相特别，但其本质依旧是个计算器，因此应当归入税则号列</a:t>
            </a:r>
            <a:r>
              <a:rPr lang="en-US" altLang="zh-CN" b="1" dirty="0" smtClean="0">
                <a:solidFill>
                  <a:srgbClr val="FF0000"/>
                </a:solidFill>
              </a:rPr>
              <a:t>8470.1000</a:t>
            </a:r>
            <a:r>
              <a:rPr lang="zh-CN" altLang="en-US" b="1" dirty="0" smtClean="0">
                <a:solidFill>
                  <a:srgbClr val="FF0000"/>
                </a:solidFill>
              </a:rPr>
              <a:t>。</a:t>
            </a:r>
            <a:endParaRPr lang="zh-CN" altLang="en-US" b="1" dirty="0">
              <a:solidFill>
                <a:srgbClr val="FF0000"/>
              </a:solidFill>
            </a:endParaRPr>
          </a:p>
        </p:txBody>
      </p:sp>
      <p:sp>
        <p:nvSpPr>
          <p:cNvPr id="8" name="TextBox 7"/>
          <p:cNvSpPr txBox="1"/>
          <p:nvPr/>
        </p:nvSpPr>
        <p:spPr>
          <a:xfrm>
            <a:off x="720090" y="1794510"/>
            <a:ext cx="10972800" cy="646331"/>
          </a:xfrm>
          <a:prstGeom prst="rect">
            <a:avLst/>
          </a:prstGeom>
          <a:noFill/>
        </p:spPr>
        <p:txBody>
          <a:bodyPr wrap="square" rtlCol="0">
            <a:spAutoFit/>
          </a:bodyPr>
          <a:lstStyle/>
          <a:p>
            <a:r>
              <a:rPr lang="zh-CN" altLang="en-US" b="1" dirty="0" smtClean="0">
                <a:solidFill>
                  <a:schemeClr val="accent1">
                    <a:lumMod val="60000"/>
                    <a:lumOff val="40000"/>
                  </a:schemeClr>
                </a:solidFill>
                <a:latin typeface="微软雅黑" pitchFamily="34" charset="-122"/>
                <a:ea typeface="微软雅黑" pitchFamily="34" charset="-122"/>
              </a:rPr>
              <a:t>对有趣的，便利的生活的追求，总是使得人们不断发明出各种有意思的东西。我们来看看有哪些好玩又好用的东西。</a:t>
            </a:r>
            <a:endParaRPr lang="zh-CN" altLang="en-US" b="1" dirty="0">
              <a:solidFill>
                <a:schemeClr val="accent1">
                  <a:lumMod val="60000"/>
                  <a:lumOff val="40000"/>
                </a:schemeClr>
              </a:solidFill>
              <a:latin typeface="微软雅黑" pitchFamily="34" charset="-122"/>
              <a:ea typeface="微软雅黑" pitchFamily="34" charset="-122"/>
            </a:endParaRPr>
          </a:p>
        </p:txBody>
      </p:sp>
      <p:pic>
        <p:nvPicPr>
          <p:cNvPr id="6146" name="Picture 2"/>
          <p:cNvPicPr>
            <a:picLocks noChangeAspect="1" noChangeArrowheads="1"/>
          </p:cNvPicPr>
          <p:nvPr/>
        </p:nvPicPr>
        <p:blipFill>
          <a:blip r:embed="rId2" cstate="print"/>
          <a:srcRect/>
          <a:stretch>
            <a:fillRect/>
          </a:stretch>
        </p:blipFill>
        <p:spPr bwMode="auto">
          <a:xfrm>
            <a:off x="6601779" y="2566742"/>
            <a:ext cx="5011102" cy="3434961"/>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681990" y="747236"/>
            <a:ext cx="6073140" cy="2657138"/>
          </a:xfrm>
          <a:prstGeom prst="rect">
            <a:avLst/>
          </a:prstGeom>
        </p:spPr>
        <p:txBody>
          <a:bodyPr wrap="square">
            <a:spAutoFit/>
          </a:bodyPr>
          <a:lstStyle/>
          <a:p>
            <a:pPr>
              <a:lnSpc>
                <a:spcPts val="2500"/>
              </a:lnSpc>
            </a:pPr>
            <a:r>
              <a:rPr lang="en-US" altLang="zh-CN" b="1" dirty="0" smtClean="0">
                <a:solidFill>
                  <a:schemeClr val="accent2"/>
                </a:solidFill>
              </a:rPr>
              <a:t>2.</a:t>
            </a:r>
            <a:r>
              <a:rPr lang="zh-CN" altLang="en-US" b="1" dirty="0" smtClean="0">
                <a:solidFill>
                  <a:schemeClr val="accent2"/>
                </a:solidFill>
              </a:rPr>
              <a:t>安全领带</a:t>
            </a:r>
            <a:endParaRPr lang="en-US" altLang="zh-CN" b="1" dirty="0" smtClean="0">
              <a:solidFill>
                <a:schemeClr val="accent2"/>
              </a:solidFill>
            </a:endParaRPr>
          </a:p>
          <a:p>
            <a:pPr>
              <a:lnSpc>
                <a:spcPts val="2500"/>
              </a:lnSpc>
            </a:pPr>
            <a:r>
              <a:rPr lang="zh-CN" altLang="en-US" dirty="0" smtClean="0"/>
              <a:t>这是一条在白天看起来并不起眼的领带，但是在晚上就是一个可反射光的安全用品，跟交警穿的衣服的材料差不多。白天跟普通衣服没有区别。非常棒的创意。在未来的某天你或许会穿上这样材料的衣服走在街上。白天仅仅是衣服，晚上就可以给你带来安全的警示。</a:t>
            </a:r>
            <a:endParaRPr lang="en-US" altLang="zh-CN" dirty="0" smtClean="0"/>
          </a:p>
          <a:p>
            <a:pPr>
              <a:lnSpc>
                <a:spcPts val="2500"/>
              </a:lnSpc>
            </a:pPr>
            <a:r>
              <a:rPr lang="zh-CN" altLang="en-US" b="1" dirty="0" smtClean="0">
                <a:solidFill>
                  <a:srgbClr val="FF0000"/>
                </a:solidFill>
              </a:rPr>
              <a:t>归类建议：领带应当按其构成材质确定归类。一般的纺织材料制机纺领带，应当根据列名归入品目</a:t>
            </a:r>
            <a:r>
              <a:rPr lang="en-US" altLang="zh-CN" b="1" dirty="0" smtClean="0">
                <a:solidFill>
                  <a:srgbClr val="FF0000"/>
                </a:solidFill>
              </a:rPr>
              <a:t>62.15</a:t>
            </a:r>
            <a:r>
              <a:rPr lang="zh-CN" altLang="en-US" b="1" dirty="0" smtClean="0">
                <a:solidFill>
                  <a:srgbClr val="FF0000"/>
                </a:solidFill>
              </a:rPr>
              <a:t>项下。</a:t>
            </a:r>
            <a:endParaRPr lang="zh-CN" altLang="en-US" b="1" dirty="0">
              <a:solidFill>
                <a:srgbClr val="FF0000"/>
              </a:solidFill>
            </a:endParaRPr>
          </a:p>
        </p:txBody>
      </p:sp>
      <p:pic>
        <p:nvPicPr>
          <p:cNvPr id="7170" name="Picture 2"/>
          <p:cNvPicPr>
            <a:picLocks noChangeAspect="1" noChangeArrowheads="1"/>
          </p:cNvPicPr>
          <p:nvPr/>
        </p:nvPicPr>
        <p:blipFill>
          <a:blip r:embed="rId2" cstate="print"/>
          <a:srcRect/>
          <a:stretch>
            <a:fillRect/>
          </a:stretch>
        </p:blipFill>
        <p:spPr bwMode="auto">
          <a:xfrm>
            <a:off x="7396163" y="691195"/>
            <a:ext cx="2742247" cy="2625409"/>
          </a:xfrm>
          <a:prstGeom prst="rect">
            <a:avLst/>
          </a:prstGeom>
          <a:noFill/>
          <a:ln w="9525">
            <a:noFill/>
            <a:miter lim="800000"/>
            <a:headEnd/>
            <a:tailEnd/>
          </a:ln>
        </p:spPr>
      </p:pic>
      <p:sp>
        <p:nvSpPr>
          <p:cNvPr id="7" name="矩形 6"/>
          <p:cNvSpPr/>
          <p:nvPr/>
        </p:nvSpPr>
        <p:spPr>
          <a:xfrm>
            <a:off x="5173980" y="3809137"/>
            <a:ext cx="6381750" cy="2657138"/>
          </a:xfrm>
          <a:prstGeom prst="rect">
            <a:avLst/>
          </a:prstGeom>
        </p:spPr>
        <p:txBody>
          <a:bodyPr wrap="square">
            <a:spAutoFit/>
          </a:bodyPr>
          <a:lstStyle/>
          <a:p>
            <a:pPr>
              <a:lnSpc>
                <a:spcPts val="2500"/>
              </a:lnSpc>
            </a:pPr>
            <a:r>
              <a:rPr lang="en-US" altLang="zh-CN" b="1" dirty="0" smtClean="0">
                <a:solidFill>
                  <a:schemeClr val="accent2"/>
                </a:solidFill>
              </a:rPr>
              <a:t>3.</a:t>
            </a:r>
            <a:r>
              <a:rPr lang="zh-CN" altLang="en-US" b="1" dirty="0" smtClean="0">
                <a:solidFill>
                  <a:schemeClr val="accent2"/>
                </a:solidFill>
              </a:rPr>
              <a:t>电池充电宝</a:t>
            </a:r>
            <a:endParaRPr lang="en-US" altLang="zh-CN" b="1" dirty="0" smtClean="0">
              <a:solidFill>
                <a:schemeClr val="accent2"/>
              </a:solidFill>
            </a:endParaRPr>
          </a:p>
          <a:p>
            <a:pPr>
              <a:lnSpc>
                <a:spcPts val="2500"/>
              </a:lnSpc>
            </a:pPr>
            <a:r>
              <a:rPr lang="zh-CN" altLang="en-US" dirty="0" smtClean="0"/>
              <a:t>这是一个普通的蓄电池，它的创新之处就在于蓄电池的形状也设计成了电池的形状，需要使用电量的设备可能通过连接到这个蓄电池的</a:t>
            </a:r>
            <a:r>
              <a:rPr lang="en-US" altLang="zh-CN" dirty="0" smtClean="0"/>
              <a:t>USB</a:t>
            </a:r>
            <a:r>
              <a:rPr lang="zh-CN" altLang="en-US" dirty="0" smtClean="0"/>
              <a:t>接口中进行充电。无论你是在家里还是在外出都可以使用这样一个蓄电池给自己的移动设备进行充电，非常的方面。</a:t>
            </a:r>
            <a:endParaRPr lang="en-US" altLang="zh-CN" dirty="0" smtClean="0"/>
          </a:p>
          <a:p>
            <a:pPr>
              <a:lnSpc>
                <a:spcPts val="2500"/>
              </a:lnSpc>
            </a:pPr>
            <a:r>
              <a:rPr lang="zh-CN" altLang="en-US" b="1" dirty="0" smtClean="0">
                <a:solidFill>
                  <a:srgbClr val="FF0000"/>
                </a:solidFill>
              </a:rPr>
              <a:t>归类建议：充电宝是一种方便携带的大容量随身电源，其本质也是蓄电池。所以这款电池充电宝应当归入品目</a:t>
            </a:r>
            <a:r>
              <a:rPr lang="en-US" altLang="zh-CN" b="1" dirty="0" smtClean="0">
                <a:solidFill>
                  <a:srgbClr val="FF0000"/>
                </a:solidFill>
              </a:rPr>
              <a:t>85.07</a:t>
            </a:r>
            <a:r>
              <a:rPr lang="zh-CN" altLang="en-US" b="1" dirty="0" smtClean="0">
                <a:solidFill>
                  <a:srgbClr val="FF0000"/>
                </a:solidFill>
              </a:rPr>
              <a:t>项下。</a:t>
            </a:r>
            <a:endParaRPr lang="zh-CN" altLang="en-US" b="1" dirty="0">
              <a:solidFill>
                <a:srgbClr val="FF0000"/>
              </a:solidFill>
            </a:endParaRPr>
          </a:p>
        </p:txBody>
      </p:sp>
      <p:pic>
        <p:nvPicPr>
          <p:cNvPr id="7171" name="Picture 3"/>
          <p:cNvPicPr>
            <a:picLocks noChangeAspect="1" noChangeArrowheads="1"/>
          </p:cNvPicPr>
          <p:nvPr/>
        </p:nvPicPr>
        <p:blipFill>
          <a:blip r:embed="rId3" cstate="print"/>
          <a:srcRect/>
          <a:stretch>
            <a:fillRect/>
          </a:stretch>
        </p:blipFill>
        <p:spPr bwMode="auto">
          <a:xfrm>
            <a:off x="969645" y="3901113"/>
            <a:ext cx="3750945" cy="2463492"/>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407670" y="931456"/>
            <a:ext cx="6473190" cy="2336537"/>
          </a:xfrm>
          <a:prstGeom prst="rect">
            <a:avLst/>
          </a:prstGeom>
        </p:spPr>
        <p:txBody>
          <a:bodyPr wrap="square">
            <a:spAutoFit/>
          </a:bodyPr>
          <a:lstStyle/>
          <a:p>
            <a:pPr>
              <a:lnSpc>
                <a:spcPts val="2500"/>
              </a:lnSpc>
            </a:pPr>
            <a:r>
              <a:rPr lang="en-US" altLang="zh-CN" b="1" dirty="0" smtClean="0">
                <a:solidFill>
                  <a:schemeClr val="accent2"/>
                </a:solidFill>
              </a:rPr>
              <a:t>4.</a:t>
            </a:r>
            <a:r>
              <a:rPr lang="zh-CN" altLang="en-US" b="1" dirty="0" smtClean="0">
                <a:solidFill>
                  <a:schemeClr val="accent2"/>
                </a:solidFill>
              </a:rPr>
              <a:t>自动泡茶机</a:t>
            </a:r>
            <a:endParaRPr lang="en-US" altLang="zh-CN" b="1" dirty="0" smtClean="0">
              <a:solidFill>
                <a:schemeClr val="accent2"/>
              </a:solidFill>
            </a:endParaRPr>
          </a:p>
          <a:p>
            <a:pPr>
              <a:lnSpc>
                <a:spcPts val="2500"/>
              </a:lnSpc>
            </a:pPr>
            <a:r>
              <a:rPr lang="zh-CN" altLang="en-US" dirty="0" smtClean="0"/>
              <a:t>如果你爱喝茶但是又嫌泡茶非常麻烦，那么你可以试试这款机器，非常智能的全自动泡茶机器。所有过程全自动，通过控制泡茶时间、水温以及茶叶数量。只需要一会，一杯完美的茶便制作完成。尽情享受吧！</a:t>
            </a:r>
            <a:endParaRPr lang="en-US" altLang="zh-CN" dirty="0" smtClean="0"/>
          </a:p>
          <a:p>
            <a:pPr>
              <a:lnSpc>
                <a:spcPts val="2500"/>
              </a:lnSpc>
            </a:pPr>
            <a:r>
              <a:rPr lang="zh-CN" altLang="en-US" b="1" dirty="0" smtClean="0">
                <a:solidFill>
                  <a:srgbClr val="FF0000"/>
                </a:solidFill>
              </a:rPr>
              <a:t>归类建议：这一款的自动泡茶机是家用的，应当作为家用电热器具归入税则号列</a:t>
            </a:r>
            <a:r>
              <a:rPr lang="en-US" altLang="zh-CN" b="1" dirty="0" smtClean="0">
                <a:solidFill>
                  <a:srgbClr val="FF0000"/>
                </a:solidFill>
              </a:rPr>
              <a:t>8516.7190</a:t>
            </a:r>
            <a:r>
              <a:rPr lang="zh-CN" altLang="en-US" b="1" dirty="0" smtClean="0">
                <a:solidFill>
                  <a:srgbClr val="FF0000"/>
                </a:solidFill>
              </a:rPr>
              <a:t>。</a:t>
            </a:r>
            <a:endParaRPr lang="zh-CN" altLang="en-US" b="1" dirty="0">
              <a:solidFill>
                <a:srgbClr val="FF0000"/>
              </a:solidFill>
            </a:endParaRPr>
          </a:p>
        </p:txBody>
      </p:sp>
      <p:pic>
        <p:nvPicPr>
          <p:cNvPr id="8194" name="Picture 2"/>
          <p:cNvPicPr>
            <a:picLocks noChangeAspect="1" noChangeArrowheads="1"/>
          </p:cNvPicPr>
          <p:nvPr/>
        </p:nvPicPr>
        <p:blipFill>
          <a:blip r:embed="rId2" cstate="print"/>
          <a:srcRect/>
          <a:stretch>
            <a:fillRect/>
          </a:stretch>
        </p:blipFill>
        <p:spPr bwMode="auto">
          <a:xfrm>
            <a:off x="7535229" y="875298"/>
            <a:ext cx="3014662" cy="2336531"/>
          </a:xfrm>
          <a:prstGeom prst="rect">
            <a:avLst/>
          </a:prstGeom>
          <a:noFill/>
          <a:ln w="9525">
            <a:noFill/>
            <a:miter lim="800000"/>
            <a:headEnd/>
            <a:tailEnd/>
          </a:ln>
        </p:spPr>
      </p:pic>
      <p:sp>
        <p:nvSpPr>
          <p:cNvPr id="8" name="矩形 7"/>
          <p:cNvSpPr/>
          <p:nvPr/>
        </p:nvSpPr>
        <p:spPr>
          <a:xfrm>
            <a:off x="5368290" y="3696176"/>
            <a:ext cx="6096000" cy="2633991"/>
          </a:xfrm>
          <a:prstGeom prst="rect">
            <a:avLst/>
          </a:prstGeom>
        </p:spPr>
        <p:txBody>
          <a:bodyPr>
            <a:spAutoFit/>
          </a:bodyPr>
          <a:lstStyle/>
          <a:p>
            <a:pPr>
              <a:lnSpc>
                <a:spcPts val="2500"/>
              </a:lnSpc>
            </a:pPr>
            <a:r>
              <a:rPr lang="en-US" altLang="zh-CN" b="1" dirty="0" smtClean="0">
                <a:solidFill>
                  <a:schemeClr val="accent2"/>
                </a:solidFill>
              </a:rPr>
              <a:t>5.</a:t>
            </a:r>
            <a:r>
              <a:rPr lang="zh-CN" altLang="en-US" b="1" dirty="0" smtClean="0">
                <a:solidFill>
                  <a:schemeClr val="accent2"/>
                </a:solidFill>
              </a:rPr>
              <a:t>太阳能打印机</a:t>
            </a:r>
            <a:endParaRPr lang="en-US" altLang="zh-CN" b="1" dirty="0" smtClean="0">
              <a:solidFill>
                <a:schemeClr val="accent2"/>
              </a:solidFill>
            </a:endParaRPr>
          </a:p>
          <a:p>
            <a:pPr>
              <a:lnSpc>
                <a:spcPts val="2500"/>
              </a:lnSpc>
            </a:pPr>
            <a:r>
              <a:rPr lang="zh-CN" altLang="en-US" dirty="0" smtClean="0"/>
              <a:t>这绝对是革命性的</a:t>
            </a:r>
            <a:r>
              <a:rPr lang="zh-CN" altLang="en-US" b="1" dirty="0" smtClean="0"/>
              <a:t>概念创意产品</a:t>
            </a:r>
            <a:r>
              <a:rPr lang="zh-CN" altLang="en-US" dirty="0" smtClean="0"/>
              <a:t>，当然如果这个创意产品可以成为现实的话，这是一个太阳能的打印机，这个打印机采用太阳能供电，不需要墨盒，无污染，清洁能源。通过太阳能收集电量，然后通过类似放大镜的功能聚焦使纸张碳化变黑“打印”上去。</a:t>
            </a:r>
            <a:endParaRPr lang="en-US" altLang="zh-CN" dirty="0" smtClean="0"/>
          </a:p>
          <a:p>
            <a:pPr>
              <a:lnSpc>
                <a:spcPts val="2500"/>
              </a:lnSpc>
            </a:pPr>
            <a:r>
              <a:rPr lang="zh-CN" altLang="en-US" b="1" dirty="0" smtClean="0">
                <a:solidFill>
                  <a:srgbClr val="FF0000"/>
                </a:solidFill>
              </a:rPr>
              <a:t>归类建议：虽然是太阳能供电的打印机，但其基本功能与一般的打印机无异，因此依旧应当归入品目</a:t>
            </a:r>
            <a:r>
              <a:rPr lang="en-US" altLang="zh-CN" b="1" dirty="0" smtClean="0">
                <a:solidFill>
                  <a:srgbClr val="FF0000"/>
                </a:solidFill>
              </a:rPr>
              <a:t>84.43</a:t>
            </a:r>
            <a:r>
              <a:rPr lang="zh-CN" altLang="en-US" b="1" dirty="0" smtClean="0">
                <a:solidFill>
                  <a:srgbClr val="FF0000"/>
                </a:solidFill>
              </a:rPr>
              <a:t>项下。</a:t>
            </a:r>
            <a:endParaRPr lang="zh-CN" altLang="en-US" b="1" dirty="0">
              <a:solidFill>
                <a:srgbClr val="FF0000"/>
              </a:solidFill>
            </a:endParaRPr>
          </a:p>
        </p:txBody>
      </p:sp>
      <p:pic>
        <p:nvPicPr>
          <p:cNvPr id="8195" name="Picture 3"/>
          <p:cNvPicPr>
            <a:picLocks noChangeAspect="1" noChangeArrowheads="1"/>
          </p:cNvPicPr>
          <p:nvPr/>
        </p:nvPicPr>
        <p:blipFill>
          <a:blip r:embed="rId3" cstate="print"/>
          <a:srcRect/>
          <a:stretch>
            <a:fillRect/>
          </a:stretch>
        </p:blipFill>
        <p:spPr bwMode="auto">
          <a:xfrm>
            <a:off x="845820" y="3786015"/>
            <a:ext cx="4011930" cy="2405755"/>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归类</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441960" y="750630"/>
            <a:ext cx="10862310" cy="3279872"/>
          </a:xfrm>
          <a:prstGeom prst="rect">
            <a:avLst/>
          </a:prstGeom>
        </p:spPr>
        <p:txBody>
          <a:bodyPr wrap="square">
            <a:spAutoFit/>
          </a:bodyPr>
          <a:lstStyle/>
          <a:p>
            <a:pPr fontAlgn="base">
              <a:lnSpc>
                <a:spcPts val="2500"/>
              </a:lnSpc>
            </a:pPr>
            <a:r>
              <a:rPr lang="en-US" altLang="zh-CN" b="1" dirty="0" smtClean="0">
                <a:solidFill>
                  <a:schemeClr val="accent2"/>
                </a:solidFill>
              </a:rPr>
              <a:t>6.</a:t>
            </a:r>
            <a:r>
              <a:rPr lang="zh-CN" altLang="en-US" b="1" dirty="0" smtClean="0">
                <a:solidFill>
                  <a:schemeClr val="accent2"/>
                </a:solidFill>
              </a:rPr>
              <a:t>实体回收站</a:t>
            </a:r>
            <a:endParaRPr lang="en-US" altLang="zh-CN" b="1" dirty="0" smtClean="0">
              <a:solidFill>
                <a:schemeClr val="accent2"/>
              </a:solidFill>
            </a:endParaRPr>
          </a:p>
          <a:p>
            <a:pPr fontAlgn="base">
              <a:lnSpc>
                <a:spcPts val="2500"/>
              </a:lnSpc>
            </a:pPr>
            <a:r>
              <a:rPr lang="zh-CN" altLang="en-US" dirty="0" smtClean="0"/>
              <a:t>电脑系统里的回收站是用来存放暂时删除的文件的，但是由于占用大量的硬盘空间，需要对回收站进行定时的清理，而且，很多人甚至都是直接用“</a:t>
            </a:r>
            <a:r>
              <a:rPr lang="en-US" altLang="zh-CN" dirty="0" smtClean="0"/>
              <a:t>Shift+Del”</a:t>
            </a:r>
            <a:r>
              <a:rPr lang="zh-CN" altLang="en-US" dirty="0" smtClean="0"/>
              <a:t>将文件彻底删除。这样虽然节约了硬盘空间，但是一旦发现有用信息包含在被删除的文件里时，再想恢复就很困难了。</a:t>
            </a:r>
          </a:p>
          <a:p>
            <a:pPr fontAlgn="base">
              <a:lnSpc>
                <a:spcPts val="2500"/>
              </a:lnSpc>
            </a:pPr>
            <a:r>
              <a:rPr lang="zh-CN" altLang="en-US" dirty="0" smtClean="0"/>
              <a:t>这款移动硬盘被设计成了垃圾桶的样子，只要将它链接到电脑上，它就能够自动备份删除的文件，就相当于是电脑系统中回收站的回收站。这样当你在要寻找误删除的文件时就会非常方便。尤其是对于公司用户，这样的创意产品能够避免很多不必要的麻烦。该创意产品通过蓝牙与电脑相连，适用于普通</a:t>
            </a:r>
            <a:r>
              <a:rPr lang="en-US" altLang="zh-CN" dirty="0" smtClean="0"/>
              <a:t>PC</a:t>
            </a:r>
            <a:r>
              <a:rPr lang="zh-CN" altLang="en-US" dirty="0" smtClean="0"/>
              <a:t>电脑以及</a:t>
            </a:r>
            <a:r>
              <a:rPr lang="en-US" altLang="zh-CN" dirty="0" smtClean="0"/>
              <a:t>MAC</a:t>
            </a:r>
            <a:r>
              <a:rPr lang="zh-CN" altLang="en-US" dirty="0" smtClean="0"/>
              <a:t>电脑。</a:t>
            </a:r>
            <a:endParaRPr lang="en-US" altLang="zh-CN" dirty="0" smtClean="0"/>
          </a:p>
          <a:p>
            <a:pPr fontAlgn="base">
              <a:lnSpc>
                <a:spcPts val="2500"/>
              </a:lnSpc>
            </a:pPr>
            <a:r>
              <a:rPr lang="zh-CN" altLang="en-US" b="1" dirty="0" smtClean="0">
                <a:solidFill>
                  <a:srgbClr val="FF0000"/>
                </a:solidFill>
              </a:rPr>
              <a:t>归类建议：虽然名字很花哨，但是这款设备的本质就是一个移动硬盘，因此应当根据列名归入税则号列</a:t>
            </a:r>
            <a:r>
              <a:rPr lang="en-US" altLang="zh-CN" b="1" dirty="0" smtClean="0">
                <a:solidFill>
                  <a:srgbClr val="FF0000"/>
                </a:solidFill>
              </a:rPr>
              <a:t>8471.7010</a:t>
            </a:r>
            <a:r>
              <a:rPr lang="zh-CN" altLang="en-US" b="1" dirty="0" smtClean="0">
                <a:solidFill>
                  <a:srgbClr val="FF0000"/>
                </a:solidFill>
              </a:rPr>
              <a:t>。</a:t>
            </a:r>
            <a:endParaRPr lang="zh-CN" altLang="en-US" b="1" dirty="0">
              <a:solidFill>
                <a:srgbClr val="FF0000"/>
              </a:solidFill>
            </a:endParaRPr>
          </a:p>
        </p:txBody>
      </p:sp>
      <p:pic>
        <p:nvPicPr>
          <p:cNvPr id="9218" name="Picture 2"/>
          <p:cNvPicPr>
            <a:picLocks noChangeAspect="1" noChangeArrowheads="1"/>
          </p:cNvPicPr>
          <p:nvPr/>
        </p:nvPicPr>
        <p:blipFill>
          <a:blip r:embed="rId2" cstate="print"/>
          <a:srcRect/>
          <a:stretch>
            <a:fillRect/>
          </a:stretch>
        </p:blipFill>
        <p:spPr bwMode="auto">
          <a:xfrm>
            <a:off x="1916430" y="4079081"/>
            <a:ext cx="3524250" cy="2464593"/>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6611303" y="4160520"/>
            <a:ext cx="3607117" cy="2447924"/>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B4583DD-51BF-41FA-8CC0-45F4EB5E0303}"/>
              </a:ext>
            </a:extLst>
          </p:cNvPr>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25"/>
                    </a14:imgEffect>
                  </a14:imgLayer>
                </a14:imgProps>
              </a:ext>
              <a:ext uri="{28A0092B-C50C-407E-A947-70E740481C1C}">
                <a14:useLocalDpi xmlns:a14="http://schemas.microsoft.com/office/drawing/2010/main" xmlns="" val="0"/>
              </a:ext>
            </a:extLst>
          </a:blip>
          <a:srcRect t="7632" b="7632"/>
          <a:stretch/>
        </p:blipFill>
        <p:spPr>
          <a:xfrm>
            <a:off x="0" y="0"/>
            <a:ext cx="12192000" cy="6858000"/>
          </a:xfrm>
          <a:prstGeom prst="rect">
            <a:avLst/>
          </a:prstGeom>
        </p:spPr>
      </p:pic>
      <p:sp>
        <p:nvSpPr>
          <p:cNvPr id="12" name="任意多边形: 形状 11">
            <a:extLst>
              <a:ext uri="{FF2B5EF4-FFF2-40B4-BE49-F238E27FC236}">
                <a16:creationId xmlns="" xmlns:a16="http://schemas.microsoft.com/office/drawing/2014/main" id="{CCDBB596-9F19-4E7E-A938-CC137EA0B57D}"/>
              </a:ext>
            </a:extLst>
          </p:cNvPr>
          <p:cNvSpPr/>
          <p:nvPr/>
        </p:nvSpPr>
        <p:spPr>
          <a:xfrm>
            <a:off x="190500" y="107156"/>
            <a:ext cx="11811000" cy="6643688"/>
          </a:xfrm>
          <a:custGeom>
            <a:avLst/>
            <a:gdLst/>
            <a:ahLst/>
            <a:cxnLst/>
            <a:rect l="l" t="t" r="r" b="b"/>
            <a:pathLst>
              <a:path w="11811000" h="6643688">
                <a:moveTo>
                  <a:pt x="4496457" y="2272770"/>
                </a:moveTo>
                <a:lnTo>
                  <a:pt x="4496457" y="3978438"/>
                </a:lnTo>
                <a:lnTo>
                  <a:pt x="3412003" y="3978438"/>
                </a:lnTo>
                <a:close/>
                <a:moveTo>
                  <a:pt x="1911755" y="2095586"/>
                </a:moveTo>
                <a:cubicBezTo>
                  <a:pt x="2150847" y="2095586"/>
                  <a:pt x="2323407" y="2200901"/>
                  <a:pt x="2429432" y="2411529"/>
                </a:cubicBezTo>
                <a:cubicBezTo>
                  <a:pt x="2535459" y="2622158"/>
                  <a:pt x="2588472" y="2957315"/>
                  <a:pt x="2588472" y="3416998"/>
                </a:cubicBezTo>
                <a:cubicBezTo>
                  <a:pt x="2588472" y="3853911"/>
                  <a:pt x="2532612" y="4183019"/>
                  <a:pt x="2420894" y="4404322"/>
                </a:cubicBezTo>
                <a:cubicBezTo>
                  <a:pt x="2309175" y="4625624"/>
                  <a:pt x="2136616" y="4736276"/>
                  <a:pt x="1903216" y="4736276"/>
                </a:cubicBezTo>
                <a:cubicBezTo>
                  <a:pt x="1668393" y="4736276"/>
                  <a:pt x="1495478" y="4628471"/>
                  <a:pt x="1384471" y="4412861"/>
                </a:cubicBezTo>
                <a:cubicBezTo>
                  <a:pt x="1273464" y="4197250"/>
                  <a:pt x="1217960" y="3865296"/>
                  <a:pt x="1217960" y="3416998"/>
                </a:cubicBezTo>
                <a:cubicBezTo>
                  <a:pt x="1217960" y="2958738"/>
                  <a:pt x="1271685" y="2623937"/>
                  <a:pt x="1379134" y="2412597"/>
                </a:cubicBezTo>
                <a:cubicBezTo>
                  <a:pt x="1486583" y="2201256"/>
                  <a:pt x="1664124" y="2095586"/>
                  <a:pt x="1911755" y="2095586"/>
                </a:cubicBezTo>
                <a:close/>
                <a:moveTo>
                  <a:pt x="4470840" y="1914132"/>
                </a:moveTo>
                <a:lnTo>
                  <a:pt x="3140889" y="3989112"/>
                </a:lnTo>
                <a:lnTo>
                  <a:pt x="3140889" y="4202587"/>
                </a:lnTo>
                <a:lnTo>
                  <a:pt x="4496457" y="4202587"/>
                </a:lnTo>
                <a:lnTo>
                  <a:pt x="4496457" y="4921999"/>
                </a:lnTo>
                <a:lnTo>
                  <a:pt x="4763302" y="4921999"/>
                </a:lnTo>
                <a:lnTo>
                  <a:pt x="4763302" y="4202587"/>
                </a:lnTo>
                <a:lnTo>
                  <a:pt x="5171040" y="4202587"/>
                </a:lnTo>
                <a:lnTo>
                  <a:pt x="5171040" y="3978438"/>
                </a:lnTo>
                <a:lnTo>
                  <a:pt x="4763302" y="3978438"/>
                </a:lnTo>
                <a:lnTo>
                  <a:pt x="4763302" y="1914132"/>
                </a:lnTo>
                <a:close/>
                <a:moveTo>
                  <a:pt x="1913890" y="1869302"/>
                </a:moveTo>
                <a:cubicBezTo>
                  <a:pt x="1580868" y="1869302"/>
                  <a:pt x="1336439" y="1996676"/>
                  <a:pt x="1180602" y="2251423"/>
                </a:cubicBezTo>
                <a:cubicBezTo>
                  <a:pt x="1024765" y="2506170"/>
                  <a:pt x="946846" y="2894695"/>
                  <a:pt x="946846" y="3416998"/>
                </a:cubicBezTo>
                <a:cubicBezTo>
                  <a:pt x="946846" y="3930762"/>
                  <a:pt x="1026900" y="4317152"/>
                  <a:pt x="1187006" y="4576169"/>
                </a:cubicBezTo>
                <a:cubicBezTo>
                  <a:pt x="1347113" y="4835186"/>
                  <a:pt x="1584426" y="4964694"/>
                  <a:pt x="1898946" y="4964694"/>
                </a:cubicBezTo>
                <a:cubicBezTo>
                  <a:pt x="2216313" y="4964694"/>
                  <a:pt x="2456117" y="4832340"/>
                  <a:pt x="2618358" y="4567630"/>
                </a:cubicBezTo>
                <a:cubicBezTo>
                  <a:pt x="2780600" y="4302921"/>
                  <a:pt x="2861720" y="3919377"/>
                  <a:pt x="2861720" y="3416998"/>
                </a:cubicBezTo>
                <a:cubicBezTo>
                  <a:pt x="2861720" y="2897542"/>
                  <a:pt x="2783802" y="2509728"/>
                  <a:pt x="2627965" y="2253558"/>
                </a:cubicBezTo>
                <a:cubicBezTo>
                  <a:pt x="2472128" y="1997387"/>
                  <a:pt x="2234103" y="1869302"/>
                  <a:pt x="1913890" y="1869302"/>
                </a:cubicBezTo>
                <a:close/>
                <a:moveTo>
                  <a:pt x="0" y="0"/>
                </a:moveTo>
                <a:lnTo>
                  <a:pt x="11811000" y="0"/>
                </a:lnTo>
                <a:lnTo>
                  <a:pt x="11811000" y="6643688"/>
                </a:lnTo>
                <a:lnTo>
                  <a:pt x="0" y="6643688"/>
                </a:lnTo>
                <a:close/>
              </a:path>
            </a:pathLst>
          </a:custGeom>
          <a:solidFill>
            <a:srgbClr val="17375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 xmlns:a16="http://schemas.microsoft.com/office/drawing/2014/main" id="{A9F78E75-1ECF-4761-BA74-753EAD48A8AC}"/>
              </a:ext>
            </a:extLst>
          </p:cNvPr>
          <p:cNvSpPr txBox="1"/>
          <p:nvPr/>
        </p:nvSpPr>
        <p:spPr>
          <a:xfrm>
            <a:off x="6572250" y="4400550"/>
            <a:ext cx="4552950"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商检</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a:extLst>
              <a:ext uri="{FF2B5EF4-FFF2-40B4-BE49-F238E27FC236}">
                <a16:creationId xmlns="" xmlns:a16="http://schemas.microsoft.com/office/drawing/2014/main" id="{3F4CA1EF-9193-411D-A383-A74BA5C8034D}"/>
              </a:ext>
            </a:extLst>
          </p:cNvPr>
          <p:cNvCxnSpPr>
            <a:cxnSpLocks/>
          </p:cNvCxnSpPr>
          <p:nvPr/>
        </p:nvCxnSpPr>
        <p:spPr>
          <a:xfrm>
            <a:off x="6677025" y="4262755"/>
            <a:ext cx="9429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62330D38-2250-4CE3-A83C-65BACDD82CBC}"/>
              </a:ext>
            </a:extLst>
          </p:cNvPr>
          <p:cNvSpPr/>
          <p:nvPr/>
        </p:nvSpPr>
        <p:spPr>
          <a:xfrm>
            <a:off x="361950" y="231942"/>
            <a:ext cx="11468100" cy="639411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53329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4516621"/>
          </a:xfrm>
          <a:prstGeom prst="rect">
            <a:avLst/>
          </a:prstGeom>
        </p:spPr>
        <p:txBody>
          <a:bodyPr wrap="square">
            <a:spAutoFit/>
          </a:bodyPr>
          <a:lstStyle/>
          <a:p>
            <a:pPr algn="ctr">
              <a:lnSpc>
                <a:spcPts val="23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41</a:t>
            </a:r>
            <a:r>
              <a:rPr lang="zh-CN" altLang="en-US" sz="1600" b="1" dirty="0" smtClean="0">
                <a:solidFill>
                  <a:schemeClr val="accent1"/>
                </a:solidFill>
              </a:rPr>
              <a:t>号（关于增列海关监管方式代码的公告）</a:t>
            </a:r>
          </a:p>
          <a:p>
            <a:pPr>
              <a:lnSpc>
                <a:spcPts val="2300"/>
              </a:lnSpc>
            </a:pPr>
            <a:endParaRPr lang="zh-CN" altLang="en-US" sz="1600" dirty="0" smtClean="0"/>
          </a:p>
          <a:p>
            <a:pPr>
              <a:lnSpc>
                <a:spcPts val="2300"/>
              </a:lnSpc>
            </a:pPr>
            <a:r>
              <a:rPr lang="zh-CN" altLang="en-US" sz="1600" dirty="0" smtClean="0"/>
              <a:t>　　为促进对外投资，方便企业通关，规范海关业务管理，决定增列海关监管方式代码，现公告如下：</a:t>
            </a:r>
          </a:p>
          <a:p>
            <a:pPr>
              <a:lnSpc>
                <a:spcPts val="2300"/>
              </a:lnSpc>
            </a:pPr>
            <a:endParaRPr lang="zh-CN" altLang="en-US" sz="1600" dirty="0" smtClean="0"/>
          </a:p>
          <a:p>
            <a:pPr>
              <a:lnSpc>
                <a:spcPts val="2300"/>
              </a:lnSpc>
            </a:pPr>
            <a:r>
              <a:rPr lang="zh-CN" altLang="en-US" sz="1600" dirty="0" smtClean="0"/>
              <a:t>　　一、增列海关监管方式代码</a:t>
            </a:r>
            <a:r>
              <a:rPr lang="en-US" altLang="zh-CN" sz="1600" dirty="0" smtClean="0"/>
              <a:t>2210</a:t>
            </a:r>
            <a:r>
              <a:rPr lang="zh-CN" altLang="en-US" sz="1600" dirty="0" smtClean="0"/>
              <a:t>，简称“对外投资”，适用于境内企业在境外投资，以实物投资出口的设备、物资。</a:t>
            </a:r>
          </a:p>
          <a:p>
            <a:pPr>
              <a:lnSpc>
                <a:spcPts val="2300"/>
              </a:lnSpc>
            </a:pPr>
            <a:r>
              <a:rPr lang="zh-CN" altLang="en-US" sz="1600" dirty="0" smtClean="0"/>
              <a:t>　　二、海关监管方式代码</a:t>
            </a:r>
            <a:r>
              <a:rPr lang="en-US" altLang="zh-CN" sz="1600" dirty="0" smtClean="0"/>
              <a:t>0110</a:t>
            </a:r>
            <a:r>
              <a:rPr lang="zh-CN" altLang="en-US" sz="1600" dirty="0" smtClean="0"/>
              <a:t>（一般贸易）的适用范围不再包括境内企业在境外投资以实物投资带出的设备、物资。</a:t>
            </a:r>
            <a:endParaRPr lang="en-US" altLang="zh-CN" sz="1600" dirty="0" smtClean="0"/>
          </a:p>
          <a:p>
            <a:pPr>
              <a:lnSpc>
                <a:spcPts val="2300"/>
              </a:lnSpc>
            </a:pPr>
            <a:endParaRPr lang="zh-CN" altLang="en-US" sz="1600" dirty="0" smtClean="0"/>
          </a:p>
          <a:p>
            <a:pPr>
              <a:lnSpc>
                <a:spcPts val="2300"/>
              </a:lnSpc>
            </a:pPr>
            <a:r>
              <a:rPr lang="zh-CN" altLang="en-US" sz="1600" dirty="0" smtClean="0"/>
              <a:t>　　上述规定自</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a:t>
            </a:r>
            <a:r>
              <a:rPr lang="zh-CN" altLang="en-US" sz="1600" dirty="0" smtClean="0"/>
              <a:t>日起实施。</a:t>
            </a:r>
            <a:endParaRPr lang="en-US" altLang="zh-CN" sz="1600" dirty="0" smtClean="0"/>
          </a:p>
          <a:p>
            <a:pPr>
              <a:lnSpc>
                <a:spcPts val="2300"/>
              </a:lnSpc>
            </a:pPr>
            <a:endParaRPr lang="zh-CN" altLang="en-US" sz="1600" dirty="0" smtClean="0"/>
          </a:p>
          <a:p>
            <a:pPr>
              <a:lnSpc>
                <a:spcPts val="2300"/>
              </a:lnSpc>
            </a:pPr>
            <a:r>
              <a:rPr lang="zh-CN" altLang="en-US" sz="1600" dirty="0" smtClean="0"/>
              <a:t>　　特此公告。</a:t>
            </a:r>
          </a:p>
          <a:p>
            <a:pPr>
              <a:lnSpc>
                <a:spcPts val="2300"/>
              </a:lnSpc>
            </a:pPr>
            <a:endParaRPr lang="zh-CN" altLang="en-US" sz="1600" dirty="0" smtClean="0"/>
          </a:p>
          <a:p>
            <a:pPr algn="r">
              <a:lnSpc>
                <a:spcPts val="2300"/>
              </a:lnSpc>
            </a:pPr>
            <a:r>
              <a:rPr lang="zh-CN" altLang="en-US" sz="1600" dirty="0" smtClean="0"/>
              <a:t>海关总署</a:t>
            </a:r>
          </a:p>
          <a:p>
            <a:pPr algn="r">
              <a:lnSpc>
                <a:spcPts val="23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4</a:t>
            </a:r>
            <a:r>
              <a:rPr lang="zh-CN" altLang="en-US" sz="1600" dirty="0" smtClean="0"/>
              <a:t>日</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468630" y="1003519"/>
            <a:ext cx="11201400" cy="5192447"/>
          </a:xfrm>
          <a:prstGeom prst="rect">
            <a:avLst/>
          </a:prstGeom>
        </p:spPr>
        <p:txBody>
          <a:bodyPr wrap="square">
            <a:spAutoFit/>
          </a:bodyPr>
          <a:lstStyle/>
          <a:p>
            <a:pPr algn="ctr">
              <a:lnSpc>
                <a:spcPts val="2500"/>
              </a:lnSpc>
            </a:pP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65</a:t>
            </a:r>
            <a:r>
              <a:rPr lang="zh-CN" altLang="en-US" sz="1600" b="1" dirty="0" smtClean="0">
                <a:solidFill>
                  <a:schemeClr val="accent1"/>
                </a:solidFill>
              </a:rPr>
              <a:t>号</a:t>
            </a:r>
          </a:p>
          <a:p>
            <a:pPr algn="ctr">
              <a:lnSpc>
                <a:spcPts val="2500"/>
              </a:lnSpc>
            </a:pPr>
            <a:r>
              <a:rPr lang="zh-CN" altLang="en-US" sz="1600" b="1" dirty="0" smtClean="0">
                <a:solidFill>
                  <a:schemeClr val="accent1"/>
                </a:solidFill>
              </a:rPr>
              <a:t>质检总局关于进口乌克兰甜菜粕和葵粕、哈萨克斯坦麦麸、</a:t>
            </a:r>
          </a:p>
          <a:p>
            <a:pPr algn="ctr">
              <a:lnSpc>
                <a:spcPts val="2500"/>
              </a:lnSpc>
            </a:pPr>
            <a:r>
              <a:rPr lang="zh-CN" altLang="en-US" sz="1600" b="1" dirty="0" smtClean="0">
                <a:solidFill>
                  <a:schemeClr val="accent1"/>
                </a:solidFill>
              </a:rPr>
              <a:t>坦桑尼亚木薯干检验检疫要求的公告</a:t>
            </a:r>
          </a:p>
          <a:p>
            <a:pPr>
              <a:lnSpc>
                <a:spcPts val="2500"/>
              </a:lnSpc>
            </a:pPr>
            <a:endParaRPr lang="zh-CN" altLang="en-US" sz="1600" dirty="0" smtClean="0"/>
          </a:p>
          <a:p>
            <a:pPr>
              <a:lnSpc>
                <a:spcPts val="2500"/>
              </a:lnSpc>
            </a:pPr>
            <a:r>
              <a:rPr lang="zh-CN" altLang="en-US" sz="1600" dirty="0" smtClean="0"/>
              <a:t>    根据我国专家对乌克兰甜菜粕和葵粕、哈萨克斯坦麦麸、坦桑尼亚木薯干的风险分析结果，在实地考察的基础上，经中乌、中哈、中坦检验检疫部门协商，确定了乌克兰甜菜粕和葵粕、哈萨克斯坦麦麸、坦桑尼亚木薯干输华卫生与植物卫生要求。即日起，允许符合</a:t>
            </a:r>
            <a:r>
              <a:rPr lang="en-US" altLang="zh-CN" sz="1600" dirty="0" smtClean="0"/>
              <a:t>《</a:t>
            </a:r>
            <a:r>
              <a:rPr lang="zh-CN" altLang="en-US" sz="1600" dirty="0" smtClean="0"/>
              <a:t>进口乌克兰甜菜粕检验检疫要求</a:t>
            </a:r>
            <a:r>
              <a:rPr lang="en-US" altLang="zh-CN" sz="1600" dirty="0" smtClean="0"/>
              <a:t>》《</a:t>
            </a:r>
            <a:r>
              <a:rPr lang="zh-CN" altLang="en-US" sz="1600" dirty="0" smtClean="0"/>
              <a:t>进口乌克兰葵粕检验检疫要求</a:t>
            </a:r>
            <a:r>
              <a:rPr lang="en-US" altLang="zh-CN" sz="1600" dirty="0" smtClean="0"/>
              <a:t>》《</a:t>
            </a:r>
            <a:r>
              <a:rPr lang="zh-CN" altLang="en-US" sz="1600" dirty="0" smtClean="0"/>
              <a:t>进口哈萨克斯坦麦麸检验检疫要求</a:t>
            </a:r>
            <a:r>
              <a:rPr lang="en-US" altLang="zh-CN" sz="1600" dirty="0" smtClean="0"/>
              <a:t>》《</a:t>
            </a:r>
            <a:r>
              <a:rPr lang="zh-CN" altLang="en-US" sz="1600" dirty="0" smtClean="0"/>
              <a:t>进口坦桑尼亚木薯干植物检验检疫要求</a:t>
            </a:r>
            <a:r>
              <a:rPr lang="en-US" altLang="zh-CN" sz="1600" dirty="0" smtClean="0"/>
              <a:t>》</a:t>
            </a:r>
            <a:r>
              <a:rPr lang="zh-CN" altLang="en-US" sz="1600" dirty="0" smtClean="0"/>
              <a:t>（见附件）的乌克兰甜菜粕和葵粕、哈萨克斯坦麦麸、坦桑尼亚木薯干进口。</a:t>
            </a:r>
          </a:p>
          <a:p>
            <a:pPr>
              <a:lnSpc>
                <a:spcPts val="2500"/>
              </a:lnSpc>
            </a:pPr>
            <a:endParaRPr lang="zh-CN" altLang="en-US" sz="1600" dirty="0" smtClean="0"/>
          </a:p>
          <a:p>
            <a:pPr>
              <a:lnSpc>
                <a:spcPts val="2500"/>
              </a:lnSpc>
            </a:pPr>
            <a:r>
              <a:rPr lang="zh-CN" altLang="en-US" sz="1600" dirty="0" smtClean="0"/>
              <a:t>    附件：</a:t>
            </a:r>
            <a:r>
              <a:rPr lang="en-US" altLang="zh-CN" sz="1600" dirty="0" smtClean="0">
                <a:hlinkClick r:id="rId2" action="ppaction://hlinkfile"/>
              </a:rPr>
              <a:t>1. </a:t>
            </a:r>
            <a:r>
              <a:rPr lang="zh-CN" altLang="en-US" sz="1600" dirty="0" smtClean="0">
                <a:hlinkClick r:id="rId2" action="ppaction://hlinkfile"/>
              </a:rPr>
              <a:t>进口乌克兰甜菜粕检验检疫要求</a:t>
            </a:r>
          </a:p>
          <a:p>
            <a:pPr>
              <a:lnSpc>
                <a:spcPts val="2500"/>
              </a:lnSpc>
            </a:pPr>
            <a:r>
              <a:rPr lang="zh-CN" altLang="en-US" sz="1600" dirty="0" smtClean="0">
                <a:hlinkClick r:id="rId2" action="ppaction://hlinkfile"/>
              </a:rPr>
              <a:t>               </a:t>
            </a:r>
            <a:r>
              <a:rPr lang="en-US" altLang="zh-CN" sz="1600" dirty="0" smtClean="0">
                <a:hlinkClick r:id="rId2" action="ppaction://hlinkfile"/>
              </a:rPr>
              <a:t>2. </a:t>
            </a:r>
            <a:r>
              <a:rPr lang="zh-CN" altLang="en-US" sz="1600" dirty="0" smtClean="0">
                <a:hlinkClick r:id="rId2" action="ppaction://hlinkfile"/>
              </a:rPr>
              <a:t>进口乌克兰葵粕检验检疫要求</a:t>
            </a:r>
          </a:p>
          <a:p>
            <a:pPr>
              <a:lnSpc>
                <a:spcPts val="2500"/>
              </a:lnSpc>
            </a:pPr>
            <a:r>
              <a:rPr lang="zh-CN" altLang="en-US" sz="1600" dirty="0" smtClean="0">
                <a:hlinkClick r:id="rId2" action="ppaction://hlinkfile"/>
              </a:rPr>
              <a:t>               </a:t>
            </a:r>
            <a:r>
              <a:rPr lang="en-US" altLang="zh-CN" sz="1600" dirty="0" smtClean="0">
                <a:hlinkClick r:id="rId2" action="ppaction://hlinkfile"/>
              </a:rPr>
              <a:t>3. </a:t>
            </a:r>
            <a:r>
              <a:rPr lang="zh-CN" altLang="en-US" sz="1600" dirty="0" smtClean="0">
                <a:hlinkClick r:id="rId2" action="ppaction://hlinkfile"/>
              </a:rPr>
              <a:t>进口哈萨克斯坦麦麸检验检疫要求</a:t>
            </a:r>
          </a:p>
          <a:p>
            <a:pPr>
              <a:lnSpc>
                <a:spcPts val="2500"/>
              </a:lnSpc>
            </a:pPr>
            <a:r>
              <a:rPr lang="zh-CN" altLang="en-US" sz="1600" dirty="0" smtClean="0">
                <a:hlinkClick r:id="rId2" action="ppaction://hlinkfile"/>
              </a:rPr>
              <a:t>               </a:t>
            </a:r>
            <a:r>
              <a:rPr lang="en-US" altLang="zh-CN" sz="1600" dirty="0" smtClean="0">
                <a:hlinkClick r:id="rId2" action="ppaction://hlinkfile"/>
              </a:rPr>
              <a:t>4. </a:t>
            </a:r>
            <a:r>
              <a:rPr lang="zh-CN" altLang="en-US" sz="1600" dirty="0" smtClean="0">
                <a:hlinkClick r:id="rId2" action="ppaction://hlinkfile"/>
              </a:rPr>
              <a:t>进口坦桑尼亚木薯干植物检验检疫要求</a:t>
            </a:r>
            <a:endParaRPr lang="zh-CN" altLang="en-US" sz="1600" dirty="0" smtClean="0"/>
          </a:p>
          <a:p>
            <a:pPr>
              <a:lnSpc>
                <a:spcPts val="2500"/>
              </a:lnSpc>
            </a:pPr>
            <a:endParaRPr lang="zh-CN" altLang="en-US" sz="1600" dirty="0" smtClean="0"/>
          </a:p>
          <a:p>
            <a:pPr algn="r">
              <a:lnSpc>
                <a:spcPts val="2500"/>
              </a:lnSpc>
            </a:pPr>
            <a:r>
              <a:rPr lang="zh-CN" altLang="en-US" sz="1600" dirty="0" smtClean="0"/>
              <a:t>      质检总局</a:t>
            </a:r>
          </a:p>
          <a:p>
            <a:pPr algn="r">
              <a:lnSpc>
                <a:spcPts val="2500"/>
              </a:lnSpc>
            </a:pPr>
            <a:r>
              <a:rPr lang="en-US" altLang="zh-CN" sz="1600" dirty="0" smtClean="0"/>
              <a:t>2017</a:t>
            </a:r>
            <a:r>
              <a:rPr lang="zh-CN" altLang="en-US" sz="1600" dirty="0" smtClean="0"/>
              <a:t>年</a:t>
            </a:r>
            <a:r>
              <a:rPr lang="en-US" altLang="zh-CN" sz="1600" dirty="0" smtClean="0"/>
              <a:t>8</a:t>
            </a:r>
            <a:r>
              <a:rPr lang="zh-CN" altLang="en-US" sz="1600" dirty="0" smtClean="0"/>
              <a:t>月</a:t>
            </a:r>
            <a:r>
              <a:rPr lang="en-US" altLang="zh-CN" sz="1600" dirty="0" smtClean="0"/>
              <a:t>24</a:t>
            </a:r>
            <a:r>
              <a:rPr lang="zh-CN" altLang="en-US" sz="1600" dirty="0" smtClean="0"/>
              <a:t>日</a:t>
            </a:r>
            <a:endParaRPr lang="zh-CN" altLang="en-US" sz="1600" dirty="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822960" y="1018253"/>
            <a:ext cx="10309860" cy="3618939"/>
          </a:xfrm>
          <a:prstGeom prst="rect">
            <a:avLst/>
          </a:prstGeom>
        </p:spPr>
        <p:txBody>
          <a:bodyPr wrap="square">
            <a:spAutoFit/>
          </a:bodyPr>
          <a:lstStyle/>
          <a:p>
            <a:pPr algn="ctr">
              <a:lnSpc>
                <a:spcPts val="2500"/>
              </a:lnSpc>
            </a:pP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66</a:t>
            </a:r>
            <a:r>
              <a:rPr lang="zh-CN" altLang="en-US" sz="1600" b="1" dirty="0" smtClean="0">
                <a:solidFill>
                  <a:schemeClr val="accent1"/>
                </a:solidFill>
              </a:rPr>
              <a:t>号</a:t>
            </a:r>
            <a:endParaRPr lang="zh-CN" altLang="en-US" sz="1600" b="1" dirty="0" smtClean="0">
              <a:solidFill>
                <a:schemeClr val="accent1"/>
              </a:solidFill>
            </a:endParaRPr>
          </a:p>
          <a:p>
            <a:pPr algn="ctr">
              <a:lnSpc>
                <a:spcPts val="2500"/>
              </a:lnSpc>
            </a:pPr>
            <a:r>
              <a:rPr lang="zh-CN" altLang="en-US" sz="1600" b="1" dirty="0" smtClean="0">
                <a:solidFill>
                  <a:schemeClr val="accent1"/>
                </a:solidFill>
              </a:rPr>
              <a:t>质检总局关于进口泰国燕窝产品检验检疫要求的公</a:t>
            </a:r>
            <a:r>
              <a:rPr lang="zh-CN" altLang="en-US" sz="1600" b="1" dirty="0" smtClean="0">
                <a:solidFill>
                  <a:schemeClr val="accent1"/>
                </a:solidFill>
              </a:rPr>
              <a:t>告</a:t>
            </a:r>
            <a:endParaRPr lang="en-US" altLang="zh-CN" sz="1600" b="1" dirty="0" smtClean="0">
              <a:solidFill>
                <a:schemeClr val="accent1"/>
              </a:solidFill>
            </a:endParaRPr>
          </a:p>
          <a:p>
            <a:pPr algn="ctr">
              <a:lnSpc>
                <a:spcPts val="2500"/>
              </a:lnSpc>
            </a:pPr>
            <a:endParaRPr lang="zh-CN" altLang="en-US" sz="1600" b="1" dirty="0" smtClean="0">
              <a:solidFill>
                <a:schemeClr val="accent1"/>
              </a:solidFill>
            </a:endParaRPr>
          </a:p>
          <a:p>
            <a:pPr>
              <a:lnSpc>
                <a:spcPts val="2500"/>
              </a:lnSpc>
            </a:pPr>
            <a:r>
              <a:rPr lang="zh-CN" altLang="en-US" sz="1600" dirty="0" smtClean="0"/>
              <a:t>   </a:t>
            </a:r>
            <a:r>
              <a:rPr lang="zh-CN" altLang="en-US" sz="1600" dirty="0" smtClean="0"/>
              <a:t>    </a:t>
            </a:r>
            <a:r>
              <a:rPr lang="zh-CN" altLang="en-US" sz="1600" dirty="0" smtClean="0"/>
              <a:t>根据对泰国燕窝产品风险分析结果，经中泰两国主管部门协商，双方签署了</a:t>
            </a:r>
            <a:r>
              <a:rPr lang="en-US" altLang="zh-CN" sz="1600" dirty="0" smtClean="0"/>
              <a:t>《</a:t>
            </a:r>
            <a:r>
              <a:rPr lang="zh-CN" altLang="en-US" sz="1600" dirty="0" smtClean="0"/>
              <a:t>中华人民共和国国家质量监督检验检疫总局和泰国农业与合作社部关于中国从泰国输入燕窝产品的检验检疫和卫生条件议定书</a:t>
            </a:r>
            <a:r>
              <a:rPr lang="en-US" altLang="zh-CN" sz="1600" dirty="0" smtClean="0"/>
              <a:t>》</a:t>
            </a:r>
            <a:r>
              <a:rPr lang="zh-CN" altLang="en-US" sz="1600" dirty="0" smtClean="0"/>
              <a:t>。即日起，准予符合</a:t>
            </a:r>
            <a:r>
              <a:rPr lang="en-US" altLang="zh-CN" sz="1600" dirty="0" smtClean="0"/>
              <a:t>《</a:t>
            </a:r>
            <a:r>
              <a:rPr lang="zh-CN" altLang="en-US" sz="1600" dirty="0" smtClean="0"/>
              <a:t>进口泰国燕窝产品检验检疫要求</a:t>
            </a:r>
            <a:r>
              <a:rPr lang="en-US" altLang="zh-CN" sz="1600" dirty="0" smtClean="0"/>
              <a:t>》</a:t>
            </a:r>
            <a:r>
              <a:rPr lang="zh-CN" altLang="en-US" sz="1600" dirty="0" smtClean="0"/>
              <a:t>（见附件）的泰国燕窝产品进口。</a:t>
            </a:r>
          </a:p>
          <a:p>
            <a:pPr>
              <a:lnSpc>
                <a:spcPts val="2500"/>
              </a:lnSpc>
            </a:pPr>
            <a:endParaRPr lang="zh-CN" altLang="en-US" sz="1600" dirty="0" smtClean="0"/>
          </a:p>
          <a:p>
            <a:pPr>
              <a:lnSpc>
                <a:spcPts val="2500"/>
              </a:lnSpc>
            </a:pPr>
            <a:r>
              <a:rPr lang="zh-CN" altLang="en-US" sz="1600" dirty="0" smtClean="0"/>
              <a:t>    附件：进口泰国燕窝产品检验检疫要求</a:t>
            </a:r>
          </a:p>
          <a:p>
            <a:pPr>
              <a:lnSpc>
                <a:spcPts val="2500"/>
              </a:lnSpc>
            </a:pPr>
            <a:endParaRPr lang="zh-CN" altLang="en-US" sz="1600" dirty="0" smtClean="0"/>
          </a:p>
          <a:p>
            <a:pPr algn="r">
              <a:lnSpc>
                <a:spcPts val="2500"/>
              </a:lnSpc>
            </a:pPr>
            <a:r>
              <a:rPr lang="zh-CN" altLang="en-US" sz="1600" dirty="0" smtClean="0"/>
              <a:t>质检总</a:t>
            </a:r>
            <a:r>
              <a:rPr lang="zh-CN" altLang="en-US" sz="1600" dirty="0" smtClean="0"/>
              <a:t>局</a:t>
            </a:r>
            <a:endParaRPr lang="zh-CN" altLang="en-US" sz="1600" dirty="0" smtClean="0"/>
          </a:p>
          <a:p>
            <a:pPr algn="r">
              <a:lnSpc>
                <a:spcPts val="2500"/>
              </a:lnSpc>
            </a:pPr>
            <a:r>
              <a:rPr lang="en-US" altLang="zh-CN" sz="1600" dirty="0" smtClean="0"/>
              <a:t>2017</a:t>
            </a:r>
            <a:r>
              <a:rPr lang="zh-CN" altLang="en-US" sz="1600" dirty="0" smtClean="0"/>
              <a:t>年</a:t>
            </a:r>
            <a:r>
              <a:rPr lang="en-US" altLang="zh-CN" sz="1600" dirty="0" smtClean="0"/>
              <a:t>8</a:t>
            </a:r>
            <a:r>
              <a:rPr lang="zh-CN" altLang="en-US" sz="1600" dirty="0" smtClean="0"/>
              <a:t>月</a:t>
            </a:r>
            <a:r>
              <a:rPr lang="en-US" altLang="zh-CN" sz="1600" dirty="0" smtClean="0"/>
              <a:t>25</a:t>
            </a:r>
            <a:r>
              <a:rPr lang="zh-CN" altLang="en-US" sz="1600" dirty="0" smtClean="0"/>
              <a:t>日</a:t>
            </a:r>
            <a:endParaRPr lang="zh-CN" altLang="en-US" sz="1600" dirty="0"/>
          </a:p>
        </p:txBody>
      </p:sp>
      <p:pic>
        <p:nvPicPr>
          <p:cNvPr id="1026" name="Picture 2"/>
          <p:cNvPicPr>
            <a:picLocks noChangeAspect="1" noChangeArrowheads="1"/>
          </p:cNvPicPr>
          <p:nvPr/>
        </p:nvPicPr>
        <p:blipFill>
          <a:blip r:embed="rId2" cstate="print"/>
          <a:srcRect/>
          <a:stretch>
            <a:fillRect/>
          </a:stretch>
        </p:blipFill>
        <p:spPr bwMode="auto">
          <a:xfrm>
            <a:off x="4297679" y="4046221"/>
            <a:ext cx="4031753" cy="2242184"/>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1817370" y="4880610"/>
            <a:ext cx="2148840" cy="369332"/>
          </a:xfrm>
          <a:prstGeom prst="rect">
            <a:avLst/>
          </a:prstGeom>
          <a:noFill/>
        </p:spPr>
        <p:txBody>
          <a:bodyPr wrap="square" rtlCol="0">
            <a:spAutoFit/>
          </a:bodyPr>
          <a:lstStyle/>
          <a:p>
            <a:r>
              <a:rPr lang="zh-CN" altLang="en-US" b="1" dirty="0" smtClean="0">
                <a:solidFill>
                  <a:schemeClr val="accent2"/>
                </a:solidFill>
              </a:rPr>
              <a:t>附件见下一页</a:t>
            </a:r>
            <a:endParaRPr lang="zh-CN" altLang="en-US" b="1" dirty="0">
              <a:solidFill>
                <a:schemeClr val="accent2"/>
              </a:solidFill>
            </a:endParaRPr>
          </a:p>
        </p:txBody>
      </p:sp>
      <p:sp>
        <p:nvSpPr>
          <p:cNvPr id="8" name="下箭头 7"/>
          <p:cNvSpPr/>
          <p:nvPr/>
        </p:nvSpPr>
        <p:spPr>
          <a:xfrm>
            <a:off x="2480310" y="5406390"/>
            <a:ext cx="262890" cy="434340"/>
          </a:xfrm>
          <a:prstGeom prst="downArrow">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377190" y="345401"/>
            <a:ext cx="11532870" cy="6473567"/>
          </a:xfrm>
          <a:prstGeom prst="rect">
            <a:avLst/>
          </a:prstGeom>
        </p:spPr>
        <p:txBody>
          <a:bodyPr wrap="square">
            <a:spAutoFit/>
          </a:bodyPr>
          <a:lstStyle/>
          <a:p>
            <a:pPr algn="ctr"/>
            <a:r>
              <a:rPr lang="zh-CN" altLang="en-US" sz="1600" b="1" dirty="0" smtClean="0">
                <a:solidFill>
                  <a:schemeClr val="accent2"/>
                </a:solidFill>
              </a:rPr>
              <a:t>附件 </a:t>
            </a:r>
          </a:p>
          <a:p>
            <a:pPr algn="ctr"/>
            <a:r>
              <a:rPr lang="zh-CN" altLang="en-US" sz="1600" b="1" dirty="0" smtClean="0">
                <a:solidFill>
                  <a:schemeClr val="accent2"/>
                </a:solidFill>
              </a:rPr>
              <a:t>进口泰国燕窝产品检验检疫要</a:t>
            </a:r>
            <a:r>
              <a:rPr lang="zh-CN" altLang="en-US" sz="1600" b="1" dirty="0" smtClean="0">
                <a:solidFill>
                  <a:schemeClr val="accent2"/>
                </a:solidFill>
              </a:rPr>
              <a:t>求</a:t>
            </a:r>
            <a:endParaRPr lang="en-US" altLang="zh-CN" sz="1600" b="1" dirty="0" smtClean="0">
              <a:solidFill>
                <a:schemeClr val="accent2"/>
              </a:solidFill>
            </a:endParaRPr>
          </a:p>
          <a:p>
            <a:endParaRPr lang="zh-CN" altLang="en-US" sz="1600" dirty="0" smtClean="0"/>
          </a:p>
          <a:p>
            <a:pPr>
              <a:lnSpc>
                <a:spcPts val="2200"/>
              </a:lnSpc>
            </a:pPr>
            <a:r>
              <a:rPr lang="zh-CN" altLang="en-US" sz="1600" dirty="0" smtClean="0">
                <a:solidFill>
                  <a:schemeClr val="accent2"/>
                </a:solidFill>
              </a:rPr>
              <a:t>一、准予进境的产品范</a:t>
            </a:r>
            <a:r>
              <a:rPr lang="zh-CN" altLang="en-US" sz="1600" dirty="0" smtClean="0">
                <a:solidFill>
                  <a:schemeClr val="accent2"/>
                </a:solidFill>
              </a:rPr>
              <a:t>围</a:t>
            </a:r>
            <a:endParaRPr lang="zh-CN" altLang="en-US" sz="1600" dirty="0" smtClean="0">
              <a:solidFill>
                <a:schemeClr val="accent2"/>
              </a:solidFill>
            </a:endParaRPr>
          </a:p>
          <a:p>
            <a:pPr>
              <a:lnSpc>
                <a:spcPts val="2200"/>
              </a:lnSpc>
            </a:pPr>
            <a:r>
              <a:rPr lang="zh-CN" altLang="en-US" sz="1600" dirty="0" smtClean="0"/>
              <a:t>        准</a:t>
            </a:r>
            <a:r>
              <a:rPr lang="zh-CN" altLang="en-US" sz="1600" dirty="0" smtClean="0"/>
              <a:t>予进境的产品范围：泰国白色燕窝产品</a:t>
            </a:r>
            <a:r>
              <a:rPr lang="zh-CN" altLang="en-US" sz="1600" dirty="0" smtClean="0"/>
              <a:t>。</a:t>
            </a:r>
            <a:endParaRPr lang="zh-CN" altLang="en-US" sz="1600" dirty="0" smtClean="0"/>
          </a:p>
          <a:p>
            <a:pPr>
              <a:lnSpc>
                <a:spcPts val="2200"/>
              </a:lnSpc>
            </a:pPr>
            <a:r>
              <a:rPr lang="zh-CN" altLang="en-US" sz="1600" dirty="0" smtClean="0"/>
              <a:t>        燕</a:t>
            </a:r>
            <a:r>
              <a:rPr lang="zh-CN" altLang="en-US" sz="1600" dirty="0" smtClean="0"/>
              <a:t>窝产品是指：由金丝燕及相同类型燕子唾液形成、已去除污垢和羽毛、适合人类食用的食用燕窝及其制品</a:t>
            </a:r>
            <a:r>
              <a:rPr lang="zh-CN" altLang="en-US" sz="1600" dirty="0" smtClean="0"/>
              <a:t>。</a:t>
            </a:r>
            <a:endParaRPr lang="zh-CN" altLang="en-US" sz="1600" dirty="0" smtClean="0"/>
          </a:p>
          <a:p>
            <a:pPr>
              <a:lnSpc>
                <a:spcPts val="2200"/>
              </a:lnSpc>
            </a:pPr>
            <a:r>
              <a:rPr lang="zh-CN" altLang="en-US" sz="1600" dirty="0" smtClean="0"/>
              <a:t>        泰</a:t>
            </a:r>
            <a:r>
              <a:rPr lang="zh-CN" altLang="en-US" sz="1600" dirty="0" smtClean="0"/>
              <a:t>国白色燕窝产品是指：颜色呈白色、黄色或金色的可食用燕窝产品（燕窝颜色与燕子栖息地有关）（引自泰国农业标准</a:t>
            </a:r>
            <a:r>
              <a:rPr lang="en-US" altLang="zh-CN" sz="1600" dirty="0" smtClean="0"/>
              <a:t>TAS 6705-2014</a:t>
            </a:r>
            <a:r>
              <a:rPr lang="zh-CN" altLang="en-US" sz="1600" dirty="0" smtClean="0"/>
              <a:t>）。</a:t>
            </a:r>
            <a:endParaRPr lang="zh-CN" altLang="en-US" sz="1600" dirty="0" smtClean="0"/>
          </a:p>
          <a:p>
            <a:pPr>
              <a:lnSpc>
                <a:spcPts val="2200"/>
              </a:lnSpc>
            </a:pPr>
            <a:r>
              <a:rPr lang="zh-CN" altLang="en-US" sz="1600" dirty="0" smtClean="0">
                <a:solidFill>
                  <a:schemeClr val="accent2"/>
                </a:solidFill>
              </a:rPr>
              <a:t>二、燕屋（洞）及加工企业注册要</a:t>
            </a:r>
            <a:r>
              <a:rPr lang="zh-CN" altLang="en-US" sz="1600" dirty="0" smtClean="0">
                <a:solidFill>
                  <a:schemeClr val="accent2"/>
                </a:solidFill>
              </a:rPr>
              <a:t>求</a:t>
            </a:r>
            <a:endParaRPr lang="zh-CN" altLang="en-US" sz="1600" dirty="0" smtClean="0">
              <a:solidFill>
                <a:schemeClr val="accent2"/>
              </a:solidFill>
            </a:endParaRPr>
          </a:p>
          <a:p>
            <a:pPr>
              <a:lnSpc>
                <a:spcPts val="2200"/>
              </a:lnSpc>
            </a:pPr>
            <a:r>
              <a:rPr lang="zh-CN" altLang="en-US" sz="1600" dirty="0" smtClean="0"/>
              <a:t>        泰</a:t>
            </a:r>
            <a:r>
              <a:rPr lang="zh-CN" altLang="en-US" sz="1600" dirty="0" smtClean="0"/>
              <a:t>国输华燕窝产品的燕屋（洞）应当经泰国政府主管部门注册，并报中方备案；输华燕窝产品的加工企业应当由中国国家认证认可监督管理局（</a:t>
            </a:r>
            <a:r>
              <a:rPr lang="en-US" altLang="zh-CN" sz="1600" dirty="0" smtClean="0"/>
              <a:t>CNCA</a:t>
            </a:r>
            <a:r>
              <a:rPr lang="zh-CN" altLang="en-US" sz="1600" dirty="0" smtClean="0"/>
              <a:t>）进行注册</a:t>
            </a:r>
            <a:r>
              <a:rPr lang="zh-CN" altLang="en-US" sz="1600" dirty="0" smtClean="0"/>
              <a:t>。</a:t>
            </a:r>
            <a:endParaRPr lang="zh-CN" altLang="en-US" sz="1600" dirty="0" smtClean="0"/>
          </a:p>
          <a:p>
            <a:pPr>
              <a:lnSpc>
                <a:spcPts val="2200"/>
              </a:lnSpc>
            </a:pPr>
            <a:r>
              <a:rPr lang="zh-CN" altLang="en-US" sz="1600" dirty="0" smtClean="0">
                <a:solidFill>
                  <a:schemeClr val="accent2"/>
                </a:solidFill>
              </a:rPr>
              <a:t>三、建立质量管理体系要</a:t>
            </a:r>
            <a:r>
              <a:rPr lang="zh-CN" altLang="en-US" sz="1600" dirty="0" smtClean="0">
                <a:solidFill>
                  <a:schemeClr val="accent2"/>
                </a:solidFill>
              </a:rPr>
              <a:t>求</a:t>
            </a:r>
            <a:endParaRPr lang="zh-CN" altLang="en-US" sz="1600" dirty="0" smtClean="0">
              <a:solidFill>
                <a:schemeClr val="accent2"/>
              </a:solidFill>
            </a:endParaRPr>
          </a:p>
          <a:p>
            <a:pPr>
              <a:lnSpc>
                <a:spcPts val="2200"/>
              </a:lnSpc>
            </a:pPr>
            <a:r>
              <a:rPr lang="zh-CN" altLang="en-US" sz="1600" dirty="0" smtClean="0"/>
              <a:t>        泰</a:t>
            </a:r>
            <a:r>
              <a:rPr lang="zh-CN" altLang="en-US" sz="1600" dirty="0" smtClean="0"/>
              <a:t>国政府主管部门应当建立燕屋（洞）防疫及卫生管理制度，制定燕窝采收和运输卫生控制操作程序，每年度有效实施动物疫情监控计划和有毒有害物质监控计划</a:t>
            </a:r>
            <a:r>
              <a:rPr lang="zh-CN" altLang="en-US" sz="1600" dirty="0" smtClean="0"/>
              <a:t>。</a:t>
            </a:r>
            <a:endParaRPr lang="zh-CN" altLang="en-US" sz="1600" dirty="0" smtClean="0"/>
          </a:p>
          <a:p>
            <a:pPr>
              <a:lnSpc>
                <a:spcPts val="2200"/>
              </a:lnSpc>
            </a:pPr>
            <a:r>
              <a:rPr lang="zh-CN" altLang="en-US" sz="1600" dirty="0" smtClean="0"/>
              <a:t>        输</a:t>
            </a:r>
            <a:r>
              <a:rPr lang="zh-CN" altLang="en-US" sz="1600" dirty="0" smtClean="0"/>
              <a:t>华燕窝产品加工企业应当建立从燕屋（洞）到出口的燕窝追溯体系，确保产品可追溯，并在发生问题时能及时召回相关产品</a:t>
            </a:r>
            <a:r>
              <a:rPr lang="zh-CN" altLang="en-US" sz="1600" dirty="0" smtClean="0"/>
              <a:t>。</a:t>
            </a:r>
            <a:endParaRPr lang="zh-CN" altLang="en-US" sz="1600" dirty="0" smtClean="0"/>
          </a:p>
          <a:p>
            <a:pPr>
              <a:lnSpc>
                <a:spcPts val="2200"/>
              </a:lnSpc>
            </a:pPr>
            <a:r>
              <a:rPr lang="zh-CN" altLang="en-US" sz="1600" dirty="0" smtClean="0">
                <a:solidFill>
                  <a:schemeClr val="accent2"/>
                </a:solidFill>
              </a:rPr>
              <a:t>四、输华燕窝产品检疫审批要</a:t>
            </a:r>
            <a:r>
              <a:rPr lang="zh-CN" altLang="en-US" sz="1600" dirty="0" smtClean="0">
                <a:solidFill>
                  <a:schemeClr val="accent2"/>
                </a:solidFill>
              </a:rPr>
              <a:t>求</a:t>
            </a:r>
            <a:endParaRPr lang="zh-CN" altLang="en-US" sz="1600" dirty="0" smtClean="0">
              <a:solidFill>
                <a:schemeClr val="accent2"/>
              </a:solidFill>
            </a:endParaRPr>
          </a:p>
          <a:p>
            <a:pPr>
              <a:lnSpc>
                <a:spcPts val="2200"/>
              </a:lnSpc>
            </a:pPr>
            <a:r>
              <a:rPr lang="zh-CN" altLang="en-US" sz="1600" dirty="0" smtClean="0"/>
              <a:t>        每</a:t>
            </a:r>
            <a:r>
              <a:rPr lang="zh-CN" altLang="en-US" sz="1600" dirty="0" smtClean="0"/>
              <a:t>一批次的进口燕窝产品（经深加工的燕窝制品除外）应事先办理检疫审批，获得</a:t>
            </a:r>
            <a:r>
              <a:rPr lang="en-US" altLang="zh-CN" sz="1600" dirty="0" smtClean="0"/>
              <a:t>《</a:t>
            </a:r>
            <a:r>
              <a:rPr lang="zh-CN" altLang="en-US" sz="1600" dirty="0" smtClean="0"/>
              <a:t>进境动植物检疫许可证</a:t>
            </a:r>
            <a:r>
              <a:rPr lang="en-US" altLang="zh-CN" sz="1600" dirty="0" smtClean="0"/>
              <a:t>》</a:t>
            </a:r>
            <a:r>
              <a:rPr lang="zh-CN" altLang="en-US" sz="1600" dirty="0" smtClean="0"/>
              <a:t>。</a:t>
            </a:r>
            <a:endParaRPr lang="zh-CN" altLang="en-US" sz="1600" dirty="0" smtClean="0"/>
          </a:p>
          <a:p>
            <a:pPr>
              <a:lnSpc>
                <a:spcPts val="2200"/>
              </a:lnSpc>
            </a:pPr>
            <a:r>
              <a:rPr lang="zh-CN" altLang="en-US" sz="1600" dirty="0" smtClean="0">
                <a:solidFill>
                  <a:schemeClr val="accent2"/>
                </a:solidFill>
              </a:rPr>
              <a:t>五、输华燕窝产品证书要</a:t>
            </a:r>
            <a:r>
              <a:rPr lang="zh-CN" altLang="en-US" sz="1600" dirty="0" smtClean="0">
                <a:solidFill>
                  <a:schemeClr val="accent2"/>
                </a:solidFill>
              </a:rPr>
              <a:t>求</a:t>
            </a:r>
            <a:endParaRPr lang="zh-CN" altLang="en-US" sz="1600" dirty="0" smtClean="0">
              <a:solidFill>
                <a:schemeClr val="accent2"/>
              </a:solidFill>
            </a:endParaRPr>
          </a:p>
          <a:p>
            <a:pPr>
              <a:lnSpc>
                <a:spcPts val="2200"/>
              </a:lnSpc>
            </a:pPr>
            <a:r>
              <a:rPr lang="zh-CN" altLang="en-US" sz="1600" dirty="0" smtClean="0"/>
              <a:t>        泰</a:t>
            </a:r>
            <a:r>
              <a:rPr lang="zh-CN" altLang="en-US" sz="1600" dirty="0" smtClean="0"/>
              <a:t>国政府主管部门应当对输华燕窝产品出具原产地证书、兽医（卫生）证书，证明其符合中国法律法规和相关标准的要求</a:t>
            </a:r>
            <a:r>
              <a:rPr lang="zh-CN" altLang="en-US" sz="1600" dirty="0" smtClean="0"/>
              <a:t>。</a:t>
            </a:r>
            <a:endParaRPr lang="zh-CN" altLang="en-US" sz="1600" dirty="0" smtClean="0"/>
          </a:p>
          <a:p>
            <a:pPr>
              <a:lnSpc>
                <a:spcPts val="2200"/>
              </a:lnSpc>
            </a:pPr>
            <a:r>
              <a:rPr lang="zh-CN" altLang="en-US" sz="1600" dirty="0" smtClean="0">
                <a:solidFill>
                  <a:schemeClr val="accent2"/>
                </a:solidFill>
              </a:rPr>
              <a:t>六、输华燕窝产品标识要</a:t>
            </a:r>
            <a:r>
              <a:rPr lang="zh-CN" altLang="en-US" sz="1600" dirty="0" smtClean="0">
                <a:solidFill>
                  <a:schemeClr val="accent2"/>
                </a:solidFill>
              </a:rPr>
              <a:t>求</a:t>
            </a:r>
            <a:endParaRPr lang="zh-CN" altLang="en-US" sz="1600" dirty="0" smtClean="0">
              <a:solidFill>
                <a:schemeClr val="accent2"/>
              </a:solidFill>
            </a:endParaRPr>
          </a:p>
          <a:p>
            <a:pPr>
              <a:lnSpc>
                <a:spcPts val="2200"/>
              </a:lnSpc>
            </a:pPr>
            <a:r>
              <a:rPr lang="zh-CN" altLang="en-US" sz="1600" dirty="0" smtClean="0"/>
              <a:t>        泰</a:t>
            </a:r>
            <a:r>
              <a:rPr lang="zh-CN" altLang="en-US" sz="1600" dirty="0" smtClean="0"/>
              <a:t>国输华燕窝产品的内外包装上应当用中英文注明品名、重量、燕屋（洞）名称及注册号、加工企业名称、地址及注册号、产品储存条件和生产日期等信息，有关产品信息的标示应当符合中国法律法规及相关标准和要求。</a:t>
            </a:r>
            <a:endParaRPr lang="zh-CN" altLang="en-US" sz="1600" dirty="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617220" y="655171"/>
            <a:ext cx="10835640" cy="4524315"/>
          </a:xfrm>
          <a:prstGeom prst="rect">
            <a:avLst/>
          </a:prstGeom>
        </p:spPr>
        <p:txBody>
          <a:bodyPr wrap="square">
            <a:spAutoFit/>
          </a:bodyPr>
          <a:lstStyle/>
          <a:p>
            <a:pPr algn="ctr">
              <a:lnSpc>
                <a:spcPct val="150000"/>
              </a:lnSpc>
            </a:pP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68</a:t>
            </a:r>
            <a:r>
              <a:rPr lang="zh-CN" altLang="en-US" sz="1600" b="1" dirty="0" smtClean="0">
                <a:solidFill>
                  <a:schemeClr val="accent1"/>
                </a:solidFill>
              </a:rPr>
              <a:t>号</a:t>
            </a:r>
          </a:p>
          <a:p>
            <a:pPr algn="ctr">
              <a:lnSpc>
                <a:spcPct val="150000"/>
              </a:lnSpc>
            </a:pPr>
            <a:r>
              <a:rPr lang="zh-CN" altLang="en-US" sz="1600" b="1" dirty="0" smtClean="0">
                <a:solidFill>
                  <a:schemeClr val="accent1"/>
                </a:solidFill>
              </a:rPr>
              <a:t>质检总局关于发布内地供港冰鲜禽肉、冷冻禽肉和冰鲜猪肉检验检疫要求的公</a:t>
            </a:r>
            <a:r>
              <a:rPr lang="zh-CN" altLang="en-US" sz="1600" b="1" dirty="0" smtClean="0">
                <a:solidFill>
                  <a:schemeClr val="accent1"/>
                </a:solidFill>
              </a:rPr>
              <a:t>告</a:t>
            </a:r>
            <a:endParaRPr lang="en-US" altLang="zh-CN" sz="1600" b="1" dirty="0" smtClean="0">
              <a:solidFill>
                <a:schemeClr val="accent1"/>
              </a:solidFill>
            </a:endParaRPr>
          </a:p>
          <a:p>
            <a:pPr algn="ctr">
              <a:lnSpc>
                <a:spcPct val="150000"/>
              </a:lnSpc>
            </a:pPr>
            <a:endParaRPr lang="zh-CN" altLang="en-US" sz="1600" b="1" dirty="0" smtClean="0">
              <a:solidFill>
                <a:schemeClr val="accent1"/>
              </a:solidFill>
            </a:endParaRPr>
          </a:p>
          <a:p>
            <a:pPr>
              <a:lnSpc>
                <a:spcPct val="150000"/>
              </a:lnSpc>
            </a:pPr>
            <a:r>
              <a:rPr lang="zh-CN" altLang="en-US" sz="1600" dirty="0" smtClean="0"/>
              <a:t>    为保障内地供港禽肉和猪肉安全卫生，质检总局和香港特别行政区政府食物及卫生局共同制定了</a:t>
            </a:r>
            <a:r>
              <a:rPr lang="en-US" altLang="zh-CN" sz="1600" dirty="0" smtClean="0"/>
              <a:t>《</a:t>
            </a:r>
            <a:r>
              <a:rPr lang="zh-CN" altLang="en-US" sz="1600" dirty="0" smtClean="0"/>
              <a:t>内地供港冰鲜禽肉的检验检疫要求</a:t>
            </a:r>
            <a:r>
              <a:rPr lang="en-US" altLang="zh-CN" sz="1600" dirty="0" smtClean="0"/>
              <a:t>》《</a:t>
            </a:r>
            <a:r>
              <a:rPr lang="zh-CN" altLang="en-US" sz="1600" dirty="0" smtClean="0"/>
              <a:t>内地供港冷冻禽肉的检验检疫要求</a:t>
            </a:r>
            <a:r>
              <a:rPr lang="en-US" altLang="zh-CN" sz="1600" dirty="0" smtClean="0"/>
              <a:t>》《</a:t>
            </a:r>
            <a:r>
              <a:rPr lang="zh-CN" altLang="en-US" sz="1600" dirty="0" smtClean="0"/>
              <a:t>内地供港冰鲜猪肉的检验检疫要求</a:t>
            </a:r>
            <a:r>
              <a:rPr lang="en-US" altLang="zh-CN" sz="1600" dirty="0" smtClean="0"/>
              <a:t>》</a:t>
            </a:r>
            <a:r>
              <a:rPr lang="zh-CN" altLang="en-US" sz="1600" dirty="0" smtClean="0"/>
              <a:t>（见附件</a:t>
            </a:r>
            <a:r>
              <a:rPr lang="en-US" altLang="zh-CN" sz="1600" dirty="0" smtClean="0"/>
              <a:t>1</a:t>
            </a:r>
            <a:r>
              <a:rPr lang="zh-CN" altLang="en-US" sz="1600" dirty="0" smtClean="0"/>
              <a:t>、</a:t>
            </a:r>
            <a:r>
              <a:rPr lang="en-US" altLang="zh-CN" sz="1600" dirty="0" smtClean="0"/>
              <a:t>2</a:t>
            </a:r>
            <a:r>
              <a:rPr lang="zh-CN" altLang="en-US" sz="1600" dirty="0" smtClean="0"/>
              <a:t>、</a:t>
            </a:r>
            <a:r>
              <a:rPr lang="en-US" altLang="zh-CN" sz="1600" dirty="0" smtClean="0"/>
              <a:t>3</a:t>
            </a:r>
            <a:r>
              <a:rPr lang="zh-CN" altLang="en-US" sz="1600" dirty="0" smtClean="0"/>
              <a:t>）。现予以发布。</a:t>
            </a:r>
          </a:p>
          <a:p>
            <a:pPr>
              <a:lnSpc>
                <a:spcPct val="150000"/>
              </a:lnSpc>
            </a:pPr>
            <a:r>
              <a:rPr lang="zh-CN" altLang="en-US" sz="1600" dirty="0" smtClean="0"/>
              <a:t>    本公告自发布之日起实施。</a:t>
            </a:r>
          </a:p>
          <a:p>
            <a:pPr>
              <a:lnSpc>
                <a:spcPct val="150000"/>
              </a:lnSpc>
            </a:pPr>
            <a:r>
              <a:rPr lang="zh-CN" altLang="en-US" sz="1600" dirty="0" smtClean="0"/>
              <a:t>    附件：</a:t>
            </a:r>
            <a:r>
              <a:rPr lang="en-US" altLang="zh-CN" sz="1600" dirty="0" smtClean="0">
                <a:hlinkClick r:id="rId2" action="ppaction://hlinkfile"/>
              </a:rPr>
              <a:t>1</a:t>
            </a:r>
            <a:r>
              <a:rPr lang="zh-CN" altLang="en-US" sz="1600" dirty="0" smtClean="0">
                <a:hlinkClick r:id="rId2" action="ppaction://hlinkfile"/>
              </a:rPr>
              <a:t>．内地供港冰鲜禽肉的检验检疫要求</a:t>
            </a:r>
          </a:p>
          <a:p>
            <a:pPr>
              <a:lnSpc>
                <a:spcPct val="150000"/>
              </a:lnSpc>
            </a:pPr>
            <a:r>
              <a:rPr lang="zh-CN" altLang="en-US" sz="1600" dirty="0" smtClean="0">
                <a:hlinkClick r:id="rId2" action="ppaction://hlinkfile"/>
              </a:rPr>
              <a:t>       </a:t>
            </a:r>
            <a:r>
              <a:rPr lang="zh-CN" altLang="en-US" sz="1600" dirty="0" smtClean="0">
                <a:hlinkClick r:id="rId2" action="ppaction://hlinkfile"/>
              </a:rPr>
              <a:t>        </a:t>
            </a:r>
            <a:r>
              <a:rPr lang="en-US" altLang="zh-CN" sz="1600" dirty="0" smtClean="0">
                <a:hlinkClick r:id="rId2" action="ppaction://hlinkfile"/>
              </a:rPr>
              <a:t>2</a:t>
            </a:r>
            <a:r>
              <a:rPr lang="zh-CN" altLang="en-US" sz="1600" dirty="0" smtClean="0">
                <a:hlinkClick r:id="rId2" action="ppaction://hlinkfile"/>
              </a:rPr>
              <a:t>．内地供港冷冻禽肉的检验检疫要求</a:t>
            </a:r>
          </a:p>
          <a:p>
            <a:pPr>
              <a:lnSpc>
                <a:spcPct val="150000"/>
              </a:lnSpc>
            </a:pPr>
            <a:r>
              <a:rPr lang="zh-CN" altLang="en-US" sz="1600" dirty="0" smtClean="0">
                <a:hlinkClick r:id="rId2" action="ppaction://hlinkfile"/>
              </a:rPr>
              <a:t>         </a:t>
            </a:r>
            <a:r>
              <a:rPr lang="zh-CN" altLang="en-US" sz="1600" dirty="0" smtClean="0">
                <a:hlinkClick r:id="rId2" action="ppaction://hlinkfile"/>
              </a:rPr>
              <a:t>      </a:t>
            </a:r>
            <a:r>
              <a:rPr lang="en-US" altLang="zh-CN" sz="1600" dirty="0" smtClean="0">
                <a:hlinkClick r:id="rId2" action="ppaction://hlinkfile"/>
              </a:rPr>
              <a:t>3</a:t>
            </a:r>
            <a:r>
              <a:rPr lang="zh-CN" altLang="en-US" sz="1600" dirty="0" smtClean="0">
                <a:hlinkClick r:id="rId2" action="ppaction://hlinkfile"/>
              </a:rPr>
              <a:t>．内地供港冰鲜猪肉的检验检疫要求</a:t>
            </a:r>
            <a:endParaRPr lang="zh-CN" altLang="en-US" sz="1600" dirty="0" smtClean="0"/>
          </a:p>
          <a:p>
            <a:pPr algn="r">
              <a:lnSpc>
                <a:spcPct val="150000"/>
              </a:lnSpc>
            </a:pPr>
            <a:r>
              <a:rPr lang="zh-CN" altLang="en-US" sz="1600" dirty="0" smtClean="0"/>
              <a:t>                                质检总局</a:t>
            </a:r>
          </a:p>
          <a:p>
            <a:pPr algn="r">
              <a:lnSpc>
                <a:spcPct val="150000"/>
              </a:lnSpc>
            </a:pPr>
            <a:r>
              <a:rPr lang="zh-CN" altLang="en-US" sz="1600" dirty="0" smtClean="0"/>
              <a:t>                             </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4</a:t>
            </a:r>
            <a:r>
              <a:rPr lang="zh-CN" altLang="en-US" sz="1600" dirty="0" smtClean="0"/>
              <a:t>日</a:t>
            </a:r>
            <a:endParaRPr lang="zh-CN" altLang="en-US" sz="1600" dirty="0"/>
          </a:p>
        </p:txBody>
      </p:sp>
      <p:pic>
        <p:nvPicPr>
          <p:cNvPr id="2050" name="Picture 2"/>
          <p:cNvPicPr>
            <a:picLocks noChangeAspect="1" noChangeArrowheads="1"/>
          </p:cNvPicPr>
          <p:nvPr/>
        </p:nvPicPr>
        <p:blipFill>
          <a:blip r:embed="rId3" cstate="print"/>
          <a:srcRect/>
          <a:stretch>
            <a:fillRect/>
          </a:stretch>
        </p:blipFill>
        <p:spPr bwMode="auto">
          <a:xfrm>
            <a:off x="5409249" y="4543657"/>
            <a:ext cx="3437571" cy="2314343"/>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434340" y="860376"/>
            <a:ext cx="11338560" cy="5262979"/>
          </a:xfrm>
          <a:prstGeom prst="rect">
            <a:avLst/>
          </a:prstGeom>
        </p:spPr>
        <p:txBody>
          <a:bodyPr wrap="square">
            <a:spAutoFit/>
          </a:bodyPr>
          <a:lstStyle/>
          <a:p>
            <a:pPr algn="ct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70</a:t>
            </a:r>
            <a:r>
              <a:rPr lang="zh-CN" altLang="en-US" sz="1600" b="1" dirty="0" smtClean="0">
                <a:solidFill>
                  <a:schemeClr val="accent1"/>
                </a:solidFill>
              </a:rPr>
              <a:t>号</a:t>
            </a:r>
          </a:p>
          <a:p>
            <a:pPr algn="ctr"/>
            <a:endParaRPr lang="zh-CN" altLang="en-US" sz="1600" b="1" dirty="0" smtClean="0">
              <a:solidFill>
                <a:schemeClr val="accent1"/>
              </a:solidFill>
            </a:endParaRPr>
          </a:p>
          <a:p>
            <a:pPr algn="ctr"/>
            <a:r>
              <a:rPr lang="zh-CN" altLang="en-US" sz="1600" b="1" dirty="0" smtClean="0">
                <a:solidFill>
                  <a:schemeClr val="accent1"/>
                </a:solidFill>
              </a:rPr>
              <a:t>质检总局 海关总署关于调整</a:t>
            </a:r>
            <a:r>
              <a:rPr lang="en-US" altLang="zh-CN" sz="1600" b="1" dirty="0" smtClean="0">
                <a:solidFill>
                  <a:schemeClr val="accent1"/>
                </a:solidFill>
              </a:rPr>
              <a:t>《</a:t>
            </a:r>
            <a:r>
              <a:rPr lang="zh-CN" altLang="en-US" sz="1600" b="1" dirty="0" smtClean="0">
                <a:solidFill>
                  <a:schemeClr val="accent1"/>
                </a:solidFill>
              </a:rPr>
              <a:t>出入境检验检疫机构实施检验检</a:t>
            </a:r>
            <a:r>
              <a:rPr lang="zh-CN" altLang="en-US" sz="1600" b="1" dirty="0" smtClean="0">
                <a:solidFill>
                  <a:schemeClr val="accent1"/>
                </a:solidFill>
              </a:rPr>
              <a:t>疫的</a:t>
            </a:r>
            <a:r>
              <a:rPr lang="zh-CN" altLang="en-US" sz="1600" b="1" dirty="0" smtClean="0">
                <a:solidFill>
                  <a:schemeClr val="accent1"/>
                </a:solidFill>
              </a:rPr>
              <a:t>进出境商品目录（</a:t>
            </a:r>
            <a:r>
              <a:rPr lang="en-US" altLang="zh-CN" sz="1600" b="1" dirty="0" smtClean="0">
                <a:solidFill>
                  <a:schemeClr val="accent1"/>
                </a:solidFill>
              </a:rPr>
              <a:t>2017</a:t>
            </a:r>
            <a:r>
              <a:rPr lang="zh-CN" altLang="en-US" sz="1600" b="1" dirty="0" smtClean="0">
                <a:solidFill>
                  <a:schemeClr val="accent1"/>
                </a:solidFill>
              </a:rPr>
              <a:t>年）</a:t>
            </a:r>
            <a:r>
              <a:rPr lang="en-US" altLang="zh-CN" sz="1600" b="1" dirty="0" smtClean="0">
                <a:solidFill>
                  <a:schemeClr val="accent1"/>
                </a:solidFill>
              </a:rPr>
              <a:t>》</a:t>
            </a:r>
            <a:r>
              <a:rPr lang="zh-CN" altLang="en-US" sz="1600" b="1" dirty="0" smtClean="0">
                <a:solidFill>
                  <a:schemeClr val="accent1"/>
                </a:solidFill>
              </a:rPr>
              <a:t>的公</a:t>
            </a:r>
            <a:r>
              <a:rPr lang="zh-CN" altLang="en-US" sz="1600" b="1" dirty="0" smtClean="0">
                <a:solidFill>
                  <a:schemeClr val="accent1"/>
                </a:solidFill>
              </a:rPr>
              <a:t>告</a:t>
            </a:r>
            <a:endParaRPr lang="zh-CN" altLang="en-US" sz="1600" b="1" dirty="0" smtClean="0">
              <a:solidFill>
                <a:schemeClr val="accent1"/>
              </a:solidFill>
            </a:endParaRPr>
          </a:p>
          <a:p>
            <a:endParaRPr lang="zh-CN" altLang="en-US" sz="1600" dirty="0" smtClean="0"/>
          </a:p>
          <a:p>
            <a:r>
              <a:rPr lang="zh-CN" altLang="en-US" sz="1600" dirty="0" smtClean="0"/>
              <a:t>    根据出入境检验检疫法律法规以及</a:t>
            </a:r>
            <a:r>
              <a:rPr lang="en-US" altLang="zh-CN" sz="1600" dirty="0" smtClean="0"/>
              <a:t>2017</a:t>
            </a:r>
            <a:r>
              <a:rPr lang="zh-CN" altLang="en-US" sz="1600" dirty="0" smtClean="0"/>
              <a:t>年</a:t>
            </a:r>
            <a:r>
              <a:rPr lang="en-US" altLang="zh-CN" sz="1600" dirty="0" smtClean="0"/>
              <a:t>《</a:t>
            </a:r>
            <a:r>
              <a:rPr lang="zh-CN" altLang="en-US" sz="1600" dirty="0" smtClean="0"/>
              <a:t>中华人民共和国进出口税则</a:t>
            </a:r>
            <a:r>
              <a:rPr lang="en-US" altLang="zh-CN" sz="1600" dirty="0" smtClean="0"/>
              <a:t>》</a:t>
            </a:r>
            <a:r>
              <a:rPr lang="zh-CN" altLang="en-US" sz="1600" dirty="0" smtClean="0"/>
              <a:t>和贸易管制目录调整情况，国家质量监督检验检疫总局对</a:t>
            </a:r>
            <a:r>
              <a:rPr lang="en-US" altLang="zh-CN" sz="1600" dirty="0" smtClean="0"/>
              <a:t>《</a:t>
            </a:r>
            <a:r>
              <a:rPr lang="zh-CN" altLang="en-US" sz="1600" dirty="0" smtClean="0"/>
              <a:t>出入境检验检疫机构实施检验检疫的进出境商品目录</a:t>
            </a:r>
            <a:r>
              <a:rPr lang="en-US" altLang="zh-CN" sz="1600" dirty="0" smtClean="0"/>
              <a:t>》</a:t>
            </a:r>
            <a:r>
              <a:rPr lang="zh-CN" altLang="en-US" sz="1600" dirty="0" smtClean="0"/>
              <a:t>作了相关调整。现公告如下</a:t>
            </a:r>
            <a:r>
              <a:rPr lang="en-US" altLang="zh-CN" sz="1600" dirty="0" smtClean="0"/>
              <a:t>: </a:t>
            </a:r>
          </a:p>
          <a:p>
            <a:endParaRPr lang="en-US" altLang="zh-CN" sz="1600" dirty="0" smtClean="0"/>
          </a:p>
          <a:p>
            <a:r>
              <a:rPr lang="en-US" altLang="zh-CN" sz="1600" dirty="0" smtClean="0"/>
              <a:t>    </a:t>
            </a:r>
            <a:r>
              <a:rPr lang="zh-CN" altLang="en-US" sz="1600" dirty="0" smtClean="0"/>
              <a:t>一、将</a:t>
            </a:r>
            <a:r>
              <a:rPr lang="en-US" altLang="zh-CN" sz="1600" dirty="0" smtClean="0"/>
              <a:t>3303000010</a:t>
            </a:r>
            <a:r>
              <a:rPr lang="zh-CN" altLang="en-US" sz="1600" dirty="0" smtClean="0"/>
              <a:t>、</a:t>
            </a:r>
            <a:r>
              <a:rPr lang="en-US" altLang="zh-CN" sz="1600" dirty="0" smtClean="0"/>
              <a:t>3303000020</a:t>
            </a:r>
            <a:r>
              <a:rPr lang="zh-CN" altLang="en-US" sz="1600" dirty="0" smtClean="0"/>
              <a:t>（香水及花露水）增设进</a:t>
            </a:r>
            <a:r>
              <a:rPr lang="en-US" altLang="zh-CN" sz="1600" dirty="0" smtClean="0"/>
              <a:t>/</a:t>
            </a:r>
            <a:r>
              <a:rPr lang="zh-CN" altLang="en-US" sz="1600" dirty="0" smtClean="0"/>
              <a:t>出境监管条件“</a:t>
            </a:r>
            <a:r>
              <a:rPr lang="en-US" altLang="zh-CN" sz="1600" dirty="0" smtClean="0"/>
              <a:t>A/B”</a:t>
            </a:r>
            <a:r>
              <a:rPr lang="zh-CN" altLang="en-US" sz="1600" dirty="0" smtClean="0"/>
              <a:t>，出入境检验检疫机构实施进</a:t>
            </a:r>
            <a:r>
              <a:rPr lang="en-US" altLang="zh-CN" sz="1600" dirty="0" smtClean="0"/>
              <a:t>/</a:t>
            </a:r>
            <a:r>
              <a:rPr lang="zh-CN" altLang="en-US" sz="1600" dirty="0" smtClean="0"/>
              <a:t>出境检验检疫</a:t>
            </a:r>
            <a:r>
              <a:rPr lang="zh-CN" altLang="en-US" sz="1600" dirty="0" smtClean="0"/>
              <a:t>。</a:t>
            </a:r>
            <a:endParaRPr lang="zh-CN" altLang="en-US" sz="1600" dirty="0" smtClean="0"/>
          </a:p>
          <a:p>
            <a:r>
              <a:rPr lang="zh-CN" altLang="en-US" sz="1600" dirty="0" smtClean="0"/>
              <a:t>    二、上述调整自</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15</a:t>
            </a:r>
            <a:r>
              <a:rPr lang="zh-CN" altLang="en-US" sz="1600" dirty="0" smtClean="0"/>
              <a:t>日起执行，详细调整内容见附件</a:t>
            </a:r>
            <a:r>
              <a:rPr lang="zh-CN" altLang="en-US" sz="1600" dirty="0" smtClean="0"/>
              <a:t>。</a:t>
            </a:r>
            <a:endParaRPr lang="zh-CN" altLang="en-US" sz="1600" dirty="0" smtClean="0"/>
          </a:p>
          <a:p>
            <a:r>
              <a:rPr lang="zh-CN" altLang="en-US" sz="1600" dirty="0" smtClean="0"/>
              <a:t>    三、调整后的</a:t>
            </a:r>
            <a:r>
              <a:rPr lang="en-US" altLang="zh-CN" sz="1600" dirty="0" smtClean="0"/>
              <a:t>《</a:t>
            </a:r>
            <a:r>
              <a:rPr lang="zh-CN" altLang="en-US" sz="1600" dirty="0" smtClean="0"/>
              <a:t>出入境检验检疫机构实施检验检疫的进出境商品目录（</a:t>
            </a:r>
            <a:r>
              <a:rPr lang="en-US" altLang="zh-CN" sz="1600" dirty="0" smtClean="0"/>
              <a:t>2017</a:t>
            </a:r>
            <a:r>
              <a:rPr lang="zh-CN" altLang="en-US" sz="1600" dirty="0" smtClean="0"/>
              <a:t>年）</a:t>
            </a:r>
            <a:r>
              <a:rPr lang="en-US" altLang="zh-CN" sz="1600" dirty="0" smtClean="0"/>
              <a:t>》</a:t>
            </a:r>
            <a:r>
              <a:rPr lang="zh-CN" altLang="en-US" sz="1600" dirty="0" smtClean="0"/>
              <a:t>，外贸企业可登陆质检总局网站（</a:t>
            </a:r>
            <a:r>
              <a:rPr lang="en-US" altLang="zh-CN" sz="1600" dirty="0" smtClean="0"/>
              <a:t>www.aqsiq.gov.cn</a:t>
            </a:r>
            <a:r>
              <a:rPr lang="zh-CN" altLang="en-US" sz="1600" dirty="0" smtClean="0"/>
              <a:t>）“信息公开”栏目查询。</a:t>
            </a:r>
          </a:p>
          <a:p>
            <a:endParaRPr lang="zh-CN" altLang="en-US" sz="1600" dirty="0" smtClean="0"/>
          </a:p>
          <a:p>
            <a:r>
              <a:rPr lang="zh-CN" altLang="en-US" sz="1600" dirty="0" smtClean="0"/>
              <a:t>    列入</a:t>
            </a:r>
            <a:r>
              <a:rPr lang="en-US" altLang="zh-CN" sz="1600" dirty="0" smtClean="0"/>
              <a:t>《</a:t>
            </a:r>
            <a:r>
              <a:rPr lang="zh-CN" altLang="en-US" sz="1600" dirty="0" smtClean="0"/>
              <a:t>出入境检验检疫机构实施检验检疫的进出境商品目录</a:t>
            </a:r>
            <a:r>
              <a:rPr lang="en-US" altLang="zh-CN" sz="1600" dirty="0" smtClean="0"/>
              <a:t>》</a:t>
            </a:r>
            <a:r>
              <a:rPr lang="zh-CN" altLang="en-US" sz="1600" dirty="0" smtClean="0"/>
              <a:t>的进出境商品，须经出入境检验检疫机构实施检验检疫监管，进出口商品收</a:t>
            </a:r>
            <a:r>
              <a:rPr lang="en-US" altLang="zh-CN" sz="1600" dirty="0" smtClean="0"/>
              <a:t>/</a:t>
            </a:r>
            <a:r>
              <a:rPr lang="zh-CN" altLang="en-US" sz="1600" dirty="0" smtClean="0"/>
              <a:t>发货人或代理人须持出入境检验检疫机构签发的</a:t>
            </a:r>
            <a:r>
              <a:rPr lang="en-US" altLang="zh-CN" sz="1600" dirty="0" smtClean="0"/>
              <a:t>《</a:t>
            </a:r>
            <a:r>
              <a:rPr lang="zh-CN" altLang="en-US" sz="1600" dirty="0" smtClean="0"/>
              <a:t>入境货物通关单</a:t>
            </a:r>
            <a:r>
              <a:rPr lang="en-US" altLang="zh-CN" sz="1600" dirty="0" smtClean="0"/>
              <a:t>》《</a:t>
            </a:r>
            <a:r>
              <a:rPr lang="zh-CN" altLang="en-US" sz="1600" dirty="0" smtClean="0"/>
              <a:t>出境货物通关单</a:t>
            </a:r>
            <a:r>
              <a:rPr lang="en-US" altLang="zh-CN" sz="1600" dirty="0" smtClean="0"/>
              <a:t>》</a:t>
            </a:r>
            <a:r>
              <a:rPr lang="zh-CN" altLang="en-US" sz="1600" dirty="0" smtClean="0"/>
              <a:t>向海关办理进出口手续。</a:t>
            </a:r>
          </a:p>
          <a:p>
            <a:endParaRPr lang="zh-CN" altLang="en-US" sz="1600" dirty="0" smtClean="0"/>
          </a:p>
          <a:p>
            <a:r>
              <a:rPr lang="zh-CN" altLang="en-US" sz="1600" dirty="0" smtClean="0"/>
              <a:t>    附件：</a:t>
            </a:r>
            <a:r>
              <a:rPr lang="zh-CN" altLang="en-US" sz="1600" dirty="0" smtClean="0">
                <a:hlinkClick r:id="rId2" action="ppaction://hlinkfile"/>
              </a:rPr>
              <a:t>出入境检验检疫机构实施检验检疫的进出境商品目录调整表（</a:t>
            </a:r>
            <a:r>
              <a:rPr lang="en-US" altLang="zh-CN" sz="1600" dirty="0" smtClean="0">
                <a:hlinkClick r:id="rId2" action="ppaction://hlinkfile"/>
              </a:rPr>
              <a:t>2017</a:t>
            </a:r>
            <a:r>
              <a:rPr lang="zh-CN" altLang="en-US" sz="1600" dirty="0" smtClean="0">
                <a:hlinkClick r:id="rId2" action="ppaction://hlinkfile"/>
              </a:rPr>
              <a:t>年）</a:t>
            </a:r>
            <a:endParaRPr lang="zh-CN" altLang="en-US" sz="1600" dirty="0" smtClean="0"/>
          </a:p>
          <a:p>
            <a:endParaRPr lang="zh-CN" altLang="en-US" sz="1600" dirty="0" smtClean="0"/>
          </a:p>
          <a:p>
            <a:pPr algn="r"/>
            <a:r>
              <a:rPr lang="zh-CN" altLang="en-US" sz="1600" dirty="0" smtClean="0"/>
              <a:t>                                                                                              质检总局   </a:t>
            </a:r>
            <a:r>
              <a:rPr lang="zh-CN" altLang="en-US" sz="1600" dirty="0" smtClean="0"/>
              <a:t>  </a:t>
            </a:r>
            <a:r>
              <a:rPr lang="zh-CN" altLang="en-US" sz="1600" dirty="0" smtClean="0"/>
              <a:t>海关总署</a:t>
            </a:r>
          </a:p>
          <a:p>
            <a:pPr algn="r"/>
            <a:endParaRPr lang="zh-CN" altLang="en-US" sz="1600" dirty="0" smtClean="0"/>
          </a:p>
          <a:p>
            <a:pPr algn="r"/>
            <a:r>
              <a:rPr lang="zh-CN" altLang="en-US" sz="1600" dirty="0" smtClean="0"/>
              <a:t>                                                                    </a:t>
            </a:r>
            <a:r>
              <a:rPr lang="en-US" altLang="zh-CN" sz="1600" dirty="0" smtClean="0"/>
              <a:t>2017</a:t>
            </a:r>
            <a:r>
              <a:rPr lang="zh-CN" altLang="en-US" sz="1600" dirty="0" smtClean="0"/>
              <a:t>年</a:t>
            </a:r>
            <a:r>
              <a:rPr lang="en-US" altLang="zh-CN" sz="1600" dirty="0" smtClean="0"/>
              <a:t>8</a:t>
            </a:r>
            <a:r>
              <a:rPr lang="zh-CN" altLang="en-US" sz="1600" dirty="0" smtClean="0"/>
              <a:t>月</a:t>
            </a:r>
            <a:r>
              <a:rPr lang="en-US" altLang="zh-CN" sz="1600" dirty="0" smtClean="0"/>
              <a:t>21</a:t>
            </a:r>
            <a:r>
              <a:rPr lang="zh-CN" altLang="en-US" sz="1600" dirty="0" smtClean="0"/>
              <a:t>日</a:t>
            </a:r>
            <a:endParaRPr lang="zh-CN" altLang="en-US" sz="1600" dirty="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434340" y="936278"/>
            <a:ext cx="11292840" cy="4278094"/>
          </a:xfrm>
          <a:prstGeom prst="rect">
            <a:avLst/>
          </a:prstGeom>
        </p:spPr>
        <p:txBody>
          <a:bodyPr wrap="square">
            <a:spAutoFit/>
          </a:bodyPr>
          <a:lstStyle/>
          <a:p>
            <a:pPr algn="ct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74</a:t>
            </a:r>
            <a:r>
              <a:rPr lang="zh-CN" altLang="en-US" sz="1600" b="1" dirty="0" smtClean="0">
                <a:solidFill>
                  <a:schemeClr val="accent1"/>
                </a:solidFill>
              </a:rPr>
              <a:t>号</a:t>
            </a:r>
            <a:endParaRPr lang="zh-CN" altLang="en-US" sz="1600" b="1" dirty="0" smtClean="0">
              <a:solidFill>
                <a:schemeClr val="accent1"/>
              </a:solidFill>
            </a:endParaRPr>
          </a:p>
          <a:p>
            <a:pPr algn="ctr"/>
            <a:r>
              <a:rPr lang="zh-CN" altLang="en-US" sz="1600" b="1" dirty="0" smtClean="0">
                <a:solidFill>
                  <a:schemeClr val="accent1"/>
                </a:solidFill>
              </a:rPr>
              <a:t>质检总局关于公布</a:t>
            </a:r>
            <a:r>
              <a:rPr lang="en-US" altLang="zh-CN" sz="1600" b="1" dirty="0" smtClean="0">
                <a:solidFill>
                  <a:schemeClr val="accent1"/>
                </a:solidFill>
              </a:rPr>
              <a:t>2017</a:t>
            </a:r>
            <a:r>
              <a:rPr lang="zh-CN" altLang="en-US" sz="1600" b="1" dirty="0" smtClean="0">
                <a:solidFill>
                  <a:schemeClr val="accent1"/>
                </a:solidFill>
              </a:rPr>
              <a:t>年国家级出口食品农产品质量安全示范区名单的公告</a:t>
            </a:r>
          </a:p>
          <a:p>
            <a:endParaRPr lang="zh-CN" altLang="en-US" sz="1600" dirty="0" smtClean="0"/>
          </a:p>
          <a:p>
            <a:r>
              <a:rPr lang="zh-CN" altLang="en-US" sz="1600" dirty="0" smtClean="0"/>
              <a:t>    根据质检总局关于国家级出口食品农产品质量安全示范区建设和考核的相关管理规定，经地方人民政府申请、相关直属检验检疫局初审以及质检总局文件审查和现场考核，全国</a:t>
            </a:r>
            <a:r>
              <a:rPr lang="en-US" altLang="zh-CN" sz="1600" dirty="0" smtClean="0"/>
              <a:t>78</a:t>
            </a:r>
            <a:r>
              <a:rPr lang="zh-CN" altLang="en-US" sz="1600" dirty="0" smtClean="0"/>
              <a:t>个新申报示范区（附件</a:t>
            </a:r>
            <a:r>
              <a:rPr lang="en-US" altLang="zh-CN" sz="1600" dirty="0" smtClean="0"/>
              <a:t>1</a:t>
            </a:r>
            <a:r>
              <a:rPr lang="zh-CN" altLang="en-US" sz="1600" dirty="0" smtClean="0"/>
              <a:t>）符合相关规定要求，批准为国家级出口食品农产品质量安全示范区。</a:t>
            </a:r>
            <a:r>
              <a:rPr lang="en-US" altLang="zh-CN" sz="1600" dirty="0" smtClean="0"/>
              <a:t>289</a:t>
            </a:r>
            <a:r>
              <a:rPr lang="zh-CN" altLang="en-US" sz="1600" dirty="0" smtClean="0"/>
              <a:t>个示范区经年审合格，继续保留国家级出口食品农产品质量安全示范区称号（附件</a:t>
            </a:r>
            <a:r>
              <a:rPr lang="en-US" altLang="zh-CN" sz="1600" dirty="0" smtClean="0"/>
              <a:t>2</a:t>
            </a:r>
            <a:r>
              <a:rPr lang="zh-CN" altLang="en-US" sz="1600" dirty="0" smtClean="0"/>
              <a:t>）。</a:t>
            </a:r>
          </a:p>
          <a:p>
            <a:endParaRPr lang="zh-CN" altLang="en-US" sz="1600" dirty="0" smtClean="0"/>
          </a:p>
          <a:p>
            <a:r>
              <a:rPr lang="zh-CN" altLang="en-US" sz="1600" dirty="0" smtClean="0"/>
              <a:t>    特此公告。</a:t>
            </a:r>
          </a:p>
          <a:p>
            <a:endParaRPr lang="zh-CN" altLang="en-US" sz="1600" dirty="0" smtClean="0"/>
          </a:p>
          <a:p>
            <a:r>
              <a:rPr lang="zh-CN" altLang="en-US" sz="1600" dirty="0" smtClean="0"/>
              <a:t>    附件：</a:t>
            </a:r>
            <a:r>
              <a:rPr lang="en-US" altLang="zh-CN" sz="1600" dirty="0" smtClean="0">
                <a:hlinkClick r:id="rId2" action="ppaction://hlinkfile"/>
              </a:rPr>
              <a:t>1. 2017</a:t>
            </a:r>
            <a:r>
              <a:rPr lang="zh-CN" altLang="en-US" sz="1600" dirty="0" smtClean="0">
                <a:hlinkClick r:id="rId2" action="ppaction://hlinkfile"/>
              </a:rPr>
              <a:t>年新增国家级出口食品农产品质量安全示范区名单</a:t>
            </a:r>
            <a:endParaRPr lang="zh-CN" altLang="en-US" sz="1600" dirty="0" smtClean="0"/>
          </a:p>
          <a:p>
            <a:endParaRPr lang="zh-CN" altLang="en-US" sz="1600" dirty="0" smtClean="0"/>
          </a:p>
          <a:p>
            <a:r>
              <a:rPr lang="zh-CN" altLang="en-US" sz="1600" dirty="0" smtClean="0"/>
              <a:t>        </a:t>
            </a:r>
            <a:r>
              <a:rPr lang="zh-CN" altLang="en-US" sz="1600" dirty="0" smtClean="0"/>
              <a:t>       </a:t>
            </a:r>
            <a:r>
              <a:rPr lang="en-US" altLang="zh-CN" sz="1600" dirty="0" smtClean="0">
                <a:hlinkClick r:id="rId3" action="ppaction://hlinkfile"/>
              </a:rPr>
              <a:t>2. 2017</a:t>
            </a:r>
            <a:r>
              <a:rPr lang="zh-CN" altLang="en-US" sz="1600" dirty="0" smtClean="0">
                <a:hlinkClick r:id="rId3" action="ppaction://hlinkfile"/>
              </a:rPr>
              <a:t>年年审合格国家级出口食品农产品质量安全示范区名单</a:t>
            </a:r>
            <a:endParaRPr lang="zh-CN" altLang="en-US" sz="1600" dirty="0" smtClean="0"/>
          </a:p>
          <a:p>
            <a:endParaRPr lang="zh-CN" altLang="en-US" sz="1600" dirty="0" smtClean="0"/>
          </a:p>
          <a:p>
            <a:r>
              <a:rPr lang="zh-CN" altLang="en-US" sz="1600" dirty="0" smtClean="0"/>
              <a:t> </a:t>
            </a:r>
          </a:p>
          <a:p>
            <a:endParaRPr lang="zh-CN" altLang="en-US" sz="1600" dirty="0" smtClean="0"/>
          </a:p>
          <a:p>
            <a:pPr algn="r"/>
            <a:r>
              <a:rPr lang="zh-CN" altLang="en-US" sz="1600" dirty="0" smtClean="0"/>
              <a:t>质检总</a:t>
            </a:r>
            <a:r>
              <a:rPr lang="zh-CN" altLang="en-US" sz="1600" dirty="0" smtClean="0"/>
              <a:t>局</a:t>
            </a:r>
            <a:endParaRPr lang="zh-CN" altLang="en-US" sz="1600" dirty="0" smtClean="0"/>
          </a:p>
          <a:p>
            <a:pPr algn="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15</a:t>
            </a:r>
            <a:r>
              <a:rPr lang="zh-CN" altLang="en-US" sz="1600" dirty="0" smtClean="0"/>
              <a:t>日</a:t>
            </a:r>
            <a:endParaRPr lang="zh-CN" altLang="en-US" sz="1600" dirty="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548640" y="801975"/>
            <a:ext cx="11178540" cy="5355312"/>
          </a:xfrm>
          <a:prstGeom prst="rect">
            <a:avLst/>
          </a:prstGeom>
        </p:spPr>
        <p:txBody>
          <a:bodyPr wrap="square">
            <a:spAutoFit/>
          </a:bodyPr>
          <a:lstStyle/>
          <a:p>
            <a:pPr algn="ctr"/>
            <a:r>
              <a:rPr lang="en-US" altLang="zh-CN" b="1" dirty="0" smtClean="0">
                <a:solidFill>
                  <a:schemeClr val="accent1"/>
                </a:solidFill>
              </a:rPr>
              <a:t>2017</a:t>
            </a:r>
            <a:r>
              <a:rPr lang="zh-CN" altLang="en-US" b="1" dirty="0" smtClean="0">
                <a:solidFill>
                  <a:schemeClr val="accent1"/>
                </a:solidFill>
              </a:rPr>
              <a:t>年第</a:t>
            </a:r>
            <a:r>
              <a:rPr lang="en-US" altLang="zh-CN" b="1" dirty="0" smtClean="0">
                <a:solidFill>
                  <a:schemeClr val="accent1"/>
                </a:solidFill>
              </a:rPr>
              <a:t>77</a:t>
            </a:r>
            <a:r>
              <a:rPr lang="zh-CN" altLang="en-US" b="1" dirty="0" smtClean="0">
                <a:solidFill>
                  <a:schemeClr val="accent1"/>
                </a:solidFill>
              </a:rPr>
              <a:t>号</a:t>
            </a:r>
            <a:endParaRPr lang="zh-CN" altLang="en-US" b="1" dirty="0" smtClean="0">
              <a:solidFill>
                <a:schemeClr val="accent1"/>
              </a:solidFill>
            </a:endParaRPr>
          </a:p>
          <a:p>
            <a:pPr algn="ctr"/>
            <a:r>
              <a:rPr lang="zh-CN" altLang="en-US" b="1" dirty="0" smtClean="0">
                <a:solidFill>
                  <a:schemeClr val="accent1"/>
                </a:solidFill>
              </a:rPr>
              <a:t>质检总局关于公布第五批“国家级出口工业产</a:t>
            </a:r>
            <a:r>
              <a:rPr lang="zh-CN" altLang="en-US" b="1" dirty="0" smtClean="0">
                <a:solidFill>
                  <a:schemeClr val="accent1"/>
                </a:solidFill>
              </a:rPr>
              <a:t>品</a:t>
            </a:r>
            <a:endParaRPr lang="zh-CN" altLang="en-US" b="1" dirty="0" smtClean="0">
              <a:solidFill>
                <a:schemeClr val="accent1"/>
              </a:solidFill>
            </a:endParaRPr>
          </a:p>
          <a:p>
            <a:pPr algn="ctr"/>
            <a:r>
              <a:rPr lang="zh-CN" altLang="en-US" b="1" dirty="0" smtClean="0">
                <a:solidFill>
                  <a:schemeClr val="accent1"/>
                </a:solidFill>
              </a:rPr>
              <a:t>质量安全示范区”名单的公</a:t>
            </a:r>
            <a:r>
              <a:rPr lang="zh-CN" altLang="en-US" b="1" dirty="0" smtClean="0">
                <a:solidFill>
                  <a:schemeClr val="accent1"/>
                </a:solidFill>
              </a:rPr>
              <a:t>告</a:t>
            </a:r>
            <a:endParaRPr lang="zh-CN" altLang="en-US" b="1" dirty="0" smtClean="0">
              <a:solidFill>
                <a:schemeClr val="accent1"/>
              </a:solidFill>
            </a:endParaRPr>
          </a:p>
          <a:p>
            <a:endParaRPr lang="zh-CN" altLang="en-US" dirty="0" smtClean="0"/>
          </a:p>
          <a:p>
            <a:r>
              <a:rPr lang="zh-CN" altLang="en-US" dirty="0" smtClean="0"/>
              <a:t>根据</a:t>
            </a:r>
            <a:r>
              <a:rPr lang="en-US" altLang="zh-CN" dirty="0" smtClean="0"/>
              <a:t>《</a:t>
            </a:r>
            <a:r>
              <a:rPr lang="zh-CN" altLang="en-US" dirty="0" smtClean="0"/>
              <a:t>质检总局关于出口工业产品质量安全示范区建设的指导意见</a:t>
            </a:r>
            <a:r>
              <a:rPr lang="en-US" altLang="zh-CN" dirty="0" smtClean="0"/>
              <a:t>》</a:t>
            </a:r>
            <a:r>
              <a:rPr lang="zh-CN" altLang="en-US" dirty="0" smtClean="0"/>
              <a:t>（国质检检</a:t>
            </a:r>
            <a:r>
              <a:rPr lang="en-US" altLang="zh-CN" dirty="0" smtClean="0"/>
              <a:t>〔2014〕237</a:t>
            </a:r>
            <a:r>
              <a:rPr lang="zh-CN" altLang="en-US" dirty="0" smtClean="0"/>
              <a:t>号）和</a:t>
            </a:r>
            <a:r>
              <a:rPr lang="en-US" altLang="zh-CN" dirty="0" smtClean="0"/>
              <a:t>《</a:t>
            </a:r>
            <a:r>
              <a:rPr lang="zh-CN" altLang="en-US" dirty="0" smtClean="0"/>
              <a:t>国家级出口工业产品质量安全示范区建设实施规范</a:t>
            </a:r>
            <a:r>
              <a:rPr lang="en-US" altLang="zh-CN" dirty="0" smtClean="0"/>
              <a:t>》</a:t>
            </a:r>
            <a:r>
              <a:rPr lang="zh-CN" altLang="en-US" dirty="0" smtClean="0"/>
              <a:t>，经地方政府申请，相关直属检验检疫局初审和质检总局考核，现公布第五批国家级出口工业产品质量安全示范区名单如下：</a:t>
            </a:r>
          </a:p>
          <a:p>
            <a:endParaRPr lang="zh-CN" altLang="en-US" dirty="0" smtClean="0"/>
          </a:p>
          <a:p>
            <a:r>
              <a:rPr lang="zh-CN" altLang="en-US" dirty="0" smtClean="0"/>
              <a:t>一、首次申报并通过考核的国家级出口工业产品质量安全示范区</a:t>
            </a:r>
          </a:p>
          <a:p>
            <a:endParaRPr lang="zh-CN" altLang="en-US" dirty="0" smtClean="0"/>
          </a:p>
          <a:p>
            <a:r>
              <a:rPr lang="en-US" altLang="zh-CN" dirty="0" smtClean="0"/>
              <a:t>1. </a:t>
            </a:r>
            <a:r>
              <a:rPr lang="zh-CN" altLang="en-US" dirty="0" smtClean="0"/>
              <a:t>山西定襄国家级出口法兰锻件产品质量安全示范区</a:t>
            </a:r>
            <a:r>
              <a:rPr lang="zh-CN" altLang="en-US" dirty="0" smtClean="0"/>
              <a:t>。</a:t>
            </a:r>
            <a:endParaRPr lang="zh-CN" altLang="en-US" dirty="0" smtClean="0"/>
          </a:p>
          <a:p>
            <a:r>
              <a:rPr lang="en-US" altLang="zh-CN" dirty="0" smtClean="0"/>
              <a:t>2. </a:t>
            </a:r>
            <a:r>
              <a:rPr lang="zh-CN" altLang="en-US" dirty="0" smtClean="0"/>
              <a:t>青海西宁国家级出口藏毯质量安全示范区</a:t>
            </a:r>
            <a:r>
              <a:rPr lang="zh-CN" altLang="en-US" dirty="0" smtClean="0"/>
              <a:t>。</a:t>
            </a:r>
            <a:endParaRPr lang="zh-CN" altLang="en-US" dirty="0" smtClean="0"/>
          </a:p>
          <a:p>
            <a:r>
              <a:rPr lang="en-US" altLang="zh-CN" dirty="0" smtClean="0"/>
              <a:t>3</a:t>
            </a:r>
            <a:r>
              <a:rPr lang="en-US" altLang="zh-CN" dirty="0" smtClean="0"/>
              <a:t>. </a:t>
            </a:r>
            <a:r>
              <a:rPr lang="zh-CN" altLang="en-US" dirty="0" smtClean="0"/>
              <a:t>湖</a:t>
            </a:r>
            <a:r>
              <a:rPr lang="zh-CN" altLang="en-US" dirty="0" smtClean="0"/>
              <a:t>南醴陵国家级出口电瓷质量安全示范区</a:t>
            </a:r>
            <a:r>
              <a:rPr lang="zh-CN" altLang="en-US" dirty="0" smtClean="0"/>
              <a:t>。</a:t>
            </a:r>
            <a:endParaRPr lang="zh-CN" altLang="en-US" dirty="0" smtClean="0"/>
          </a:p>
          <a:p>
            <a:r>
              <a:rPr lang="en-US" altLang="zh-CN" dirty="0" smtClean="0"/>
              <a:t>4. </a:t>
            </a:r>
            <a:r>
              <a:rPr lang="zh-CN" altLang="en-US" dirty="0" smtClean="0"/>
              <a:t>吉林辽源国家级出口袜制品质量安全示范区</a:t>
            </a:r>
            <a:r>
              <a:rPr lang="zh-CN" altLang="en-US" dirty="0" smtClean="0"/>
              <a:t>。</a:t>
            </a:r>
            <a:endParaRPr lang="zh-CN" altLang="en-US" dirty="0" smtClean="0"/>
          </a:p>
          <a:p>
            <a:r>
              <a:rPr lang="en-US" altLang="zh-CN" dirty="0" smtClean="0"/>
              <a:t>5. </a:t>
            </a:r>
            <a:r>
              <a:rPr lang="zh-CN" altLang="en-US" dirty="0" smtClean="0"/>
              <a:t>吉林抚松国家级出口木制品质量安全示范区。</a:t>
            </a:r>
          </a:p>
          <a:p>
            <a:endParaRPr lang="zh-CN" altLang="en-US" dirty="0" smtClean="0"/>
          </a:p>
          <a:p>
            <a:r>
              <a:rPr lang="zh-CN" altLang="en-US" dirty="0" smtClean="0"/>
              <a:t>二、更改名称并通过考核的国家级出口工业产品质量安全示范</a:t>
            </a:r>
            <a:r>
              <a:rPr lang="zh-CN" altLang="en-US" dirty="0" smtClean="0"/>
              <a:t>区</a:t>
            </a:r>
            <a:endParaRPr lang="zh-CN" altLang="en-US" dirty="0" smtClean="0"/>
          </a:p>
          <a:p>
            <a:r>
              <a:rPr lang="zh-CN" altLang="en-US" dirty="0" smtClean="0"/>
              <a:t>浙江武义国家级出口食品接触产品质量安全示范区。</a:t>
            </a:r>
          </a:p>
          <a:p>
            <a:endParaRPr lang="zh-CN" altLang="en-US" dirty="0" smtClean="0"/>
          </a:p>
        </p:txBody>
      </p:sp>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4790A39A-28D9-4EB0-BC90-8F6F49E715E3}"/>
              </a:ext>
            </a:extLst>
          </p:cNvPr>
          <p:cNvSpPr/>
          <p:nvPr/>
        </p:nvSpPr>
        <p:spPr>
          <a:xfrm rot="5400000">
            <a:off x="10630377" y="71628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AE1FFD9-4755-4C5F-A551-792A1F4647CD}"/>
              </a:ext>
            </a:extLst>
          </p:cNvPr>
          <p:cNvSpPr/>
          <p:nvPr/>
        </p:nvSpPr>
        <p:spPr>
          <a:xfrm>
            <a:off x="43815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7">
            <a:extLst>
              <a:ext uri="{FF2B5EF4-FFF2-40B4-BE49-F238E27FC236}">
                <a16:creationId xmlns="" xmlns:a16="http://schemas.microsoft.com/office/drawing/2014/main" id="{C11BE4CD-FEF0-48C7-9316-9A0916B7C31C}"/>
              </a:ext>
            </a:extLst>
          </p:cNvPr>
          <p:cNvSpPr txBox="1"/>
          <p:nvPr/>
        </p:nvSpPr>
        <p:spPr>
          <a:xfrm>
            <a:off x="79882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商检</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548640" y="1053882"/>
            <a:ext cx="11064240" cy="3970318"/>
          </a:xfrm>
          <a:prstGeom prst="rect">
            <a:avLst/>
          </a:prstGeom>
        </p:spPr>
        <p:txBody>
          <a:bodyPr wrap="square">
            <a:spAutoFit/>
          </a:bodyPr>
          <a:lstStyle/>
          <a:p>
            <a:r>
              <a:rPr lang="zh-CN" altLang="en-US" dirty="0" smtClean="0"/>
              <a:t>三、续延复审并通过考核的国家级出口工业产品质量安全示范区</a:t>
            </a:r>
          </a:p>
          <a:p>
            <a:r>
              <a:rPr lang="en-US" altLang="zh-CN" dirty="0" smtClean="0"/>
              <a:t>1. </a:t>
            </a:r>
            <a:r>
              <a:rPr lang="zh-CN" altLang="en-US" dirty="0" smtClean="0"/>
              <a:t>北京国家级出口汽车质量安全示范区。</a:t>
            </a:r>
          </a:p>
          <a:p>
            <a:r>
              <a:rPr lang="en-US" altLang="zh-CN" dirty="0" smtClean="0"/>
              <a:t>2. </a:t>
            </a:r>
            <a:r>
              <a:rPr lang="zh-CN" altLang="en-US" dirty="0" smtClean="0"/>
              <a:t>辽宁沈阳国家级出口机床质量安全示范区。</a:t>
            </a:r>
          </a:p>
          <a:p>
            <a:r>
              <a:rPr lang="en-US" altLang="zh-CN" dirty="0" smtClean="0"/>
              <a:t>3. </a:t>
            </a:r>
            <a:r>
              <a:rPr lang="zh-CN" altLang="en-US" dirty="0" smtClean="0"/>
              <a:t>山东即墨国家级出口服装质量安全示范区。</a:t>
            </a:r>
          </a:p>
          <a:p>
            <a:r>
              <a:rPr lang="en-US" altLang="zh-CN" dirty="0" smtClean="0"/>
              <a:t>4. </a:t>
            </a:r>
            <a:r>
              <a:rPr lang="zh-CN" altLang="en-US" dirty="0" smtClean="0"/>
              <a:t>山东广饶国家级出口轮胎质量安全示范区。</a:t>
            </a:r>
          </a:p>
          <a:p>
            <a:r>
              <a:rPr lang="en-US" altLang="zh-CN" dirty="0" smtClean="0"/>
              <a:t>5. </a:t>
            </a:r>
            <a:r>
              <a:rPr lang="zh-CN" altLang="en-US" dirty="0" smtClean="0"/>
              <a:t>江苏苏州国家级出口汽车及零部件质量安全示范区。</a:t>
            </a:r>
          </a:p>
          <a:p>
            <a:r>
              <a:rPr lang="en-US" altLang="zh-CN" dirty="0" smtClean="0"/>
              <a:t>6. </a:t>
            </a:r>
            <a:r>
              <a:rPr lang="zh-CN" altLang="en-US" dirty="0" smtClean="0"/>
              <a:t>江苏昆山国家级出口自行车质量安全示范区。</a:t>
            </a:r>
          </a:p>
          <a:p>
            <a:r>
              <a:rPr lang="en-US" altLang="zh-CN" dirty="0" smtClean="0"/>
              <a:t>7. </a:t>
            </a:r>
            <a:r>
              <a:rPr lang="zh-CN" altLang="en-US" dirty="0" smtClean="0"/>
              <a:t>江苏常熟国家级出口电子信息产品质量安全示范区。</a:t>
            </a:r>
          </a:p>
          <a:p>
            <a:r>
              <a:rPr lang="en-US" altLang="zh-CN" dirty="0" smtClean="0"/>
              <a:t>8. </a:t>
            </a:r>
            <a:r>
              <a:rPr lang="zh-CN" altLang="en-US" dirty="0" smtClean="0"/>
              <a:t>浙江云和国家级出口木制玩具质量安全示范区。</a:t>
            </a:r>
          </a:p>
          <a:p>
            <a:r>
              <a:rPr lang="en-US" altLang="zh-CN" dirty="0" smtClean="0"/>
              <a:t>9. </a:t>
            </a:r>
            <a:r>
              <a:rPr lang="zh-CN" altLang="en-US" dirty="0" smtClean="0"/>
              <a:t>浙江诸暨国家级出口袜制品质量安全示范区。</a:t>
            </a:r>
          </a:p>
          <a:p>
            <a:endParaRPr lang="zh-CN" altLang="en-US" dirty="0" smtClean="0"/>
          </a:p>
          <a:p>
            <a:r>
              <a:rPr lang="zh-CN" altLang="en-US" dirty="0" smtClean="0"/>
              <a:t>特此公告。</a:t>
            </a:r>
          </a:p>
          <a:p>
            <a:pPr algn="r"/>
            <a:r>
              <a:rPr lang="zh-CN" altLang="en-US" dirty="0" smtClean="0"/>
              <a:t>质检总局</a:t>
            </a:r>
          </a:p>
          <a:p>
            <a:pPr algn="r"/>
            <a:r>
              <a:rPr lang="en-US" altLang="zh-CN" dirty="0" smtClean="0"/>
              <a:t>2017</a:t>
            </a:r>
            <a:r>
              <a:rPr lang="zh-CN" altLang="en-US" dirty="0" smtClean="0"/>
              <a:t>年</a:t>
            </a:r>
            <a:r>
              <a:rPr lang="en-US" altLang="zh-CN" dirty="0" smtClean="0"/>
              <a:t>9</a:t>
            </a:r>
            <a:r>
              <a:rPr lang="zh-CN" altLang="en-US" dirty="0" smtClean="0"/>
              <a:t>月</a:t>
            </a:r>
            <a:r>
              <a:rPr lang="en-US" altLang="zh-CN" dirty="0" smtClean="0"/>
              <a:t>20</a:t>
            </a:r>
            <a:r>
              <a:rPr lang="zh-CN" altLang="en-US" dirty="0" smtClean="0"/>
              <a:t>日</a:t>
            </a:r>
            <a:endParaRPr lang="zh-CN" altLang="en-US" dirty="0"/>
          </a:p>
        </p:txBody>
      </p:sp>
      <p:pic>
        <p:nvPicPr>
          <p:cNvPr id="3074" name="Picture 2"/>
          <p:cNvPicPr>
            <a:picLocks noChangeAspect="1" noChangeArrowheads="1"/>
          </p:cNvPicPr>
          <p:nvPr/>
        </p:nvPicPr>
        <p:blipFill>
          <a:blip r:embed="rId2" cstate="print"/>
          <a:srcRect/>
          <a:stretch>
            <a:fillRect/>
          </a:stretch>
        </p:blipFill>
        <p:spPr bwMode="auto">
          <a:xfrm>
            <a:off x="692469" y="4757246"/>
            <a:ext cx="4519612" cy="1777857"/>
          </a:xfrm>
          <a:prstGeom prst="rect">
            <a:avLst/>
          </a:prstGeom>
          <a:noFill/>
          <a:ln w="9525">
            <a:noFill/>
            <a:miter lim="800000"/>
            <a:headEnd/>
            <a:tailEnd/>
          </a:ln>
        </p:spPr>
      </p:pic>
    </p:spTree>
    <p:extLst>
      <p:ext uri="{BB962C8B-B14F-4D97-AF65-F5344CB8AC3E}">
        <p14:creationId xmlns:p14="http://schemas.microsoft.com/office/powerpoint/2010/main" xmlns="" val="18250356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3A5857-C4CF-4871-935C-05EE826CB3F8}"/>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t="5254" b="5254"/>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880B3D9F-12F4-48FD-B00F-6ED3495471D8}"/>
              </a:ext>
            </a:extLst>
          </p:cNvPr>
          <p:cNvSpPr/>
          <p:nvPr/>
        </p:nvSpPr>
        <p:spPr>
          <a:xfrm>
            <a:off x="0" y="908050"/>
            <a:ext cx="12192000" cy="5949950"/>
          </a:xfrm>
          <a:prstGeom prst="rect">
            <a:avLst/>
          </a:prstGeom>
          <a:gradFill>
            <a:gsLst>
              <a:gs pos="0">
                <a:srgbClr val="17375D">
                  <a:alpha val="0"/>
                </a:srgbClr>
              </a:gs>
              <a:gs pos="100000">
                <a:srgbClr val="17375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38734BA8-E3A3-4D32-9A22-505BAEA423BA}"/>
              </a:ext>
            </a:extLst>
          </p:cNvPr>
          <p:cNvSpPr txBox="1"/>
          <p:nvPr/>
        </p:nvSpPr>
        <p:spPr>
          <a:xfrm>
            <a:off x="1374321" y="2451249"/>
            <a:ext cx="9424308" cy="1446550"/>
          </a:xfrm>
          <a:prstGeom prst="rect">
            <a:avLst/>
          </a:prstGeom>
          <a:noFill/>
        </p:spPr>
        <p:txBody>
          <a:bodyPr wrap="square" rtlCol="0">
            <a:spAutoFit/>
          </a:bodyPr>
          <a:lstStyle/>
          <a:p>
            <a:pPr algn="ctr"/>
            <a:r>
              <a:rPr lang="zh-CN" altLang="en-US" sz="8800" dirty="0">
                <a:solidFill>
                  <a:schemeClr val="bg1"/>
                </a:solidFill>
                <a:effectLst>
                  <a:outerShdw blurRad="38100" dist="38100" dir="2700000" algn="tl">
                    <a:srgbClr val="000000">
                      <a:alpha val="43137"/>
                    </a:srgbClr>
                  </a:outerShdw>
                </a:effectLst>
                <a:latin typeface="汉仪尚巍手书W" panose="00020600040101010101" pitchFamily="18" charset="-122"/>
                <a:ea typeface="汉仪尚巍手书W" panose="00020600040101010101" pitchFamily="18" charset="-122"/>
              </a:rPr>
              <a:t>谢谢聆听</a:t>
            </a:r>
          </a:p>
        </p:txBody>
      </p:sp>
      <p:cxnSp>
        <p:nvCxnSpPr>
          <p:cNvPr id="10" name="直接连接符 9">
            <a:extLst>
              <a:ext uri="{FF2B5EF4-FFF2-40B4-BE49-F238E27FC236}">
                <a16:creationId xmlns="" xmlns:a16="http://schemas.microsoft.com/office/drawing/2014/main" id="{BAA31A5A-1A51-466E-81A6-4397B4B606DF}"/>
              </a:ext>
            </a:extLst>
          </p:cNvPr>
          <p:cNvCxnSpPr/>
          <p:nvPr/>
        </p:nvCxnSpPr>
        <p:spPr>
          <a:xfrm>
            <a:off x="3314700" y="4586516"/>
            <a:ext cx="5562600"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 xmlns:a16="http://schemas.microsoft.com/office/drawing/2014/main" id="{B395100A-3EAC-486F-97E0-464AD1D70DD1}"/>
              </a:ext>
            </a:extLst>
          </p:cNvPr>
          <p:cNvSpPr/>
          <p:nvPr/>
        </p:nvSpPr>
        <p:spPr>
          <a:xfrm>
            <a:off x="3889829" y="3858598"/>
            <a:ext cx="4412342" cy="369332"/>
          </a:xfrm>
          <a:prstGeom prst="rect">
            <a:avLst/>
          </a:prstGeom>
        </p:spPr>
        <p:txBody>
          <a:bodyPr wrap="square">
            <a:spAutoFit/>
          </a:bodyPr>
          <a:lstStyle/>
          <a:p>
            <a:pPr algn="dist"/>
            <a:r>
              <a:rPr lang="en-US" altLang="zh-CN" dirty="0">
                <a:solidFill>
                  <a:schemeClr val="bg1"/>
                </a:solidFill>
                <a:latin typeface="微软雅黑 Light" panose="020B0502040204020203" pitchFamily="34" charset="-122"/>
                <a:ea typeface="微软雅黑 Light" panose="020B0502040204020203" pitchFamily="34" charset="-122"/>
              </a:rPr>
              <a:t>Thanks For Listening</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4615254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5106526"/>
          </a:xfrm>
          <a:prstGeom prst="rect">
            <a:avLst/>
          </a:prstGeom>
        </p:spPr>
        <p:txBody>
          <a:bodyPr wrap="square">
            <a:spAutoFit/>
          </a:bodyPr>
          <a:lstStyle/>
          <a:p>
            <a:pPr algn="ctr">
              <a:lnSpc>
                <a:spcPts val="23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42</a:t>
            </a:r>
            <a:r>
              <a:rPr lang="zh-CN" altLang="en-US" sz="1600" b="1" dirty="0" smtClean="0">
                <a:solidFill>
                  <a:schemeClr val="accent1"/>
                </a:solidFill>
              </a:rPr>
              <a:t>号（关于公布、废止部分商品归类决定的公告）</a:t>
            </a:r>
          </a:p>
          <a:p>
            <a:pPr>
              <a:lnSpc>
                <a:spcPts val="2300"/>
              </a:lnSpc>
            </a:pPr>
            <a:endParaRPr lang="zh-CN" altLang="en-US" sz="1600" dirty="0" smtClean="0"/>
          </a:p>
          <a:p>
            <a:pPr>
              <a:lnSpc>
                <a:spcPts val="2300"/>
              </a:lnSpc>
            </a:pPr>
            <a:r>
              <a:rPr lang="zh-CN" altLang="en-US" sz="1600" dirty="0" smtClean="0"/>
              <a:t>　　为便于进出口货物的收发货人及其代理人正确申报商品归类事项，减少商品归类争议，保障海关商品归类执法的统一，根据</a:t>
            </a:r>
            <a:r>
              <a:rPr lang="en-US" altLang="zh-CN" sz="1600" dirty="0" smtClean="0"/>
              <a:t>《</a:t>
            </a:r>
            <a:r>
              <a:rPr lang="zh-CN" altLang="en-US" sz="1600" dirty="0" smtClean="0"/>
              <a:t>中华人民共和国海关进出口货物商品归类管理规定</a:t>
            </a:r>
            <a:r>
              <a:rPr lang="en-US" altLang="zh-CN" sz="1600" dirty="0" smtClean="0"/>
              <a:t>》</a:t>
            </a:r>
            <a:r>
              <a:rPr lang="zh-CN" altLang="en-US" sz="1600" dirty="0" smtClean="0"/>
              <a:t>（海关总署令第</a:t>
            </a:r>
            <a:r>
              <a:rPr lang="en-US" altLang="zh-CN" sz="1600" dirty="0" smtClean="0"/>
              <a:t>158</a:t>
            </a:r>
            <a:r>
              <a:rPr lang="zh-CN" altLang="en-US" sz="1600" dirty="0" smtClean="0"/>
              <a:t>号）有关规定，海关总署决定公布</a:t>
            </a:r>
            <a:r>
              <a:rPr lang="en-US" altLang="zh-CN" sz="1600" dirty="0" smtClean="0"/>
              <a:t>2017</a:t>
            </a:r>
            <a:r>
              <a:rPr lang="zh-CN" altLang="en-US" sz="1600" dirty="0" smtClean="0"/>
              <a:t>年商品归类决定（</a:t>
            </a:r>
            <a:r>
              <a:rPr lang="en-US" altLang="zh-CN" sz="1600" dirty="0" smtClean="0"/>
              <a:t>Ⅱ</a:t>
            </a:r>
            <a:r>
              <a:rPr lang="zh-CN" altLang="en-US" sz="1600" dirty="0" smtClean="0"/>
              <a:t>）（详见附件</a:t>
            </a:r>
            <a:r>
              <a:rPr lang="en-US" altLang="zh-CN" sz="1600" dirty="0" smtClean="0"/>
              <a:t>1</a:t>
            </a:r>
            <a:r>
              <a:rPr lang="zh-CN" altLang="en-US" sz="1600" dirty="0" smtClean="0"/>
              <a:t>）。</a:t>
            </a:r>
          </a:p>
          <a:p>
            <a:pPr>
              <a:lnSpc>
                <a:spcPts val="2300"/>
              </a:lnSpc>
            </a:pPr>
            <a:endParaRPr lang="zh-CN" altLang="en-US" sz="1600" dirty="0" smtClean="0"/>
          </a:p>
          <a:p>
            <a:pPr>
              <a:lnSpc>
                <a:spcPts val="2300"/>
              </a:lnSpc>
            </a:pPr>
            <a:r>
              <a:rPr lang="zh-CN" altLang="en-US" sz="1600" dirty="0" smtClean="0"/>
              <a:t>　　部分因所依据的法律、行政法规发生变化而同时废止的商品归类决定一并予以公布（详见附件</a:t>
            </a:r>
            <a:r>
              <a:rPr lang="en-US" altLang="zh-CN" sz="1600" dirty="0" smtClean="0"/>
              <a:t>2</a:t>
            </a:r>
            <a:r>
              <a:rPr lang="zh-CN" altLang="en-US" sz="1600" dirty="0" smtClean="0"/>
              <a:t>）。</a:t>
            </a:r>
          </a:p>
          <a:p>
            <a:pPr>
              <a:lnSpc>
                <a:spcPts val="2300"/>
              </a:lnSpc>
            </a:pPr>
            <a:endParaRPr lang="zh-CN" altLang="en-US" sz="1600" dirty="0" smtClean="0"/>
          </a:p>
          <a:p>
            <a:pPr>
              <a:lnSpc>
                <a:spcPts val="2300"/>
              </a:lnSpc>
            </a:pPr>
            <a:r>
              <a:rPr lang="zh-CN" altLang="en-US" sz="1600" dirty="0" smtClean="0"/>
              <a:t>　　上述归类决定自</a:t>
            </a:r>
            <a:r>
              <a:rPr lang="en-US" altLang="zh-CN" sz="1600" dirty="0" smtClean="0"/>
              <a:t>2017</a:t>
            </a:r>
            <a:r>
              <a:rPr lang="zh-CN" altLang="en-US" sz="1600" dirty="0" smtClean="0"/>
              <a:t>年</a:t>
            </a:r>
            <a:r>
              <a:rPr lang="en-US" altLang="zh-CN" sz="1600" dirty="0" smtClean="0"/>
              <a:t>10</a:t>
            </a:r>
            <a:r>
              <a:rPr lang="zh-CN" altLang="en-US" sz="1600" dirty="0" smtClean="0"/>
              <a:t>月</a:t>
            </a:r>
            <a:r>
              <a:rPr lang="en-US" altLang="zh-CN" sz="1600" dirty="0" smtClean="0"/>
              <a:t>1</a:t>
            </a:r>
            <a:r>
              <a:rPr lang="zh-CN" altLang="en-US" sz="1600" dirty="0" smtClean="0"/>
              <a:t>日起执行。</a:t>
            </a:r>
          </a:p>
          <a:p>
            <a:pPr>
              <a:lnSpc>
                <a:spcPts val="2300"/>
              </a:lnSpc>
            </a:pPr>
            <a:endParaRPr lang="zh-CN" altLang="en-US" sz="1600" dirty="0" smtClean="0"/>
          </a:p>
          <a:p>
            <a:pPr>
              <a:lnSpc>
                <a:spcPts val="2300"/>
              </a:lnSpc>
            </a:pPr>
            <a:r>
              <a:rPr lang="zh-CN" altLang="en-US" sz="1600" dirty="0" smtClean="0"/>
              <a:t>　　特此公告。</a:t>
            </a:r>
          </a:p>
          <a:p>
            <a:pPr>
              <a:lnSpc>
                <a:spcPts val="2300"/>
              </a:lnSpc>
            </a:pPr>
            <a:endParaRPr lang="zh-CN" altLang="en-US" sz="1600" dirty="0" smtClean="0"/>
          </a:p>
          <a:p>
            <a:pPr>
              <a:lnSpc>
                <a:spcPts val="2300"/>
              </a:lnSpc>
            </a:pPr>
            <a:r>
              <a:rPr lang="zh-CN" altLang="en-US" sz="1600" dirty="0" smtClean="0"/>
              <a:t>       附件：</a:t>
            </a:r>
            <a:r>
              <a:rPr lang="en-US" altLang="zh-CN" sz="1600" b="1" dirty="0" smtClean="0">
                <a:hlinkClick r:id="rId3" action="ppaction://hlinkfile"/>
              </a:rPr>
              <a:t>1.2017</a:t>
            </a:r>
            <a:r>
              <a:rPr lang="zh-CN" altLang="en-US" sz="1600" b="1" dirty="0" smtClean="0">
                <a:hlinkClick r:id="rId3" action="ppaction://hlinkfile"/>
              </a:rPr>
              <a:t>年商品归类决定（</a:t>
            </a:r>
            <a:r>
              <a:rPr lang="en-US" altLang="zh-CN" sz="1600" b="1" dirty="0" smtClean="0">
                <a:hlinkClick r:id="rId3" action="ppaction://hlinkfile"/>
              </a:rPr>
              <a:t>Ⅱ</a:t>
            </a:r>
            <a:r>
              <a:rPr lang="zh-CN" altLang="en-US" sz="1600" b="1" dirty="0" smtClean="0">
                <a:hlinkClick r:id="rId3" action="ppaction://hlinkfile"/>
              </a:rPr>
              <a:t>）</a:t>
            </a:r>
            <a:r>
              <a:rPr lang="en-US" altLang="zh-CN" sz="1600" b="1" dirty="0" smtClean="0">
                <a:hlinkClick r:id="rId3" action="ppaction://hlinkfile"/>
              </a:rPr>
              <a:t>.doc</a:t>
            </a:r>
            <a:endParaRPr lang="en-US" altLang="zh-CN" sz="1600" b="1" dirty="0" smtClean="0"/>
          </a:p>
          <a:p>
            <a:pPr>
              <a:lnSpc>
                <a:spcPts val="2300"/>
              </a:lnSpc>
            </a:pPr>
            <a:r>
              <a:rPr lang="en-US" altLang="zh-CN" sz="1600" b="1" dirty="0" smtClean="0"/>
              <a:t>                  </a:t>
            </a:r>
            <a:r>
              <a:rPr lang="en-US" altLang="zh-CN" sz="1600" b="1" dirty="0" smtClean="0">
                <a:hlinkClick r:id="rId4" action="ppaction://hlinkfile"/>
              </a:rPr>
              <a:t>2.2017</a:t>
            </a:r>
            <a:r>
              <a:rPr lang="zh-CN" altLang="en-US" sz="1600" b="1" dirty="0" smtClean="0">
                <a:hlinkClick r:id="rId4" action="ppaction://hlinkfile"/>
              </a:rPr>
              <a:t>年废止的商品归类决定（</a:t>
            </a:r>
            <a:r>
              <a:rPr lang="en-US" altLang="zh-CN" sz="1600" b="1" dirty="0" smtClean="0">
                <a:hlinkClick r:id="rId4" action="ppaction://hlinkfile"/>
              </a:rPr>
              <a:t>Ⅱ</a:t>
            </a:r>
            <a:r>
              <a:rPr lang="zh-CN" altLang="en-US" sz="1600" b="1" dirty="0" smtClean="0">
                <a:hlinkClick r:id="rId4" action="ppaction://hlinkfile"/>
              </a:rPr>
              <a:t>）</a:t>
            </a:r>
            <a:r>
              <a:rPr lang="en-US" altLang="zh-CN" sz="1600" b="1" dirty="0" smtClean="0">
                <a:hlinkClick r:id="rId4" action="ppaction://hlinkfile"/>
              </a:rPr>
              <a:t>.doc</a:t>
            </a:r>
            <a:endParaRPr lang="en-US" altLang="zh-CN" sz="1600" b="1" dirty="0" smtClean="0"/>
          </a:p>
          <a:p>
            <a:pPr>
              <a:lnSpc>
                <a:spcPts val="2300"/>
              </a:lnSpc>
            </a:pPr>
            <a:endParaRPr lang="en-US" altLang="zh-CN" sz="1600" dirty="0" smtClean="0"/>
          </a:p>
          <a:p>
            <a:pPr algn="r">
              <a:lnSpc>
                <a:spcPts val="2300"/>
              </a:lnSpc>
            </a:pPr>
            <a:r>
              <a:rPr lang="zh-CN" altLang="en-US" sz="1600" dirty="0" smtClean="0"/>
              <a:t>海关总署</a:t>
            </a:r>
          </a:p>
          <a:p>
            <a:pPr algn="r">
              <a:lnSpc>
                <a:spcPts val="23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11</a:t>
            </a:r>
            <a:r>
              <a:rPr lang="zh-CN" altLang="en-US" sz="1600" dirty="0" smtClean="0"/>
              <a:t>日</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80748"/>
            <a:ext cx="10218420" cy="2746906"/>
          </a:xfrm>
          <a:prstGeom prst="rect">
            <a:avLst/>
          </a:prstGeom>
        </p:spPr>
        <p:txBody>
          <a:bodyPr wrap="square">
            <a:spAutoFit/>
          </a:bodyPr>
          <a:lstStyle/>
          <a:p>
            <a:pPr algn="ctr">
              <a:lnSpc>
                <a:spcPts val="23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43</a:t>
            </a:r>
            <a:r>
              <a:rPr lang="zh-CN" altLang="en-US" sz="1600" b="1" dirty="0" smtClean="0">
                <a:solidFill>
                  <a:schemeClr val="accent1"/>
                </a:solidFill>
              </a:rPr>
              <a:t>号（关于废止</a:t>
            </a:r>
            <a:r>
              <a:rPr lang="en-US" altLang="zh-CN" sz="1600" b="1" dirty="0" smtClean="0">
                <a:solidFill>
                  <a:schemeClr val="accent1"/>
                </a:solidFill>
              </a:rPr>
              <a:t>2010</a:t>
            </a:r>
            <a:r>
              <a:rPr lang="zh-CN" altLang="en-US" sz="1600" b="1" dirty="0" smtClean="0">
                <a:solidFill>
                  <a:schemeClr val="accent1"/>
                </a:solidFill>
              </a:rPr>
              <a:t>年第</a:t>
            </a:r>
            <a:r>
              <a:rPr lang="en-US" altLang="zh-CN" sz="1600" b="1" dirty="0" smtClean="0">
                <a:solidFill>
                  <a:schemeClr val="accent1"/>
                </a:solidFill>
              </a:rPr>
              <a:t>59</a:t>
            </a:r>
            <a:r>
              <a:rPr lang="zh-CN" altLang="en-US" sz="1600" b="1" dirty="0" smtClean="0">
                <a:solidFill>
                  <a:schemeClr val="accent1"/>
                </a:solidFill>
              </a:rPr>
              <a:t>号公告的公告）</a:t>
            </a:r>
          </a:p>
          <a:p>
            <a:pPr>
              <a:lnSpc>
                <a:spcPts val="2300"/>
              </a:lnSpc>
            </a:pPr>
            <a:endParaRPr lang="zh-CN" altLang="en-US" sz="1600" dirty="0" smtClean="0"/>
          </a:p>
          <a:p>
            <a:pPr>
              <a:lnSpc>
                <a:spcPts val="2300"/>
              </a:lnSpc>
            </a:pPr>
            <a:r>
              <a:rPr lang="zh-CN" altLang="en-US" sz="1600" dirty="0" smtClean="0"/>
              <a:t>　　根据工作实际，海关总署决定废止</a:t>
            </a:r>
            <a:r>
              <a:rPr lang="en-US" altLang="zh-CN" sz="1600" dirty="0" smtClean="0"/>
              <a:t>2010</a:t>
            </a:r>
            <a:r>
              <a:rPr lang="zh-CN" altLang="en-US" sz="1600" dirty="0" smtClean="0"/>
              <a:t>年第</a:t>
            </a:r>
            <a:r>
              <a:rPr lang="en-US" altLang="zh-CN" sz="1600" dirty="0" smtClean="0"/>
              <a:t>59</a:t>
            </a:r>
            <a:r>
              <a:rPr lang="zh-CN" altLang="en-US" sz="1600" dirty="0" smtClean="0"/>
              <a:t>号公告。相关工作可依据</a:t>
            </a:r>
            <a:r>
              <a:rPr lang="en-US" altLang="zh-CN" sz="1600" dirty="0" smtClean="0"/>
              <a:t>2013</a:t>
            </a:r>
            <a:r>
              <a:rPr lang="zh-CN" altLang="en-US" sz="1600" dirty="0" smtClean="0"/>
              <a:t>年第</a:t>
            </a:r>
            <a:r>
              <a:rPr lang="en-US" altLang="zh-CN" sz="1600" dirty="0" smtClean="0"/>
              <a:t>29</a:t>
            </a:r>
            <a:r>
              <a:rPr lang="zh-CN" altLang="en-US" sz="1600" dirty="0" smtClean="0"/>
              <a:t>号公告附件</a:t>
            </a:r>
            <a:r>
              <a:rPr lang="en-US" altLang="zh-CN" sz="1600" dirty="0" smtClean="0"/>
              <a:t>2</a:t>
            </a:r>
            <a:r>
              <a:rPr lang="zh-CN" altLang="en-US" sz="1600" dirty="0" smtClean="0"/>
              <a:t>和</a:t>
            </a:r>
            <a:r>
              <a:rPr lang="en-US" altLang="zh-CN" sz="1600" dirty="0" smtClean="0"/>
              <a:t>2014</a:t>
            </a:r>
            <a:r>
              <a:rPr lang="zh-CN" altLang="en-US" sz="1600" dirty="0" smtClean="0"/>
              <a:t>年第</a:t>
            </a:r>
            <a:r>
              <a:rPr lang="en-US" altLang="zh-CN" sz="1600" dirty="0" smtClean="0"/>
              <a:t>92</a:t>
            </a:r>
            <a:r>
              <a:rPr lang="zh-CN" altLang="en-US" sz="1600" dirty="0" smtClean="0"/>
              <a:t>号公告，按照通关作业无纸化企业存单管理。</a:t>
            </a:r>
          </a:p>
          <a:p>
            <a:pPr>
              <a:lnSpc>
                <a:spcPts val="2300"/>
              </a:lnSpc>
            </a:pPr>
            <a:r>
              <a:rPr lang="zh-CN" altLang="en-US" sz="1600" dirty="0" smtClean="0"/>
              <a:t>　　本公告自发布之日起施行。</a:t>
            </a:r>
          </a:p>
          <a:p>
            <a:pPr>
              <a:lnSpc>
                <a:spcPts val="2300"/>
              </a:lnSpc>
            </a:pPr>
            <a:r>
              <a:rPr lang="zh-CN" altLang="en-US" sz="1600" dirty="0" smtClean="0"/>
              <a:t>　　特此公告。</a:t>
            </a:r>
          </a:p>
          <a:p>
            <a:pPr>
              <a:lnSpc>
                <a:spcPts val="2300"/>
              </a:lnSpc>
            </a:pPr>
            <a:endParaRPr lang="zh-CN" altLang="en-US" sz="1600" dirty="0" smtClean="0"/>
          </a:p>
          <a:p>
            <a:pPr algn="r">
              <a:lnSpc>
                <a:spcPts val="2300"/>
              </a:lnSpc>
            </a:pPr>
            <a:r>
              <a:rPr lang="zh-CN" altLang="en-US" sz="1600" dirty="0" smtClean="0"/>
              <a:t>海关总署</a:t>
            </a:r>
          </a:p>
          <a:p>
            <a:pPr algn="r">
              <a:lnSpc>
                <a:spcPts val="23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15</a:t>
            </a:r>
            <a:r>
              <a:rPr lang="zh-CN" altLang="en-US" sz="1600" dirty="0" smtClean="0"/>
              <a:t>日</a:t>
            </a:r>
          </a:p>
        </p:txBody>
      </p:sp>
      <p:sp>
        <p:nvSpPr>
          <p:cNvPr id="9" name="椭圆 8">
            <a:extLst>
              <a:ext uri="{FF2B5EF4-FFF2-40B4-BE49-F238E27FC236}">
                <a16:creationId xmlns="" xmlns:a16="http://schemas.microsoft.com/office/drawing/2014/main" id="{621A6833-B268-4367-9057-B5298C09BD2D}"/>
              </a:ext>
            </a:extLst>
          </p:cNvPr>
          <p:cNvSpPr/>
          <p:nvPr/>
        </p:nvSpPr>
        <p:spPr>
          <a:xfrm>
            <a:off x="1707050" y="4612599"/>
            <a:ext cx="819763" cy="819763"/>
          </a:xfrm>
          <a:prstGeom prst="ellipse">
            <a:avLst/>
          </a:prstGeom>
          <a:noFill/>
          <a:ln>
            <a:solidFill>
              <a:srgbClr val="1737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a:extLst>
              <a:ext uri="{FF2B5EF4-FFF2-40B4-BE49-F238E27FC236}">
                <a16:creationId xmlns="" xmlns:a16="http://schemas.microsoft.com/office/drawing/2014/main" id="{8D6C2F6D-1C65-4C80-8B75-882441DEE3C7}"/>
              </a:ext>
            </a:extLst>
          </p:cNvPr>
          <p:cNvSpPr/>
          <p:nvPr/>
        </p:nvSpPr>
        <p:spPr>
          <a:xfrm flipH="1">
            <a:off x="1916675" y="4880632"/>
            <a:ext cx="400512" cy="283697"/>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矩形 13"/>
          <p:cNvSpPr/>
          <p:nvPr/>
        </p:nvSpPr>
        <p:spPr>
          <a:xfrm>
            <a:off x="2727960" y="4568875"/>
            <a:ext cx="6873240" cy="1200329"/>
          </a:xfrm>
          <a:prstGeom prst="rect">
            <a:avLst/>
          </a:prstGeom>
        </p:spPr>
        <p:txBody>
          <a:bodyPr wrap="square">
            <a:spAutoFit/>
          </a:bodyPr>
          <a:lstStyle/>
          <a:p>
            <a:r>
              <a:rPr lang="zh-CN" altLang="en-US" b="1" dirty="0" smtClean="0">
                <a:hlinkClick r:id="rId3" action="ppaction://hlinkfile"/>
              </a:rPr>
              <a:t>海关总署公告</a:t>
            </a:r>
            <a:r>
              <a:rPr lang="en-US" altLang="zh-CN" b="1" dirty="0" smtClean="0">
                <a:hlinkClick r:id="rId3" action="ppaction://hlinkfile"/>
              </a:rPr>
              <a:t>2010</a:t>
            </a:r>
            <a:r>
              <a:rPr lang="zh-CN" altLang="en-US" b="1" dirty="0" smtClean="0">
                <a:hlinkClick r:id="rId3" action="ppaction://hlinkfile"/>
              </a:rPr>
              <a:t>年第</a:t>
            </a:r>
            <a:r>
              <a:rPr lang="en-US" altLang="zh-CN" b="1" dirty="0" smtClean="0">
                <a:hlinkClick r:id="rId3" action="ppaction://hlinkfile"/>
              </a:rPr>
              <a:t>59</a:t>
            </a:r>
            <a:r>
              <a:rPr lang="zh-CN" altLang="en-US" b="1" dirty="0" smtClean="0">
                <a:hlinkClick r:id="rId3" action="ppaction://hlinkfile"/>
              </a:rPr>
              <a:t>号（关于开展报关单证企业暂存试点）</a:t>
            </a:r>
            <a:endParaRPr lang="en-US" altLang="zh-CN" b="1" dirty="0" smtClean="0"/>
          </a:p>
          <a:p>
            <a:r>
              <a:rPr lang="en-US" altLang="zh-CN" b="1" dirty="0" smtClean="0">
                <a:hlinkClick r:id="rId4" action="ppaction://hlinkfile"/>
              </a:rPr>
              <a:t>2013</a:t>
            </a:r>
            <a:r>
              <a:rPr lang="zh-CN" altLang="en-US" b="1" dirty="0" smtClean="0">
                <a:hlinkClick r:id="rId4" action="ppaction://hlinkfile"/>
              </a:rPr>
              <a:t>年第</a:t>
            </a:r>
            <a:r>
              <a:rPr lang="en-US" altLang="zh-CN" b="1" dirty="0" smtClean="0">
                <a:hlinkClick r:id="rId4" action="ppaction://hlinkfile"/>
              </a:rPr>
              <a:t>29</a:t>
            </a:r>
            <a:r>
              <a:rPr lang="zh-CN" altLang="en-US" b="1" dirty="0" smtClean="0">
                <a:hlinkClick r:id="rId4" action="ppaction://hlinkfile"/>
              </a:rPr>
              <a:t>号公告附件</a:t>
            </a:r>
            <a:r>
              <a:rPr lang="en-US" altLang="zh-CN" b="1" dirty="0" smtClean="0">
                <a:hlinkClick r:id="rId4" action="ppaction://hlinkfile"/>
              </a:rPr>
              <a:t>2</a:t>
            </a:r>
            <a:endParaRPr lang="en-US" altLang="zh-CN" b="1" dirty="0" smtClean="0"/>
          </a:p>
          <a:p>
            <a:r>
              <a:rPr lang="en-US" altLang="zh-CN" b="1" dirty="0" smtClean="0">
                <a:hlinkClick r:id="rId5" action="ppaction://hlinkfile"/>
              </a:rPr>
              <a:t>2014</a:t>
            </a:r>
            <a:r>
              <a:rPr lang="zh-CN" altLang="en-US" b="1" dirty="0" smtClean="0">
                <a:hlinkClick r:id="rId5" action="ppaction://hlinkfile"/>
              </a:rPr>
              <a:t>年第</a:t>
            </a:r>
            <a:r>
              <a:rPr lang="en-US" altLang="zh-CN" b="1" dirty="0" smtClean="0">
                <a:hlinkClick r:id="rId5" action="ppaction://hlinkfile"/>
              </a:rPr>
              <a:t>92</a:t>
            </a:r>
            <a:r>
              <a:rPr lang="zh-CN" altLang="en-US" b="1" dirty="0" smtClean="0">
                <a:hlinkClick r:id="rId5" action="ppaction://hlinkfile"/>
              </a:rPr>
              <a:t>号公告</a:t>
            </a:r>
            <a:endParaRPr lang="en-US" altLang="zh-CN" b="1" dirty="0" smtClean="0"/>
          </a:p>
          <a:p>
            <a:endParaRPr lang="zh-CN" altLang="en-US" dirty="0"/>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E56EC51-BCC2-47E8-AE3A-060AF2F7834A}"/>
              </a:ext>
            </a:extLst>
          </p:cNvPr>
          <p:cNvSpPr/>
          <p:nvPr/>
        </p:nvSpPr>
        <p:spPr>
          <a:xfrm>
            <a:off x="0" y="0"/>
            <a:ext cx="914400" cy="685800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E1FFD9-4755-4C5F-A551-792A1F4647CD}"/>
              </a:ext>
            </a:extLst>
          </p:cNvPr>
          <p:cNvSpPr/>
          <p:nvPr/>
        </p:nvSpPr>
        <p:spPr>
          <a:xfrm>
            <a:off x="1146810" y="278408"/>
            <a:ext cx="1651000" cy="39116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11BE4CD-FEF0-48C7-9316-9A0916B7C31C}"/>
              </a:ext>
            </a:extLst>
          </p:cNvPr>
          <p:cNvSpPr txBox="1"/>
          <p:nvPr/>
        </p:nvSpPr>
        <p:spPr>
          <a:xfrm>
            <a:off x="1496059" y="277892"/>
            <a:ext cx="883922" cy="400110"/>
          </a:xfrm>
          <a:prstGeom prst="rect">
            <a:avLst/>
          </a:prstGeom>
          <a:noFill/>
        </p:spPr>
        <p:txBody>
          <a:bodyPr wrap="square" rtlCol="0">
            <a:spAutoFit/>
          </a:bodyPr>
          <a:lstStyle/>
          <a:p>
            <a:pPr algn="ctr"/>
            <a:r>
              <a:rPr lang="zh-CN" altLang="en-US" sz="2000" b="1" dirty="0" smtClean="0">
                <a:solidFill>
                  <a:schemeClr val="bg1"/>
                </a:solidFill>
                <a:latin typeface="微软雅黑 Light" panose="020B0502040204020203" pitchFamily="34" charset="-122"/>
                <a:ea typeface="微软雅黑 Light" panose="020B0502040204020203" pitchFamily="34" charset="-122"/>
              </a:rPr>
              <a:t>关务</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 xmlns:a16="http://schemas.microsoft.com/office/drawing/2014/main" id="{E8168934-3572-4660-8922-B92918AFDA3D}"/>
              </a:ext>
            </a:extLst>
          </p:cNvPr>
          <p:cNvSpPr/>
          <p:nvPr/>
        </p:nvSpPr>
        <p:spPr>
          <a:xfrm>
            <a:off x="10561320" y="6183630"/>
            <a:ext cx="1630680" cy="198120"/>
          </a:xfrm>
          <a:prstGeom prst="rect">
            <a:avLst/>
          </a:prstGeom>
          <a:solidFill>
            <a:srgbClr val="17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PNG公司logo.png"/>
          <p:cNvPicPr>
            <a:picLocks noChangeAspect="1"/>
          </p:cNvPicPr>
          <p:nvPr/>
        </p:nvPicPr>
        <p:blipFill>
          <a:blip r:embed="rId2" cstate="print"/>
          <a:stretch>
            <a:fillRect/>
          </a:stretch>
        </p:blipFill>
        <p:spPr>
          <a:xfrm>
            <a:off x="10211780" y="0"/>
            <a:ext cx="1980220" cy="670720"/>
          </a:xfrm>
          <a:prstGeom prst="rect">
            <a:avLst/>
          </a:prstGeom>
        </p:spPr>
      </p:pic>
      <p:sp>
        <p:nvSpPr>
          <p:cNvPr id="13" name="矩形 12"/>
          <p:cNvSpPr/>
          <p:nvPr/>
        </p:nvSpPr>
        <p:spPr>
          <a:xfrm>
            <a:off x="1463040" y="957888"/>
            <a:ext cx="10218420" cy="6394699"/>
          </a:xfrm>
          <a:prstGeom prst="rect">
            <a:avLst/>
          </a:prstGeom>
        </p:spPr>
        <p:txBody>
          <a:bodyPr wrap="square">
            <a:spAutoFit/>
          </a:bodyPr>
          <a:lstStyle/>
          <a:p>
            <a:pPr algn="ctr">
              <a:lnSpc>
                <a:spcPts val="2600"/>
              </a:lnSpc>
            </a:pPr>
            <a:r>
              <a:rPr lang="zh-CN" altLang="en-US" sz="1600" b="1" dirty="0" smtClean="0">
                <a:solidFill>
                  <a:schemeClr val="accent1"/>
                </a:solidFill>
              </a:rPr>
              <a:t>海关总署公告</a:t>
            </a:r>
            <a:r>
              <a:rPr lang="en-US" altLang="zh-CN" sz="1600" b="1" dirty="0" smtClean="0">
                <a:solidFill>
                  <a:schemeClr val="accent1"/>
                </a:solidFill>
              </a:rPr>
              <a:t>2017</a:t>
            </a:r>
            <a:r>
              <a:rPr lang="zh-CN" altLang="en-US" sz="1600" b="1" dirty="0" smtClean="0">
                <a:solidFill>
                  <a:schemeClr val="accent1"/>
                </a:solidFill>
              </a:rPr>
              <a:t>年第</a:t>
            </a:r>
            <a:r>
              <a:rPr lang="en-US" altLang="zh-CN" sz="1600" b="1" dirty="0" smtClean="0">
                <a:solidFill>
                  <a:schemeClr val="accent1"/>
                </a:solidFill>
              </a:rPr>
              <a:t>44</a:t>
            </a:r>
            <a:r>
              <a:rPr lang="zh-CN" altLang="en-US" sz="1600" b="1" dirty="0" smtClean="0">
                <a:solidFill>
                  <a:schemeClr val="accent1"/>
                </a:solidFill>
              </a:rPr>
              <a:t>号（关于简化海关税费电子支付作业流程的公告）　</a:t>
            </a:r>
          </a:p>
          <a:p>
            <a:pPr>
              <a:lnSpc>
                <a:spcPts val="2600"/>
              </a:lnSpc>
            </a:pPr>
            <a:endParaRPr lang="zh-CN" altLang="en-US" sz="1600" b="1" dirty="0" smtClean="0">
              <a:solidFill>
                <a:schemeClr val="accent1"/>
              </a:solidFill>
            </a:endParaRPr>
          </a:p>
          <a:p>
            <a:pPr>
              <a:lnSpc>
                <a:spcPts val="2600"/>
              </a:lnSpc>
            </a:pPr>
            <a:r>
              <a:rPr lang="zh-CN" altLang="en-US" sz="1600" b="1" dirty="0" smtClean="0">
                <a:solidFill>
                  <a:schemeClr val="accent1"/>
                </a:solidFill>
              </a:rPr>
              <a:t>　　</a:t>
            </a:r>
            <a:r>
              <a:rPr lang="zh-CN" altLang="en-US" sz="1600" dirty="0" smtClean="0"/>
              <a:t>为深入推进全国海关通关一体化改革，进一步提高通关效率，海关总署决定简化海关税费电子支付作业流程，取消现场海关通过打印税款缴款书（以下简称“税单”）触发税款实扣的操作。现就有关事项公告如下：</a:t>
            </a:r>
          </a:p>
          <a:p>
            <a:pPr>
              <a:lnSpc>
                <a:spcPts val="2600"/>
              </a:lnSpc>
            </a:pPr>
            <a:r>
              <a:rPr lang="zh-CN" altLang="en-US" sz="1600" dirty="0" smtClean="0"/>
              <a:t>　　一、进出口企业、单位选择以海关税费电子支付方式缴纳税款的，税款预扣成功后，海关通关业务系统自动发送税款实扣通知，税款扣缴成功且报关单符合放行条件的，系统自动放行。</a:t>
            </a:r>
          </a:p>
          <a:p>
            <a:pPr>
              <a:lnSpc>
                <a:spcPts val="2600"/>
              </a:lnSpc>
            </a:pPr>
            <a:r>
              <a:rPr lang="zh-CN" altLang="en-US" sz="1600" dirty="0" smtClean="0"/>
              <a:t>　　二、货物放行后，进出口企业、单位可到现场海关领取税单第</a:t>
            </a:r>
            <a:r>
              <a:rPr lang="en-US" altLang="zh-CN" sz="1600" dirty="0" smtClean="0"/>
              <a:t>1</a:t>
            </a:r>
            <a:r>
              <a:rPr lang="zh-CN" altLang="en-US" sz="1600" dirty="0" smtClean="0"/>
              <a:t>联。</a:t>
            </a:r>
          </a:p>
          <a:p>
            <a:pPr>
              <a:lnSpc>
                <a:spcPts val="2600"/>
              </a:lnSpc>
            </a:pPr>
            <a:r>
              <a:rPr lang="zh-CN" altLang="en-US" sz="1600" dirty="0" smtClean="0"/>
              <a:t>　　三、除实现财关库银横向联网的试点地区外，参与税费电子支付的商业银行应按海关总署</a:t>
            </a:r>
            <a:r>
              <a:rPr lang="en-US" altLang="zh-CN" sz="1600" dirty="0" smtClean="0"/>
              <a:t>2011</a:t>
            </a:r>
            <a:r>
              <a:rPr lang="zh-CN" altLang="en-US" sz="1600" dirty="0" smtClean="0"/>
              <a:t>年</a:t>
            </a:r>
            <a:r>
              <a:rPr lang="en-US" altLang="zh-CN" sz="1600" dirty="0" smtClean="0"/>
              <a:t>17</a:t>
            </a:r>
            <a:r>
              <a:rPr lang="zh-CN" altLang="en-US" sz="1600" dirty="0" smtClean="0"/>
              <a:t>号公告规定与海关办理税单第</a:t>
            </a:r>
            <a:r>
              <a:rPr lang="en-US" altLang="zh-CN" sz="1600" dirty="0" smtClean="0"/>
              <a:t>2—5</a:t>
            </a:r>
            <a:r>
              <a:rPr lang="zh-CN" altLang="en-US" sz="1600" dirty="0" smtClean="0"/>
              <a:t>联交接手续，防止税款延压入库。</a:t>
            </a:r>
          </a:p>
          <a:p>
            <a:pPr>
              <a:lnSpc>
                <a:spcPts val="2600"/>
              </a:lnSpc>
            </a:pPr>
            <a:r>
              <a:rPr lang="zh-CN" altLang="en-US" sz="1600" dirty="0" smtClean="0"/>
              <a:t>　　四、海关税费电子支付的其他事项仍按海关总署</a:t>
            </a:r>
            <a:r>
              <a:rPr lang="en-US" altLang="zh-CN" sz="1600" dirty="0" smtClean="0"/>
              <a:t>2011</a:t>
            </a:r>
            <a:r>
              <a:rPr lang="zh-CN" altLang="en-US" sz="1600" dirty="0" smtClean="0"/>
              <a:t>年</a:t>
            </a:r>
            <a:r>
              <a:rPr lang="en-US" altLang="zh-CN" sz="1600" dirty="0" smtClean="0"/>
              <a:t>17</a:t>
            </a:r>
            <a:r>
              <a:rPr lang="zh-CN" altLang="en-US" sz="1600" dirty="0" smtClean="0"/>
              <a:t>号公告规定办理。</a:t>
            </a:r>
          </a:p>
          <a:p>
            <a:pPr>
              <a:lnSpc>
                <a:spcPts val="2600"/>
              </a:lnSpc>
            </a:pPr>
            <a:r>
              <a:rPr lang="zh-CN" altLang="en-US" sz="1600" dirty="0" smtClean="0"/>
              <a:t>　　本公告自</a:t>
            </a: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21</a:t>
            </a:r>
            <a:r>
              <a:rPr lang="zh-CN" altLang="en-US" sz="1600" dirty="0" smtClean="0"/>
              <a:t>日起实施。</a:t>
            </a:r>
          </a:p>
          <a:p>
            <a:pPr>
              <a:lnSpc>
                <a:spcPts val="2600"/>
              </a:lnSpc>
            </a:pPr>
            <a:r>
              <a:rPr lang="zh-CN" altLang="en-US" sz="1600" dirty="0" smtClean="0"/>
              <a:t>　　特此公告。</a:t>
            </a:r>
          </a:p>
          <a:p>
            <a:pPr>
              <a:lnSpc>
                <a:spcPts val="2600"/>
              </a:lnSpc>
            </a:pPr>
            <a:endParaRPr lang="zh-CN" altLang="en-US" sz="1600" dirty="0" smtClean="0"/>
          </a:p>
          <a:p>
            <a:pPr algn="r">
              <a:lnSpc>
                <a:spcPts val="2600"/>
              </a:lnSpc>
            </a:pPr>
            <a:r>
              <a:rPr lang="zh-CN" altLang="en-US" sz="1600" dirty="0" smtClean="0"/>
              <a:t>海关总署</a:t>
            </a:r>
          </a:p>
          <a:p>
            <a:pPr algn="r">
              <a:lnSpc>
                <a:spcPts val="2600"/>
              </a:lnSpc>
            </a:pPr>
            <a:r>
              <a:rPr lang="en-US" altLang="zh-CN" sz="1600" dirty="0" smtClean="0"/>
              <a:t>2017</a:t>
            </a:r>
            <a:r>
              <a:rPr lang="zh-CN" altLang="en-US" sz="1600" dirty="0" smtClean="0"/>
              <a:t>年</a:t>
            </a:r>
            <a:r>
              <a:rPr lang="en-US" altLang="zh-CN" sz="1600" dirty="0" smtClean="0"/>
              <a:t>9</a:t>
            </a:r>
            <a:r>
              <a:rPr lang="zh-CN" altLang="en-US" sz="1600" dirty="0" smtClean="0"/>
              <a:t>月</a:t>
            </a:r>
            <a:r>
              <a:rPr lang="en-US" altLang="zh-CN" sz="1600" dirty="0" smtClean="0"/>
              <a:t>19</a:t>
            </a:r>
            <a:r>
              <a:rPr lang="zh-CN" altLang="en-US" sz="1600" dirty="0" smtClean="0"/>
              <a:t>日</a:t>
            </a:r>
          </a:p>
          <a:p>
            <a:pPr>
              <a:lnSpc>
                <a:spcPts val="2600"/>
              </a:lnSpc>
            </a:pPr>
            <a:endParaRPr lang="zh-CN" altLang="en-US" sz="1600" dirty="0" smtClean="0"/>
          </a:p>
          <a:p>
            <a:pPr>
              <a:lnSpc>
                <a:spcPts val="2600"/>
              </a:lnSpc>
            </a:pPr>
            <a:r>
              <a:rPr lang="zh-CN" altLang="en-US" sz="1600" dirty="0" smtClean="0"/>
              <a:t>　　</a:t>
            </a:r>
          </a:p>
          <a:p>
            <a:pPr>
              <a:lnSpc>
                <a:spcPts val="2600"/>
              </a:lnSpc>
            </a:pPr>
            <a:endParaRPr lang="zh-CN" altLang="en-US" sz="1600" b="1" dirty="0" smtClean="0">
              <a:solidFill>
                <a:schemeClr val="accent1"/>
              </a:solidFill>
            </a:endParaRPr>
          </a:p>
          <a:p>
            <a:pPr>
              <a:lnSpc>
                <a:spcPts val="2600"/>
              </a:lnSpc>
            </a:pPr>
            <a:r>
              <a:rPr lang="zh-CN" altLang="en-US" sz="1600" b="1" dirty="0" smtClean="0">
                <a:solidFill>
                  <a:schemeClr val="accent1"/>
                </a:solidFill>
              </a:rPr>
              <a:t>　　</a:t>
            </a:r>
          </a:p>
        </p:txBody>
      </p:sp>
    </p:spTree>
    <p:extLst>
      <p:ext uri="{BB962C8B-B14F-4D97-AF65-F5344CB8AC3E}">
        <p14:creationId xmlns:p14="http://schemas.microsoft.com/office/powerpoint/2010/main" xmlns="" val="370996018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TotalTime>
  <Words>9257</Words>
  <Application>Microsoft Office PowerPoint</Application>
  <PresentationFormat>自定义</PresentationFormat>
  <Paragraphs>553</Paragraphs>
  <Slides>68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68</vt:i4>
      </vt:variant>
    </vt:vector>
  </HeadingPairs>
  <TitlesOfParts>
    <vt:vector size="79" baseType="lpstr">
      <vt:lpstr>Arial</vt:lpstr>
      <vt:lpstr>宋体</vt:lpstr>
      <vt:lpstr>等线</vt:lpstr>
      <vt:lpstr>陈代明粉笔字体演示版</vt:lpstr>
      <vt:lpstr>微软雅黑 Light</vt:lpstr>
      <vt:lpstr>微软雅黑</vt:lpstr>
      <vt:lpstr>迷你简海韵</vt:lpstr>
      <vt:lpstr>腾祥嘉丽超粗圆简</vt:lpstr>
      <vt:lpstr>汉仪尚巍手书W</vt:lpstr>
      <vt:lpstr>等线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小白学个P</dc:creator>
  <cp:keywords>www.51pptmoban.com</cp:keywords>
  <cp:lastModifiedBy>Administrator</cp:lastModifiedBy>
  <cp:revision>301</cp:revision>
  <dcterms:created xsi:type="dcterms:W3CDTF">2017-11-29T15:52:15Z</dcterms:created>
  <dcterms:modified xsi:type="dcterms:W3CDTF">2017-12-22T01:56:20Z</dcterms:modified>
</cp:coreProperties>
</file>