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92" r:id="rId2"/>
    <p:sldId id="390" r:id="rId3"/>
    <p:sldId id="448" r:id="rId4"/>
    <p:sldId id="365" r:id="rId5"/>
    <p:sldId id="407" r:id="rId6"/>
    <p:sldId id="408" r:id="rId7"/>
    <p:sldId id="409" r:id="rId8"/>
    <p:sldId id="410" r:id="rId9"/>
    <p:sldId id="411" r:id="rId10"/>
    <p:sldId id="412" r:id="rId11"/>
    <p:sldId id="413" r:id="rId12"/>
    <p:sldId id="414" r:id="rId13"/>
    <p:sldId id="415" r:id="rId14"/>
    <p:sldId id="416" r:id="rId15"/>
    <p:sldId id="417" r:id="rId16"/>
    <p:sldId id="433" r:id="rId17"/>
    <p:sldId id="434" r:id="rId18"/>
    <p:sldId id="435" r:id="rId19"/>
    <p:sldId id="436" r:id="rId20"/>
    <p:sldId id="437" r:id="rId21"/>
    <p:sldId id="438" r:id="rId22"/>
    <p:sldId id="418" r:id="rId23"/>
    <p:sldId id="419" r:id="rId24"/>
    <p:sldId id="420" r:id="rId25"/>
    <p:sldId id="421" r:id="rId26"/>
    <p:sldId id="422" r:id="rId27"/>
    <p:sldId id="449" r:id="rId28"/>
    <p:sldId id="439" r:id="rId29"/>
    <p:sldId id="440" r:id="rId30"/>
    <p:sldId id="443" r:id="rId31"/>
    <p:sldId id="444" r:id="rId32"/>
    <p:sldId id="452" r:id="rId33"/>
    <p:sldId id="445" r:id="rId34"/>
    <p:sldId id="453" r:id="rId35"/>
    <p:sldId id="454" r:id="rId36"/>
    <p:sldId id="455" r:id="rId37"/>
    <p:sldId id="456" r:id="rId38"/>
    <p:sldId id="446" r:id="rId39"/>
    <p:sldId id="457" r:id="rId40"/>
    <p:sldId id="458" r:id="rId41"/>
    <p:sldId id="461" r:id="rId42"/>
    <p:sldId id="460" r:id="rId43"/>
    <p:sldId id="459" r:id="rId44"/>
    <p:sldId id="465" r:id="rId45"/>
    <p:sldId id="451" r:id="rId46"/>
    <p:sldId id="466" r:id="rId47"/>
    <p:sldId id="467" r:id="rId48"/>
    <p:sldId id="468" r:id="rId49"/>
    <p:sldId id="469" r:id="rId50"/>
    <p:sldId id="470" r:id="rId51"/>
    <p:sldId id="471" r:id="rId52"/>
    <p:sldId id="473" r:id="rId53"/>
    <p:sldId id="472" r:id="rId54"/>
    <p:sldId id="475" r:id="rId55"/>
    <p:sldId id="474" r:id="rId56"/>
    <p:sldId id="477" r:id="rId57"/>
    <p:sldId id="476" r:id="rId58"/>
    <p:sldId id="394" r:id="rId59"/>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960B"/>
    <a:srgbClr val="F6F6F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2" autoAdjust="0"/>
    <p:restoredTop sz="94660"/>
  </p:normalViewPr>
  <p:slideViewPr>
    <p:cSldViewPr>
      <p:cViewPr varScale="1">
        <p:scale>
          <a:sx n="100" d="100"/>
          <a:sy n="100" d="100"/>
        </p:scale>
        <p:origin x="-102" y="-282"/>
      </p:cViewPr>
      <p:guideLst>
        <p:guide orient="horz" pos="1621"/>
        <p:guide pos="2880"/>
      </p:guideLst>
    </p:cSldViewPr>
  </p:slideViewPr>
  <p:notesTextViewPr>
    <p:cViewPr>
      <p:scale>
        <a:sx n="100" d="100"/>
        <a:sy n="100" d="100"/>
      </p:scale>
      <p:origin x="0" y="0"/>
    </p:cViewPr>
  </p:notesTextViewPr>
  <p:sorterViewPr>
    <p:cViewPr varScale="1">
      <p:scale>
        <a:sx n="1" d="1"/>
        <a:sy n="1" d="1"/>
      </p:scale>
      <p:origin x="0" y="0"/>
    </p:cViewPr>
  </p:sorter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9F8513-A743-4602-9E9F-CEEE9A802B5E}" type="datetimeFigureOut">
              <a:rPr lang="zh-CN" altLang="en-US" smtClean="0"/>
              <a:pPr/>
              <a:t>2017/12/15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102C-FAD4-459D-8C7A-106E6431C5A1}" type="slidenum">
              <a:rPr lang="zh-CN" altLang="en-US" smtClean="0"/>
              <a:pPr/>
              <a:t>‹#›</a:t>
            </a:fld>
            <a:endParaRPr lang="zh-CN" altLang="en-US"/>
          </a:p>
        </p:txBody>
      </p:sp>
    </p:spTree>
    <p:extLst>
      <p:ext uri="{BB962C8B-B14F-4D97-AF65-F5344CB8AC3E}">
        <p14:creationId xmlns:p14="http://schemas.microsoft.com/office/powerpoint/2010/main" xmlns="" val="2807451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13</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15</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17</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18</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19</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20</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21</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22</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23</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25</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28</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29</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30</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31</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32</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33</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35</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38</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39</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40</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41</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42</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43</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7</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47</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48</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49</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50</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51</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52</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53</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54</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55</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8</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56</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57</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9</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10</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11</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12</a:t>
            </a:fld>
            <a:endParaRPr lang="zh-CN" altLang="en-US"/>
          </a:p>
        </p:txBody>
      </p:sp>
    </p:spTree>
    <p:extLst>
      <p:ext uri="{BB962C8B-B14F-4D97-AF65-F5344CB8AC3E}">
        <p14:creationId xmlns:p14="http://schemas.microsoft.com/office/powerpoint/2010/main" xmlns="" val="2556069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pPr/>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420858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extLst mod="1">
    <p:ext uri="{DCECCB84-F9BA-43D5-87BE-67443E8EF086}">
      <p15:sldGuideLst xmlns:p15="http://schemas.microsoft.com/office/powerpoint/2012/main" xmlns="">
        <p15:guide id="1"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3A620DD7-6358-4E35-981D-64C57D7D925A}" type="datetimeFigureOut">
              <a:rPr lang="zh-CN" altLang="en-US" smtClean="0"/>
              <a:pPr/>
              <a:t>2017/12/15</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5567DBE-345A-4DFC-A5AF-A1AA18485CC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62" r:id="rId3"/>
    <p:sldLayoutId id="2147483663" r:id="rId4"/>
    <p:sldLayoutId id="2147483664" r:id="rId5"/>
    <p:sldLayoutId id="2147483665" r:id="rId6"/>
    <p:sldLayoutId id="2147483674" r:id="rId7"/>
  </p:sldLayoutIdLst>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5.doc" TargetMode="External"/><Relationship Id="rId3" Type="http://schemas.openxmlformats.org/officeDocument/2006/relationships/image" Target="../media/image2.png"/><Relationship Id="rId7" Type="http://schemas.openxmlformats.org/officeDocument/2006/relationships/hyperlink" Target="4.doc"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3.doc" TargetMode="External"/><Relationship Id="rId5" Type="http://schemas.openxmlformats.org/officeDocument/2006/relationships/hyperlink" Target="2.doc" TargetMode="External"/><Relationship Id="rId4" Type="http://schemas.openxmlformats.org/officeDocument/2006/relationships/hyperlink" Target="1.do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29-3.pdf" TargetMode="External"/><Relationship Id="rId5" Type="http://schemas.openxmlformats.org/officeDocument/2006/relationships/hyperlink" Target="29-2.pdf" TargetMode="External"/><Relationship Id="rId4" Type="http://schemas.openxmlformats.org/officeDocument/2006/relationships/hyperlink" Target="29-1.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31246;&#21153;&#24072;&#20107;&#21153;&#25152;&#21464;&#26356;&#27490;&#34892;&#25919;&#30331;&#35760;&#34920;.doc"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hyperlink" Target="&#31246;&#21153;&#24072;&#20107;&#21153;&#25152;&#34892;&#25919;&#30331;&#35760;&#19981;&#20104;&#30331;&#35760;&#36890;&#30693;&#20070;.doc" TargetMode="External"/><Relationship Id="rId5" Type="http://schemas.openxmlformats.org/officeDocument/2006/relationships/hyperlink" Target="&#31246;&#21153;&#24072;&#20107;&#21153;&#25152;&#34892;&#25919;&#30331;&#35760;&#34920;.doc" TargetMode="External"/><Relationship Id="rId4" Type="http://schemas.openxmlformats.org/officeDocument/2006/relationships/hyperlink" Target="&#31246;&#21153;&#24072;&#20107;&#21153;&#25152;&#34892;&#25919;&#30331;&#35760;&#35777;&#20070;&#65288;&#24335;&#26679;&#65289;.doc"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hyperlink" Target="2017080309334835548.doc"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2017082314171037771.doc" TargetMode="External"/><Relationship Id="rId4" Type="http://schemas.openxmlformats.org/officeDocument/2006/relationships/hyperlink" Target="2017082314171090851.doc"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E765DB4D-7E71-441F-BC0F-915C46A69D9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87924" y="0"/>
            <a:ext cx="5145088" cy="5145088"/>
          </a:xfrm>
          <a:prstGeom prst="rect">
            <a:avLst/>
          </a:prstGeom>
        </p:spPr>
      </p:pic>
      <p:sp>
        <p:nvSpPr>
          <p:cNvPr id="8" name="文本框 7">
            <a:extLst>
              <a:ext uri="{FF2B5EF4-FFF2-40B4-BE49-F238E27FC236}">
                <a16:creationId xmlns="" xmlns:a16="http://schemas.microsoft.com/office/drawing/2014/main" id="{307ABDE9-81BD-4B9E-B463-8B821BC6CBA5}"/>
              </a:ext>
            </a:extLst>
          </p:cNvPr>
          <p:cNvSpPr txBox="1"/>
          <p:nvPr/>
        </p:nvSpPr>
        <p:spPr>
          <a:xfrm>
            <a:off x="503548" y="2019340"/>
            <a:ext cx="2069797" cy="1107996"/>
          </a:xfrm>
          <a:prstGeom prst="rect">
            <a:avLst/>
          </a:prstGeom>
          <a:noFill/>
        </p:spPr>
        <p:txBody>
          <a:bodyPr wrap="none" rtlCol="0">
            <a:spAutoFit/>
          </a:bodyPr>
          <a:lstStyle/>
          <a:p>
            <a:r>
              <a:rPr lang="en-US" altLang="zh-CN" sz="6600" b="1" dirty="0">
                <a:solidFill>
                  <a:schemeClr val="accent1"/>
                </a:solidFill>
              </a:rPr>
              <a:t>2017</a:t>
            </a:r>
            <a:endParaRPr lang="zh-CN" altLang="en-US" sz="6600" b="1" dirty="0">
              <a:solidFill>
                <a:schemeClr val="accent1"/>
              </a:solidFill>
            </a:endParaRPr>
          </a:p>
        </p:txBody>
      </p:sp>
      <p:sp>
        <p:nvSpPr>
          <p:cNvPr id="9" name="文本框 8">
            <a:extLst>
              <a:ext uri="{FF2B5EF4-FFF2-40B4-BE49-F238E27FC236}">
                <a16:creationId xmlns="" xmlns:a16="http://schemas.microsoft.com/office/drawing/2014/main" id="{A7EEBD66-2460-4B2B-BC36-C652B3F235AA}"/>
              </a:ext>
            </a:extLst>
          </p:cNvPr>
          <p:cNvSpPr txBox="1"/>
          <p:nvPr/>
        </p:nvSpPr>
        <p:spPr>
          <a:xfrm>
            <a:off x="503548" y="3001376"/>
            <a:ext cx="2855269" cy="584775"/>
          </a:xfrm>
          <a:prstGeom prst="rect">
            <a:avLst/>
          </a:prstGeom>
          <a:noFill/>
        </p:spPr>
        <p:txBody>
          <a:bodyPr wrap="none" rtlCol="0">
            <a:spAutoFit/>
          </a:bodyPr>
          <a:lstStyle/>
          <a:p>
            <a:r>
              <a:rPr lang="en-US" altLang="zh-CN" sz="3200" b="1" dirty="0" smtClean="0">
                <a:solidFill>
                  <a:schemeClr val="accent2">
                    <a:lumMod val="75000"/>
                  </a:schemeClr>
                </a:solidFill>
              </a:rPr>
              <a:t>8</a:t>
            </a:r>
            <a:r>
              <a:rPr lang="zh-CN" altLang="en-US" sz="3200" b="1" dirty="0" smtClean="0">
                <a:solidFill>
                  <a:schemeClr val="accent2">
                    <a:lumMod val="75000"/>
                  </a:schemeClr>
                </a:solidFill>
              </a:rPr>
              <a:t>月进出口月刊</a:t>
            </a:r>
            <a:endParaRPr lang="zh-CN" altLang="en-US" sz="3200" b="1" dirty="0">
              <a:solidFill>
                <a:schemeClr val="accent2">
                  <a:lumMod val="75000"/>
                </a:schemeClr>
              </a:solidFill>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503548" y="3591672"/>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503548" y="3812939"/>
            <a:ext cx="936104" cy="307777"/>
          </a:xfrm>
          <a:prstGeom prst="rect">
            <a:avLst/>
          </a:prstGeom>
          <a:noFill/>
        </p:spPr>
        <p:txBody>
          <a:bodyPr wrap="square" rtlCol="0">
            <a:spAutoFit/>
          </a:bodyPr>
          <a:lstStyle/>
          <a:p>
            <a:r>
              <a:rPr lang="en-US" altLang="zh-CN" sz="1400" dirty="0" smtClean="0"/>
              <a:t>BY:JAN</a:t>
            </a:r>
            <a:endParaRPr lang="zh-CN" altLang="en-US" sz="1400" dirty="0"/>
          </a:p>
        </p:txBody>
      </p:sp>
      <p:pic>
        <p:nvPicPr>
          <p:cNvPr id="7" name="图片 6" descr="PNG公司logo.png"/>
          <p:cNvPicPr>
            <a:picLocks noChangeAspect="1"/>
          </p:cNvPicPr>
          <p:nvPr/>
        </p:nvPicPr>
        <p:blipFill>
          <a:blip r:embed="rId3" cstate="print"/>
          <a:stretch>
            <a:fillRect/>
          </a:stretch>
        </p:blipFill>
        <p:spPr>
          <a:xfrm>
            <a:off x="-108520" y="0"/>
            <a:ext cx="1980220" cy="670720"/>
          </a:xfrm>
          <a:prstGeom prst="rect">
            <a:avLst/>
          </a:prstGeom>
        </p:spPr>
      </p:pic>
    </p:spTree>
    <p:extLst>
      <p:ext uri="{BB962C8B-B14F-4D97-AF65-F5344CB8AC3E}">
        <p14:creationId xmlns:p14="http://schemas.microsoft.com/office/powerpoint/2010/main" xmlns="" val="1964935988"/>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59532" y="753174"/>
            <a:ext cx="8532948" cy="4339650"/>
          </a:xfrm>
          <a:prstGeom prst="rect">
            <a:avLst/>
          </a:prstGeom>
        </p:spPr>
        <p:txBody>
          <a:bodyPr wrap="square">
            <a:spAutoFit/>
          </a:bodyPr>
          <a:lstStyle/>
          <a:p>
            <a:r>
              <a:rPr lang="zh-CN" altLang="en-US" sz="1200" dirty="0" smtClean="0"/>
              <a:t>　　（四）由于不可抗力导致注册事项无法实施的；</a:t>
            </a:r>
          </a:p>
          <a:p>
            <a:endParaRPr lang="zh-CN" altLang="en-US" sz="1200" dirty="0" smtClean="0"/>
          </a:p>
          <a:p>
            <a:r>
              <a:rPr lang="zh-CN" altLang="en-US" sz="1200" dirty="0" smtClean="0"/>
              <a:t>　　（五）依据法律、行政法规规定，注册应当注销的其他情形。</a:t>
            </a:r>
          </a:p>
          <a:p>
            <a:endParaRPr lang="zh-CN" altLang="en-US" sz="1200" dirty="0" smtClean="0"/>
          </a:p>
          <a:p>
            <a:r>
              <a:rPr lang="zh-CN" altLang="en-US" sz="1200" dirty="0" smtClean="0"/>
              <a:t>　　注册被海关注销的，海关监管作业场所的经营企业或者有关当事人应当按照海关要求对海关监管作业场所内存放的海关监管货物作出处置。</a:t>
            </a:r>
          </a:p>
          <a:p>
            <a:endParaRPr lang="zh-CN" altLang="en-US" sz="1200" dirty="0" smtClean="0"/>
          </a:p>
          <a:p>
            <a:r>
              <a:rPr lang="zh-CN" altLang="en-US" sz="1200" dirty="0" smtClean="0"/>
              <a:t>本公告自</a:t>
            </a:r>
            <a:r>
              <a:rPr lang="en-US" altLang="zh-CN" sz="1200" dirty="0" smtClean="0"/>
              <a:t>2017</a:t>
            </a:r>
            <a:r>
              <a:rPr lang="zh-CN" altLang="en-US" sz="1200" dirty="0" smtClean="0"/>
              <a:t>年</a:t>
            </a:r>
            <a:r>
              <a:rPr lang="en-US" altLang="zh-CN" sz="1200" dirty="0" smtClean="0"/>
              <a:t>11</a:t>
            </a:r>
            <a:r>
              <a:rPr lang="zh-CN" altLang="en-US" sz="1200" dirty="0" smtClean="0"/>
              <a:t>月</a:t>
            </a:r>
            <a:r>
              <a:rPr lang="en-US" altLang="zh-CN" sz="1200" dirty="0" smtClean="0"/>
              <a:t>1</a:t>
            </a:r>
            <a:r>
              <a:rPr lang="zh-CN" altLang="en-US" sz="1200" dirty="0" smtClean="0"/>
              <a:t>日起施行。</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4" action="ppaction://hlinkfile"/>
              </a:rPr>
              <a:t>1.</a:t>
            </a:r>
            <a:r>
              <a:rPr lang="zh-CN" altLang="en-US" sz="1200" dirty="0" smtClean="0">
                <a:hlinkClick r:id="rId4" action="ppaction://hlinkfile"/>
              </a:rPr>
              <a:t>经营海关监管作业场所企业注册申请书</a:t>
            </a:r>
            <a:r>
              <a:rPr lang="en-US" altLang="zh-CN" sz="1200" dirty="0" smtClean="0">
                <a:hlinkClick r:id="rId4" action="ppaction://hlinkfile"/>
              </a:rPr>
              <a:t>.doc</a:t>
            </a:r>
            <a:endParaRPr lang="en-US" altLang="zh-CN" sz="1200" dirty="0" smtClean="0"/>
          </a:p>
          <a:p>
            <a:endParaRPr lang="en-US" altLang="zh-CN" sz="1200" dirty="0" smtClean="0"/>
          </a:p>
          <a:p>
            <a:r>
              <a:rPr lang="zh-CN" altLang="en-US" sz="1200" dirty="0" smtClean="0"/>
              <a:t>　　        </a:t>
            </a:r>
            <a:r>
              <a:rPr lang="en-US" altLang="zh-CN" sz="1200" dirty="0" smtClean="0">
                <a:hlinkClick r:id="rId5" action="ppaction://hlinkfile"/>
              </a:rPr>
              <a:t>2.</a:t>
            </a:r>
            <a:r>
              <a:rPr lang="zh-CN" altLang="en-US" sz="1200" dirty="0" smtClean="0">
                <a:hlinkClick r:id="rId5" action="ppaction://hlinkfile"/>
              </a:rPr>
              <a:t>中国人民共和国</a:t>
            </a:r>
            <a:r>
              <a:rPr lang="en-US" altLang="zh-CN" sz="1200" dirty="0" smtClean="0">
                <a:hlinkClick r:id="rId5" action="ppaction://hlinkfile"/>
              </a:rPr>
              <a:t>XX</a:t>
            </a:r>
            <a:r>
              <a:rPr lang="zh-CN" altLang="en-US" sz="1200" dirty="0" smtClean="0">
                <a:hlinkClick r:id="rId5" action="ppaction://hlinkfile"/>
              </a:rPr>
              <a:t>海关经营海关监管作业场所企业注册登记证书</a:t>
            </a:r>
            <a:r>
              <a:rPr lang="en-US" altLang="zh-CN" sz="1200" dirty="0" smtClean="0">
                <a:hlinkClick r:id="rId5" action="ppaction://hlinkfile"/>
              </a:rPr>
              <a:t>.doc</a:t>
            </a:r>
            <a:endParaRPr lang="en-US" altLang="zh-CN" sz="1200" dirty="0" smtClean="0"/>
          </a:p>
          <a:p>
            <a:endParaRPr lang="en-US" altLang="zh-CN" sz="1200" dirty="0" smtClean="0"/>
          </a:p>
          <a:p>
            <a:r>
              <a:rPr lang="zh-CN" altLang="en-US" sz="1200" dirty="0" smtClean="0"/>
              <a:t>　　        </a:t>
            </a:r>
            <a:r>
              <a:rPr lang="en-US" altLang="zh-CN" sz="1200" dirty="0" smtClean="0">
                <a:hlinkClick r:id="rId6" action="ppaction://hlinkfile"/>
              </a:rPr>
              <a:t>3.</a:t>
            </a:r>
            <a:r>
              <a:rPr lang="zh-CN" altLang="en-US" sz="1200" dirty="0" smtClean="0">
                <a:hlinkClick r:id="rId6" action="ppaction://hlinkfile"/>
              </a:rPr>
              <a:t>经营海关监管作业场所企业变更申请书</a:t>
            </a:r>
            <a:r>
              <a:rPr lang="en-US" altLang="zh-CN" sz="1200" dirty="0" smtClean="0">
                <a:hlinkClick r:id="rId6" action="ppaction://hlinkfile"/>
              </a:rPr>
              <a:t>.doc</a:t>
            </a:r>
            <a:endParaRPr lang="en-US" altLang="zh-CN" sz="1200" dirty="0" smtClean="0"/>
          </a:p>
          <a:p>
            <a:endParaRPr lang="en-US" altLang="zh-CN" sz="1200" dirty="0" smtClean="0"/>
          </a:p>
          <a:p>
            <a:r>
              <a:rPr lang="zh-CN" altLang="en-US" sz="1200" dirty="0" smtClean="0"/>
              <a:t>　　        </a:t>
            </a:r>
            <a:r>
              <a:rPr lang="en-US" altLang="zh-CN" sz="1200" dirty="0" smtClean="0">
                <a:hlinkClick r:id="rId7" action="ppaction://hlinkfile"/>
              </a:rPr>
              <a:t>4.</a:t>
            </a:r>
            <a:r>
              <a:rPr lang="zh-CN" altLang="en-US" sz="1200" dirty="0" smtClean="0">
                <a:hlinkClick r:id="rId7" action="ppaction://hlinkfile"/>
              </a:rPr>
              <a:t>经营海关监管作业场所企业延续申请书</a:t>
            </a:r>
            <a:r>
              <a:rPr lang="en-US" altLang="zh-CN" sz="1200" dirty="0" smtClean="0">
                <a:hlinkClick r:id="rId7" action="ppaction://hlinkfile"/>
              </a:rPr>
              <a:t>.doc</a:t>
            </a:r>
            <a:endParaRPr lang="en-US" altLang="zh-CN" sz="1200" dirty="0" smtClean="0"/>
          </a:p>
          <a:p>
            <a:endParaRPr lang="en-US" altLang="zh-CN" sz="1200" dirty="0" smtClean="0"/>
          </a:p>
          <a:p>
            <a:r>
              <a:rPr lang="zh-CN" altLang="en-US" sz="1200" dirty="0" smtClean="0"/>
              <a:t>　        　</a:t>
            </a:r>
            <a:r>
              <a:rPr lang="en-US" altLang="zh-CN" sz="1200" dirty="0" smtClean="0">
                <a:hlinkClick r:id="rId8" action="ppaction://hlinkfile"/>
              </a:rPr>
              <a:t>5.</a:t>
            </a:r>
            <a:r>
              <a:rPr lang="zh-CN" altLang="en-US" sz="1200" dirty="0" smtClean="0">
                <a:hlinkClick r:id="rId8" action="ppaction://hlinkfile"/>
              </a:rPr>
              <a:t>中华人民共和国</a:t>
            </a:r>
            <a:r>
              <a:rPr lang="en-US" altLang="zh-CN" sz="1200" dirty="0" smtClean="0">
                <a:hlinkClick r:id="rId8" action="ppaction://hlinkfile"/>
              </a:rPr>
              <a:t>XX</a:t>
            </a:r>
            <a:r>
              <a:rPr lang="zh-CN" altLang="en-US" sz="1200" dirty="0" smtClean="0">
                <a:hlinkClick r:id="rId8" action="ppaction://hlinkfile"/>
              </a:rPr>
              <a:t>海关经营海关监管作业场所企业注销决定书</a:t>
            </a:r>
            <a:r>
              <a:rPr lang="en-US" altLang="zh-CN" sz="1200" dirty="0" smtClean="0">
                <a:hlinkClick r:id="rId8" action="ppaction://hlinkfile"/>
              </a:rPr>
              <a:t>.doc</a:t>
            </a:r>
            <a:endParaRPr lang="en-US" altLang="zh-CN" sz="1200" dirty="0" smtClean="0"/>
          </a:p>
          <a:p>
            <a:endParaRPr lang="en-US" altLang="zh-CN"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22</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23528" y="762466"/>
            <a:ext cx="8532948" cy="3785652"/>
          </a:xfrm>
          <a:prstGeom prst="rect">
            <a:avLst/>
          </a:prstGeom>
        </p:spPr>
        <p:txBody>
          <a:bodyPr wrap="square">
            <a:spAutoFit/>
          </a:bodyPr>
          <a:lstStyle/>
          <a:p>
            <a:pPr algn="ctr"/>
            <a:r>
              <a:rPr lang="zh-CN" altLang="en-US" sz="1200" b="1" dirty="0" smtClean="0">
                <a:solidFill>
                  <a:schemeClr val="accent1"/>
                </a:solidFill>
              </a:rPr>
              <a:t>海关总署公告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38</a:t>
            </a:r>
            <a:r>
              <a:rPr lang="zh-CN" altLang="en-US" sz="1200" b="1" dirty="0" smtClean="0">
                <a:solidFill>
                  <a:schemeClr val="accent1"/>
                </a:solidFill>
              </a:rPr>
              <a:t>号（关于取消区域通关一体化通关模式的公告）</a:t>
            </a:r>
          </a:p>
          <a:p>
            <a:pPr algn="ctr"/>
            <a:r>
              <a:rPr lang="zh-CN" altLang="en-US" sz="1200" b="1" dirty="0" smtClean="0">
                <a:solidFill>
                  <a:schemeClr val="accent1"/>
                </a:solidFill>
              </a:rPr>
              <a:t>公告</a:t>
            </a:r>
            <a:r>
              <a:rPr lang="en-US" altLang="zh-CN" sz="1200" b="1" dirty="0" smtClean="0">
                <a:solidFill>
                  <a:schemeClr val="accent1"/>
                </a:solidFill>
              </a:rPr>
              <a:t>〔2017〕38 </a:t>
            </a:r>
            <a:r>
              <a:rPr lang="zh-CN" altLang="en-US" sz="1200" b="1" dirty="0" smtClean="0">
                <a:solidFill>
                  <a:schemeClr val="accent1"/>
                </a:solidFill>
              </a:rPr>
              <a:t>号 </a:t>
            </a:r>
          </a:p>
          <a:p>
            <a:endParaRPr lang="zh-CN" altLang="en-US" sz="1200" dirty="0" smtClean="0"/>
          </a:p>
          <a:p>
            <a:r>
              <a:rPr lang="zh-CN" altLang="en-US" sz="1200" dirty="0" smtClean="0"/>
              <a:t>　　根据全国海关通关一体化改革整体工作安排，海关总署决定调整有关业务模式。现将有关事项公告如下：</a:t>
            </a:r>
          </a:p>
          <a:p>
            <a:endParaRPr lang="zh-CN" altLang="en-US" sz="1200" dirty="0" smtClean="0"/>
          </a:p>
          <a:p>
            <a:r>
              <a:rPr lang="zh-CN" altLang="en-US" sz="1200" dirty="0" smtClean="0"/>
              <a:t>　　一、取消区域通关一体化通关模式，海关不再受理相关业务。</a:t>
            </a:r>
          </a:p>
          <a:p>
            <a:endParaRPr lang="zh-CN" altLang="en-US" sz="1200" dirty="0" smtClean="0"/>
          </a:p>
          <a:p>
            <a:r>
              <a:rPr lang="zh-CN" altLang="en-US" sz="1200" dirty="0" smtClean="0"/>
              <a:t>　　二、在启用公路舱单的基础上，跨境快速通关改革适用范围扩大至广东省内各直属海关。</a:t>
            </a:r>
          </a:p>
          <a:p>
            <a:endParaRPr lang="zh-CN" altLang="en-US" sz="1200" dirty="0" smtClean="0"/>
          </a:p>
          <a:p>
            <a:r>
              <a:rPr lang="zh-CN" altLang="en-US" sz="1200" dirty="0" smtClean="0"/>
              <a:t>　　三、进出境运输方式为水运、空运、铁路、公路且境内运输方式为“公路运输”的进出口转关货物，在应用安全智能锁、卡口前端设备、卫星定位装置等物联网设备以及卡口控制与联网信息系统的基础上，可实行公路转关作业无纸化。</a:t>
            </a:r>
          </a:p>
          <a:p>
            <a:endParaRPr lang="zh-CN" altLang="en-US" sz="1200" dirty="0" smtClean="0"/>
          </a:p>
          <a:p>
            <a:r>
              <a:rPr lang="zh-CN" altLang="en-US" sz="1200" dirty="0" smtClean="0"/>
              <a:t>　　四、本公告内容自发布之日起施行。海关总署公告</a:t>
            </a:r>
            <a:r>
              <a:rPr lang="en-US" altLang="zh-CN" sz="1200" dirty="0" smtClean="0"/>
              <a:t>2006</a:t>
            </a:r>
            <a:r>
              <a:rPr lang="zh-CN" altLang="en-US" sz="1200" dirty="0" smtClean="0"/>
              <a:t>年第</a:t>
            </a:r>
            <a:r>
              <a:rPr lang="en-US" altLang="zh-CN" sz="1200" dirty="0" smtClean="0"/>
              <a:t>43</a:t>
            </a:r>
            <a:r>
              <a:rPr lang="zh-CN" altLang="en-US" sz="1200" dirty="0" smtClean="0"/>
              <a:t>号、</a:t>
            </a:r>
            <a:r>
              <a:rPr lang="en-US" altLang="zh-CN" sz="1200" dirty="0" smtClean="0"/>
              <a:t>2012</a:t>
            </a:r>
            <a:r>
              <a:rPr lang="zh-CN" altLang="en-US" sz="1200" dirty="0" smtClean="0"/>
              <a:t>年第</a:t>
            </a:r>
            <a:r>
              <a:rPr lang="en-US" altLang="zh-CN" sz="1200" dirty="0" smtClean="0"/>
              <a:t>53</a:t>
            </a:r>
            <a:r>
              <a:rPr lang="zh-CN" altLang="en-US" sz="1200" dirty="0" smtClean="0"/>
              <a:t>号、</a:t>
            </a:r>
            <a:r>
              <a:rPr lang="en-US" altLang="zh-CN" sz="1200" dirty="0" smtClean="0"/>
              <a:t>2013</a:t>
            </a:r>
            <a:r>
              <a:rPr lang="zh-CN" altLang="en-US" sz="1200" dirty="0" smtClean="0"/>
              <a:t>年第</a:t>
            </a:r>
            <a:r>
              <a:rPr lang="en-US" altLang="zh-CN" sz="1200" dirty="0" smtClean="0"/>
              <a:t>58</a:t>
            </a:r>
            <a:r>
              <a:rPr lang="zh-CN" altLang="en-US" sz="1200" dirty="0" smtClean="0"/>
              <a:t>号、</a:t>
            </a:r>
            <a:r>
              <a:rPr lang="en-US" altLang="zh-CN" sz="1200" dirty="0" smtClean="0"/>
              <a:t>2014</a:t>
            </a:r>
            <a:r>
              <a:rPr lang="zh-CN" altLang="en-US" sz="1200" dirty="0" smtClean="0"/>
              <a:t>年第</a:t>
            </a:r>
            <a:r>
              <a:rPr lang="en-US" altLang="zh-CN" sz="1200" dirty="0" smtClean="0"/>
              <a:t>28</a:t>
            </a:r>
            <a:r>
              <a:rPr lang="zh-CN" altLang="en-US" sz="1200" dirty="0" smtClean="0"/>
              <a:t>号、</a:t>
            </a:r>
            <a:r>
              <a:rPr lang="en-US" altLang="zh-CN" sz="1200" dirty="0" smtClean="0"/>
              <a:t>2014</a:t>
            </a:r>
            <a:r>
              <a:rPr lang="zh-CN" altLang="en-US" sz="1200" dirty="0" smtClean="0"/>
              <a:t>年第</a:t>
            </a:r>
            <a:r>
              <a:rPr lang="en-US" altLang="zh-CN" sz="1200" dirty="0" smtClean="0"/>
              <a:t>45</a:t>
            </a:r>
            <a:r>
              <a:rPr lang="zh-CN" altLang="en-US" sz="1200" dirty="0" smtClean="0"/>
              <a:t>号、</a:t>
            </a:r>
            <a:r>
              <a:rPr lang="en-US" altLang="zh-CN" sz="1200" dirty="0" smtClean="0"/>
              <a:t>2014</a:t>
            </a:r>
            <a:r>
              <a:rPr lang="zh-CN" altLang="en-US" sz="1200" dirty="0" smtClean="0"/>
              <a:t>年第</a:t>
            </a:r>
            <a:r>
              <a:rPr lang="en-US" altLang="zh-CN" sz="1200" dirty="0" smtClean="0"/>
              <a:t>65</a:t>
            </a:r>
            <a:r>
              <a:rPr lang="zh-CN" altLang="en-US" sz="1200" dirty="0" smtClean="0"/>
              <a:t>号、</a:t>
            </a:r>
            <a:r>
              <a:rPr lang="en-US" altLang="zh-CN" sz="1200" dirty="0" smtClean="0"/>
              <a:t>2014</a:t>
            </a:r>
            <a:r>
              <a:rPr lang="zh-CN" altLang="en-US" sz="1200" dirty="0" smtClean="0"/>
              <a:t>年第</a:t>
            </a:r>
            <a:r>
              <a:rPr lang="en-US" altLang="zh-CN" sz="1200" dirty="0" smtClean="0"/>
              <a:t>66</a:t>
            </a:r>
            <a:r>
              <a:rPr lang="zh-CN" altLang="en-US" sz="1200" dirty="0" smtClean="0"/>
              <a:t>号、</a:t>
            </a:r>
            <a:r>
              <a:rPr lang="en-US" altLang="zh-CN" sz="1200" dirty="0" smtClean="0"/>
              <a:t>2014</a:t>
            </a:r>
            <a:r>
              <a:rPr lang="zh-CN" altLang="en-US" sz="1200" dirty="0" smtClean="0"/>
              <a:t>年第</a:t>
            </a:r>
            <a:r>
              <a:rPr lang="en-US" altLang="zh-CN" sz="1200" dirty="0" smtClean="0"/>
              <a:t>68</a:t>
            </a:r>
            <a:r>
              <a:rPr lang="zh-CN" altLang="en-US" sz="1200" dirty="0" smtClean="0"/>
              <a:t>号、</a:t>
            </a:r>
            <a:r>
              <a:rPr lang="en-US" altLang="zh-CN" sz="1200" dirty="0" smtClean="0"/>
              <a:t>2014</a:t>
            </a:r>
            <a:r>
              <a:rPr lang="zh-CN" altLang="en-US" sz="1200" dirty="0" smtClean="0"/>
              <a:t>年第</a:t>
            </a:r>
            <a:r>
              <a:rPr lang="en-US" altLang="zh-CN" sz="1200" dirty="0" smtClean="0"/>
              <a:t>84</a:t>
            </a:r>
            <a:r>
              <a:rPr lang="zh-CN" altLang="en-US" sz="1200" dirty="0" smtClean="0"/>
              <a:t>号、</a:t>
            </a:r>
            <a:r>
              <a:rPr lang="en-US" altLang="zh-CN" sz="1200" dirty="0" smtClean="0"/>
              <a:t>2015</a:t>
            </a:r>
            <a:r>
              <a:rPr lang="zh-CN" altLang="en-US" sz="1200" dirty="0" smtClean="0"/>
              <a:t>年第</a:t>
            </a:r>
            <a:r>
              <a:rPr lang="en-US" altLang="zh-CN" sz="1200" dirty="0" smtClean="0"/>
              <a:t>9</a:t>
            </a:r>
            <a:r>
              <a:rPr lang="zh-CN" altLang="en-US" sz="1200" dirty="0" smtClean="0"/>
              <a:t>号、</a:t>
            </a:r>
            <a:r>
              <a:rPr lang="en-US" altLang="zh-CN" sz="1200" dirty="0" smtClean="0"/>
              <a:t>2015</a:t>
            </a:r>
            <a:r>
              <a:rPr lang="zh-CN" altLang="en-US" sz="1200" dirty="0" smtClean="0"/>
              <a:t>年第</a:t>
            </a:r>
            <a:r>
              <a:rPr lang="en-US" altLang="zh-CN" sz="1200" dirty="0" smtClean="0"/>
              <a:t>10</a:t>
            </a:r>
            <a:r>
              <a:rPr lang="zh-CN" altLang="en-US" sz="1200" dirty="0" smtClean="0"/>
              <a:t>号、</a:t>
            </a:r>
            <a:r>
              <a:rPr lang="en-US" altLang="zh-CN" sz="1200" dirty="0" smtClean="0"/>
              <a:t>2015</a:t>
            </a:r>
            <a:r>
              <a:rPr lang="zh-CN" altLang="en-US" sz="1200" dirty="0" smtClean="0"/>
              <a:t>年第</a:t>
            </a:r>
            <a:r>
              <a:rPr lang="en-US" altLang="zh-CN" sz="1200" dirty="0" smtClean="0"/>
              <a:t>11</a:t>
            </a:r>
            <a:r>
              <a:rPr lang="zh-CN" altLang="en-US" sz="1200" dirty="0" smtClean="0"/>
              <a:t>号、</a:t>
            </a:r>
            <a:r>
              <a:rPr lang="en-US" altLang="zh-CN" sz="1200" dirty="0" smtClean="0"/>
              <a:t>2015</a:t>
            </a:r>
            <a:r>
              <a:rPr lang="zh-CN" altLang="en-US" sz="1200" dirty="0" smtClean="0"/>
              <a:t>年第</a:t>
            </a:r>
            <a:r>
              <a:rPr lang="en-US" altLang="zh-CN" sz="1200" dirty="0" smtClean="0"/>
              <a:t>47</a:t>
            </a:r>
            <a:r>
              <a:rPr lang="zh-CN" altLang="en-US" sz="1200" dirty="0" smtClean="0"/>
              <a:t>号、</a:t>
            </a:r>
            <a:r>
              <a:rPr lang="en-US" altLang="zh-CN" sz="1200" dirty="0" smtClean="0"/>
              <a:t>2016</a:t>
            </a:r>
            <a:r>
              <a:rPr lang="zh-CN" altLang="en-US" sz="1200" dirty="0" smtClean="0"/>
              <a:t>年第</a:t>
            </a:r>
            <a:r>
              <a:rPr lang="en-US" altLang="zh-CN" sz="1200" dirty="0" smtClean="0"/>
              <a:t>29</a:t>
            </a:r>
            <a:r>
              <a:rPr lang="zh-CN" altLang="en-US" sz="1200" dirty="0" smtClean="0"/>
              <a:t>号、</a:t>
            </a:r>
            <a:r>
              <a:rPr lang="en-US" altLang="zh-CN" sz="1200" dirty="0" smtClean="0"/>
              <a:t>2016</a:t>
            </a:r>
            <a:r>
              <a:rPr lang="zh-CN" altLang="en-US" sz="1200" dirty="0" smtClean="0"/>
              <a:t>年第</a:t>
            </a:r>
            <a:r>
              <a:rPr lang="en-US" altLang="zh-CN" sz="1200" dirty="0" smtClean="0"/>
              <a:t>54</a:t>
            </a:r>
            <a:r>
              <a:rPr lang="zh-CN" altLang="en-US" sz="1200" dirty="0" smtClean="0"/>
              <a:t>号同时废止。</a:t>
            </a:r>
          </a:p>
          <a:p>
            <a:endParaRPr lang="zh-CN" altLang="en-US" sz="1200" dirty="0" smtClean="0"/>
          </a:p>
          <a:p>
            <a:r>
              <a:rPr lang="zh-CN" altLang="en-US" sz="1200" dirty="0" smtClean="0"/>
              <a:t>　　特此公告。</a:t>
            </a:r>
          </a:p>
          <a:p>
            <a:endParaRPr lang="zh-CN" altLang="en-US"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22</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95536" y="412304"/>
            <a:ext cx="8496944" cy="4708981"/>
          </a:xfrm>
          <a:prstGeom prst="rect">
            <a:avLst/>
          </a:prstGeom>
        </p:spPr>
        <p:txBody>
          <a:bodyPr wrap="square">
            <a:spAutoFit/>
          </a:bodyPr>
          <a:lstStyle/>
          <a:p>
            <a:pPr algn="ctr"/>
            <a:r>
              <a:rPr lang="zh-CN" altLang="en-US" sz="1200" b="1" dirty="0" smtClean="0">
                <a:solidFill>
                  <a:schemeClr val="accent1"/>
                </a:solidFill>
              </a:rPr>
              <a:t>环境保护部 商务部 发展改革委 海关总署 质检总局联合公告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39</a:t>
            </a:r>
            <a:r>
              <a:rPr lang="zh-CN" altLang="en-US" sz="1200" b="1" dirty="0" smtClean="0">
                <a:solidFill>
                  <a:schemeClr val="accent1"/>
                </a:solidFill>
              </a:rPr>
              <a:t>号</a:t>
            </a:r>
            <a:endParaRPr lang="en-US" altLang="zh-CN" sz="1200" b="1" dirty="0" smtClean="0">
              <a:solidFill>
                <a:schemeClr val="accent1"/>
              </a:solidFill>
            </a:endParaRPr>
          </a:p>
          <a:p>
            <a:pPr algn="ctr"/>
            <a:r>
              <a:rPr lang="zh-CN" altLang="en-US" sz="1200" b="1" dirty="0" smtClean="0">
                <a:solidFill>
                  <a:schemeClr val="accent1"/>
                </a:solidFill>
              </a:rPr>
              <a:t>（关于发布</a:t>
            </a:r>
            <a:r>
              <a:rPr lang="en-US" altLang="zh-CN" sz="1200" b="1" dirty="0" smtClean="0">
                <a:solidFill>
                  <a:schemeClr val="accent1"/>
                </a:solidFill>
              </a:rPr>
              <a:t>《</a:t>
            </a:r>
            <a:r>
              <a:rPr lang="zh-CN" altLang="en-US" sz="1200" b="1" dirty="0" smtClean="0">
                <a:solidFill>
                  <a:schemeClr val="accent1"/>
                </a:solidFill>
              </a:rPr>
              <a:t>进口废物管理目录</a:t>
            </a:r>
            <a:r>
              <a:rPr lang="en-US" altLang="zh-CN" sz="1200" b="1" dirty="0" smtClean="0">
                <a:solidFill>
                  <a:schemeClr val="accent1"/>
                </a:solidFill>
              </a:rPr>
              <a:t>》</a:t>
            </a:r>
            <a:r>
              <a:rPr lang="zh-CN" altLang="en-US" sz="1200" b="1" dirty="0" smtClean="0">
                <a:solidFill>
                  <a:schemeClr val="accent1"/>
                </a:solidFill>
              </a:rPr>
              <a:t>（</a:t>
            </a:r>
            <a:r>
              <a:rPr lang="en-US" altLang="zh-CN" sz="1200" b="1" dirty="0" smtClean="0">
                <a:solidFill>
                  <a:schemeClr val="accent1"/>
                </a:solidFill>
              </a:rPr>
              <a:t>2017</a:t>
            </a:r>
            <a:r>
              <a:rPr lang="zh-CN" altLang="en-US" sz="1200" b="1" dirty="0" smtClean="0">
                <a:solidFill>
                  <a:schemeClr val="accent1"/>
                </a:solidFill>
              </a:rPr>
              <a:t>年）的公告）</a:t>
            </a:r>
          </a:p>
          <a:p>
            <a:pPr algn="ctr"/>
            <a:r>
              <a:rPr lang="zh-CN" altLang="en-US" sz="1200" b="1" dirty="0" smtClean="0">
                <a:solidFill>
                  <a:schemeClr val="accent1"/>
                </a:solidFill>
              </a:rPr>
              <a:t>联合公告</a:t>
            </a:r>
            <a:r>
              <a:rPr lang="en-US" altLang="zh-CN" sz="1200" b="1" dirty="0" smtClean="0">
                <a:solidFill>
                  <a:schemeClr val="accent1"/>
                </a:solidFill>
              </a:rPr>
              <a:t>〔2017〕39 </a:t>
            </a:r>
            <a:r>
              <a:rPr lang="zh-CN" altLang="en-US" sz="1200" b="1" dirty="0" smtClean="0">
                <a:solidFill>
                  <a:schemeClr val="accent1"/>
                </a:solidFill>
              </a:rPr>
              <a:t>号 </a:t>
            </a:r>
          </a:p>
          <a:p>
            <a:endParaRPr lang="zh-CN" altLang="en-US" sz="1200" dirty="0" smtClean="0"/>
          </a:p>
          <a:p>
            <a:r>
              <a:rPr lang="zh-CN" altLang="en-US" sz="1200" dirty="0" smtClean="0"/>
              <a:t>　　根据</a:t>
            </a:r>
            <a:r>
              <a:rPr lang="en-US" altLang="zh-CN" sz="1200" dirty="0" smtClean="0"/>
              <a:t>《</a:t>
            </a:r>
            <a:r>
              <a:rPr lang="zh-CN" altLang="en-US" sz="1200" dirty="0" smtClean="0"/>
              <a:t>中华人民共和国固体废物污染环境防治法</a:t>
            </a:r>
            <a:r>
              <a:rPr lang="en-US" altLang="zh-CN" sz="1200" dirty="0" smtClean="0"/>
              <a:t>》《</a:t>
            </a:r>
            <a:r>
              <a:rPr lang="zh-CN" altLang="en-US" sz="1200" dirty="0" smtClean="0"/>
              <a:t>控制危险废物越境转移及其处置巴塞尔公约</a:t>
            </a:r>
            <a:r>
              <a:rPr lang="en-US" altLang="zh-CN" sz="1200" dirty="0" smtClean="0"/>
              <a:t>》《</a:t>
            </a:r>
            <a:r>
              <a:rPr lang="zh-CN" altLang="en-US" sz="1200" dirty="0" smtClean="0"/>
              <a:t>固体废物进口管理办法</a:t>
            </a:r>
            <a:r>
              <a:rPr lang="en-US" altLang="zh-CN" sz="1200" dirty="0" smtClean="0"/>
              <a:t>》</a:t>
            </a:r>
            <a:r>
              <a:rPr lang="zh-CN" altLang="en-US" sz="1200" dirty="0" smtClean="0"/>
              <a:t>和有关法律法规，环境保护部、商务部、发展改革委、海关总署、质检总局对现行的</a:t>
            </a:r>
            <a:r>
              <a:rPr lang="en-US" altLang="zh-CN" sz="1200" dirty="0" smtClean="0"/>
              <a:t>《</a:t>
            </a:r>
            <a:r>
              <a:rPr lang="zh-CN" altLang="en-US" sz="1200" dirty="0" smtClean="0"/>
              <a:t>禁止进口固体废物目录</a:t>
            </a:r>
            <a:r>
              <a:rPr lang="en-US" altLang="zh-CN" sz="1200" dirty="0" smtClean="0"/>
              <a:t>》《</a:t>
            </a:r>
            <a:r>
              <a:rPr lang="zh-CN" altLang="en-US" sz="1200" dirty="0" smtClean="0"/>
              <a:t>限制进口类可用作原料的固体废物目录</a:t>
            </a:r>
            <a:r>
              <a:rPr lang="en-US" altLang="zh-CN" sz="1200" dirty="0" smtClean="0"/>
              <a:t>》</a:t>
            </a:r>
            <a:r>
              <a:rPr lang="zh-CN" altLang="en-US" sz="1200" dirty="0" smtClean="0"/>
              <a:t>和</a:t>
            </a:r>
            <a:r>
              <a:rPr lang="en-US" altLang="zh-CN" sz="1200" dirty="0" smtClean="0"/>
              <a:t>《</a:t>
            </a:r>
            <a:r>
              <a:rPr lang="zh-CN" altLang="en-US" sz="1200" dirty="0" smtClean="0"/>
              <a:t>非限制进口类可用作原料的固体废物目录</a:t>
            </a:r>
            <a:r>
              <a:rPr lang="en-US" altLang="zh-CN" sz="1200" dirty="0" smtClean="0"/>
              <a:t>》</a:t>
            </a:r>
            <a:r>
              <a:rPr lang="zh-CN" altLang="en-US" sz="1200" dirty="0" smtClean="0"/>
              <a:t>进行了调整和修订：</a:t>
            </a:r>
          </a:p>
          <a:p>
            <a:endParaRPr lang="zh-CN" altLang="en-US" sz="1200" dirty="0" smtClean="0"/>
          </a:p>
          <a:p>
            <a:r>
              <a:rPr lang="zh-CN" altLang="en-US" sz="1200" dirty="0" smtClean="0"/>
              <a:t>　　将来自生活源的废塑料（</a:t>
            </a:r>
            <a:r>
              <a:rPr lang="en-US" altLang="zh-CN" sz="1200" dirty="0" smtClean="0"/>
              <a:t>8</a:t>
            </a:r>
            <a:r>
              <a:rPr lang="zh-CN" altLang="en-US" sz="1200" dirty="0" smtClean="0"/>
              <a:t>个品种）、未经分拣的废纸（</a:t>
            </a:r>
            <a:r>
              <a:rPr lang="en-US" altLang="zh-CN" sz="1200" dirty="0" smtClean="0"/>
              <a:t>1</a:t>
            </a:r>
            <a:r>
              <a:rPr lang="zh-CN" altLang="en-US" sz="1200" dirty="0" smtClean="0"/>
              <a:t>个品种）、废纺织原料（</a:t>
            </a:r>
            <a:r>
              <a:rPr lang="en-US" altLang="zh-CN" sz="1200" dirty="0" smtClean="0"/>
              <a:t>11</a:t>
            </a:r>
            <a:r>
              <a:rPr lang="zh-CN" altLang="en-US" sz="1200" dirty="0" smtClean="0"/>
              <a:t>个品种）、钒渣（</a:t>
            </a:r>
            <a:r>
              <a:rPr lang="en-US" altLang="zh-CN" sz="1200" dirty="0" smtClean="0"/>
              <a:t>4</a:t>
            </a:r>
            <a:r>
              <a:rPr lang="zh-CN" altLang="en-US" sz="1200" dirty="0" smtClean="0"/>
              <a:t>个品种）等</a:t>
            </a:r>
            <a:r>
              <a:rPr lang="en-US" altLang="zh-CN" sz="1200" dirty="0" smtClean="0"/>
              <a:t>4</a:t>
            </a:r>
            <a:r>
              <a:rPr lang="zh-CN" altLang="en-US" sz="1200" dirty="0" smtClean="0"/>
              <a:t>类</a:t>
            </a:r>
            <a:r>
              <a:rPr lang="en-US" altLang="zh-CN" sz="1200" dirty="0" smtClean="0"/>
              <a:t>24</a:t>
            </a:r>
            <a:r>
              <a:rPr lang="zh-CN" altLang="en-US" sz="1200" dirty="0" smtClean="0"/>
              <a:t>种固体废物，从</a:t>
            </a:r>
            <a:r>
              <a:rPr lang="en-US" altLang="zh-CN" sz="1200" dirty="0" smtClean="0"/>
              <a:t>《</a:t>
            </a:r>
            <a:r>
              <a:rPr lang="zh-CN" altLang="en-US" sz="1200" dirty="0" smtClean="0"/>
              <a:t>限制进口类可用作原料的固体废物目录</a:t>
            </a:r>
            <a:r>
              <a:rPr lang="en-US" altLang="zh-CN" sz="1200" dirty="0" smtClean="0"/>
              <a:t>》</a:t>
            </a:r>
            <a:r>
              <a:rPr lang="zh-CN" altLang="en-US" sz="1200" dirty="0" smtClean="0"/>
              <a:t>调整列入</a:t>
            </a:r>
            <a:r>
              <a:rPr lang="en-US" altLang="zh-CN" sz="1200" dirty="0" smtClean="0"/>
              <a:t>《</a:t>
            </a:r>
            <a:r>
              <a:rPr lang="zh-CN" altLang="en-US" sz="1200" dirty="0" smtClean="0"/>
              <a:t>禁止进口固体废物目录</a:t>
            </a:r>
            <a:r>
              <a:rPr lang="en-US" altLang="zh-CN" sz="1200" dirty="0" smtClean="0"/>
              <a:t>》</a:t>
            </a:r>
            <a:r>
              <a:rPr lang="zh-CN" altLang="en-US" sz="1200" dirty="0" smtClean="0"/>
              <a:t>。</a:t>
            </a:r>
          </a:p>
          <a:p>
            <a:endParaRPr lang="zh-CN" altLang="en-US" sz="1200" dirty="0" smtClean="0"/>
          </a:p>
          <a:p>
            <a:r>
              <a:rPr lang="zh-CN" altLang="en-US" sz="1200" dirty="0" smtClean="0"/>
              <a:t>　　本公告自</a:t>
            </a:r>
            <a:r>
              <a:rPr lang="en-US" altLang="zh-CN" sz="1200" dirty="0" smtClean="0"/>
              <a:t>2017</a:t>
            </a:r>
            <a:r>
              <a:rPr lang="zh-CN" altLang="en-US" sz="1200" dirty="0" smtClean="0"/>
              <a:t>年</a:t>
            </a:r>
            <a:r>
              <a:rPr lang="en-US" altLang="zh-CN" sz="1200" dirty="0" smtClean="0"/>
              <a:t>12</a:t>
            </a:r>
            <a:r>
              <a:rPr lang="zh-CN" altLang="en-US" sz="1200" dirty="0" smtClean="0"/>
              <a:t>月</a:t>
            </a:r>
            <a:r>
              <a:rPr lang="en-US" altLang="zh-CN" sz="1200" dirty="0" smtClean="0"/>
              <a:t>31</a:t>
            </a:r>
            <a:r>
              <a:rPr lang="zh-CN" altLang="en-US" sz="1200" dirty="0" smtClean="0"/>
              <a:t>日起执行。环境保护部、商务部、发展改革委、海关总署、质检总局</a:t>
            </a:r>
            <a:r>
              <a:rPr lang="en-US" altLang="zh-CN" sz="1200" dirty="0" smtClean="0"/>
              <a:t>2014</a:t>
            </a:r>
            <a:r>
              <a:rPr lang="zh-CN" altLang="en-US" sz="1200" dirty="0" smtClean="0"/>
              <a:t>年第</a:t>
            </a:r>
            <a:r>
              <a:rPr lang="en-US" altLang="zh-CN" sz="1200" dirty="0" smtClean="0"/>
              <a:t>80</a:t>
            </a:r>
            <a:r>
              <a:rPr lang="zh-CN" altLang="en-US" sz="1200" dirty="0" smtClean="0"/>
              <a:t>号公告，环境保护部、商务部、发展改革委、海关总署、质检总局</a:t>
            </a:r>
            <a:r>
              <a:rPr lang="en-US" altLang="zh-CN" sz="1200" dirty="0" smtClean="0"/>
              <a:t>2017</a:t>
            </a:r>
            <a:r>
              <a:rPr lang="zh-CN" altLang="en-US" sz="1200" dirty="0" smtClean="0"/>
              <a:t>年第</a:t>
            </a:r>
            <a:r>
              <a:rPr lang="en-US" altLang="zh-CN" sz="1200" dirty="0" smtClean="0"/>
              <a:t>3</a:t>
            </a:r>
            <a:r>
              <a:rPr lang="zh-CN" altLang="en-US" sz="1200" dirty="0" smtClean="0"/>
              <a:t>号公告同时废止。</a:t>
            </a:r>
          </a:p>
          <a:p>
            <a:endParaRPr lang="zh-CN" altLang="en-US" sz="1200" dirty="0" smtClean="0"/>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4" action="ppaction://hlinkfile"/>
              </a:rPr>
              <a:t>1.</a:t>
            </a:r>
            <a:r>
              <a:rPr lang="zh-CN" altLang="en-US" sz="1200" dirty="0" smtClean="0">
                <a:hlinkClick r:id="rId4" action="ppaction://hlinkfile"/>
              </a:rPr>
              <a:t>禁止进口固体废物目录</a:t>
            </a:r>
            <a:r>
              <a:rPr lang="en-US" altLang="zh-CN" sz="1200" dirty="0" smtClean="0">
                <a:hlinkClick r:id="rId4" action="ppaction://hlinkfile"/>
              </a:rPr>
              <a:t>.pdf</a:t>
            </a:r>
            <a:endParaRPr lang="en-US" altLang="zh-CN" sz="1200" dirty="0" smtClean="0"/>
          </a:p>
          <a:p>
            <a:endParaRPr lang="en-US" altLang="zh-CN" sz="1200" dirty="0" smtClean="0"/>
          </a:p>
          <a:p>
            <a:r>
              <a:rPr lang="en-US" altLang="zh-CN" sz="1200" dirty="0" smtClean="0"/>
              <a:t>                      </a:t>
            </a:r>
            <a:r>
              <a:rPr lang="en-US" altLang="zh-CN" sz="1200" dirty="0" smtClean="0">
                <a:hlinkClick r:id="rId5" action="ppaction://hlinkfile"/>
              </a:rPr>
              <a:t>2.</a:t>
            </a:r>
            <a:r>
              <a:rPr lang="zh-CN" altLang="en-US" sz="1200" dirty="0" smtClean="0">
                <a:hlinkClick r:id="rId5" action="ppaction://hlinkfile"/>
              </a:rPr>
              <a:t>限制进口类可用作原料的固体废物目录</a:t>
            </a:r>
            <a:r>
              <a:rPr lang="en-US" altLang="zh-CN" sz="1200" dirty="0" smtClean="0">
                <a:hlinkClick r:id="rId5" action="ppaction://hlinkfile"/>
              </a:rPr>
              <a:t>.pdf</a:t>
            </a:r>
            <a:endParaRPr lang="en-US" altLang="zh-CN" sz="1200" dirty="0" smtClean="0"/>
          </a:p>
          <a:p>
            <a:endParaRPr lang="en-US" altLang="zh-CN" sz="1200" dirty="0" smtClean="0"/>
          </a:p>
          <a:p>
            <a:r>
              <a:rPr lang="en-US" altLang="zh-CN" sz="1200" dirty="0" smtClean="0"/>
              <a:t>                      </a:t>
            </a:r>
            <a:r>
              <a:rPr lang="en-US" altLang="zh-CN" sz="1200" dirty="0" smtClean="0">
                <a:hlinkClick r:id="rId6" action="ppaction://hlinkfile"/>
              </a:rPr>
              <a:t>3.</a:t>
            </a:r>
            <a:r>
              <a:rPr lang="zh-CN" altLang="en-US" sz="1200" dirty="0" smtClean="0">
                <a:hlinkClick r:id="rId6" action="ppaction://hlinkfile"/>
              </a:rPr>
              <a:t>非限制进口类可用作原料的固体废物目录</a:t>
            </a:r>
            <a:r>
              <a:rPr lang="en-US" altLang="zh-CN" sz="1200" dirty="0" smtClean="0">
                <a:hlinkClick r:id="rId6" action="ppaction://hlinkfile"/>
              </a:rPr>
              <a:t>.pdf</a:t>
            </a:r>
            <a:endParaRPr lang="en-US" altLang="zh-CN" sz="1200" dirty="0" smtClean="0"/>
          </a:p>
          <a:p>
            <a:endParaRPr lang="en-US" altLang="zh-CN" sz="1200" dirty="0" smtClean="0"/>
          </a:p>
          <a:p>
            <a:pPr algn="r"/>
            <a:r>
              <a:rPr lang="zh-CN" altLang="en-US" sz="1200" dirty="0" smtClean="0"/>
              <a:t>　　环境保护部</a:t>
            </a:r>
            <a:r>
              <a:rPr lang="en-US" altLang="zh-CN" sz="1200" dirty="0" smtClean="0"/>
              <a:t>/</a:t>
            </a:r>
            <a:r>
              <a:rPr lang="zh-CN" altLang="en-US" sz="1200" dirty="0" smtClean="0"/>
              <a:t>商务部</a:t>
            </a:r>
            <a:r>
              <a:rPr lang="en-US" altLang="zh-CN" sz="1200" dirty="0" smtClean="0"/>
              <a:t>/</a:t>
            </a:r>
            <a:r>
              <a:rPr lang="zh-CN" altLang="en-US" sz="1200" dirty="0" smtClean="0"/>
              <a:t>发展改革委</a:t>
            </a:r>
            <a:r>
              <a:rPr lang="en-US" altLang="zh-CN" sz="1200" dirty="0" smtClean="0"/>
              <a:t>/</a:t>
            </a:r>
            <a:r>
              <a:rPr lang="zh-CN" altLang="en-US" sz="1200" dirty="0" smtClean="0"/>
              <a:t>海关总署</a:t>
            </a:r>
            <a:r>
              <a:rPr lang="en-US" altLang="zh-CN" sz="1200" dirty="0" smtClean="0"/>
              <a:t>/</a:t>
            </a:r>
            <a:r>
              <a:rPr lang="zh-CN" altLang="en-US" sz="1200" dirty="0" smtClean="0"/>
              <a:t>质检总局</a:t>
            </a:r>
          </a:p>
          <a:p>
            <a:pPr algn="r"/>
            <a:r>
              <a:rPr lang="zh-CN" altLang="en-US" sz="1200" dirty="0" smtClean="0"/>
              <a:t>　　</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10</a:t>
            </a:r>
            <a:r>
              <a:rPr lang="zh-CN" altLang="en-US" sz="1200" dirty="0" smtClean="0"/>
              <a:t>日</a:t>
            </a:r>
          </a:p>
          <a:p>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87524" y="496501"/>
            <a:ext cx="8604956" cy="4524315"/>
          </a:xfrm>
          <a:prstGeom prst="rect">
            <a:avLst/>
          </a:prstGeom>
        </p:spPr>
        <p:txBody>
          <a:bodyPr wrap="square">
            <a:spAutoFit/>
          </a:bodyPr>
          <a:lstStyle/>
          <a:p>
            <a:pPr algn="ctr"/>
            <a:r>
              <a:rPr lang="zh-CN" altLang="en-US" sz="1200" b="1" dirty="0" smtClean="0">
                <a:solidFill>
                  <a:schemeClr val="accent1"/>
                </a:solidFill>
              </a:rPr>
              <a:t>商务部 海关总署联合公告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40</a:t>
            </a:r>
            <a:r>
              <a:rPr lang="zh-CN" altLang="en-US" sz="1200" b="1" dirty="0" smtClean="0">
                <a:solidFill>
                  <a:schemeClr val="accent1"/>
                </a:solidFill>
              </a:rPr>
              <a:t>号</a:t>
            </a:r>
            <a:endParaRPr lang="en-US" altLang="zh-CN" sz="1200" b="1" dirty="0" smtClean="0">
              <a:solidFill>
                <a:schemeClr val="accent1"/>
              </a:solidFill>
            </a:endParaRPr>
          </a:p>
          <a:p>
            <a:pPr algn="ctr"/>
            <a:r>
              <a:rPr lang="zh-CN" altLang="en-US" sz="1200" b="1" dirty="0" smtClean="0">
                <a:solidFill>
                  <a:schemeClr val="accent1"/>
                </a:solidFill>
              </a:rPr>
              <a:t>（关于根据联合国安理会</a:t>
            </a:r>
            <a:r>
              <a:rPr lang="en-US" altLang="zh-CN" sz="1200" b="1" dirty="0" smtClean="0">
                <a:solidFill>
                  <a:schemeClr val="accent1"/>
                </a:solidFill>
              </a:rPr>
              <a:t>2371</a:t>
            </a:r>
            <a:r>
              <a:rPr lang="zh-CN" altLang="en-US" sz="1200" b="1" dirty="0" smtClean="0">
                <a:solidFill>
                  <a:schemeClr val="accent1"/>
                </a:solidFill>
              </a:rPr>
              <a:t>号决议新增对朝鲜禁运部分产品清单的联合公告）</a:t>
            </a:r>
          </a:p>
          <a:p>
            <a:pPr algn="ctr"/>
            <a:r>
              <a:rPr lang="zh-CN" altLang="en-US" sz="1200" b="1" dirty="0" smtClean="0">
                <a:solidFill>
                  <a:schemeClr val="accent1"/>
                </a:solidFill>
              </a:rPr>
              <a:t>联合公告</a:t>
            </a:r>
            <a:r>
              <a:rPr lang="en-US" altLang="zh-CN" sz="1200" b="1" dirty="0" smtClean="0">
                <a:solidFill>
                  <a:schemeClr val="accent1"/>
                </a:solidFill>
              </a:rPr>
              <a:t>〔2017〕40 </a:t>
            </a:r>
            <a:r>
              <a:rPr lang="zh-CN" altLang="en-US" sz="1200" b="1" dirty="0" smtClean="0">
                <a:solidFill>
                  <a:schemeClr val="accent1"/>
                </a:solidFill>
              </a:rPr>
              <a:t>号 </a:t>
            </a:r>
          </a:p>
          <a:p>
            <a:endParaRPr lang="zh-CN" altLang="en-US" sz="1200" dirty="0" smtClean="0"/>
          </a:p>
          <a:p>
            <a:r>
              <a:rPr lang="zh-CN" altLang="en-US" sz="1200" dirty="0" smtClean="0"/>
              <a:t>　　为执行联合国安理会第</a:t>
            </a:r>
            <a:r>
              <a:rPr lang="en-US" altLang="zh-CN" sz="1200" dirty="0" smtClean="0"/>
              <a:t>2371</a:t>
            </a:r>
            <a:r>
              <a:rPr lang="zh-CN" altLang="en-US" sz="1200" dirty="0" smtClean="0"/>
              <a:t>号决议，根据</a:t>
            </a:r>
            <a:r>
              <a:rPr lang="en-US" altLang="zh-CN" sz="1200" dirty="0" smtClean="0"/>
              <a:t>《</a:t>
            </a:r>
            <a:r>
              <a:rPr lang="zh-CN" altLang="en-US" sz="1200" dirty="0" smtClean="0"/>
              <a:t>中华人民共和国对外贸易法</a:t>
            </a:r>
            <a:r>
              <a:rPr lang="en-US" altLang="zh-CN" sz="1200" dirty="0" smtClean="0"/>
              <a:t>》</a:t>
            </a:r>
            <a:r>
              <a:rPr lang="zh-CN" altLang="en-US" sz="1200" dirty="0" smtClean="0"/>
              <a:t>，现对涉及朝鲜进出口贸易的部分产品采取下列管理措施：</a:t>
            </a:r>
          </a:p>
          <a:p>
            <a:endParaRPr lang="zh-CN" altLang="en-US" sz="1200" dirty="0" smtClean="0"/>
          </a:p>
          <a:p>
            <a:r>
              <a:rPr lang="zh-CN" altLang="en-US" sz="1200" dirty="0" smtClean="0"/>
              <a:t>　　一、自公告执行之日起，全面禁止自朝鲜进口煤、铁、铁矿石、铅、铅矿石、水海产品。对于在公告执行之日前已运抵我口岸的上述货物，可予以放行。自</a:t>
            </a:r>
            <a:r>
              <a:rPr lang="en-US" altLang="zh-CN" sz="1200" dirty="0" smtClean="0"/>
              <a:t>9</a:t>
            </a:r>
            <a:r>
              <a:rPr lang="zh-CN" altLang="en-US" sz="1200" dirty="0" smtClean="0"/>
              <a:t>月</a:t>
            </a:r>
            <a:r>
              <a:rPr lang="en-US" altLang="zh-CN" sz="1200" dirty="0" smtClean="0"/>
              <a:t>5</a:t>
            </a:r>
            <a:r>
              <a:rPr lang="zh-CN" altLang="en-US" sz="1200" dirty="0" smtClean="0"/>
              <a:t>日零时起，不再办理进口手续（包括海关已接受申报但尚未办理放行手续的货物）。此后，进境的上述产品一律按禁止进口货物处理。</a:t>
            </a:r>
          </a:p>
          <a:p>
            <a:endParaRPr lang="zh-CN" altLang="en-US" sz="1200" dirty="0" smtClean="0"/>
          </a:p>
          <a:p>
            <a:r>
              <a:rPr lang="zh-CN" altLang="en-US" sz="1200" dirty="0" smtClean="0"/>
              <a:t>　　二、上述措施不适用于出口国根据可信情报证实非朝鲜原产且经由朝鲜罗津港（</a:t>
            </a:r>
            <a:r>
              <a:rPr lang="en-US" altLang="zh-CN" sz="1200" dirty="0" smtClean="0"/>
              <a:t>Rason</a:t>
            </a:r>
            <a:r>
              <a:rPr lang="zh-CN" altLang="en-US" sz="1200" dirty="0" smtClean="0"/>
              <a:t>）转口的煤，但出口国须事先通报联合国安理会根据第</a:t>
            </a:r>
            <a:r>
              <a:rPr lang="en-US" altLang="zh-CN" sz="1200" dirty="0" smtClean="0"/>
              <a:t>1718</a:t>
            </a:r>
            <a:r>
              <a:rPr lang="zh-CN" altLang="en-US" sz="1200" dirty="0" smtClean="0"/>
              <a:t>号决议设立的委员会。经罗津港进口非朝鲜原产煤炭的中国企业须持出口国向联合国安理会根据第</a:t>
            </a:r>
            <a:r>
              <a:rPr lang="en-US" altLang="zh-CN" sz="1200" dirty="0" smtClean="0"/>
              <a:t>1718</a:t>
            </a:r>
            <a:r>
              <a:rPr lang="zh-CN" altLang="en-US" sz="1200" dirty="0" smtClean="0"/>
              <a:t>号决议设立的委员会通报材料办理通关手续。</a:t>
            </a:r>
          </a:p>
          <a:p>
            <a:endParaRPr lang="zh-CN" altLang="en-US" sz="1200" dirty="0" smtClean="0"/>
          </a:p>
          <a:p>
            <a:r>
              <a:rPr lang="zh-CN" altLang="en-US" sz="1200" dirty="0" smtClean="0"/>
              <a:t>　　三、有关禁运产品详情见附件。</a:t>
            </a:r>
          </a:p>
          <a:p>
            <a:endParaRPr lang="zh-CN" altLang="en-US" sz="1200" dirty="0" smtClean="0"/>
          </a:p>
          <a:p>
            <a:r>
              <a:rPr lang="zh-CN" altLang="en-US" sz="1200" dirty="0" smtClean="0"/>
              <a:t>　　本公告自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15</a:t>
            </a:r>
            <a:r>
              <a:rPr lang="zh-CN" altLang="en-US" sz="1200" dirty="0" smtClean="0"/>
              <a:t>日起执行。</a:t>
            </a:r>
          </a:p>
          <a:p>
            <a:endParaRPr lang="zh-CN" altLang="en-US" sz="1200" dirty="0" smtClean="0"/>
          </a:p>
          <a:p>
            <a:r>
              <a:rPr lang="zh-CN" altLang="en-US" sz="1200" dirty="0" smtClean="0"/>
              <a:t>　　附件：根据联合国安理会</a:t>
            </a:r>
            <a:r>
              <a:rPr lang="en-US" altLang="zh-CN" sz="1200" dirty="0" smtClean="0"/>
              <a:t>2371</a:t>
            </a:r>
            <a:r>
              <a:rPr lang="zh-CN" altLang="en-US" sz="1200" dirty="0" smtClean="0"/>
              <a:t>号决议新增对朝鲜禁运部分产品清单</a:t>
            </a:r>
            <a:r>
              <a:rPr lang="en-US" altLang="zh-CN" sz="1200" dirty="0" smtClean="0"/>
              <a:t>.xlsx</a:t>
            </a:r>
          </a:p>
          <a:p>
            <a:endParaRPr lang="en-US" altLang="zh-CN" sz="1200" dirty="0" smtClean="0"/>
          </a:p>
          <a:p>
            <a:pPr algn="r"/>
            <a:r>
              <a:rPr lang="zh-CN" altLang="en-US" sz="1200" dirty="0" smtClean="0"/>
              <a:t>　　商 务 部</a:t>
            </a:r>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14</a:t>
            </a:r>
            <a:r>
              <a:rPr lang="zh-CN" altLang="en-US" sz="1200" dirty="0" smtClean="0"/>
              <a:t>日</a:t>
            </a:r>
            <a:endParaRPr lang="zh-CN" altLang="en-US" sz="1200" dirty="0"/>
          </a:p>
        </p:txBody>
      </p:sp>
      <p:sp>
        <p:nvSpPr>
          <p:cNvPr id="6" name="下箭头 5"/>
          <p:cNvSpPr/>
          <p:nvPr/>
        </p:nvSpPr>
        <p:spPr>
          <a:xfrm>
            <a:off x="4247964" y="4876800"/>
            <a:ext cx="288032" cy="2682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1079612" y="664332"/>
            <a:ext cx="6800850" cy="4343400"/>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pic>
        <p:nvPicPr>
          <p:cNvPr id="2050" name="Picture 2"/>
          <p:cNvPicPr>
            <a:picLocks noChangeAspect="1" noChangeArrowheads="1"/>
          </p:cNvPicPr>
          <p:nvPr/>
        </p:nvPicPr>
        <p:blipFill>
          <a:blip r:embed="rId4" cstate="print"/>
          <a:srcRect/>
          <a:stretch>
            <a:fillRect/>
          </a:stretch>
        </p:blipFill>
        <p:spPr bwMode="auto">
          <a:xfrm>
            <a:off x="1458107" y="592633"/>
            <a:ext cx="6227787" cy="4388942"/>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6" name="矩形 5"/>
          <p:cNvSpPr/>
          <p:nvPr/>
        </p:nvSpPr>
        <p:spPr>
          <a:xfrm>
            <a:off x="3496225" y="592324"/>
            <a:ext cx="2151551" cy="369332"/>
          </a:xfrm>
          <a:prstGeom prst="rect">
            <a:avLst/>
          </a:prstGeom>
        </p:spPr>
        <p:txBody>
          <a:bodyPr wrap="none">
            <a:spAutoFit/>
          </a:bodyPr>
          <a:lstStyle/>
          <a:p>
            <a:r>
              <a:rPr lang="zh-CN" altLang="en-US" b="1" dirty="0" smtClean="0">
                <a:solidFill>
                  <a:schemeClr val="accent1"/>
                </a:solidFill>
              </a:rPr>
              <a:t>海关总署第</a:t>
            </a:r>
            <a:r>
              <a:rPr lang="en-US" altLang="zh-CN" b="1" dirty="0" smtClean="0">
                <a:solidFill>
                  <a:schemeClr val="accent1"/>
                </a:solidFill>
              </a:rPr>
              <a:t>232</a:t>
            </a:r>
            <a:r>
              <a:rPr lang="zh-CN" altLang="en-US" b="1" dirty="0" smtClean="0">
                <a:solidFill>
                  <a:schemeClr val="accent1"/>
                </a:solidFill>
              </a:rPr>
              <a:t>号令</a:t>
            </a:r>
            <a:endParaRPr lang="zh-CN" altLang="en-US" dirty="0">
              <a:solidFill>
                <a:schemeClr val="accent1"/>
              </a:solidFill>
            </a:endParaRPr>
          </a:p>
        </p:txBody>
      </p:sp>
      <p:sp>
        <p:nvSpPr>
          <p:cNvPr id="7" name="矩形 6"/>
          <p:cNvSpPr/>
          <p:nvPr/>
        </p:nvSpPr>
        <p:spPr>
          <a:xfrm>
            <a:off x="359532" y="1096380"/>
            <a:ext cx="8496944" cy="1631216"/>
          </a:xfrm>
          <a:prstGeom prst="rect">
            <a:avLst/>
          </a:prstGeom>
        </p:spPr>
        <p:txBody>
          <a:bodyPr wrap="square">
            <a:spAutoFit/>
          </a:bodyPr>
          <a:lstStyle/>
          <a:p>
            <a:pPr>
              <a:lnSpc>
                <a:spcPts val="2000"/>
              </a:lnSpc>
            </a:pPr>
            <a:r>
              <a:rPr lang="zh-CN" altLang="en-US" sz="1200" dirty="0" smtClean="0">
                <a:solidFill>
                  <a:schemeClr val="accent1"/>
                </a:solidFill>
              </a:rPr>
              <a:t>　　</a:t>
            </a:r>
            <a:r>
              <a:rPr lang="en-US" altLang="zh-CN" sz="1200" dirty="0" smtClean="0">
                <a:solidFill>
                  <a:schemeClr val="accent1"/>
                </a:solidFill>
              </a:rPr>
              <a:t>《</a:t>
            </a:r>
            <a:r>
              <a:rPr lang="zh-CN" altLang="en-US" sz="1200" dirty="0" smtClean="0">
                <a:solidFill>
                  <a:schemeClr val="accent1"/>
                </a:solidFill>
              </a:rPr>
              <a:t>中华人民共和国海关监管区管理暂行办法</a:t>
            </a:r>
            <a:r>
              <a:rPr lang="en-US" altLang="zh-CN" sz="1200" dirty="0" smtClean="0">
                <a:solidFill>
                  <a:schemeClr val="accent1"/>
                </a:solidFill>
              </a:rPr>
              <a:t>》</a:t>
            </a:r>
            <a:r>
              <a:rPr lang="zh-CN" altLang="en-US" sz="1200" dirty="0" smtClean="0">
                <a:solidFill>
                  <a:schemeClr val="accent1"/>
                </a:solidFill>
              </a:rPr>
              <a:t>已于</a:t>
            </a:r>
            <a:r>
              <a:rPr lang="en-US" altLang="zh-CN" sz="1200" dirty="0" smtClean="0">
                <a:solidFill>
                  <a:schemeClr val="accent1"/>
                </a:solidFill>
              </a:rPr>
              <a:t>2016</a:t>
            </a:r>
            <a:r>
              <a:rPr lang="zh-CN" altLang="en-US" sz="1200" dirty="0" smtClean="0">
                <a:solidFill>
                  <a:schemeClr val="accent1"/>
                </a:solidFill>
              </a:rPr>
              <a:t>年</a:t>
            </a:r>
            <a:r>
              <a:rPr lang="en-US" altLang="zh-CN" sz="1200" dirty="0" smtClean="0">
                <a:solidFill>
                  <a:schemeClr val="accent1"/>
                </a:solidFill>
              </a:rPr>
              <a:t>12</a:t>
            </a:r>
            <a:r>
              <a:rPr lang="zh-CN" altLang="en-US" sz="1200" dirty="0" smtClean="0">
                <a:solidFill>
                  <a:schemeClr val="accent1"/>
                </a:solidFill>
              </a:rPr>
              <a:t>月</a:t>
            </a:r>
            <a:r>
              <a:rPr lang="en-US" altLang="zh-CN" sz="1200" dirty="0" smtClean="0">
                <a:solidFill>
                  <a:schemeClr val="accent1"/>
                </a:solidFill>
              </a:rPr>
              <a:t>27</a:t>
            </a:r>
            <a:r>
              <a:rPr lang="zh-CN" altLang="en-US" sz="1200" dirty="0" smtClean="0">
                <a:solidFill>
                  <a:schemeClr val="accent1"/>
                </a:solidFill>
              </a:rPr>
              <a:t>日经海关总署署务会议审议通过，现予公布，自</a:t>
            </a:r>
            <a:r>
              <a:rPr lang="en-US" altLang="zh-CN" sz="1200" dirty="0" smtClean="0">
                <a:solidFill>
                  <a:schemeClr val="accent1"/>
                </a:solidFill>
              </a:rPr>
              <a:t>2017</a:t>
            </a:r>
            <a:r>
              <a:rPr lang="zh-CN" altLang="en-US" sz="1200" dirty="0" smtClean="0">
                <a:solidFill>
                  <a:schemeClr val="accent1"/>
                </a:solidFill>
              </a:rPr>
              <a:t>年</a:t>
            </a:r>
            <a:r>
              <a:rPr lang="en-US" altLang="zh-CN" sz="1200" dirty="0" smtClean="0">
                <a:solidFill>
                  <a:schemeClr val="accent1"/>
                </a:solidFill>
              </a:rPr>
              <a:t>11</a:t>
            </a:r>
            <a:r>
              <a:rPr lang="zh-CN" altLang="en-US" sz="1200" dirty="0" smtClean="0">
                <a:solidFill>
                  <a:schemeClr val="accent1"/>
                </a:solidFill>
              </a:rPr>
              <a:t>月</a:t>
            </a:r>
            <a:r>
              <a:rPr lang="en-US" altLang="zh-CN" sz="1200" dirty="0" smtClean="0">
                <a:solidFill>
                  <a:schemeClr val="accent1"/>
                </a:solidFill>
              </a:rPr>
              <a:t>1</a:t>
            </a:r>
            <a:r>
              <a:rPr lang="zh-CN" altLang="en-US" sz="1200" dirty="0" smtClean="0">
                <a:solidFill>
                  <a:schemeClr val="accent1"/>
                </a:solidFill>
              </a:rPr>
              <a:t>日起施行。</a:t>
            </a:r>
            <a:r>
              <a:rPr lang="en-US" altLang="zh-CN" sz="1200" dirty="0" smtClean="0">
                <a:solidFill>
                  <a:schemeClr val="accent1"/>
                </a:solidFill>
              </a:rPr>
              <a:t>2008</a:t>
            </a:r>
            <a:r>
              <a:rPr lang="zh-CN" altLang="en-US" sz="1200" dirty="0" smtClean="0">
                <a:solidFill>
                  <a:schemeClr val="accent1"/>
                </a:solidFill>
              </a:rPr>
              <a:t>年</a:t>
            </a:r>
            <a:r>
              <a:rPr lang="en-US" altLang="zh-CN" sz="1200" dirty="0" smtClean="0">
                <a:solidFill>
                  <a:schemeClr val="accent1"/>
                </a:solidFill>
              </a:rPr>
              <a:t>1</a:t>
            </a:r>
            <a:r>
              <a:rPr lang="zh-CN" altLang="en-US" sz="1200" dirty="0" smtClean="0">
                <a:solidFill>
                  <a:schemeClr val="accent1"/>
                </a:solidFill>
              </a:rPr>
              <a:t>月</a:t>
            </a:r>
            <a:r>
              <a:rPr lang="en-US" altLang="zh-CN" sz="1200" dirty="0" smtClean="0">
                <a:solidFill>
                  <a:schemeClr val="accent1"/>
                </a:solidFill>
              </a:rPr>
              <a:t>30</a:t>
            </a:r>
            <a:r>
              <a:rPr lang="zh-CN" altLang="en-US" sz="1200" dirty="0" smtClean="0">
                <a:solidFill>
                  <a:schemeClr val="accent1"/>
                </a:solidFill>
              </a:rPr>
              <a:t>日海关总署令第</a:t>
            </a:r>
            <a:r>
              <a:rPr lang="en-US" altLang="zh-CN" sz="1200" dirty="0" smtClean="0">
                <a:solidFill>
                  <a:schemeClr val="accent1"/>
                </a:solidFill>
              </a:rPr>
              <a:t>171</a:t>
            </a:r>
            <a:r>
              <a:rPr lang="zh-CN" altLang="en-US" sz="1200" dirty="0" smtClean="0">
                <a:solidFill>
                  <a:schemeClr val="accent1"/>
                </a:solidFill>
              </a:rPr>
              <a:t>号发布的</a:t>
            </a:r>
            <a:r>
              <a:rPr lang="en-US" altLang="zh-CN" sz="1200" dirty="0" smtClean="0">
                <a:solidFill>
                  <a:schemeClr val="accent1"/>
                </a:solidFill>
              </a:rPr>
              <a:t>《</a:t>
            </a:r>
            <a:r>
              <a:rPr lang="zh-CN" altLang="en-US" sz="1200" dirty="0" smtClean="0">
                <a:solidFill>
                  <a:schemeClr val="accent1"/>
                </a:solidFill>
              </a:rPr>
              <a:t>中华人民共和国海关监管场所管理办法</a:t>
            </a:r>
            <a:r>
              <a:rPr lang="en-US" altLang="zh-CN" sz="1200" dirty="0" smtClean="0">
                <a:solidFill>
                  <a:schemeClr val="accent1"/>
                </a:solidFill>
              </a:rPr>
              <a:t>》</a:t>
            </a:r>
            <a:r>
              <a:rPr lang="zh-CN" altLang="en-US" sz="1200" dirty="0" smtClean="0">
                <a:solidFill>
                  <a:schemeClr val="accent1"/>
                </a:solidFill>
              </a:rPr>
              <a:t>、</a:t>
            </a:r>
            <a:r>
              <a:rPr lang="en-US" altLang="zh-CN" sz="1200" dirty="0" smtClean="0">
                <a:solidFill>
                  <a:schemeClr val="accent1"/>
                </a:solidFill>
              </a:rPr>
              <a:t>2015</a:t>
            </a:r>
            <a:r>
              <a:rPr lang="zh-CN" altLang="en-US" sz="1200" dirty="0" smtClean="0">
                <a:solidFill>
                  <a:schemeClr val="accent1"/>
                </a:solidFill>
              </a:rPr>
              <a:t>年</a:t>
            </a:r>
            <a:r>
              <a:rPr lang="en-US" altLang="zh-CN" sz="1200" dirty="0" smtClean="0">
                <a:solidFill>
                  <a:schemeClr val="accent1"/>
                </a:solidFill>
              </a:rPr>
              <a:t>4</a:t>
            </a:r>
            <a:r>
              <a:rPr lang="zh-CN" altLang="en-US" sz="1200" dirty="0" smtClean="0">
                <a:solidFill>
                  <a:schemeClr val="accent1"/>
                </a:solidFill>
              </a:rPr>
              <a:t>月</a:t>
            </a:r>
            <a:r>
              <a:rPr lang="en-US" altLang="zh-CN" sz="1200" dirty="0" smtClean="0">
                <a:solidFill>
                  <a:schemeClr val="accent1"/>
                </a:solidFill>
              </a:rPr>
              <a:t>27</a:t>
            </a:r>
            <a:r>
              <a:rPr lang="zh-CN" altLang="en-US" sz="1200" dirty="0" smtClean="0">
                <a:solidFill>
                  <a:schemeClr val="accent1"/>
                </a:solidFill>
              </a:rPr>
              <a:t>日海关总署令第</a:t>
            </a:r>
            <a:r>
              <a:rPr lang="en-US" altLang="zh-CN" sz="1200" dirty="0" smtClean="0">
                <a:solidFill>
                  <a:schemeClr val="accent1"/>
                </a:solidFill>
              </a:rPr>
              <a:t>227</a:t>
            </a:r>
            <a:r>
              <a:rPr lang="zh-CN" altLang="en-US" sz="1200" dirty="0" smtClean="0">
                <a:solidFill>
                  <a:schemeClr val="accent1"/>
                </a:solidFill>
              </a:rPr>
              <a:t>号公布的</a:t>
            </a:r>
            <a:r>
              <a:rPr lang="en-US" altLang="zh-CN" sz="1200" dirty="0" smtClean="0">
                <a:solidFill>
                  <a:schemeClr val="accent1"/>
                </a:solidFill>
              </a:rPr>
              <a:t>《</a:t>
            </a:r>
            <a:r>
              <a:rPr lang="zh-CN" altLang="en-US" sz="1200" dirty="0" smtClean="0">
                <a:solidFill>
                  <a:schemeClr val="accent1"/>
                </a:solidFill>
              </a:rPr>
              <a:t>海关总署关于修改部分规章的决定</a:t>
            </a:r>
            <a:r>
              <a:rPr lang="en-US" altLang="zh-CN" sz="1200" dirty="0" smtClean="0">
                <a:solidFill>
                  <a:schemeClr val="accent1"/>
                </a:solidFill>
              </a:rPr>
              <a:t>》</a:t>
            </a:r>
            <a:r>
              <a:rPr lang="zh-CN" altLang="en-US" sz="1200" dirty="0" smtClean="0">
                <a:solidFill>
                  <a:schemeClr val="accent1"/>
                </a:solidFill>
              </a:rPr>
              <a:t>第六条同时废止。</a:t>
            </a:r>
          </a:p>
          <a:p>
            <a:pPr>
              <a:lnSpc>
                <a:spcPts val="2000"/>
              </a:lnSpc>
            </a:pPr>
            <a:endParaRPr lang="zh-CN" altLang="en-US" sz="1200" dirty="0" smtClean="0">
              <a:solidFill>
                <a:schemeClr val="accent1"/>
              </a:solidFill>
            </a:endParaRPr>
          </a:p>
          <a:p>
            <a:pPr algn="r">
              <a:lnSpc>
                <a:spcPts val="2000"/>
              </a:lnSpc>
            </a:pPr>
            <a:r>
              <a:rPr lang="zh-CN" altLang="en-US" sz="1200" dirty="0" smtClean="0">
                <a:solidFill>
                  <a:schemeClr val="accent1"/>
                </a:solidFill>
              </a:rPr>
              <a:t>署长 于广洲</a:t>
            </a:r>
          </a:p>
          <a:p>
            <a:pPr algn="r">
              <a:lnSpc>
                <a:spcPts val="2000"/>
              </a:lnSpc>
            </a:pPr>
            <a:r>
              <a:rPr lang="en-US" altLang="zh-CN" sz="1200" dirty="0" smtClean="0">
                <a:solidFill>
                  <a:schemeClr val="accent1"/>
                </a:solidFill>
              </a:rPr>
              <a:t>2017</a:t>
            </a:r>
            <a:r>
              <a:rPr lang="zh-CN" altLang="en-US" sz="1200" dirty="0" smtClean="0">
                <a:solidFill>
                  <a:schemeClr val="accent1"/>
                </a:solidFill>
              </a:rPr>
              <a:t>年</a:t>
            </a:r>
            <a:r>
              <a:rPr lang="en-US" altLang="zh-CN" sz="1200" dirty="0" smtClean="0">
                <a:solidFill>
                  <a:schemeClr val="accent1"/>
                </a:solidFill>
              </a:rPr>
              <a:t>8</a:t>
            </a:r>
            <a:r>
              <a:rPr lang="zh-CN" altLang="en-US" sz="1200" dirty="0" smtClean="0">
                <a:solidFill>
                  <a:schemeClr val="accent1"/>
                </a:solidFill>
              </a:rPr>
              <a:t>月</a:t>
            </a:r>
            <a:r>
              <a:rPr lang="en-US" altLang="zh-CN" sz="1200" dirty="0" smtClean="0">
                <a:solidFill>
                  <a:schemeClr val="accent1"/>
                </a:solidFill>
              </a:rPr>
              <a:t>8</a:t>
            </a:r>
            <a:r>
              <a:rPr lang="zh-CN" altLang="en-US" sz="1200" dirty="0" smtClean="0">
                <a:solidFill>
                  <a:schemeClr val="accent1"/>
                </a:solidFill>
              </a:rPr>
              <a:t>日</a:t>
            </a:r>
            <a:endParaRPr lang="zh-CN" altLang="en-US" sz="1200" dirty="0">
              <a:solidFill>
                <a:schemeClr val="accent1"/>
              </a:solidFill>
            </a:endParaRPr>
          </a:p>
        </p:txBody>
      </p:sp>
      <p:sp>
        <p:nvSpPr>
          <p:cNvPr id="8" name="矩形 7"/>
          <p:cNvSpPr/>
          <p:nvPr/>
        </p:nvSpPr>
        <p:spPr>
          <a:xfrm>
            <a:off x="431540" y="2901804"/>
            <a:ext cx="8352928" cy="2000548"/>
          </a:xfrm>
          <a:prstGeom prst="rect">
            <a:avLst/>
          </a:prstGeom>
        </p:spPr>
        <p:txBody>
          <a:bodyPr wrap="square">
            <a:spAutoFit/>
          </a:bodyPr>
          <a:lstStyle/>
          <a:p>
            <a:r>
              <a:rPr lang="zh-CN" altLang="en-US" sz="1200" dirty="0" smtClean="0"/>
              <a:t>中华人民共和国海关监管区管理暂行办法</a:t>
            </a:r>
          </a:p>
          <a:p>
            <a:endParaRPr lang="zh-CN" altLang="en-US" sz="1200" dirty="0" smtClean="0"/>
          </a:p>
          <a:p>
            <a:pPr>
              <a:lnSpc>
                <a:spcPts val="2000"/>
              </a:lnSpc>
            </a:pPr>
            <a:r>
              <a:rPr lang="zh-CN" altLang="en-US" sz="1200" dirty="0" smtClean="0"/>
              <a:t>　　第一章  总  则</a:t>
            </a:r>
          </a:p>
          <a:p>
            <a:pPr>
              <a:lnSpc>
                <a:spcPts val="2000"/>
              </a:lnSpc>
            </a:pPr>
            <a:r>
              <a:rPr lang="zh-CN" altLang="en-US" sz="1200" dirty="0" smtClean="0"/>
              <a:t>　　第一条  为了规范海关监管区的管理，根据</a:t>
            </a:r>
            <a:r>
              <a:rPr lang="en-US" altLang="zh-CN" sz="1200" dirty="0" smtClean="0"/>
              <a:t>《</a:t>
            </a:r>
            <a:r>
              <a:rPr lang="zh-CN" altLang="en-US" sz="1200" dirty="0" smtClean="0"/>
              <a:t>中华人民共和国海关法</a:t>
            </a:r>
            <a:r>
              <a:rPr lang="en-US" altLang="zh-CN" sz="1200" dirty="0" smtClean="0"/>
              <a:t>》</a:t>
            </a:r>
            <a:r>
              <a:rPr lang="zh-CN" altLang="en-US" sz="1200" dirty="0" smtClean="0"/>
              <a:t>以及其他有关法律、行政法规的规定，制定本办法。</a:t>
            </a:r>
          </a:p>
          <a:p>
            <a:pPr>
              <a:lnSpc>
                <a:spcPts val="2000"/>
              </a:lnSpc>
            </a:pPr>
            <a:r>
              <a:rPr lang="zh-CN" altLang="en-US" sz="1200" dirty="0" smtClean="0"/>
              <a:t>　　第二条 本办法所称海关监管区，是指</a:t>
            </a:r>
            <a:r>
              <a:rPr lang="en-US" altLang="zh-CN" sz="1200" dirty="0" smtClean="0"/>
              <a:t>《</a:t>
            </a:r>
            <a:r>
              <a:rPr lang="zh-CN" altLang="en-US" sz="1200" dirty="0" smtClean="0"/>
              <a:t>中华人民共和国海关法</a:t>
            </a:r>
            <a:r>
              <a:rPr lang="en-US" altLang="zh-CN" sz="1200" dirty="0" smtClean="0"/>
              <a:t>》</a:t>
            </a:r>
            <a:r>
              <a:rPr lang="zh-CN" altLang="en-US" sz="1200" dirty="0" smtClean="0"/>
              <a:t>第一百条所规定的海关对进出境运输工具、货物、物品实施监督管理的场所和地点，包括海关特殊监管区域、保税监管场所、海关监管作业场所、免税商店以及其他有海关监管业务的场所和地点。</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15516" y="717170"/>
            <a:ext cx="8604956" cy="4339650"/>
          </a:xfrm>
          <a:prstGeom prst="rect">
            <a:avLst/>
          </a:prstGeom>
        </p:spPr>
        <p:txBody>
          <a:bodyPr wrap="square">
            <a:spAutoFit/>
          </a:bodyPr>
          <a:lstStyle/>
          <a:p>
            <a:r>
              <a:rPr lang="zh-CN" altLang="en-US" sz="1200" dirty="0" smtClean="0"/>
              <a:t>　　本办法所称海关监管作业场所，是指由企业负责经营管理，供进出境运输工具或者境内承运海关监管货物的运输工具进出、停靠，从事海关监管货物的进出、装卸、储存、集拼、暂时存放等有关经营活动，符合</a:t>
            </a:r>
            <a:r>
              <a:rPr lang="en-US" altLang="zh-CN" sz="1200" dirty="0" smtClean="0"/>
              <a:t>《</a:t>
            </a:r>
            <a:r>
              <a:rPr lang="zh-CN" altLang="en-US" sz="1200" dirty="0" smtClean="0"/>
              <a:t>海关监管作业场所设置规范</a:t>
            </a:r>
            <a:r>
              <a:rPr lang="en-US" altLang="zh-CN" sz="1200" dirty="0" smtClean="0"/>
              <a:t>》</a:t>
            </a:r>
            <a:r>
              <a:rPr lang="zh-CN" altLang="en-US" sz="1200" dirty="0" smtClean="0"/>
              <a:t>（以下简称</a:t>
            </a:r>
            <a:r>
              <a:rPr lang="en-US" altLang="zh-CN" sz="1200" dirty="0" smtClean="0"/>
              <a:t>《</a:t>
            </a:r>
            <a:r>
              <a:rPr lang="zh-CN" altLang="en-US" sz="1200" dirty="0" smtClean="0"/>
              <a:t>场所设置规范</a:t>
            </a:r>
            <a:r>
              <a:rPr lang="en-US" altLang="zh-CN" sz="1200" dirty="0" smtClean="0"/>
              <a:t>》</a:t>
            </a:r>
            <a:r>
              <a:rPr lang="zh-CN" altLang="en-US" sz="1200" dirty="0" smtClean="0"/>
              <a:t>），办理相关海关手续的场所。</a:t>
            </a:r>
          </a:p>
          <a:p>
            <a:endParaRPr lang="zh-CN" altLang="en-US" sz="1200" dirty="0" smtClean="0"/>
          </a:p>
          <a:p>
            <a:r>
              <a:rPr lang="zh-CN" altLang="en-US" sz="1200" dirty="0" smtClean="0"/>
              <a:t>　　</a:t>
            </a:r>
            <a:r>
              <a:rPr lang="en-US" altLang="zh-CN" sz="1200" dirty="0" smtClean="0"/>
              <a:t>《</a:t>
            </a:r>
            <a:r>
              <a:rPr lang="zh-CN" altLang="en-US" sz="1200" dirty="0" smtClean="0"/>
              <a:t>场所设置规范</a:t>
            </a:r>
            <a:r>
              <a:rPr lang="en-US" altLang="zh-CN" sz="1200" dirty="0" smtClean="0"/>
              <a:t>》</a:t>
            </a:r>
            <a:r>
              <a:rPr lang="zh-CN" altLang="en-US" sz="1200" dirty="0" smtClean="0"/>
              <a:t>由海关总署另行制定并公告。</a:t>
            </a:r>
          </a:p>
          <a:p>
            <a:endParaRPr lang="zh-CN" altLang="en-US" sz="1200" dirty="0" smtClean="0"/>
          </a:p>
          <a:p>
            <a:r>
              <a:rPr lang="zh-CN" altLang="en-US" sz="1200" dirty="0" smtClean="0"/>
              <a:t>　　第三条 本办法适用于海关对海关监管区的管理。</a:t>
            </a:r>
          </a:p>
          <a:p>
            <a:endParaRPr lang="zh-CN" altLang="en-US" sz="1200" dirty="0" smtClean="0"/>
          </a:p>
          <a:p>
            <a:r>
              <a:rPr lang="zh-CN" altLang="en-US" sz="1200" dirty="0" smtClean="0"/>
              <a:t>　　海关规章对海关特殊监管区域、保税监管场所、免税商店的管理另有规定的，从其规定。</a:t>
            </a:r>
          </a:p>
          <a:p>
            <a:endParaRPr lang="zh-CN" altLang="en-US" sz="1200" dirty="0" smtClean="0"/>
          </a:p>
          <a:p>
            <a:r>
              <a:rPr lang="zh-CN" altLang="en-US" sz="1200" dirty="0" smtClean="0"/>
              <a:t>　　第四条  公民、法人和其他组织在海关监管区内开展依法应当经过批准的业务的，应当按照相关主管部门的要求开展有关业务。</a:t>
            </a:r>
          </a:p>
          <a:p>
            <a:endParaRPr lang="zh-CN" altLang="en-US" sz="1200" dirty="0" smtClean="0"/>
          </a:p>
          <a:p>
            <a:r>
              <a:rPr lang="zh-CN" altLang="en-US" sz="1200" dirty="0" smtClean="0"/>
              <a:t>　　第五条  海关实施本办法的规定不妨碍其他部门履行其相应职责。</a:t>
            </a:r>
          </a:p>
          <a:p>
            <a:endParaRPr lang="zh-CN" altLang="en-US" sz="1200" dirty="0" smtClean="0"/>
          </a:p>
          <a:p>
            <a:r>
              <a:rPr lang="zh-CN" altLang="en-US" sz="1200" dirty="0" smtClean="0"/>
              <a:t>　　第二章  海关监管区的管理</a:t>
            </a:r>
          </a:p>
          <a:p>
            <a:endParaRPr lang="zh-CN" altLang="en-US" sz="1200" dirty="0" smtClean="0"/>
          </a:p>
          <a:p>
            <a:r>
              <a:rPr lang="zh-CN" altLang="en-US" sz="1200" dirty="0" smtClean="0"/>
              <a:t>　　第六条 海关监管区应当设置符合海关监管要求的基础设施、检查查验设施以及相应的监管设备。</a:t>
            </a:r>
          </a:p>
          <a:p>
            <a:endParaRPr lang="zh-CN" altLang="en-US" sz="1200" dirty="0" smtClean="0"/>
          </a:p>
          <a:p>
            <a:r>
              <a:rPr lang="zh-CN" altLang="en-US" sz="1200" dirty="0" smtClean="0"/>
              <a:t>　　第七条  海关依照</a:t>
            </a:r>
            <a:r>
              <a:rPr lang="en-US" altLang="zh-CN" sz="1200" dirty="0" smtClean="0"/>
              <a:t>《</a:t>
            </a:r>
            <a:r>
              <a:rPr lang="zh-CN" altLang="en-US" sz="1200" dirty="0" smtClean="0"/>
              <a:t>中华人民共和国海关法</a:t>
            </a:r>
            <a:r>
              <a:rPr lang="en-US" altLang="zh-CN" sz="1200" dirty="0" smtClean="0"/>
              <a:t>》</a:t>
            </a:r>
            <a:r>
              <a:rPr lang="zh-CN" altLang="en-US" sz="1200" dirty="0" smtClean="0"/>
              <a:t>的规定，对海关监管区内进出境运输工具、货物、物品行使检查、查验等权力。</a:t>
            </a:r>
          </a:p>
          <a:p>
            <a:endParaRPr lang="zh-CN" altLang="en-US" sz="1200" dirty="0" smtClean="0"/>
          </a:p>
          <a:p>
            <a:r>
              <a:rPr lang="zh-CN" altLang="en-US" sz="1200" dirty="0" smtClean="0"/>
              <a:t>　　第八条  进出境运输工具、货物、物品，应当通过海关监管区进境或者出境。</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51520" y="829828"/>
            <a:ext cx="8604956" cy="4154984"/>
          </a:xfrm>
          <a:prstGeom prst="rect">
            <a:avLst/>
          </a:prstGeom>
        </p:spPr>
        <p:txBody>
          <a:bodyPr wrap="square">
            <a:spAutoFit/>
          </a:bodyPr>
          <a:lstStyle/>
          <a:p>
            <a:r>
              <a:rPr lang="zh-CN" altLang="en-US" sz="1200" dirty="0" smtClean="0"/>
              <a:t>　　第九条 进出境运输工具或者境内承运海关监管货物的运输工具应当在海关监管区停靠、装卸，并办理海关手续。</a:t>
            </a:r>
          </a:p>
          <a:p>
            <a:endParaRPr lang="zh-CN" altLang="en-US" sz="1200" dirty="0" smtClean="0"/>
          </a:p>
          <a:p>
            <a:r>
              <a:rPr lang="zh-CN" altLang="en-US" sz="1200" dirty="0" smtClean="0"/>
              <a:t>　　第十条  进出境货物应当在海关监管区的海关监管作业场所集中办理进出、装卸、储存、集拼、暂时存放等海关监管业务。</a:t>
            </a:r>
          </a:p>
          <a:p>
            <a:endParaRPr lang="zh-CN" altLang="en-US" sz="1200" dirty="0" smtClean="0"/>
          </a:p>
          <a:p>
            <a:r>
              <a:rPr lang="zh-CN" altLang="en-US" sz="1200" dirty="0" smtClean="0"/>
              <a:t>　　第十一条  进出境物品应当在海关监管区的旅客通关类场所、邮件类场所办理海关手续，海关总署另有规定的除外。</a:t>
            </a:r>
          </a:p>
          <a:p>
            <a:endParaRPr lang="zh-CN" altLang="en-US" sz="1200" dirty="0" smtClean="0"/>
          </a:p>
          <a:p>
            <a:r>
              <a:rPr lang="zh-CN" altLang="en-US" sz="1200" dirty="0" smtClean="0"/>
              <a:t>　　第十二条 在海关监管区内从事与进出境运输工具、货物、物品等有关的经营活动，应当接受海关监管。</a:t>
            </a:r>
          </a:p>
          <a:p>
            <a:endParaRPr lang="zh-CN" altLang="en-US" sz="1200" dirty="0" smtClean="0"/>
          </a:p>
          <a:p>
            <a:r>
              <a:rPr lang="zh-CN" altLang="en-US" sz="1200" dirty="0" smtClean="0"/>
              <a:t>　　第十三条 因救灾、临时减载、装运鲜活产品以及其他特殊情况，需要经过未设立海关的地点临时进境或者出境的，应当经国务院或者国务院授权的机关批准，并办理海关手续。</a:t>
            </a:r>
          </a:p>
          <a:p>
            <a:endParaRPr lang="zh-CN" altLang="en-US" sz="1200" dirty="0" smtClean="0"/>
          </a:p>
          <a:p>
            <a:r>
              <a:rPr lang="zh-CN" altLang="en-US" sz="1200" dirty="0" smtClean="0"/>
              <a:t>　　第三章  海关监管作业场所的管理</a:t>
            </a:r>
          </a:p>
          <a:p>
            <a:endParaRPr lang="zh-CN" altLang="en-US" sz="1200" dirty="0" smtClean="0"/>
          </a:p>
          <a:p>
            <a:r>
              <a:rPr lang="zh-CN" altLang="en-US" sz="1200" dirty="0" smtClean="0"/>
              <a:t>　　第十四条 申请经营海关监管作业场所的企业（以下称申请人）应当同时具备以下条件：</a:t>
            </a:r>
          </a:p>
          <a:p>
            <a:endParaRPr lang="zh-CN" altLang="en-US" sz="1200" dirty="0" smtClean="0"/>
          </a:p>
          <a:p>
            <a:r>
              <a:rPr lang="zh-CN" altLang="en-US" sz="1200" dirty="0" smtClean="0"/>
              <a:t>　　（一）具有独立企业法人资格；</a:t>
            </a:r>
          </a:p>
          <a:p>
            <a:endParaRPr lang="zh-CN" altLang="en-US" sz="1200" dirty="0" smtClean="0"/>
          </a:p>
          <a:p>
            <a:r>
              <a:rPr lang="zh-CN" altLang="en-US" sz="1200" dirty="0" smtClean="0"/>
              <a:t>　　（二）取得与海关监管作业场所经营范围相一致的工商核准登记；</a:t>
            </a:r>
          </a:p>
          <a:p>
            <a:endParaRPr lang="zh-CN" altLang="en-US" sz="1200" dirty="0" smtClean="0"/>
          </a:p>
          <a:p>
            <a:r>
              <a:rPr lang="zh-CN" altLang="en-US" sz="1200" dirty="0" smtClean="0"/>
              <a:t>　　（三）具有符合</a:t>
            </a:r>
            <a:r>
              <a:rPr lang="en-US" altLang="zh-CN" sz="1200" dirty="0" smtClean="0"/>
              <a:t>《</a:t>
            </a:r>
            <a:r>
              <a:rPr lang="zh-CN" altLang="en-US" sz="1200" dirty="0" smtClean="0"/>
              <a:t>场所设置规范</a:t>
            </a:r>
            <a:r>
              <a:rPr lang="en-US" altLang="zh-CN" sz="1200" dirty="0" smtClean="0"/>
              <a:t>》</a:t>
            </a:r>
            <a:r>
              <a:rPr lang="zh-CN" altLang="en-US" sz="1200" dirty="0" smtClean="0"/>
              <a:t>的场所。</a:t>
            </a:r>
          </a:p>
          <a:p>
            <a:endParaRPr lang="zh-CN" altLang="en-US" sz="1200" dirty="0" smtClean="0"/>
          </a:p>
          <a:p>
            <a:r>
              <a:rPr lang="zh-CN" altLang="en-US" sz="1200" dirty="0" smtClean="0"/>
              <a:t>　　由法人分支机构经营的，分支机构应当取得企业法人授权。</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51520" y="700336"/>
            <a:ext cx="8640960" cy="4339650"/>
          </a:xfrm>
          <a:prstGeom prst="rect">
            <a:avLst/>
          </a:prstGeom>
        </p:spPr>
        <p:txBody>
          <a:bodyPr wrap="square">
            <a:spAutoFit/>
          </a:bodyPr>
          <a:lstStyle/>
          <a:p>
            <a:r>
              <a:rPr lang="zh-CN" altLang="en-US" sz="1200" dirty="0" smtClean="0"/>
              <a:t>　　第十五条  申请人应当向主管地的直属海关或者隶属海关（以下简称主管海关）提出注册申请，并且提交以下材料：</a:t>
            </a:r>
          </a:p>
          <a:p>
            <a:endParaRPr lang="zh-CN" altLang="en-US" sz="1200" dirty="0" smtClean="0"/>
          </a:p>
          <a:p>
            <a:r>
              <a:rPr lang="zh-CN" altLang="en-US" sz="1200" dirty="0" smtClean="0"/>
              <a:t>　　（一）经营海关监管作业场所企业注册申请书；</a:t>
            </a:r>
          </a:p>
          <a:p>
            <a:endParaRPr lang="zh-CN" altLang="en-US" sz="1200" dirty="0" smtClean="0"/>
          </a:p>
          <a:p>
            <a:r>
              <a:rPr lang="zh-CN" altLang="en-US" sz="1200" dirty="0" smtClean="0"/>
              <a:t>　　（二）企业法人营业执照副本复印件；</a:t>
            </a:r>
          </a:p>
          <a:p>
            <a:endParaRPr lang="zh-CN" altLang="en-US" sz="1200" dirty="0" smtClean="0"/>
          </a:p>
          <a:p>
            <a:r>
              <a:rPr lang="zh-CN" altLang="en-US" sz="1200" dirty="0" smtClean="0"/>
              <a:t>　　（三）海关监管作业场所功能布局和监管设施示意图。</a:t>
            </a:r>
          </a:p>
          <a:p>
            <a:endParaRPr lang="zh-CN" altLang="en-US" sz="1200" dirty="0" smtClean="0"/>
          </a:p>
          <a:p>
            <a:r>
              <a:rPr lang="zh-CN" altLang="en-US" sz="1200" dirty="0" smtClean="0"/>
              <a:t>　　由法人分支机构经营的，申请人应当提交企业法人授权文书。</a:t>
            </a:r>
          </a:p>
          <a:p>
            <a:endParaRPr lang="zh-CN" altLang="en-US" sz="1200" dirty="0" smtClean="0"/>
          </a:p>
          <a:p>
            <a:r>
              <a:rPr lang="zh-CN" altLang="en-US" sz="1200" dirty="0" smtClean="0"/>
              <a:t>　　第十六条  主管海关依据</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和</a:t>
            </a:r>
            <a:r>
              <a:rPr lang="en-US" altLang="zh-CN" sz="1200" dirty="0" smtClean="0"/>
              <a:t>《</a:t>
            </a:r>
            <a:r>
              <a:rPr lang="zh-CN" altLang="en-US" sz="1200" dirty="0" smtClean="0"/>
              <a:t>中华人民共和国海关实施</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办法</a:t>
            </a:r>
            <a:r>
              <a:rPr lang="en-US" altLang="zh-CN" sz="1200" dirty="0" smtClean="0"/>
              <a:t>》</a:t>
            </a:r>
            <a:r>
              <a:rPr lang="zh-CN" altLang="en-US" sz="1200" dirty="0" smtClean="0"/>
              <a:t>的规定办理有关行政许可事项，具体办法由海关总署另行制定并公告。</a:t>
            </a:r>
          </a:p>
          <a:p>
            <a:endParaRPr lang="zh-CN" altLang="en-US" sz="1200" dirty="0" smtClean="0"/>
          </a:p>
          <a:p>
            <a:r>
              <a:rPr lang="zh-CN" altLang="en-US" sz="1200" dirty="0" smtClean="0"/>
              <a:t>　　第十七条  海关可以采取视频监控、联网核查、实地巡查、库存核对等方式，对海关监管作业场所实施监管。</a:t>
            </a:r>
          </a:p>
          <a:p>
            <a:endParaRPr lang="zh-CN" altLang="en-US" sz="1200" dirty="0" smtClean="0"/>
          </a:p>
          <a:p>
            <a:r>
              <a:rPr lang="zh-CN" altLang="en-US" sz="1200" dirty="0" smtClean="0"/>
              <a:t>　　第十八条 经营企业应当根据海关监管需要，在海关监管作业场所的出入通道设置卡口，配备与海关联网的卡口控制系统和设备。</a:t>
            </a:r>
          </a:p>
          <a:p>
            <a:endParaRPr lang="zh-CN" altLang="en-US" sz="1200" dirty="0" smtClean="0"/>
          </a:p>
          <a:p>
            <a:r>
              <a:rPr lang="zh-CN" altLang="en-US" sz="1200" dirty="0" smtClean="0"/>
              <a:t>　　第十九条 经营企业应当凭海关电子放行信息或者纸质放行凭证办理海关监管货物以及相关运输工具出入海关监管作业场所的手续。</a:t>
            </a:r>
          </a:p>
          <a:p>
            <a:endParaRPr lang="zh-CN" altLang="en-US" sz="1200" dirty="0" smtClean="0"/>
          </a:p>
          <a:p>
            <a:r>
              <a:rPr lang="zh-CN" altLang="en-US" sz="1200" dirty="0" smtClean="0"/>
              <a:t>　　第二十条 经营企业应当妥善保存货物进出以及存储等情况的电子数据或者纸质单证，保存时间不少于</a:t>
            </a:r>
            <a:r>
              <a:rPr lang="en-US" altLang="zh-CN" sz="1200" dirty="0" smtClean="0"/>
              <a:t>3</a:t>
            </a:r>
            <a:r>
              <a:rPr lang="zh-CN" altLang="en-US" sz="1200" dirty="0" smtClean="0"/>
              <a:t>年，海关可以进行查阅和复制。</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1" y="794"/>
            <a:ext cx="4240142" cy="5143500"/>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椭圆 3"/>
          <p:cNvSpPr/>
          <p:nvPr/>
        </p:nvSpPr>
        <p:spPr>
          <a:xfrm>
            <a:off x="973660" y="1426132"/>
            <a:ext cx="2292824" cy="22928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accent1"/>
                </a:solidFill>
              </a:rPr>
              <a:t>MAIN</a:t>
            </a:r>
          </a:p>
          <a:p>
            <a:pPr algn="ctr"/>
            <a:r>
              <a:rPr lang="en-US" altLang="zh-CN" sz="2400" b="1" dirty="0">
                <a:solidFill>
                  <a:schemeClr val="accent1"/>
                </a:solidFill>
              </a:rPr>
              <a:t>CONTENT</a:t>
            </a:r>
            <a:endParaRPr lang="zh-CN" altLang="en-US" sz="2400" b="1" dirty="0">
              <a:solidFill>
                <a:schemeClr val="accent1"/>
              </a:solidFill>
            </a:endParaRPr>
          </a:p>
        </p:txBody>
      </p:sp>
      <p:sp>
        <p:nvSpPr>
          <p:cNvPr id="5" name="文本框 4"/>
          <p:cNvSpPr txBox="1"/>
          <p:nvPr/>
        </p:nvSpPr>
        <p:spPr>
          <a:xfrm>
            <a:off x="5508104" y="1307150"/>
            <a:ext cx="877163" cy="300082"/>
          </a:xfrm>
          <a:prstGeom prst="rect">
            <a:avLst/>
          </a:prstGeom>
          <a:noFill/>
        </p:spPr>
        <p:txBody>
          <a:bodyPr wrap="none" rtlCol="0">
            <a:spAutoFit/>
          </a:bodyPr>
          <a:lstStyle/>
          <a:p>
            <a:r>
              <a:rPr lang="zh-CN" altLang="en-US" sz="1350" b="1" dirty="0" smtClean="0">
                <a:solidFill>
                  <a:schemeClr val="accent2">
                    <a:lumMod val="75000"/>
                  </a:schemeClr>
                </a:solidFill>
              </a:rPr>
              <a:t>一、关务</a:t>
            </a:r>
            <a:endParaRPr lang="zh-CN" altLang="en-US" sz="1350" b="1" dirty="0">
              <a:solidFill>
                <a:schemeClr val="accent2">
                  <a:lumMod val="75000"/>
                </a:schemeClr>
              </a:solidFill>
            </a:endParaRPr>
          </a:p>
        </p:txBody>
      </p:sp>
      <p:sp>
        <p:nvSpPr>
          <p:cNvPr id="7" name="文本框 6"/>
          <p:cNvSpPr txBox="1"/>
          <p:nvPr/>
        </p:nvSpPr>
        <p:spPr>
          <a:xfrm>
            <a:off x="5508104" y="2077039"/>
            <a:ext cx="877163" cy="300082"/>
          </a:xfrm>
          <a:prstGeom prst="rect">
            <a:avLst/>
          </a:prstGeom>
          <a:noFill/>
        </p:spPr>
        <p:txBody>
          <a:bodyPr wrap="none" rtlCol="0">
            <a:spAutoFit/>
          </a:bodyPr>
          <a:lstStyle/>
          <a:p>
            <a:r>
              <a:rPr lang="zh-CN" altLang="en-US" sz="1350" b="1" dirty="0" smtClean="0">
                <a:solidFill>
                  <a:schemeClr val="accent2">
                    <a:lumMod val="75000"/>
                  </a:schemeClr>
                </a:solidFill>
              </a:rPr>
              <a:t>二、税务</a:t>
            </a:r>
            <a:endParaRPr lang="zh-CN" altLang="en-US" sz="1350" b="1" dirty="0">
              <a:solidFill>
                <a:schemeClr val="accent2">
                  <a:lumMod val="75000"/>
                </a:schemeClr>
              </a:solidFill>
            </a:endParaRPr>
          </a:p>
        </p:txBody>
      </p:sp>
      <p:sp>
        <p:nvSpPr>
          <p:cNvPr id="9" name="文本框 8"/>
          <p:cNvSpPr txBox="1"/>
          <p:nvPr/>
        </p:nvSpPr>
        <p:spPr>
          <a:xfrm>
            <a:off x="5508104" y="2842741"/>
            <a:ext cx="877163" cy="300082"/>
          </a:xfrm>
          <a:prstGeom prst="rect">
            <a:avLst/>
          </a:prstGeom>
          <a:noFill/>
        </p:spPr>
        <p:txBody>
          <a:bodyPr wrap="none" rtlCol="0">
            <a:spAutoFit/>
          </a:bodyPr>
          <a:lstStyle/>
          <a:p>
            <a:r>
              <a:rPr lang="zh-CN" altLang="en-US" sz="1350" b="1" dirty="0" smtClean="0">
                <a:solidFill>
                  <a:schemeClr val="accent2">
                    <a:lumMod val="75000"/>
                  </a:schemeClr>
                </a:solidFill>
              </a:rPr>
              <a:t>三、归类</a:t>
            </a:r>
            <a:endParaRPr lang="zh-CN" altLang="en-US" sz="1350" b="1" dirty="0">
              <a:solidFill>
                <a:schemeClr val="accent2">
                  <a:lumMod val="75000"/>
                </a:schemeClr>
              </a:solidFill>
            </a:endParaRPr>
          </a:p>
        </p:txBody>
      </p:sp>
      <p:sp>
        <p:nvSpPr>
          <p:cNvPr id="11" name="文本框 10"/>
          <p:cNvSpPr txBox="1"/>
          <p:nvPr/>
        </p:nvSpPr>
        <p:spPr>
          <a:xfrm>
            <a:off x="5508104" y="3604610"/>
            <a:ext cx="877163" cy="300082"/>
          </a:xfrm>
          <a:prstGeom prst="rect">
            <a:avLst/>
          </a:prstGeom>
          <a:noFill/>
        </p:spPr>
        <p:txBody>
          <a:bodyPr wrap="none" rtlCol="0">
            <a:spAutoFit/>
          </a:bodyPr>
          <a:lstStyle/>
          <a:p>
            <a:r>
              <a:rPr lang="zh-CN" altLang="en-US" sz="1350" b="1" dirty="0" smtClean="0">
                <a:solidFill>
                  <a:schemeClr val="accent2">
                    <a:lumMod val="75000"/>
                  </a:schemeClr>
                </a:solidFill>
              </a:rPr>
              <a:t>四、商检</a:t>
            </a:r>
            <a:endParaRPr lang="zh-CN" altLang="en-US" sz="1350" b="1" dirty="0">
              <a:solidFill>
                <a:schemeClr val="accent2">
                  <a:lumMod val="75000"/>
                </a:schemeClr>
              </a:solidFill>
            </a:endParaRPr>
          </a:p>
        </p:txBody>
      </p:sp>
      <p:cxnSp>
        <p:nvCxnSpPr>
          <p:cNvPr id="13" name="直接连接符 12"/>
          <p:cNvCxnSpPr/>
          <p:nvPr/>
        </p:nvCxnSpPr>
        <p:spPr>
          <a:xfrm>
            <a:off x="5303384" y="1200313"/>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3384" y="1970202"/>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03384" y="2709511"/>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03384" y="3497773"/>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7" name="图片 16" descr="PNG公司logo.png"/>
          <p:cNvPicPr>
            <a:picLocks noChangeAspect="1"/>
          </p:cNvPicPr>
          <p:nvPr/>
        </p:nvPicPr>
        <p:blipFill>
          <a:blip r:embed="rId2" cstate="print"/>
          <a:stretch>
            <a:fillRect/>
          </a:stretch>
        </p:blipFill>
        <p:spPr>
          <a:xfrm>
            <a:off x="7236296" y="0"/>
            <a:ext cx="1980220" cy="670720"/>
          </a:xfrm>
          <a:prstGeom prst="rect">
            <a:avLst/>
          </a:prstGeom>
        </p:spPr>
      </p:pic>
    </p:spTree>
    <p:extLst>
      <p:ext uri="{BB962C8B-B14F-4D97-AF65-F5344CB8AC3E}">
        <p14:creationId xmlns:p14="http://schemas.microsoft.com/office/powerpoint/2010/main" xmlns="" val="3805142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87524" y="700336"/>
            <a:ext cx="8640960" cy="4339650"/>
          </a:xfrm>
          <a:prstGeom prst="rect">
            <a:avLst/>
          </a:prstGeom>
        </p:spPr>
        <p:txBody>
          <a:bodyPr wrap="square">
            <a:spAutoFit/>
          </a:bodyPr>
          <a:lstStyle/>
          <a:p>
            <a:r>
              <a:rPr lang="zh-CN" altLang="en-US" sz="1200" dirty="0" smtClean="0"/>
              <a:t>　　第二十一条 经营企业应当在海关监管作业场所建立与海关联网的信息化管理系统、视频监控系统，并且根据海关监管需要建立全覆盖无线网络。</a:t>
            </a:r>
          </a:p>
          <a:p>
            <a:endParaRPr lang="zh-CN" altLang="en-US" sz="1200" dirty="0" smtClean="0"/>
          </a:p>
          <a:p>
            <a:r>
              <a:rPr lang="zh-CN" altLang="en-US" sz="1200" dirty="0" smtClean="0"/>
              <a:t>　　第二十二条  海关监管作业场所出现与</a:t>
            </a:r>
            <a:r>
              <a:rPr lang="en-US" altLang="zh-CN" sz="1200" dirty="0" smtClean="0"/>
              <a:t>《</a:t>
            </a:r>
            <a:r>
              <a:rPr lang="zh-CN" altLang="en-US" sz="1200" dirty="0" smtClean="0"/>
              <a:t>场所设置规范</a:t>
            </a:r>
            <a:r>
              <a:rPr lang="en-US" altLang="zh-CN" sz="1200" dirty="0" smtClean="0"/>
              <a:t>》</a:t>
            </a:r>
            <a:r>
              <a:rPr lang="zh-CN" altLang="en-US" sz="1200" dirty="0" smtClean="0"/>
              <a:t>不相符情形的，经营企业应当立即采取措施进行修复，并且报告海关。海关根据管理需要，可以采取相应的限制措施。</a:t>
            </a:r>
          </a:p>
          <a:p>
            <a:endParaRPr lang="zh-CN" altLang="en-US" sz="1200" dirty="0" smtClean="0"/>
          </a:p>
          <a:p>
            <a:r>
              <a:rPr lang="zh-CN" altLang="en-US" sz="1200" dirty="0" smtClean="0"/>
              <a:t>　　第二十三条 经营企业应当在海关监管作业场所装卸、储存、集拼、暂时存放海关监管货物。</a:t>
            </a:r>
          </a:p>
          <a:p>
            <a:endParaRPr lang="zh-CN" altLang="en-US" sz="1200" dirty="0" smtClean="0"/>
          </a:p>
          <a:p>
            <a:r>
              <a:rPr lang="zh-CN" altLang="en-US" sz="1200" dirty="0" smtClean="0"/>
              <a:t>　　装卸、储存、集拼、暂时存放非海关监管货物的，应当与海关监管货物分开，设立明显标识，并且不得妨碍海关对海关监管货物的监管。</a:t>
            </a:r>
          </a:p>
          <a:p>
            <a:endParaRPr lang="zh-CN" altLang="en-US" sz="1200" dirty="0" smtClean="0"/>
          </a:p>
          <a:p>
            <a:r>
              <a:rPr lang="zh-CN" altLang="en-US" sz="1200" dirty="0" smtClean="0"/>
              <a:t>　　经营企业应当根据海关需要，向海关传输非海关监管货物进出海关监管作业场所等信息。</a:t>
            </a:r>
          </a:p>
          <a:p>
            <a:endParaRPr lang="zh-CN" altLang="en-US" sz="1200" dirty="0" smtClean="0"/>
          </a:p>
          <a:p>
            <a:r>
              <a:rPr lang="zh-CN" altLang="en-US" sz="1200" dirty="0" smtClean="0"/>
              <a:t>　　第二十四条 经营企业应当将海关监管作业场所内存放超过</a:t>
            </a:r>
            <a:r>
              <a:rPr lang="en-US" altLang="zh-CN" sz="1200" dirty="0" smtClean="0"/>
              <a:t>3</a:t>
            </a:r>
            <a:r>
              <a:rPr lang="zh-CN" altLang="en-US" sz="1200" dirty="0" smtClean="0"/>
              <a:t>个月的海关监管货物情况向海关报告。海关可以对相应货物存放情况进行核查。</a:t>
            </a:r>
          </a:p>
          <a:p>
            <a:endParaRPr lang="zh-CN" altLang="en-US" sz="1200" dirty="0" smtClean="0"/>
          </a:p>
          <a:p>
            <a:r>
              <a:rPr lang="zh-CN" altLang="en-US" sz="1200" dirty="0" smtClean="0"/>
              <a:t>　　第二十五条 经营企业应当建立与相关海关监管业务有关的人员管理、单证管理、设备管理和值守等制度。</a:t>
            </a:r>
          </a:p>
          <a:p>
            <a:endParaRPr lang="zh-CN" altLang="en-US" sz="1200" dirty="0" smtClean="0"/>
          </a:p>
          <a:p>
            <a:r>
              <a:rPr lang="zh-CN" altLang="en-US" sz="1200" dirty="0" smtClean="0"/>
              <a:t>　　第二十六条 海关履行法定职责过程中，发现海关监管作业场所内海关监管货物存在安全生产隐患的，应当及时向主管部门通报。</a:t>
            </a:r>
          </a:p>
          <a:p>
            <a:endParaRPr lang="zh-CN" altLang="en-US" sz="1200" dirty="0" smtClean="0"/>
          </a:p>
          <a:p>
            <a:r>
              <a:rPr lang="zh-CN" altLang="en-US" sz="1200" dirty="0" smtClean="0"/>
              <a:t>　　第二十七条 经营企业有下列行为之一的，责令改正，给予警告，可以暂停其相应海关监管作业场所</a:t>
            </a:r>
            <a:r>
              <a:rPr lang="en-US" altLang="zh-CN" sz="1200" dirty="0" smtClean="0"/>
              <a:t>6</a:t>
            </a:r>
            <a:r>
              <a:rPr lang="zh-CN" altLang="en-US" sz="1200" dirty="0" smtClean="0"/>
              <a:t>个月以内从事有关业务：</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87524" y="681166"/>
            <a:ext cx="8676964" cy="4339650"/>
          </a:xfrm>
          <a:prstGeom prst="rect">
            <a:avLst/>
          </a:prstGeom>
        </p:spPr>
        <p:txBody>
          <a:bodyPr wrap="square">
            <a:spAutoFit/>
          </a:bodyPr>
          <a:lstStyle/>
          <a:p>
            <a:r>
              <a:rPr lang="zh-CN" altLang="en-US" sz="1200" dirty="0" smtClean="0"/>
              <a:t>　　（一）未凭海关电子放行信息或者纸质放行凭证办理出入海关监管作业场所手续的；</a:t>
            </a:r>
          </a:p>
          <a:p>
            <a:endParaRPr lang="zh-CN" altLang="en-US" sz="1200" dirty="0" smtClean="0"/>
          </a:p>
          <a:p>
            <a:r>
              <a:rPr lang="zh-CN" altLang="en-US" sz="1200" dirty="0" smtClean="0"/>
              <a:t>　　（二）未依照本办法规定保存货物进出以及存储等情况的电子数据或者纸质单证的；</a:t>
            </a:r>
          </a:p>
          <a:p>
            <a:endParaRPr lang="zh-CN" altLang="en-US" sz="1200" dirty="0" smtClean="0"/>
          </a:p>
          <a:p>
            <a:r>
              <a:rPr lang="zh-CN" altLang="en-US" sz="1200" dirty="0" smtClean="0"/>
              <a:t>　　（三）海关监管作业场所出现与</a:t>
            </a:r>
            <a:r>
              <a:rPr lang="en-US" altLang="zh-CN" sz="1200" dirty="0" smtClean="0"/>
              <a:t>《</a:t>
            </a:r>
            <a:r>
              <a:rPr lang="zh-CN" altLang="en-US" sz="1200" dirty="0" smtClean="0"/>
              <a:t>场所设置规范</a:t>
            </a:r>
            <a:r>
              <a:rPr lang="en-US" altLang="zh-CN" sz="1200" dirty="0" smtClean="0"/>
              <a:t>》</a:t>
            </a:r>
            <a:r>
              <a:rPr lang="zh-CN" altLang="en-US" sz="1200" dirty="0" smtClean="0"/>
              <a:t>不相符情形未及时修复，影响海关监管的；</a:t>
            </a:r>
          </a:p>
          <a:p>
            <a:endParaRPr lang="zh-CN" altLang="en-US" sz="1200" dirty="0" smtClean="0"/>
          </a:p>
          <a:p>
            <a:r>
              <a:rPr lang="zh-CN" altLang="en-US" sz="1200" dirty="0" smtClean="0"/>
              <a:t>　　（四）未依照本办法规定装卸、储存、集拼、暂时存放海关监管货物的；</a:t>
            </a:r>
          </a:p>
          <a:p>
            <a:endParaRPr lang="zh-CN" altLang="en-US" sz="1200" dirty="0" smtClean="0"/>
          </a:p>
          <a:p>
            <a:r>
              <a:rPr lang="zh-CN" altLang="en-US" sz="1200" dirty="0" smtClean="0"/>
              <a:t>　　（五）未依照本办法规定将海关监管作业场所内存放超过</a:t>
            </a:r>
            <a:r>
              <a:rPr lang="en-US" altLang="zh-CN" sz="1200" dirty="0" smtClean="0"/>
              <a:t>3</a:t>
            </a:r>
            <a:r>
              <a:rPr lang="zh-CN" altLang="en-US" sz="1200" dirty="0" smtClean="0"/>
              <a:t>个月的海关监管货物情况向海关报告的。</a:t>
            </a:r>
          </a:p>
          <a:p>
            <a:endParaRPr lang="zh-CN" altLang="en-US" sz="1200" dirty="0" smtClean="0"/>
          </a:p>
          <a:p>
            <a:r>
              <a:rPr lang="zh-CN" altLang="en-US" sz="1200" dirty="0" smtClean="0"/>
              <a:t>　　因前款第三项原因被暂停业务的，如果海关监管作业场所经整改符合要求，可以提前恢复业务。</a:t>
            </a:r>
          </a:p>
          <a:p>
            <a:endParaRPr lang="zh-CN" altLang="en-US" sz="1200" dirty="0" smtClean="0"/>
          </a:p>
          <a:p>
            <a:r>
              <a:rPr lang="zh-CN" altLang="en-US" sz="1200" dirty="0" smtClean="0"/>
              <a:t>　　发生走私行为或者重大违反海关监管规定行为的，海关应当责令经营企业改正，并且暂停其相应海关监管作业场所</a:t>
            </a:r>
            <a:r>
              <a:rPr lang="en-US" altLang="zh-CN" sz="1200" dirty="0" smtClean="0"/>
              <a:t>6</a:t>
            </a:r>
            <a:r>
              <a:rPr lang="zh-CN" altLang="en-US" sz="1200" dirty="0" smtClean="0"/>
              <a:t>个月以内从事有关业务。</a:t>
            </a:r>
          </a:p>
          <a:p>
            <a:endParaRPr lang="zh-CN" altLang="en-US" sz="1200" dirty="0" smtClean="0"/>
          </a:p>
          <a:p>
            <a:r>
              <a:rPr lang="zh-CN" altLang="en-US" sz="1200" dirty="0" smtClean="0"/>
              <a:t>　　第四章  附  则</a:t>
            </a:r>
          </a:p>
          <a:p>
            <a:endParaRPr lang="zh-CN" altLang="en-US" sz="1200" dirty="0" smtClean="0"/>
          </a:p>
          <a:p>
            <a:r>
              <a:rPr lang="zh-CN" altLang="en-US" sz="1200" dirty="0" smtClean="0"/>
              <a:t>　　第二十八条  海关工作人员徇私舞弊、滥用职权、玩忽职守，未依法履行本办法规定职责的，依法给予处分。</a:t>
            </a:r>
          </a:p>
          <a:p>
            <a:endParaRPr lang="zh-CN" altLang="en-US" sz="1200" dirty="0" smtClean="0"/>
          </a:p>
          <a:p>
            <a:r>
              <a:rPr lang="zh-CN" altLang="en-US" sz="1200" dirty="0" smtClean="0"/>
              <a:t>　　第二十九条  本办法由海关总署负责解释。</a:t>
            </a:r>
          </a:p>
          <a:p>
            <a:endParaRPr lang="zh-CN" altLang="en-US" sz="1200" dirty="0" smtClean="0"/>
          </a:p>
          <a:p>
            <a:r>
              <a:rPr lang="zh-CN" altLang="en-US" sz="1200" dirty="0" smtClean="0"/>
              <a:t>　　第三十条  本办法自</a:t>
            </a:r>
            <a:r>
              <a:rPr lang="en-US" altLang="zh-CN" sz="1200" dirty="0" smtClean="0"/>
              <a:t>2017</a:t>
            </a:r>
            <a:r>
              <a:rPr lang="zh-CN" altLang="en-US" sz="1200" dirty="0" smtClean="0"/>
              <a:t>年</a:t>
            </a:r>
            <a:r>
              <a:rPr lang="en-US" altLang="zh-CN" sz="1200" dirty="0" smtClean="0"/>
              <a:t>11</a:t>
            </a:r>
            <a:r>
              <a:rPr lang="zh-CN" altLang="en-US" sz="1200" dirty="0" smtClean="0"/>
              <a:t>月</a:t>
            </a:r>
            <a:r>
              <a:rPr lang="en-US" altLang="zh-CN" sz="1200" dirty="0" smtClean="0"/>
              <a:t>1</a:t>
            </a:r>
            <a:r>
              <a:rPr lang="zh-CN" altLang="en-US" sz="1200" dirty="0" smtClean="0"/>
              <a:t>日起施行。</a:t>
            </a:r>
            <a:r>
              <a:rPr lang="en-US" altLang="zh-CN" sz="1200" dirty="0" smtClean="0"/>
              <a:t>2008</a:t>
            </a:r>
            <a:r>
              <a:rPr lang="zh-CN" altLang="en-US" sz="1200" dirty="0" smtClean="0"/>
              <a:t>年</a:t>
            </a:r>
            <a:r>
              <a:rPr lang="en-US" altLang="zh-CN" sz="1200" dirty="0" smtClean="0"/>
              <a:t>1</a:t>
            </a:r>
            <a:r>
              <a:rPr lang="zh-CN" altLang="en-US" sz="1200" dirty="0" smtClean="0"/>
              <a:t>月</a:t>
            </a:r>
            <a:r>
              <a:rPr lang="en-US" altLang="zh-CN" sz="1200" dirty="0" smtClean="0"/>
              <a:t>30</a:t>
            </a:r>
            <a:r>
              <a:rPr lang="zh-CN" altLang="en-US" sz="1200" dirty="0" smtClean="0"/>
              <a:t>日海关总署令第</a:t>
            </a:r>
            <a:r>
              <a:rPr lang="en-US" altLang="zh-CN" sz="1200" dirty="0" smtClean="0"/>
              <a:t>171</a:t>
            </a:r>
            <a:r>
              <a:rPr lang="zh-CN" altLang="en-US" sz="1200" dirty="0" smtClean="0"/>
              <a:t>号发布的</a:t>
            </a:r>
            <a:r>
              <a:rPr lang="en-US" altLang="zh-CN" sz="1200" dirty="0" smtClean="0"/>
              <a:t>《</a:t>
            </a:r>
            <a:r>
              <a:rPr lang="zh-CN" altLang="en-US" sz="1200" dirty="0" smtClean="0"/>
              <a:t>中华人民共和国海关监管场所管理办法</a:t>
            </a:r>
            <a:r>
              <a:rPr lang="en-US" altLang="zh-CN" sz="1200" dirty="0" smtClean="0"/>
              <a:t>》</a:t>
            </a:r>
            <a:r>
              <a:rPr lang="zh-CN" altLang="en-US" sz="1200" dirty="0" smtClean="0"/>
              <a:t>、</a:t>
            </a:r>
            <a:r>
              <a:rPr lang="en-US" altLang="zh-CN" sz="1200" dirty="0" smtClean="0"/>
              <a:t>2015</a:t>
            </a:r>
            <a:r>
              <a:rPr lang="zh-CN" altLang="en-US" sz="1200" dirty="0" smtClean="0"/>
              <a:t>年</a:t>
            </a:r>
            <a:r>
              <a:rPr lang="en-US" altLang="zh-CN" sz="1200" dirty="0" smtClean="0"/>
              <a:t>4</a:t>
            </a:r>
            <a:r>
              <a:rPr lang="zh-CN" altLang="en-US" sz="1200" dirty="0" smtClean="0"/>
              <a:t>月</a:t>
            </a:r>
            <a:r>
              <a:rPr lang="en-US" altLang="zh-CN" sz="1200" dirty="0" smtClean="0"/>
              <a:t>27</a:t>
            </a:r>
            <a:r>
              <a:rPr lang="zh-CN" altLang="en-US" sz="1200" dirty="0" smtClean="0"/>
              <a:t>日海关总署令第</a:t>
            </a:r>
            <a:r>
              <a:rPr lang="en-US" altLang="zh-CN" sz="1200" dirty="0" smtClean="0"/>
              <a:t>227</a:t>
            </a:r>
            <a:r>
              <a:rPr lang="zh-CN" altLang="en-US" sz="1200" dirty="0" smtClean="0"/>
              <a:t>号公布的</a:t>
            </a:r>
            <a:r>
              <a:rPr lang="en-US" altLang="zh-CN" sz="1200" dirty="0" smtClean="0"/>
              <a:t>《</a:t>
            </a:r>
            <a:r>
              <a:rPr lang="zh-CN" altLang="en-US" sz="1200" dirty="0" smtClean="0"/>
              <a:t>海关总署关于修改部分规章的决定</a:t>
            </a:r>
            <a:r>
              <a:rPr lang="en-US" altLang="zh-CN" sz="1200" dirty="0" smtClean="0"/>
              <a:t>》</a:t>
            </a:r>
            <a:r>
              <a:rPr lang="zh-CN" altLang="en-US" sz="1200" dirty="0" smtClean="0"/>
              <a:t>第六条同时废止。</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文本框 13">
            <a:extLst>
              <a:ext uri="{FF2B5EF4-FFF2-40B4-BE49-F238E27FC236}">
                <a16:creationId xmlns="" xmlns:a16="http://schemas.microsoft.com/office/drawing/2014/main" id="{27049AD9-0C36-4486-9FB1-56C2BF69D32E}"/>
              </a:ext>
            </a:extLst>
          </p:cNvPr>
          <p:cNvSpPr txBox="1"/>
          <p:nvPr/>
        </p:nvSpPr>
        <p:spPr>
          <a:xfrm>
            <a:off x="1892782" y="680591"/>
            <a:ext cx="5343514" cy="307777"/>
          </a:xfrm>
          <a:prstGeom prst="rect">
            <a:avLst/>
          </a:prstGeom>
          <a:noFill/>
        </p:spPr>
        <p:txBody>
          <a:bodyPr wrap="none" rtlCol="0">
            <a:spAutoFit/>
          </a:bodyPr>
          <a:lstStyle/>
          <a:p>
            <a:r>
              <a:rPr lang="en-US" altLang="zh-CN" sz="1400" b="1" dirty="0" smtClean="0">
                <a:solidFill>
                  <a:schemeClr val="accent1"/>
                </a:solidFill>
              </a:rPr>
              <a:t>【</a:t>
            </a:r>
            <a:r>
              <a:rPr lang="zh-CN" altLang="en-US" sz="1400" b="1" dirty="0" smtClean="0">
                <a:solidFill>
                  <a:schemeClr val="accent1"/>
                </a:solidFill>
              </a:rPr>
              <a:t>中瑞海关</a:t>
            </a:r>
            <a:r>
              <a:rPr lang="en-US" altLang="zh-CN" sz="1400" b="1" dirty="0" smtClean="0">
                <a:solidFill>
                  <a:schemeClr val="accent1"/>
                </a:solidFill>
              </a:rPr>
              <a:t>AEO</a:t>
            </a:r>
            <a:r>
              <a:rPr lang="zh-CN" altLang="en-US" sz="1400" b="1" dirty="0" smtClean="0">
                <a:solidFill>
                  <a:schemeClr val="accent1"/>
                </a:solidFill>
              </a:rPr>
              <a:t>互认联合说明会</a:t>
            </a:r>
            <a:r>
              <a:rPr lang="en-US" altLang="zh-CN" sz="1400" b="1" dirty="0" smtClean="0">
                <a:solidFill>
                  <a:schemeClr val="accent1"/>
                </a:solidFill>
              </a:rPr>
              <a:t>】9</a:t>
            </a:r>
            <a:r>
              <a:rPr lang="zh-CN" altLang="en-US" sz="1400" b="1" dirty="0" smtClean="0">
                <a:solidFill>
                  <a:schemeClr val="accent1"/>
                </a:solidFill>
              </a:rPr>
              <a:t>月</a:t>
            </a:r>
            <a:r>
              <a:rPr lang="en-US" altLang="zh-CN" sz="1400" b="1" dirty="0" smtClean="0">
                <a:solidFill>
                  <a:schemeClr val="accent1"/>
                </a:solidFill>
              </a:rPr>
              <a:t>1</a:t>
            </a:r>
            <a:r>
              <a:rPr lang="zh-CN" altLang="en-US" sz="1400" b="1" dirty="0" smtClean="0">
                <a:solidFill>
                  <a:schemeClr val="accent1"/>
                </a:solidFill>
              </a:rPr>
              <a:t>日起，与瑞士贸易更便利！</a:t>
            </a:r>
            <a:endParaRPr lang="zh-CN" altLang="en-US" sz="1400" b="1" dirty="0">
              <a:solidFill>
                <a:schemeClr val="accent1"/>
              </a:solidFill>
            </a:endParaRPr>
          </a:p>
        </p:txBody>
      </p:sp>
      <p:sp>
        <p:nvSpPr>
          <p:cNvPr id="6" name="矩形 5"/>
          <p:cNvSpPr/>
          <p:nvPr/>
        </p:nvSpPr>
        <p:spPr>
          <a:xfrm>
            <a:off x="431540" y="1060376"/>
            <a:ext cx="8352928" cy="461665"/>
          </a:xfrm>
          <a:prstGeom prst="rect">
            <a:avLst/>
          </a:prstGeom>
        </p:spPr>
        <p:txBody>
          <a:bodyPr wrap="square">
            <a:spAutoFit/>
          </a:bodyPr>
          <a:lstStyle/>
          <a:p>
            <a:r>
              <a:rPr lang="en-US" altLang="zh-CN" sz="1200" dirty="0" smtClean="0"/>
              <a:t>8</a:t>
            </a:r>
            <a:r>
              <a:rPr lang="zh-CN" altLang="en-US" sz="1200" dirty="0" smtClean="0"/>
              <a:t>月</a:t>
            </a:r>
            <a:r>
              <a:rPr lang="en-US" altLang="zh-CN" sz="1200" dirty="0" smtClean="0"/>
              <a:t>10</a:t>
            </a:r>
            <a:r>
              <a:rPr lang="zh-CN" altLang="en-US" sz="1200" dirty="0" smtClean="0"/>
              <a:t>日，“中国</a:t>
            </a:r>
            <a:r>
              <a:rPr lang="en-US" altLang="zh-CN" sz="1200" dirty="0" smtClean="0"/>
              <a:t>-</a:t>
            </a:r>
            <a:r>
              <a:rPr lang="zh-CN" altLang="en-US" sz="1200" dirty="0" smtClean="0"/>
              <a:t>瑞士海关</a:t>
            </a:r>
            <a:r>
              <a:rPr lang="en-US" altLang="zh-CN" sz="1200" dirty="0" smtClean="0"/>
              <a:t>AEO</a:t>
            </a:r>
            <a:r>
              <a:rPr lang="zh-CN" altLang="en-US" sz="1200" dirty="0" smtClean="0"/>
              <a:t>互认联合说明会”在京举行。中国</a:t>
            </a:r>
            <a:r>
              <a:rPr lang="en-US" altLang="zh-CN" sz="1200" dirty="0" smtClean="0"/>
              <a:t>-</a:t>
            </a:r>
            <a:r>
              <a:rPr lang="zh-CN" altLang="en-US" sz="1200" dirty="0" smtClean="0"/>
              <a:t>瑞士海关</a:t>
            </a:r>
            <a:r>
              <a:rPr lang="en-US" altLang="zh-CN" sz="1200" dirty="0" smtClean="0"/>
              <a:t>AEO</a:t>
            </a:r>
            <a:r>
              <a:rPr lang="zh-CN" altLang="en-US" sz="1200" dirty="0" smtClean="0"/>
              <a:t>互认协定是中国海关实施</a:t>
            </a:r>
            <a:r>
              <a:rPr lang="en-US" altLang="zh-CN" sz="1200" dirty="0" smtClean="0"/>
              <a:t>AEO</a:t>
            </a:r>
            <a:r>
              <a:rPr lang="zh-CN" altLang="en-US" sz="1200" dirty="0" smtClean="0"/>
              <a:t>制度以来签署的首个国家政府间互认协定，并将于今年</a:t>
            </a:r>
            <a:r>
              <a:rPr lang="en-US" altLang="zh-CN" sz="1200" dirty="0" smtClean="0"/>
              <a:t>9</a:t>
            </a:r>
            <a:r>
              <a:rPr lang="zh-CN" altLang="en-US" sz="1200" dirty="0" smtClean="0"/>
              <a:t>月</a:t>
            </a:r>
            <a:r>
              <a:rPr lang="en-US" altLang="zh-CN" sz="1200" dirty="0" smtClean="0"/>
              <a:t>1</a:t>
            </a:r>
            <a:r>
              <a:rPr lang="zh-CN" altLang="en-US" sz="1200" dirty="0" smtClean="0"/>
              <a:t>日起实施。</a:t>
            </a:r>
            <a:endParaRPr lang="zh-CN" altLang="en-US" sz="1200" dirty="0"/>
          </a:p>
        </p:txBody>
      </p:sp>
      <p:sp>
        <p:nvSpPr>
          <p:cNvPr id="36866" name="AutoShape 2" descr="http://mmbiz.qpic.cn/mmbiz_jpg/iaiaAPQdJ5s3nviatDHvHj0ibNk5u6gwpVs3qxEPkkXns4lTXwsv2O3U1KvCs39ET51NaOOdP5gxR42zjAHqxeficRg/640?wx_fmt=jpe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36868" name="AutoShape 4" descr="http://mmbiz.qpic.cn/mmbiz_jpg/iaiaAPQdJ5s3nviatDHvHj0ibNk5u6gwpVs3qxEPkkXns4lTXwsv2O3U1KvCs39ET51NaOOdP5gxR42zjAHqxeficRg/640?wx_fmt=jpe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36869" name="Picture 5"/>
          <p:cNvPicPr>
            <a:picLocks noChangeAspect="1" noChangeArrowheads="1"/>
          </p:cNvPicPr>
          <p:nvPr/>
        </p:nvPicPr>
        <p:blipFill>
          <a:blip r:embed="rId4" cstate="print"/>
          <a:srcRect/>
          <a:stretch>
            <a:fillRect/>
          </a:stretch>
        </p:blipFill>
        <p:spPr bwMode="auto">
          <a:xfrm>
            <a:off x="575556" y="1708448"/>
            <a:ext cx="2477025" cy="2728206"/>
          </a:xfrm>
          <a:prstGeom prst="rect">
            <a:avLst/>
          </a:prstGeom>
          <a:noFill/>
          <a:ln w="9525">
            <a:noFill/>
            <a:miter lim="800000"/>
            <a:headEnd/>
            <a:tailEnd/>
          </a:ln>
        </p:spPr>
      </p:pic>
      <p:sp>
        <p:nvSpPr>
          <p:cNvPr id="10" name="矩形 9"/>
          <p:cNvSpPr/>
          <p:nvPr/>
        </p:nvSpPr>
        <p:spPr>
          <a:xfrm>
            <a:off x="647564" y="4516760"/>
            <a:ext cx="2185214" cy="276999"/>
          </a:xfrm>
          <a:prstGeom prst="rect">
            <a:avLst/>
          </a:prstGeom>
        </p:spPr>
        <p:txBody>
          <a:bodyPr wrap="none">
            <a:spAutoFit/>
          </a:bodyPr>
          <a:lstStyle/>
          <a:p>
            <a:r>
              <a:rPr lang="zh-CN" altLang="en-US" sz="1200" dirty="0" smtClean="0"/>
              <a:t>中国海关总署副署长李国致辞</a:t>
            </a:r>
            <a:endParaRPr lang="zh-CN" altLang="en-US" sz="1200" dirty="0"/>
          </a:p>
        </p:txBody>
      </p:sp>
      <p:sp>
        <p:nvSpPr>
          <p:cNvPr id="11" name="图文框 10"/>
          <p:cNvSpPr/>
          <p:nvPr/>
        </p:nvSpPr>
        <p:spPr>
          <a:xfrm>
            <a:off x="3599892" y="1708448"/>
            <a:ext cx="4968552" cy="2700300"/>
          </a:xfrm>
          <a:prstGeom prst="frame">
            <a:avLst>
              <a:gd name="adj1"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3671900" y="1780456"/>
            <a:ext cx="4824536" cy="2144177"/>
          </a:xfrm>
          <a:prstGeom prst="rect">
            <a:avLst/>
          </a:prstGeom>
        </p:spPr>
        <p:txBody>
          <a:bodyPr wrap="square">
            <a:spAutoFit/>
          </a:bodyPr>
          <a:lstStyle/>
          <a:p>
            <a:pPr>
              <a:lnSpc>
                <a:spcPts val="2000"/>
              </a:lnSpc>
            </a:pPr>
            <a:r>
              <a:rPr lang="en-US" altLang="zh-CN" sz="1200" b="1" dirty="0" smtClean="0">
                <a:solidFill>
                  <a:schemeClr val="accent1"/>
                </a:solidFill>
              </a:rPr>
              <a:t>AEO</a:t>
            </a:r>
            <a:r>
              <a:rPr lang="zh-CN" altLang="en-US" sz="1200" dirty="0" smtClean="0"/>
              <a:t>是</a:t>
            </a:r>
            <a:r>
              <a:rPr lang="en-US" altLang="zh-CN" sz="1200" b="1" dirty="0" smtClean="0">
                <a:solidFill>
                  <a:schemeClr val="accent1"/>
                </a:solidFill>
              </a:rPr>
              <a:t>Authorized Economic Operator</a:t>
            </a:r>
            <a:r>
              <a:rPr lang="zh-CN" altLang="en-US" sz="1200" dirty="0" smtClean="0"/>
              <a:t>的简称，即“经认证的经营者”。按照国际通行规则，海关对信用状况、守法程度和安全管理良好的企业进行认证认可，对通过认证的企业给予优惠通关便利。</a:t>
            </a:r>
          </a:p>
          <a:p>
            <a:pPr>
              <a:lnSpc>
                <a:spcPts val="2000"/>
              </a:lnSpc>
            </a:pPr>
            <a:endParaRPr lang="zh-CN" altLang="en-US" sz="1200" dirty="0" smtClean="0"/>
          </a:p>
          <a:p>
            <a:pPr>
              <a:lnSpc>
                <a:spcPts val="2000"/>
              </a:lnSpc>
            </a:pPr>
            <a:r>
              <a:rPr lang="zh-CN" altLang="en-US" sz="1200" dirty="0" smtClean="0"/>
              <a:t>两国海关实现</a:t>
            </a:r>
            <a:r>
              <a:rPr lang="en-US" altLang="zh-CN" sz="1200" dirty="0" smtClean="0"/>
              <a:t>AEO</a:t>
            </a:r>
            <a:r>
              <a:rPr lang="zh-CN" altLang="en-US" sz="1200" dirty="0" smtClean="0"/>
              <a:t>互认后，本国企业出口货物到</a:t>
            </a:r>
            <a:r>
              <a:rPr lang="en-US" altLang="zh-CN" sz="1200" dirty="0" smtClean="0"/>
              <a:t>AEO</a:t>
            </a:r>
            <a:r>
              <a:rPr lang="zh-CN" altLang="en-US" sz="1200" dirty="0" smtClean="0"/>
              <a:t>互认的国家时，可同时享受到本国海关和对方海关提供的进出口通关便利，从而显著降低高信用企业的通关及物流成本，提升国际市场竞争力，并显著提升国际供应链安全便利化水平。</a:t>
            </a:r>
            <a:endParaRPr lang="zh-CN" altLang="en-US" sz="1200" dirty="0"/>
          </a:p>
        </p:txBody>
      </p:sp>
      <p:pic>
        <p:nvPicPr>
          <p:cNvPr id="36870" name="Picture 6"/>
          <p:cNvPicPr>
            <a:picLocks noChangeAspect="1" noChangeArrowheads="1"/>
          </p:cNvPicPr>
          <p:nvPr/>
        </p:nvPicPr>
        <p:blipFill>
          <a:blip r:embed="rId5" cstate="print"/>
          <a:srcRect/>
          <a:stretch>
            <a:fillRect/>
          </a:stretch>
        </p:blipFill>
        <p:spPr bwMode="auto">
          <a:xfrm>
            <a:off x="7344308" y="3724672"/>
            <a:ext cx="950592" cy="644240"/>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pic>
        <p:nvPicPr>
          <p:cNvPr id="34817" name="Picture 1"/>
          <p:cNvPicPr>
            <a:picLocks noChangeAspect="1" noChangeArrowheads="1"/>
          </p:cNvPicPr>
          <p:nvPr/>
        </p:nvPicPr>
        <p:blipFill>
          <a:blip r:embed="rId4" cstate="print"/>
          <a:srcRect/>
          <a:stretch>
            <a:fillRect/>
          </a:stretch>
        </p:blipFill>
        <p:spPr bwMode="auto">
          <a:xfrm>
            <a:off x="5652120" y="932817"/>
            <a:ext cx="2864838" cy="3511935"/>
          </a:xfrm>
          <a:prstGeom prst="rect">
            <a:avLst/>
          </a:prstGeom>
          <a:noFill/>
          <a:ln w="9525">
            <a:noFill/>
            <a:miter lim="800000"/>
            <a:headEnd/>
            <a:tailEnd/>
          </a:ln>
        </p:spPr>
      </p:pic>
      <p:sp>
        <p:nvSpPr>
          <p:cNvPr id="6" name="矩形 5"/>
          <p:cNvSpPr/>
          <p:nvPr/>
        </p:nvSpPr>
        <p:spPr>
          <a:xfrm>
            <a:off x="6048164" y="4527793"/>
            <a:ext cx="2185214" cy="276999"/>
          </a:xfrm>
          <a:prstGeom prst="rect">
            <a:avLst/>
          </a:prstGeom>
        </p:spPr>
        <p:txBody>
          <a:bodyPr wrap="none">
            <a:spAutoFit/>
          </a:bodyPr>
          <a:lstStyle/>
          <a:p>
            <a:r>
              <a:rPr lang="zh-CN" altLang="en-US" sz="1200" dirty="0" smtClean="0"/>
              <a:t>瑞士联邦海关署署长伯克致辞</a:t>
            </a:r>
            <a:endParaRPr lang="zh-CN" altLang="en-US" sz="1200" dirty="0"/>
          </a:p>
        </p:txBody>
      </p:sp>
      <p:sp>
        <p:nvSpPr>
          <p:cNvPr id="7" name="矩形 6"/>
          <p:cNvSpPr/>
          <p:nvPr/>
        </p:nvSpPr>
        <p:spPr>
          <a:xfrm>
            <a:off x="539552" y="736340"/>
            <a:ext cx="4824536" cy="1887696"/>
          </a:xfrm>
          <a:prstGeom prst="rect">
            <a:avLst/>
          </a:prstGeom>
        </p:spPr>
        <p:txBody>
          <a:bodyPr wrap="square">
            <a:spAutoFit/>
          </a:bodyPr>
          <a:lstStyle/>
          <a:p>
            <a:pPr>
              <a:lnSpc>
                <a:spcPts val="2000"/>
              </a:lnSpc>
            </a:pPr>
            <a:r>
              <a:rPr lang="zh-CN" altLang="en-US" sz="1200" dirty="0" smtClean="0"/>
              <a:t>        此次说明会旨在宣传介绍中国</a:t>
            </a:r>
            <a:r>
              <a:rPr lang="en-US" altLang="zh-CN" sz="1200" dirty="0" smtClean="0"/>
              <a:t>-</a:t>
            </a:r>
            <a:r>
              <a:rPr lang="zh-CN" altLang="en-US" sz="1200" dirty="0" smtClean="0"/>
              <a:t>瑞士海关</a:t>
            </a:r>
            <a:r>
              <a:rPr lang="en-US" altLang="zh-CN" sz="1200" dirty="0" smtClean="0"/>
              <a:t>AEO</a:t>
            </a:r>
            <a:r>
              <a:rPr lang="zh-CN" altLang="en-US" sz="1200" dirty="0" smtClean="0"/>
              <a:t>互认的情况，构建海关与商界更为密切的合作伙伴关系。会上，中国海关总署副署长李国和瑞士联邦海关署署长伯克分别致辞。两国海关</a:t>
            </a:r>
            <a:r>
              <a:rPr lang="en-US" altLang="zh-CN" sz="1200" dirty="0" smtClean="0"/>
              <a:t>AEO</a:t>
            </a:r>
            <a:r>
              <a:rPr lang="zh-CN" altLang="en-US" sz="1200" dirty="0" smtClean="0"/>
              <a:t>专家重点就</a:t>
            </a:r>
            <a:r>
              <a:rPr lang="en-US" altLang="zh-CN" sz="1200" dirty="0" smtClean="0"/>
              <a:t>《</a:t>
            </a:r>
            <a:r>
              <a:rPr lang="zh-CN" altLang="en-US" sz="1200" dirty="0" smtClean="0"/>
              <a:t>中瑞海关</a:t>
            </a:r>
            <a:r>
              <a:rPr lang="en-US" altLang="zh-CN" sz="1200" dirty="0" smtClean="0"/>
              <a:t>AEO</a:t>
            </a:r>
            <a:r>
              <a:rPr lang="zh-CN" altLang="en-US" sz="1200" dirty="0" smtClean="0"/>
              <a:t>互认协定</a:t>
            </a:r>
            <a:r>
              <a:rPr lang="en-US" altLang="zh-CN" sz="1200" dirty="0" smtClean="0"/>
              <a:t>》</a:t>
            </a:r>
            <a:r>
              <a:rPr lang="zh-CN" altLang="en-US" sz="1200" dirty="0" smtClean="0"/>
              <a:t>的实施范围、程序、便利措施等进行了政策说明，并现场解答了企业的提问。来自北京、南京、上海等全国</a:t>
            </a:r>
            <a:r>
              <a:rPr lang="en-US" altLang="zh-CN" sz="1200" dirty="0" smtClean="0"/>
              <a:t>26</a:t>
            </a:r>
            <a:r>
              <a:rPr lang="zh-CN" altLang="en-US" sz="1200" dirty="0" smtClean="0"/>
              <a:t>个关区对瑞士贸易额较大的</a:t>
            </a:r>
            <a:r>
              <a:rPr lang="en-US" altLang="zh-CN" sz="1200" dirty="0" smtClean="0"/>
              <a:t>200</a:t>
            </a:r>
            <a:r>
              <a:rPr lang="zh-CN" altLang="en-US" sz="1200" dirty="0" smtClean="0"/>
              <a:t>余家企业代表和相关海关及瑞士驻华使馆人员共</a:t>
            </a:r>
            <a:r>
              <a:rPr lang="en-US" altLang="zh-CN" sz="1200" dirty="0" smtClean="0"/>
              <a:t>300</a:t>
            </a:r>
            <a:r>
              <a:rPr lang="zh-CN" altLang="en-US" sz="1200" dirty="0" smtClean="0"/>
              <a:t>余名代表参加。</a:t>
            </a:r>
            <a:endParaRPr lang="zh-CN" altLang="en-US" sz="1200" dirty="0"/>
          </a:p>
        </p:txBody>
      </p:sp>
      <p:pic>
        <p:nvPicPr>
          <p:cNvPr id="34818" name="Picture 2"/>
          <p:cNvPicPr>
            <a:picLocks noChangeAspect="1" noChangeArrowheads="1"/>
          </p:cNvPicPr>
          <p:nvPr/>
        </p:nvPicPr>
        <p:blipFill>
          <a:blip r:embed="rId5" cstate="print"/>
          <a:srcRect/>
          <a:stretch>
            <a:fillRect/>
          </a:stretch>
        </p:blipFill>
        <p:spPr bwMode="auto">
          <a:xfrm>
            <a:off x="971600" y="2608548"/>
            <a:ext cx="3924436" cy="2149096"/>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8" name="六边形 7"/>
          <p:cNvSpPr/>
          <p:nvPr/>
        </p:nvSpPr>
        <p:spPr>
          <a:xfrm>
            <a:off x="575556" y="1384412"/>
            <a:ext cx="396044" cy="324036"/>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smtClean="0">
                <a:solidFill>
                  <a:schemeClr val="tx1"/>
                </a:solidFill>
              </a:rPr>
              <a:t>1</a:t>
            </a:r>
            <a:endParaRPr lang="zh-CN" altLang="en-US" dirty="0">
              <a:solidFill>
                <a:schemeClr val="tx1"/>
              </a:solidFill>
            </a:endParaRPr>
          </a:p>
        </p:txBody>
      </p:sp>
      <p:sp>
        <p:nvSpPr>
          <p:cNvPr id="13" name="矩形 12"/>
          <p:cNvSpPr/>
          <p:nvPr/>
        </p:nvSpPr>
        <p:spPr>
          <a:xfrm>
            <a:off x="431540" y="844352"/>
            <a:ext cx="8172908" cy="276999"/>
          </a:xfrm>
          <a:prstGeom prst="rect">
            <a:avLst/>
          </a:prstGeom>
        </p:spPr>
        <p:txBody>
          <a:bodyPr wrap="square">
            <a:spAutoFit/>
          </a:bodyPr>
          <a:lstStyle/>
          <a:p>
            <a:r>
              <a:rPr lang="en-US" altLang="zh-CN" sz="1200" dirty="0" smtClean="0"/>
              <a:t>AEO</a:t>
            </a:r>
            <a:r>
              <a:rPr lang="zh-CN" altLang="en-US" sz="1200" dirty="0" smtClean="0"/>
              <a:t>互认实施后，中瑞双方海关将同时给予两国</a:t>
            </a:r>
            <a:r>
              <a:rPr lang="en-US" altLang="zh-CN" sz="1200" dirty="0" smtClean="0"/>
              <a:t>AEO</a:t>
            </a:r>
            <a:r>
              <a:rPr lang="zh-CN" altLang="en-US" sz="1200" dirty="0" smtClean="0"/>
              <a:t>企业</a:t>
            </a:r>
            <a:r>
              <a:rPr lang="en-US" altLang="zh-CN" sz="1200" dirty="0" smtClean="0"/>
              <a:t>5</a:t>
            </a:r>
            <a:r>
              <a:rPr lang="zh-CN" altLang="en-US" sz="1200" dirty="0" smtClean="0"/>
              <a:t>项便利措施，包括：</a:t>
            </a:r>
            <a:endParaRPr lang="zh-CN" altLang="en-US" sz="1200" dirty="0"/>
          </a:p>
        </p:txBody>
      </p:sp>
      <p:sp>
        <p:nvSpPr>
          <p:cNvPr id="14" name="六边形 13"/>
          <p:cNvSpPr/>
          <p:nvPr/>
        </p:nvSpPr>
        <p:spPr>
          <a:xfrm>
            <a:off x="575556" y="1789457"/>
            <a:ext cx="396044" cy="324036"/>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smtClean="0">
                <a:solidFill>
                  <a:schemeClr val="tx1"/>
                </a:solidFill>
              </a:rPr>
              <a:t>2</a:t>
            </a:r>
            <a:endParaRPr lang="zh-CN" altLang="en-US" dirty="0">
              <a:solidFill>
                <a:schemeClr val="tx1"/>
              </a:solidFill>
            </a:endParaRPr>
          </a:p>
        </p:txBody>
      </p:sp>
      <p:sp>
        <p:nvSpPr>
          <p:cNvPr id="15" name="六边形 14"/>
          <p:cNvSpPr/>
          <p:nvPr/>
        </p:nvSpPr>
        <p:spPr>
          <a:xfrm>
            <a:off x="575556" y="2194502"/>
            <a:ext cx="396044" cy="324036"/>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smtClean="0">
                <a:solidFill>
                  <a:schemeClr val="tx1"/>
                </a:solidFill>
              </a:rPr>
              <a:t>3</a:t>
            </a:r>
            <a:endParaRPr lang="zh-CN" altLang="en-US" dirty="0">
              <a:solidFill>
                <a:schemeClr val="tx1"/>
              </a:solidFill>
            </a:endParaRPr>
          </a:p>
        </p:txBody>
      </p:sp>
      <p:sp>
        <p:nvSpPr>
          <p:cNvPr id="16" name="六边形 15"/>
          <p:cNvSpPr/>
          <p:nvPr/>
        </p:nvSpPr>
        <p:spPr>
          <a:xfrm>
            <a:off x="575556" y="2599547"/>
            <a:ext cx="396044" cy="324036"/>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smtClean="0">
                <a:solidFill>
                  <a:schemeClr val="tx1"/>
                </a:solidFill>
              </a:rPr>
              <a:t>4</a:t>
            </a:r>
            <a:endParaRPr lang="zh-CN" altLang="en-US" dirty="0">
              <a:solidFill>
                <a:schemeClr val="tx1"/>
              </a:solidFill>
            </a:endParaRPr>
          </a:p>
        </p:txBody>
      </p:sp>
      <p:sp>
        <p:nvSpPr>
          <p:cNvPr id="17" name="六边形 16"/>
          <p:cNvSpPr/>
          <p:nvPr/>
        </p:nvSpPr>
        <p:spPr>
          <a:xfrm>
            <a:off x="575556" y="3004592"/>
            <a:ext cx="396044" cy="324036"/>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smtClean="0">
                <a:solidFill>
                  <a:schemeClr val="tx1"/>
                </a:solidFill>
              </a:rPr>
              <a:t>5</a:t>
            </a:r>
            <a:endParaRPr lang="zh-CN" altLang="en-US" dirty="0">
              <a:solidFill>
                <a:schemeClr val="tx1"/>
              </a:solidFill>
            </a:endParaRPr>
          </a:p>
        </p:txBody>
      </p:sp>
      <p:sp>
        <p:nvSpPr>
          <p:cNvPr id="19" name="矩形 18"/>
          <p:cNvSpPr/>
          <p:nvPr/>
        </p:nvSpPr>
        <p:spPr>
          <a:xfrm>
            <a:off x="1079612" y="1275054"/>
            <a:ext cx="4572000" cy="2169825"/>
          </a:xfrm>
          <a:prstGeom prst="rect">
            <a:avLst/>
          </a:prstGeom>
        </p:spPr>
        <p:txBody>
          <a:bodyPr>
            <a:spAutoFit/>
          </a:bodyPr>
          <a:lstStyle/>
          <a:p>
            <a:pPr>
              <a:lnSpc>
                <a:spcPct val="150000"/>
              </a:lnSpc>
            </a:pPr>
            <a:r>
              <a:rPr lang="zh-CN" altLang="en-US" b="1" dirty="0" smtClean="0">
                <a:solidFill>
                  <a:schemeClr val="accent1"/>
                </a:solidFill>
              </a:rPr>
              <a:t>减少货物查验</a:t>
            </a:r>
            <a:br>
              <a:rPr lang="zh-CN" altLang="en-US" b="1" dirty="0" smtClean="0">
                <a:solidFill>
                  <a:schemeClr val="accent1"/>
                </a:solidFill>
              </a:rPr>
            </a:br>
            <a:r>
              <a:rPr lang="zh-CN" altLang="en-US" b="1" dirty="0" smtClean="0">
                <a:solidFill>
                  <a:schemeClr val="accent1"/>
                </a:solidFill>
              </a:rPr>
              <a:t>评估为安全贸易伙伴 </a:t>
            </a:r>
            <a:br>
              <a:rPr lang="zh-CN" altLang="en-US" b="1" dirty="0" smtClean="0">
                <a:solidFill>
                  <a:schemeClr val="accent1"/>
                </a:solidFill>
              </a:rPr>
            </a:br>
            <a:r>
              <a:rPr lang="zh-CN" altLang="en-US" b="1" dirty="0" smtClean="0">
                <a:solidFill>
                  <a:schemeClr val="accent1"/>
                </a:solidFill>
              </a:rPr>
              <a:t>优先处置保证快速通关</a:t>
            </a:r>
            <a:endParaRPr lang="zh-CN" altLang="en-US" dirty="0" smtClean="0">
              <a:solidFill>
                <a:schemeClr val="accent1"/>
              </a:solidFill>
            </a:endParaRPr>
          </a:p>
          <a:p>
            <a:pPr>
              <a:lnSpc>
                <a:spcPct val="150000"/>
              </a:lnSpc>
            </a:pPr>
            <a:r>
              <a:rPr lang="zh-CN" altLang="en-US" b="1" dirty="0" smtClean="0">
                <a:solidFill>
                  <a:schemeClr val="accent1"/>
                </a:solidFill>
              </a:rPr>
              <a:t>指定海关联络员</a:t>
            </a:r>
            <a:br>
              <a:rPr lang="zh-CN" altLang="en-US" b="1" dirty="0" smtClean="0">
                <a:solidFill>
                  <a:schemeClr val="accent1"/>
                </a:solidFill>
              </a:rPr>
            </a:br>
            <a:r>
              <a:rPr lang="zh-CN" altLang="en-US" b="1" dirty="0" smtClean="0">
                <a:solidFill>
                  <a:schemeClr val="accent1"/>
                </a:solidFill>
              </a:rPr>
              <a:t>贸易中断恢复时优先通关等</a:t>
            </a:r>
            <a:endParaRPr lang="zh-CN" altLang="en-US" dirty="0">
              <a:solidFill>
                <a:schemeClr val="accent1"/>
              </a:solidFill>
            </a:endParaRPr>
          </a:p>
        </p:txBody>
      </p:sp>
      <p:sp>
        <p:nvSpPr>
          <p:cNvPr id="12" name="矩形 11"/>
          <p:cNvSpPr/>
          <p:nvPr/>
        </p:nvSpPr>
        <p:spPr>
          <a:xfrm>
            <a:off x="467544" y="3538069"/>
            <a:ext cx="8208912" cy="1374735"/>
          </a:xfrm>
          <a:prstGeom prst="rect">
            <a:avLst/>
          </a:prstGeom>
        </p:spPr>
        <p:txBody>
          <a:bodyPr wrap="square">
            <a:spAutoFit/>
          </a:bodyPr>
          <a:lstStyle/>
          <a:p>
            <a:pPr>
              <a:lnSpc>
                <a:spcPts val="2000"/>
              </a:lnSpc>
            </a:pPr>
            <a:r>
              <a:rPr lang="zh-CN" altLang="en-US" sz="1200" dirty="0" smtClean="0"/>
              <a:t>此外，根据</a:t>
            </a:r>
            <a:r>
              <a:rPr lang="en-US" altLang="zh-CN" sz="1200" dirty="0" smtClean="0"/>
              <a:t>《</a:t>
            </a:r>
            <a:r>
              <a:rPr lang="zh-CN" altLang="en-US" sz="1200" dirty="0" smtClean="0"/>
              <a:t>中瑞自贸协定</a:t>
            </a:r>
            <a:r>
              <a:rPr lang="en-US" altLang="zh-CN" sz="1200" dirty="0" smtClean="0"/>
              <a:t>》</a:t>
            </a:r>
            <a:r>
              <a:rPr lang="zh-CN" altLang="en-US" sz="1200" dirty="0" smtClean="0"/>
              <a:t>，中国生产型的高级认证企业（</a:t>
            </a:r>
            <a:r>
              <a:rPr lang="en-US" altLang="zh-CN" sz="1200" dirty="0" smtClean="0"/>
              <a:t>AEO</a:t>
            </a:r>
            <a:r>
              <a:rPr lang="zh-CN" altLang="en-US" sz="1200" dirty="0" smtClean="0"/>
              <a:t>）还自动获得“经核准出口商”资格，在向瑞士出口货物时还可享受“原产地自主声明”优惠措施。中国和瑞士</a:t>
            </a:r>
            <a:r>
              <a:rPr lang="en-US" altLang="zh-CN" sz="1200" dirty="0" smtClean="0"/>
              <a:t>AEO</a:t>
            </a:r>
            <a:r>
              <a:rPr lang="zh-CN" altLang="en-US" sz="1200" dirty="0" smtClean="0"/>
              <a:t>企业出口到对方国家的货物，在办理海关业务时，将可直接享受到对方海关提供的便利措施，平均查验比例和通关时间下降约</a:t>
            </a:r>
            <a:r>
              <a:rPr lang="en-US" altLang="zh-CN" sz="1200" dirty="0" smtClean="0"/>
              <a:t>30-50%</a:t>
            </a:r>
            <a:r>
              <a:rPr lang="zh-CN" altLang="en-US" sz="1200" dirty="0" smtClean="0"/>
              <a:t>，可有效降低企业港口、保险、物流等贸易成本。</a:t>
            </a:r>
            <a:r>
              <a:rPr lang="en-US" altLang="zh-CN" sz="1200" dirty="0" smtClean="0"/>
              <a:t>2016</a:t>
            </a:r>
            <a:r>
              <a:rPr lang="zh-CN" altLang="en-US" sz="1200" dirty="0" smtClean="0"/>
              <a:t>年</a:t>
            </a:r>
            <a:r>
              <a:rPr lang="en-US" altLang="zh-CN" sz="1200" dirty="0" smtClean="0"/>
              <a:t>1</a:t>
            </a:r>
            <a:r>
              <a:rPr lang="zh-CN" altLang="en-US" sz="1200" dirty="0" smtClean="0"/>
              <a:t>月以来，与瑞士有进出口业务的中国企业约</a:t>
            </a:r>
            <a:r>
              <a:rPr lang="en-US" altLang="zh-CN" sz="1200" dirty="0" smtClean="0"/>
              <a:t>2.23</a:t>
            </a:r>
            <a:r>
              <a:rPr lang="zh-CN" altLang="en-US" sz="1200" dirty="0" smtClean="0"/>
              <a:t>万家；其中高级认证企业（</a:t>
            </a:r>
            <a:r>
              <a:rPr lang="en-US" altLang="zh-CN" sz="1200" dirty="0" smtClean="0"/>
              <a:t>AEO</a:t>
            </a:r>
            <a:r>
              <a:rPr lang="zh-CN" altLang="en-US" sz="1200" dirty="0" smtClean="0"/>
              <a:t>）约</a:t>
            </a:r>
            <a:r>
              <a:rPr lang="en-US" altLang="zh-CN" sz="1200" b="1" dirty="0" smtClean="0"/>
              <a:t>1000</a:t>
            </a:r>
            <a:r>
              <a:rPr lang="zh-CN" altLang="en-US" sz="1200" b="1" dirty="0" smtClean="0"/>
              <a:t>家</a:t>
            </a:r>
            <a:r>
              <a:rPr lang="zh-CN" altLang="en-US" sz="1200" dirty="0" smtClean="0"/>
              <a:t>，进出口额约占中瑞进出口总额约</a:t>
            </a:r>
            <a:r>
              <a:rPr lang="en-US" altLang="zh-CN" sz="1200" b="1" dirty="0" smtClean="0"/>
              <a:t>20%</a:t>
            </a:r>
            <a:r>
              <a:rPr lang="zh-CN" altLang="en-US" sz="1200" dirty="0" smtClean="0"/>
              <a:t>。</a:t>
            </a:r>
            <a:endParaRPr lang="zh-CN" altLang="en-US" sz="1200" dirty="0"/>
          </a:p>
        </p:txBody>
      </p:sp>
      <p:pic>
        <p:nvPicPr>
          <p:cNvPr id="1026" name="Picture 2" descr="C:\Users\Administrator\Desktop\ppt模板\ppt素材\94张职场场景商务人物png高清图片\94张职场场景商务人物png高清图片 (43).png"/>
          <p:cNvPicPr>
            <a:picLocks noChangeAspect="1" noChangeArrowheads="1"/>
          </p:cNvPicPr>
          <p:nvPr/>
        </p:nvPicPr>
        <p:blipFill>
          <a:blip r:embed="rId4" cstate="print"/>
          <a:srcRect/>
          <a:stretch>
            <a:fillRect/>
          </a:stretch>
        </p:blipFill>
        <p:spPr bwMode="auto">
          <a:xfrm rot="20308810">
            <a:off x="5440508" y="1662105"/>
            <a:ext cx="2583645" cy="1496545"/>
          </a:xfrm>
          <a:prstGeom prst="rect">
            <a:avLst/>
          </a:prstGeom>
          <a:noFill/>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pic>
        <p:nvPicPr>
          <p:cNvPr id="2050" name="Picture 2"/>
          <p:cNvPicPr>
            <a:picLocks noChangeAspect="1" noChangeArrowheads="1"/>
          </p:cNvPicPr>
          <p:nvPr/>
        </p:nvPicPr>
        <p:blipFill>
          <a:blip r:embed="rId4" cstate="print"/>
          <a:srcRect/>
          <a:stretch>
            <a:fillRect/>
          </a:stretch>
        </p:blipFill>
        <p:spPr bwMode="auto">
          <a:xfrm>
            <a:off x="1867095" y="700336"/>
            <a:ext cx="5409810" cy="3276364"/>
          </a:xfrm>
          <a:prstGeom prst="rect">
            <a:avLst/>
          </a:prstGeom>
          <a:noFill/>
          <a:ln w="9525">
            <a:noFill/>
            <a:miter lim="800000"/>
            <a:headEnd/>
            <a:tailEnd/>
          </a:ln>
        </p:spPr>
      </p:pic>
      <p:sp>
        <p:nvSpPr>
          <p:cNvPr id="6" name="矩形 5"/>
          <p:cNvSpPr/>
          <p:nvPr/>
        </p:nvSpPr>
        <p:spPr>
          <a:xfrm>
            <a:off x="503548" y="4127490"/>
            <a:ext cx="8388932" cy="605294"/>
          </a:xfrm>
          <a:prstGeom prst="rect">
            <a:avLst/>
          </a:prstGeom>
        </p:spPr>
        <p:txBody>
          <a:bodyPr wrap="square">
            <a:spAutoFit/>
          </a:bodyPr>
          <a:lstStyle/>
          <a:p>
            <a:pPr>
              <a:lnSpc>
                <a:spcPts val="2000"/>
              </a:lnSpc>
            </a:pPr>
            <a:r>
              <a:rPr lang="zh-CN" altLang="en-US" sz="1200" dirty="0" smtClean="0"/>
              <a:t>瑞士是首个同中国签署并实施自由贸易协定的欧洲大陆国家，中瑞经贸合作关系十分密切，中国是瑞士在亚洲最大的贸易伙伴，瑞士是中国在欧洲第二大贸易伙伴。</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467544" y="844352"/>
            <a:ext cx="5076564" cy="3683060"/>
          </a:xfrm>
          <a:prstGeom prst="rect">
            <a:avLst/>
          </a:prstGeom>
        </p:spPr>
        <p:txBody>
          <a:bodyPr wrap="square">
            <a:spAutoFit/>
          </a:bodyPr>
          <a:lstStyle/>
          <a:p>
            <a:pPr>
              <a:lnSpc>
                <a:spcPts val="2000"/>
              </a:lnSpc>
            </a:pPr>
            <a:r>
              <a:rPr lang="zh-CN" altLang="en-US" sz="1200" dirty="0" smtClean="0"/>
              <a:t>        据统计，</a:t>
            </a:r>
            <a:r>
              <a:rPr lang="en-US" altLang="zh-CN" sz="1200" dirty="0" smtClean="0"/>
              <a:t>2017</a:t>
            </a:r>
            <a:r>
              <a:rPr lang="zh-CN" altLang="en-US" sz="1200" dirty="0" smtClean="0"/>
              <a:t>年上半年，我国与瑞士双边贸易总值为</a:t>
            </a:r>
            <a:r>
              <a:rPr lang="en-US" altLang="zh-CN" sz="1200" dirty="0" smtClean="0"/>
              <a:t>182.2</a:t>
            </a:r>
            <a:r>
              <a:rPr lang="zh-CN" altLang="en-US" sz="1200" dirty="0" smtClean="0"/>
              <a:t>亿美元，同比增长</a:t>
            </a:r>
            <a:r>
              <a:rPr lang="en-US" altLang="zh-CN" sz="1200" dirty="0" smtClean="0"/>
              <a:t>18.9%</a:t>
            </a:r>
            <a:r>
              <a:rPr lang="zh-CN" altLang="en-US" sz="1200" dirty="0" smtClean="0"/>
              <a:t>。我国对瑞士出口的商品以机电产品和服装、织物及制品、家具、箱包等劳动密集型产品为主（约占我国对瑞士出口总额的</a:t>
            </a:r>
            <a:r>
              <a:rPr lang="en-US" altLang="zh-CN" sz="1200" dirty="0" smtClean="0"/>
              <a:t>74.4%</a:t>
            </a:r>
            <a:r>
              <a:rPr lang="zh-CN" altLang="en-US" sz="1200" dirty="0" smtClean="0"/>
              <a:t>）；我国自瑞士进口的商品以黄金、机电产品和手表为主（约占我国自瑞士进口总额的</a:t>
            </a:r>
            <a:r>
              <a:rPr lang="en-US" altLang="zh-CN" sz="1200" dirty="0" smtClean="0"/>
              <a:t>95%</a:t>
            </a:r>
            <a:r>
              <a:rPr lang="zh-CN" altLang="en-US" sz="1200" dirty="0" smtClean="0"/>
              <a:t>）。</a:t>
            </a:r>
            <a:br>
              <a:rPr lang="zh-CN" altLang="en-US" sz="1200" dirty="0" smtClean="0"/>
            </a:br>
            <a:endParaRPr lang="zh-CN" altLang="en-US" sz="1200" dirty="0" smtClean="0"/>
          </a:p>
          <a:p>
            <a:pPr>
              <a:lnSpc>
                <a:spcPts val="2000"/>
              </a:lnSpc>
            </a:pPr>
            <a:r>
              <a:rPr lang="zh-CN" altLang="en-US" sz="1200" dirty="0" smtClean="0"/>
              <a:t>        据了解，除瑞士外，中国海关与欧盟、新加坡、韩国、新西兰实现了</a:t>
            </a:r>
            <a:r>
              <a:rPr lang="en-US" altLang="zh-CN" sz="1200" dirty="0" smtClean="0"/>
              <a:t>AEO</a:t>
            </a:r>
            <a:r>
              <a:rPr lang="zh-CN" altLang="en-US" sz="1200" dirty="0" smtClean="0"/>
              <a:t>互认，内地与香港也有相关安排，对上述</a:t>
            </a:r>
            <a:r>
              <a:rPr lang="en-US" altLang="zh-CN" sz="1200" dirty="0" smtClean="0"/>
              <a:t>33</a:t>
            </a:r>
            <a:r>
              <a:rPr lang="zh-CN" altLang="en-US" sz="1200" dirty="0" smtClean="0"/>
              <a:t>个国家（地区）的出口额已占出口总额近</a:t>
            </a:r>
            <a:r>
              <a:rPr lang="en-US" altLang="zh-CN" sz="1200" dirty="0" smtClean="0"/>
              <a:t>40%</a:t>
            </a:r>
            <a:r>
              <a:rPr lang="zh-CN" altLang="en-US" sz="1200" dirty="0" smtClean="0"/>
              <a:t>。目前，中国海关正在加紧与美国、日本、澳大利亚等主要贸易国家和俄罗斯、哈萨克斯坦、马来西亚、以色列、南非等“一带一路”相关国家海关的</a:t>
            </a:r>
            <a:r>
              <a:rPr lang="en-US" altLang="zh-CN" sz="1200" dirty="0" smtClean="0"/>
              <a:t>AEO</a:t>
            </a:r>
            <a:r>
              <a:rPr lang="zh-CN" altLang="en-US" sz="1200" dirty="0" smtClean="0"/>
              <a:t>互认合作，积极促进国际供应链“互联互通”和贸易便利化。中国海关的目标是，到</a:t>
            </a:r>
            <a:r>
              <a:rPr lang="en-US" altLang="zh-CN" sz="1200" dirty="0" smtClean="0"/>
              <a:t>2020</a:t>
            </a:r>
            <a:r>
              <a:rPr lang="zh-CN" altLang="en-US" sz="1200" dirty="0" smtClean="0"/>
              <a:t>年实现对</a:t>
            </a:r>
            <a:r>
              <a:rPr lang="en-US" altLang="zh-CN" sz="1200" dirty="0" smtClean="0"/>
              <a:t>AEO</a:t>
            </a:r>
            <a:r>
              <a:rPr lang="zh-CN" altLang="en-US" sz="1200" dirty="0" smtClean="0"/>
              <a:t>互认国家或地区出口值占全部总值的</a:t>
            </a:r>
            <a:r>
              <a:rPr lang="en-US" altLang="zh-CN" sz="1200" dirty="0" smtClean="0"/>
              <a:t>80%</a:t>
            </a:r>
            <a:r>
              <a:rPr lang="zh-CN" altLang="en-US" sz="1200" dirty="0" smtClean="0"/>
              <a:t>以上，届时我国高信用企业在全球主要贸易国家或地区都可以享受通关优惠和便利，从而显著提升贸易便利化水平。</a:t>
            </a:r>
            <a:endParaRPr lang="zh-CN" altLang="en-US" sz="1200" dirty="0"/>
          </a:p>
        </p:txBody>
      </p:sp>
      <p:pic>
        <p:nvPicPr>
          <p:cNvPr id="3074" name="Picture 2"/>
          <p:cNvPicPr>
            <a:picLocks noChangeAspect="1" noChangeArrowheads="1"/>
          </p:cNvPicPr>
          <p:nvPr/>
        </p:nvPicPr>
        <p:blipFill>
          <a:blip r:embed="rId4" cstate="print"/>
          <a:srcRect/>
          <a:stretch>
            <a:fillRect/>
          </a:stretch>
        </p:blipFill>
        <p:spPr bwMode="auto">
          <a:xfrm>
            <a:off x="6228184" y="1096380"/>
            <a:ext cx="2016224" cy="1980091"/>
          </a:xfrm>
          <a:prstGeom prst="rect">
            <a:avLst/>
          </a:prstGeom>
          <a:noFill/>
          <a:ln w="9525">
            <a:noFill/>
            <a:miter lim="800000"/>
            <a:headEnd/>
            <a:tailEnd/>
          </a:ln>
        </p:spPr>
      </p:pic>
      <p:sp>
        <p:nvSpPr>
          <p:cNvPr id="7" name="TextBox 6"/>
          <p:cNvSpPr txBox="1"/>
          <p:nvPr/>
        </p:nvSpPr>
        <p:spPr>
          <a:xfrm>
            <a:off x="6336196" y="3148608"/>
            <a:ext cx="2088232" cy="276999"/>
          </a:xfrm>
          <a:prstGeom prst="rect">
            <a:avLst/>
          </a:prstGeom>
          <a:noFill/>
        </p:spPr>
        <p:txBody>
          <a:bodyPr wrap="square" rtlCol="0">
            <a:spAutoFit/>
          </a:bodyPr>
          <a:lstStyle/>
          <a:p>
            <a:r>
              <a:rPr lang="zh-CN" altLang="en-US" sz="1200" b="1" dirty="0" smtClean="0">
                <a:solidFill>
                  <a:schemeClr val="accent1"/>
                </a:solidFill>
              </a:rPr>
              <a:t>扫二维码可观看直播视频</a:t>
            </a:r>
            <a:endParaRPr lang="zh-CN" altLang="en-US" sz="1200" b="1" dirty="0">
              <a:solidFill>
                <a:schemeClr val="accent1"/>
              </a:solidFill>
            </a:endParaRPr>
          </a:p>
        </p:txBody>
      </p:sp>
      <p:pic>
        <p:nvPicPr>
          <p:cNvPr id="3075" name="Picture 3"/>
          <p:cNvPicPr>
            <a:picLocks noChangeAspect="1" noChangeArrowheads="1"/>
          </p:cNvPicPr>
          <p:nvPr/>
        </p:nvPicPr>
        <p:blipFill>
          <a:blip r:embed="rId5" cstate="print"/>
          <a:srcRect/>
          <a:stretch>
            <a:fillRect/>
          </a:stretch>
        </p:blipFill>
        <p:spPr bwMode="auto">
          <a:xfrm>
            <a:off x="6372200" y="3544652"/>
            <a:ext cx="1718134" cy="1107900"/>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DF3C1C41-8A1D-4B13-8B1E-9F1123EE3B5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144525" y="0"/>
            <a:ext cx="4954421" cy="5145088"/>
          </a:xfrm>
          <a:prstGeom prst="rect">
            <a:avLst/>
          </a:prstGeom>
        </p:spPr>
      </p:pic>
      <p:sp>
        <p:nvSpPr>
          <p:cNvPr id="19" name="矩形 18">
            <a:extLst>
              <a:ext uri="{FF2B5EF4-FFF2-40B4-BE49-F238E27FC236}">
                <a16:creationId xmlns="" xmlns:a16="http://schemas.microsoft.com/office/drawing/2014/main" id="{478D4594-C368-45A4-9FA1-F78A5F268C85}"/>
              </a:ext>
            </a:extLst>
          </p:cNvPr>
          <p:cNvSpPr/>
          <p:nvPr/>
        </p:nvSpPr>
        <p:spPr>
          <a:xfrm>
            <a:off x="3991321" y="2356520"/>
            <a:ext cx="944434" cy="9444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smtClean="0">
                <a:solidFill>
                  <a:schemeClr val="accent2">
                    <a:lumMod val="75000"/>
                  </a:schemeClr>
                </a:solidFill>
              </a:rPr>
              <a:t>02</a:t>
            </a:r>
            <a:endParaRPr lang="zh-CN" altLang="en-US" sz="4500" dirty="0">
              <a:solidFill>
                <a:schemeClr val="accent2">
                  <a:lumMod val="75000"/>
                </a:schemeClr>
              </a:solidFill>
            </a:endParaRPr>
          </a:p>
        </p:txBody>
      </p:sp>
      <p:sp>
        <p:nvSpPr>
          <p:cNvPr id="20" name="文本框 19">
            <a:extLst>
              <a:ext uri="{FF2B5EF4-FFF2-40B4-BE49-F238E27FC236}">
                <a16:creationId xmlns="" xmlns:a16="http://schemas.microsoft.com/office/drawing/2014/main" id="{1C505F29-25FC-452A-A34A-EF1902F4C364}"/>
              </a:ext>
            </a:extLst>
          </p:cNvPr>
          <p:cNvSpPr txBox="1"/>
          <p:nvPr/>
        </p:nvSpPr>
        <p:spPr>
          <a:xfrm>
            <a:off x="3936993" y="3580656"/>
            <a:ext cx="1031051" cy="600164"/>
          </a:xfrm>
          <a:prstGeom prst="rect">
            <a:avLst/>
          </a:prstGeom>
          <a:noFill/>
        </p:spPr>
        <p:txBody>
          <a:bodyPr wrap="none" rtlCol="0">
            <a:spAutoFit/>
          </a:bodyPr>
          <a:lstStyle/>
          <a:p>
            <a:r>
              <a:rPr lang="zh-CN" altLang="en-US" sz="3300" b="1" dirty="0" smtClean="0">
                <a:solidFill>
                  <a:schemeClr val="accent2">
                    <a:lumMod val="75000"/>
                  </a:schemeClr>
                </a:solidFill>
              </a:rPr>
              <a:t>税务</a:t>
            </a:r>
            <a:endParaRPr lang="en-US" altLang="zh-CN" sz="3300" b="1" dirty="0">
              <a:solidFill>
                <a:schemeClr val="accent2">
                  <a:lumMod val="75000"/>
                </a:schemeClr>
              </a:solidFill>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3995936" y="4226840"/>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341588037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税务</a:t>
            </a:r>
            <a:endParaRPr lang="zh-CN" altLang="en-US" b="1" dirty="0">
              <a:solidFill>
                <a:schemeClr val="accent3"/>
              </a:solidFill>
            </a:endParaRPr>
          </a:p>
        </p:txBody>
      </p:sp>
      <p:sp>
        <p:nvSpPr>
          <p:cNvPr id="8" name="矩形 7"/>
          <p:cNvSpPr/>
          <p:nvPr/>
        </p:nvSpPr>
        <p:spPr>
          <a:xfrm>
            <a:off x="575556" y="736340"/>
            <a:ext cx="8136904" cy="3416320"/>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关于发布</a:t>
            </a:r>
            <a:r>
              <a:rPr lang="en-US" altLang="zh-CN" sz="1200" b="1" dirty="0" smtClean="0">
                <a:solidFill>
                  <a:schemeClr val="accent1"/>
                </a:solidFill>
              </a:rPr>
              <a:t>《</a:t>
            </a:r>
            <a:r>
              <a:rPr lang="zh-CN" altLang="en-US" sz="1200" b="1" dirty="0" smtClean="0">
                <a:solidFill>
                  <a:schemeClr val="accent1"/>
                </a:solidFill>
              </a:rPr>
              <a:t>税务师事务所行政登记规程（试行）</a:t>
            </a:r>
            <a:r>
              <a:rPr lang="en-US" altLang="zh-CN" sz="1200" b="1" dirty="0" smtClean="0">
                <a:solidFill>
                  <a:schemeClr val="accent1"/>
                </a:solidFill>
              </a:rPr>
              <a:t>》</a:t>
            </a:r>
            <a:r>
              <a:rPr lang="zh-CN" altLang="en-US" sz="1200" b="1" dirty="0" smtClean="0">
                <a:solidFill>
                  <a:schemeClr val="accent1"/>
                </a:solidFill>
              </a:rPr>
              <a:t>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31</a:t>
            </a:r>
            <a:r>
              <a:rPr lang="zh-CN" altLang="en-US" sz="1200" b="1" dirty="0" smtClean="0">
                <a:solidFill>
                  <a:schemeClr val="accent1"/>
                </a:solidFill>
              </a:rPr>
              <a:t>号</a:t>
            </a:r>
          </a:p>
          <a:p>
            <a:endParaRPr lang="zh-CN" altLang="en-US" sz="1200" dirty="0" smtClean="0"/>
          </a:p>
          <a:p>
            <a:endParaRPr lang="zh-CN" altLang="en-US" sz="1200" dirty="0" smtClean="0"/>
          </a:p>
          <a:p>
            <a:r>
              <a:rPr lang="zh-CN" altLang="en-US" sz="1200" dirty="0" smtClean="0"/>
              <a:t>　　现将国家税务总局制定的</a:t>
            </a:r>
            <a:r>
              <a:rPr lang="en-US" altLang="zh-CN" sz="1200" dirty="0" smtClean="0"/>
              <a:t>《</a:t>
            </a:r>
            <a:r>
              <a:rPr lang="zh-CN" altLang="en-US" sz="1200" dirty="0" smtClean="0"/>
              <a:t>税务师事务所行政登记规程（试行）</a:t>
            </a:r>
            <a:r>
              <a:rPr lang="en-US" altLang="zh-CN" sz="1200" dirty="0" smtClean="0"/>
              <a:t>》</a:t>
            </a:r>
            <a:r>
              <a:rPr lang="zh-CN" altLang="en-US" sz="1200" dirty="0" smtClean="0"/>
              <a:t>予以发布，自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日起施行。</a:t>
            </a:r>
          </a:p>
          <a:p>
            <a:r>
              <a:rPr lang="zh-CN" altLang="en-US" sz="1200" dirty="0" smtClean="0"/>
              <a:t> 　   特此公告。</a:t>
            </a:r>
          </a:p>
          <a:p>
            <a:endParaRPr lang="zh-CN" altLang="en-US" sz="1200" dirty="0" smtClean="0"/>
          </a:p>
          <a:p>
            <a:r>
              <a:rPr lang="zh-CN" altLang="en-US" sz="1200" dirty="0" smtClean="0"/>
              <a:t>　　附件：</a:t>
            </a:r>
            <a:r>
              <a:rPr lang="en-US" altLang="zh-CN" sz="1200" dirty="0" smtClean="0">
                <a:hlinkClick r:id="rId4" action="ppaction://hlinkfile"/>
              </a:rPr>
              <a:t>1.</a:t>
            </a:r>
            <a:r>
              <a:rPr lang="zh-CN" altLang="en-US" sz="1200" dirty="0" smtClean="0">
                <a:hlinkClick r:id="rId4" action="ppaction://hlinkfile"/>
              </a:rPr>
              <a:t>税务师事务所行政登记证书（式样）</a:t>
            </a:r>
            <a:endParaRPr lang="zh-CN" altLang="en-US" sz="1200" dirty="0" smtClean="0"/>
          </a:p>
          <a:p>
            <a:endParaRPr lang="zh-CN" altLang="en-US" sz="1200" dirty="0" smtClean="0"/>
          </a:p>
          <a:p>
            <a:r>
              <a:rPr lang="zh-CN" altLang="en-US" sz="1200" dirty="0" smtClean="0"/>
              <a:t>　　　　　</a:t>
            </a:r>
            <a:r>
              <a:rPr lang="en-US" altLang="zh-CN" sz="1200" dirty="0" smtClean="0">
                <a:hlinkClick r:id="rId5" action="ppaction://hlinkfile"/>
              </a:rPr>
              <a:t>2.</a:t>
            </a:r>
            <a:r>
              <a:rPr lang="zh-CN" altLang="en-US" sz="1200" dirty="0" smtClean="0">
                <a:hlinkClick r:id="rId5" action="ppaction://hlinkfile"/>
              </a:rPr>
              <a:t>税务师事务所行政登记表</a:t>
            </a:r>
            <a:endParaRPr lang="zh-CN" altLang="en-US" sz="1200" dirty="0" smtClean="0"/>
          </a:p>
          <a:p>
            <a:endParaRPr lang="zh-CN" altLang="en-US" sz="1200" dirty="0" smtClean="0"/>
          </a:p>
          <a:p>
            <a:r>
              <a:rPr lang="zh-CN" altLang="en-US" sz="1200" dirty="0" smtClean="0"/>
              <a:t>　　　　　</a:t>
            </a:r>
            <a:r>
              <a:rPr lang="en-US" altLang="zh-CN" sz="1200" dirty="0" smtClean="0">
                <a:hlinkClick r:id="rId6" action="ppaction://hlinkfile"/>
              </a:rPr>
              <a:t>3.</a:t>
            </a:r>
            <a:r>
              <a:rPr lang="zh-CN" altLang="en-US" sz="1200" dirty="0" smtClean="0">
                <a:hlinkClick r:id="rId6" action="ppaction://hlinkfile"/>
              </a:rPr>
              <a:t>税务师事务所行政登记不予登记通知书</a:t>
            </a:r>
            <a:endParaRPr lang="zh-CN" altLang="en-US" sz="1200" dirty="0" smtClean="0"/>
          </a:p>
          <a:p>
            <a:endParaRPr lang="zh-CN" altLang="en-US" sz="1200" dirty="0" smtClean="0"/>
          </a:p>
          <a:p>
            <a:r>
              <a:rPr lang="zh-CN" altLang="en-US" sz="1200" dirty="0" smtClean="0"/>
              <a:t>　　　　　</a:t>
            </a:r>
            <a:r>
              <a:rPr lang="en-US" altLang="zh-CN" sz="1200" dirty="0" smtClean="0">
                <a:hlinkClick r:id="rId7" action="ppaction://hlinkfile"/>
              </a:rPr>
              <a:t>4.</a:t>
            </a:r>
            <a:r>
              <a:rPr lang="zh-CN" altLang="en-US" sz="1200" dirty="0" smtClean="0">
                <a:hlinkClick r:id="rId7" action="ppaction://hlinkfile"/>
              </a:rPr>
              <a:t>税务师事务所变更</a:t>
            </a:r>
            <a:r>
              <a:rPr lang="en-US" altLang="zh-CN" sz="1200" dirty="0" smtClean="0">
                <a:hlinkClick r:id="rId7" action="ppaction://hlinkfile"/>
              </a:rPr>
              <a:t>/</a:t>
            </a:r>
            <a:r>
              <a:rPr lang="zh-CN" altLang="en-US" sz="1200" dirty="0" smtClean="0">
                <a:hlinkClick r:id="rId7" action="ppaction://hlinkfile"/>
              </a:rPr>
              <a:t>终止行政登记表</a:t>
            </a:r>
            <a:endParaRPr lang="zh-CN" altLang="en-US" sz="1200" dirty="0" smtClean="0"/>
          </a:p>
          <a:p>
            <a:endParaRPr lang="zh-CN" altLang="en-US" sz="1200" dirty="0" smtClean="0"/>
          </a:p>
          <a:p>
            <a:pPr algn="r"/>
            <a:r>
              <a:rPr lang="zh-CN" altLang="en-US" sz="1200" dirty="0" smtClean="0"/>
              <a:t>国家税务总局</a:t>
            </a:r>
          </a:p>
          <a:p>
            <a:pPr algn="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4</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税务</a:t>
            </a:r>
            <a:endParaRPr lang="zh-CN" altLang="en-US" b="1" dirty="0">
              <a:solidFill>
                <a:schemeClr val="accent3"/>
              </a:solidFill>
            </a:endParaRPr>
          </a:p>
        </p:txBody>
      </p:sp>
      <p:sp>
        <p:nvSpPr>
          <p:cNvPr id="5" name="矩形 4"/>
          <p:cNvSpPr/>
          <p:nvPr/>
        </p:nvSpPr>
        <p:spPr>
          <a:xfrm>
            <a:off x="467544" y="556320"/>
            <a:ext cx="8280920" cy="3877985"/>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关于卷烟消费税计税价格核定管理有关问题的公告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32</a:t>
            </a:r>
            <a:r>
              <a:rPr lang="zh-CN" altLang="en-US" sz="1200" b="1" dirty="0" smtClean="0">
                <a:solidFill>
                  <a:schemeClr val="accent1"/>
                </a:solidFill>
              </a:rPr>
              <a:t>号</a:t>
            </a:r>
            <a:endParaRPr lang="zh-CN" altLang="en-US" sz="1200" dirty="0" smtClean="0"/>
          </a:p>
          <a:p>
            <a:endParaRPr lang="zh-CN" altLang="en-US" sz="1200" dirty="0" smtClean="0"/>
          </a:p>
          <a:p>
            <a:pPr>
              <a:lnSpc>
                <a:spcPct val="150000"/>
              </a:lnSpc>
            </a:pPr>
            <a:r>
              <a:rPr lang="zh-CN" altLang="en-US" sz="1200" dirty="0" smtClean="0"/>
              <a:t>　　为进一步规范卷烟消费税计税价格（以下简称“计税价格”）核定管理工作，现将有关问题公告如下：</a:t>
            </a:r>
          </a:p>
          <a:p>
            <a:pPr>
              <a:lnSpc>
                <a:spcPct val="150000"/>
              </a:lnSpc>
            </a:pPr>
            <a:r>
              <a:rPr lang="zh-CN" altLang="en-US" sz="1200" dirty="0" smtClean="0"/>
              <a:t> 　　一、对于未按照</a:t>
            </a:r>
            <a:r>
              <a:rPr lang="en-US" altLang="zh-CN" sz="1200" dirty="0" smtClean="0"/>
              <a:t>《</a:t>
            </a:r>
            <a:r>
              <a:rPr lang="zh-CN" altLang="en-US" sz="1200" dirty="0" smtClean="0"/>
              <a:t>卷烟消费税计税价格信息采集和核定管理办法</a:t>
            </a:r>
            <a:r>
              <a:rPr lang="en-US" altLang="zh-CN" sz="1200" dirty="0" smtClean="0"/>
              <a:t>》</a:t>
            </a:r>
            <a:r>
              <a:rPr lang="zh-CN" altLang="en-US" sz="1200" dirty="0" smtClean="0"/>
              <a:t>（国家税务总局令第</a:t>
            </a:r>
            <a:r>
              <a:rPr lang="en-US" altLang="zh-CN" sz="1200" dirty="0" smtClean="0"/>
              <a:t>26</a:t>
            </a:r>
            <a:r>
              <a:rPr lang="zh-CN" altLang="en-US" sz="1200" dirty="0" smtClean="0"/>
              <a:t>号公布，以下简称</a:t>
            </a:r>
            <a:r>
              <a:rPr lang="en-US" altLang="zh-CN" sz="1200" dirty="0" smtClean="0"/>
              <a:t>《</a:t>
            </a:r>
            <a:r>
              <a:rPr lang="zh-CN" altLang="en-US" sz="1200" dirty="0" smtClean="0"/>
              <a:t>办法</a:t>
            </a:r>
            <a:r>
              <a:rPr lang="en-US" altLang="zh-CN" sz="1200" dirty="0" smtClean="0"/>
              <a:t>》</a:t>
            </a:r>
            <a:r>
              <a:rPr lang="zh-CN" altLang="en-US" sz="1200" dirty="0" smtClean="0"/>
              <a:t>）规定报送信息资料的新牌号、新规格卷烟，卷烟生产企业消费税纳税人（以下简称“纳税人”）按照税务总局核定的计税价格计算缴纳消费税满</a:t>
            </a:r>
            <a:r>
              <a:rPr lang="en-US" altLang="zh-CN" sz="1200" dirty="0" smtClean="0"/>
              <a:t>1</a:t>
            </a:r>
            <a:r>
              <a:rPr lang="zh-CN" altLang="en-US" sz="1200" dirty="0" smtClean="0"/>
              <a:t>年后，可向主管税务机关提出调整计税价格的申请。主管税务机关应于收到申请后</a:t>
            </a:r>
            <a:r>
              <a:rPr lang="en-US" altLang="zh-CN" sz="1200" dirty="0" smtClean="0"/>
              <a:t>15</a:t>
            </a:r>
            <a:r>
              <a:rPr lang="zh-CN" altLang="en-US" sz="1200" dirty="0" smtClean="0"/>
              <a:t>日内，将申请调整计税价格文件逐级上报至税务总局。税务总局收到文件后</a:t>
            </a:r>
            <a:r>
              <a:rPr lang="en-US" altLang="zh-CN" sz="1200" dirty="0" smtClean="0"/>
              <a:t>30</a:t>
            </a:r>
            <a:r>
              <a:rPr lang="zh-CN" altLang="en-US" sz="1200" dirty="0" smtClean="0"/>
              <a:t>日内，根据当期已采集的该牌号规格卷烟批发环节连续</a:t>
            </a:r>
            <a:r>
              <a:rPr lang="en-US" altLang="zh-CN" sz="1200" dirty="0" smtClean="0"/>
              <a:t>6</a:t>
            </a:r>
            <a:r>
              <a:rPr lang="zh-CN" altLang="en-US" sz="1200" dirty="0" smtClean="0"/>
              <a:t>个月的销售价格，调整并发布计税价格。</a:t>
            </a:r>
            <a:endParaRPr lang="en-US" altLang="zh-CN" sz="1200" dirty="0" smtClean="0"/>
          </a:p>
          <a:p>
            <a:pPr>
              <a:lnSpc>
                <a:spcPct val="150000"/>
              </a:lnSpc>
            </a:pPr>
            <a:r>
              <a:rPr lang="zh-CN" altLang="en-US" sz="1200" dirty="0" smtClean="0"/>
              <a:t>         二、对于因卷烟批发企业申报</a:t>
            </a:r>
            <a:r>
              <a:rPr lang="en-US" altLang="zh-CN" sz="1200" dirty="0" smtClean="0"/>
              <a:t>《</a:t>
            </a:r>
            <a:r>
              <a:rPr lang="zh-CN" altLang="en-US" sz="1200" dirty="0" smtClean="0"/>
              <a:t>卷烟批发企业月份销售明细清单</a:t>
            </a:r>
            <a:r>
              <a:rPr lang="en-US" altLang="zh-CN" sz="1200" dirty="0" smtClean="0"/>
              <a:t>》</a:t>
            </a:r>
            <a:r>
              <a:rPr lang="zh-CN" altLang="en-US" sz="1200" dirty="0" smtClean="0"/>
              <a:t>中销售价格信息错误</a:t>
            </a:r>
            <a:r>
              <a:rPr lang="en-US" altLang="zh-CN" sz="1200" dirty="0" smtClean="0"/>
              <a:t>,</a:t>
            </a:r>
            <a:r>
              <a:rPr lang="zh-CN" altLang="en-US" sz="1200" dirty="0" smtClean="0"/>
              <a:t>造成纳税人对税务总局核定的计税价格有异议的，纳税人可自计税价格执行之日起向主管税务机关提出调整计税价格的申请。主管税务机关收到申请后</a:t>
            </a:r>
            <a:r>
              <a:rPr lang="en-US" altLang="zh-CN" sz="1200" dirty="0" smtClean="0"/>
              <a:t>,</a:t>
            </a:r>
            <a:r>
              <a:rPr lang="zh-CN" altLang="en-US" sz="1200" dirty="0" smtClean="0"/>
              <a:t>应核实纳税人该牌号规格卷烟的生产经营情况，计算该牌号规格卷烟自正式投产以来的加权平均销售价格，对确需调整计税价格的，应于收到申请后</a:t>
            </a:r>
            <a:r>
              <a:rPr lang="en-US" altLang="zh-CN" sz="1200" dirty="0" smtClean="0"/>
              <a:t>25</a:t>
            </a:r>
            <a:r>
              <a:rPr lang="zh-CN" altLang="en-US" sz="1200" dirty="0" smtClean="0"/>
              <a:t>日内，将申请调整计税价格文件逐级上报至税务总局。税务总局收到文件后</a:t>
            </a:r>
            <a:r>
              <a:rPr lang="en-US" altLang="zh-CN" sz="1200" dirty="0" smtClean="0"/>
              <a:t>, </a:t>
            </a:r>
            <a:r>
              <a:rPr lang="zh-CN" altLang="en-US" sz="1200" dirty="0" smtClean="0"/>
              <a:t>重新采集该牌号规格卷烟批发环节销售价格，采集期为已核定计税价格执行之日起连续</a:t>
            </a:r>
            <a:r>
              <a:rPr lang="en-US" altLang="zh-CN" sz="1200" dirty="0" smtClean="0"/>
              <a:t>6</a:t>
            </a:r>
            <a:r>
              <a:rPr lang="zh-CN" altLang="en-US" sz="1200" dirty="0" smtClean="0"/>
              <a:t>个月</a:t>
            </a:r>
            <a:r>
              <a:rPr lang="en-US" altLang="zh-CN" sz="1200" dirty="0" smtClean="0"/>
              <a:t>,</a:t>
            </a:r>
            <a:r>
              <a:rPr lang="zh-CN" altLang="en-US" sz="1200" dirty="0" smtClean="0"/>
              <a:t>采集期满后调整并发布计税价格。</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DF3C1C41-8A1D-4B13-8B1E-9F1123EE3B5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144525" y="0"/>
            <a:ext cx="4954421" cy="5145088"/>
          </a:xfrm>
          <a:prstGeom prst="rect">
            <a:avLst/>
          </a:prstGeom>
        </p:spPr>
      </p:pic>
      <p:sp>
        <p:nvSpPr>
          <p:cNvPr id="19" name="矩形 18">
            <a:extLst>
              <a:ext uri="{FF2B5EF4-FFF2-40B4-BE49-F238E27FC236}">
                <a16:creationId xmlns="" xmlns:a16="http://schemas.microsoft.com/office/drawing/2014/main" id="{478D4594-C368-45A4-9FA1-F78A5F268C85}"/>
              </a:ext>
            </a:extLst>
          </p:cNvPr>
          <p:cNvSpPr/>
          <p:nvPr/>
        </p:nvSpPr>
        <p:spPr>
          <a:xfrm>
            <a:off x="3991321" y="2356520"/>
            <a:ext cx="944434" cy="9444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smtClean="0">
                <a:solidFill>
                  <a:schemeClr val="accent2">
                    <a:lumMod val="75000"/>
                  </a:schemeClr>
                </a:solidFill>
              </a:rPr>
              <a:t>01</a:t>
            </a:r>
            <a:endParaRPr lang="zh-CN" altLang="en-US" sz="4500" dirty="0">
              <a:solidFill>
                <a:schemeClr val="accent2">
                  <a:lumMod val="75000"/>
                </a:schemeClr>
              </a:solidFill>
            </a:endParaRPr>
          </a:p>
        </p:txBody>
      </p:sp>
      <p:sp>
        <p:nvSpPr>
          <p:cNvPr id="20" name="文本框 19">
            <a:extLst>
              <a:ext uri="{FF2B5EF4-FFF2-40B4-BE49-F238E27FC236}">
                <a16:creationId xmlns="" xmlns:a16="http://schemas.microsoft.com/office/drawing/2014/main" id="{1C505F29-25FC-452A-A34A-EF1902F4C364}"/>
              </a:ext>
            </a:extLst>
          </p:cNvPr>
          <p:cNvSpPr txBox="1"/>
          <p:nvPr/>
        </p:nvSpPr>
        <p:spPr>
          <a:xfrm>
            <a:off x="3936993" y="3580656"/>
            <a:ext cx="1031051" cy="600164"/>
          </a:xfrm>
          <a:prstGeom prst="rect">
            <a:avLst/>
          </a:prstGeom>
          <a:noFill/>
        </p:spPr>
        <p:txBody>
          <a:bodyPr wrap="none" rtlCol="0">
            <a:spAutoFit/>
          </a:bodyPr>
          <a:lstStyle/>
          <a:p>
            <a:r>
              <a:rPr lang="zh-CN" altLang="en-US" sz="3300" b="1" dirty="0" smtClean="0">
                <a:solidFill>
                  <a:schemeClr val="accent2">
                    <a:lumMod val="75000"/>
                  </a:schemeClr>
                </a:solidFill>
              </a:rPr>
              <a:t>关务</a:t>
            </a:r>
            <a:endParaRPr lang="en-US" altLang="zh-CN" sz="3300" b="1" dirty="0">
              <a:solidFill>
                <a:schemeClr val="accent2">
                  <a:lumMod val="75000"/>
                </a:schemeClr>
              </a:solidFill>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3959932" y="4192724"/>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341588037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税务</a:t>
            </a:r>
            <a:endParaRPr lang="zh-CN" altLang="en-US" b="1" dirty="0">
              <a:solidFill>
                <a:schemeClr val="accent3"/>
              </a:solidFill>
            </a:endParaRPr>
          </a:p>
        </p:txBody>
      </p:sp>
      <p:sp>
        <p:nvSpPr>
          <p:cNvPr id="5" name="矩形 4"/>
          <p:cNvSpPr/>
          <p:nvPr/>
        </p:nvSpPr>
        <p:spPr>
          <a:xfrm>
            <a:off x="431540" y="849576"/>
            <a:ext cx="8280920" cy="1938992"/>
          </a:xfrm>
          <a:prstGeom prst="rect">
            <a:avLst/>
          </a:prstGeom>
        </p:spPr>
        <p:txBody>
          <a:bodyPr wrap="square">
            <a:spAutoFit/>
          </a:bodyPr>
          <a:lstStyle/>
          <a:p>
            <a:r>
              <a:rPr lang="zh-CN" altLang="en-US" sz="1200" dirty="0" smtClean="0"/>
              <a:t>        三、对于纳税人套用其他牌号、规格卷烟计税价格，造成少缴消费税税款的，主管税务机关按照</a:t>
            </a:r>
            <a:r>
              <a:rPr lang="en-US" altLang="zh-CN" sz="1200" dirty="0" smtClean="0"/>
              <a:t>《</a:t>
            </a:r>
            <a:r>
              <a:rPr lang="zh-CN" altLang="en-US" sz="1200" dirty="0" smtClean="0"/>
              <a:t>办法</a:t>
            </a:r>
            <a:r>
              <a:rPr lang="en-US" altLang="zh-CN" sz="1200" dirty="0" smtClean="0"/>
              <a:t>》</a:t>
            </a:r>
            <a:r>
              <a:rPr lang="zh-CN" altLang="en-US" sz="1200" dirty="0" smtClean="0"/>
              <a:t>第十八条规定，调整纳税人应纳税收入时，应按照采集的该牌号、规格卷烟市场零售价格适用最低档批发毛利率确定计税价格，追缴纳税人少缴消费税税款。</a:t>
            </a:r>
            <a:endParaRPr lang="en-US" altLang="zh-CN" sz="1200" dirty="0" smtClean="0"/>
          </a:p>
          <a:p>
            <a:endParaRPr lang="zh-CN" altLang="en-US" sz="1200" dirty="0" smtClean="0"/>
          </a:p>
          <a:p>
            <a:r>
              <a:rPr lang="zh-CN" altLang="en-US" sz="1200" dirty="0" smtClean="0"/>
              <a:t>        四、本公告自</a:t>
            </a:r>
            <a:r>
              <a:rPr lang="en-US" altLang="zh-CN" sz="1200" dirty="0" smtClean="0"/>
              <a:t>2017</a:t>
            </a:r>
            <a:r>
              <a:rPr lang="zh-CN" altLang="en-US" sz="1200" dirty="0" smtClean="0"/>
              <a:t>年</a:t>
            </a:r>
            <a:r>
              <a:rPr lang="en-US" altLang="zh-CN" sz="1200" dirty="0" smtClean="0"/>
              <a:t>10</a:t>
            </a:r>
            <a:r>
              <a:rPr lang="zh-CN" altLang="en-US" sz="1200" dirty="0" smtClean="0"/>
              <a:t>月</a:t>
            </a:r>
            <a:r>
              <a:rPr lang="en-US" altLang="zh-CN" sz="1200" dirty="0" smtClean="0"/>
              <a:t>1</a:t>
            </a:r>
            <a:r>
              <a:rPr lang="zh-CN" altLang="en-US" sz="1200" dirty="0" smtClean="0"/>
              <a:t>日起施行。</a:t>
            </a:r>
          </a:p>
          <a:p>
            <a:r>
              <a:rPr lang="zh-CN" altLang="en-US" sz="1200" dirty="0" smtClean="0"/>
              <a:t>特此公告。</a:t>
            </a:r>
          </a:p>
          <a:p>
            <a:r>
              <a:rPr lang="zh-CN" altLang="en-US" sz="1200" dirty="0" smtClean="0"/>
              <a:t> </a:t>
            </a:r>
          </a:p>
          <a:p>
            <a:pPr algn="r"/>
            <a:r>
              <a:rPr lang="zh-CN" altLang="en-US" sz="1200" dirty="0" smtClean="0"/>
              <a:t>国家税务总局</a:t>
            </a:r>
          </a:p>
          <a:p>
            <a:pPr algn="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29</a:t>
            </a:r>
            <a:r>
              <a:rPr lang="zh-CN" altLang="en-US" sz="1200" dirty="0" smtClean="0"/>
              <a:t>日</a:t>
            </a:r>
          </a:p>
          <a:p>
            <a:endParaRPr lang="zh-CN" altLang="en-US" sz="1200" dirty="0" smtClean="0"/>
          </a:p>
        </p:txBody>
      </p:sp>
      <p:pic>
        <p:nvPicPr>
          <p:cNvPr id="1026" name="Picture 2"/>
          <p:cNvPicPr>
            <a:picLocks noChangeAspect="1" noChangeArrowheads="1"/>
          </p:cNvPicPr>
          <p:nvPr/>
        </p:nvPicPr>
        <p:blipFill>
          <a:blip r:embed="rId4" cstate="print"/>
          <a:srcRect/>
          <a:stretch>
            <a:fillRect/>
          </a:stretch>
        </p:blipFill>
        <p:spPr bwMode="auto">
          <a:xfrm>
            <a:off x="2620051" y="2644552"/>
            <a:ext cx="3903898" cy="2255586"/>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税务</a:t>
            </a:r>
            <a:endParaRPr lang="zh-CN" altLang="en-US" b="1" dirty="0">
              <a:solidFill>
                <a:schemeClr val="accent3"/>
              </a:solidFill>
            </a:endParaRPr>
          </a:p>
        </p:txBody>
      </p:sp>
      <p:sp>
        <p:nvSpPr>
          <p:cNvPr id="5" name="矩形 4"/>
          <p:cNvSpPr/>
          <p:nvPr/>
        </p:nvSpPr>
        <p:spPr>
          <a:xfrm>
            <a:off x="431540" y="952364"/>
            <a:ext cx="8316924" cy="3970318"/>
          </a:xfrm>
          <a:prstGeom prst="rect">
            <a:avLst/>
          </a:prstGeom>
        </p:spPr>
        <p:txBody>
          <a:bodyPr wrap="square">
            <a:spAutoFit/>
          </a:bodyPr>
          <a:lstStyle/>
          <a:p>
            <a:pPr algn="ctr">
              <a:lnSpc>
                <a:spcPct val="150000"/>
              </a:lnSpc>
            </a:pPr>
            <a:r>
              <a:rPr lang="zh-CN" altLang="en-US" sz="1200" b="1" dirty="0" smtClean="0">
                <a:solidFill>
                  <a:schemeClr val="accent1"/>
                </a:solidFill>
                <a:latin typeface="+mn-ea"/>
              </a:rPr>
              <a:t>关于</a:t>
            </a:r>
            <a:r>
              <a:rPr lang="en-US" altLang="zh-CN" sz="1200" b="1" dirty="0" smtClean="0">
                <a:solidFill>
                  <a:schemeClr val="accent1"/>
                </a:solidFill>
                <a:latin typeface="+mn-ea"/>
              </a:rPr>
              <a:t>《</a:t>
            </a:r>
            <a:r>
              <a:rPr lang="zh-CN" altLang="en-US" sz="1200" b="1" dirty="0" smtClean="0">
                <a:solidFill>
                  <a:schemeClr val="accent1"/>
                </a:solidFill>
                <a:latin typeface="+mn-ea"/>
              </a:rPr>
              <a:t>国家税务总局关于卷烟消费税计税价格核定管理有关问题的公告</a:t>
            </a:r>
            <a:r>
              <a:rPr lang="en-US" altLang="zh-CN" sz="1200" b="1" dirty="0" smtClean="0">
                <a:solidFill>
                  <a:schemeClr val="accent1"/>
                </a:solidFill>
                <a:latin typeface="+mn-ea"/>
              </a:rPr>
              <a:t>》</a:t>
            </a:r>
            <a:r>
              <a:rPr lang="zh-CN" altLang="en-US" sz="1200" b="1" dirty="0" smtClean="0">
                <a:solidFill>
                  <a:schemeClr val="accent1"/>
                </a:solidFill>
                <a:latin typeface="+mn-ea"/>
              </a:rPr>
              <a:t>的解读</a:t>
            </a:r>
          </a:p>
          <a:p>
            <a:pPr>
              <a:lnSpc>
                <a:spcPct val="150000"/>
              </a:lnSpc>
            </a:pPr>
            <a:r>
              <a:rPr lang="zh-CN" altLang="en-US" sz="1200" dirty="0" smtClean="0">
                <a:latin typeface="+mn-ea"/>
              </a:rPr>
              <a:t>    </a:t>
            </a:r>
          </a:p>
          <a:p>
            <a:pPr>
              <a:lnSpc>
                <a:spcPct val="150000"/>
              </a:lnSpc>
            </a:pPr>
            <a:r>
              <a:rPr lang="zh-CN" altLang="en-US" sz="1200" dirty="0" smtClean="0">
                <a:latin typeface="+mn-ea"/>
              </a:rPr>
              <a:t>       一、发布本公告的背景是什么？</a:t>
            </a:r>
          </a:p>
          <a:p>
            <a:pPr>
              <a:lnSpc>
                <a:spcPct val="150000"/>
              </a:lnSpc>
            </a:pPr>
            <a:r>
              <a:rPr lang="zh-CN" altLang="en-US" sz="1200" dirty="0" smtClean="0">
                <a:latin typeface="+mn-ea"/>
              </a:rPr>
              <a:t>　　</a:t>
            </a:r>
            <a:r>
              <a:rPr lang="en-US" altLang="zh-CN" sz="1200" dirty="0" smtClean="0">
                <a:latin typeface="+mn-ea"/>
              </a:rPr>
              <a:t>《</a:t>
            </a:r>
            <a:r>
              <a:rPr lang="zh-CN" altLang="en-US" sz="1200" dirty="0" smtClean="0">
                <a:latin typeface="+mn-ea"/>
              </a:rPr>
              <a:t>卷烟消费税计税价格信息采集和核定管理办法</a:t>
            </a:r>
            <a:r>
              <a:rPr lang="en-US" altLang="zh-CN" sz="1200" dirty="0" smtClean="0">
                <a:latin typeface="+mn-ea"/>
              </a:rPr>
              <a:t>》</a:t>
            </a:r>
            <a:r>
              <a:rPr lang="zh-CN" altLang="en-US" sz="1200" dirty="0" smtClean="0">
                <a:latin typeface="+mn-ea"/>
              </a:rPr>
              <a:t>（国家税务总局令第</a:t>
            </a:r>
            <a:r>
              <a:rPr lang="en-US" altLang="zh-CN" sz="1200" dirty="0" smtClean="0">
                <a:latin typeface="+mn-ea"/>
              </a:rPr>
              <a:t>26</a:t>
            </a:r>
            <a:r>
              <a:rPr lang="zh-CN" altLang="en-US" sz="1200" dirty="0" smtClean="0">
                <a:latin typeface="+mn-ea"/>
              </a:rPr>
              <a:t>号公布，以下简称</a:t>
            </a:r>
            <a:r>
              <a:rPr lang="en-US" altLang="zh-CN" sz="1200" dirty="0" smtClean="0">
                <a:latin typeface="+mn-ea"/>
              </a:rPr>
              <a:t>《</a:t>
            </a:r>
            <a:r>
              <a:rPr lang="zh-CN" altLang="en-US" sz="1200" dirty="0" smtClean="0">
                <a:latin typeface="+mn-ea"/>
              </a:rPr>
              <a:t>办法</a:t>
            </a:r>
            <a:r>
              <a:rPr lang="en-US" altLang="zh-CN" sz="1200" dirty="0" smtClean="0">
                <a:latin typeface="+mn-ea"/>
              </a:rPr>
              <a:t>》</a:t>
            </a:r>
            <a:r>
              <a:rPr lang="zh-CN" altLang="en-US" sz="1200" dirty="0" smtClean="0">
                <a:latin typeface="+mn-ea"/>
              </a:rPr>
              <a:t>）实施以来，有效地规范了卷烟消费税计税价格、保全了卷烟消费税税基。为进一步规范卷烟消费税计税价格核定管理工作，明确</a:t>
            </a:r>
            <a:r>
              <a:rPr lang="en-US" altLang="zh-CN" sz="1200" dirty="0" smtClean="0">
                <a:latin typeface="+mn-ea"/>
              </a:rPr>
              <a:t>《</a:t>
            </a:r>
            <a:r>
              <a:rPr lang="zh-CN" altLang="en-US" sz="1200" dirty="0" smtClean="0">
                <a:latin typeface="+mn-ea"/>
              </a:rPr>
              <a:t>办法</a:t>
            </a:r>
            <a:r>
              <a:rPr lang="en-US" altLang="zh-CN" sz="1200" dirty="0" smtClean="0">
                <a:latin typeface="+mn-ea"/>
              </a:rPr>
              <a:t>》</a:t>
            </a:r>
            <a:r>
              <a:rPr lang="zh-CN" altLang="en-US" sz="1200" dirty="0" smtClean="0">
                <a:latin typeface="+mn-ea"/>
              </a:rPr>
              <a:t>有关规定具体执行时限，细化工作流程，发布本公告。</a:t>
            </a:r>
            <a:endParaRPr lang="en-US" altLang="zh-CN" sz="1200" dirty="0" smtClean="0">
              <a:latin typeface="+mn-ea"/>
            </a:endParaRPr>
          </a:p>
          <a:p>
            <a:pPr>
              <a:lnSpc>
                <a:spcPct val="150000"/>
              </a:lnSpc>
            </a:pPr>
            <a:endParaRPr lang="zh-CN" altLang="en-US" sz="1200" dirty="0" smtClean="0">
              <a:latin typeface="+mn-ea"/>
            </a:endParaRPr>
          </a:p>
          <a:p>
            <a:pPr>
              <a:lnSpc>
                <a:spcPct val="150000"/>
              </a:lnSpc>
            </a:pPr>
            <a:r>
              <a:rPr lang="zh-CN" altLang="en-US" sz="1200" dirty="0" smtClean="0">
                <a:latin typeface="+mn-ea"/>
              </a:rPr>
              <a:t>　　二、公告的主要内容是什么？</a:t>
            </a:r>
          </a:p>
          <a:p>
            <a:pPr>
              <a:lnSpc>
                <a:spcPct val="150000"/>
              </a:lnSpc>
            </a:pPr>
            <a:r>
              <a:rPr lang="zh-CN" altLang="en-US" sz="1200" dirty="0" smtClean="0">
                <a:latin typeface="+mn-ea"/>
              </a:rPr>
              <a:t>　　一是，对于未按照</a:t>
            </a:r>
            <a:r>
              <a:rPr lang="en-US" altLang="zh-CN" sz="1200" dirty="0" smtClean="0">
                <a:latin typeface="+mn-ea"/>
              </a:rPr>
              <a:t>《</a:t>
            </a:r>
            <a:r>
              <a:rPr lang="zh-CN" altLang="en-US" sz="1200" dirty="0" smtClean="0">
                <a:latin typeface="+mn-ea"/>
              </a:rPr>
              <a:t>办法</a:t>
            </a:r>
            <a:r>
              <a:rPr lang="en-US" altLang="zh-CN" sz="1200" dirty="0" smtClean="0">
                <a:latin typeface="+mn-ea"/>
              </a:rPr>
              <a:t>》</a:t>
            </a:r>
            <a:r>
              <a:rPr lang="zh-CN" altLang="en-US" sz="1200" dirty="0" smtClean="0">
                <a:latin typeface="+mn-ea"/>
              </a:rPr>
              <a:t>规定报送信息资料的新牌号、新规格卷烟，公告明确规定，卷烟生产企业消费税纳税人（以下简称“纳税人”）按照已核定计税价格计算缴纳消费税满</a:t>
            </a:r>
            <a:r>
              <a:rPr lang="en-US" altLang="zh-CN" sz="1200" dirty="0" smtClean="0">
                <a:latin typeface="+mn-ea"/>
              </a:rPr>
              <a:t>1</a:t>
            </a:r>
            <a:r>
              <a:rPr lang="zh-CN" altLang="en-US" sz="1200" dirty="0" smtClean="0">
                <a:latin typeface="+mn-ea"/>
              </a:rPr>
              <a:t>年后，可向主管税务机关提出调整卷烟计税价格的申请。主管税务机关在接到纳税人申请的</a:t>
            </a:r>
            <a:r>
              <a:rPr lang="en-US" altLang="zh-CN" sz="1200" dirty="0" smtClean="0">
                <a:latin typeface="+mn-ea"/>
              </a:rPr>
              <a:t>15</a:t>
            </a:r>
            <a:r>
              <a:rPr lang="zh-CN" altLang="en-US" sz="1200" dirty="0" smtClean="0">
                <a:latin typeface="+mn-ea"/>
              </a:rPr>
              <a:t>日内，将申请调整卷烟计税价格文件逐级上报至税务总局。税务总局在接到文件后</a:t>
            </a:r>
            <a:r>
              <a:rPr lang="en-US" altLang="zh-CN" sz="1200" dirty="0" smtClean="0">
                <a:latin typeface="+mn-ea"/>
              </a:rPr>
              <a:t>30</a:t>
            </a:r>
            <a:r>
              <a:rPr lang="zh-CN" altLang="en-US" sz="1200" dirty="0" smtClean="0">
                <a:latin typeface="+mn-ea"/>
              </a:rPr>
              <a:t>日内，根据当期已采集的该牌号规格卷烟批发环节连续</a:t>
            </a:r>
            <a:r>
              <a:rPr lang="en-US" altLang="zh-CN" sz="1200" dirty="0" smtClean="0">
                <a:latin typeface="+mn-ea"/>
              </a:rPr>
              <a:t>6</a:t>
            </a:r>
            <a:r>
              <a:rPr lang="zh-CN" altLang="en-US" sz="1200" dirty="0" smtClean="0">
                <a:latin typeface="+mn-ea"/>
              </a:rPr>
              <a:t>个月的销售价格，调整并发布卷烟计税价格。</a:t>
            </a:r>
          </a:p>
          <a:p>
            <a:pPr>
              <a:lnSpc>
                <a:spcPct val="150000"/>
              </a:lnSpc>
            </a:pPr>
            <a:r>
              <a:rPr lang="zh-CN" altLang="en-US" sz="1200" dirty="0" smtClean="0">
                <a:latin typeface="+mn-ea"/>
              </a:rPr>
              <a:t>　　二是，对于因卷烟批发企业申报</a:t>
            </a:r>
            <a:r>
              <a:rPr lang="en-US" altLang="zh-CN" sz="1200" dirty="0" smtClean="0">
                <a:latin typeface="+mn-ea"/>
              </a:rPr>
              <a:t>《</a:t>
            </a:r>
            <a:r>
              <a:rPr lang="zh-CN" altLang="en-US" sz="1200" dirty="0" smtClean="0">
                <a:latin typeface="+mn-ea"/>
              </a:rPr>
              <a:t>卷烟批发企业月份销售明细清单</a:t>
            </a:r>
            <a:r>
              <a:rPr lang="en-US" altLang="zh-CN" sz="1200" dirty="0" smtClean="0">
                <a:latin typeface="+mn-ea"/>
              </a:rPr>
              <a:t>》</a:t>
            </a:r>
            <a:r>
              <a:rPr lang="zh-CN" altLang="en-US" sz="1200" dirty="0" smtClean="0">
                <a:latin typeface="+mn-ea"/>
              </a:rPr>
              <a:t>中销售价格信息错误</a:t>
            </a:r>
            <a:r>
              <a:rPr lang="en-US" altLang="zh-CN" sz="1200" dirty="0" smtClean="0">
                <a:latin typeface="+mn-ea"/>
              </a:rPr>
              <a:t>,</a:t>
            </a:r>
            <a:r>
              <a:rPr lang="zh-CN" altLang="en-US" sz="1200" dirty="0" smtClean="0">
                <a:latin typeface="+mn-ea"/>
              </a:rPr>
              <a:t>造成纳税人对税务总局核定的计税价格有异议的，公告明确规定，纳税人可自计税价格执行之日起向主管税务机关提出调整计税价格的申请。主管税</a:t>
            </a:r>
          </a:p>
        </p:txBody>
      </p:sp>
      <p:sp>
        <p:nvSpPr>
          <p:cNvPr id="8" name="上凸带形 7"/>
          <p:cNvSpPr/>
          <p:nvPr/>
        </p:nvSpPr>
        <p:spPr>
          <a:xfrm>
            <a:off x="3347864" y="340296"/>
            <a:ext cx="2232248" cy="504056"/>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39952" y="376300"/>
            <a:ext cx="756084" cy="369332"/>
          </a:xfrm>
          <a:prstGeom prst="rect">
            <a:avLst/>
          </a:prstGeom>
          <a:noFill/>
        </p:spPr>
        <p:txBody>
          <a:bodyPr wrap="square" rtlCol="0">
            <a:spAutoFit/>
          </a:bodyPr>
          <a:lstStyle/>
          <a:p>
            <a:r>
              <a:rPr lang="zh-CN" altLang="en-US" b="1" dirty="0" smtClean="0">
                <a:solidFill>
                  <a:schemeClr val="bg1"/>
                </a:solidFill>
              </a:rPr>
              <a:t>解读</a:t>
            </a:r>
            <a:endParaRPr lang="zh-CN" altLang="en-US" b="1" dirty="0">
              <a:solidFill>
                <a:schemeClr val="bg1"/>
              </a:solidFill>
            </a:endParaRP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税务</a:t>
            </a:r>
            <a:endParaRPr lang="zh-CN" altLang="en-US" b="1" dirty="0">
              <a:solidFill>
                <a:schemeClr val="accent3"/>
              </a:solidFill>
            </a:endParaRPr>
          </a:p>
        </p:txBody>
      </p:sp>
      <p:sp>
        <p:nvSpPr>
          <p:cNvPr id="5" name="矩形 4"/>
          <p:cNvSpPr/>
          <p:nvPr/>
        </p:nvSpPr>
        <p:spPr>
          <a:xfrm>
            <a:off x="431540" y="700336"/>
            <a:ext cx="8316924" cy="2031325"/>
          </a:xfrm>
          <a:prstGeom prst="rect">
            <a:avLst/>
          </a:prstGeom>
        </p:spPr>
        <p:txBody>
          <a:bodyPr wrap="square">
            <a:spAutoFit/>
          </a:bodyPr>
          <a:lstStyle/>
          <a:p>
            <a:pPr>
              <a:lnSpc>
                <a:spcPct val="150000"/>
              </a:lnSpc>
            </a:pPr>
            <a:r>
              <a:rPr lang="zh-CN" altLang="en-US" sz="1200" dirty="0" smtClean="0">
                <a:latin typeface="+mn-ea"/>
              </a:rPr>
              <a:t>务机关在接到申请后</a:t>
            </a:r>
            <a:r>
              <a:rPr lang="en-US" altLang="zh-CN" sz="1200" dirty="0" smtClean="0">
                <a:latin typeface="+mn-ea"/>
              </a:rPr>
              <a:t>,</a:t>
            </a:r>
            <a:r>
              <a:rPr lang="zh-CN" altLang="en-US" sz="1200" dirty="0" smtClean="0">
                <a:latin typeface="+mn-ea"/>
              </a:rPr>
              <a:t>应对纳税人卷烟生产经营情况进行核实，并对该牌号规格卷烟自正式投产以来的销售价格进行加权平均计算，对于确需调整计税价格的，应在收到纳税人申请后</a:t>
            </a:r>
            <a:r>
              <a:rPr lang="en-US" altLang="zh-CN" sz="1200" dirty="0" smtClean="0">
                <a:latin typeface="+mn-ea"/>
              </a:rPr>
              <a:t>25</a:t>
            </a:r>
            <a:r>
              <a:rPr lang="zh-CN" altLang="en-US" sz="1200" dirty="0" smtClean="0">
                <a:latin typeface="+mn-ea"/>
              </a:rPr>
              <a:t>日内，将申请调整卷烟计税价格的建议文件逐级上报至税务总局。税务总局收到文件后</a:t>
            </a:r>
            <a:r>
              <a:rPr lang="en-US" altLang="zh-CN" sz="1200" dirty="0" smtClean="0">
                <a:latin typeface="+mn-ea"/>
              </a:rPr>
              <a:t>, </a:t>
            </a:r>
            <a:r>
              <a:rPr lang="zh-CN" altLang="en-US" sz="1200" dirty="0" smtClean="0">
                <a:latin typeface="+mn-ea"/>
              </a:rPr>
              <a:t>重新采集该牌号规格卷烟批发环节销售价格，采集期为已核定计税价格执行之日起连续</a:t>
            </a:r>
            <a:r>
              <a:rPr lang="en-US" altLang="zh-CN" sz="1200" dirty="0" smtClean="0">
                <a:latin typeface="+mn-ea"/>
              </a:rPr>
              <a:t>6</a:t>
            </a:r>
            <a:r>
              <a:rPr lang="zh-CN" altLang="en-US" sz="1200" dirty="0" smtClean="0">
                <a:latin typeface="+mn-ea"/>
              </a:rPr>
              <a:t>个月</a:t>
            </a:r>
            <a:r>
              <a:rPr lang="en-US" altLang="zh-CN" sz="1200" dirty="0" smtClean="0">
                <a:latin typeface="+mn-ea"/>
              </a:rPr>
              <a:t>,</a:t>
            </a:r>
            <a:r>
              <a:rPr lang="zh-CN" altLang="en-US" sz="1200" dirty="0" smtClean="0">
                <a:latin typeface="+mn-ea"/>
              </a:rPr>
              <a:t>采集期满后调整并发布卷烟计税价格。</a:t>
            </a:r>
          </a:p>
          <a:p>
            <a:pPr>
              <a:lnSpc>
                <a:spcPct val="150000"/>
              </a:lnSpc>
            </a:pPr>
            <a:r>
              <a:rPr lang="zh-CN" altLang="en-US" sz="1200" dirty="0" smtClean="0">
                <a:latin typeface="+mn-ea"/>
              </a:rPr>
              <a:t>　　三是，对于纳税人套用其他牌号、规格卷烟计税价格，造成少缴消费税税款的，公告明确规定，主管税务机关按照</a:t>
            </a:r>
            <a:r>
              <a:rPr lang="en-US" altLang="zh-CN" sz="1200" dirty="0" smtClean="0">
                <a:latin typeface="+mn-ea"/>
              </a:rPr>
              <a:t>《</a:t>
            </a:r>
            <a:r>
              <a:rPr lang="zh-CN" altLang="en-US" sz="1200" dirty="0" smtClean="0">
                <a:latin typeface="+mn-ea"/>
              </a:rPr>
              <a:t>办法</a:t>
            </a:r>
            <a:r>
              <a:rPr lang="en-US" altLang="zh-CN" sz="1200" dirty="0" smtClean="0">
                <a:latin typeface="+mn-ea"/>
              </a:rPr>
              <a:t>》</a:t>
            </a:r>
            <a:r>
              <a:rPr lang="zh-CN" altLang="en-US" sz="1200" dirty="0" smtClean="0">
                <a:latin typeface="+mn-ea"/>
              </a:rPr>
              <a:t>第十八条规定，调整纳税人应纳税收入时，应按照采集的该牌号、规格卷烟市场零售价格适用最低档批发毛利率确定计税价格，追缴纳税人少缴消费税税款。</a:t>
            </a:r>
          </a:p>
        </p:txBody>
      </p:sp>
      <p:pic>
        <p:nvPicPr>
          <p:cNvPr id="2050" name="Picture 2"/>
          <p:cNvPicPr>
            <a:picLocks noChangeAspect="1" noChangeArrowheads="1"/>
          </p:cNvPicPr>
          <p:nvPr/>
        </p:nvPicPr>
        <p:blipFill>
          <a:blip r:embed="rId4" cstate="print"/>
          <a:srcRect/>
          <a:stretch>
            <a:fillRect/>
          </a:stretch>
        </p:blipFill>
        <p:spPr bwMode="auto">
          <a:xfrm>
            <a:off x="2519772" y="2728374"/>
            <a:ext cx="4104456" cy="2148426"/>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1404156" cy="369332"/>
          </a:xfrm>
          <a:prstGeom prst="rect">
            <a:avLst/>
          </a:prstGeom>
          <a:noFill/>
        </p:spPr>
        <p:txBody>
          <a:bodyPr wrap="square" rtlCol="0">
            <a:spAutoFit/>
          </a:bodyPr>
          <a:lstStyle/>
          <a:p>
            <a:r>
              <a:rPr lang="zh-CN" altLang="en-US" b="1" dirty="0" smtClean="0">
                <a:solidFill>
                  <a:schemeClr val="accent3"/>
                </a:solidFill>
              </a:rPr>
              <a:t>税务问题</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4572000" y="1452843"/>
            <a:ext cx="4468725" cy="3387953"/>
          </a:xfrm>
          <a:prstGeom prst="rect">
            <a:avLst/>
          </a:prstGeom>
          <a:noFill/>
          <a:ln w="9525">
            <a:noFill/>
            <a:miter lim="800000"/>
            <a:headEnd/>
            <a:tailEnd/>
          </a:ln>
        </p:spPr>
      </p:pic>
      <p:sp>
        <p:nvSpPr>
          <p:cNvPr id="7" name="矩形 6"/>
          <p:cNvSpPr/>
          <p:nvPr/>
        </p:nvSpPr>
        <p:spPr>
          <a:xfrm>
            <a:off x="287524" y="736340"/>
            <a:ext cx="7812868" cy="923330"/>
          </a:xfrm>
          <a:prstGeom prst="rect">
            <a:avLst/>
          </a:prstGeom>
        </p:spPr>
        <p:txBody>
          <a:bodyPr wrap="square">
            <a:spAutoFit/>
          </a:bodyPr>
          <a:lstStyle/>
          <a:p>
            <a:r>
              <a:rPr lang="zh-CN" altLang="en-US" b="1" dirty="0" smtClean="0"/>
              <a:t>问题一：增值税一般纳税人进口货物，取得海关进口增值税专用缴款书，但未支付货款，能否抵扣进项税额？</a:t>
            </a:r>
          </a:p>
          <a:p>
            <a:endParaRPr lang="zh-CN" altLang="en-US" b="1" dirty="0"/>
          </a:p>
        </p:txBody>
      </p:sp>
      <p:pic>
        <p:nvPicPr>
          <p:cNvPr id="1028" name="Picture 4"/>
          <p:cNvPicPr>
            <a:picLocks noChangeAspect="1" noChangeArrowheads="1"/>
          </p:cNvPicPr>
          <p:nvPr/>
        </p:nvPicPr>
        <p:blipFill>
          <a:blip r:embed="rId5" cstate="print"/>
          <a:srcRect/>
          <a:stretch>
            <a:fillRect/>
          </a:stretch>
        </p:blipFill>
        <p:spPr bwMode="auto">
          <a:xfrm>
            <a:off x="287524" y="1564432"/>
            <a:ext cx="511311" cy="755762"/>
          </a:xfrm>
          <a:prstGeom prst="rect">
            <a:avLst/>
          </a:prstGeom>
          <a:noFill/>
          <a:ln w="9525">
            <a:noFill/>
            <a:miter lim="800000"/>
            <a:headEnd/>
            <a:tailEnd/>
          </a:ln>
        </p:spPr>
      </p:pic>
      <p:sp>
        <p:nvSpPr>
          <p:cNvPr id="10" name="圆角矩形 9"/>
          <p:cNvSpPr/>
          <p:nvPr/>
        </p:nvSpPr>
        <p:spPr>
          <a:xfrm>
            <a:off x="971600" y="1564432"/>
            <a:ext cx="6048672" cy="33483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700"/>
              </a:lnSpc>
            </a:pPr>
            <a:r>
              <a:rPr lang="zh-CN" altLang="en-US" sz="1200" b="1" dirty="0" smtClean="0">
                <a:solidFill>
                  <a:schemeClr val="tx1"/>
                </a:solidFill>
              </a:rPr>
              <a:t>答：</a:t>
            </a:r>
            <a:r>
              <a:rPr lang="zh-CN" altLang="en-US" sz="1200" dirty="0" smtClean="0">
                <a:solidFill>
                  <a:schemeClr val="tx1"/>
                </a:solidFill>
              </a:rPr>
              <a:t>一、根据</a:t>
            </a:r>
            <a:r>
              <a:rPr lang="en-US" altLang="zh-CN" sz="1200" dirty="0" smtClean="0">
                <a:solidFill>
                  <a:schemeClr val="tx1"/>
                </a:solidFill>
              </a:rPr>
              <a:t>《</a:t>
            </a:r>
            <a:r>
              <a:rPr lang="zh-CN" altLang="en-US" sz="1200" dirty="0" smtClean="0">
                <a:solidFill>
                  <a:schemeClr val="tx1"/>
                </a:solidFill>
              </a:rPr>
              <a:t>国家税务总局关于增值税一般纳税人取得海关进口增值税专用缴款书抵扣进项税额问题的通知</a:t>
            </a:r>
            <a:r>
              <a:rPr lang="en-US" altLang="zh-CN" sz="1200" dirty="0" smtClean="0">
                <a:solidFill>
                  <a:schemeClr val="tx1"/>
                </a:solidFill>
              </a:rPr>
              <a:t>》</a:t>
            </a:r>
            <a:r>
              <a:rPr lang="zh-CN" altLang="en-US" sz="1200" dirty="0" smtClean="0">
                <a:solidFill>
                  <a:schemeClr val="tx1"/>
                </a:solidFill>
              </a:rPr>
              <a:t>（国税发</a:t>
            </a:r>
            <a:r>
              <a:rPr lang="en-US" altLang="zh-CN" sz="1200" dirty="0" smtClean="0">
                <a:solidFill>
                  <a:schemeClr val="tx1"/>
                </a:solidFill>
              </a:rPr>
              <a:t>〔2004〕148</a:t>
            </a:r>
            <a:r>
              <a:rPr lang="zh-CN" altLang="en-US" sz="1200" dirty="0" smtClean="0">
                <a:solidFill>
                  <a:schemeClr val="tx1"/>
                </a:solidFill>
              </a:rPr>
              <a:t>号）规定：“一、纳税人进口货物，凡已缴纳了进口环节增值税的，不论其是否已经支付货款，其取得的海关完税凭证均可作为增值税进项税额抵扣凭证</a:t>
            </a:r>
            <a:r>
              <a:rPr lang="en-US" altLang="zh-CN" sz="1200" dirty="0" smtClean="0">
                <a:solidFill>
                  <a:schemeClr val="tx1"/>
                </a:solidFill>
              </a:rPr>
              <a:t>……”</a:t>
            </a:r>
          </a:p>
          <a:p>
            <a:pPr>
              <a:lnSpc>
                <a:spcPts val="1700"/>
              </a:lnSpc>
            </a:pPr>
            <a:r>
              <a:rPr lang="zh-CN" altLang="en-US" sz="1200" dirty="0" smtClean="0">
                <a:solidFill>
                  <a:schemeClr val="tx1"/>
                </a:solidFill>
              </a:rPr>
              <a:t>　　二、根据</a:t>
            </a:r>
            <a:r>
              <a:rPr lang="en-US" altLang="zh-CN" sz="1200" dirty="0" smtClean="0">
                <a:solidFill>
                  <a:schemeClr val="tx1"/>
                </a:solidFill>
              </a:rPr>
              <a:t>《</a:t>
            </a:r>
            <a:r>
              <a:rPr lang="zh-CN" altLang="en-US" sz="1200" dirty="0" smtClean="0">
                <a:solidFill>
                  <a:schemeClr val="tx1"/>
                </a:solidFill>
              </a:rPr>
              <a:t>国家税务总局关于进一步明确营改增有关征管问题的公告</a:t>
            </a:r>
            <a:r>
              <a:rPr lang="en-US" altLang="zh-CN" sz="1200" dirty="0" smtClean="0">
                <a:solidFill>
                  <a:schemeClr val="tx1"/>
                </a:solidFill>
              </a:rPr>
              <a:t>》</a:t>
            </a:r>
            <a:r>
              <a:rPr lang="zh-CN" altLang="en-US" sz="1200" dirty="0" smtClean="0">
                <a:solidFill>
                  <a:schemeClr val="tx1"/>
                </a:solidFill>
              </a:rPr>
              <a:t>（国家税务总局公告</a:t>
            </a:r>
            <a:r>
              <a:rPr lang="en-US" altLang="zh-CN" sz="1200" dirty="0" smtClean="0">
                <a:solidFill>
                  <a:schemeClr val="tx1"/>
                </a:solidFill>
              </a:rPr>
              <a:t>2017</a:t>
            </a:r>
            <a:r>
              <a:rPr lang="zh-CN" altLang="en-US" sz="1200" dirty="0" smtClean="0">
                <a:solidFill>
                  <a:schemeClr val="tx1"/>
                </a:solidFill>
              </a:rPr>
              <a:t>年第</a:t>
            </a:r>
            <a:r>
              <a:rPr lang="en-US" altLang="zh-CN" sz="1200" dirty="0" smtClean="0">
                <a:solidFill>
                  <a:schemeClr val="tx1"/>
                </a:solidFill>
              </a:rPr>
              <a:t>11</a:t>
            </a:r>
            <a:r>
              <a:rPr lang="zh-CN" altLang="en-US" sz="1200" dirty="0" smtClean="0">
                <a:solidFill>
                  <a:schemeClr val="tx1"/>
                </a:solidFill>
              </a:rPr>
              <a:t>号）文件规定：“十、自</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7</a:t>
            </a:r>
            <a:r>
              <a:rPr lang="zh-CN" altLang="en-US" sz="1200" dirty="0" smtClean="0">
                <a:solidFill>
                  <a:schemeClr val="tx1"/>
                </a:solidFill>
              </a:rPr>
              <a:t>月</a:t>
            </a:r>
            <a:r>
              <a:rPr lang="en-US" altLang="zh-CN" sz="1200" dirty="0" smtClean="0">
                <a:solidFill>
                  <a:schemeClr val="tx1"/>
                </a:solidFill>
              </a:rPr>
              <a:t>1</a:t>
            </a:r>
            <a:r>
              <a:rPr lang="zh-CN" altLang="en-US" sz="1200" dirty="0" smtClean="0">
                <a:solidFill>
                  <a:schemeClr val="tx1"/>
                </a:solidFill>
              </a:rPr>
              <a:t>日起，增值税一般纳税人取得的</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7</a:t>
            </a:r>
            <a:r>
              <a:rPr lang="zh-CN" altLang="en-US" sz="1200" dirty="0" smtClean="0">
                <a:solidFill>
                  <a:schemeClr val="tx1"/>
                </a:solidFill>
              </a:rPr>
              <a:t>月</a:t>
            </a:r>
            <a:r>
              <a:rPr lang="en-US" altLang="zh-CN" sz="1200" dirty="0" smtClean="0">
                <a:solidFill>
                  <a:schemeClr val="tx1"/>
                </a:solidFill>
              </a:rPr>
              <a:t>1</a:t>
            </a:r>
            <a:r>
              <a:rPr lang="zh-CN" altLang="en-US" sz="1200" dirty="0" smtClean="0">
                <a:solidFill>
                  <a:schemeClr val="tx1"/>
                </a:solidFill>
              </a:rPr>
              <a:t>日及以后开具的增值税专用发票和机动车销售统一发票，应自开具之日起</a:t>
            </a:r>
            <a:r>
              <a:rPr lang="en-US" altLang="zh-CN" sz="1200" dirty="0" smtClean="0">
                <a:solidFill>
                  <a:schemeClr val="tx1"/>
                </a:solidFill>
              </a:rPr>
              <a:t>360</a:t>
            </a:r>
            <a:r>
              <a:rPr lang="zh-CN" altLang="en-US" sz="1200" dirty="0" smtClean="0">
                <a:solidFill>
                  <a:schemeClr val="tx1"/>
                </a:solidFill>
              </a:rPr>
              <a:t>日内认证或登录增值税发票选择确认平台进行确认，并在规定的纳税申报期内，向主管国税机关申报抵扣进项税额。</a:t>
            </a:r>
          </a:p>
          <a:p>
            <a:pPr>
              <a:lnSpc>
                <a:spcPts val="1700"/>
              </a:lnSpc>
            </a:pPr>
            <a:r>
              <a:rPr lang="zh-CN" altLang="en-US" sz="1200" dirty="0" smtClean="0">
                <a:solidFill>
                  <a:schemeClr val="tx1"/>
                </a:solidFill>
              </a:rPr>
              <a:t>　　增值税一般纳税人取得的</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7</a:t>
            </a:r>
            <a:r>
              <a:rPr lang="zh-CN" altLang="en-US" sz="1200" dirty="0" smtClean="0">
                <a:solidFill>
                  <a:schemeClr val="tx1"/>
                </a:solidFill>
              </a:rPr>
              <a:t>月</a:t>
            </a:r>
            <a:r>
              <a:rPr lang="en-US" altLang="zh-CN" sz="1200" dirty="0" smtClean="0">
                <a:solidFill>
                  <a:schemeClr val="tx1"/>
                </a:solidFill>
              </a:rPr>
              <a:t>1</a:t>
            </a:r>
            <a:r>
              <a:rPr lang="zh-CN" altLang="en-US" sz="1200" dirty="0" smtClean="0">
                <a:solidFill>
                  <a:schemeClr val="tx1"/>
                </a:solidFill>
              </a:rPr>
              <a:t>日及以后开具的海关进口增值税专用缴款书，应自开具之日起</a:t>
            </a:r>
            <a:r>
              <a:rPr lang="en-US" altLang="zh-CN" sz="1200" dirty="0" smtClean="0">
                <a:solidFill>
                  <a:schemeClr val="tx1"/>
                </a:solidFill>
              </a:rPr>
              <a:t>360</a:t>
            </a:r>
            <a:r>
              <a:rPr lang="zh-CN" altLang="en-US" sz="1200" dirty="0" smtClean="0">
                <a:solidFill>
                  <a:schemeClr val="tx1"/>
                </a:solidFill>
              </a:rPr>
              <a:t>日内向主管国税机关报送</a:t>
            </a:r>
            <a:r>
              <a:rPr lang="en-US" altLang="zh-CN" sz="1200" dirty="0" smtClean="0">
                <a:solidFill>
                  <a:schemeClr val="tx1"/>
                </a:solidFill>
              </a:rPr>
              <a:t>《</a:t>
            </a:r>
            <a:r>
              <a:rPr lang="zh-CN" altLang="en-US" sz="1200" dirty="0" smtClean="0">
                <a:solidFill>
                  <a:schemeClr val="tx1"/>
                </a:solidFill>
              </a:rPr>
              <a:t>海关完税凭证抵扣清单</a:t>
            </a:r>
            <a:r>
              <a:rPr lang="en-US" altLang="zh-CN" sz="1200" dirty="0" smtClean="0">
                <a:solidFill>
                  <a:schemeClr val="tx1"/>
                </a:solidFill>
              </a:rPr>
              <a:t>》</a:t>
            </a:r>
            <a:r>
              <a:rPr lang="zh-CN" altLang="en-US" sz="1200" dirty="0" smtClean="0">
                <a:solidFill>
                  <a:schemeClr val="tx1"/>
                </a:solidFill>
              </a:rPr>
              <a:t>，申请稽核比对。</a:t>
            </a:r>
          </a:p>
          <a:p>
            <a:pPr>
              <a:lnSpc>
                <a:spcPts val="1700"/>
              </a:lnSpc>
            </a:pPr>
            <a:r>
              <a:rPr lang="zh-CN" altLang="en-US" sz="1200" dirty="0" smtClean="0">
                <a:solidFill>
                  <a:schemeClr val="tx1"/>
                </a:solidFill>
              </a:rPr>
              <a:t>　　纳税人取得的</a:t>
            </a:r>
            <a:r>
              <a:rPr lang="en-US" altLang="zh-CN" sz="1200" dirty="0" smtClean="0">
                <a:solidFill>
                  <a:schemeClr val="tx1"/>
                </a:solidFill>
              </a:rPr>
              <a:t>2017</a:t>
            </a:r>
            <a:r>
              <a:rPr lang="zh-CN" altLang="en-US" sz="1200" dirty="0" smtClean="0">
                <a:solidFill>
                  <a:schemeClr val="tx1"/>
                </a:solidFill>
              </a:rPr>
              <a:t>年</a:t>
            </a:r>
            <a:r>
              <a:rPr lang="en-US" altLang="zh-CN" sz="1200" dirty="0" smtClean="0">
                <a:solidFill>
                  <a:schemeClr val="tx1"/>
                </a:solidFill>
              </a:rPr>
              <a:t>6</a:t>
            </a:r>
            <a:r>
              <a:rPr lang="zh-CN" altLang="en-US" sz="1200" dirty="0" smtClean="0">
                <a:solidFill>
                  <a:schemeClr val="tx1"/>
                </a:solidFill>
              </a:rPr>
              <a:t>月</a:t>
            </a:r>
            <a:r>
              <a:rPr lang="en-US" altLang="zh-CN" sz="1200" dirty="0" smtClean="0">
                <a:solidFill>
                  <a:schemeClr val="tx1"/>
                </a:solidFill>
              </a:rPr>
              <a:t>30</a:t>
            </a:r>
            <a:r>
              <a:rPr lang="zh-CN" altLang="en-US" sz="1200" dirty="0" smtClean="0">
                <a:solidFill>
                  <a:schemeClr val="tx1"/>
                </a:solidFill>
              </a:rPr>
              <a:t>日前开具的增值税扣税凭证，仍按</a:t>
            </a:r>
            <a:r>
              <a:rPr lang="en-US" altLang="zh-CN" sz="1200" dirty="0" smtClean="0">
                <a:solidFill>
                  <a:schemeClr val="tx1"/>
                </a:solidFill>
              </a:rPr>
              <a:t>《</a:t>
            </a:r>
            <a:r>
              <a:rPr lang="zh-CN" altLang="en-US" sz="1200" dirty="0" smtClean="0">
                <a:solidFill>
                  <a:schemeClr val="tx1"/>
                </a:solidFill>
              </a:rPr>
              <a:t>国家税务总局关于调整增值税扣税凭证抵扣期限有关问题的通知</a:t>
            </a:r>
            <a:r>
              <a:rPr lang="en-US" altLang="zh-CN" sz="1200" dirty="0" smtClean="0">
                <a:solidFill>
                  <a:schemeClr val="tx1"/>
                </a:solidFill>
              </a:rPr>
              <a:t>》(</a:t>
            </a:r>
            <a:r>
              <a:rPr lang="zh-CN" altLang="en-US" sz="1200" dirty="0" smtClean="0">
                <a:solidFill>
                  <a:schemeClr val="tx1"/>
                </a:solidFill>
              </a:rPr>
              <a:t>国税函</a:t>
            </a:r>
            <a:r>
              <a:rPr lang="en-US" altLang="zh-CN" sz="1200" dirty="0" smtClean="0">
                <a:solidFill>
                  <a:schemeClr val="tx1"/>
                </a:solidFill>
              </a:rPr>
              <a:t>〔2009〕617</a:t>
            </a:r>
            <a:r>
              <a:rPr lang="zh-CN" altLang="en-US" sz="1200" dirty="0" smtClean="0">
                <a:solidFill>
                  <a:schemeClr val="tx1"/>
                </a:solidFill>
              </a:rPr>
              <a:t>号</a:t>
            </a:r>
            <a:r>
              <a:rPr lang="en-US" altLang="zh-CN" sz="1200" dirty="0" smtClean="0">
                <a:solidFill>
                  <a:schemeClr val="tx1"/>
                </a:solidFill>
              </a:rPr>
              <a:t>)</a:t>
            </a:r>
            <a:r>
              <a:rPr lang="zh-CN" altLang="en-US" sz="1200" dirty="0" smtClean="0">
                <a:solidFill>
                  <a:schemeClr val="tx1"/>
                </a:solidFill>
              </a:rPr>
              <a:t>执行。”</a:t>
            </a:r>
            <a:endParaRPr lang="zh-CN" altLang="en-US" sz="1200" dirty="0">
              <a:solidFill>
                <a:schemeClr val="tx1"/>
              </a:solidFill>
            </a:endParaRP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1404156" cy="369332"/>
          </a:xfrm>
          <a:prstGeom prst="rect">
            <a:avLst/>
          </a:prstGeom>
          <a:noFill/>
        </p:spPr>
        <p:txBody>
          <a:bodyPr wrap="square" rtlCol="0">
            <a:spAutoFit/>
          </a:bodyPr>
          <a:lstStyle/>
          <a:p>
            <a:r>
              <a:rPr lang="zh-CN" altLang="en-US" b="1" dirty="0" smtClean="0">
                <a:solidFill>
                  <a:schemeClr val="accent3"/>
                </a:solidFill>
              </a:rPr>
              <a:t>税务问题</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4572000" y="1452843"/>
            <a:ext cx="4468725" cy="3387953"/>
          </a:xfrm>
          <a:prstGeom prst="rect">
            <a:avLst/>
          </a:prstGeom>
          <a:noFill/>
          <a:ln w="9525">
            <a:noFill/>
            <a:miter lim="800000"/>
            <a:headEnd/>
            <a:tailEnd/>
          </a:ln>
        </p:spPr>
      </p:pic>
      <p:sp>
        <p:nvSpPr>
          <p:cNvPr id="7" name="矩形 6"/>
          <p:cNvSpPr/>
          <p:nvPr/>
        </p:nvSpPr>
        <p:spPr>
          <a:xfrm>
            <a:off x="287524" y="736340"/>
            <a:ext cx="7812868" cy="646331"/>
          </a:xfrm>
          <a:prstGeom prst="rect">
            <a:avLst/>
          </a:prstGeom>
        </p:spPr>
        <p:txBody>
          <a:bodyPr wrap="square">
            <a:spAutoFit/>
          </a:bodyPr>
          <a:lstStyle/>
          <a:p>
            <a:r>
              <a:rPr lang="zh-CN" altLang="en-US" b="1" dirty="0" smtClean="0"/>
              <a:t>问题二：免征增值税的小微企业是否可以免征教育费附加和地方教育附加？</a:t>
            </a:r>
          </a:p>
          <a:p>
            <a:endParaRPr lang="zh-CN" altLang="en-US" b="1" dirty="0"/>
          </a:p>
        </p:txBody>
      </p:sp>
      <p:sp>
        <p:nvSpPr>
          <p:cNvPr id="10" name="圆角矩形 9"/>
          <p:cNvSpPr/>
          <p:nvPr/>
        </p:nvSpPr>
        <p:spPr>
          <a:xfrm>
            <a:off x="1295636" y="1384412"/>
            <a:ext cx="5148572" cy="32043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700"/>
              </a:lnSpc>
            </a:pPr>
            <a:r>
              <a:rPr lang="zh-CN" altLang="en-US" sz="1200" b="1" dirty="0" smtClean="0">
                <a:solidFill>
                  <a:schemeClr val="tx1"/>
                </a:solidFill>
              </a:rPr>
              <a:t>答：</a:t>
            </a:r>
            <a:r>
              <a:rPr lang="zh-CN" altLang="en-US" sz="1200" dirty="0" smtClean="0">
                <a:solidFill>
                  <a:schemeClr val="tx1"/>
                </a:solidFill>
              </a:rPr>
              <a:t>一、根据</a:t>
            </a:r>
            <a:r>
              <a:rPr lang="en-US" altLang="zh-CN" sz="1200" dirty="0" smtClean="0">
                <a:solidFill>
                  <a:schemeClr val="tx1"/>
                </a:solidFill>
              </a:rPr>
              <a:t>《</a:t>
            </a:r>
            <a:r>
              <a:rPr lang="zh-CN" altLang="en-US" sz="1200" dirty="0" smtClean="0">
                <a:solidFill>
                  <a:schemeClr val="tx1"/>
                </a:solidFill>
              </a:rPr>
              <a:t>财政部 国家税务总局关于对小微企业免征有关政府性基金的通知</a:t>
            </a:r>
            <a:r>
              <a:rPr lang="en-US" altLang="zh-CN" sz="1200" dirty="0" smtClean="0">
                <a:solidFill>
                  <a:schemeClr val="tx1"/>
                </a:solidFill>
              </a:rPr>
              <a:t>》(</a:t>
            </a:r>
            <a:r>
              <a:rPr lang="zh-CN" altLang="en-US" sz="1200" dirty="0" smtClean="0">
                <a:solidFill>
                  <a:schemeClr val="tx1"/>
                </a:solidFill>
              </a:rPr>
              <a:t>财税</a:t>
            </a:r>
            <a:r>
              <a:rPr lang="en-US" altLang="zh-CN" sz="1200" dirty="0" smtClean="0">
                <a:solidFill>
                  <a:schemeClr val="tx1"/>
                </a:solidFill>
              </a:rPr>
              <a:t>〔2014〕122</a:t>
            </a:r>
            <a:r>
              <a:rPr lang="zh-CN" altLang="en-US" sz="1200" dirty="0" smtClean="0">
                <a:solidFill>
                  <a:schemeClr val="tx1"/>
                </a:solidFill>
              </a:rPr>
              <a:t>号</a:t>
            </a:r>
            <a:r>
              <a:rPr lang="en-US" altLang="zh-CN" sz="1200" dirty="0" smtClean="0">
                <a:solidFill>
                  <a:schemeClr val="tx1"/>
                </a:solidFill>
              </a:rPr>
              <a:t>)</a:t>
            </a:r>
            <a:r>
              <a:rPr lang="zh-CN" altLang="en-US" sz="1200" dirty="0" smtClean="0">
                <a:solidFill>
                  <a:schemeClr val="tx1"/>
                </a:solidFill>
              </a:rPr>
              <a:t>第一条的规定：“自</a:t>
            </a:r>
            <a:r>
              <a:rPr lang="en-US" altLang="zh-CN" sz="1200" dirty="0" smtClean="0">
                <a:solidFill>
                  <a:schemeClr val="tx1"/>
                </a:solidFill>
              </a:rPr>
              <a:t>2015</a:t>
            </a:r>
            <a:r>
              <a:rPr lang="zh-CN" altLang="en-US" sz="1200" dirty="0" smtClean="0">
                <a:solidFill>
                  <a:schemeClr val="tx1"/>
                </a:solidFill>
              </a:rPr>
              <a:t>年</a:t>
            </a:r>
            <a:r>
              <a:rPr lang="en-US" altLang="zh-CN" sz="1200" dirty="0" smtClean="0">
                <a:solidFill>
                  <a:schemeClr val="tx1"/>
                </a:solidFill>
              </a:rPr>
              <a:t>l</a:t>
            </a:r>
            <a:r>
              <a:rPr lang="zh-CN" altLang="en-US" sz="1200" dirty="0" smtClean="0">
                <a:solidFill>
                  <a:schemeClr val="tx1"/>
                </a:solidFill>
              </a:rPr>
              <a:t>月</a:t>
            </a:r>
            <a:r>
              <a:rPr lang="en-US" altLang="zh-CN" sz="1200" dirty="0" smtClean="0">
                <a:solidFill>
                  <a:schemeClr val="tx1"/>
                </a:solidFill>
              </a:rPr>
              <a:t>1</a:t>
            </a:r>
            <a:r>
              <a:rPr lang="zh-CN" altLang="en-US" sz="1200" dirty="0" smtClean="0">
                <a:solidFill>
                  <a:schemeClr val="tx1"/>
                </a:solidFill>
              </a:rPr>
              <a:t>日起至</a:t>
            </a:r>
            <a:r>
              <a:rPr lang="en-US" altLang="zh-CN" sz="1200" dirty="0" smtClean="0">
                <a:solidFill>
                  <a:schemeClr val="tx1"/>
                </a:solidFill>
              </a:rPr>
              <a:t>2017</a:t>
            </a:r>
            <a:r>
              <a:rPr lang="zh-CN" altLang="en-US" sz="1200" dirty="0" smtClean="0">
                <a:solidFill>
                  <a:schemeClr val="tx1"/>
                </a:solidFill>
              </a:rPr>
              <a:t>年上</a:t>
            </a:r>
            <a:r>
              <a:rPr lang="en-US" altLang="zh-CN" sz="1200" dirty="0" smtClean="0">
                <a:solidFill>
                  <a:schemeClr val="tx1"/>
                </a:solidFill>
              </a:rPr>
              <a:t>12</a:t>
            </a:r>
            <a:r>
              <a:rPr lang="zh-CN" altLang="en-US" sz="1200" dirty="0" smtClean="0">
                <a:solidFill>
                  <a:schemeClr val="tx1"/>
                </a:solidFill>
              </a:rPr>
              <a:t>月</a:t>
            </a:r>
            <a:r>
              <a:rPr lang="en-US" altLang="zh-CN" sz="1200" dirty="0" smtClean="0">
                <a:solidFill>
                  <a:schemeClr val="tx1"/>
                </a:solidFill>
              </a:rPr>
              <a:t>31</a:t>
            </a:r>
            <a:r>
              <a:rPr lang="zh-CN" altLang="en-US" sz="1200" dirty="0" smtClean="0">
                <a:solidFill>
                  <a:schemeClr val="tx1"/>
                </a:solidFill>
              </a:rPr>
              <a:t>日，对按月纳税的月销售额或营业额不超过</a:t>
            </a:r>
            <a:r>
              <a:rPr lang="en-US" altLang="zh-CN" sz="1200" dirty="0" smtClean="0">
                <a:solidFill>
                  <a:schemeClr val="tx1"/>
                </a:solidFill>
              </a:rPr>
              <a:t>3</a:t>
            </a:r>
            <a:r>
              <a:rPr lang="zh-CN" altLang="en-US" sz="1200" dirty="0" smtClean="0">
                <a:solidFill>
                  <a:schemeClr val="tx1"/>
                </a:solidFill>
              </a:rPr>
              <a:t>万元</a:t>
            </a:r>
            <a:r>
              <a:rPr lang="en-US" altLang="zh-CN" sz="1200" dirty="0" smtClean="0">
                <a:solidFill>
                  <a:schemeClr val="tx1"/>
                </a:solidFill>
              </a:rPr>
              <a:t>(</a:t>
            </a:r>
            <a:r>
              <a:rPr lang="zh-CN" altLang="en-US" sz="1200" dirty="0" smtClean="0">
                <a:solidFill>
                  <a:schemeClr val="tx1"/>
                </a:solidFill>
              </a:rPr>
              <a:t>含</a:t>
            </a:r>
            <a:r>
              <a:rPr lang="en-US" altLang="zh-CN" sz="1200" dirty="0" smtClean="0">
                <a:solidFill>
                  <a:schemeClr val="tx1"/>
                </a:solidFill>
              </a:rPr>
              <a:t>3</a:t>
            </a:r>
            <a:r>
              <a:rPr lang="zh-CN" altLang="en-US" sz="1200" dirty="0" smtClean="0">
                <a:solidFill>
                  <a:schemeClr val="tx1"/>
                </a:solidFill>
              </a:rPr>
              <a:t>万元</a:t>
            </a:r>
            <a:r>
              <a:rPr lang="en-US" altLang="zh-CN" sz="1200" dirty="0" smtClean="0">
                <a:solidFill>
                  <a:schemeClr val="tx1"/>
                </a:solidFill>
              </a:rPr>
              <a:t>)</a:t>
            </a:r>
            <a:r>
              <a:rPr lang="zh-CN" altLang="en-US" sz="1200" dirty="0" smtClean="0">
                <a:solidFill>
                  <a:schemeClr val="tx1"/>
                </a:solidFill>
              </a:rPr>
              <a:t>，以及按季纳税的季度销售额或营业额不超过</a:t>
            </a:r>
            <a:r>
              <a:rPr lang="en-US" altLang="zh-CN" sz="1200" dirty="0" smtClean="0">
                <a:solidFill>
                  <a:schemeClr val="tx1"/>
                </a:solidFill>
              </a:rPr>
              <a:t>9</a:t>
            </a:r>
            <a:r>
              <a:rPr lang="zh-CN" altLang="en-US" sz="1200" dirty="0" smtClean="0">
                <a:solidFill>
                  <a:schemeClr val="tx1"/>
                </a:solidFill>
              </a:rPr>
              <a:t>万元</a:t>
            </a:r>
            <a:r>
              <a:rPr lang="en-US" altLang="zh-CN" sz="1200" dirty="0" smtClean="0">
                <a:solidFill>
                  <a:schemeClr val="tx1"/>
                </a:solidFill>
              </a:rPr>
              <a:t>(</a:t>
            </a:r>
            <a:r>
              <a:rPr lang="zh-CN" altLang="en-US" sz="1200" dirty="0" smtClean="0">
                <a:solidFill>
                  <a:schemeClr val="tx1"/>
                </a:solidFill>
              </a:rPr>
              <a:t>含</a:t>
            </a:r>
            <a:r>
              <a:rPr lang="en-US" altLang="zh-CN" sz="1200" dirty="0" smtClean="0">
                <a:solidFill>
                  <a:schemeClr val="tx1"/>
                </a:solidFill>
              </a:rPr>
              <a:t>9</a:t>
            </a:r>
            <a:r>
              <a:rPr lang="zh-CN" altLang="en-US" sz="1200" dirty="0" smtClean="0">
                <a:solidFill>
                  <a:schemeClr val="tx1"/>
                </a:solidFill>
              </a:rPr>
              <a:t>万元</a:t>
            </a:r>
            <a:r>
              <a:rPr lang="en-US" altLang="zh-CN" sz="1200" dirty="0" smtClean="0">
                <a:solidFill>
                  <a:schemeClr val="tx1"/>
                </a:solidFill>
              </a:rPr>
              <a:t>)</a:t>
            </a:r>
            <a:r>
              <a:rPr lang="zh-CN" altLang="en-US" sz="1200" dirty="0" smtClean="0">
                <a:solidFill>
                  <a:schemeClr val="tx1"/>
                </a:solidFill>
              </a:rPr>
              <a:t>的缴纳义务人，免征教育费附加、地方教育附加、水利建设基金、文化事业建设费。”</a:t>
            </a:r>
          </a:p>
          <a:p>
            <a:pPr>
              <a:lnSpc>
                <a:spcPts val="1700"/>
              </a:lnSpc>
            </a:pPr>
            <a:r>
              <a:rPr lang="zh-CN" altLang="en-US" sz="1200" dirty="0" smtClean="0">
                <a:solidFill>
                  <a:schemeClr val="tx1"/>
                </a:solidFill>
              </a:rPr>
              <a:t>　　二、根据</a:t>
            </a:r>
            <a:r>
              <a:rPr lang="en-US" altLang="zh-CN" sz="1200" dirty="0" smtClean="0">
                <a:solidFill>
                  <a:schemeClr val="tx1"/>
                </a:solidFill>
              </a:rPr>
              <a:t>《</a:t>
            </a:r>
            <a:r>
              <a:rPr lang="zh-CN" altLang="en-US" sz="1200" dirty="0" smtClean="0">
                <a:solidFill>
                  <a:schemeClr val="tx1"/>
                </a:solidFill>
              </a:rPr>
              <a:t>财政部 国家税务总局关于扩大有关政府性基金免征范围的通知</a:t>
            </a:r>
            <a:r>
              <a:rPr lang="en-US" altLang="zh-CN" sz="1200" dirty="0" smtClean="0">
                <a:solidFill>
                  <a:schemeClr val="tx1"/>
                </a:solidFill>
              </a:rPr>
              <a:t>》</a:t>
            </a:r>
            <a:r>
              <a:rPr lang="zh-CN" altLang="en-US" sz="1200" dirty="0" smtClean="0">
                <a:solidFill>
                  <a:schemeClr val="tx1"/>
                </a:solidFill>
              </a:rPr>
              <a:t>（财税</a:t>
            </a:r>
            <a:r>
              <a:rPr lang="en-US" altLang="zh-CN" sz="1200" dirty="0" smtClean="0">
                <a:solidFill>
                  <a:schemeClr val="tx1"/>
                </a:solidFill>
              </a:rPr>
              <a:t>〔2016〕12</a:t>
            </a:r>
            <a:r>
              <a:rPr lang="zh-CN" altLang="en-US" sz="1200" dirty="0" smtClean="0">
                <a:solidFill>
                  <a:schemeClr val="tx1"/>
                </a:solidFill>
              </a:rPr>
              <a:t>号）规定：“一、将免征教育费附加、地方教育附加、水利建设基金的范围，由现行按月纳税的月销售额或营业额不超过</a:t>
            </a:r>
            <a:r>
              <a:rPr lang="en-US" altLang="zh-CN" sz="1200" dirty="0" smtClean="0">
                <a:solidFill>
                  <a:schemeClr val="tx1"/>
                </a:solidFill>
              </a:rPr>
              <a:t>3</a:t>
            </a:r>
            <a:r>
              <a:rPr lang="zh-CN" altLang="en-US" sz="1200" dirty="0" smtClean="0">
                <a:solidFill>
                  <a:schemeClr val="tx1"/>
                </a:solidFill>
              </a:rPr>
              <a:t>万元（按季度纳税的季度销售额或营业额不超过</a:t>
            </a:r>
            <a:r>
              <a:rPr lang="en-US" altLang="zh-CN" sz="1200" dirty="0" smtClean="0">
                <a:solidFill>
                  <a:schemeClr val="tx1"/>
                </a:solidFill>
              </a:rPr>
              <a:t>9</a:t>
            </a:r>
            <a:r>
              <a:rPr lang="zh-CN" altLang="en-US" sz="1200" dirty="0" smtClean="0">
                <a:solidFill>
                  <a:schemeClr val="tx1"/>
                </a:solidFill>
              </a:rPr>
              <a:t>万元）的缴纳义务人，扩大到按月纳税的月销售额或营业额不超过</a:t>
            </a:r>
            <a:r>
              <a:rPr lang="en-US" altLang="zh-CN" sz="1200" dirty="0" smtClean="0">
                <a:solidFill>
                  <a:schemeClr val="tx1"/>
                </a:solidFill>
              </a:rPr>
              <a:t>10</a:t>
            </a:r>
            <a:r>
              <a:rPr lang="zh-CN" altLang="en-US" sz="1200" dirty="0" smtClean="0">
                <a:solidFill>
                  <a:schemeClr val="tx1"/>
                </a:solidFill>
              </a:rPr>
              <a:t>万元（按季度纳税的季度销售额或营业额不超过</a:t>
            </a:r>
            <a:r>
              <a:rPr lang="en-US" altLang="zh-CN" sz="1200" dirty="0" smtClean="0">
                <a:solidFill>
                  <a:schemeClr val="tx1"/>
                </a:solidFill>
              </a:rPr>
              <a:t>30</a:t>
            </a:r>
            <a:r>
              <a:rPr lang="zh-CN" altLang="en-US" sz="1200" dirty="0" smtClean="0">
                <a:solidFill>
                  <a:schemeClr val="tx1"/>
                </a:solidFill>
              </a:rPr>
              <a:t>万元）的缴纳义务人。</a:t>
            </a:r>
            <a:endParaRPr lang="zh-CN" altLang="en-US" sz="1200" dirty="0">
              <a:solidFill>
                <a:schemeClr val="tx1"/>
              </a:solidFill>
            </a:endParaRPr>
          </a:p>
        </p:txBody>
      </p:sp>
      <p:pic>
        <p:nvPicPr>
          <p:cNvPr id="2050" name="Picture 2"/>
          <p:cNvPicPr>
            <a:picLocks noChangeAspect="1" noChangeArrowheads="1"/>
          </p:cNvPicPr>
          <p:nvPr/>
        </p:nvPicPr>
        <p:blipFill>
          <a:blip r:embed="rId5" cstate="print"/>
          <a:srcRect/>
          <a:stretch>
            <a:fillRect/>
          </a:stretch>
        </p:blipFill>
        <p:spPr bwMode="auto">
          <a:xfrm>
            <a:off x="467544" y="1348408"/>
            <a:ext cx="612068" cy="817488"/>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1404156" cy="369332"/>
          </a:xfrm>
          <a:prstGeom prst="rect">
            <a:avLst/>
          </a:prstGeom>
          <a:noFill/>
        </p:spPr>
        <p:txBody>
          <a:bodyPr wrap="square" rtlCol="0">
            <a:spAutoFit/>
          </a:bodyPr>
          <a:lstStyle/>
          <a:p>
            <a:r>
              <a:rPr lang="zh-CN" altLang="en-US" b="1" dirty="0" smtClean="0">
                <a:solidFill>
                  <a:schemeClr val="accent3"/>
                </a:solidFill>
              </a:rPr>
              <a:t>税务问题</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4572000" y="1452843"/>
            <a:ext cx="4468725" cy="3387953"/>
          </a:xfrm>
          <a:prstGeom prst="rect">
            <a:avLst/>
          </a:prstGeom>
          <a:noFill/>
          <a:ln w="9525">
            <a:noFill/>
            <a:miter lim="800000"/>
            <a:headEnd/>
            <a:tailEnd/>
          </a:ln>
        </p:spPr>
      </p:pic>
      <p:sp>
        <p:nvSpPr>
          <p:cNvPr id="7" name="矩形 6"/>
          <p:cNvSpPr/>
          <p:nvPr/>
        </p:nvSpPr>
        <p:spPr>
          <a:xfrm>
            <a:off x="287524" y="736340"/>
            <a:ext cx="7812868" cy="923330"/>
          </a:xfrm>
          <a:prstGeom prst="rect">
            <a:avLst/>
          </a:prstGeom>
        </p:spPr>
        <p:txBody>
          <a:bodyPr wrap="square">
            <a:spAutoFit/>
          </a:bodyPr>
          <a:lstStyle/>
          <a:p>
            <a:r>
              <a:rPr lang="zh-CN" altLang="en-US" b="1" dirty="0" smtClean="0"/>
              <a:t>问题三：境外分支机构的合理支出范围指的是什么？</a:t>
            </a:r>
          </a:p>
          <a:p>
            <a:endParaRPr lang="zh-CN" altLang="en-US" b="1" dirty="0" smtClean="0"/>
          </a:p>
          <a:p>
            <a:endParaRPr lang="zh-CN" altLang="en-US" b="1" dirty="0"/>
          </a:p>
        </p:txBody>
      </p:sp>
      <p:pic>
        <p:nvPicPr>
          <p:cNvPr id="1028" name="Picture 4"/>
          <p:cNvPicPr>
            <a:picLocks noChangeAspect="1" noChangeArrowheads="1"/>
          </p:cNvPicPr>
          <p:nvPr/>
        </p:nvPicPr>
        <p:blipFill>
          <a:blip r:embed="rId5" cstate="print"/>
          <a:srcRect/>
          <a:stretch>
            <a:fillRect/>
          </a:stretch>
        </p:blipFill>
        <p:spPr bwMode="auto">
          <a:xfrm>
            <a:off x="431540" y="1420416"/>
            <a:ext cx="511311" cy="755762"/>
          </a:xfrm>
          <a:prstGeom prst="rect">
            <a:avLst/>
          </a:prstGeom>
          <a:noFill/>
          <a:ln w="9525">
            <a:noFill/>
            <a:miter lim="800000"/>
            <a:headEnd/>
            <a:tailEnd/>
          </a:ln>
        </p:spPr>
      </p:pic>
      <p:sp>
        <p:nvSpPr>
          <p:cNvPr id="10" name="圆角矩形 9"/>
          <p:cNvSpPr/>
          <p:nvPr/>
        </p:nvSpPr>
        <p:spPr>
          <a:xfrm>
            <a:off x="1187624" y="1348408"/>
            <a:ext cx="5220580" cy="248427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700"/>
              </a:lnSpc>
            </a:pPr>
            <a:r>
              <a:rPr lang="zh-CN" altLang="en-US" sz="1200" b="1" dirty="0" smtClean="0">
                <a:solidFill>
                  <a:schemeClr val="tx1"/>
                </a:solidFill>
              </a:rPr>
              <a:t>答：</a:t>
            </a:r>
            <a:r>
              <a:rPr lang="zh-CN" altLang="en-US" sz="1200" dirty="0" smtClean="0">
                <a:solidFill>
                  <a:schemeClr val="tx1"/>
                </a:solidFill>
              </a:rPr>
              <a:t>根据</a:t>
            </a:r>
            <a:r>
              <a:rPr lang="en-US" altLang="zh-CN" sz="1200" dirty="0" smtClean="0">
                <a:solidFill>
                  <a:schemeClr val="tx1"/>
                </a:solidFill>
              </a:rPr>
              <a:t>《</a:t>
            </a:r>
            <a:r>
              <a:rPr lang="zh-CN" altLang="en-US" sz="1200" dirty="0" smtClean="0">
                <a:solidFill>
                  <a:schemeClr val="tx1"/>
                </a:solidFill>
              </a:rPr>
              <a:t>国家税务总局关于发布</a:t>
            </a:r>
            <a:r>
              <a:rPr lang="en-US" altLang="zh-CN" sz="1200" dirty="0" smtClean="0">
                <a:solidFill>
                  <a:schemeClr val="tx1"/>
                </a:solidFill>
              </a:rPr>
              <a:t>〈</a:t>
            </a:r>
            <a:r>
              <a:rPr lang="zh-CN" altLang="en-US" sz="1200" dirty="0" smtClean="0">
                <a:solidFill>
                  <a:schemeClr val="tx1"/>
                </a:solidFill>
              </a:rPr>
              <a:t>企业境外所得税收抵免操作指南</a:t>
            </a:r>
            <a:r>
              <a:rPr lang="en-US" altLang="zh-CN" sz="1200" dirty="0" smtClean="0">
                <a:solidFill>
                  <a:schemeClr val="tx1"/>
                </a:solidFill>
              </a:rPr>
              <a:t>〉</a:t>
            </a:r>
            <a:r>
              <a:rPr lang="zh-CN" altLang="en-US" sz="1200" dirty="0" smtClean="0">
                <a:solidFill>
                  <a:schemeClr val="tx1"/>
                </a:solidFill>
              </a:rPr>
              <a:t>的公告</a:t>
            </a:r>
            <a:r>
              <a:rPr lang="en-US" altLang="zh-CN" sz="1200" dirty="0" smtClean="0">
                <a:solidFill>
                  <a:schemeClr val="tx1"/>
                </a:solidFill>
              </a:rPr>
              <a:t>》(</a:t>
            </a:r>
            <a:r>
              <a:rPr lang="zh-CN" altLang="en-US" sz="1200" dirty="0" smtClean="0">
                <a:solidFill>
                  <a:schemeClr val="tx1"/>
                </a:solidFill>
              </a:rPr>
              <a:t>国家税务总局公告</a:t>
            </a:r>
            <a:r>
              <a:rPr lang="en-US" altLang="zh-CN" sz="1200" dirty="0" smtClean="0">
                <a:solidFill>
                  <a:schemeClr val="tx1"/>
                </a:solidFill>
              </a:rPr>
              <a:t>2010</a:t>
            </a:r>
            <a:r>
              <a:rPr lang="zh-CN" altLang="en-US" sz="1200" dirty="0" smtClean="0">
                <a:solidFill>
                  <a:schemeClr val="tx1"/>
                </a:solidFill>
              </a:rPr>
              <a:t>年第</a:t>
            </a:r>
            <a:r>
              <a:rPr lang="en-US" altLang="zh-CN" sz="1200" dirty="0" smtClean="0">
                <a:solidFill>
                  <a:schemeClr val="tx1"/>
                </a:solidFill>
              </a:rPr>
              <a:t>1</a:t>
            </a:r>
            <a:r>
              <a:rPr lang="zh-CN" altLang="en-US" sz="1200" dirty="0" smtClean="0">
                <a:solidFill>
                  <a:schemeClr val="tx1"/>
                </a:solidFill>
              </a:rPr>
              <a:t>号</a:t>
            </a:r>
            <a:r>
              <a:rPr lang="en-US" altLang="zh-CN" sz="1200" dirty="0" smtClean="0">
                <a:solidFill>
                  <a:schemeClr val="tx1"/>
                </a:solidFill>
              </a:rPr>
              <a:t>)</a:t>
            </a:r>
            <a:r>
              <a:rPr lang="zh-CN" altLang="en-US" sz="1200" dirty="0" smtClean="0">
                <a:solidFill>
                  <a:schemeClr val="tx1"/>
                </a:solidFill>
              </a:rPr>
              <a:t>规定：“</a:t>
            </a:r>
            <a:r>
              <a:rPr lang="en-US" altLang="zh-CN" sz="1200" dirty="0" smtClean="0">
                <a:solidFill>
                  <a:schemeClr val="tx1"/>
                </a:solidFill>
              </a:rPr>
              <a:t>8.</a:t>
            </a:r>
            <a:r>
              <a:rPr lang="zh-CN" altLang="en-US" sz="1200" dirty="0" smtClean="0">
                <a:solidFill>
                  <a:schemeClr val="tx1"/>
                </a:solidFill>
              </a:rPr>
              <a:t>根据实施条例第二十七条规定，确定与取得境外收入有关的合理的支出，应主要考察发生支出的确认和分摊方法是否符合一般经营常规和我国税收法律规定的基本原则。企业已在计算应纳税所得总额时扣除的，但属于应由各分支机构合理分摊的总部管理费等有关成本费用应做出合理的对应调整分摊。</a:t>
            </a:r>
          </a:p>
          <a:p>
            <a:pPr>
              <a:lnSpc>
                <a:spcPts val="1700"/>
              </a:lnSpc>
            </a:pPr>
            <a:r>
              <a:rPr lang="zh-CN" altLang="en-US" sz="1200" dirty="0" smtClean="0">
                <a:solidFill>
                  <a:schemeClr val="tx1"/>
                </a:solidFill>
              </a:rPr>
              <a:t>　　境外分支机构合理支出范围通常包括境外分支机构发生的人员工资、资产折旧、利息、相关税费和应分摊的总机构用于管理分支机构的管理费用等。”</a:t>
            </a:r>
            <a:endParaRPr lang="zh-CN" altLang="en-US" sz="1200" dirty="0">
              <a:solidFill>
                <a:schemeClr val="tx1"/>
              </a:solidFill>
            </a:endParaRP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1404156" cy="369332"/>
          </a:xfrm>
          <a:prstGeom prst="rect">
            <a:avLst/>
          </a:prstGeom>
          <a:noFill/>
        </p:spPr>
        <p:txBody>
          <a:bodyPr wrap="square" rtlCol="0">
            <a:spAutoFit/>
          </a:bodyPr>
          <a:lstStyle/>
          <a:p>
            <a:r>
              <a:rPr lang="zh-CN" altLang="en-US" b="1" dirty="0" smtClean="0">
                <a:solidFill>
                  <a:schemeClr val="accent3"/>
                </a:solidFill>
              </a:rPr>
              <a:t>税务问题</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4572000" y="1452843"/>
            <a:ext cx="4468725" cy="3387953"/>
          </a:xfrm>
          <a:prstGeom prst="rect">
            <a:avLst/>
          </a:prstGeom>
          <a:noFill/>
          <a:ln w="9525">
            <a:noFill/>
            <a:miter lim="800000"/>
            <a:headEnd/>
            <a:tailEnd/>
          </a:ln>
        </p:spPr>
      </p:pic>
      <p:sp>
        <p:nvSpPr>
          <p:cNvPr id="7" name="矩形 6"/>
          <p:cNvSpPr/>
          <p:nvPr/>
        </p:nvSpPr>
        <p:spPr>
          <a:xfrm>
            <a:off x="287524" y="736340"/>
            <a:ext cx="7812868" cy="369332"/>
          </a:xfrm>
          <a:prstGeom prst="rect">
            <a:avLst/>
          </a:prstGeom>
        </p:spPr>
        <p:txBody>
          <a:bodyPr wrap="square">
            <a:spAutoFit/>
          </a:bodyPr>
          <a:lstStyle/>
          <a:p>
            <a:r>
              <a:rPr lang="zh-CN" altLang="en-US" b="1" dirty="0" smtClean="0"/>
              <a:t>问题四：税收保全的措施有哪些？</a:t>
            </a:r>
            <a:endParaRPr lang="zh-CN" altLang="en-US" b="1" dirty="0"/>
          </a:p>
        </p:txBody>
      </p:sp>
      <p:sp>
        <p:nvSpPr>
          <p:cNvPr id="10" name="圆角矩形 9"/>
          <p:cNvSpPr/>
          <p:nvPr/>
        </p:nvSpPr>
        <p:spPr>
          <a:xfrm>
            <a:off x="1259632" y="1348408"/>
            <a:ext cx="5148572" cy="201622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700"/>
              </a:lnSpc>
            </a:pPr>
            <a:r>
              <a:rPr lang="zh-CN" altLang="en-US" sz="1200" b="1" dirty="0" smtClean="0">
                <a:solidFill>
                  <a:schemeClr val="tx1"/>
                </a:solidFill>
              </a:rPr>
              <a:t>答：</a:t>
            </a:r>
            <a:r>
              <a:rPr lang="zh-CN" altLang="en-US" sz="1200" dirty="0" smtClean="0">
                <a:solidFill>
                  <a:schemeClr val="tx1"/>
                </a:solidFill>
              </a:rPr>
              <a:t>根据</a:t>
            </a:r>
            <a:r>
              <a:rPr lang="en-US" altLang="zh-CN" sz="1200" dirty="0" smtClean="0">
                <a:solidFill>
                  <a:schemeClr val="tx1"/>
                </a:solidFill>
              </a:rPr>
              <a:t>《</a:t>
            </a:r>
            <a:r>
              <a:rPr lang="zh-CN" altLang="en-US" sz="1200" dirty="0" smtClean="0">
                <a:solidFill>
                  <a:schemeClr val="tx1"/>
                </a:solidFill>
              </a:rPr>
              <a:t>中华人民共和国税收征收管理法</a:t>
            </a:r>
            <a:r>
              <a:rPr lang="en-US" altLang="zh-CN" sz="1200" dirty="0" smtClean="0">
                <a:solidFill>
                  <a:schemeClr val="tx1"/>
                </a:solidFill>
              </a:rPr>
              <a:t>》</a:t>
            </a:r>
            <a:r>
              <a:rPr lang="zh-CN" altLang="en-US" sz="1200" dirty="0" smtClean="0">
                <a:solidFill>
                  <a:schemeClr val="tx1"/>
                </a:solidFill>
              </a:rPr>
              <a:t>（第十二届全国人民代表大会常务委员会第十四次会议修正）第三十八条规定：“经县以上税务局</a:t>
            </a:r>
            <a:r>
              <a:rPr lang="en-US" altLang="zh-CN" sz="1200" dirty="0" smtClean="0">
                <a:solidFill>
                  <a:schemeClr val="tx1"/>
                </a:solidFill>
              </a:rPr>
              <a:t>(</a:t>
            </a:r>
            <a:r>
              <a:rPr lang="zh-CN" altLang="en-US" sz="1200" dirty="0" smtClean="0">
                <a:solidFill>
                  <a:schemeClr val="tx1"/>
                </a:solidFill>
              </a:rPr>
              <a:t>分局</a:t>
            </a:r>
            <a:r>
              <a:rPr lang="en-US" altLang="zh-CN" sz="1200" dirty="0" smtClean="0">
                <a:solidFill>
                  <a:schemeClr val="tx1"/>
                </a:solidFill>
              </a:rPr>
              <a:t>)</a:t>
            </a:r>
            <a:r>
              <a:rPr lang="zh-CN" altLang="en-US" sz="1200" dirty="0" smtClean="0">
                <a:solidFill>
                  <a:schemeClr val="tx1"/>
                </a:solidFill>
              </a:rPr>
              <a:t>局长批准，税务机关可以采取下列税收保全措施：</a:t>
            </a:r>
          </a:p>
          <a:p>
            <a:pPr>
              <a:lnSpc>
                <a:spcPts val="1700"/>
              </a:lnSpc>
            </a:pPr>
            <a:r>
              <a:rPr lang="zh-CN" altLang="en-US" sz="1200" dirty="0" smtClean="0">
                <a:solidFill>
                  <a:schemeClr val="tx1"/>
                </a:solidFill>
              </a:rPr>
              <a:t>　　</a:t>
            </a:r>
            <a:r>
              <a:rPr lang="en-US" altLang="zh-CN" sz="1200" dirty="0" smtClean="0">
                <a:solidFill>
                  <a:schemeClr val="tx1"/>
                </a:solidFill>
              </a:rPr>
              <a:t>(</a:t>
            </a:r>
            <a:r>
              <a:rPr lang="zh-CN" altLang="en-US" sz="1200" dirty="0" smtClean="0">
                <a:solidFill>
                  <a:schemeClr val="tx1"/>
                </a:solidFill>
              </a:rPr>
              <a:t>一</a:t>
            </a:r>
            <a:r>
              <a:rPr lang="en-US" altLang="zh-CN" sz="1200" dirty="0" smtClean="0">
                <a:solidFill>
                  <a:schemeClr val="tx1"/>
                </a:solidFill>
              </a:rPr>
              <a:t>)</a:t>
            </a:r>
            <a:r>
              <a:rPr lang="zh-CN" altLang="en-US" sz="1200" dirty="0" smtClean="0">
                <a:solidFill>
                  <a:schemeClr val="tx1"/>
                </a:solidFill>
              </a:rPr>
              <a:t>书面通知纳税人开户银行或者其他金融机构冻结纳税人的金额相当于应纳税款的存款；</a:t>
            </a:r>
          </a:p>
          <a:p>
            <a:pPr>
              <a:lnSpc>
                <a:spcPts val="1700"/>
              </a:lnSpc>
            </a:pPr>
            <a:r>
              <a:rPr lang="zh-CN" altLang="en-US" sz="1200" dirty="0" smtClean="0">
                <a:solidFill>
                  <a:schemeClr val="tx1"/>
                </a:solidFill>
              </a:rPr>
              <a:t>　　</a:t>
            </a:r>
            <a:r>
              <a:rPr lang="en-US" altLang="zh-CN" sz="1200" dirty="0" smtClean="0">
                <a:solidFill>
                  <a:schemeClr val="tx1"/>
                </a:solidFill>
              </a:rPr>
              <a:t>(</a:t>
            </a:r>
            <a:r>
              <a:rPr lang="zh-CN" altLang="en-US" sz="1200" dirty="0" smtClean="0">
                <a:solidFill>
                  <a:schemeClr val="tx1"/>
                </a:solidFill>
              </a:rPr>
              <a:t>二</a:t>
            </a:r>
            <a:r>
              <a:rPr lang="en-US" altLang="zh-CN" sz="1200" dirty="0" smtClean="0">
                <a:solidFill>
                  <a:schemeClr val="tx1"/>
                </a:solidFill>
              </a:rPr>
              <a:t>)</a:t>
            </a:r>
            <a:r>
              <a:rPr lang="zh-CN" altLang="en-US" sz="1200" dirty="0" smtClean="0">
                <a:solidFill>
                  <a:schemeClr val="tx1"/>
                </a:solidFill>
              </a:rPr>
              <a:t>扣押、查封纳税人的价值相当于应纳税款的商品、货物或者其他财产。”</a:t>
            </a:r>
            <a:endParaRPr lang="zh-CN" altLang="en-US" sz="1200" dirty="0">
              <a:solidFill>
                <a:schemeClr val="tx1"/>
              </a:solidFill>
            </a:endParaRPr>
          </a:p>
        </p:txBody>
      </p:sp>
      <p:pic>
        <p:nvPicPr>
          <p:cNvPr id="2050" name="Picture 2"/>
          <p:cNvPicPr>
            <a:picLocks noChangeAspect="1" noChangeArrowheads="1"/>
          </p:cNvPicPr>
          <p:nvPr/>
        </p:nvPicPr>
        <p:blipFill>
          <a:blip r:embed="rId5" cstate="print"/>
          <a:srcRect/>
          <a:stretch>
            <a:fillRect/>
          </a:stretch>
        </p:blipFill>
        <p:spPr bwMode="auto">
          <a:xfrm>
            <a:off x="467544" y="1348408"/>
            <a:ext cx="612068" cy="817488"/>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DF3C1C41-8A1D-4B13-8B1E-9F1123EE3B5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144525" y="0"/>
            <a:ext cx="4954421" cy="5145088"/>
          </a:xfrm>
          <a:prstGeom prst="rect">
            <a:avLst/>
          </a:prstGeom>
        </p:spPr>
      </p:pic>
      <p:sp>
        <p:nvSpPr>
          <p:cNvPr id="19" name="矩形 18">
            <a:extLst>
              <a:ext uri="{FF2B5EF4-FFF2-40B4-BE49-F238E27FC236}">
                <a16:creationId xmlns="" xmlns:a16="http://schemas.microsoft.com/office/drawing/2014/main" id="{478D4594-C368-45A4-9FA1-F78A5F268C85}"/>
              </a:ext>
            </a:extLst>
          </p:cNvPr>
          <p:cNvSpPr/>
          <p:nvPr/>
        </p:nvSpPr>
        <p:spPr>
          <a:xfrm>
            <a:off x="3991321" y="2356520"/>
            <a:ext cx="944434" cy="9444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smtClean="0">
                <a:solidFill>
                  <a:schemeClr val="accent2">
                    <a:lumMod val="75000"/>
                  </a:schemeClr>
                </a:solidFill>
              </a:rPr>
              <a:t>03</a:t>
            </a:r>
            <a:endParaRPr lang="zh-CN" altLang="en-US" sz="4500" dirty="0">
              <a:solidFill>
                <a:schemeClr val="accent2">
                  <a:lumMod val="75000"/>
                </a:schemeClr>
              </a:solidFill>
            </a:endParaRPr>
          </a:p>
        </p:txBody>
      </p:sp>
      <p:sp>
        <p:nvSpPr>
          <p:cNvPr id="20" name="文本框 19">
            <a:extLst>
              <a:ext uri="{FF2B5EF4-FFF2-40B4-BE49-F238E27FC236}">
                <a16:creationId xmlns="" xmlns:a16="http://schemas.microsoft.com/office/drawing/2014/main" id="{1C505F29-25FC-452A-A34A-EF1902F4C364}"/>
              </a:ext>
            </a:extLst>
          </p:cNvPr>
          <p:cNvSpPr txBox="1"/>
          <p:nvPr/>
        </p:nvSpPr>
        <p:spPr>
          <a:xfrm>
            <a:off x="3936993" y="3580656"/>
            <a:ext cx="1031051" cy="600164"/>
          </a:xfrm>
          <a:prstGeom prst="rect">
            <a:avLst/>
          </a:prstGeom>
          <a:noFill/>
        </p:spPr>
        <p:txBody>
          <a:bodyPr wrap="none" rtlCol="0">
            <a:spAutoFit/>
          </a:bodyPr>
          <a:lstStyle/>
          <a:p>
            <a:r>
              <a:rPr lang="zh-CN" altLang="en-US" sz="3300" b="1" dirty="0" smtClean="0">
                <a:solidFill>
                  <a:schemeClr val="accent2">
                    <a:lumMod val="75000"/>
                  </a:schemeClr>
                </a:solidFill>
              </a:rPr>
              <a:t>归类</a:t>
            </a:r>
            <a:endParaRPr lang="en-US" altLang="zh-CN" sz="3300" b="1" dirty="0">
              <a:solidFill>
                <a:schemeClr val="accent2">
                  <a:lumMod val="75000"/>
                </a:schemeClr>
              </a:solidFill>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3959932" y="4226840"/>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341588037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sp>
        <p:nvSpPr>
          <p:cNvPr id="5" name="矩形 4"/>
          <p:cNvSpPr/>
          <p:nvPr/>
        </p:nvSpPr>
        <p:spPr>
          <a:xfrm>
            <a:off x="2771800" y="448308"/>
            <a:ext cx="3339376" cy="707886"/>
          </a:xfrm>
          <a:prstGeom prst="rect">
            <a:avLst/>
          </a:prstGeom>
          <a:noFill/>
        </p:spPr>
        <p:txBody>
          <a:bodyPr wrap="none" lIns="91440" tIns="45720" rIns="91440" bIns="45720">
            <a:spAutoFit/>
          </a:bodyPr>
          <a:lstStyle/>
          <a:p>
            <a:pPr algn="ctr"/>
            <a:r>
              <a:rPr lang="zh-CN" altLang="en-US" sz="40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创意商品归类</a:t>
            </a:r>
            <a:endParaRPr lang="zh-CN" altLang="en-US"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3074" name="Picture 2"/>
          <p:cNvPicPr>
            <a:picLocks noChangeAspect="1" noChangeArrowheads="1"/>
          </p:cNvPicPr>
          <p:nvPr/>
        </p:nvPicPr>
        <p:blipFill>
          <a:blip r:embed="rId4" cstate="print"/>
          <a:srcRect/>
          <a:stretch>
            <a:fillRect/>
          </a:stretch>
        </p:blipFill>
        <p:spPr bwMode="auto">
          <a:xfrm>
            <a:off x="395536" y="1708448"/>
            <a:ext cx="2871361" cy="2556284"/>
          </a:xfrm>
          <a:prstGeom prst="rect">
            <a:avLst/>
          </a:prstGeom>
          <a:noFill/>
          <a:ln w="9525">
            <a:noFill/>
            <a:miter lim="800000"/>
            <a:headEnd/>
            <a:tailEnd/>
          </a:ln>
        </p:spPr>
      </p:pic>
      <p:sp>
        <p:nvSpPr>
          <p:cNvPr id="9" name="圆角矩形 8"/>
          <p:cNvSpPr/>
          <p:nvPr/>
        </p:nvSpPr>
        <p:spPr>
          <a:xfrm>
            <a:off x="3779912" y="1564432"/>
            <a:ext cx="2664296"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遇水开花的魔法雨伞</a:t>
            </a:r>
            <a:endParaRPr lang="zh-CN" altLang="en-US" b="1" dirty="0">
              <a:solidFill>
                <a:schemeClr val="accent5"/>
              </a:solidFill>
            </a:endParaRPr>
          </a:p>
        </p:txBody>
      </p:sp>
      <p:sp>
        <p:nvSpPr>
          <p:cNvPr id="10" name="矩形 9"/>
          <p:cNvSpPr/>
          <p:nvPr/>
        </p:nvSpPr>
        <p:spPr>
          <a:xfrm>
            <a:off x="3707904" y="2052516"/>
            <a:ext cx="5040560" cy="1708160"/>
          </a:xfrm>
          <a:prstGeom prst="rect">
            <a:avLst/>
          </a:prstGeom>
        </p:spPr>
        <p:txBody>
          <a:bodyPr wrap="square">
            <a:spAutoFit/>
          </a:bodyPr>
          <a:lstStyle/>
          <a:p>
            <a:pPr>
              <a:lnSpc>
                <a:spcPct val="150000"/>
              </a:lnSpc>
            </a:pPr>
            <a:r>
              <a:rPr lang="zh-CN" altLang="en-US" sz="1400" dirty="0" smtClean="0"/>
              <a:t>        这个有意思的雨伞会在下雨天使用它的时候发生出神奇的效果，一般挡过雨后的雨伞沾满水渍，会影响伞面印花美观。然而这套印花雨伞却只有在经历雨水的冲刷之后，把隐藏着的可爱印花或图案显露出来，即便身上不小心被淋湿，相信看到如此温馨的效果时也会心头暖暖。</a:t>
            </a:r>
            <a:endParaRPr lang="zh-CN" altLang="en-US" sz="1400" dirty="0"/>
          </a:p>
        </p:txBody>
      </p:sp>
      <p:sp>
        <p:nvSpPr>
          <p:cNvPr id="11" name="矩形 10"/>
          <p:cNvSpPr/>
          <p:nvPr/>
        </p:nvSpPr>
        <p:spPr>
          <a:xfrm>
            <a:off x="3743908" y="3814100"/>
            <a:ext cx="4932548" cy="738664"/>
          </a:xfrm>
          <a:prstGeom prst="rect">
            <a:avLst/>
          </a:prstGeom>
        </p:spPr>
        <p:txBody>
          <a:bodyPr wrap="square">
            <a:spAutoFit/>
          </a:bodyPr>
          <a:lstStyle/>
          <a:p>
            <a:r>
              <a:rPr lang="zh-CN" altLang="en-US" sz="1400" b="1" dirty="0" smtClean="0">
                <a:solidFill>
                  <a:srgbClr val="C00000"/>
                </a:solidFill>
              </a:rPr>
              <a:t>归类建议：根据品目</a:t>
            </a:r>
            <a:r>
              <a:rPr lang="en-US" altLang="zh-CN" sz="1400" b="1" dirty="0" smtClean="0">
                <a:solidFill>
                  <a:srgbClr val="C00000"/>
                </a:solidFill>
              </a:rPr>
              <a:t>66.01</a:t>
            </a:r>
            <a:r>
              <a:rPr lang="zh-CN" altLang="en-US" sz="1400" b="1" dirty="0" smtClean="0">
                <a:solidFill>
                  <a:srgbClr val="C00000"/>
                </a:solidFill>
              </a:rPr>
              <a:t>注释：本品目包括各种雨伞、阳伞，不论其各部分由何种材料制成。即使这把雨伞材质新颖可遇水变色，依然应归入税则号列</a:t>
            </a:r>
            <a:r>
              <a:rPr lang="en-US" altLang="zh-CN" sz="1400" b="1" dirty="0" smtClean="0">
                <a:solidFill>
                  <a:srgbClr val="C00000"/>
                </a:solidFill>
              </a:rPr>
              <a:t>6601.9900</a:t>
            </a:r>
            <a:r>
              <a:rPr lang="zh-CN" altLang="en-US" sz="1400" b="1" dirty="0" smtClean="0">
                <a:solidFill>
                  <a:srgbClr val="C00000"/>
                </a:solidFill>
              </a:rPr>
              <a:t>。</a:t>
            </a:r>
            <a:endParaRPr lang="zh-CN" altLang="en-US" sz="1400" dirty="0">
              <a:solidFill>
                <a:srgbClr val="C00000"/>
              </a:solidFill>
            </a:endParaRPr>
          </a:p>
        </p:txBody>
      </p:sp>
      <p:pic>
        <p:nvPicPr>
          <p:cNvPr id="1026" name="Picture 2"/>
          <p:cNvPicPr>
            <a:picLocks noChangeAspect="1" noChangeArrowheads="1"/>
          </p:cNvPicPr>
          <p:nvPr/>
        </p:nvPicPr>
        <p:blipFill>
          <a:blip r:embed="rId5" cstate="print"/>
          <a:srcRect/>
          <a:stretch>
            <a:fillRect/>
          </a:stretch>
        </p:blipFill>
        <p:spPr bwMode="auto">
          <a:xfrm>
            <a:off x="215516" y="1348408"/>
            <a:ext cx="1266825" cy="638175"/>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pic>
        <p:nvPicPr>
          <p:cNvPr id="2050" name="Picture 2"/>
          <p:cNvPicPr>
            <a:picLocks noChangeAspect="1" noChangeArrowheads="1"/>
          </p:cNvPicPr>
          <p:nvPr/>
        </p:nvPicPr>
        <p:blipFill>
          <a:blip r:embed="rId4" cstate="print"/>
          <a:srcRect/>
          <a:stretch>
            <a:fillRect/>
          </a:stretch>
        </p:blipFill>
        <p:spPr bwMode="auto">
          <a:xfrm>
            <a:off x="2303748" y="628328"/>
            <a:ext cx="4320480" cy="1992078"/>
          </a:xfrm>
          <a:prstGeom prst="rect">
            <a:avLst/>
          </a:prstGeom>
          <a:noFill/>
          <a:ln w="9525">
            <a:noFill/>
            <a:miter lim="800000"/>
            <a:headEnd/>
            <a:tailEnd/>
          </a:ln>
        </p:spPr>
      </p:pic>
      <p:sp>
        <p:nvSpPr>
          <p:cNvPr id="6" name="圆角矩形 5"/>
          <p:cNvSpPr/>
          <p:nvPr/>
        </p:nvSpPr>
        <p:spPr>
          <a:xfrm>
            <a:off x="611560" y="2932584"/>
            <a:ext cx="2052228"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环形剃须刀</a:t>
            </a:r>
            <a:endParaRPr lang="zh-CN" altLang="en-US" b="1" dirty="0">
              <a:solidFill>
                <a:schemeClr val="accent5"/>
              </a:solidFill>
            </a:endParaRPr>
          </a:p>
        </p:txBody>
      </p:sp>
      <p:sp>
        <p:nvSpPr>
          <p:cNvPr id="7" name="矩形 6"/>
          <p:cNvSpPr/>
          <p:nvPr/>
        </p:nvSpPr>
        <p:spPr>
          <a:xfrm>
            <a:off x="503548" y="3328628"/>
            <a:ext cx="4104456" cy="1384995"/>
          </a:xfrm>
          <a:prstGeom prst="rect">
            <a:avLst/>
          </a:prstGeom>
        </p:spPr>
        <p:txBody>
          <a:bodyPr wrap="square">
            <a:spAutoFit/>
          </a:bodyPr>
          <a:lstStyle/>
          <a:p>
            <a:pPr>
              <a:lnSpc>
                <a:spcPct val="150000"/>
              </a:lnSpc>
            </a:pPr>
            <a:r>
              <a:rPr lang="zh-CN" altLang="en-US" sz="1400" dirty="0" smtClean="0"/>
              <a:t>刮胡子也算是一个让男人烦恼的事情，刚刮完它又长起来了。现在环形剃刀可以稍微减轻一点你这方面的困扰，它是一种小型管状的电动剃须刀。相对于传统的剃须刀，环剃须刀可以更灵活的使用。</a:t>
            </a:r>
            <a:endParaRPr lang="zh-CN" altLang="en-US" sz="1400" dirty="0"/>
          </a:p>
        </p:txBody>
      </p:sp>
      <p:sp>
        <p:nvSpPr>
          <p:cNvPr id="8" name="矩形 7"/>
          <p:cNvSpPr/>
          <p:nvPr/>
        </p:nvSpPr>
        <p:spPr>
          <a:xfrm>
            <a:off x="4824028" y="3760676"/>
            <a:ext cx="3744416" cy="523220"/>
          </a:xfrm>
          <a:prstGeom prst="rect">
            <a:avLst/>
          </a:prstGeom>
        </p:spPr>
        <p:txBody>
          <a:bodyPr wrap="square">
            <a:spAutoFit/>
          </a:bodyPr>
          <a:lstStyle/>
          <a:p>
            <a:r>
              <a:rPr lang="zh-CN" altLang="en-US" sz="1400" b="1" dirty="0" smtClean="0">
                <a:solidFill>
                  <a:srgbClr val="C00000"/>
                </a:solidFill>
              </a:rPr>
              <a:t>归类建议：本款剃须刀体积小，节省能源，便于携带，应归入税则号列</a:t>
            </a:r>
            <a:r>
              <a:rPr lang="en-US" altLang="zh-CN" sz="1400" b="1" dirty="0" smtClean="0">
                <a:solidFill>
                  <a:srgbClr val="C00000"/>
                </a:solidFill>
              </a:rPr>
              <a:t>8510.1000</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431540" y="864091"/>
            <a:ext cx="8244916" cy="3508653"/>
          </a:xfrm>
          <a:prstGeom prst="rect">
            <a:avLst/>
          </a:prstGeom>
        </p:spPr>
        <p:txBody>
          <a:bodyPr wrap="square">
            <a:spAutoFit/>
          </a:bodyPr>
          <a:lstStyle/>
          <a:p>
            <a:pPr algn="ctr"/>
            <a:r>
              <a:rPr lang="zh-CN" altLang="en-US" sz="1200" b="1" dirty="0" smtClean="0">
                <a:solidFill>
                  <a:schemeClr val="accent1"/>
                </a:solidFill>
              </a:rPr>
              <a:t>海关总署公告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34</a:t>
            </a:r>
            <a:r>
              <a:rPr lang="zh-CN" altLang="en-US" sz="1200" b="1" dirty="0" smtClean="0">
                <a:solidFill>
                  <a:schemeClr val="accent1"/>
                </a:solidFill>
              </a:rPr>
              <a:t>号（关于废止海关监管方式代码的公告）</a:t>
            </a:r>
          </a:p>
          <a:p>
            <a:pPr algn="ctr"/>
            <a:r>
              <a:rPr lang="zh-CN" altLang="en-US" sz="1200" b="1" dirty="0" smtClean="0">
                <a:solidFill>
                  <a:schemeClr val="accent1"/>
                </a:solidFill>
              </a:rPr>
              <a:t>公告</a:t>
            </a:r>
            <a:r>
              <a:rPr lang="en-US" altLang="zh-CN" sz="1200" b="1" dirty="0" smtClean="0">
                <a:solidFill>
                  <a:schemeClr val="accent1"/>
                </a:solidFill>
              </a:rPr>
              <a:t>〔2017〕34 </a:t>
            </a:r>
            <a:r>
              <a:rPr lang="zh-CN" altLang="en-US" sz="1200" b="1" dirty="0" smtClean="0">
                <a:solidFill>
                  <a:schemeClr val="accent1"/>
                </a:solidFill>
              </a:rPr>
              <a:t>号 </a:t>
            </a:r>
          </a:p>
          <a:p>
            <a:endParaRPr lang="zh-CN" altLang="en-US" sz="1200" dirty="0" smtClean="0"/>
          </a:p>
          <a:p>
            <a:pPr>
              <a:lnSpc>
                <a:spcPts val="2000"/>
              </a:lnSpc>
            </a:pPr>
            <a:r>
              <a:rPr lang="zh-CN" altLang="en-US" sz="1200" dirty="0" smtClean="0"/>
              <a:t>　　旅游商品小额贸易的相关政策已取消，为规范海关管理和贸易统计，决定废止海关监管方式代码“</a:t>
            </a:r>
            <a:r>
              <a:rPr lang="en-US" altLang="zh-CN" sz="1200" dirty="0" smtClean="0"/>
              <a:t>0139”</a:t>
            </a:r>
            <a:r>
              <a:rPr lang="zh-CN" altLang="en-US" sz="1200" dirty="0" smtClean="0"/>
              <a:t>，现将有关事项公告如下：</a:t>
            </a:r>
          </a:p>
          <a:p>
            <a:pPr>
              <a:lnSpc>
                <a:spcPts val="2000"/>
              </a:lnSpc>
            </a:pPr>
            <a:endParaRPr lang="zh-CN" altLang="en-US" sz="1200" dirty="0" smtClean="0"/>
          </a:p>
          <a:p>
            <a:pPr>
              <a:lnSpc>
                <a:spcPts val="2000"/>
              </a:lnSpc>
            </a:pPr>
            <a:r>
              <a:rPr lang="zh-CN" altLang="en-US" sz="1200" dirty="0" smtClean="0"/>
              <a:t>　　废止海关监管方式代码“</a:t>
            </a:r>
            <a:r>
              <a:rPr lang="en-US" altLang="zh-CN" sz="1200" dirty="0" smtClean="0"/>
              <a:t>0139”</a:t>
            </a:r>
            <a:r>
              <a:rPr lang="zh-CN" altLang="en-US" sz="1200" dirty="0" smtClean="0"/>
              <a:t>，全称“用于旅游者</a:t>
            </a:r>
            <a:r>
              <a:rPr lang="en-US" altLang="zh-CN" sz="1200" dirty="0" smtClean="0"/>
              <a:t>5</a:t>
            </a:r>
            <a:r>
              <a:rPr lang="zh-CN" altLang="en-US" sz="1200" dirty="0" smtClean="0"/>
              <a:t>万美元以下的出口小批量订货”，简称“旅游购物商品”。旅游购物商品是指境外旅游者用自带外汇购买的或委托境内企业托运出境</a:t>
            </a:r>
            <a:r>
              <a:rPr lang="en-US" altLang="zh-CN" sz="1200" dirty="0" smtClean="0"/>
              <a:t>5</a:t>
            </a:r>
            <a:r>
              <a:rPr lang="zh-CN" altLang="en-US" sz="1200" dirty="0" smtClean="0"/>
              <a:t>万美元以下的旅游商品或小批量订货。</a:t>
            </a:r>
          </a:p>
          <a:p>
            <a:pPr>
              <a:lnSpc>
                <a:spcPts val="2000"/>
              </a:lnSpc>
            </a:pPr>
            <a:endParaRPr lang="zh-CN" altLang="en-US" sz="1200" dirty="0" smtClean="0"/>
          </a:p>
          <a:p>
            <a:pPr>
              <a:lnSpc>
                <a:spcPts val="2000"/>
              </a:lnSpc>
            </a:pPr>
            <a:r>
              <a:rPr lang="zh-CN" altLang="en-US" sz="1200" dirty="0" smtClean="0"/>
              <a:t>　　上述规定自</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a:t>
            </a:r>
            <a:r>
              <a:rPr lang="zh-CN" altLang="en-US" sz="1200" dirty="0" smtClean="0"/>
              <a:t>日起实施。</a:t>
            </a:r>
          </a:p>
          <a:p>
            <a:pPr>
              <a:lnSpc>
                <a:spcPts val="2000"/>
              </a:lnSpc>
            </a:pPr>
            <a:endParaRPr lang="zh-CN" altLang="en-US" sz="1200" dirty="0" smtClean="0"/>
          </a:p>
          <a:p>
            <a:pPr>
              <a:lnSpc>
                <a:spcPts val="2000"/>
              </a:lnSpc>
            </a:pPr>
            <a:r>
              <a:rPr lang="zh-CN" altLang="en-US" sz="1200" dirty="0" smtClean="0"/>
              <a:t>　　特此公告。</a:t>
            </a:r>
          </a:p>
          <a:p>
            <a:endParaRPr lang="zh-CN" altLang="en-US"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27</a:t>
            </a:r>
            <a:r>
              <a:rPr lang="zh-CN" altLang="en-US" sz="1200" dirty="0" smtClean="0"/>
              <a:t>日 　</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pic>
        <p:nvPicPr>
          <p:cNvPr id="3074" name="Picture 2"/>
          <p:cNvPicPr>
            <a:picLocks noChangeAspect="1" noChangeArrowheads="1"/>
          </p:cNvPicPr>
          <p:nvPr/>
        </p:nvPicPr>
        <p:blipFill>
          <a:blip r:embed="rId4" cstate="print"/>
          <a:srcRect/>
          <a:stretch>
            <a:fillRect/>
          </a:stretch>
        </p:blipFill>
        <p:spPr bwMode="auto">
          <a:xfrm>
            <a:off x="503548" y="1240396"/>
            <a:ext cx="4221399" cy="2880320"/>
          </a:xfrm>
          <a:prstGeom prst="rect">
            <a:avLst/>
          </a:prstGeom>
          <a:noFill/>
          <a:ln w="9525">
            <a:noFill/>
            <a:miter lim="800000"/>
            <a:headEnd/>
            <a:tailEnd/>
          </a:ln>
        </p:spPr>
      </p:pic>
      <p:sp>
        <p:nvSpPr>
          <p:cNvPr id="6" name="圆角矩形 5"/>
          <p:cNvSpPr/>
          <p:nvPr/>
        </p:nvSpPr>
        <p:spPr>
          <a:xfrm>
            <a:off x="5004048" y="1204392"/>
            <a:ext cx="2052228"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戒指点钞机</a:t>
            </a:r>
            <a:endParaRPr lang="zh-CN" altLang="en-US" b="1" dirty="0">
              <a:solidFill>
                <a:schemeClr val="accent5"/>
              </a:solidFill>
            </a:endParaRPr>
          </a:p>
        </p:txBody>
      </p:sp>
      <p:sp>
        <p:nvSpPr>
          <p:cNvPr id="7" name="矩形 6"/>
          <p:cNvSpPr/>
          <p:nvPr/>
        </p:nvSpPr>
        <p:spPr>
          <a:xfrm>
            <a:off x="4896036" y="1780456"/>
            <a:ext cx="3816424" cy="1673728"/>
          </a:xfrm>
          <a:prstGeom prst="rect">
            <a:avLst/>
          </a:prstGeom>
        </p:spPr>
        <p:txBody>
          <a:bodyPr wrap="square">
            <a:spAutoFit/>
          </a:bodyPr>
          <a:lstStyle/>
          <a:p>
            <a:pPr>
              <a:lnSpc>
                <a:spcPct val="150000"/>
              </a:lnSpc>
            </a:pPr>
            <a:r>
              <a:rPr lang="zh-CN" altLang="en-US" sz="1400" dirty="0" smtClean="0"/>
              <a:t>如果没有专业训练过点钞，一般点钞速度都比较慢，但是用数钱戒指的话就不用有这样的担心了，人人都可以做点钞员。难能可贵的是，这种戒指点钞器是中国的设计师发明的，这也算是中国人的创新了，获得了红点概念设计奖。</a:t>
            </a:r>
          </a:p>
        </p:txBody>
      </p:sp>
      <p:sp>
        <p:nvSpPr>
          <p:cNvPr id="8" name="矩形 7"/>
          <p:cNvSpPr/>
          <p:nvPr/>
        </p:nvSpPr>
        <p:spPr>
          <a:xfrm>
            <a:off x="4896036" y="3597496"/>
            <a:ext cx="3780928" cy="523220"/>
          </a:xfrm>
          <a:prstGeom prst="rect">
            <a:avLst/>
          </a:prstGeom>
        </p:spPr>
        <p:txBody>
          <a:bodyPr wrap="square">
            <a:spAutoFit/>
          </a:bodyPr>
          <a:lstStyle/>
          <a:p>
            <a:r>
              <a:rPr lang="zh-CN" altLang="en-US" sz="1400" b="1" dirty="0" smtClean="0">
                <a:solidFill>
                  <a:srgbClr val="C00000"/>
                </a:solidFill>
              </a:rPr>
              <a:t>归类建议：点钞器属于计数器，应归入税则号列</a:t>
            </a:r>
            <a:r>
              <a:rPr lang="en-US" altLang="zh-CN" sz="1400" b="1" dirty="0" smtClean="0">
                <a:solidFill>
                  <a:srgbClr val="C00000"/>
                </a:solidFill>
              </a:rPr>
              <a:t>9029.1090</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sp>
        <p:nvSpPr>
          <p:cNvPr id="5" name="圆角矩形 4"/>
          <p:cNvSpPr/>
          <p:nvPr/>
        </p:nvSpPr>
        <p:spPr>
          <a:xfrm>
            <a:off x="467544" y="916360"/>
            <a:ext cx="2052228"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无表盘腕表</a:t>
            </a:r>
            <a:endParaRPr lang="zh-CN" altLang="en-US" b="1" dirty="0">
              <a:solidFill>
                <a:schemeClr val="accent5"/>
              </a:solidFill>
            </a:endParaRPr>
          </a:p>
        </p:txBody>
      </p:sp>
      <p:sp>
        <p:nvSpPr>
          <p:cNvPr id="6" name="矩形 5"/>
          <p:cNvSpPr/>
          <p:nvPr/>
        </p:nvSpPr>
        <p:spPr>
          <a:xfrm>
            <a:off x="395536" y="1456420"/>
            <a:ext cx="4104456" cy="1673728"/>
          </a:xfrm>
          <a:prstGeom prst="rect">
            <a:avLst/>
          </a:prstGeom>
        </p:spPr>
        <p:txBody>
          <a:bodyPr wrap="square">
            <a:spAutoFit/>
          </a:bodyPr>
          <a:lstStyle/>
          <a:p>
            <a:pPr>
              <a:lnSpc>
                <a:spcPct val="150000"/>
              </a:lnSpc>
            </a:pPr>
            <a:r>
              <a:rPr lang="zh-CN" altLang="en-US" sz="1400" dirty="0" smtClean="0"/>
              <a:t>一款于设计周上首次推出的没有表盘的</a:t>
            </a:r>
            <a:r>
              <a:rPr lang="en-US" altLang="zh-CN" sz="1400" dirty="0" smtClean="0"/>
              <a:t>LED</a:t>
            </a:r>
            <a:r>
              <a:rPr lang="zh-CN" altLang="en-US" sz="1400" dirty="0" smtClean="0"/>
              <a:t>腕表。平时没有显示的时候是一款刚性的手镯，可以当做小装饰品；晚上黑夜时通过内置的高亮度</a:t>
            </a:r>
            <a:r>
              <a:rPr lang="en-US" altLang="zh-CN" sz="1400" dirty="0" smtClean="0"/>
              <a:t>LED</a:t>
            </a:r>
            <a:r>
              <a:rPr lang="zh-CN" altLang="en-US" sz="1400" dirty="0" smtClean="0"/>
              <a:t>电子显示，可以清晰呈现显示，这样晚上看时间就又方便又清楚啦。</a:t>
            </a:r>
          </a:p>
        </p:txBody>
      </p:sp>
      <p:pic>
        <p:nvPicPr>
          <p:cNvPr id="4098" name="Picture 2"/>
          <p:cNvPicPr>
            <a:picLocks noChangeAspect="1" noChangeArrowheads="1"/>
          </p:cNvPicPr>
          <p:nvPr/>
        </p:nvPicPr>
        <p:blipFill>
          <a:blip r:embed="rId4" cstate="print"/>
          <a:srcRect/>
          <a:stretch>
            <a:fillRect/>
          </a:stretch>
        </p:blipFill>
        <p:spPr bwMode="auto">
          <a:xfrm>
            <a:off x="4824028" y="1024372"/>
            <a:ext cx="3636404" cy="3357351"/>
          </a:xfrm>
          <a:prstGeom prst="rect">
            <a:avLst/>
          </a:prstGeom>
          <a:noFill/>
          <a:ln w="9525">
            <a:noFill/>
            <a:miter lim="800000"/>
            <a:headEnd/>
            <a:tailEnd/>
          </a:ln>
        </p:spPr>
      </p:pic>
      <p:sp>
        <p:nvSpPr>
          <p:cNvPr id="8" name="矩形 7"/>
          <p:cNvSpPr/>
          <p:nvPr/>
        </p:nvSpPr>
        <p:spPr>
          <a:xfrm>
            <a:off x="395536" y="3508648"/>
            <a:ext cx="4032448" cy="523220"/>
          </a:xfrm>
          <a:prstGeom prst="rect">
            <a:avLst/>
          </a:prstGeom>
        </p:spPr>
        <p:txBody>
          <a:bodyPr wrap="square">
            <a:spAutoFit/>
          </a:bodyPr>
          <a:lstStyle/>
          <a:p>
            <a:r>
              <a:rPr lang="zh-CN" altLang="en-US" sz="1400" b="1" dirty="0" smtClean="0">
                <a:solidFill>
                  <a:srgbClr val="C00000"/>
                </a:solidFill>
              </a:rPr>
              <a:t>归类建议：该款手表用</a:t>
            </a:r>
            <a:r>
              <a:rPr lang="en-US" altLang="zh-CN" sz="1400" b="1" dirty="0" smtClean="0">
                <a:solidFill>
                  <a:srgbClr val="C00000"/>
                </a:solidFill>
              </a:rPr>
              <a:t>LED</a:t>
            </a:r>
            <a:r>
              <a:rPr lang="zh-CN" altLang="en-US" sz="1400" b="1" dirty="0" smtClean="0">
                <a:solidFill>
                  <a:srgbClr val="C00000"/>
                </a:solidFill>
              </a:rPr>
              <a:t>灯代替传统表盘，用于指示时间，应归入税则号列</a:t>
            </a:r>
            <a:r>
              <a:rPr lang="en-US" altLang="zh-CN" sz="1400" b="1" dirty="0" smtClean="0">
                <a:solidFill>
                  <a:srgbClr val="C00000"/>
                </a:solidFill>
              </a:rPr>
              <a:t>9102.1200</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sp>
        <p:nvSpPr>
          <p:cNvPr id="5" name="矩形 4"/>
          <p:cNvSpPr/>
          <p:nvPr/>
        </p:nvSpPr>
        <p:spPr>
          <a:xfrm>
            <a:off x="647564" y="1384412"/>
            <a:ext cx="4140460" cy="2031325"/>
          </a:xfrm>
          <a:prstGeom prst="rect">
            <a:avLst/>
          </a:prstGeom>
        </p:spPr>
        <p:txBody>
          <a:bodyPr wrap="square">
            <a:spAutoFit/>
          </a:bodyPr>
          <a:lstStyle/>
          <a:p>
            <a:pPr>
              <a:lnSpc>
                <a:spcPct val="150000"/>
              </a:lnSpc>
            </a:pPr>
            <a:r>
              <a:rPr lang="zh-CN" altLang="en-US" sz="1400" dirty="0" smtClean="0"/>
              <a:t>这是一款很有特色的废纸篓，你看过之后是不是就很想向里面丢垃圾呢？哈哈，可以挑逗你丢垃圾欲望的废纸篓。放在家里或者公司，尤其是对那种经常会撕纸的文字工作者，这一定会是一个非常不错的锻炼自己的方法。不过现在的无纸办公想有个机会来丢纸也慢慢成为一种奢侈的事情了。</a:t>
            </a:r>
            <a:endParaRPr lang="zh-CN" altLang="en-US" sz="1400" dirty="0"/>
          </a:p>
        </p:txBody>
      </p:sp>
      <p:pic>
        <p:nvPicPr>
          <p:cNvPr id="5122" name="Picture 2"/>
          <p:cNvPicPr>
            <a:picLocks noChangeAspect="1" noChangeArrowheads="1"/>
          </p:cNvPicPr>
          <p:nvPr/>
        </p:nvPicPr>
        <p:blipFill>
          <a:blip r:embed="rId4" cstate="print"/>
          <a:srcRect/>
          <a:stretch>
            <a:fillRect/>
          </a:stretch>
        </p:blipFill>
        <p:spPr bwMode="auto">
          <a:xfrm>
            <a:off x="5148064" y="772344"/>
            <a:ext cx="2781300" cy="3609975"/>
          </a:xfrm>
          <a:prstGeom prst="rect">
            <a:avLst/>
          </a:prstGeom>
          <a:noFill/>
          <a:ln w="9525">
            <a:noFill/>
            <a:miter lim="800000"/>
            <a:headEnd/>
            <a:tailEnd/>
          </a:ln>
        </p:spPr>
      </p:pic>
      <p:pic>
        <p:nvPicPr>
          <p:cNvPr id="5123" name="Picture 3"/>
          <p:cNvPicPr>
            <a:picLocks noChangeAspect="1" noChangeArrowheads="1"/>
          </p:cNvPicPr>
          <p:nvPr/>
        </p:nvPicPr>
        <p:blipFill>
          <a:blip r:embed="rId5" cstate="print"/>
          <a:srcRect/>
          <a:stretch>
            <a:fillRect/>
          </a:stretch>
        </p:blipFill>
        <p:spPr bwMode="auto">
          <a:xfrm>
            <a:off x="7128284" y="4012704"/>
            <a:ext cx="1143000" cy="628650"/>
          </a:xfrm>
          <a:prstGeom prst="rect">
            <a:avLst/>
          </a:prstGeom>
          <a:noFill/>
          <a:ln w="9525">
            <a:noFill/>
            <a:miter lim="800000"/>
            <a:headEnd/>
            <a:tailEnd/>
          </a:ln>
        </p:spPr>
      </p:pic>
      <p:sp>
        <p:nvSpPr>
          <p:cNvPr id="8" name="圆角矩形 7"/>
          <p:cNvSpPr/>
          <p:nvPr/>
        </p:nvSpPr>
        <p:spPr>
          <a:xfrm>
            <a:off x="755576" y="916360"/>
            <a:ext cx="3204356"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减少乱扔垃圾现象的废纸篓</a:t>
            </a:r>
            <a:endParaRPr lang="zh-CN" altLang="en-US" b="1" dirty="0">
              <a:solidFill>
                <a:schemeClr val="accent5"/>
              </a:solidFill>
            </a:endParaRPr>
          </a:p>
        </p:txBody>
      </p:sp>
      <p:sp>
        <p:nvSpPr>
          <p:cNvPr id="9" name="矩形 8"/>
          <p:cNvSpPr/>
          <p:nvPr/>
        </p:nvSpPr>
        <p:spPr>
          <a:xfrm>
            <a:off x="647564" y="3616660"/>
            <a:ext cx="4176464" cy="738664"/>
          </a:xfrm>
          <a:prstGeom prst="rect">
            <a:avLst/>
          </a:prstGeom>
        </p:spPr>
        <p:txBody>
          <a:bodyPr wrap="square">
            <a:spAutoFit/>
          </a:bodyPr>
          <a:lstStyle/>
          <a:p>
            <a:r>
              <a:rPr lang="zh-CN" altLang="en-US" sz="1400" b="1" dirty="0" smtClean="0">
                <a:solidFill>
                  <a:srgbClr val="C00000"/>
                </a:solidFill>
              </a:rPr>
              <a:t>归类建议：该款废纸篓由木架子和钢铁制的篓组成，其主要特征是钢铁制的废纸篓，应归入税则号列</a:t>
            </a:r>
            <a:r>
              <a:rPr lang="en-US" altLang="zh-CN" sz="1400" b="1" dirty="0" smtClean="0">
                <a:solidFill>
                  <a:srgbClr val="C00000"/>
                </a:solidFill>
              </a:rPr>
              <a:t>7326.2090</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pic>
        <p:nvPicPr>
          <p:cNvPr id="6146" name="Picture 2"/>
          <p:cNvPicPr>
            <a:picLocks noChangeAspect="1" noChangeArrowheads="1"/>
          </p:cNvPicPr>
          <p:nvPr/>
        </p:nvPicPr>
        <p:blipFill>
          <a:blip r:embed="rId4" cstate="print"/>
          <a:srcRect/>
          <a:stretch>
            <a:fillRect/>
          </a:stretch>
        </p:blipFill>
        <p:spPr bwMode="auto">
          <a:xfrm>
            <a:off x="647564" y="1366850"/>
            <a:ext cx="2619375" cy="2609850"/>
          </a:xfrm>
          <a:prstGeom prst="rect">
            <a:avLst/>
          </a:prstGeom>
          <a:noFill/>
          <a:ln w="9525">
            <a:noFill/>
            <a:miter lim="800000"/>
            <a:headEnd/>
            <a:tailEnd/>
          </a:ln>
        </p:spPr>
      </p:pic>
      <p:sp>
        <p:nvSpPr>
          <p:cNvPr id="6" name="圆角矩形 5"/>
          <p:cNvSpPr/>
          <p:nvPr/>
        </p:nvSpPr>
        <p:spPr>
          <a:xfrm>
            <a:off x="3743908" y="844352"/>
            <a:ext cx="1836204"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像素沙发</a:t>
            </a:r>
            <a:endParaRPr lang="zh-CN" altLang="en-US" b="1" dirty="0">
              <a:solidFill>
                <a:schemeClr val="accent5"/>
              </a:solidFill>
            </a:endParaRPr>
          </a:p>
        </p:txBody>
      </p:sp>
      <p:sp>
        <p:nvSpPr>
          <p:cNvPr id="7" name="矩形 6"/>
          <p:cNvSpPr/>
          <p:nvPr/>
        </p:nvSpPr>
        <p:spPr>
          <a:xfrm>
            <a:off x="3599892" y="1348408"/>
            <a:ext cx="4572000" cy="1996893"/>
          </a:xfrm>
          <a:prstGeom prst="rect">
            <a:avLst/>
          </a:prstGeom>
        </p:spPr>
        <p:txBody>
          <a:bodyPr>
            <a:spAutoFit/>
          </a:bodyPr>
          <a:lstStyle/>
          <a:p>
            <a:pPr>
              <a:lnSpc>
                <a:spcPct val="150000"/>
              </a:lnSpc>
            </a:pPr>
            <a:r>
              <a:rPr lang="zh-CN" altLang="en-US" sz="1400" dirty="0" smtClean="0"/>
              <a:t>这是一个超酷的像素沙发，它的巧妙之处在于沙发是由一个一个小的像素块组成，在小的像素块之间可以放一些平时使用的东西，如书本，笔记本电脑以及手机等，做在沙发上，随手就可以拿到自己需要的东西，在享受舒服沙发的同时还可以提高自己的工作效率，是不是很美？用这个像素沙发，放下你所有想放的东西吧。</a:t>
            </a:r>
            <a:endParaRPr lang="zh-CN" altLang="en-US" sz="1400" dirty="0"/>
          </a:p>
        </p:txBody>
      </p:sp>
      <p:sp>
        <p:nvSpPr>
          <p:cNvPr id="8" name="矩形 7"/>
          <p:cNvSpPr/>
          <p:nvPr/>
        </p:nvSpPr>
        <p:spPr>
          <a:xfrm>
            <a:off x="3599892" y="3544652"/>
            <a:ext cx="4572000" cy="523220"/>
          </a:xfrm>
          <a:prstGeom prst="rect">
            <a:avLst/>
          </a:prstGeom>
        </p:spPr>
        <p:txBody>
          <a:bodyPr>
            <a:spAutoFit/>
          </a:bodyPr>
          <a:lstStyle/>
          <a:p>
            <a:r>
              <a:rPr lang="zh-CN" altLang="en-US" sz="1400" b="1" dirty="0" smtClean="0">
                <a:solidFill>
                  <a:srgbClr val="C00000"/>
                </a:solidFill>
              </a:rPr>
              <a:t>归类建议：该款沙发可解决使用时手中的小物品无处安放的烦恼，属于坐具，应归入品目</a:t>
            </a:r>
            <a:r>
              <a:rPr lang="en-US" altLang="zh-CN" sz="1400" b="1" dirty="0" smtClean="0">
                <a:solidFill>
                  <a:srgbClr val="C00000"/>
                </a:solidFill>
              </a:rPr>
              <a:t>94.01</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归类</a:t>
            </a:r>
            <a:endParaRPr lang="zh-CN" altLang="en-US" b="1" dirty="0">
              <a:solidFill>
                <a:schemeClr val="accent3"/>
              </a:solidFill>
            </a:endParaRPr>
          </a:p>
        </p:txBody>
      </p:sp>
      <p:pic>
        <p:nvPicPr>
          <p:cNvPr id="7170" name="Picture 2"/>
          <p:cNvPicPr>
            <a:picLocks noChangeAspect="1" noChangeArrowheads="1"/>
          </p:cNvPicPr>
          <p:nvPr/>
        </p:nvPicPr>
        <p:blipFill>
          <a:blip r:embed="rId4" cstate="print"/>
          <a:srcRect/>
          <a:stretch>
            <a:fillRect/>
          </a:stretch>
        </p:blipFill>
        <p:spPr bwMode="auto">
          <a:xfrm>
            <a:off x="611560" y="736340"/>
            <a:ext cx="2808312" cy="1827243"/>
          </a:xfrm>
          <a:prstGeom prst="rect">
            <a:avLst/>
          </a:prstGeom>
          <a:noFill/>
          <a:ln w="9525">
            <a:noFill/>
            <a:miter lim="800000"/>
            <a:headEnd/>
            <a:tailEnd/>
          </a:ln>
        </p:spPr>
      </p:pic>
      <p:sp>
        <p:nvSpPr>
          <p:cNvPr id="6" name="圆角矩形 5"/>
          <p:cNvSpPr/>
          <p:nvPr/>
        </p:nvSpPr>
        <p:spPr>
          <a:xfrm>
            <a:off x="611560" y="2896580"/>
            <a:ext cx="1836204" cy="32403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5"/>
                </a:solidFill>
              </a:rPr>
              <a:t>钢琴门铃</a:t>
            </a:r>
            <a:endParaRPr lang="zh-CN" altLang="en-US" b="1" dirty="0">
              <a:solidFill>
                <a:schemeClr val="accent5"/>
              </a:solidFill>
            </a:endParaRPr>
          </a:p>
        </p:txBody>
      </p:sp>
      <p:sp>
        <p:nvSpPr>
          <p:cNvPr id="7" name="矩形 6"/>
          <p:cNvSpPr/>
          <p:nvPr/>
        </p:nvSpPr>
        <p:spPr>
          <a:xfrm>
            <a:off x="467544" y="3364632"/>
            <a:ext cx="8316924" cy="1384995"/>
          </a:xfrm>
          <a:prstGeom prst="rect">
            <a:avLst/>
          </a:prstGeom>
        </p:spPr>
        <p:txBody>
          <a:bodyPr wrap="square">
            <a:spAutoFit/>
          </a:bodyPr>
          <a:lstStyle/>
          <a:p>
            <a:pPr>
              <a:lnSpc>
                <a:spcPct val="150000"/>
              </a:lnSpc>
            </a:pPr>
            <a:r>
              <a:rPr lang="zh-CN" altLang="en-US" sz="1400" dirty="0" smtClean="0"/>
              <a:t>在日常生活中，音乐的门铃很常见，但曲调都是固定的，难免有些单调。中国设计师设计的这个“钢琴门铃”，虽然只有几个琴键，但也足以编出一段美妙的旋律。不同的访客，弹出不同的曲子，让等侯的时间，不再枯燥。如果事先约定好了，还能顺便告诉主人“我是谁”，很有新意啊。但是门铃要设置的高一点，否则被哪家的小朋友够到了估计会没事就去按你们的门铃的。。。 </a:t>
            </a:r>
            <a:endParaRPr lang="zh-CN" altLang="en-US" sz="1400" dirty="0"/>
          </a:p>
        </p:txBody>
      </p:sp>
      <p:sp>
        <p:nvSpPr>
          <p:cNvPr id="8" name="矩形 7"/>
          <p:cNvSpPr/>
          <p:nvPr/>
        </p:nvSpPr>
        <p:spPr>
          <a:xfrm>
            <a:off x="3743908" y="1312404"/>
            <a:ext cx="4572000" cy="954107"/>
          </a:xfrm>
          <a:prstGeom prst="rect">
            <a:avLst/>
          </a:prstGeom>
        </p:spPr>
        <p:txBody>
          <a:bodyPr>
            <a:spAutoFit/>
          </a:bodyPr>
          <a:lstStyle/>
          <a:p>
            <a:r>
              <a:rPr lang="zh-CN" altLang="en-US" sz="1400" b="1" dirty="0" smtClean="0">
                <a:solidFill>
                  <a:srgbClr val="C00000"/>
                </a:solidFill>
              </a:rPr>
              <a:t>归类建议：门铃是我们生活中常见的物品，几乎每家每户都有。能随心按出音乐的门铃虽然新鲜，但依然是门铃，属于电气音响及视觉信号装置，应归入税则号列</a:t>
            </a:r>
            <a:r>
              <a:rPr lang="en-US" altLang="zh-CN" sz="1400" b="1" dirty="0" smtClean="0">
                <a:solidFill>
                  <a:srgbClr val="C00000"/>
                </a:solidFill>
              </a:rPr>
              <a:t>8531.8090</a:t>
            </a:r>
            <a:r>
              <a:rPr lang="zh-CN" altLang="en-US" sz="1400" b="1" dirty="0" smtClean="0">
                <a:solidFill>
                  <a:srgbClr val="C00000"/>
                </a:solidFill>
              </a:rPr>
              <a:t>。</a:t>
            </a: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DF3C1C41-8A1D-4B13-8B1E-9F1123EE3B5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144525" y="0"/>
            <a:ext cx="4954421" cy="5145088"/>
          </a:xfrm>
          <a:prstGeom prst="rect">
            <a:avLst/>
          </a:prstGeom>
        </p:spPr>
      </p:pic>
      <p:sp>
        <p:nvSpPr>
          <p:cNvPr id="19" name="矩形 18">
            <a:extLst>
              <a:ext uri="{FF2B5EF4-FFF2-40B4-BE49-F238E27FC236}">
                <a16:creationId xmlns="" xmlns:a16="http://schemas.microsoft.com/office/drawing/2014/main" id="{478D4594-C368-45A4-9FA1-F78A5F268C85}"/>
              </a:ext>
            </a:extLst>
          </p:cNvPr>
          <p:cNvSpPr/>
          <p:nvPr/>
        </p:nvSpPr>
        <p:spPr>
          <a:xfrm>
            <a:off x="3991321" y="2356520"/>
            <a:ext cx="944434" cy="9444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smtClean="0">
                <a:solidFill>
                  <a:schemeClr val="accent2">
                    <a:lumMod val="75000"/>
                  </a:schemeClr>
                </a:solidFill>
              </a:rPr>
              <a:t>04</a:t>
            </a:r>
            <a:endParaRPr lang="zh-CN" altLang="en-US" sz="4500" dirty="0">
              <a:solidFill>
                <a:schemeClr val="accent2">
                  <a:lumMod val="75000"/>
                </a:schemeClr>
              </a:solidFill>
            </a:endParaRPr>
          </a:p>
        </p:txBody>
      </p:sp>
      <p:sp>
        <p:nvSpPr>
          <p:cNvPr id="20" name="文本框 19">
            <a:extLst>
              <a:ext uri="{FF2B5EF4-FFF2-40B4-BE49-F238E27FC236}">
                <a16:creationId xmlns="" xmlns:a16="http://schemas.microsoft.com/office/drawing/2014/main" id="{1C505F29-25FC-452A-A34A-EF1902F4C364}"/>
              </a:ext>
            </a:extLst>
          </p:cNvPr>
          <p:cNvSpPr txBox="1"/>
          <p:nvPr/>
        </p:nvSpPr>
        <p:spPr>
          <a:xfrm>
            <a:off x="3936993" y="3580656"/>
            <a:ext cx="1031051" cy="600164"/>
          </a:xfrm>
          <a:prstGeom prst="rect">
            <a:avLst/>
          </a:prstGeom>
          <a:noFill/>
        </p:spPr>
        <p:txBody>
          <a:bodyPr wrap="none" rtlCol="0">
            <a:spAutoFit/>
          </a:bodyPr>
          <a:lstStyle/>
          <a:p>
            <a:r>
              <a:rPr lang="zh-CN" altLang="en-US" sz="3300" b="1" dirty="0" smtClean="0">
                <a:solidFill>
                  <a:schemeClr val="accent2">
                    <a:lumMod val="75000"/>
                  </a:schemeClr>
                </a:solidFill>
              </a:rPr>
              <a:t>商检</a:t>
            </a:r>
            <a:endParaRPr lang="en-US" altLang="zh-CN" sz="3300" b="1" dirty="0">
              <a:solidFill>
                <a:schemeClr val="accent2">
                  <a:lumMod val="75000"/>
                </a:schemeClr>
              </a:solidFill>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3995936" y="4264732"/>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341588037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9" name="矩形 8"/>
          <p:cNvSpPr/>
          <p:nvPr/>
        </p:nvSpPr>
        <p:spPr>
          <a:xfrm>
            <a:off x="503548" y="844352"/>
            <a:ext cx="8244916" cy="3386825"/>
          </a:xfrm>
          <a:prstGeom prst="rect">
            <a:avLst/>
          </a:prstGeom>
        </p:spPr>
        <p:txBody>
          <a:bodyPr wrap="square">
            <a:spAutoFit/>
          </a:bodyPr>
          <a:lstStyle/>
          <a:p>
            <a:pPr algn="ctr">
              <a:lnSpc>
                <a:spcPct val="150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59</a:t>
            </a:r>
            <a:r>
              <a:rPr lang="zh-CN" altLang="en-US" sz="1200" b="1" dirty="0" smtClean="0">
                <a:solidFill>
                  <a:schemeClr val="accent1"/>
                </a:solidFill>
              </a:rPr>
              <a:t>号</a:t>
            </a:r>
          </a:p>
          <a:p>
            <a:pPr algn="ctr">
              <a:lnSpc>
                <a:spcPct val="150000"/>
              </a:lnSpc>
            </a:pPr>
            <a:r>
              <a:rPr lang="zh-CN" altLang="en-US" sz="1200" b="1" dirty="0" smtClean="0">
                <a:solidFill>
                  <a:schemeClr val="accent1"/>
                </a:solidFill>
              </a:rPr>
              <a:t>质检总局对部分旧医疗器械采取紧急控制措施的公告</a:t>
            </a:r>
          </a:p>
          <a:p>
            <a:pPr>
              <a:lnSpc>
                <a:spcPct val="150000"/>
              </a:lnSpc>
            </a:pPr>
            <a:endParaRPr lang="zh-CN" altLang="en-US" sz="1200" dirty="0" smtClean="0"/>
          </a:p>
          <a:p>
            <a:pPr>
              <a:lnSpc>
                <a:spcPct val="150000"/>
              </a:lnSpc>
            </a:pPr>
            <a:r>
              <a:rPr lang="zh-CN" altLang="en-US" sz="1200" dirty="0" smtClean="0"/>
              <a:t>         近期，有企业向我出入境检验检疫部门申报进口旧医疗器械，涉及</a:t>
            </a:r>
            <a:r>
              <a:rPr lang="en-US" altLang="zh-CN" sz="1200" dirty="0" smtClean="0"/>
              <a:t>HS</a:t>
            </a:r>
            <a:r>
              <a:rPr lang="zh-CN" altLang="en-US" sz="1200" dirty="0" smtClean="0"/>
              <a:t>编码分别为：</a:t>
            </a:r>
            <a:r>
              <a:rPr lang="en-US" altLang="zh-CN" sz="1200" dirty="0" smtClean="0"/>
              <a:t>9027809900</a:t>
            </a:r>
            <a:r>
              <a:rPr lang="zh-CN" altLang="en-US" sz="1200" dirty="0" smtClean="0"/>
              <a:t>（其他理化分析仪器及装置）和</a:t>
            </a:r>
            <a:r>
              <a:rPr lang="en-US" altLang="zh-CN" sz="1200" dirty="0" smtClean="0"/>
              <a:t>9027500000</a:t>
            </a:r>
            <a:r>
              <a:rPr lang="zh-CN" altLang="en-US" sz="1200" dirty="0" smtClean="0"/>
              <a:t>（使用光学射线的其他仪器及装置）。经有关部门和专家分析认为上述两个编码项下的旧医疗器械安全风险极大，为保护我国人民生命健康安全，经商商务部和国家食品药品监督管理总局，根据</a:t>
            </a:r>
            <a:r>
              <a:rPr lang="en-US" altLang="zh-CN" sz="1200" dirty="0" smtClean="0"/>
              <a:t>《</a:t>
            </a:r>
            <a:r>
              <a:rPr lang="zh-CN" altLang="en-US" sz="1200" dirty="0" smtClean="0"/>
              <a:t>中华人民共和国进出口商品检验法</a:t>
            </a:r>
            <a:r>
              <a:rPr lang="en-US" altLang="zh-CN" sz="1200" dirty="0" smtClean="0"/>
              <a:t>》</a:t>
            </a:r>
            <a:r>
              <a:rPr lang="zh-CN" altLang="en-US" sz="1200" dirty="0" smtClean="0"/>
              <a:t>及其实施条例和</a:t>
            </a:r>
            <a:r>
              <a:rPr lang="en-US" altLang="zh-CN" sz="1200" dirty="0" smtClean="0"/>
              <a:t>《</a:t>
            </a:r>
            <a:r>
              <a:rPr lang="zh-CN" altLang="en-US" sz="1200" dirty="0" smtClean="0"/>
              <a:t>出入境检验检疫风险预警及快速反应管理规定</a:t>
            </a:r>
            <a:r>
              <a:rPr lang="en-US" altLang="zh-CN" sz="1200" dirty="0" smtClean="0"/>
              <a:t>》</a:t>
            </a:r>
            <a:r>
              <a:rPr lang="zh-CN" altLang="en-US" sz="1200" dirty="0" smtClean="0"/>
              <a:t>（质检总局令第</a:t>
            </a:r>
            <a:r>
              <a:rPr lang="en-US" altLang="zh-CN" sz="1200" dirty="0" smtClean="0"/>
              <a:t>1</a:t>
            </a:r>
            <a:r>
              <a:rPr lang="zh-CN" altLang="en-US" sz="1200" dirty="0" smtClean="0"/>
              <a:t>号），决定自本公告发布之日起，对</a:t>
            </a:r>
            <a:r>
              <a:rPr lang="en-US" altLang="zh-CN" sz="1200" dirty="0" smtClean="0"/>
              <a:t>HS</a:t>
            </a:r>
            <a:r>
              <a:rPr lang="zh-CN" altLang="en-US" sz="1200" dirty="0" smtClean="0"/>
              <a:t>编码</a:t>
            </a:r>
            <a:r>
              <a:rPr lang="en-US" altLang="zh-CN" sz="1200" dirty="0" smtClean="0"/>
              <a:t>9027809900</a:t>
            </a:r>
            <a:r>
              <a:rPr lang="zh-CN" altLang="en-US" sz="1200" dirty="0" smtClean="0"/>
              <a:t>和</a:t>
            </a:r>
            <a:r>
              <a:rPr lang="en-US" altLang="zh-CN" sz="1200" dirty="0" smtClean="0"/>
              <a:t>9027500000</a:t>
            </a:r>
            <a:r>
              <a:rPr lang="zh-CN" altLang="en-US" sz="1200" dirty="0" smtClean="0"/>
              <a:t>项下的旧医疗器械采取紧急控制措施，禁止其入境（中国生产产品售后维修的除外）。</a:t>
            </a:r>
          </a:p>
          <a:p>
            <a:pPr algn="r">
              <a:lnSpc>
                <a:spcPct val="150000"/>
              </a:lnSpc>
            </a:pPr>
            <a:endParaRPr lang="zh-CN" altLang="en-US" sz="1200" dirty="0" smtClean="0"/>
          </a:p>
          <a:p>
            <a:pPr algn="r">
              <a:lnSpc>
                <a:spcPct val="150000"/>
              </a:lnSpc>
            </a:pPr>
            <a:r>
              <a:rPr lang="zh-CN" altLang="en-US" sz="1200" dirty="0" smtClean="0"/>
              <a:t>质检总局</a:t>
            </a:r>
          </a:p>
          <a:p>
            <a:pPr algn="r">
              <a:lnSpc>
                <a:spcPct val="150000"/>
              </a:lnSpc>
            </a:pP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10</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287524" y="592324"/>
            <a:ext cx="8568952" cy="4247317"/>
          </a:xfrm>
          <a:prstGeom prst="rect">
            <a:avLst/>
          </a:prstGeom>
        </p:spPr>
        <p:txBody>
          <a:bodyPr wrap="square">
            <a:spAutoFit/>
          </a:bodyPr>
          <a:lstStyle/>
          <a:p>
            <a:pPr algn="ctr">
              <a:lnSpc>
                <a:spcPct val="150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60</a:t>
            </a:r>
            <a:r>
              <a:rPr lang="zh-CN" altLang="en-US" sz="1200" b="1" dirty="0" smtClean="0">
                <a:solidFill>
                  <a:schemeClr val="accent1"/>
                </a:solidFill>
              </a:rPr>
              <a:t>号</a:t>
            </a:r>
            <a:endParaRPr lang="zh-CN" altLang="en-US" sz="1200" b="1" dirty="0" smtClean="0">
              <a:solidFill>
                <a:schemeClr val="accent1"/>
              </a:solidFill>
            </a:endParaRPr>
          </a:p>
          <a:p>
            <a:pPr algn="ctr">
              <a:lnSpc>
                <a:spcPct val="150000"/>
              </a:lnSpc>
            </a:pPr>
            <a:r>
              <a:rPr lang="zh-CN" altLang="en-US" sz="1200" b="1" dirty="0" smtClean="0">
                <a:solidFill>
                  <a:schemeClr val="accent1"/>
                </a:solidFill>
              </a:rPr>
              <a:t>质检总局关于公布</a:t>
            </a:r>
            <a:r>
              <a:rPr lang="en-US" altLang="zh-CN" sz="1200" b="1" dirty="0" smtClean="0">
                <a:solidFill>
                  <a:schemeClr val="accent1"/>
                </a:solidFill>
              </a:rPr>
              <a:t>2017</a:t>
            </a:r>
            <a:r>
              <a:rPr lang="zh-CN" altLang="en-US" sz="1200" b="1" dirty="0" smtClean="0">
                <a:solidFill>
                  <a:schemeClr val="accent1"/>
                </a:solidFill>
              </a:rPr>
              <a:t>年上半年国家监督抽查产品质量状况的公告</a:t>
            </a:r>
          </a:p>
          <a:p>
            <a:pPr>
              <a:lnSpc>
                <a:spcPct val="150000"/>
              </a:lnSpc>
            </a:pPr>
            <a:endParaRPr lang="zh-CN" altLang="en-US" sz="1200" dirty="0" smtClean="0"/>
          </a:p>
          <a:p>
            <a:pPr>
              <a:lnSpc>
                <a:spcPct val="150000"/>
              </a:lnSpc>
            </a:pPr>
            <a:r>
              <a:rPr lang="en-US" altLang="zh-CN" sz="1200" dirty="0" smtClean="0"/>
              <a:t>2017</a:t>
            </a:r>
            <a:r>
              <a:rPr lang="zh-CN" altLang="en-US" sz="1200" dirty="0" smtClean="0"/>
              <a:t>年上半年，质检总局全面贯彻落实国务院关于推广“双随机、一公开”监管工作的决策部署，加大推进简政放权、放管结合、优化服务改革力度，组织开展了日用及纺织品、电子电器、轻工产品、建筑和装饰装修材料、农业生产资料、机械及安防产品、电工及材料等</a:t>
            </a:r>
            <a:r>
              <a:rPr lang="en-US" altLang="zh-CN" sz="1200" dirty="0" smtClean="0"/>
              <a:t>7</a:t>
            </a:r>
            <a:r>
              <a:rPr lang="zh-CN" altLang="en-US" sz="1200" dirty="0" smtClean="0"/>
              <a:t>大类产品质量国家监督抽查。现将有关情况公告如下</a:t>
            </a:r>
            <a:r>
              <a:rPr lang="zh-CN" altLang="en-US" sz="1200" dirty="0" smtClean="0"/>
              <a:t>：</a:t>
            </a:r>
            <a:endParaRPr lang="zh-CN" altLang="en-US" sz="1200" dirty="0" smtClean="0"/>
          </a:p>
          <a:p>
            <a:pPr>
              <a:lnSpc>
                <a:spcPct val="150000"/>
              </a:lnSpc>
            </a:pPr>
            <a:r>
              <a:rPr lang="zh-CN" altLang="en-US" sz="1200" dirty="0" smtClean="0"/>
              <a:t>一、基本情</a:t>
            </a:r>
            <a:r>
              <a:rPr lang="zh-CN" altLang="en-US" sz="1200" dirty="0" smtClean="0"/>
              <a:t>况</a:t>
            </a:r>
            <a:endParaRPr lang="zh-CN" altLang="en-US" sz="1200" dirty="0" smtClean="0"/>
          </a:p>
          <a:p>
            <a:pPr>
              <a:lnSpc>
                <a:spcPct val="150000"/>
              </a:lnSpc>
            </a:pPr>
            <a:r>
              <a:rPr lang="zh-CN" altLang="en-US" sz="1200" dirty="0" smtClean="0"/>
              <a:t>（一）</a:t>
            </a:r>
            <a:r>
              <a:rPr lang="en-US" altLang="zh-CN" sz="1200" dirty="0" smtClean="0"/>
              <a:t>2017</a:t>
            </a:r>
            <a:r>
              <a:rPr lang="zh-CN" altLang="en-US" sz="1200" dirty="0" smtClean="0"/>
              <a:t>年上半年，国家监督抽查产品</a:t>
            </a:r>
            <a:r>
              <a:rPr lang="en-US" altLang="zh-CN" sz="1200" dirty="0" smtClean="0"/>
              <a:t>41</a:t>
            </a:r>
            <a:r>
              <a:rPr lang="zh-CN" altLang="en-US" sz="1200" dirty="0" smtClean="0"/>
              <a:t>种。其中包括：针织内衣、女士内衣等</a:t>
            </a:r>
            <a:r>
              <a:rPr lang="en-US" altLang="zh-CN" sz="1200" dirty="0" smtClean="0"/>
              <a:t>2</a:t>
            </a:r>
            <a:r>
              <a:rPr lang="zh-CN" altLang="en-US" sz="1200" dirty="0" smtClean="0"/>
              <a:t>种日用及纺织品；笔记本电脑、吸油烟机、电烤箱、室内加热器、房间空气调节器、家用电动洗衣机、储水式电热水器、热泵热水机（器）、电磁灶、食具消毒柜、集成电路（</a:t>
            </a:r>
            <a:r>
              <a:rPr lang="en-US" altLang="zh-CN" sz="1200" dirty="0" smtClean="0"/>
              <a:t>IC</a:t>
            </a:r>
            <a:r>
              <a:rPr lang="zh-CN" altLang="en-US" sz="1200" dirty="0" smtClean="0"/>
              <a:t>）卡读写机等</a:t>
            </a:r>
            <a:r>
              <a:rPr lang="en-US" altLang="zh-CN" sz="1200" dirty="0" smtClean="0"/>
              <a:t>11</a:t>
            </a:r>
            <a:r>
              <a:rPr lang="zh-CN" altLang="en-US" sz="1200" dirty="0" smtClean="0"/>
              <a:t>种电子电器；卫生巾、纸尿裤、纸巾纸、家用卫生杀虫用品、家用燃气灶具、自行车、电动自行车、树脂镜片等</a:t>
            </a:r>
            <a:r>
              <a:rPr lang="en-US" altLang="zh-CN" sz="1200" dirty="0" smtClean="0"/>
              <a:t>8</a:t>
            </a:r>
            <a:r>
              <a:rPr lang="zh-CN" altLang="en-US" sz="1200" dirty="0" smtClean="0"/>
              <a:t>种轻工产品</a:t>
            </a:r>
            <a:r>
              <a:rPr lang="zh-CN" altLang="en-US" sz="1200" dirty="0" smtClean="0"/>
              <a:t>；</a:t>
            </a:r>
            <a:endParaRPr lang="zh-CN" altLang="en-US" sz="1200" dirty="0" smtClean="0"/>
          </a:p>
          <a:p>
            <a:pPr>
              <a:lnSpc>
                <a:spcPct val="150000"/>
              </a:lnSpc>
            </a:pPr>
            <a:r>
              <a:rPr lang="zh-CN" altLang="en-US" sz="1200" dirty="0" smtClean="0"/>
              <a:t>建筑防水涂料、溶剂型木器涂料、实木地板、浸渍纸层压木质地板、浸渍胶膜纸饰面人造板、机制地毯等</a:t>
            </a:r>
            <a:r>
              <a:rPr lang="en-US" altLang="zh-CN" sz="1200" dirty="0" smtClean="0"/>
              <a:t>6</a:t>
            </a:r>
            <a:r>
              <a:rPr lang="zh-CN" altLang="en-US" sz="1200" dirty="0" smtClean="0"/>
              <a:t>种建筑和装饰装修材料；播种机、磷肥、农药、稻麦联合收割机、植物保护机械等</a:t>
            </a:r>
            <a:r>
              <a:rPr lang="en-US" altLang="zh-CN" sz="1200" dirty="0" smtClean="0"/>
              <a:t>5</a:t>
            </a:r>
            <a:r>
              <a:rPr lang="zh-CN" altLang="en-US" sz="1200" dirty="0" smtClean="0"/>
              <a:t>种农业生产资料；磨床、容积式空气压缩机、锁具、防爆电气等</a:t>
            </a:r>
            <a:r>
              <a:rPr lang="en-US" altLang="zh-CN" sz="1200" dirty="0" smtClean="0"/>
              <a:t>4</a:t>
            </a:r>
            <a:r>
              <a:rPr lang="zh-CN" altLang="en-US" sz="1200" dirty="0" smtClean="0"/>
              <a:t>种机械及安防产品；砂轮、动力用煤、钢丝绳、阀门、稀土氧化物等</a:t>
            </a:r>
            <a:r>
              <a:rPr lang="en-US" altLang="zh-CN" sz="1200" dirty="0" smtClean="0"/>
              <a:t>5</a:t>
            </a:r>
            <a:r>
              <a:rPr lang="zh-CN" altLang="en-US" sz="1200" dirty="0" smtClean="0"/>
              <a:t>种电工及材料产品。按照抽查企业数划分，</a:t>
            </a:r>
            <a:r>
              <a:rPr lang="en-US" altLang="zh-CN" sz="1200" dirty="0" smtClean="0"/>
              <a:t>7</a:t>
            </a:r>
            <a:r>
              <a:rPr lang="zh-CN" altLang="en-US" sz="1200" dirty="0" smtClean="0"/>
              <a:t>大类产品抽查比例见图</a:t>
            </a:r>
            <a:r>
              <a:rPr lang="en-US" altLang="zh-CN" sz="1200" dirty="0" smtClean="0"/>
              <a:t>1</a:t>
            </a:r>
            <a:r>
              <a:rPr lang="zh-CN" altLang="en-US" sz="1200" dirty="0" smtClean="0"/>
              <a:t>。</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pic>
        <p:nvPicPr>
          <p:cNvPr id="1026" name="Picture 2"/>
          <p:cNvPicPr>
            <a:picLocks noChangeAspect="1" noChangeArrowheads="1"/>
          </p:cNvPicPr>
          <p:nvPr/>
        </p:nvPicPr>
        <p:blipFill>
          <a:blip r:embed="rId4" cstate="print"/>
          <a:srcRect/>
          <a:stretch>
            <a:fillRect/>
          </a:stretch>
        </p:blipFill>
        <p:spPr bwMode="auto">
          <a:xfrm>
            <a:off x="2733675" y="916360"/>
            <a:ext cx="3676650" cy="2705100"/>
          </a:xfrm>
          <a:prstGeom prst="rect">
            <a:avLst/>
          </a:prstGeom>
          <a:noFill/>
          <a:ln w="9525">
            <a:noFill/>
            <a:miter lim="800000"/>
            <a:headEnd/>
            <a:tailEnd/>
          </a:ln>
        </p:spPr>
      </p:pic>
      <p:sp>
        <p:nvSpPr>
          <p:cNvPr id="7" name="矩形 6"/>
          <p:cNvSpPr/>
          <p:nvPr/>
        </p:nvSpPr>
        <p:spPr>
          <a:xfrm>
            <a:off x="3516263" y="3940696"/>
            <a:ext cx="2111475" cy="307777"/>
          </a:xfrm>
          <a:prstGeom prst="rect">
            <a:avLst/>
          </a:prstGeom>
        </p:spPr>
        <p:txBody>
          <a:bodyPr wrap="none">
            <a:spAutoFit/>
          </a:bodyPr>
          <a:lstStyle/>
          <a:p>
            <a:r>
              <a:rPr lang="en-US" altLang="zh-CN" sz="1400" dirty="0" smtClean="0">
                <a:effectLst>
                  <a:innerShdw blurRad="63500" dist="50800">
                    <a:prstClr val="black">
                      <a:alpha val="50000"/>
                    </a:prstClr>
                  </a:innerShdw>
                </a:effectLst>
              </a:rPr>
              <a:t>图1 抽查种类企业比例图</a:t>
            </a:r>
            <a:endParaRPr lang="zh-CN" altLang="en-US" sz="14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359532" y="880356"/>
            <a:ext cx="3456384" cy="3970318"/>
          </a:xfrm>
          <a:prstGeom prst="rect">
            <a:avLst/>
          </a:prstGeom>
        </p:spPr>
        <p:txBody>
          <a:bodyPr wrap="square">
            <a:spAutoFit/>
          </a:bodyPr>
          <a:lstStyle/>
          <a:p>
            <a:pPr>
              <a:lnSpc>
                <a:spcPct val="150000"/>
              </a:lnSpc>
            </a:pPr>
            <a:r>
              <a:rPr lang="zh-CN" altLang="en-US" sz="1200" dirty="0" smtClean="0"/>
              <a:t>（二）</a:t>
            </a:r>
            <a:r>
              <a:rPr lang="en-US" altLang="zh-CN" sz="1200" dirty="0" smtClean="0"/>
              <a:t>2017</a:t>
            </a:r>
            <a:r>
              <a:rPr lang="zh-CN" altLang="en-US" sz="1200" dirty="0" smtClean="0"/>
              <a:t>年上半年，共抽查了</a:t>
            </a:r>
            <a:r>
              <a:rPr lang="en-US" altLang="zh-CN" sz="1200" dirty="0" smtClean="0"/>
              <a:t>2664</a:t>
            </a:r>
            <a:r>
              <a:rPr lang="zh-CN" altLang="en-US" sz="1200" dirty="0" smtClean="0"/>
              <a:t>家企业生产的</a:t>
            </a:r>
            <a:r>
              <a:rPr lang="en-US" altLang="zh-CN" sz="1200" dirty="0" smtClean="0"/>
              <a:t>2674</a:t>
            </a:r>
            <a:r>
              <a:rPr lang="zh-CN" altLang="en-US" sz="1200" dirty="0" smtClean="0"/>
              <a:t>批次产品，检出</a:t>
            </a:r>
            <a:r>
              <a:rPr lang="en-US" altLang="zh-CN" sz="1200" dirty="0" smtClean="0"/>
              <a:t>250</a:t>
            </a:r>
            <a:r>
              <a:rPr lang="zh-CN" altLang="en-US" sz="1200" dirty="0" smtClean="0"/>
              <a:t>批次产品不合格，不合格产品检出率为</a:t>
            </a:r>
            <a:r>
              <a:rPr lang="en-US" altLang="zh-CN" sz="1200" dirty="0" smtClean="0"/>
              <a:t>9.3%</a:t>
            </a:r>
            <a:r>
              <a:rPr lang="zh-CN" altLang="en-US" sz="1200" dirty="0" smtClean="0"/>
              <a:t>，从抽查情况看，产品抽查合格率为</a:t>
            </a:r>
            <a:r>
              <a:rPr lang="en-US" altLang="zh-CN" sz="1200" dirty="0" smtClean="0"/>
              <a:t>90.7%</a:t>
            </a:r>
            <a:r>
              <a:rPr lang="zh-CN" altLang="en-US" sz="1200" dirty="0" smtClean="0"/>
              <a:t>，与</a:t>
            </a:r>
            <a:r>
              <a:rPr lang="en-US" altLang="zh-CN" sz="1200" dirty="0" smtClean="0"/>
              <a:t>2016</a:t>
            </a:r>
            <a:r>
              <a:rPr lang="zh-CN" altLang="en-US" sz="1200" dirty="0" smtClean="0"/>
              <a:t>年同期国家监督抽查合格率相比，提高了</a:t>
            </a:r>
            <a:r>
              <a:rPr lang="en-US" altLang="zh-CN" sz="1200" dirty="0" smtClean="0"/>
              <a:t>0.4</a:t>
            </a:r>
            <a:r>
              <a:rPr lang="zh-CN" altLang="en-US" sz="1200" dirty="0" smtClean="0"/>
              <a:t>个百分点。</a:t>
            </a:r>
          </a:p>
          <a:p>
            <a:pPr>
              <a:lnSpc>
                <a:spcPct val="150000"/>
              </a:lnSpc>
            </a:pPr>
            <a:r>
              <a:rPr lang="zh-CN" altLang="en-US" sz="1200" dirty="0" smtClean="0"/>
              <a:t>（</a:t>
            </a:r>
            <a:r>
              <a:rPr lang="zh-CN" altLang="en-US" sz="1200" dirty="0" smtClean="0"/>
              <a:t>三）从企业生产规模来看，抽查的大、中、小型企业数分别占抽查企业总数的</a:t>
            </a:r>
            <a:r>
              <a:rPr lang="en-US" altLang="zh-CN" sz="1200" dirty="0" smtClean="0"/>
              <a:t>12.9%</a:t>
            </a:r>
            <a:r>
              <a:rPr lang="zh-CN" altLang="en-US" sz="1200" dirty="0" smtClean="0"/>
              <a:t>、</a:t>
            </a:r>
            <a:r>
              <a:rPr lang="en-US" altLang="zh-CN" sz="1200" dirty="0" smtClean="0"/>
              <a:t>18.8%</a:t>
            </a:r>
            <a:r>
              <a:rPr lang="zh-CN" altLang="en-US" sz="1200" dirty="0" smtClean="0"/>
              <a:t>和</a:t>
            </a:r>
            <a:r>
              <a:rPr lang="en-US" altLang="zh-CN" sz="1200" dirty="0" smtClean="0"/>
              <a:t>68.3%</a:t>
            </a:r>
            <a:r>
              <a:rPr lang="zh-CN" altLang="en-US" sz="1200" dirty="0" smtClean="0"/>
              <a:t>，产品抽查合格率分别为</a:t>
            </a:r>
            <a:r>
              <a:rPr lang="en-US" altLang="zh-CN" sz="1200" dirty="0" smtClean="0"/>
              <a:t>96.9%</a:t>
            </a:r>
            <a:r>
              <a:rPr lang="zh-CN" altLang="en-US" sz="1200" dirty="0" smtClean="0"/>
              <a:t>、</a:t>
            </a:r>
            <a:r>
              <a:rPr lang="en-US" altLang="zh-CN" sz="1200" dirty="0" smtClean="0"/>
              <a:t>94.8%</a:t>
            </a:r>
            <a:r>
              <a:rPr lang="zh-CN" altLang="en-US" sz="1200" dirty="0" smtClean="0"/>
              <a:t>和</a:t>
            </a:r>
            <a:r>
              <a:rPr lang="en-US" altLang="zh-CN" sz="1200" dirty="0" smtClean="0"/>
              <a:t>88.3%</a:t>
            </a:r>
            <a:r>
              <a:rPr lang="zh-CN" altLang="en-US" sz="1200" dirty="0" smtClean="0"/>
              <a:t>。与</a:t>
            </a:r>
            <a:r>
              <a:rPr lang="en-US" altLang="zh-CN" sz="1200" dirty="0" smtClean="0"/>
              <a:t>2016</a:t>
            </a:r>
            <a:r>
              <a:rPr lang="zh-CN" altLang="en-US" sz="1200" dirty="0" smtClean="0"/>
              <a:t>年同期相比，大、中、小型企业抽查合格率分别提高了</a:t>
            </a:r>
            <a:r>
              <a:rPr lang="en-US" altLang="zh-CN" sz="1200" dirty="0" smtClean="0"/>
              <a:t>1.4</a:t>
            </a:r>
            <a:r>
              <a:rPr lang="zh-CN" altLang="en-US" sz="1200" dirty="0" smtClean="0"/>
              <a:t>、</a:t>
            </a:r>
            <a:r>
              <a:rPr lang="en-US" altLang="zh-CN" sz="1200" dirty="0" smtClean="0"/>
              <a:t>2.1</a:t>
            </a:r>
            <a:r>
              <a:rPr lang="zh-CN" altLang="en-US" sz="1200" dirty="0" smtClean="0"/>
              <a:t>和</a:t>
            </a:r>
            <a:r>
              <a:rPr lang="en-US" altLang="zh-CN" sz="1200" dirty="0" smtClean="0"/>
              <a:t>0.2</a:t>
            </a:r>
            <a:r>
              <a:rPr lang="zh-CN" altLang="en-US" sz="1200" dirty="0" smtClean="0"/>
              <a:t>个百分点。抽查结果反映出各类型企业质量水平均有提高，大、中型生产企业产品质量水平持续领先于小型企业。</a:t>
            </a:r>
            <a:r>
              <a:rPr lang="en-US" altLang="zh-CN" sz="1200" dirty="0" smtClean="0"/>
              <a:t>2017</a:t>
            </a:r>
            <a:r>
              <a:rPr lang="zh-CN" altLang="en-US" sz="1200" dirty="0" smtClean="0"/>
              <a:t>年上半年与</a:t>
            </a:r>
            <a:r>
              <a:rPr lang="en-US" altLang="zh-CN" sz="1200" dirty="0" smtClean="0"/>
              <a:t>2016</a:t>
            </a:r>
            <a:r>
              <a:rPr lang="zh-CN" altLang="en-US" sz="1200" dirty="0" smtClean="0"/>
              <a:t>年同期合格率对比情况见图</a:t>
            </a:r>
            <a:r>
              <a:rPr lang="en-US" altLang="zh-CN" sz="1200" dirty="0" smtClean="0"/>
              <a:t>2</a:t>
            </a:r>
            <a:r>
              <a:rPr lang="zh-CN" altLang="en-US" sz="1200" dirty="0" smtClean="0"/>
              <a:t>。</a:t>
            </a:r>
            <a:endParaRPr lang="zh-CN" altLang="en-US" sz="1200" dirty="0"/>
          </a:p>
        </p:txBody>
      </p:sp>
      <p:pic>
        <p:nvPicPr>
          <p:cNvPr id="2050" name="Picture 2"/>
          <p:cNvPicPr>
            <a:picLocks noChangeAspect="1" noChangeArrowheads="1"/>
          </p:cNvPicPr>
          <p:nvPr/>
        </p:nvPicPr>
        <p:blipFill>
          <a:blip r:embed="rId4" cstate="print"/>
          <a:srcRect/>
          <a:stretch>
            <a:fillRect/>
          </a:stretch>
        </p:blipFill>
        <p:spPr bwMode="auto">
          <a:xfrm>
            <a:off x="3707904" y="844352"/>
            <a:ext cx="5324475" cy="3209925"/>
          </a:xfrm>
          <a:prstGeom prst="rect">
            <a:avLst/>
          </a:prstGeom>
          <a:noFill/>
          <a:ln w="9525">
            <a:noFill/>
            <a:miter lim="800000"/>
            <a:headEnd/>
            <a:tailEnd/>
          </a:ln>
        </p:spPr>
      </p:pic>
      <p:sp>
        <p:nvSpPr>
          <p:cNvPr id="7" name="矩形 6"/>
          <p:cNvSpPr/>
          <p:nvPr/>
        </p:nvSpPr>
        <p:spPr>
          <a:xfrm>
            <a:off x="5292080" y="4156720"/>
            <a:ext cx="3060340" cy="523220"/>
          </a:xfrm>
          <a:prstGeom prst="rect">
            <a:avLst/>
          </a:prstGeom>
        </p:spPr>
        <p:txBody>
          <a:bodyPr wrap="square">
            <a:spAutoFit/>
          </a:bodyPr>
          <a:lstStyle/>
          <a:p>
            <a:pPr latinLnBrk="1"/>
            <a:r>
              <a:rPr lang="en-US" altLang="zh-CN" sz="1400" dirty="0" smtClean="0">
                <a:effectLst>
                  <a:innerShdw blurRad="63500" dist="50800">
                    <a:prstClr val="black">
                      <a:alpha val="50000"/>
                    </a:prstClr>
                  </a:innerShdw>
                </a:effectLst>
                <a:latin typeface="+mn-ea"/>
              </a:rPr>
              <a:t>图2 2016年上半年与2017</a:t>
            </a:r>
            <a:r>
              <a:rPr lang="en-US" altLang="zh-CN" sz="1400" dirty="0" smtClean="0">
                <a:effectLst>
                  <a:innerShdw blurRad="63500" dist="50800">
                    <a:prstClr val="black">
                      <a:alpha val="50000"/>
                    </a:prstClr>
                  </a:innerShdw>
                </a:effectLst>
                <a:latin typeface="+mn-ea"/>
              </a:rPr>
              <a:t>年上半年不同规模企业抽查产品合格率对比</a:t>
            </a:r>
            <a:endParaRPr lang="en-US" altLang="zh-CN" sz="1400" dirty="0">
              <a:effectLst>
                <a:innerShdw blurRad="63500" dist="50800">
                  <a:prstClr val="black">
                    <a:alpha val="50000"/>
                  </a:prstClr>
                </a:innerShdw>
              </a:effectLst>
              <a:latin typeface="+mn-ea"/>
            </a:endParaRPr>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287524" y="628328"/>
            <a:ext cx="8496944" cy="4278094"/>
          </a:xfrm>
          <a:prstGeom prst="rect">
            <a:avLst/>
          </a:prstGeom>
        </p:spPr>
        <p:txBody>
          <a:bodyPr wrap="square">
            <a:spAutoFit/>
          </a:bodyPr>
          <a:lstStyle/>
          <a:p>
            <a:pPr algn="ctr"/>
            <a:r>
              <a:rPr lang="zh-CN" altLang="en-US" sz="1200" b="1" dirty="0" smtClean="0">
                <a:solidFill>
                  <a:schemeClr val="accent1"/>
                </a:solidFill>
              </a:rPr>
              <a:t>海关总署公告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35</a:t>
            </a:r>
            <a:r>
              <a:rPr lang="zh-CN" altLang="en-US" sz="1200" b="1" dirty="0" smtClean="0">
                <a:solidFill>
                  <a:schemeClr val="accent1"/>
                </a:solidFill>
              </a:rPr>
              <a:t>号（关于公布</a:t>
            </a:r>
            <a:r>
              <a:rPr lang="en-US" altLang="zh-CN" sz="1200" b="1" dirty="0" smtClean="0">
                <a:solidFill>
                  <a:schemeClr val="accent1"/>
                </a:solidFill>
              </a:rPr>
              <a:t>2017</a:t>
            </a:r>
            <a:r>
              <a:rPr lang="zh-CN" altLang="en-US" sz="1200" b="1" dirty="0" smtClean="0">
                <a:solidFill>
                  <a:schemeClr val="accent1"/>
                </a:solidFill>
              </a:rPr>
              <a:t>年原产地行政裁定（</a:t>
            </a:r>
            <a:r>
              <a:rPr lang="en-US" altLang="zh-CN" sz="1200" b="1" dirty="0" smtClean="0">
                <a:solidFill>
                  <a:schemeClr val="accent1"/>
                </a:solidFill>
              </a:rPr>
              <a:t>Ⅰ</a:t>
            </a:r>
            <a:r>
              <a:rPr lang="zh-CN" altLang="en-US" sz="1200" b="1" dirty="0" smtClean="0">
                <a:solidFill>
                  <a:schemeClr val="accent1"/>
                </a:solidFill>
              </a:rPr>
              <a:t>）的公告）</a:t>
            </a:r>
          </a:p>
          <a:p>
            <a:pPr algn="ctr"/>
            <a:r>
              <a:rPr lang="zh-CN" altLang="en-US" sz="1200" b="1" dirty="0" smtClean="0">
                <a:solidFill>
                  <a:schemeClr val="accent1"/>
                </a:solidFill>
              </a:rPr>
              <a:t>公告</a:t>
            </a:r>
            <a:r>
              <a:rPr lang="en-US" altLang="zh-CN" sz="1200" b="1" dirty="0" smtClean="0">
                <a:solidFill>
                  <a:schemeClr val="accent1"/>
                </a:solidFill>
              </a:rPr>
              <a:t>〔2017〕35 </a:t>
            </a:r>
            <a:r>
              <a:rPr lang="zh-CN" altLang="en-US" sz="1200" b="1" dirty="0" smtClean="0">
                <a:solidFill>
                  <a:schemeClr val="accent1"/>
                </a:solidFill>
              </a:rPr>
              <a:t>号 </a:t>
            </a:r>
          </a:p>
          <a:p>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中华人民共和国海关行政裁定管理暂行办法</a:t>
            </a:r>
            <a:r>
              <a:rPr lang="en-US" altLang="zh-CN" sz="1200" dirty="0" smtClean="0"/>
              <a:t>》</a:t>
            </a:r>
            <a:r>
              <a:rPr lang="zh-CN" altLang="en-US" sz="1200" dirty="0" smtClean="0"/>
              <a:t>（海关总署令第</a:t>
            </a:r>
            <a:r>
              <a:rPr lang="en-US" altLang="zh-CN" sz="1200" dirty="0" smtClean="0"/>
              <a:t>92</a:t>
            </a:r>
            <a:r>
              <a:rPr lang="zh-CN" altLang="en-US" sz="1200" dirty="0" smtClean="0"/>
              <a:t>号）和</a:t>
            </a:r>
            <a:r>
              <a:rPr lang="en-US" altLang="zh-CN" sz="1200" dirty="0" smtClean="0"/>
              <a:t>《</a:t>
            </a:r>
            <a:r>
              <a:rPr lang="zh-CN" altLang="en-US" sz="1200" dirty="0" smtClean="0"/>
              <a:t>中华人民共和国海关</a:t>
            </a:r>
            <a:r>
              <a:rPr lang="en-US" altLang="zh-CN" sz="1200" dirty="0" smtClean="0"/>
              <a:t>〈</a:t>
            </a:r>
            <a:r>
              <a:rPr lang="zh-CN" altLang="en-US" sz="1200" dirty="0" smtClean="0"/>
              <a:t>中华人民共和国政府和新西兰政府自由贸易协定</a:t>
            </a:r>
            <a:r>
              <a:rPr lang="en-US" altLang="zh-CN" sz="1200" dirty="0" smtClean="0"/>
              <a:t>〉</a:t>
            </a:r>
            <a:r>
              <a:rPr lang="zh-CN" altLang="en-US" sz="1200" dirty="0" smtClean="0"/>
              <a:t>项下进出口货物原产地管理办法</a:t>
            </a:r>
            <a:r>
              <a:rPr lang="en-US" altLang="zh-CN" sz="1200" dirty="0" smtClean="0"/>
              <a:t>》</a:t>
            </a:r>
            <a:r>
              <a:rPr lang="zh-CN" altLang="en-US" sz="1200" dirty="0" smtClean="0"/>
              <a:t>（海关总署令第</a:t>
            </a:r>
            <a:r>
              <a:rPr lang="en-US" altLang="zh-CN" sz="1200" dirty="0" smtClean="0"/>
              <a:t>175</a:t>
            </a:r>
            <a:r>
              <a:rPr lang="zh-CN" altLang="en-US" sz="1200" dirty="0" smtClean="0"/>
              <a:t>号），海关受理了恒天然商贸（上海）有限公司提交的“安佳脱脂奶粉”的原产地行政裁定申请。现将相关商品的原产地行政裁定予以公布（详见附件）。</a:t>
            </a:r>
          </a:p>
          <a:p>
            <a:pPr>
              <a:lnSpc>
                <a:spcPts val="2000"/>
              </a:lnSpc>
            </a:pPr>
            <a:endParaRPr lang="zh-CN" altLang="en-US" sz="1200" dirty="0" smtClean="0"/>
          </a:p>
          <a:p>
            <a:pPr>
              <a:lnSpc>
                <a:spcPts val="2000"/>
              </a:lnSpc>
            </a:pPr>
            <a:r>
              <a:rPr lang="zh-CN" altLang="en-US" sz="1200" dirty="0" smtClean="0"/>
              <a:t>　　本公告自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日起实施。</a:t>
            </a:r>
          </a:p>
          <a:p>
            <a:pPr>
              <a:lnSpc>
                <a:spcPts val="2000"/>
              </a:lnSpc>
            </a:pPr>
            <a:endParaRPr lang="zh-CN" altLang="en-US" sz="1200" dirty="0" smtClean="0"/>
          </a:p>
          <a:p>
            <a:pPr>
              <a:lnSpc>
                <a:spcPts val="2000"/>
              </a:lnSpc>
            </a:pPr>
            <a:r>
              <a:rPr lang="zh-CN" altLang="en-US" sz="1200" dirty="0" smtClean="0"/>
              <a:t>　　海关作出的上述行政裁定所依据的法律、行政法规及规章中的相关规定发生变化，影响行政裁定效力的，原行政裁定自动失效。</a:t>
            </a:r>
          </a:p>
          <a:p>
            <a:pPr>
              <a:lnSpc>
                <a:spcPts val="2000"/>
              </a:lnSpc>
            </a:pPr>
            <a:endParaRPr lang="zh-CN" altLang="en-US" sz="1200" dirty="0" smtClean="0"/>
          </a:p>
          <a:p>
            <a:pPr>
              <a:lnSpc>
                <a:spcPts val="2000"/>
              </a:lnSpc>
            </a:pPr>
            <a:r>
              <a:rPr lang="zh-CN" altLang="en-US" sz="1200" dirty="0" smtClean="0"/>
              <a:t>　　特此公告。　　　　　　　　　　　　　　</a:t>
            </a:r>
          </a:p>
          <a:p>
            <a:pPr>
              <a:lnSpc>
                <a:spcPts val="2000"/>
              </a:lnSpc>
            </a:pPr>
            <a:endParaRPr lang="zh-CN" altLang="en-US" sz="1200" dirty="0" smtClean="0"/>
          </a:p>
          <a:p>
            <a:pPr>
              <a:lnSpc>
                <a:spcPts val="2000"/>
              </a:lnSpc>
            </a:pPr>
            <a:r>
              <a:rPr lang="zh-CN" altLang="en-US" sz="1200" dirty="0" smtClean="0"/>
              <a:t>　    附件：</a:t>
            </a:r>
            <a:r>
              <a:rPr lang="en-US" altLang="zh-CN" sz="1200" dirty="0" smtClean="0">
                <a:hlinkClick r:id="rId4" action="ppaction://hlinkfile"/>
              </a:rPr>
              <a:t>2017</a:t>
            </a:r>
            <a:r>
              <a:rPr lang="zh-CN" altLang="en-US" sz="1200" dirty="0" smtClean="0">
                <a:hlinkClick r:id="rId4" action="ppaction://hlinkfile"/>
              </a:rPr>
              <a:t>年原产地行政裁定（</a:t>
            </a:r>
            <a:r>
              <a:rPr lang="en-US" altLang="zh-CN" sz="1200" dirty="0" smtClean="0">
                <a:hlinkClick r:id="rId4" action="ppaction://hlinkfile"/>
              </a:rPr>
              <a:t>Ⅰ</a:t>
            </a:r>
            <a:r>
              <a:rPr lang="zh-CN" altLang="en-US" sz="1200" dirty="0" smtClean="0">
                <a:hlinkClick r:id="rId4" action="ppaction://hlinkfile"/>
              </a:rPr>
              <a:t>）</a:t>
            </a:r>
            <a:r>
              <a:rPr lang="en-US" altLang="zh-CN" sz="1200" dirty="0" smtClean="0">
                <a:hlinkClick r:id="rId4" action="ppaction://hlinkfile"/>
              </a:rPr>
              <a:t>.doc</a:t>
            </a:r>
            <a:endParaRPr lang="en-US" altLang="zh-CN" sz="1200" dirty="0" smtClean="0"/>
          </a:p>
          <a:p>
            <a:endParaRPr lang="en-US" altLang="zh-CN"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31</a:t>
            </a:r>
            <a:r>
              <a:rPr lang="zh-CN" altLang="en-US" sz="1200" dirty="0" smtClean="0"/>
              <a:t>日　</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431540" y="844352"/>
            <a:ext cx="8388932" cy="3416320"/>
          </a:xfrm>
          <a:prstGeom prst="rect">
            <a:avLst/>
          </a:prstGeom>
        </p:spPr>
        <p:txBody>
          <a:bodyPr wrap="square">
            <a:spAutoFit/>
          </a:bodyPr>
          <a:lstStyle/>
          <a:p>
            <a:pPr>
              <a:lnSpc>
                <a:spcPct val="150000"/>
              </a:lnSpc>
            </a:pPr>
            <a:r>
              <a:rPr lang="zh-CN" altLang="en-US" sz="1200" dirty="0" smtClean="0"/>
              <a:t>（四）从实施市场准入管理的产品抽查情况看，</a:t>
            </a:r>
            <a:r>
              <a:rPr lang="en-US" altLang="zh-CN" sz="1200" dirty="0" smtClean="0"/>
              <a:t>2017</a:t>
            </a:r>
            <a:r>
              <a:rPr lang="zh-CN" altLang="en-US" sz="1200" dirty="0" smtClean="0"/>
              <a:t>上半年抽查了</a:t>
            </a:r>
            <a:r>
              <a:rPr lang="en-US" altLang="zh-CN" sz="1200" dirty="0" smtClean="0"/>
              <a:t>10</a:t>
            </a:r>
            <a:r>
              <a:rPr lang="zh-CN" altLang="en-US" sz="1200" dirty="0" smtClean="0"/>
              <a:t>种实施工业产品生产许可证管理的产品，覆盖</a:t>
            </a:r>
            <a:r>
              <a:rPr lang="en-US" altLang="zh-CN" sz="1200" dirty="0" smtClean="0"/>
              <a:t>769</a:t>
            </a:r>
            <a:r>
              <a:rPr lang="zh-CN" altLang="en-US" sz="1200" dirty="0" smtClean="0"/>
              <a:t>家企业的</a:t>
            </a:r>
            <a:r>
              <a:rPr lang="en-US" altLang="zh-CN" sz="1200" dirty="0" smtClean="0"/>
              <a:t>769</a:t>
            </a:r>
            <a:r>
              <a:rPr lang="zh-CN" altLang="en-US" sz="1200" dirty="0" smtClean="0"/>
              <a:t>批次产品，检出</a:t>
            </a:r>
            <a:r>
              <a:rPr lang="en-US" altLang="zh-CN" sz="1200" dirty="0" smtClean="0"/>
              <a:t>77</a:t>
            </a:r>
            <a:r>
              <a:rPr lang="zh-CN" altLang="en-US" sz="1200" dirty="0" smtClean="0"/>
              <a:t>批次不合格产品，产品抽查合格率为</a:t>
            </a:r>
            <a:r>
              <a:rPr lang="en-US" altLang="zh-CN" sz="1200" dirty="0" smtClean="0"/>
              <a:t>90%</a:t>
            </a:r>
            <a:r>
              <a:rPr lang="zh-CN" altLang="en-US" sz="1200" dirty="0" smtClean="0"/>
              <a:t>。抽查了</a:t>
            </a:r>
            <a:r>
              <a:rPr lang="en-US" altLang="zh-CN" sz="1200" dirty="0" smtClean="0"/>
              <a:t>11</a:t>
            </a:r>
            <a:r>
              <a:rPr lang="zh-CN" altLang="en-US" sz="1200" dirty="0" smtClean="0"/>
              <a:t>种实施</a:t>
            </a:r>
            <a:r>
              <a:rPr lang="en-US" altLang="zh-CN" sz="1200" dirty="0" smtClean="0"/>
              <a:t>CCC</a:t>
            </a:r>
            <a:r>
              <a:rPr lang="zh-CN" altLang="en-US" sz="1200" dirty="0" smtClean="0"/>
              <a:t>认证产品，抽查</a:t>
            </a:r>
            <a:r>
              <a:rPr lang="en-US" altLang="zh-CN" sz="1200" dirty="0" smtClean="0"/>
              <a:t>626</a:t>
            </a:r>
            <a:r>
              <a:rPr lang="zh-CN" altLang="en-US" sz="1200" dirty="0" smtClean="0"/>
              <a:t>家企业的</a:t>
            </a:r>
            <a:r>
              <a:rPr lang="en-US" altLang="zh-CN" sz="1200" dirty="0" smtClean="0"/>
              <a:t>635</a:t>
            </a:r>
            <a:r>
              <a:rPr lang="zh-CN" altLang="en-US" sz="1200" dirty="0" smtClean="0"/>
              <a:t>批次产品，检出</a:t>
            </a:r>
            <a:r>
              <a:rPr lang="en-US" altLang="zh-CN" sz="1200" dirty="0" smtClean="0"/>
              <a:t>79</a:t>
            </a:r>
            <a:r>
              <a:rPr lang="zh-CN" altLang="en-US" sz="1200" dirty="0" smtClean="0"/>
              <a:t>批次不合格产品，抽查合格率为</a:t>
            </a:r>
            <a:r>
              <a:rPr lang="en-US" altLang="zh-CN" sz="1200" dirty="0" smtClean="0"/>
              <a:t>87.6%</a:t>
            </a:r>
            <a:r>
              <a:rPr lang="zh-CN" altLang="en-US" sz="1200" dirty="0" smtClean="0"/>
              <a:t>。</a:t>
            </a:r>
          </a:p>
          <a:p>
            <a:pPr>
              <a:lnSpc>
                <a:spcPct val="150000"/>
              </a:lnSpc>
            </a:pPr>
            <a:endParaRPr lang="zh-CN" altLang="en-US" sz="1200" dirty="0" smtClean="0"/>
          </a:p>
          <a:p>
            <a:pPr>
              <a:lnSpc>
                <a:spcPct val="150000"/>
              </a:lnSpc>
            </a:pPr>
            <a:r>
              <a:rPr lang="zh-CN" altLang="en-US" sz="1200" dirty="0" smtClean="0"/>
              <a:t>（五）从不同产品抽查合格率分布情况看，</a:t>
            </a:r>
            <a:r>
              <a:rPr lang="en-US" altLang="zh-CN" sz="1200" dirty="0" smtClean="0"/>
              <a:t>2017</a:t>
            </a:r>
            <a:r>
              <a:rPr lang="zh-CN" altLang="en-US" sz="1200" dirty="0" smtClean="0"/>
              <a:t>年上半年抽查合格率为</a:t>
            </a:r>
            <a:r>
              <a:rPr lang="en-US" altLang="zh-CN" sz="1200" dirty="0" smtClean="0"/>
              <a:t>100%</a:t>
            </a:r>
            <a:r>
              <a:rPr lang="zh-CN" altLang="en-US" sz="1200" dirty="0" smtClean="0"/>
              <a:t>的产品数占抽查产品总数的</a:t>
            </a:r>
            <a:r>
              <a:rPr lang="en-US" altLang="zh-CN" sz="1200" dirty="0" smtClean="0"/>
              <a:t>4%</a:t>
            </a:r>
            <a:r>
              <a:rPr lang="zh-CN" altLang="en-US" sz="1200" dirty="0" smtClean="0"/>
              <a:t>，与</a:t>
            </a:r>
            <a:r>
              <a:rPr lang="en-US" altLang="zh-CN" sz="1200" dirty="0" smtClean="0"/>
              <a:t>2016</a:t>
            </a:r>
            <a:r>
              <a:rPr lang="zh-CN" altLang="en-US" sz="1200" dirty="0" smtClean="0"/>
              <a:t>年同期持平；抽查合格率在</a:t>
            </a:r>
            <a:r>
              <a:rPr lang="en-US" altLang="zh-CN" sz="1200" dirty="0" smtClean="0"/>
              <a:t>80%</a:t>
            </a:r>
            <a:r>
              <a:rPr lang="zh-CN" altLang="en-US" sz="1200" dirty="0" smtClean="0"/>
              <a:t>以上的产品数占抽查产品总数的</a:t>
            </a:r>
            <a:r>
              <a:rPr lang="en-US" altLang="zh-CN" sz="1200" dirty="0" smtClean="0"/>
              <a:t>91.4%</a:t>
            </a:r>
            <a:r>
              <a:rPr lang="zh-CN" altLang="en-US" sz="1200" dirty="0" smtClean="0"/>
              <a:t>，同比下降了</a:t>
            </a:r>
            <a:r>
              <a:rPr lang="en-US" altLang="zh-CN" sz="1200" dirty="0" smtClean="0"/>
              <a:t>3.2</a:t>
            </a:r>
            <a:r>
              <a:rPr lang="zh-CN" altLang="en-US" sz="1200" dirty="0" smtClean="0"/>
              <a:t>个百分点。抽查的</a:t>
            </a:r>
            <a:r>
              <a:rPr lang="en-US" altLang="zh-CN" sz="1200" dirty="0" smtClean="0"/>
              <a:t>41</a:t>
            </a:r>
            <a:r>
              <a:rPr lang="zh-CN" altLang="en-US" sz="1200" dirty="0" smtClean="0"/>
              <a:t>种产品中，有</a:t>
            </a:r>
            <a:r>
              <a:rPr lang="en-US" altLang="zh-CN" sz="1200" dirty="0" smtClean="0"/>
              <a:t>25</a:t>
            </a:r>
            <a:r>
              <a:rPr lang="zh-CN" altLang="en-US" sz="1200" dirty="0" smtClean="0"/>
              <a:t>种产品抽查合格率在</a:t>
            </a:r>
            <a:r>
              <a:rPr lang="en-US" altLang="zh-CN" sz="1200" dirty="0" smtClean="0"/>
              <a:t>90%</a:t>
            </a:r>
            <a:r>
              <a:rPr lang="zh-CN" altLang="en-US" sz="1200" dirty="0" smtClean="0"/>
              <a:t>以上，仍有</a:t>
            </a:r>
            <a:r>
              <a:rPr lang="en-US" altLang="zh-CN" sz="1200" dirty="0" smtClean="0"/>
              <a:t>3</a:t>
            </a:r>
            <a:r>
              <a:rPr lang="zh-CN" altLang="en-US" sz="1200" dirty="0" smtClean="0"/>
              <a:t>种抽查合格率低于</a:t>
            </a:r>
            <a:r>
              <a:rPr lang="en-US" altLang="zh-CN" sz="1200" dirty="0" smtClean="0"/>
              <a:t>80%</a:t>
            </a:r>
            <a:r>
              <a:rPr lang="zh-CN" altLang="en-US" sz="1200" dirty="0" smtClean="0"/>
              <a:t>，其中电磁灶产品抽查合格率最低，仅为</a:t>
            </a:r>
            <a:r>
              <a:rPr lang="en-US" altLang="zh-CN" sz="1200" dirty="0" smtClean="0"/>
              <a:t>60.4%</a:t>
            </a:r>
            <a:r>
              <a:rPr lang="zh-CN" altLang="en-US" sz="1200" dirty="0" smtClean="0"/>
              <a:t>。</a:t>
            </a:r>
          </a:p>
          <a:p>
            <a:pPr>
              <a:lnSpc>
                <a:spcPct val="150000"/>
              </a:lnSpc>
            </a:pPr>
            <a:endParaRPr lang="zh-CN" altLang="en-US" sz="1200" dirty="0" smtClean="0"/>
          </a:p>
          <a:p>
            <a:pPr>
              <a:lnSpc>
                <a:spcPct val="150000"/>
              </a:lnSpc>
            </a:pPr>
            <a:r>
              <a:rPr lang="zh-CN" altLang="en-US" sz="1200" dirty="0" smtClean="0"/>
              <a:t>二、区域质量状况</a:t>
            </a:r>
          </a:p>
          <a:p>
            <a:pPr>
              <a:lnSpc>
                <a:spcPct val="150000"/>
              </a:lnSpc>
            </a:pPr>
            <a:endParaRPr lang="zh-CN" altLang="en-US" sz="1200" dirty="0" smtClean="0"/>
          </a:p>
          <a:p>
            <a:pPr>
              <a:lnSpc>
                <a:spcPct val="150000"/>
              </a:lnSpc>
            </a:pPr>
            <a:r>
              <a:rPr lang="zh-CN" altLang="en-US" sz="1200" dirty="0" smtClean="0"/>
              <a:t>（一）</a:t>
            </a:r>
            <a:r>
              <a:rPr lang="en-US" altLang="zh-CN" sz="1200" dirty="0" smtClean="0"/>
              <a:t>2017</a:t>
            </a:r>
            <a:r>
              <a:rPr lang="zh-CN" altLang="en-US" sz="1200" dirty="0" smtClean="0"/>
              <a:t>年上半年国家监督抽查覆盖了全国</a:t>
            </a:r>
            <a:r>
              <a:rPr lang="en-US" altLang="zh-CN" sz="1200" dirty="0" smtClean="0"/>
              <a:t>29</a:t>
            </a:r>
            <a:r>
              <a:rPr lang="zh-CN" altLang="en-US" sz="1200" dirty="0" smtClean="0"/>
              <a:t>个省、自治区和直辖市，基于抽查产品种类及其产业分布情况，各地区抽样数量有所差异，具体情况如下：</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2375756" y="700336"/>
            <a:ext cx="3960440" cy="276999"/>
          </a:xfrm>
          <a:prstGeom prst="rect">
            <a:avLst/>
          </a:prstGeom>
        </p:spPr>
        <p:txBody>
          <a:bodyPr wrap="square">
            <a:spAutoFit/>
          </a:bodyPr>
          <a:lstStyle/>
          <a:p>
            <a:r>
              <a:rPr lang="en-US" altLang="zh-CN" sz="1200" b="1" dirty="0" smtClean="0">
                <a:solidFill>
                  <a:schemeClr val="accent1"/>
                </a:solidFill>
              </a:rPr>
              <a:t>2017</a:t>
            </a:r>
            <a:r>
              <a:rPr lang="zh-CN" altLang="en-US" sz="1200" b="1" dirty="0" smtClean="0">
                <a:solidFill>
                  <a:schemeClr val="accent1"/>
                </a:solidFill>
              </a:rPr>
              <a:t>年上半年国家监督抽查各省（区、市）抽查情况表</a:t>
            </a:r>
            <a:endParaRPr lang="zh-CN" altLang="en-US" sz="1200" b="1" dirty="0">
              <a:solidFill>
                <a:schemeClr val="accent1"/>
              </a:solidFill>
            </a:endParaRPr>
          </a:p>
        </p:txBody>
      </p:sp>
      <p:pic>
        <p:nvPicPr>
          <p:cNvPr id="3074" name="Picture 2"/>
          <p:cNvPicPr>
            <a:picLocks noChangeAspect="1" noChangeArrowheads="1"/>
          </p:cNvPicPr>
          <p:nvPr/>
        </p:nvPicPr>
        <p:blipFill>
          <a:blip r:embed="rId4" cstate="print"/>
          <a:srcRect/>
          <a:stretch>
            <a:fillRect/>
          </a:stretch>
        </p:blipFill>
        <p:spPr bwMode="auto">
          <a:xfrm>
            <a:off x="2123728" y="1024372"/>
            <a:ext cx="4385096" cy="3964188"/>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pic>
        <p:nvPicPr>
          <p:cNvPr id="4098" name="Picture 2"/>
          <p:cNvPicPr>
            <a:picLocks noChangeAspect="1" noChangeArrowheads="1"/>
          </p:cNvPicPr>
          <p:nvPr/>
        </p:nvPicPr>
        <p:blipFill>
          <a:blip r:embed="rId4" cstate="print"/>
          <a:srcRect/>
          <a:stretch>
            <a:fillRect/>
          </a:stretch>
        </p:blipFill>
        <p:spPr bwMode="auto">
          <a:xfrm>
            <a:off x="2195736" y="556320"/>
            <a:ext cx="4176464" cy="4394366"/>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pic>
        <p:nvPicPr>
          <p:cNvPr id="5122" name="Picture 2"/>
          <p:cNvPicPr>
            <a:picLocks noChangeAspect="1" noChangeArrowheads="1"/>
          </p:cNvPicPr>
          <p:nvPr/>
        </p:nvPicPr>
        <p:blipFill>
          <a:blip r:embed="rId4" cstate="print"/>
          <a:srcRect/>
          <a:stretch>
            <a:fillRect/>
          </a:stretch>
        </p:blipFill>
        <p:spPr bwMode="auto">
          <a:xfrm>
            <a:off x="1979712" y="916360"/>
            <a:ext cx="4735041" cy="3975495"/>
          </a:xfrm>
          <a:prstGeom prst="rect">
            <a:avLst/>
          </a:prstGeom>
          <a:noFill/>
          <a:ln w="9525">
            <a:noFill/>
            <a:miter lim="800000"/>
            <a:headEnd/>
            <a:tailEnd/>
          </a:ln>
        </p:spPr>
      </p:pic>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287524" y="772344"/>
            <a:ext cx="3636404" cy="3970318"/>
          </a:xfrm>
          <a:prstGeom prst="rect">
            <a:avLst/>
          </a:prstGeom>
        </p:spPr>
        <p:txBody>
          <a:bodyPr wrap="square">
            <a:spAutoFit/>
          </a:bodyPr>
          <a:lstStyle/>
          <a:p>
            <a:pPr>
              <a:lnSpc>
                <a:spcPct val="150000"/>
              </a:lnSpc>
            </a:pPr>
            <a:r>
              <a:rPr lang="zh-CN" altLang="en-US" sz="1200" dirty="0" smtClean="0"/>
              <a:t>（二）从抽查地区分布来看，东部地区抽查产品数量较多，共抽查</a:t>
            </a:r>
            <a:r>
              <a:rPr lang="en-US" altLang="zh-CN" sz="1200" dirty="0" smtClean="0"/>
              <a:t>2205</a:t>
            </a:r>
            <a:r>
              <a:rPr lang="zh-CN" altLang="en-US" sz="1200" dirty="0" smtClean="0"/>
              <a:t>批次，占抽查产品总数的</a:t>
            </a:r>
            <a:r>
              <a:rPr lang="en-US" altLang="zh-CN" sz="1200" dirty="0" smtClean="0"/>
              <a:t>82.5%</a:t>
            </a:r>
            <a:r>
              <a:rPr lang="zh-CN" altLang="en-US" sz="1200" dirty="0" smtClean="0"/>
              <a:t>；中、西部地区分别抽查了</a:t>
            </a:r>
            <a:r>
              <a:rPr lang="en-US" altLang="zh-CN" sz="1200" dirty="0" smtClean="0"/>
              <a:t>257</a:t>
            </a:r>
            <a:r>
              <a:rPr lang="zh-CN" altLang="en-US" sz="1200" dirty="0" smtClean="0"/>
              <a:t>批次和</a:t>
            </a:r>
            <a:r>
              <a:rPr lang="en-US" altLang="zh-CN" sz="1200" dirty="0" smtClean="0"/>
              <a:t>212</a:t>
            </a:r>
            <a:r>
              <a:rPr lang="zh-CN" altLang="en-US" sz="1200" dirty="0" smtClean="0"/>
              <a:t>批次，占抽查产品总数的</a:t>
            </a:r>
            <a:r>
              <a:rPr lang="en-US" altLang="zh-CN" sz="1200" dirty="0" smtClean="0"/>
              <a:t>9.6%</a:t>
            </a:r>
            <a:r>
              <a:rPr lang="zh-CN" altLang="en-US" sz="1200" dirty="0" smtClean="0"/>
              <a:t>和</a:t>
            </a:r>
            <a:r>
              <a:rPr lang="en-US" altLang="zh-CN" sz="1200" dirty="0" smtClean="0"/>
              <a:t>7.9%</a:t>
            </a:r>
            <a:r>
              <a:rPr lang="zh-CN" altLang="en-US" sz="1200" dirty="0" smtClean="0"/>
              <a:t>。随着我国实施“一带一路”战略，西部抽查产品质量水平出现了大幅提升，西部地区产品抽查合格率为</a:t>
            </a:r>
            <a:r>
              <a:rPr lang="en-US" altLang="zh-CN" sz="1200" dirty="0" smtClean="0"/>
              <a:t>91.7%</a:t>
            </a:r>
            <a:r>
              <a:rPr lang="zh-CN" altLang="en-US" sz="1200" dirty="0" smtClean="0"/>
              <a:t>，高于国家监督抽查全国平均水平</a:t>
            </a:r>
            <a:r>
              <a:rPr lang="en-US" altLang="zh-CN" sz="1200" dirty="0" smtClean="0"/>
              <a:t>1</a:t>
            </a:r>
            <a:r>
              <a:rPr lang="zh-CN" altLang="en-US" sz="1200" dirty="0" smtClean="0"/>
              <a:t>个百分点；东部地区产品抽查合格率为</a:t>
            </a:r>
            <a:r>
              <a:rPr lang="en-US" altLang="zh-CN" sz="1200" dirty="0" smtClean="0"/>
              <a:t>89.2%</a:t>
            </a:r>
            <a:r>
              <a:rPr lang="zh-CN" altLang="en-US" sz="1200" dirty="0" smtClean="0"/>
              <a:t>，低于国家监督抽查全国平均水平</a:t>
            </a:r>
            <a:r>
              <a:rPr lang="en-US" altLang="zh-CN" sz="1200" dirty="0" smtClean="0"/>
              <a:t>1.5</a:t>
            </a:r>
            <a:r>
              <a:rPr lang="zh-CN" altLang="en-US" sz="1200" dirty="0" smtClean="0"/>
              <a:t>个百分点；中部地区产品抽查合格率为</a:t>
            </a:r>
            <a:r>
              <a:rPr lang="en-US" altLang="zh-CN" sz="1200" dirty="0" smtClean="0"/>
              <a:t>88.1%</a:t>
            </a:r>
            <a:r>
              <a:rPr lang="zh-CN" altLang="en-US" sz="1200" dirty="0" smtClean="0"/>
              <a:t>，低于国家监督抽查全国平均水平</a:t>
            </a:r>
            <a:r>
              <a:rPr lang="en-US" altLang="zh-CN" sz="1200" dirty="0" smtClean="0"/>
              <a:t>2.6</a:t>
            </a:r>
            <a:r>
              <a:rPr lang="zh-CN" altLang="en-US" sz="1200" dirty="0" smtClean="0"/>
              <a:t>个百分点。与</a:t>
            </a:r>
            <a:r>
              <a:rPr lang="en-US" altLang="zh-CN" sz="1200" dirty="0" smtClean="0"/>
              <a:t>2016</a:t>
            </a:r>
            <a:r>
              <a:rPr lang="zh-CN" altLang="en-US" sz="1200" dirty="0" smtClean="0"/>
              <a:t>年同期相比，西部地区抽查合格率提高了</a:t>
            </a:r>
            <a:r>
              <a:rPr lang="en-US" altLang="zh-CN" sz="1200" dirty="0" smtClean="0"/>
              <a:t>3.5</a:t>
            </a:r>
            <a:r>
              <a:rPr lang="zh-CN" altLang="en-US" sz="1200" dirty="0" smtClean="0"/>
              <a:t>个百分点，东部和中部地区分别下降了</a:t>
            </a:r>
            <a:r>
              <a:rPr lang="en-US" altLang="zh-CN" sz="1200" dirty="0" smtClean="0"/>
              <a:t>1.3</a:t>
            </a:r>
            <a:r>
              <a:rPr lang="zh-CN" altLang="en-US" sz="1200" dirty="0" smtClean="0"/>
              <a:t>和</a:t>
            </a:r>
            <a:r>
              <a:rPr lang="en-US" altLang="zh-CN" sz="1200" dirty="0" smtClean="0"/>
              <a:t>3</a:t>
            </a:r>
            <a:r>
              <a:rPr lang="zh-CN" altLang="en-US" sz="1200" dirty="0" smtClean="0"/>
              <a:t>个百分点。</a:t>
            </a:r>
            <a:r>
              <a:rPr lang="en-US" altLang="zh-CN" sz="1200" dirty="0" smtClean="0"/>
              <a:t>2017</a:t>
            </a:r>
            <a:r>
              <a:rPr lang="zh-CN" altLang="en-US" sz="1200" dirty="0" smtClean="0"/>
              <a:t>年上半年与</a:t>
            </a:r>
            <a:r>
              <a:rPr lang="en-US" altLang="zh-CN" sz="1200" dirty="0" smtClean="0"/>
              <a:t>2016</a:t>
            </a:r>
            <a:r>
              <a:rPr lang="zh-CN" altLang="en-US" sz="1200" dirty="0" smtClean="0"/>
              <a:t>年同期东部、中部、西部产品抽查合格率对比情况见图</a:t>
            </a:r>
            <a:r>
              <a:rPr lang="en-US" altLang="zh-CN" sz="1200" dirty="0" smtClean="0"/>
              <a:t>3</a:t>
            </a:r>
            <a:r>
              <a:rPr lang="zh-CN" altLang="en-US" sz="1200" dirty="0" smtClean="0"/>
              <a:t>。</a:t>
            </a:r>
            <a:endParaRPr lang="zh-CN" altLang="en-US" sz="1200" dirty="0"/>
          </a:p>
        </p:txBody>
      </p:sp>
      <p:pic>
        <p:nvPicPr>
          <p:cNvPr id="6146" name="Picture 2"/>
          <p:cNvPicPr>
            <a:picLocks noChangeAspect="1" noChangeArrowheads="1"/>
          </p:cNvPicPr>
          <p:nvPr/>
        </p:nvPicPr>
        <p:blipFill>
          <a:blip r:embed="rId4" cstate="print"/>
          <a:srcRect/>
          <a:stretch>
            <a:fillRect/>
          </a:stretch>
        </p:blipFill>
        <p:spPr bwMode="auto">
          <a:xfrm>
            <a:off x="3851920" y="952364"/>
            <a:ext cx="5048250" cy="2905125"/>
          </a:xfrm>
          <a:prstGeom prst="rect">
            <a:avLst/>
          </a:prstGeom>
          <a:noFill/>
          <a:ln w="9525">
            <a:noFill/>
            <a:miter lim="800000"/>
            <a:headEnd/>
            <a:tailEnd/>
          </a:ln>
        </p:spPr>
      </p:pic>
      <p:sp>
        <p:nvSpPr>
          <p:cNvPr id="7" name="矩形 6"/>
          <p:cNvSpPr/>
          <p:nvPr/>
        </p:nvSpPr>
        <p:spPr>
          <a:xfrm>
            <a:off x="5292080" y="4012704"/>
            <a:ext cx="2988332" cy="523220"/>
          </a:xfrm>
          <a:prstGeom prst="rect">
            <a:avLst/>
          </a:prstGeom>
        </p:spPr>
        <p:txBody>
          <a:bodyPr wrap="square">
            <a:spAutoFit/>
          </a:bodyPr>
          <a:lstStyle/>
          <a:p>
            <a:r>
              <a:rPr lang="zh-CN" altLang="en-US" sz="1400" dirty="0" smtClean="0"/>
              <a:t>图</a:t>
            </a:r>
            <a:r>
              <a:rPr lang="en-US" altLang="zh-CN" sz="1400" dirty="0" smtClean="0"/>
              <a:t>3 2016</a:t>
            </a:r>
            <a:r>
              <a:rPr lang="zh-CN" altLang="en-US" sz="1400" dirty="0" smtClean="0"/>
              <a:t>年上半年与</a:t>
            </a:r>
            <a:r>
              <a:rPr lang="en-US" altLang="zh-CN" sz="1400" dirty="0" smtClean="0"/>
              <a:t>2017</a:t>
            </a:r>
            <a:r>
              <a:rPr lang="zh-CN" altLang="en-US" sz="1400" dirty="0" smtClean="0"/>
              <a:t>年上半年东、中、西部产品抽查合格率对比</a:t>
            </a:r>
            <a:endParaRPr lang="zh-CN" altLang="en-US" sz="14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287524" y="726462"/>
            <a:ext cx="8640960" cy="3970318"/>
          </a:xfrm>
          <a:prstGeom prst="rect">
            <a:avLst/>
          </a:prstGeom>
        </p:spPr>
        <p:txBody>
          <a:bodyPr wrap="square">
            <a:spAutoFit/>
          </a:bodyPr>
          <a:lstStyle/>
          <a:p>
            <a:pPr>
              <a:lnSpc>
                <a:spcPct val="150000"/>
              </a:lnSpc>
            </a:pPr>
            <a:r>
              <a:rPr lang="zh-CN" altLang="en-US" sz="1200" dirty="0" smtClean="0"/>
              <a:t>三、产品质量抽查结果分</a:t>
            </a:r>
            <a:r>
              <a:rPr lang="zh-CN" altLang="en-US" sz="1200" dirty="0" smtClean="0"/>
              <a:t>析</a:t>
            </a:r>
            <a:endParaRPr lang="zh-CN" altLang="en-US" sz="1200" dirty="0" smtClean="0"/>
          </a:p>
          <a:p>
            <a:pPr>
              <a:lnSpc>
                <a:spcPct val="150000"/>
              </a:lnSpc>
            </a:pPr>
            <a:r>
              <a:rPr lang="zh-CN" altLang="en-US" sz="1200" dirty="0" smtClean="0"/>
              <a:t>（一）日用及纺织品。上半年抽查了</a:t>
            </a:r>
            <a:r>
              <a:rPr lang="en-US" altLang="zh-CN" sz="1200" dirty="0" smtClean="0"/>
              <a:t>2</a:t>
            </a:r>
            <a:r>
              <a:rPr lang="zh-CN" altLang="en-US" sz="1200" dirty="0" smtClean="0"/>
              <a:t>种</a:t>
            </a:r>
            <a:r>
              <a:rPr lang="en-US" altLang="zh-CN" sz="1200" dirty="0" smtClean="0"/>
              <a:t>201</a:t>
            </a:r>
            <a:r>
              <a:rPr lang="zh-CN" altLang="en-US" sz="1200" dirty="0" smtClean="0"/>
              <a:t>家企业生产的</a:t>
            </a:r>
            <a:r>
              <a:rPr lang="en-US" altLang="zh-CN" sz="1200" dirty="0" smtClean="0"/>
              <a:t>201</a:t>
            </a:r>
            <a:r>
              <a:rPr lang="zh-CN" altLang="en-US" sz="1200" dirty="0" smtClean="0"/>
              <a:t>批次产品，抽查合格率为</a:t>
            </a:r>
            <a:r>
              <a:rPr lang="en-US" altLang="zh-CN" sz="1200" dirty="0" smtClean="0"/>
              <a:t>95%</a:t>
            </a:r>
            <a:r>
              <a:rPr lang="zh-CN" altLang="en-US" sz="1200" dirty="0" smtClean="0"/>
              <a:t>，比</a:t>
            </a:r>
            <a:r>
              <a:rPr lang="en-US" altLang="zh-CN" sz="1200" dirty="0" smtClean="0"/>
              <a:t>2016</a:t>
            </a:r>
            <a:r>
              <a:rPr lang="zh-CN" altLang="en-US" sz="1200" dirty="0" smtClean="0"/>
              <a:t>年同期提高了</a:t>
            </a:r>
            <a:r>
              <a:rPr lang="en-US" altLang="zh-CN" sz="1200" dirty="0" smtClean="0"/>
              <a:t>2.7</a:t>
            </a:r>
            <a:r>
              <a:rPr lang="zh-CN" altLang="en-US" sz="1200" dirty="0" smtClean="0"/>
              <a:t>个百分点。针织内衣、女士内衣</a:t>
            </a:r>
            <a:r>
              <a:rPr lang="en-US" altLang="zh-CN" sz="1200" dirty="0" smtClean="0"/>
              <a:t>2</a:t>
            </a:r>
            <a:r>
              <a:rPr lang="zh-CN" altLang="en-US" sz="1200" dirty="0" smtClean="0"/>
              <a:t>种产品的抽查合格率均在</a:t>
            </a:r>
            <a:r>
              <a:rPr lang="en-US" altLang="zh-CN" sz="1200" dirty="0" smtClean="0"/>
              <a:t>90%</a:t>
            </a:r>
            <a:r>
              <a:rPr lang="zh-CN" altLang="en-US" sz="1200" dirty="0" smtClean="0"/>
              <a:t>以上</a:t>
            </a:r>
            <a:r>
              <a:rPr lang="zh-CN" altLang="en-US" sz="1200" dirty="0" smtClean="0"/>
              <a:t>。</a:t>
            </a:r>
            <a:endParaRPr lang="zh-CN" altLang="en-US" sz="1200" dirty="0" smtClean="0"/>
          </a:p>
          <a:p>
            <a:pPr>
              <a:lnSpc>
                <a:spcPct val="150000"/>
              </a:lnSpc>
            </a:pPr>
            <a:r>
              <a:rPr lang="zh-CN" altLang="en-US" sz="1200" dirty="0" smtClean="0"/>
              <a:t>（二）电子电器。上半年抽查了</a:t>
            </a:r>
            <a:r>
              <a:rPr lang="en-US" altLang="zh-CN" sz="1200" dirty="0" smtClean="0"/>
              <a:t>11</a:t>
            </a:r>
            <a:r>
              <a:rPr lang="zh-CN" altLang="en-US" sz="1200" dirty="0" smtClean="0"/>
              <a:t>种</a:t>
            </a:r>
            <a:r>
              <a:rPr lang="en-US" altLang="zh-CN" sz="1200" dirty="0" smtClean="0"/>
              <a:t>498</a:t>
            </a:r>
            <a:r>
              <a:rPr lang="zh-CN" altLang="en-US" sz="1200" dirty="0" smtClean="0"/>
              <a:t>家企业生产的</a:t>
            </a:r>
            <a:r>
              <a:rPr lang="en-US" altLang="zh-CN" sz="1200" dirty="0" smtClean="0"/>
              <a:t>499</a:t>
            </a:r>
            <a:r>
              <a:rPr lang="zh-CN" altLang="en-US" sz="1200" dirty="0" smtClean="0"/>
              <a:t>批次产品，抽查合格率为</a:t>
            </a:r>
            <a:r>
              <a:rPr lang="en-US" altLang="zh-CN" sz="1200" dirty="0" smtClean="0"/>
              <a:t>83.2%</a:t>
            </a:r>
            <a:r>
              <a:rPr lang="zh-CN" altLang="en-US" sz="1200" dirty="0" smtClean="0"/>
              <a:t>，比</a:t>
            </a:r>
            <a:r>
              <a:rPr lang="en-US" altLang="zh-CN" sz="1200" dirty="0" smtClean="0"/>
              <a:t>2016</a:t>
            </a:r>
            <a:r>
              <a:rPr lang="zh-CN" altLang="en-US" sz="1200" dirty="0" smtClean="0"/>
              <a:t>年同期下降了</a:t>
            </a:r>
            <a:r>
              <a:rPr lang="en-US" altLang="zh-CN" sz="1200" dirty="0" smtClean="0"/>
              <a:t>4.4</a:t>
            </a:r>
            <a:r>
              <a:rPr lang="zh-CN" altLang="en-US" sz="1200" dirty="0" smtClean="0"/>
              <a:t>个百分点。其中，笔记本电脑、吸油烟机和房间空气调节器</a:t>
            </a:r>
            <a:r>
              <a:rPr lang="en-US" altLang="zh-CN" sz="1200" dirty="0" smtClean="0"/>
              <a:t>3</a:t>
            </a:r>
            <a:r>
              <a:rPr lang="zh-CN" altLang="en-US" sz="1200" dirty="0" smtClean="0"/>
              <a:t>种产品抽查合格率均在</a:t>
            </a:r>
            <a:r>
              <a:rPr lang="en-US" altLang="zh-CN" sz="1200" dirty="0" smtClean="0"/>
              <a:t>90%</a:t>
            </a:r>
            <a:r>
              <a:rPr lang="zh-CN" altLang="en-US" sz="1200" dirty="0" smtClean="0"/>
              <a:t>以上；电烤箱、室内加热器、家用电动洗衣机、储水式电热水器、热泵热水机和集成电路（</a:t>
            </a:r>
            <a:r>
              <a:rPr lang="en-US" altLang="zh-CN" sz="1200" dirty="0" smtClean="0"/>
              <a:t>IC</a:t>
            </a:r>
            <a:r>
              <a:rPr lang="zh-CN" altLang="en-US" sz="1200" dirty="0" smtClean="0"/>
              <a:t>）卡读写机</a:t>
            </a:r>
            <a:r>
              <a:rPr lang="en-US" altLang="zh-CN" sz="1200" dirty="0" smtClean="0"/>
              <a:t>6</a:t>
            </a:r>
            <a:r>
              <a:rPr lang="zh-CN" altLang="en-US" sz="1200" dirty="0" smtClean="0"/>
              <a:t>种产品抽查合格率均在</a:t>
            </a:r>
            <a:r>
              <a:rPr lang="en-US" altLang="zh-CN" sz="1200" dirty="0" smtClean="0"/>
              <a:t>90%</a:t>
            </a:r>
            <a:r>
              <a:rPr lang="zh-CN" altLang="en-US" sz="1200" dirty="0" smtClean="0"/>
              <a:t>以下。电磁灶质量问题较突出，产品抽查合格率为</a:t>
            </a:r>
            <a:r>
              <a:rPr lang="en-US" altLang="zh-CN" sz="1200" dirty="0" smtClean="0"/>
              <a:t>60.4%</a:t>
            </a:r>
            <a:r>
              <a:rPr lang="zh-CN" altLang="en-US" sz="1200" dirty="0" smtClean="0"/>
              <a:t>，主要不合格项目涉及到对触及带电部件的防护、非正常工作、机械强度、接地措施、能效等级、端子骚扰电压、电磁辐射骚扰等</a:t>
            </a:r>
            <a:r>
              <a:rPr lang="en-US" altLang="zh-CN" sz="1200" dirty="0" smtClean="0"/>
              <a:t>7</a:t>
            </a:r>
            <a:r>
              <a:rPr lang="zh-CN" altLang="en-US" sz="1200" dirty="0" smtClean="0"/>
              <a:t>个项目</a:t>
            </a:r>
            <a:r>
              <a:rPr lang="zh-CN" altLang="en-US" sz="1200" dirty="0" smtClean="0"/>
              <a:t>。</a:t>
            </a:r>
            <a:endParaRPr lang="zh-CN" altLang="en-US" sz="1200" dirty="0" smtClean="0"/>
          </a:p>
          <a:p>
            <a:pPr>
              <a:lnSpc>
                <a:spcPct val="150000"/>
              </a:lnSpc>
            </a:pPr>
            <a:r>
              <a:rPr lang="zh-CN" altLang="en-US" sz="1200" dirty="0" smtClean="0"/>
              <a:t>（三）轻工产品。上半年抽查了</a:t>
            </a:r>
            <a:r>
              <a:rPr lang="en-US" altLang="zh-CN" sz="1200" dirty="0" smtClean="0"/>
              <a:t>8</a:t>
            </a:r>
            <a:r>
              <a:rPr lang="zh-CN" altLang="en-US" sz="1200" dirty="0" smtClean="0"/>
              <a:t>种</a:t>
            </a:r>
            <a:r>
              <a:rPr lang="en-US" altLang="zh-CN" sz="1200" dirty="0" smtClean="0"/>
              <a:t>532</a:t>
            </a:r>
            <a:r>
              <a:rPr lang="zh-CN" altLang="en-US" sz="1200" dirty="0" smtClean="0"/>
              <a:t>家企业生产的</a:t>
            </a:r>
            <a:r>
              <a:rPr lang="en-US" altLang="zh-CN" sz="1200" dirty="0" smtClean="0"/>
              <a:t>541</a:t>
            </a:r>
            <a:r>
              <a:rPr lang="zh-CN" altLang="en-US" sz="1200" dirty="0" smtClean="0"/>
              <a:t>批次产品，产品抽查合格率为</a:t>
            </a:r>
            <a:r>
              <a:rPr lang="en-US" altLang="zh-CN" sz="1200" dirty="0" smtClean="0"/>
              <a:t>90.4%</a:t>
            </a:r>
            <a:r>
              <a:rPr lang="zh-CN" altLang="en-US" sz="1200" dirty="0" smtClean="0"/>
              <a:t>，比</a:t>
            </a:r>
            <a:r>
              <a:rPr lang="en-US" altLang="zh-CN" sz="1200" dirty="0" smtClean="0"/>
              <a:t>2016</a:t>
            </a:r>
            <a:r>
              <a:rPr lang="zh-CN" altLang="en-US" sz="1200" dirty="0" smtClean="0"/>
              <a:t>年同期下降了</a:t>
            </a:r>
            <a:r>
              <a:rPr lang="en-US" altLang="zh-CN" sz="1200" dirty="0" smtClean="0"/>
              <a:t>1.4</a:t>
            </a:r>
            <a:r>
              <a:rPr lang="zh-CN" altLang="en-US" sz="1200" dirty="0" smtClean="0"/>
              <a:t>个百分点。其中，卫生巾（含卫生护垫）、纸尿裤（片、垫）、纸巾纸、家用卫生杀虫用品和电动自行车</a:t>
            </a:r>
            <a:r>
              <a:rPr lang="en-US" altLang="zh-CN" sz="1200" dirty="0" smtClean="0"/>
              <a:t>5</a:t>
            </a:r>
            <a:r>
              <a:rPr lang="zh-CN" altLang="en-US" sz="1200" dirty="0" smtClean="0"/>
              <a:t>种产品抽查合格率均在</a:t>
            </a:r>
            <a:r>
              <a:rPr lang="en-US" altLang="zh-CN" sz="1200" dirty="0" smtClean="0"/>
              <a:t>90%</a:t>
            </a:r>
            <a:r>
              <a:rPr lang="zh-CN" altLang="en-US" sz="1200" dirty="0" smtClean="0"/>
              <a:t>以上；家用燃气灶、自行车、树脂镜片</a:t>
            </a:r>
            <a:r>
              <a:rPr lang="en-US" altLang="zh-CN" sz="1200" dirty="0" smtClean="0"/>
              <a:t>3</a:t>
            </a:r>
            <a:r>
              <a:rPr lang="zh-CN" altLang="en-US" sz="1200" dirty="0" smtClean="0"/>
              <a:t>种产品抽查合格率均在</a:t>
            </a:r>
            <a:r>
              <a:rPr lang="en-US" altLang="zh-CN" sz="1200" dirty="0" smtClean="0"/>
              <a:t>90%</a:t>
            </a:r>
            <a:r>
              <a:rPr lang="zh-CN" altLang="en-US" sz="1200" dirty="0" smtClean="0"/>
              <a:t>以下</a:t>
            </a:r>
            <a:r>
              <a:rPr lang="zh-CN" altLang="en-US" sz="1200" dirty="0" smtClean="0"/>
              <a:t>。</a:t>
            </a:r>
            <a:endParaRPr lang="zh-CN" altLang="en-US" sz="1200" dirty="0" smtClean="0"/>
          </a:p>
          <a:p>
            <a:pPr>
              <a:lnSpc>
                <a:spcPct val="150000"/>
              </a:lnSpc>
            </a:pPr>
            <a:r>
              <a:rPr lang="zh-CN" altLang="en-US" sz="1200" dirty="0" smtClean="0"/>
              <a:t>（四）建筑和装饰装修材料。上半年抽查了</a:t>
            </a:r>
            <a:r>
              <a:rPr lang="en-US" altLang="zh-CN" sz="1200" dirty="0" smtClean="0"/>
              <a:t>6</a:t>
            </a:r>
            <a:r>
              <a:rPr lang="zh-CN" altLang="en-US" sz="1200" dirty="0" smtClean="0"/>
              <a:t>种</a:t>
            </a:r>
            <a:r>
              <a:rPr lang="en-US" altLang="zh-CN" sz="1200" dirty="0" smtClean="0"/>
              <a:t>414</a:t>
            </a:r>
            <a:r>
              <a:rPr lang="zh-CN" altLang="en-US" sz="1200" dirty="0" smtClean="0"/>
              <a:t>家企业生产的</a:t>
            </a:r>
            <a:r>
              <a:rPr lang="en-US" altLang="zh-CN" sz="1200" dirty="0" smtClean="0"/>
              <a:t>414</a:t>
            </a:r>
            <a:r>
              <a:rPr lang="zh-CN" altLang="en-US" sz="1200" dirty="0" smtClean="0"/>
              <a:t>批次产品，产品抽查合格率为</a:t>
            </a:r>
            <a:r>
              <a:rPr lang="en-US" altLang="zh-CN" sz="1200" dirty="0" smtClean="0"/>
              <a:t>94.4%</a:t>
            </a:r>
            <a:r>
              <a:rPr lang="zh-CN" altLang="en-US" sz="1200" dirty="0" smtClean="0"/>
              <a:t>，比</a:t>
            </a:r>
            <a:r>
              <a:rPr lang="en-US" altLang="zh-CN" sz="1200" dirty="0" smtClean="0"/>
              <a:t>2016</a:t>
            </a:r>
            <a:r>
              <a:rPr lang="zh-CN" altLang="en-US" sz="1200" dirty="0" smtClean="0"/>
              <a:t>年同期提高了</a:t>
            </a:r>
            <a:r>
              <a:rPr lang="en-US" altLang="zh-CN" sz="1200" dirty="0" smtClean="0"/>
              <a:t>3.2</a:t>
            </a:r>
            <a:r>
              <a:rPr lang="zh-CN" altLang="en-US" sz="1200" dirty="0" smtClean="0"/>
              <a:t>个百分点。其中，机织地毯的产品抽查合格率为</a:t>
            </a:r>
            <a:r>
              <a:rPr lang="en-US" altLang="zh-CN" sz="1200" dirty="0" smtClean="0"/>
              <a:t>100%</a:t>
            </a:r>
            <a:r>
              <a:rPr lang="zh-CN" altLang="en-US" sz="1200" dirty="0" smtClean="0"/>
              <a:t>；建筑用防水涂料、实木地板、溶剂型木器涂料和浸渍纸层压木质地板</a:t>
            </a:r>
            <a:r>
              <a:rPr lang="en-US" altLang="zh-CN" sz="1200" dirty="0" smtClean="0"/>
              <a:t>4</a:t>
            </a:r>
            <a:r>
              <a:rPr lang="zh-CN" altLang="en-US" sz="1200" dirty="0" smtClean="0"/>
              <a:t>种产品抽查合格率均在</a:t>
            </a:r>
            <a:r>
              <a:rPr lang="en-US" altLang="zh-CN" sz="1200" dirty="0" smtClean="0"/>
              <a:t>90%</a:t>
            </a:r>
            <a:r>
              <a:rPr lang="zh-CN" altLang="en-US" sz="1200" dirty="0" smtClean="0"/>
              <a:t>以上。浸渍胶膜纸饰面人造板产品抽查合格率在</a:t>
            </a:r>
            <a:r>
              <a:rPr lang="en-US" altLang="zh-CN" sz="1200" dirty="0" smtClean="0"/>
              <a:t>90%</a:t>
            </a:r>
            <a:r>
              <a:rPr lang="zh-CN" altLang="en-US" sz="1200" dirty="0" smtClean="0"/>
              <a:t>以下。</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359532" y="448308"/>
            <a:ext cx="8280920" cy="4801314"/>
          </a:xfrm>
          <a:prstGeom prst="rect">
            <a:avLst/>
          </a:prstGeom>
        </p:spPr>
        <p:txBody>
          <a:bodyPr wrap="square">
            <a:spAutoFit/>
          </a:bodyPr>
          <a:lstStyle/>
          <a:p>
            <a:pPr>
              <a:lnSpc>
                <a:spcPct val="150000"/>
              </a:lnSpc>
            </a:pPr>
            <a:endParaRPr lang="zh-CN" altLang="en-US" sz="1200" dirty="0" smtClean="0"/>
          </a:p>
          <a:p>
            <a:pPr>
              <a:lnSpc>
                <a:spcPct val="150000"/>
              </a:lnSpc>
            </a:pPr>
            <a:r>
              <a:rPr lang="zh-CN" altLang="en-US" sz="1200" dirty="0" smtClean="0"/>
              <a:t>（五）农业生产资料。上半年抽查了</a:t>
            </a:r>
            <a:r>
              <a:rPr lang="en-US" altLang="zh-CN" sz="1200" dirty="0" smtClean="0"/>
              <a:t>5</a:t>
            </a:r>
            <a:r>
              <a:rPr lang="zh-CN" altLang="en-US" sz="1200" dirty="0" smtClean="0"/>
              <a:t>种</a:t>
            </a:r>
            <a:r>
              <a:rPr lang="en-US" altLang="zh-CN" sz="1200" dirty="0" smtClean="0"/>
              <a:t>393</a:t>
            </a:r>
            <a:r>
              <a:rPr lang="zh-CN" altLang="en-US" sz="1200" dirty="0" smtClean="0"/>
              <a:t>家企业生产的</a:t>
            </a:r>
            <a:r>
              <a:rPr lang="en-US" altLang="zh-CN" sz="1200" dirty="0" smtClean="0"/>
              <a:t>393</a:t>
            </a:r>
            <a:r>
              <a:rPr lang="zh-CN" altLang="en-US" sz="1200" dirty="0" smtClean="0"/>
              <a:t>批次产品，产品抽查合格率为</a:t>
            </a:r>
            <a:r>
              <a:rPr lang="en-US" altLang="zh-CN" sz="1200" dirty="0" smtClean="0"/>
              <a:t>96.4%</a:t>
            </a:r>
            <a:r>
              <a:rPr lang="zh-CN" altLang="en-US" sz="1200" dirty="0" smtClean="0"/>
              <a:t>，比</a:t>
            </a:r>
            <a:r>
              <a:rPr lang="en-US" altLang="zh-CN" sz="1200" dirty="0" smtClean="0"/>
              <a:t>2016</a:t>
            </a:r>
            <a:r>
              <a:rPr lang="zh-CN" altLang="en-US" sz="1200" dirty="0" smtClean="0"/>
              <a:t>年同期提高了</a:t>
            </a:r>
            <a:r>
              <a:rPr lang="en-US" altLang="zh-CN" sz="1200" dirty="0" smtClean="0"/>
              <a:t>6.4</a:t>
            </a:r>
            <a:r>
              <a:rPr lang="zh-CN" altLang="en-US" sz="1200" dirty="0" smtClean="0"/>
              <a:t>个百分点。其中，播种机的产品抽查合格率为</a:t>
            </a:r>
            <a:r>
              <a:rPr lang="en-US" altLang="zh-CN" sz="1200" dirty="0" smtClean="0"/>
              <a:t>100%</a:t>
            </a:r>
            <a:r>
              <a:rPr lang="zh-CN" altLang="en-US" sz="1200" dirty="0" smtClean="0"/>
              <a:t>；植物保护机械、稻麦联合收割机、农药和磷肥</a:t>
            </a:r>
            <a:r>
              <a:rPr lang="en-US" altLang="zh-CN" sz="1200" dirty="0" smtClean="0"/>
              <a:t>4</a:t>
            </a:r>
            <a:r>
              <a:rPr lang="zh-CN" altLang="en-US" sz="1200" dirty="0" smtClean="0"/>
              <a:t>种产品抽查合格率均在</a:t>
            </a:r>
            <a:r>
              <a:rPr lang="en-US" altLang="zh-CN" sz="1200" dirty="0" smtClean="0"/>
              <a:t>90%</a:t>
            </a:r>
            <a:r>
              <a:rPr lang="zh-CN" altLang="en-US" sz="1200" dirty="0" smtClean="0"/>
              <a:t>以上</a:t>
            </a:r>
            <a:r>
              <a:rPr lang="zh-CN" altLang="en-US" sz="1200" dirty="0" smtClean="0"/>
              <a:t>。</a:t>
            </a:r>
            <a:endParaRPr lang="zh-CN" altLang="en-US" sz="1200" dirty="0" smtClean="0"/>
          </a:p>
          <a:p>
            <a:pPr>
              <a:lnSpc>
                <a:spcPct val="150000"/>
              </a:lnSpc>
            </a:pPr>
            <a:r>
              <a:rPr lang="zh-CN" altLang="en-US" sz="1200" dirty="0" smtClean="0"/>
              <a:t>（六）机械及安防产品。上半年抽查了</a:t>
            </a:r>
            <a:r>
              <a:rPr lang="en-US" altLang="zh-CN" sz="1200" dirty="0" smtClean="0"/>
              <a:t>4</a:t>
            </a:r>
            <a:r>
              <a:rPr lang="zh-CN" altLang="en-US" sz="1200" dirty="0" smtClean="0"/>
              <a:t>种</a:t>
            </a:r>
            <a:r>
              <a:rPr lang="en-US" altLang="zh-CN" sz="1200" dirty="0" smtClean="0"/>
              <a:t>196</a:t>
            </a:r>
            <a:r>
              <a:rPr lang="zh-CN" altLang="en-US" sz="1200" dirty="0" smtClean="0"/>
              <a:t>家企业生产的</a:t>
            </a:r>
            <a:r>
              <a:rPr lang="en-US" altLang="zh-CN" sz="1200" dirty="0" smtClean="0"/>
              <a:t>196</a:t>
            </a:r>
            <a:r>
              <a:rPr lang="zh-CN" altLang="en-US" sz="1200" dirty="0" smtClean="0"/>
              <a:t>批次产品，产品抽查合格率为</a:t>
            </a:r>
            <a:r>
              <a:rPr lang="en-US" altLang="zh-CN" sz="1200" dirty="0" smtClean="0"/>
              <a:t>88.8%</a:t>
            </a:r>
            <a:r>
              <a:rPr lang="zh-CN" altLang="en-US" sz="1200" dirty="0" smtClean="0"/>
              <a:t>，比</a:t>
            </a:r>
            <a:r>
              <a:rPr lang="en-US" altLang="zh-CN" sz="1200" dirty="0" smtClean="0"/>
              <a:t>2016</a:t>
            </a:r>
            <a:r>
              <a:rPr lang="zh-CN" altLang="en-US" sz="1200" dirty="0" smtClean="0"/>
              <a:t>年同期降低了</a:t>
            </a:r>
            <a:r>
              <a:rPr lang="en-US" altLang="zh-CN" sz="1200" dirty="0" smtClean="0"/>
              <a:t>0.7</a:t>
            </a:r>
            <a:r>
              <a:rPr lang="zh-CN" altLang="en-US" sz="1200" dirty="0" smtClean="0"/>
              <a:t>个百分点。其中，磨床的产品抽查合格率为</a:t>
            </a:r>
            <a:r>
              <a:rPr lang="en-US" altLang="zh-CN" sz="1200" dirty="0" smtClean="0"/>
              <a:t>100%</a:t>
            </a:r>
            <a:r>
              <a:rPr lang="zh-CN" altLang="en-US" sz="1200" dirty="0" smtClean="0"/>
              <a:t>；容积式空气压缩机和锁具</a:t>
            </a:r>
            <a:r>
              <a:rPr lang="en-US" altLang="zh-CN" sz="1200" dirty="0" smtClean="0"/>
              <a:t>2</a:t>
            </a:r>
            <a:r>
              <a:rPr lang="zh-CN" altLang="en-US" sz="1200" dirty="0" smtClean="0"/>
              <a:t>种产品抽查合格率均在</a:t>
            </a:r>
            <a:r>
              <a:rPr lang="en-US" altLang="zh-CN" sz="1200" dirty="0" smtClean="0"/>
              <a:t>90%</a:t>
            </a:r>
            <a:r>
              <a:rPr lang="zh-CN" altLang="en-US" sz="1200" dirty="0" smtClean="0"/>
              <a:t>以上；防爆电气（防爆开关）</a:t>
            </a:r>
            <a:r>
              <a:rPr lang="en-US" altLang="zh-CN" sz="1200" dirty="0" smtClean="0"/>
              <a:t>1</a:t>
            </a:r>
            <a:r>
              <a:rPr lang="zh-CN" altLang="en-US" sz="1200" dirty="0" smtClean="0"/>
              <a:t>种产品抽查合格率在</a:t>
            </a:r>
            <a:r>
              <a:rPr lang="en-US" altLang="zh-CN" sz="1200" dirty="0" smtClean="0"/>
              <a:t>90%</a:t>
            </a:r>
            <a:r>
              <a:rPr lang="zh-CN" altLang="en-US" sz="1200" dirty="0" smtClean="0"/>
              <a:t>以下。防爆电气质量问题较突出，产品抽查合格率为</a:t>
            </a:r>
            <a:r>
              <a:rPr lang="en-US" altLang="zh-CN" sz="1200" dirty="0" smtClean="0"/>
              <a:t>74.4%</a:t>
            </a:r>
            <a:r>
              <a:rPr lang="zh-CN" altLang="en-US" sz="1200" dirty="0" smtClean="0"/>
              <a:t>，主要不合格项目涉及到防爆标志、警告标志、接地连接件、隔爆接合面参数、抗冲击试验、电缆和导管引入装置的夹紧和密封试验等</a:t>
            </a:r>
            <a:r>
              <a:rPr lang="en-US" altLang="zh-CN" sz="1200" dirty="0" smtClean="0"/>
              <a:t>7</a:t>
            </a:r>
            <a:r>
              <a:rPr lang="zh-CN" altLang="en-US" sz="1200" dirty="0" smtClean="0"/>
              <a:t>个项目</a:t>
            </a:r>
            <a:r>
              <a:rPr lang="zh-CN" altLang="en-US" sz="1200" dirty="0" smtClean="0"/>
              <a:t>。</a:t>
            </a:r>
            <a:endParaRPr lang="zh-CN" altLang="en-US" sz="1200" dirty="0" smtClean="0"/>
          </a:p>
          <a:p>
            <a:pPr>
              <a:lnSpc>
                <a:spcPct val="150000"/>
              </a:lnSpc>
            </a:pPr>
            <a:r>
              <a:rPr lang="zh-CN" altLang="en-US" sz="1200" dirty="0" smtClean="0"/>
              <a:t>（七）电工及材料。上半年抽查了</a:t>
            </a:r>
            <a:r>
              <a:rPr lang="en-US" altLang="zh-CN" sz="1200" dirty="0" smtClean="0"/>
              <a:t>5</a:t>
            </a:r>
            <a:r>
              <a:rPr lang="zh-CN" altLang="en-US" sz="1200" dirty="0" smtClean="0"/>
              <a:t>种</a:t>
            </a:r>
            <a:r>
              <a:rPr lang="en-US" altLang="zh-CN" sz="1200" dirty="0" smtClean="0"/>
              <a:t>430</a:t>
            </a:r>
            <a:r>
              <a:rPr lang="zh-CN" altLang="en-US" sz="1200" dirty="0" smtClean="0"/>
              <a:t>家企业生产的</a:t>
            </a:r>
            <a:r>
              <a:rPr lang="en-US" altLang="zh-CN" sz="1200" dirty="0" smtClean="0"/>
              <a:t>430</a:t>
            </a:r>
            <a:r>
              <a:rPr lang="zh-CN" altLang="en-US" sz="1200" dirty="0" smtClean="0"/>
              <a:t>批次产品，产品抽查合格率为</a:t>
            </a:r>
            <a:r>
              <a:rPr lang="en-US" altLang="zh-CN" sz="1200" dirty="0" smtClean="0"/>
              <a:t>89.5%</a:t>
            </a:r>
            <a:r>
              <a:rPr lang="zh-CN" altLang="en-US" sz="1200" dirty="0" smtClean="0"/>
              <a:t>，与</a:t>
            </a:r>
            <a:r>
              <a:rPr lang="en-US" altLang="zh-CN" sz="1200" dirty="0" smtClean="0"/>
              <a:t>2016</a:t>
            </a:r>
            <a:r>
              <a:rPr lang="zh-CN" altLang="en-US" sz="1200" dirty="0" smtClean="0"/>
              <a:t>年同期基本持平，比</a:t>
            </a:r>
            <a:r>
              <a:rPr lang="en-US" altLang="zh-CN" sz="1200" dirty="0" smtClean="0"/>
              <a:t>2016</a:t>
            </a:r>
            <a:r>
              <a:rPr lang="zh-CN" altLang="en-US" sz="1200" dirty="0" smtClean="0"/>
              <a:t>年下降了</a:t>
            </a:r>
            <a:r>
              <a:rPr lang="en-US" altLang="zh-CN" sz="1200" dirty="0" smtClean="0"/>
              <a:t>0.4</a:t>
            </a:r>
            <a:r>
              <a:rPr lang="zh-CN" altLang="en-US" sz="1200" dirty="0" smtClean="0"/>
              <a:t>个百分点。其中，稀土氧化物的产品抽查合格率为</a:t>
            </a:r>
            <a:r>
              <a:rPr lang="en-US" altLang="zh-CN" sz="1200" dirty="0" smtClean="0"/>
              <a:t>100%</a:t>
            </a:r>
            <a:r>
              <a:rPr lang="zh-CN" altLang="en-US" sz="1200" dirty="0" smtClean="0"/>
              <a:t>；钢丝绳的产品抽查合格率在</a:t>
            </a:r>
            <a:r>
              <a:rPr lang="en-US" altLang="zh-CN" sz="1200" dirty="0" smtClean="0"/>
              <a:t>90%</a:t>
            </a:r>
            <a:r>
              <a:rPr lang="zh-CN" altLang="en-US" sz="1200" dirty="0" smtClean="0"/>
              <a:t>以上；砂轮、阀门和动力用煤</a:t>
            </a:r>
            <a:r>
              <a:rPr lang="en-US" altLang="zh-CN" sz="1200" dirty="0" smtClean="0"/>
              <a:t>3</a:t>
            </a:r>
            <a:r>
              <a:rPr lang="zh-CN" altLang="en-US" sz="1200" dirty="0" smtClean="0"/>
              <a:t>种产品的产品抽查合格率均在</a:t>
            </a:r>
            <a:r>
              <a:rPr lang="en-US" altLang="zh-CN" sz="1200" dirty="0" smtClean="0"/>
              <a:t>90%</a:t>
            </a:r>
            <a:r>
              <a:rPr lang="zh-CN" altLang="en-US" sz="1200" dirty="0" smtClean="0"/>
              <a:t>以下</a:t>
            </a:r>
            <a:r>
              <a:rPr lang="zh-CN" altLang="en-US" sz="1200" dirty="0" smtClean="0"/>
              <a:t>。</a:t>
            </a:r>
            <a:endParaRPr lang="en-US" altLang="zh-CN" sz="1200" dirty="0" smtClean="0"/>
          </a:p>
          <a:p>
            <a:pPr>
              <a:lnSpc>
                <a:spcPct val="150000"/>
              </a:lnSpc>
            </a:pPr>
            <a:endParaRPr lang="en-US" altLang="zh-CN" sz="1200" dirty="0" smtClean="0"/>
          </a:p>
          <a:p>
            <a:pPr>
              <a:lnSpc>
                <a:spcPct val="150000"/>
              </a:lnSpc>
            </a:pPr>
            <a:r>
              <a:rPr lang="zh-CN" altLang="en-US" sz="1200" dirty="0" smtClean="0"/>
              <a:t>四、跟踪抽查结果分</a:t>
            </a:r>
            <a:r>
              <a:rPr lang="zh-CN" altLang="en-US" sz="1200" dirty="0" smtClean="0"/>
              <a:t>析</a:t>
            </a:r>
            <a:endParaRPr lang="zh-CN" altLang="en-US" sz="1200" dirty="0" smtClean="0"/>
          </a:p>
          <a:p>
            <a:pPr>
              <a:lnSpc>
                <a:spcPct val="150000"/>
              </a:lnSpc>
            </a:pPr>
            <a:r>
              <a:rPr lang="zh-CN" altLang="en-US" sz="1200" dirty="0" smtClean="0"/>
              <a:t>（一）产品跟踪抽查情况。从跟踪抽查情况看，</a:t>
            </a:r>
            <a:r>
              <a:rPr lang="en-US" altLang="zh-CN" sz="1200" dirty="0" smtClean="0"/>
              <a:t>2017</a:t>
            </a:r>
            <a:r>
              <a:rPr lang="zh-CN" altLang="en-US" sz="1200" dirty="0" smtClean="0"/>
              <a:t>年上半年抽查产品中，近</a:t>
            </a:r>
            <a:r>
              <a:rPr lang="en-US" altLang="zh-CN" sz="1200" dirty="0" smtClean="0"/>
              <a:t>5</a:t>
            </a:r>
            <a:r>
              <a:rPr lang="zh-CN" altLang="en-US" sz="1200" dirty="0" smtClean="0"/>
              <a:t>年抽查</a:t>
            </a:r>
            <a:r>
              <a:rPr lang="en-US" altLang="zh-CN" sz="1200" dirty="0" smtClean="0"/>
              <a:t>3</a:t>
            </a:r>
            <a:r>
              <a:rPr lang="zh-CN" altLang="en-US" sz="1200" dirty="0" smtClean="0"/>
              <a:t>次以上的产品有</a:t>
            </a:r>
            <a:r>
              <a:rPr lang="en-US" altLang="zh-CN" sz="1200" dirty="0" smtClean="0"/>
              <a:t>31</a:t>
            </a:r>
            <a:r>
              <a:rPr lang="zh-CN" altLang="en-US" sz="1200" dirty="0" smtClean="0"/>
              <a:t>种，占抽查产品总数的</a:t>
            </a:r>
            <a:r>
              <a:rPr lang="en-US" altLang="zh-CN" sz="1200" dirty="0" smtClean="0"/>
              <a:t>82.9%</a:t>
            </a:r>
            <a:r>
              <a:rPr lang="zh-CN" altLang="en-US" sz="1200" dirty="0" smtClean="0"/>
              <a:t>。其中卫生巾（含卫生护垫）、农药、纸尿裤（片、垫）和实木地板等产品连续</a:t>
            </a:r>
            <a:r>
              <a:rPr lang="en-US" altLang="zh-CN" sz="1200" dirty="0" smtClean="0"/>
              <a:t>3</a:t>
            </a:r>
            <a:r>
              <a:rPr lang="zh-CN" altLang="en-US" sz="1200" dirty="0" smtClean="0"/>
              <a:t>年产品抽查合格率保持</a:t>
            </a:r>
            <a:r>
              <a:rPr lang="zh-CN" altLang="en-US" sz="1200" dirty="0" smtClean="0"/>
              <a:t>在</a:t>
            </a:r>
            <a:endParaRPr lang="zh-CN" altLang="en-US" sz="1200" dirty="0" smtClean="0"/>
          </a:p>
          <a:p>
            <a:pPr>
              <a:lnSpc>
                <a:spcPct val="150000"/>
              </a:lnSpc>
            </a:pP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商检</a:t>
            </a:r>
            <a:endParaRPr lang="zh-CN" altLang="en-US" b="1" dirty="0">
              <a:solidFill>
                <a:schemeClr val="accent3"/>
              </a:solidFill>
            </a:endParaRPr>
          </a:p>
        </p:txBody>
      </p:sp>
      <p:sp>
        <p:nvSpPr>
          <p:cNvPr id="5" name="矩形 4"/>
          <p:cNvSpPr/>
          <p:nvPr/>
        </p:nvSpPr>
        <p:spPr>
          <a:xfrm>
            <a:off x="287524" y="568509"/>
            <a:ext cx="8568952" cy="4524315"/>
          </a:xfrm>
          <a:prstGeom prst="rect">
            <a:avLst/>
          </a:prstGeom>
        </p:spPr>
        <p:txBody>
          <a:bodyPr wrap="square">
            <a:spAutoFit/>
          </a:bodyPr>
          <a:lstStyle/>
          <a:p>
            <a:pPr>
              <a:lnSpc>
                <a:spcPct val="150000"/>
              </a:lnSpc>
            </a:pPr>
            <a:r>
              <a:rPr lang="en-US" altLang="zh-CN" sz="1200" dirty="0" smtClean="0"/>
              <a:t>95%</a:t>
            </a:r>
            <a:r>
              <a:rPr lang="zh-CN" altLang="en-US" sz="1200" dirty="0" smtClean="0"/>
              <a:t>以上。与</a:t>
            </a:r>
            <a:r>
              <a:rPr lang="en-US" altLang="zh-CN" sz="1200" dirty="0" smtClean="0"/>
              <a:t>2016</a:t>
            </a:r>
            <a:r>
              <a:rPr lang="zh-CN" altLang="en-US" sz="1200" dirty="0" smtClean="0"/>
              <a:t>年相比， </a:t>
            </a:r>
            <a:r>
              <a:rPr lang="en-US" altLang="zh-CN" sz="1200" dirty="0" smtClean="0"/>
              <a:t>2017</a:t>
            </a:r>
            <a:r>
              <a:rPr lang="zh-CN" altLang="en-US" sz="1200" dirty="0" smtClean="0"/>
              <a:t>年上半年跟踪抽查了</a:t>
            </a:r>
            <a:r>
              <a:rPr lang="en-US" altLang="zh-CN" sz="1200" dirty="0" smtClean="0"/>
              <a:t>23</a:t>
            </a:r>
            <a:r>
              <a:rPr lang="zh-CN" altLang="en-US" sz="1200" dirty="0" smtClean="0"/>
              <a:t>种产品，有</a:t>
            </a:r>
            <a:r>
              <a:rPr lang="en-US" altLang="zh-CN" sz="1200" dirty="0" smtClean="0"/>
              <a:t>12</a:t>
            </a:r>
            <a:r>
              <a:rPr lang="zh-CN" altLang="en-US" sz="1200" dirty="0" smtClean="0"/>
              <a:t>种产品抽查合格率有所提高，平均提高了</a:t>
            </a:r>
            <a:r>
              <a:rPr lang="en-US" altLang="zh-CN" sz="1200" dirty="0" smtClean="0"/>
              <a:t>7.3</a:t>
            </a:r>
            <a:r>
              <a:rPr lang="zh-CN" altLang="en-US" sz="1200" dirty="0" smtClean="0"/>
              <a:t>个百分点。其中，产品抽查合格率上升幅度最大的是电磁灶，上升了</a:t>
            </a:r>
            <a:r>
              <a:rPr lang="en-US" altLang="zh-CN" sz="1200" dirty="0" smtClean="0"/>
              <a:t>24.2</a:t>
            </a:r>
            <a:r>
              <a:rPr lang="zh-CN" altLang="en-US" sz="1200" dirty="0" smtClean="0"/>
              <a:t>个百分点；下降幅度最大的是家用燃气灶，下降了</a:t>
            </a:r>
            <a:r>
              <a:rPr lang="en-US" altLang="zh-CN" sz="1200" dirty="0" smtClean="0"/>
              <a:t>10.9</a:t>
            </a:r>
            <a:r>
              <a:rPr lang="zh-CN" altLang="en-US" sz="1200" dirty="0" smtClean="0"/>
              <a:t>个百分点。</a:t>
            </a:r>
          </a:p>
          <a:p>
            <a:pPr>
              <a:lnSpc>
                <a:spcPct val="150000"/>
              </a:lnSpc>
            </a:pPr>
            <a:endParaRPr lang="zh-CN" altLang="en-US" sz="1200" dirty="0" smtClean="0"/>
          </a:p>
          <a:p>
            <a:pPr>
              <a:lnSpc>
                <a:spcPct val="150000"/>
              </a:lnSpc>
            </a:pPr>
            <a:r>
              <a:rPr lang="zh-CN" altLang="en-US" sz="1200" dirty="0" smtClean="0"/>
              <a:t>（二）不合格企业跟踪抽查情况。在跟踪抽查的</a:t>
            </a:r>
            <a:r>
              <a:rPr lang="en-US" altLang="zh-CN" sz="1200" dirty="0" smtClean="0"/>
              <a:t>293</a:t>
            </a:r>
            <a:r>
              <a:rPr lang="zh-CN" altLang="en-US" sz="1200" dirty="0" smtClean="0"/>
              <a:t>家前一次抽查不合格企业中，发现有</a:t>
            </a:r>
            <a:r>
              <a:rPr lang="en-US" altLang="zh-CN" sz="1200" dirty="0" smtClean="0"/>
              <a:t>84</a:t>
            </a:r>
            <a:r>
              <a:rPr lang="zh-CN" altLang="en-US" sz="1200" dirty="0" smtClean="0"/>
              <a:t>家企业已不再生产同类产品或已停产停业，占跟踪抽查企业总数的</a:t>
            </a:r>
            <a:r>
              <a:rPr lang="en-US" altLang="zh-CN" sz="1200" dirty="0" smtClean="0"/>
              <a:t>28.7%</a:t>
            </a:r>
            <a:r>
              <a:rPr lang="zh-CN" altLang="en-US" sz="1200" dirty="0" smtClean="0"/>
              <a:t>；在实际抽样检验的</a:t>
            </a:r>
            <a:r>
              <a:rPr lang="en-US" altLang="zh-CN" sz="1200" dirty="0" smtClean="0"/>
              <a:t>201</a:t>
            </a:r>
            <a:r>
              <a:rPr lang="zh-CN" altLang="en-US" sz="1200" dirty="0" smtClean="0"/>
              <a:t>家企业中，有</a:t>
            </a:r>
            <a:r>
              <a:rPr lang="en-US" altLang="zh-CN" sz="1200" dirty="0" smtClean="0"/>
              <a:t>164</a:t>
            </a:r>
            <a:r>
              <a:rPr lang="zh-CN" altLang="en-US" sz="1200" dirty="0" smtClean="0"/>
              <a:t>家企业产品跟踪抽查合格，占跟踪抽查企业总数的</a:t>
            </a:r>
            <a:r>
              <a:rPr lang="en-US" altLang="zh-CN" sz="1200" dirty="0" smtClean="0"/>
              <a:t>81.6%</a:t>
            </a:r>
            <a:r>
              <a:rPr lang="zh-CN" altLang="en-US" sz="1200" dirty="0" smtClean="0"/>
              <a:t>；有</a:t>
            </a:r>
            <a:r>
              <a:rPr lang="en-US" altLang="zh-CN" sz="1200" dirty="0" smtClean="0"/>
              <a:t>37</a:t>
            </a:r>
            <a:r>
              <a:rPr lang="zh-CN" altLang="en-US" sz="1200" dirty="0" smtClean="0"/>
              <a:t>家企业连续两次产品质量抽查不合格，占跟踪抽查企业总数的</a:t>
            </a:r>
            <a:r>
              <a:rPr lang="en-US" altLang="zh-CN" sz="1200" dirty="0" smtClean="0"/>
              <a:t>18.4%</a:t>
            </a:r>
            <a:r>
              <a:rPr lang="zh-CN" altLang="en-US" sz="1200" dirty="0" smtClean="0"/>
              <a:t>。跟踪抽查结果表明，各地质量技术监督部门针对抽查发现的问题，依法严格后处理，督促生产企业整改复查，发挥了督促企业落实主体责任、规范生产与提高产品质量的作用。</a:t>
            </a:r>
          </a:p>
          <a:p>
            <a:pPr>
              <a:lnSpc>
                <a:spcPct val="150000"/>
              </a:lnSpc>
            </a:pPr>
            <a:endParaRPr lang="zh-CN" altLang="en-US" sz="1200" dirty="0" smtClean="0"/>
          </a:p>
          <a:p>
            <a:pPr>
              <a:lnSpc>
                <a:spcPct val="150000"/>
              </a:lnSpc>
            </a:pPr>
            <a:r>
              <a:rPr lang="en-US" altLang="zh-CN" sz="1200" dirty="0" smtClean="0"/>
              <a:t>2017</a:t>
            </a:r>
            <a:r>
              <a:rPr lang="zh-CN" altLang="en-US" sz="1200" dirty="0" smtClean="0"/>
              <a:t>年上半年国家监督抽查结果已通过质检总局网站分批向社会公告，质检总局已责成相关省（自治区、直辖市）质量技术监督部门按照有关法律法规，对抽查不合格的产品及其生产企业依法进行处理，督促不合格产品生产企业落实产品质量安全主体责任。</a:t>
            </a:r>
          </a:p>
          <a:p>
            <a:pPr>
              <a:lnSpc>
                <a:spcPct val="150000"/>
              </a:lnSpc>
            </a:pPr>
            <a:endParaRPr lang="zh-CN" altLang="en-US" sz="1200" dirty="0" smtClean="0"/>
          </a:p>
          <a:p>
            <a:pPr>
              <a:lnSpc>
                <a:spcPct val="150000"/>
              </a:lnSpc>
            </a:pPr>
            <a:r>
              <a:rPr lang="zh-CN" altLang="en-US" sz="1200" dirty="0" smtClean="0"/>
              <a:t>特此公告</a:t>
            </a:r>
            <a:r>
              <a:rPr lang="zh-CN" altLang="en-US" sz="1200" dirty="0" smtClean="0"/>
              <a:t>。</a:t>
            </a:r>
            <a:endParaRPr lang="zh-CN" altLang="en-US" sz="1200" dirty="0" smtClean="0"/>
          </a:p>
          <a:p>
            <a:pPr algn="r">
              <a:lnSpc>
                <a:spcPct val="150000"/>
              </a:lnSpc>
            </a:pPr>
            <a:r>
              <a:rPr lang="zh-CN" altLang="en-US" sz="1200" dirty="0" smtClean="0"/>
              <a:t>质检总</a:t>
            </a:r>
            <a:r>
              <a:rPr lang="zh-CN" altLang="en-US" sz="1200" dirty="0" smtClean="0"/>
              <a:t>局</a:t>
            </a:r>
            <a:endParaRPr lang="zh-CN" altLang="en-US" sz="1200" dirty="0" smtClean="0"/>
          </a:p>
          <a:p>
            <a:pPr algn="r">
              <a:lnSpc>
                <a:spcPct val="150000"/>
              </a:lnSpc>
            </a:pP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14</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E765DB4D-7E71-441F-BC0F-915C46A69D9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87924" y="0"/>
            <a:ext cx="5145088" cy="5145088"/>
          </a:xfrm>
          <a:prstGeom prst="rect">
            <a:avLst/>
          </a:prstGeom>
        </p:spPr>
      </p:pic>
      <p:sp>
        <p:nvSpPr>
          <p:cNvPr id="8" name="文本框 7">
            <a:extLst>
              <a:ext uri="{FF2B5EF4-FFF2-40B4-BE49-F238E27FC236}">
                <a16:creationId xmlns="" xmlns:a16="http://schemas.microsoft.com/office/drawing/2014/main" id="{307ABDE9-81BD-4B9E-B463-8B821BC6CBA5}"/>
              </a:ext>
            </a:extLst>
          </p:cNvPr>
          <p:cNvSpPr txBox="1"/>
          <p:nvPr/>
        </p:nvSpPr>
        <p:spPr>
          <a:xfrm>
            <a:off x="503548" y="2019340"/>
            <a:ext cx="2069797" cy="1107996"/>
          </a:xfrm>
          <a:prstGeom prst="rect">
            <a:avLst/>
          </a:prstGeom>
          <a:noFill/>
        </p:spPr>
        <p:txBody>
          <a:bodyPr wrap="none" rtlCol="0">
            <a:spAutoFit/>
          </a:bodyPr>
          <a:lstStyle/>
          <a:p>
            <a:r>
              <a:rPr lang="en-US" altLang="zh-CN" sz="6600" b="1" dirty="0">
                <a:solidFill>
                  <a:schemeClr val="accent1"/>
                </a:solidFill>
              </a:rPr>
              <a:t>2017</a:t>
            </a:r>
            <a:endParaRPr lang="zh-CN" altLang="en-US" sz="6600" b="1" dirty="0">
              <a:solidFill>
                <a:schemeClr val="accent1"/>
              </a:solidFill>
            </a:endParaRPr>
          </a:p>
        </p:txBody>
      </p:sp>
      <p:sp>
        <p:nvSpPr>
          <p:cNvPr id="9" name="文本框 8">
            <a:extLst>
              <a:ext uri="{FF2B5EF4-FFF2-40B4-BE49-F238E27FC236}">
                <a16:creationId xmlns="" xmlns:a16="http://schemas.microsoft.com/office/drawing/2014/main" id="{A7EEBD66-2460-4B2B-BC36-C652B3F235AA}"/>
              </a:ext>
            </a:extLst>
          </p:cNvPr>
          <p:cNvSpPr txBox="1"/>
          <p:nvPr/>
        </p:nvSpPr>
        <p:spPr>
          <a:xfrm>
            <a:off x="503548" y="3001376"/>
            <a:ext cx="3057247" cy="584775"/>
          </a:xfrm>
          <a:prstGeom prst="rect">
            <a:avLst/>
          </a:prstGeom>
          <a:noFill/>
        </p:spPr>
        <p:txBody>
          <a:bodyPr wrap="none" rtlCol="0">
            <a:spAutoFit/>
          </a:bodyPr>
          <a:lstStyle/>
          <a:p>
            <a:r>
              <a:rPr lang="zh-CN" altLang="en-US" sz="3200" b="1" dirty="0">
                <a:solidFill>
                  <a:schemeClr val="accent2">
                    <a:lumMod val="75000"/>
                  </a:schemeClr>
                </a:solidFill>
              </a:rPr>
              <a:t>感谢大家的支持</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F26AF7D4-3CEE-460F-B923-3447F3DA9AAE}"/>
              </a:ext>
            </a:extLst>
          </p:cNvPr>
          <p:cNvSpPr/>
          <p:nvPr/>
        </p:nvSpPr>
        <p:spPr>
          <a:xfrm>
            <a:off x="539552" y="3591672"/>
            <a:ext cx="4752528" cy="253916"/>
          </a:xfrm>
          <a:prstGeom prst="rect">
            <a:avLst/>
          </a:prstGeom>
        </p:spPr>
        <p:txBody>
          <a:bodyPr wrap="square">
            <a:spAutoFit/>
          </a:bodyPr>
          <a:lstStyle/>
          <a:p>
            <a:r>
              <a:rPr lang="zh-CN" altLang="en-US" sz="105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苏州德意道通企业管理咨询有限公司</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6791280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6" name="矩形 5"/>
          <p:cNvSpPr/>
          <p:nvPr/>
        </p:nvSpPr>
        <p:spPr>
          <a:xfrm>
            <a:off x="359532" y="628328"/>
            <a:ext cx="8532948" cy="3949799"/>
          </a:xfrm>
          <a:prstGeom prst="rect">
            <a:avLst/>
          </a:prstGeom>
        </p:spPr>
        <p:txBody>
          <a:bodyPr wrap="square">
            <a:spAutoFit/>
          </a:bodyPr>
          <a:lstStyle/>
          <a:p>
            <a:pPr algn="ctr"/>
            <a:r>
              <a:rPr lang="zh-CN" altLang="en-US" sz="1200" b="1" dirty="0" smtClean="0">
                <a:solidFill>
                  <a:schemeClr val="accent1"/>
                </a:solidFill>
              </a:rPr>
              <a:t>海关总署公告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36</a:t>
            </a:r>
            <a:r>
              <a:rPr lang="zh-CN" altLang="en-US" sz="1200" b="1" dirty="0" smtClean="0">
                <a:solidFill>
                  <a:schemeClr val="accent1"/>
                </a:solidFill>
              </a:rPr>
              <a:t>号</a:t>
            </a:r>
            <a:endParaRPr lang="en-US" altLang="zh-CN" sz="1200" b="1" dirty="0" smtClean="0">
              <a:solidFill>
                <a:schemeClr val="accent1"/>
              </a:solidFill>
            </a:endParaRPr>
          </a:p>
          <a:p>
            <a:pPr algn="ctr"/>
            <a:r>
              <a:rPr lang="zh-CN" altLang="en-US" sz="1200" b="1" dirty="0" smtClean="0">
                <a:solidFill>
                  <a:schemeClr val="accent1"/>
                </a:solidFill>
              </a:rPr>
              <a:t>（关于发布</a:t>
            </a:r>
            <a:r>
              <a:rPr lang="en-US" altLang="zh-CN" sz="1200" b="1" dirty="0" smtClean="0">
                <a:solidFill>
                  <a:schemeClr val="accent1"/>
                </a:solidFill>
              </a:rPr>
              <a:t>2017</a:t>
            </a:r>
            <a:r>
              <a:rPr lang="zh-CN" altLang="en-US" sz="1200" b="1" dirty="0" smtClean="0">
                <a:solidFill>
                  <a:schemeClr val="accent1"/>
                </a:solidFill>
              </a:rPr>
              <a:t>版</a:t>
            </a:r>
            <a:r>
              <a:rPr lang="en-US" altLang="zh-CN" sz="1200" b="1" dirty="0" smtClean="0">
                <a:solidFill>
                  <a:schemeClr val="accent1"/>
                </a:solidFill>
              </a:rPr>
              <a:t>《</a:t>
            </a:r>
            <a:r>
              <a:rPr lang="zh-CN" altLang="en-US" sz="1200" b="1" dirty="0" smtClean="0">
                <a:solidFill>
                  <a:schemeClr val="accent1"/>
                </a:solidFill>
              </a:rPr>
              <a:t>进出口税则商品及品目注释</a:t>
            </a:r>
            <a:r>
              <a:rPr lang="en-US" altLang="zh-CN" sz="1200" b="1" dirty="0" smtClean="0">
                <a:solidFill>
                  <a:schemeClr val="accent1"/>
                </a:solidFill>
              </a:rPr>
              <a:t>》</a:t>
            </a:r>
            <a:r>
              <a:rPr lang="zh-CN" altLang="en-US" sz="1200" b="1" dirty="0" smtClean="0">
                <a:solidFill>
                  <a:schemeClr val="accent1"/>
                </a:solidFill>
              </a:rPr>
              <a:t>修订（第一、二期）的公告）</a:t>
            </a:r>
          </a:p>
          <a:p>
            <a:pPr algn="ctr"/>
            <a:r>
              <a:rPr lang="zh-CN" altLang="en-US" sz="1200" b="1" dirty="0" smtClean="0">
                <a:solidFill>
                  <a:schemeClr val="accent1"/>
                </a:solidFill>
              </a:rPr>
              <a:t>公告</a:t>
            </a:r>
            <a:r>
              <a:rPr lang="en-US" altLang="zh-CN" sz="1200" b="1" dirty="0" smtClean="0">
                <a:solidFill>
                  <a:schemeClr val="accent1"/>
                </a:solidFill>
              </a:rPr>
              <a:t>〔2017〕36</a:t>
            </a:r>
            <a:r>
              <a:rPr lang="zh-CN" altLang="en-US" sz="1200" b="1" dirty="0" smtClean="0">
                <a:solidFill>
                  <a:schemeClr val="accent1"/>
                </a:solidFill>
              </a:rPr>
              <a:t>号 </a:t>
            </a:r>
            <a:endParaRPr lang="zh-CN" altLang="en-US" sz="1200" dirty="0" smtClean="0"/>
          </a:p>
          <a:p>
            <a:endParaRPr lang="zh-CN" altLang="en-US" sz="1200" dirty="0" smtClean="0"/>
          </a:p>
          <a:p>
            <a:pPr>
              <a:lnSpc>
                <a:spcPts val="2000"/>
              </a:lnSpc>
            </a:pPr>
            <a:r>
              <a:rPr lang="zh-CN" altLang="en-US" sz="1200" dirty="0" smtClean="0"/>
              <a:t>　　</a:t>
            </a:r>
            <a:r>
              <a:rPr lang="en-US" altLang="zh-CN" sz="1200" dirty="0" smtClean="0"/>
              <a:t>《</a:t>
            </a:r>
            <a:r>
              <a:rPr lang="zh-CN" altLang="en-US" sz="1200" dirty="0" smtClean="0"/>
              <a:t>进出口税则商品及品目注释</a:t>
            </a:r>
            <a:r>
              <a:rPr lang="en-US" altLang="zh-CN" sz="1200" dirty="0" smtClean="0"/>
              <a:t>》</a:t>
            </a:r>
            <a:r>
              <a:rPr lang="zh-CN" altLang="en-US" sz="1200" dirty="0" smtClean="0"/>
              <a:t>（以下简称</a:t>
            </a:r>
            <a:r>
              <a:rPr lang="en-US" altLang="zh-CN" sz="1200" dirty="0" smtClean="0"/>
              <a:t>《</a:t>
            </a:r>
            <a:r>
              <a:rPr lang="zh-CN" altLang="en-US" sz="1200" dirty="0" smtClean="0"/>
              <a:t>税则注释</a:t>
            </a:r>
            <a:r>
              <a:rPr lang="en-US" altLang="zh-CN" sz="1200" dirty="0" smtClean="0"/>
              <a:t>》</a:t>
            </a:r>
            <a:r>
              <a:rPr lang="zh-CN" altLang="en-US" sz="1200" dirty="0" smtClean="0"/>
              <a:t>）是商品归类的重要依据之一。我国是</a:t>
            </a:r>
            <a:r>
              <a:rPr lang="en-US" altLang="zh-CN" sz="1200" dirty="0" smtClean="0"/>
              <a:t>《</a:t>
            </a:r>
            <a:r>
              <a:rPr lang="zh-CN" altLang="en-US" sz="1200" dirty="0" smtClean="0"/>
              <a:t>商品名称及编码协调制度公约</a:t>
            </a:r>
            <a:r>
              <a:rPr lang="en-US" altLang="zh-CN" sz="1200" dirty="0" smtClean="0"/>
              <a:t>》</a:t>
            </a:r>
            <a:r>
              <a:rPr lang="zh-CN" altLang="en-US" sz="1200" dirty="0" smtClean="0"/>
              <a:t>（以下简称</a:t>
            </a:r>
            <a:r>
              <a:rPr lang="en-US" altLang="zh-CN" sz="1200" dirty="0" smtClean="0"/>
              <a:t>《</a:t>
            </a:r>
            <a:r>
              <a:rPr lang="zh-CN" altLang="en-US" sz="1200" dirty="0" smtClean="0"/>
              <a:t>公约</a:t>
            </a:r>
            <a:r>
              <a:rPr lang="en-US" altLang="zh-CN" sz="1200" dirty="0" smtClean="0"/>
              <a:t>》</a:t>
            </a:r>
            <a:r>
              <a:rPr lang="zh-CN" altLang="en-US" sz="1200" dirty="0" smtClean="0"/>
              <a:t>）的缔约方，按照</a:t>
            </a:r>
            <a:r>
              <a:rPr lang="en-US" altLang="zh-CN" sz="1200" dirty="0" smtClean="0"/>
              <a:t>《</a:t>
            </a:r>
            <a:r>
              <a:rPr lang="zh-CN" altLang="en-US" sz="1200" dirty="0" smtClean="0"/>
              <a:t>公约</a:t>
            </a:r>
            <a:r>
              <a:rPr lang="en-US" altLang="zh-CN" sz="1200" dirty="0" smtClean="0"/>
              <a:t>》</a:t>
            </a:r>
            <a:r>
              <a:rPr lang="zh-CN" altLang="en-US" sz="1200" dirty="0" smtClean="0"/>
              <a:t>规定，中国海关根据世界海关组织编制的</a:t>
            </a:r>
            <a:r>
              <a:rPr lang="en-US" altLang="zh-CN" sz="1200" dirty="0" smtClean="0"/>
              <a:t>2017</a:t>
            </a:r>
            <a:r>
              <a:rPr lang="zh-CN" altLang="en-US" sz="1200" dirty="0" smtClean="0"/>
              <a:t>年版</a:t>
            </a:r>
            <a:r>
              <a:rPr lang="en-US" altLang="zh-CN" sz="1200" dirty="0" smtClean="0"/>
              <a:t>《</a:t>
            </a:r>
            <a:r>
              <a:rPr lang="zh-CN" altLang="en-US" sz="1200" dirty="0" smtClean="0"/>
              <a:t>商品名称及编码协调制度注释</a:t>
            </a:r>
            <a:r>
              <a:rPr lang="en-US" altLang="zh-CN" sz="1200" dirty="0" smtClean="0"/>
              <a:t>》</a:t>
            </a:r>
            <a:r>
              <a:rPr lang="zh-CN" altLang="en-US" sz="1200" dirty="0" smtClean="0"/>
              <a:t>，编制了我国</a:t>
            </a:r>
            <a:r>
              <a:rPr lang="en-US" altLang="zh-CN" sz="1200" dirty="0" smtClean="0"/>
              <a:t>2017</a:t>
            </a:r>
            <a:r>
              <a:rPr lang="zh-CN" altLang="en-US" sz="1200" dirty="0" smtClean="0"/>
              <a:t>年版</a:t>
            </a:r>
            <a:r>
              <a:rPr lang="en-US" altLang="zh-CN" sz="1200" dirty="0" smtClean="0"/>
              <a:t>《</a:t>
            </a:r>
            <a:r>
              <a:rPr lang="zh-CN" altLang="en-US" sz="1200" dirty="0" smtClean="0"/>
              <a:t>税则注释</a:t>
            </a:r>
            <a:r>
              <a:rPr lang="en-US" altLang="zh-CN" sz="1200" dirty="0" smtClean="0"/>
              <a:t>》</a:t>
            </a:r>
            <a:r>
              <a:rPr lang="zh-CN" altLang="en-US" sz="1200" dirty="0" smtClean="0"/>
              <a:t>，并已于</a:t>
            </a:r>
            <a:r>
              <a:rPr lang="en-US" altLang="zh-CN" sz="1200" dirty="0" smtClean="0"/>
              <a:t>2017</a:t>
            </a:r>
            <a:r>
              <a:rPr lang="zh-CN" altLang="en-US" sz="1200" dirty="0" smtClean="0"/>
              <a:t>年</a:t>
            </a:r>
            <a:r>
              <a:rPr lang="en-US" altLang="zh-CN" sz="1200" dirty="0" smtClean="0"/>
              <a:t>1</a:t>
            </a:r>
            <a:r>
              <a:rPr lang="zh-CN" altLang="en-US" sz="1200" dirty="0" smtClean="0"/>
              <a:t>月</a:t>
            </a:r>
            <a:r>
              <a:rPr lang="en-US" altLang="zh-CN" sz="1200" dirty="0" smtClean="0"/>
              <a:t>1</a:t>
            </a:r>
            <a:r>
              <a:rPr lang="zh-CN" altLang="en-US" sz="1200" dirty="0" smtClean="0"/>
              <a:t>日起执行。</a:t>
            </a:r>
          </a:p>
          <a:p>
            <a:pPr>
              <a:lnSpc>
                <a:spcPts val="2000"/>
              </a:lnSpc>
            </a:pPr>
            <a:r>
              <a:rPr lang="zh-CN" altLang="en-US" sz="1200" dirty="0" smtClean="0"/>
              <a:t>　　近期，世界海关组织对上述</a:t>
            </a:r>
            <a:r>
              <a:rPr lang="en-US" altLang="zh-CN" sz="1200" dirty="0" smtClean="0"/>
              <a:t>2017</a:t>
            </a:r>
            <a:r>
              <a:rPr lang="zh-CN" altLang="en-US" sz="1200" dirty="0" smtClean="0"/>
              <a:t>年版</a:t>
            </a:r>
            <a:r>
              <a:rPr lang="en-US" altLang="zh-CN" sz="1200" dirty="0" smtClean="0"/>
              <a:t>《</a:t>
            </a:r>
            <a:r>
              <a:rPr lang="zh-CN" altLang="en-US" sz="1200" dirty="0" smtClean="0"/>
              <a:t>商品名称及编码协调制度注释</a:t>
            </a:r>
            <a:r>
              <a:rPr lang="en-US" altLang="zh-CN" sz="1200" dirty="0" smtClean="0"/>
              <a:t>》</a:t>
            </a:r>
            <a:r>
              <a:rPr lang="zh-CN" altLang="en-US" sz="1200" dirty="0" smtClean="0"/>
              <a:t>进行了部分修订。中国海关根据世界海关组织已发布的修订内容，同步调整了我国</a:t>
            </a:r>
            <a:r>
              <a:rPr lang="en-US" altLang="zh-CN" sz="1200" dirty="0" smtClean="0"/>
              <a:t>2017</a:t>
            </a:r>
            <a:r>
              <a:rPr lang="zh-CN" altLang="en-US" sz="1200" dirty="0" smtClean="0"/>
              <a:t>年版</a:t>
            </a:r>
            <a:r>
              <a:rPr lang="en-US" altLang="zh-CN" sz="1200" dirty="0" smtClean="0"/>
              <a:t>《</a:t>
            </a:r>
            <a:r>
              <a:rPr lang="zh-CN" altLang="en-US" sz="1200" dirty="0" smtClean="0"/>
              <a:t>税则注释</a:t>
            </a:r>
            <a:r>
              <a:rPr lang="en-US" altLang="zh-CN" sz="1200" dirty="0" smtClean="0"/>
              <a:t>》</a:t>
            </a:r>
            <a:r>
              <a:rPr lang="zh-CN" altLang="en-US" sz="1200" dirty="0" smtClean="0"/>
              <a:t>的相关内容（具体内容详见附件</a:t>
            </a:r>
            <a:r>
              <a:rPr lang="en-US" altLang="zh-CN" sz="1200" dirty="0" smtClean="0"/>
              <a:t>1</a:t>
            </a:r>
            <a:r>
              <a:rPr lang="zh-CN" altLang="en-US" sz="1200" dirty="0" smtClean="0"/>
              <a:t>和附件</a:t>
            </a:r>
            <a:r>
              <a:rPr lang="en-US" altLang="zh-CN" sz="1200" dirty="0" smtClean="0"/>
              <a:t>2</a:t>
            </a:r>
            <a:r>
              <a:rPr lang="zh-CN" altLang="en-US" sz="1200" dirty="0" smtClean="0"/>
              <a:t>）。</a:t>
            </a:r>
          </a:p>
          <a:p>
            <a:pPr>
              <a:lnSpc>
                <a:spcPts val="2000"/>
              </a:lnSpc>
            </a:pPr>
            <a:r>
              <a:rPr lang="zh-CN" altLang="en-US" sz="1200" dirty="0" smtClean="0"/>
              <a:t>　　以上修订内容自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日起执行。</a:t>
            </a:r>
          </a:p>
          <a:p>
            <a:pPr>
              <a:lnSpc>
                <a:spcPts val="2000"/>
              </a:lnSpc>
            </a:pPr>
            <a:r>
              <a:rPr lang="zh-CN" altLang="en-US" sz="1200" dirty="0" smtClean="0"/>
              <a:t>　　特此公告。</a:t>
            </a:r>
          </a:p>
          <a:p>
            <a:pPr>
              <a:lnSpc>
                <a:spcPts val="2000"/>
              </a:lnSpc>
            </a:pPr>
            <a:endParaRPr lang="zh-CN" altLang="en-US" sz="1200" dirty="0" smtClean="0"/>
          </a:p>
          <a:p>
            <a:pPr>
              <a:lnSpc>
                <a:spcPts val="2000"/>
              </a:lnSpc>
            </a:pPr>
            <a:r>
              <a:rPr lang="zh-CN" altLang="en-US" sz="1200" dirty="0" smtClean="0"/>
              <a:t>         附件</a:t>
            </a:r>
            <a:r>
              <a:rPr lang="en-US" altLang="zh-CN" sz="1200" dirty="0" smtClean="0"/>
              <a:t>:</a:t>
            </a:r>
            <a:r>
              <a:rPr lang="en-US" altLang="zh-CN" sz="1200" dirty="0" smtClean="0">
                <a:hlinkClick r:id="rId4" action="ppaction://hlinkfile"/>
              </a:rPr>
              <a:t>1.2017</a:t>
            </a:r>
            <a:r>
              <a:rPr lang="zh-CN" altLang="en-US" sz="1200" dirty="0" smtClean="0">
                <a:hlinkClick r:id="rId4" action="ppaction://hlinkfile"/>
              </a:rPr>
              <a:t>版</a:t>
            </a:r>
            <a:r>
              <a:rPr lang="en-US" altLang="zh-CN" sz="1200" dirty="0" smtClean="0">
                <a:hlinkClick r:id="rId4" action="ppaction://hlinkfile"/>
              </a:rPr>
              <a:t>《</a:t>
            </a:r>
            <a:r>
              <a:rPr lang="zh-CN" altLang="en-US" sz="1200" dirty="0" smtClean="0">
                <a:hlinkClick r:id="rId4" action="ppaction://hlinkfile"/>
              </a:rPr>
              <a:t>进出口税则商品及品目注释</a:t>
            </a:r>
            <a:r>
              <a:rPr lang="en-US" altLang="zh-CN" sz="1200" dirty="0" smtClean="0">
                <a:hlinkClick r:id="rId4" action="ppaction://hlinkfile"/>
              </a:rPr>
              <a:t>》</a:t>
            </a:r>
            <a:r>
              <a:rPr lang="zh-CN" altLang="en-US" sz="1200" dirty="0" smtClean="0">
                <a:hlinkClick r:id="rId4" action="ppaction://hlinkfile"/>
              </a:rPr>
              <a:t>修订本</a:t>
            </a:r>
            <a:r>
              <a:rPr lang="en-US" altLang="zh-CN" sz="1200" dirty="0" smtClean="0">
                <a:hlinkClick r:id="rId4" action="ppaction://hlinkfile"/>
              </a:rPr>
              <a:t>(</a:t>
            </a:r>
            <a:r>
              <a:rPr lang="zh-CN" altLang="en-US" sz="1200" dirty="0" smtClean="0">
                <a:hlinkClick r:id="rId4" action="ppaction://hlinkfile"/>
              </a:rPr>
              <a:t>第一期</a:t>
            </a:r>
            <a:r>
              <a:rPr lang="en-US" altLang="zh-CN" sz="1200" dirty="0" smtClean="0">
                <a:hlinkClick r:id="rId4" action="ppaction://hlinkfile"/>
              </a:rPr>
              <a:t>).doc</a:t>
            </a:r>
            <a:endParaRPr lang="en-US" altLang="zh-CN" sz="1200" dirty="0" smtClean="0"/>
          </a:p>
          <a:p>
            <a:pPr>
              <a:lnSpc>
                <a:spcPts val="2000"/>
              </a:lnSpc>
            </a:pPr>
            <a:r>
              <a:rPr lang="en-US" altLang="zh-CN" sz="1200" dirty="0" smtClean="0"/>
              <a:t>                   </a:t>
            </a:r>
            <a:r>
              <a:rPr lang="en-US" altLang="zh-CN" sz="1200" dirty="0" smtClean="0">
                <a:hlinkClick r:id="rId5" action="ppaction://hlinkfile"/>
              </a:rPr>
              <a:t>2.2017</a:t>
            </a:r>
            <a:r>
              <a:rPr lang="zh-CN" altLang="en-US" sz="1200" dirty="0" smtClean="0">
                <a:hlinkClick r:id="rId5" action="ppaction://hlinkfile"/>
              </a:rPr>
              <a:t>版</a:t>
            </a:r>
            <a:r>
              <a:rPr lang="en-US" altLang="zh-CN" sz="1200" dirty="0" smtClean="0">
                <a:hlinkClick r:id="rId5" action="ppaction://hlinkfile"/>
              </a:rPr>
              <a:t>《</a:t>
            </a:r>
            <a:r>
              <a:rPr lang="zh-CN" altLang="en-US" sz="1200" dirty="0" smtClean="0">
                <a:hlinkClick r:id="rId5" action="ppaction://hlinkfile"/>
              </a:rPr>
              <a:t>进出口税则商品及品目注释</a:t>
            </a:r>
            <a:r>
              <a:rPr lang="en-US" altLang="zh-CN" sz="1200" dirty="0" smtClean="0">
                <a:hlinkClick r:id="rId5" action="ppaction://hlinkfile"/>
              </a:rPr>
              <a:t>》</a:t>
            </a:r>
            <a:r>
              <a:rPr lang="zh-CN" altLang="en-US" sz="1200" dirty="0" smtClean="0">
                <a:hlinkClick r:id="rId5" action="ppaction://hlinkfile"/>
              </a:rPr>
              <a:t>修订本</a:t>
            </a:r>
            <a:r>
              <a:rPr lang="en-US" altLang="zh-CN" sz="1200" dirty="0" smtClean="0">
                <a:hlinkClick r:id="rId5" action="ppaction://hlinkfile"/>
              </a:rPr>
              <a:t>(</a:t>
            </a:r>
            <a:r>
              <a:rPr lang="zh-CN" altLang="en-US" sz="1200" dirty="0" smtClean="0">
                <a:hlinkClick r:id="rId5" action="ppaction://hlinkfile"/>
              </a:rPr>
              <a:t>第二期</a:t>
            </a:r>
            <a:r>
              <a:rPr lang="en-US" altLang="zh-CN" sz="1200" dirty="0" smtClean="0">
                <a:hlinkClick r:id="rId5" action="ppaction://hlinkfile"/>
              </a:rPr>
              <a:t>).doc</a:t>
            </a:r>
            <a:endParaRPr lang="en-US" altLang="zh-CN" sz="1200" dirty="0" smtClean="0"/>
          </a:p>
          <a:p>
            <a:endParaRPr lang="en-US" altLang="zh-CN" sz="1200" dirty="0" smtClean="0"/>
          </a:p>
          <a:p>
            <a:pPr algn="r"/>
            <a:r>
              <a:rPr lang="zh-CN" altLang="en-US" sz="1200" dirty="0" smtClean="0"/>
              <a:t>　　海关总署</a:t>
            </a:r>
          </a:p>
          <a:p>
            <a:pPr algn="r"/>
            <a:r>
              <a:rPr lang="zh-CN" altLang="en-US" sz="1200" dirty="0" smtClean="0"/>
              <a:t>　　</a:t>
            </a:r>
            <a:r>
              <a:rPr lang="en-US" altLang="zh-CN" sz="1200" dirty="0" smtClean="0"/>
              <a:t>2017</a:t>
            </a:r>
            <a:r>
              <a:rPr lang="zh-CN" altLang="en-US" sz="1200" dirty="0" smtClean="0"/>
              <a:t>年</a:t>
            </a:r>
            <a:r>
              <a:rPr lang="en-US" altLang="zh-CN" sz="1200" dirty="0" smtClean="0"/>
              <a:t>8</a:t>
            </a:r>
            <a:r>
              <a:rPr lang="zh-CN" altLang="en-US" sz="1200" dirty="0" smtClean="0"/>
              <a:t>月</a:t>
            </a:r>
            <a:r>
              <a:rPr lang="en-US" altLang="zh-CN" sz="1200" dirty="0" smtClean="0"/>
              <a:t>18</a:t>
            </a:r>
            <a:r>
              <a:rPr lang="zh-CN" altLang="en-US" sz="1200" dirty="0" smtClean="0"/>
              <a:t>日</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23528" y="484312"/>
            <a:ext cx="8496944" cy="4154984"/>
          </a:xfrm>
          <a:prstGeom prst="rect">
            <a:avLst/>
          </a:prstGeom>
        </p:spPr>
        <p:txBody>
          <a:bodyPr wrap="square">
            <a:spAutoFit/>
          </a:bodyPr>
          <a:lstStyle/>
          <a:p>
            <a:pPr algn="ctr"/>
            <a:r>
              <a:rPr lang="zh-CN" altLang="en-US" sz="1200" b="1" dirty="0" smtClean="0">
                <a:solidFill>
                  <a:schemeClr val="accent1"/>
                </a:solidFill>
              </a:rPr>
              <a:t>海关总署公告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37</a:t>
            </a:r>
            <a:r>
              <a:rPr lang="zh-CN" altLang="en-US" sz="1200" b="1" dirty="0" smtClean="0">
                <a:solidFill>
                  <a:schemeClr val="accent1"/>
                </a:solidFill>
              </a:rPr>
              <a:t>号</a:t>
            </a:r>
            <a:endParaRPr lang="en-US" altLang="zh-CN" sz="1200" b="1" dirty="0" smtClean="0">
              <a:solidFill>
                <a:schemeClr val="accent1"/>
              </a:solidFill>
            </a:endParaRPr>
          </a:p>
          <a:p>
            <a:pPr algn="ctr"/>
            <a:r>
              <a:rPr lang="zh-CN" altLang="en-US" sz="1200" b="1" dirty="0" smtClean="0">
                <a:solidFill>
                  <a:schemeClr val="accent1"/>
                </a:solidFill>
              </a:rPr>
              <a:t>（关于明确海关监管作业场所行政许可事项的公告）</a:t>
            </a:r>
          </a:p>
          <a:p>
            <a:pPr algn="ctr"/>
            <a:r>
              <a:rPr lang="zh-CN" altLang="en-US" sz="1200" b="1" dirty="0" smtClean="0">
                <a:solidFill>
                  <a:schemeClr val="accent1"/>
                </a:solidFill>
              </a:rPr>
              <a:t>公告</a:t>
            </a:r>
            <a:r>
              <a:rPr lang="en-US" altLang="zh-CN" sz="1200" b="1" dirty="0" smtClean="0">
                <a:solidFill>
                  <a:schemeClr val="accent1"/>
                </a:solidFill>
              </a:rPr>
              <a:t>〔2017〕37 </a:t>
            </a:r>
            <a:r>
              <a:rPr lang="zh-CN" altLang="en-US" sz="1200" b="1" dirty="0" smtClean="0">
                <a:solidFill>
                  <a:schemeClr val="accent1"/>
                </a:solidFill>
              </a:rPr>
              <a:t>号 </a:t>
            </a:r>
          </a:p>
          <a:p>
            <a:endParaRPr lang="zh-CN" altLang="en-US" sz="1200" dirty="0" smtClean="0"/>
          </a:p>
          <a:p>
            <a:r>
              <a:rPr lang="zh-CN" altLang="en-US" sz="1200" dirty="0" smtClean="0"/>
              <a:t>　　根据</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a:t>
            </a:r>
            <a:r>
              <a:rPr lang="en-US" altLang="zh-CN" sz="1200" dirty="0" smtClean="0"/>
              <a:t>《</a:t>
            </a:r>
            <a:r>
              <a:rPr lang="zh-CN" altLang="en-US" sz="1200" dirty="0" smtClean="0"/>
              <a:t>中华人民共和国海关实施</a:t>
            </a:r>
            <a:r>
              <a:rPr lang="en-US" altLang="zh-CN" sz="1200" dirty="0" smtClean="0"/>
              <a:t>〈</a:t>
            </a:r>
            <a:r>
              <a:rPr lang="zh-CN" altLang="en-US" sz="1200" dirty="0" smtClean="0"/>
              <a:t>中华人民共和国行政许可法</a:t>
            </a:r>
            <a:r>
              <a:rPr lang="en-US" altLang="zh-CN" sz="1200" dirty="0" smtClean="0"/>
              <a:t>〉</a:t>
            </a:r>
            <a:r>
              <a:rPr lang="zh-CN" altLang="en-US" sz="1200" dirty="0" smtClean="0"/>
              <a:t>办法</a:t>
            </a:r>
            <a:r>
              <a:rPr lang="en-US" altLang="zh-CN" sz="1200" dirty="0" smtClean="0"/>
              <a:t>》</a:t>
            </a:r>
            <a:r>
              <a:rPr lang="zh-CN" altLang="en-US" sz="1200" dirty="0" smtClean="0"/>
              <a:t>和</a:t>
            </a:r>
            <a:r>
              <a:rPr lang="en-US" altLang="zh-CN" sz="1200" dirty="0" smtClean="0"/>
              <a:t>《</a:t>
            </a:r>
            <a:r>
              <a:rPr lang="zh-CN" altLang="en-US" sz="1200" dirty="0" smtClean="0"/>
              <a:t>中华人民共和国海关监管区管理暂行办法</a:t>
            </a:r>
            <a:r>
              <a:rPr lang="en-US" altLang="zh-CN" sz="1200" dirty="0" smtClean="0"/>
              <a:t>》</a:t>
            </a:r>
            <a:r>
              <a:rPr lang="zh-CN" altLang="en-US" sz="1200" dirty="0" smtClean="0"/>
              <a:t>有关规定，现将海关监管作业场所行政许可有关事项公告如下：</a:t>
            </a:r>
          </a:p>
          <a:p>
            <a:endParaRPr lang="zh-CN" altLang="en-US" sz="1200" dirty="0" smtClean="0"/>
          </a:p>
          <a:p>
            <a:r>
              <a:rPr lang="zh-CN" altLang="en-US" sz="1200" dirty="0" smtClean="0"/>
              <a:t>　　一、申请经营海关监管作业场所的企业（以下称申请人）应当具备的条件以及需要提交的材料，按照</a:t>
            </a:r>
            <a:r>
              <a:rPr lang="en-US" altLang="zh-CN" sz="1200" dirty="0" smtClean="0"/>
              <a:t>《</a:t>
            </a:r>
            <a:r>
              <a:rPr lang="zh-CN" altLang="en-US" sz="1200" dirty="0" smtClean="0"/>
              <a:t>中华人民共和国海关监管区管理暂行办法</a:t>
            </a:r>
            <a:r>
              <a:rPr lang="en-US" altLang="zh-CN" sz="1200" dirty="0" smtClean="0"/>
              <a:t>》</a:t>
            </a:r>
            <a:r>
              <a:rPr lang="zh-CN" altLang="en-US" sz="1200" dirty="0" smtClean="0"/>
              <a:t>第十四条和第十五条有关规定执行（</a:t>
            </a:r>
            <a:r>
              <a:rPr lang="en-US" altLang="zh-CN" sz="1200" dirty="0" smtClean="0"/>
              <a:t>《</a:t>
            </a:r>
            <a:r>
              <a:rPr lang="zh-CN" altLang="en-US" sz="1200" dirty="0" smtClean="0"/>
              <a:t>经营海关监管作业场所企业注册申请书</a:t>
            </a:r>
            <a:r>
              <a:rPr lang="en-US" altLang="zh-CN" sz="1200" dirty="0" smtClean="0"/>
              <a:t>》</a:t>
            </a:r>
            <a:r>
              <a:rPr lang="zh-CN" altLang="en-US" sz="1200" dirty="0" smtClean="0"/>
              <a:t>，附件</a:t>
            </a:r>
            <a:r>
              <a:rPr lang="en-US" altLang="zh-CN" sz="1200" dirty="0" smtClean="0"/>
              <a:t>1</a:t>
            </a:r>
            <a:r>
              <a:rPr lang="zh-CN" altLang="en-US" sz="1200" dirty="0" smtClean="0"/>
              <a:t>）。</a:t>
            </a:r>
          </a:p>
          <a:p>
            <a:endParaRPr lang="zh-CN" altLang="en-US" sz="1200" dirty="0" smtClean="0"/>
          </a:p>
          <a:p>
            <a:r>
              <a:rPr lang="zh-CN" altLang="en-US" sz="1200" dirty="0" smtClean="0"/>
              <a:t>　　二、申请人应当对所提交材料的真实性、合法性、有效性承担法律责任。主管海关可以通过信息化系统获取有关材料电子文本的，申请人无需另行提交。</a:t>
            </a:r>
          </a:p>
          <a:p>
            <a:endParaRPr lang="zh-CN" altLang="en-US" sz="1200" dirty="0" smtClean="0"/>
          </a:p>
          <a:p>
            <a:r>
              <a:rPr lang="zh-CN" altLang="en-US" sz="1200" dirty="0" smtClean="0"/>
              <a:t>　　三、主管海关应当对申请经营的海关监管作业场所是否符合</a:t>
            </a:r>
            <a:r>
              <a:rPr lang="en-US" altLang="zh-CN" sz="1200" dirty="0" smtClean="0"/>
              <a:t>《</a:t>
            </a:r>
            <a:r>
              <a:rPr lang="zh-CN" altLang="en-US" sz="1200" dirty="0" smtClean="0"/>
              <a:t>海关监管作业场所设置规范</a:t>
            </a:r>
            <a:r>
              <a:rPr lang="en-US" altLang="zh-CN" sz="1200" dirty="0" smtClean="0"/>
              <a:t>》</a:t>
            </a:r>
            <a:r>
              <a:rPr lang="zh-CN" altLang="en-US" sz="1200" dirty="0" smtClean="0"/>
              <a:t>（由海关总署另行制定并公告）进行实地验核。</a:t>
            </a:r>
          </a:p>
          <a:p>
            <a:endParaRPr lang="zh-CN" altLang="en-US" sz="1200" dirty="0" smtClean="0"/>
          </a:p>
          <a:p>
            <a:r>
              <a:rPr lang="zh-CN" altLang="en-US" sz="1200" dirty="0" smtClean="0"/>
              <a:t>　　四、经审核符合注册条件的，主管海关应当制发</a:t>
            </a:r>
            <a:r>
              <a:rPr lang="en-US" altLang="zh-CN" sz="1200" dirty="0" smtClean="0"/>
              <a:t>《</a:t>
            </a:r>
            <a:r>
              <a:rPr lang="zh-CN" altLang="en-US" sz="1200" dirty="0" smtClean="0"/>
              <a:t>中华人民共和国</a:t>
            </a:r>
            <a:r>
              <a:rPr lang="en-US" altLang="zh-CN" sz="1200" dirty="0" smtClean="0"/>
              <a:t>XX</a:t>
            </a:r>
            <a:r>
              <a:rPr lang="zh-CN" altLang="en-US" sz="1200" dirty="0" smtClean="0"/>
              <a:t>海关经营海关监管作业场所企业注册登记证书</a:t>
            </a:r>
            <a:r>
              <a:rPr lang="en-US" altLang="zh-CN" sz="1200" dirty="0" smtClean="0"/>
              <a:t>》</a:t>
            </a:r>
            <a:r>
              <a:rPr lang="zh-CN" altLang="en-US" sz="1200" dirty="0" smtClean="0"/>
              <a:t>（以下简称</a:t>
            </a:r>
            <a:r>
              <a:rPr lang="en-US" altLang="zh-CN" sz="1200" dirty="0" smtClean="0"/>
              <a:t>《</a:t>
            </a:r>
            <a:r>
              <a:rPr lang="zh-CN" altLang="en-US" sz="1200" dirty="0" smtClean="0"/>
              <a:t>注册登记证书</a:t>
            </a:r>
            <a:r>
              <a:rPr lang="en-US" altLang="zh-CN" sz="1200" dirty="0" smtClean="0"/>
              <a:t>》</a:t>
            </a:r>
            <a:r>
              <a:rPr lang="zh-CN" altLang="en-US" sz="1200" dirty="0" smtClean="0"/>
              <a:t>，附件</a:t>
            </a:r>
            <a:r>
              <a:rPr lang="en-US" altLang="zh-CN" sz="1200" dirty="0" smtClean="0"/>
              <a:t>2</a:t>
            </a:r>
            <a:r>
              <a:rPr lang="zh-CN" altLang="en-US" sz="1200" dirty="0" smtClean="0"/>
              <a:t>）。</a:t>
            </a:r>
          </a:p>
          <a:p>
            <a:endParaRPr lang="zh-CN" altLang="en-US" sz="1200" dirty="0" smtClean="0"/>
          </a:p>
          <a:p>
            <a:r>
              <a:rPr lang="zh-CN" altLang="en-US" sz="1200" dirty="0" smtClean="0"/>
              <a:t>　　</a:t>
            </a:r>
            <a:r>
              <a:rPr lang="en-US" altLang="zh-CN" sz="1200" dirty="0" smtClean="0"/>
              <a:t>《</a:t>
            </a:r>
            <a:r>
              <a:rPr lang="zh-CN" altLang="en-US" sz="1200" dirty="0" smtClean="0"/>
              <a:t>注册登记证书</a:t>
            </a:r>
            <a:r>
              <a:rPr lang="en-US" altLang="zh-CN" sz="1200" dirty="0" smtClean="0"/>
              <a:t>》</a:t>
            </a:r>
            <a:r>
              <a:rPr lang="zh-CN" altLang="en-US" sz="1200" dirty="0" smtClean="0"/>
              <a:t>自制发之日起有效期为</a:t>
            </a:r>
            <a:r>
              <a:rPr lang="en-US" altLang="zh-CN" sz="1200" dirty="0" smtClean="0"/>
              <a:t>3</a:t>
            </a:r>
            <a:r>
              <a:rPr lang="zh-CN" altLang="en-US" sz="1200" dirty="0" smtClean="0"/>
              <a:t>年。</a:t>
            </a:r>
          </a:p>
          <a:p>
            <a:endParaRPr lang="zh-CN" altLang="en-US" sz="1200" dirty="0" smtClean="0"/>
          </a:p>
          <a:p>
            <a:r>
              <a:rPr lang="zh-CN" altLang="en-US" sz="1200" dirty="0" smtClean="0"/>
              <a:t>　　五、经营海关监管作业场所的企业注册资质不得转让、出租、出借。</a:t>
            </a:r>
            <a:endParaRPr lang="zh-CN" altLang="en-US" sz="1200" dirty="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23528" y="698587"/>
            <a:ext cx="8460940" cy="4339650"/>
          </a:xfrm>
          <a:prstGeom prst="rect">
            <a:avLst/>
          </a:prstGeom>
        </p:spPr>
        <p:txBody>
          <a:bodyPr wrap="square">
            <a:spAutoFit/>
          </a:bodyPr>
          <a:lstStyle/>
          <a:p>
            <a:r>
              <a:rPr lang="zh-CN" altLang="en-US" sz="1200" dirty="0" smtClean="0"/>
              <a:t>六、有下列情形之一的，海关监管作业场所的经营企业应当向主管海关提交</a:t>
            </a:r>
            <a:r>
              <a:rPr lang="en-US" altLang="zh-CN" sz="1200" dirty="0" smtClean="0"/>
              <a:t>《</a:t>
            </a:r>
            <a:r>
              <a:rPr lang="zh-CN" altLang="en-US" sz="1200" dirty="0" smtClean="0"/>
              <a:t>经营海关监管作业场所企业变更申请书</a:t>
            </a:r>
            <a:r>
              <a:rPr lang="en-US" altLang="zh-CN" sz="1200" dirty="0" smtClean="0"/>
              <a:t>》</a:t>
            </a:r>
            <a:r>
              <a:rPr lang="zh-CN" altLang="en-US" sz="1200" dirty="0" smtClean="0"/>
              <a:t>（附件</a:t>
            </a:r>
            <a:r>
              <a:rPr lang="en-US" altLang="zh-CN" sz="1200" dirty="0" smtClean="0"/>
              <a:t>3</a:t>
            </a:r>
            <a:r>
              <a:rPr lang="zh-CN" altLang="en-US" sz="1200" dirty="0" smtClean="0"/>
              <a:t>）以及相关材料，办理海关手续：</a:t>
            </a:r>
          </a:p>
          <a:p>
            <a:endParaRPr lang="zh-CN" altLang="en-US" sz="1200" dirty="0" smtClean="0"/>
          </a:p>
          <a:p>
            <a:r>
              <a:rPr lang="zh-CN" altLang="en-US" sz="1200" dirty="0" smtClean="0"/>
              <a:t>　　（一）海关监管作业场所面积发生变更的；</a:t>
            </a:r>
          </a:p>
          <a:p>
            <a:endParaRPr lang="zh-CN" altLang="en-US" sz="1200" dirty="0" smtClean="0"/>
          </a:p>
          <a:p>
            <a:r>
              <a:rPr lang="zh-CN" altLang="en-US" sz="1200" dirty="0" smtClean="0"/>
              <a:t>　　（二）海关监管作业场所类型发生变更的；</a:t>
            </a:r>
          </a:p>
          <a:p>
            <a:endParaRPr lang="zh-CN" altLang="en-US" sz="1200" dirty="0" smtClean="0"/>
          </a:p>
          <a:p>
            <a:r>
              <a:rPr lang="zh-CN" altLang="en-US" sz="1200" dirty="0" smtClean="0"/>
              <a:t>　　（三）</a:t>
            </a:r>
            <a:r>
              <a:rPr lang="en-US" altLang="zh-CN" sz="1200" dirty="0" smtClean="0"/>
              <a:t>《</a:t>
            </a:r>
            <a:r>
              <a:rPr lang="zh-CN" altLang="en-US" sz="1200" dirty="0" smtClean="0"/>
              <a:t>注册登记证书</a:t>
            </a:r>
            <a:r>
              <a:rPr lang="en-US" altLang="zh-CN" sz="1200" dirty="0" smtClean="0"/>
              <a:t>》</a:t>
            </a:r>
            <a:r>
              <a:rPr lang="zh-CN" altLang="en-US" sz="1200" dirty="0" smtClean="0"/>
              <a:t>所载其他内容发生变更的。</a:t>
            </a:r>
          </a:p>
          <a:p>
            <a:endParaRPr lang="zh-CN" altLang="en-US" sz="1200" dirty="0" smtClean="0"/>
          </a:p>
          <a:p>
            <a:r>
              <a:rPr lang="zh-CN" altLang="en-US" sz="1200" dirty="0" smtClean="0"/>
              <a:t>　　经审查同意变更的，主管海关应当换发</a:t>
            </a:r>
            <a:r>
              <a:rPr lang="en-US" altLang="zh-CN" sz="1200" dirty="0" smtClean="0"/>
              <a:t>《</a:t>
            </a:r>
            <a:r>
              <a:rPr lang="zh-CN" altLang="en-US" sz="1200" dirty="0" smtClean="0"/>
              <a:t>注册登记证书</a:t>
            </a:r>
            <a:r>
              <a:rPr lang="en-US" altLang="zh-CN" sz="1200" dirty="0" smtClean="0"/>
              <a:t>》</a:t>
            </a:r>
            <a:r>
              <a:rPr lang="zh-CN" altLang="en-US" sz="1200" dirty="0" smtClean="0"/>
              <a:t>。</a:t>
            </a:r>
          </a:p>
          <a:p>
            <a:endParaRPr lang="zh-CN" altLang="en-US" sz="1200" dirty="0" smtClean="0"/>
          </a:p>
          <a:p>
            <a:r>
              <a:rPr lang="zh-CN" altLang="en-US" sz="1200" dirty="0" smtClean="0"/>
              <a:t>　　海关监管作业场所变更经营主体的，应当办理注销手续，并且重新申请设立。</a:t>
            </a:r>
          </a:p>
          <a:p>
            <a:endParaRPr lang="zh-CN" altLang="en-US" sz="1200" dirty="0" smtClean="0"/>
          </a:p>
          <a:p>
            <a:r>
              <a:rPr lang="zh-CN" altLang="en-US" sz="1200" dirty="0" smtClean="0"/>
              <a:t>　　经审查认为不属于变更情形的，主管海关应当书面告知海关监管作业场所的经营企业办理其他相应的海关手续。</a:t>
            </a:r>
          </a:p>
          <a:p>
            <a:endParaRPr lang="zh-CN" altLang="en-US" sz="1200" dirty="0" smtClean="0"/>
          </a:p>
          <a:p>
            <a:r>
              <a:rPr lang="zh-CN" altLang="en-US" sz="1200" dirty="0" smtClean="0"/>
              <a:t>　　七、海关监管作业场所的经营企业在办理注册申请时提交的企业法人营业执照副本复印件、海关监管作业场所功能布局和监管设施示意图的内容发生变化的，应当及时向主管海关通报，并且重新提交上述材料。</a:t>
            </a:r>
          </a:p>
          <a:p>
            <a:endParaRPr lang="zh-CN" altLang="en-US" sz="1200" dirty="0" smtClean="0"/>
          </a:p>
          <a:p>
            <a:r>
              <a:rPr lang="zh-CN" altLang="en-US" sz="1200" dirty="0" smtClean="0"/>
              <a:t>　　八、海关监管作业场所的经营企业需要延续注册的，应当在</a:t>
            </a:r>
            <a:r>
              <a:rPr lang="en-US" altLang="zh-CN" sz="1200" dirty="0" smtClean="0"/>
              <a:t>《</a:t>
            </a:r>
            <a:r>
              <a:rPr lang="zh-CN" altLang="en-US" sz="1200" dirty="0" smtClean="0"/>
              <a:t>注册登记证书</a:t>
            </a:r>
            <a:r>
              <a:rPr lang="en-US" altLang="zh-CN" sz="1200" dirty="0" smtClean="0"/>
              <a:t>》</a:t>
            </a:r>
            <a:r>
              <a:rPr lang="zh-CN" altLang="en-US" sz="1200" dirty="0" smtClean="0"/>
              <a:t>有效期届满</a:t>
            </a:r>
            <a:r>
              <a:rPr lang="en-US" altLang="zh-CN" sz="1200" dirty="0" smtClean="0"/>
              <a:t>30</a:t>
            </a:r>
            <a:r>
              <a:rPr lang="zh-CN" altLang="en-US" sz="1200" dirty="0" smtClean="0"/>
              <a:t>日前，向主管海关提出延续申请，并且提交</a:t>
            </a:r>
            <a:r>
              <a:rPr lang="en-US" altLang="zh-CN" sz="1200" dirty="0" smtClean="0"/>
              <a:t>《</a:t>
            </a:r>
            <a:r>
              <a:rPr lang="zh-CN" altLang="en-US" sz="1200" dirty="0" smtClean="0"/>
              <a:t>经营海关监管作业场所企业延续申请书</a:t>
            </a:r>
            <a:r>
              <a:rPr lang="en-US" altLang="zh-CN" sz="1200" dirty="0" smtClean="0"/>
              <a:t>》</a:t>
            </a:r>
            <a:r>
              <a:rPr lang="zh-CN" altLang="en-US" sz="1200" dirty="0" smtClean="0"/>
              <a:t>（附件</a:t>
            </a:r>
            <a:r>
              <a:rPr lang="en-US" altLang="zh-CN" sz="1200" dirty="0" smtClean="0"/>
              <a:t>4</a:t>
            </a:r>
            <a:r>
              <a:rPr lang="zh-CN" altLang="en-US" sz="1200" dirty="0" smtClean="0"/>
              <a:t>）。</a:t>
            </a:r>
          </a:p>
          <a:p>
            <a:endParaRPr lang="zh-CN" altLang="en-US" sz="1200" dirty="0" smtClean="0"/>
          </a:p>
          <a:p>
            <a:r>
              <a:rPr lang="zh-CN" altLang="en-US" sz="1200" dirty="0" smtClean="0"/>
              <a:t>　　经审查符合延续条件的，主管海关应当作出准予延续的决定，延续</a:t>
            </a:r>
            <a:r>
              <a:rPr lang="en-US" altLang="zh-CN" sz="1200" dirty="0" smtClean="0"/>
              <a:t>《</a:t>
            </a:r>
            <a:r>
              <a:rPr lang="zh-CN" altLang="en-US" sz="1200" dirty="0" smtClean="0"/>
              <a:t>注册登记证书</a:t>
            </a:r>
            <a:r>
              <a:rPr lang="en-US" altLang="zh-CN" sz="1200" dirty="0" smtClean="0"/>
              <a:t>》</a:t>
            </a:r>
            <a:r>
              <a:rPr lang="zh-CN" altLang="en-US" sz="1200" dirty="0" smtClean="0"/>
              <a:t>有效期</a:t>
            </a:r>
            <a:r>
              <a:rPr lang="en-US" altLang="zh-CN" sz="1200" dirty="0" smtClean="0"/>
              <a:t>3</a:t>
            </a:r>
            <a:r>
              <a:rPr lang="zh-CN" altLang="en-US" sz="1200" dirty="0" smtClean="0"/>
              <a:t>年。</a:t>
            </a:r>
          </a:p>
          <a:p>
            <a:endParaRPr lang="zh-CN" altLang="en-US" sz="1200" dirty="0" smtClean="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PNG公司logo.png"/>
          <p:cNvPicPr>
            <a:picLocks noChangeAspect="1"/>
          </p:cNvPicPr>
          <p:nvPr/>
        </p:nvPicPr>
        <p:blipFill>
          <a:blip r:embed="rId3" cstate="print"/>
          <a:stretch>
            <a:fillRect/>
          </a:stretch>
        </p:blipFill>
        <p:spPr>
          <a:xfrm>
            <a:off x="7236296" y="0"/>
            <a:ext cx="1980220" cy="670720"/>
          </a:xfrm>
          <a:prstGeom prst="rect">
            <a:avLst/>
          </a:prstGeom>
        </p:spPr>
      </p:pic>
      <p:sp>
        <p:nvSpPr>
          <p:cNvPr id="36" name="矩形 35"/>
          <p:cNvSpPr/>
          <p:nvPr/>
        </p:nvSpPr>
        <p:spPr>
          <a:xfrm>
            <a:off x="0" y="232284"/>
            <a:ext cx="791580" cy="28803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827584" y="196280"/>
            <a:ext cx="828092" cy="369332"/>
          </a:xfrm>
          <a:prstGeom prst="rect">
            <a:avLst/>
          </a:prstGeom>
          <a:noFill/>
        </p:spPr>
        <p:txBody>
          <a:bodyPr wrap="square" rtlCol="0">
            <a:spAutoFit/>
          </a:bodyPr>
          <a:lstStyle/>
          <a:p>
            <a:r>
              <a:rPr lang="zh-CN" altLang="en-US" b="1" dirty="0" smtClean="0">
                <a:solidFill>
                  <a:schemeClr val="accent3"/>
                </a:solidFill>
              </a:rPr>
              <a:t>关务</a:t>
            </a:r>
            <a:endParaRPr lang="zh-CN" altLang="en-US" b="1" dirty="0">
              <a:solidFill>
                <a:schemeClr val="accent3"/>
              </a:solidFill>
            </a:endParaRPr>
          </a:p>
        </p:txBody>
      </p:sp>
      <p:sp>
        <p:nvSpPr>
          <p:cNvPr id="5" name="矩形 4"/>
          <p:cNvSpPr/>
          <p:nvPr/>
        </p:nvSpPr>
        <p:spPr>
          <a:xfrm>
            <a:off x="323528" y="556320"/>
            <a:ext cx="8424936" cy="4708981"/>
          </a:xfrm>
          <a:prstGeom prst="rect">
            <a:avLst/>
          </a:prstGeom>
        </p:spPr>
        <p:txBody>
          <a:bodyPr wrap="square">
            <a:spAutoFit/>
          </a:bodyPr>
          <a:lstStyle/>
          <a:p>
            <a:r>
              <a:rPr lang="zh-CN" altLang="en-US" sz="1200" dirty="0" smtClean="0"/>
              <a:t>经审查不符合延续条件的，主管海关应当作出不予延续的决定。海关监管作业场所的经营企业应当按照海关要求对海关监管作业场所内存放的海关监管货物作出处置。</a:t>
            </a:r>
          </a:p>
          <a:p>
            <a:endParaRPr lang="zh-CN" altLang="en-US" sz="1200" dirty="0" smtClean="0"/>
          </a:p>
          <a:p>
            <a:r>
              <a:rPr lang="zh-CN" altLang="en-US" sz="1200" dirty="0" smtClean="0"/>
              <a:t>　　经营海关监管作业场所的企业未在本条第一款规定时间内提出延续申请的，</a:t>
            </a:r>
            <a:r>
              <a:rPr lang="en-US" altLang="zh-CN" sz="1200" dirty="0" smtClean="0"/>
              <a:t>《</a:t>
            </a:r>
            <a:r>
              <a:rPr lang="zh-CN" altLang="en-US" sz="1200" dirty="0" smtClean="0"/>
              <a:t>注册登记证书</a:t>
            </a:r>
            <a:r>
              <a:rPr lang="en-US" altLang="zh-CN" sz="1200" dirty="0" smtClean="0"/>
              <a:t>》</a:t>
            </a:r>
            <a:r>
              <a:rPr lang="zh-CN" altLang="en-US" sz="1200" dirty="0" smtClean="0"/>
              <a:t>自有效期届满之日起失效。</a:t>
            </a:r>
          </a:p>
          <a:p>
            <a:endParaRPr lang="zh-CN" altLang="en-US" sz="1200" dirty="0" smtClean="0"/>
          </a:p>
          <a:p>
            <a:r>
              <a:rPr lang="zh-CN" altLang="en-US" sz="1200" dirty="0" smtClean="0"/>
              <a:t>　　九、经营海关监管作业场所的企业注册所依据的客观情况发生重大变化，为了公共利益的需要，主管海关可以变更或者撤回。</a:t>
            </a:r>
          </a:p>
          <a:p>
            <a:endParaRPr lang="zh-CN" altLang="en-US" sz="1200" dirty="0" smtClean="0"/>
          </a:p>
          <a:p>
            <a:r>
              <a:rPr lang="zh-CN" altLang="en-US" sz="1200" dirty="0" smtClean="0"/>
              <a:t>　　十、申请注销海关监管作业场所企业注册的，应当满足以下条件：</a:t>
            </a:r>
          </a:p>
          <a:p>
            <a:endParaRPr lang="zh-CN" altLang="en-US" sz="1200" dirty="0" smtClean="0"/>
          </a:p>
          <a:p>
            <a:r>
              <a:rPr lang="zh-CN" altLang="en-US" sz="1200" dirty="0" smtClean="0"/>
              <a:t>　　（一）海关监管作业场所内存放的海关监管货物已经全部依法处置完毕，相关海关手续也已经全部办结的；</a:t>
            </a:r>
          </a:p>
          <a:p>
            <a:endParaRPr lang="zh-CN" altLang="en-US" sz="1200" dirty="0" smtClean="0"/>
          </a:p>
          <a:p>
            <a:r>
              <a:rPr lang="zh-CN" altLang="en-US" sz="1200" dirty="0" smtClean="0"/>
              <a:t>　　（二）海关监管作业场所的经营企业涉及走私案件或者违反海关监管规定案件，相关案件已经结案的。</a:t>
            </a:r>
          </a:p>
          <a:p>
            <a:endParaRPr lang="zh-CN" altLang="en-US" sz="1200" dirty="0" smtClean="0"/>
          </a:p>
          <a:p>
            <a:r>
              <a:rPr lang="zh-CN" altLang="en-US" sz="1200" dirty="0" smtClean="0"/>
              <a:t>　　经主管海关审核同意注销的，海关监管作业场所的经营企业应当交回</a:t>
            </a:r>
            <a:r>
              <a:rPr lang="en-US" altLang="zh-CN" sz="1200" dirty="0" smtClean="0"/>
              <a:t>《</a:t>
            </a:r>
            <a:r>
              <a:rPr lang="zh-CN" altLang="en-US" sz="1200" dirty="0" smtClean="0"/>
              <a:t>注册登记证书</a:t>
            </a:r>
            <a:r>
              <a:rPr lang="en-US" altLang="zh-CN" sz="1200" dirty="0" smtClean="0"/>
              <a:t>》</a:t>
            </a:r>
            <a:r>
              <a:rPr lang="zh-CN" altLang="en-US" sz="1200" dirty="0" smtClean="0"/>
              <a:t>。</a:t>
            </a:r>
          </a:p>
          <a:p>
            <a:endParaRPr lang="zh-CN" altLang="en-US" sz="1200" dirty="0" smtClean="0"/>
          </a:p>
          <a:p>
            <a:r>
              <a:rPr lang="zh-CN" altLang="en-US" sz="1200" dirty="0" smtClean="0"/>
              <a:t>　　十一、有下列情形之一的，主管海关应当注销海关监管作业场所的企业注册，并且制发</a:t>
            </a:r>
            <a:r>
              <a:rPr lang="en-US" altLang="zh-CN" sz="1200" dirty="0" smtClean="0"/>
              <a:t>《</a:t>
            </a:r>
            <a:r>
              <a:rPr lang="zh-CN" altLang="en-US" sz="1200" dirty="0" smtClean="0"/>
              <a:t>中华人民共和国</a:t>
            </a:r>
            <a:r>
              <a:rPr lang="en-US" altLang="zh-CN" sz="1200" dirty="0" smtClean="0"/>
              <a:t>XX</a:t>
            </a:r>
            <a:r>
              <a:rPr lang="zh-CN" altLang="en-US" sz="1200" dirty="0" smtClean="0"/>
              <a:t>海关经营海关监管作业场所企业注销决定书</a:t>
            </a:r>
            <a:r>
              <a:rPr lang="en-US" altLang="zh-CN" sz="1200" dirty="0" smtClean="0"/>
              <a:t>》</a:t>
            </a:r>
            <a:r>
              <a:rPr lang="zh-CN" altLang="en-US" sz="1200" dirty="0" smtClean="0"/>
              <a:t>（附件</a:t>
            </a:r>
            <a:r>
              <a:rPr lang="en-US" altLang="zh-CN" sz="1200" dirty="0" smtClean="0"/>
              <a:t>5</a:t>
            </a:r>
            <a:r>
              <a:rPr lang="zh-CN" altLang="en-US" sz="1200" dirty="0" smtClean="0"/>
              <a:t>），收回</a:t>
            </a:r>
            <a:r>
              <a:rPr lang="en-US" altLang="zh-CN" sz="1200" dirty="0" smtClean="0"/>
              <a:t>《</a:t>
            </a:r>
            <a:r>
              <a:rPr lang="zh-CN" altLang="en-US" sz="1200" dirty="0" smtClean="0"/>
              <a:t>注册登记证书</a:t>
            </a:r>
            <a:r>
              <a:rPr lang="en-US" altLang="zh-CN" sz="1200" dirty="0" smtClean="0"/>
              <a:t>》</a:t>
            </a:r>
            <a:r>
              <a:rPr lang="zh-CN" altLang="en-US" sz="1200" dirty="0" smtClean="0"/>
              <a:t>：</a:t>
            </a:r>
          </a:p>
          <a:p>
            <a:endParaRPr lang="zh-CN" altLang="en-US" sz="1200" dirty="0" smtClean="0"/>
          </a:p>
          <a:p>
            <a:r>
              <a:rPr lang="zh-CN" altLang="en-US" sz="1200" dirty="0" smtClean="0"/>
              <a:t>　　（一）注册有效期届满未延续的；</a:t>
            </a:r>
          </a:p>
          <a:p>
            <a:endParaRPr lang="zh-CN" altLang="en-US" sz="1200" dirty="0" smtClean="0"/>
          </a:p>
          <a:p>
            <a:r>
              <a:rPr lang="zh-CN" altLang="en-US" sz="1200" dirty="0" smtClean="0"/>
              <a:t>　　（二）经营海关监管作业场所的企业依法终止的；</a:t>
            </a:r>
            <a:endParaRPr lang="en-US" altLang="zh-CN" sz="1200" dirty="0" smtClean="0"/>
          </a:p>
          <a:p>
            <a:endParaRPr lang="en-US" altLang="zh-CN" sz="1200" dirty="0" smtClean="0"/>
          </a:p>
          <a:p>
            <a:r>
              <a:rPr lang="zh-CN" altLang="en-US" sz="1200" dirty="0" smtClean="0"/>
              <a:t>         （三）注册依法被撤回、撤销的；</a:t>
            </a:r>
            <a:endParaRPr lang="en-US" altLang="zh-CN" sz="1200" dirty="0" smtClean="0"/>
          </a:p>
          <a:p>
            <a:endParaRPr lang="zh-CN" altLang="en-US" sz="1200" dirty="0" smtClean="0"/>
          </a:p>
        </p:txBody>
      </p:sp>
    </p:spTree>
    <p:extLst>
      <p:ext uri="{BB962C8B-B14F-4D97-AF65-F5344CB8AC3E}">
        <p14:creationId xmlns:p14="http://schemas.microsoft.com/office/powerpoint/2010/main" xmlns="" val="1319935092"/>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826">
      <a:dk1>
        <a:sysClr val="windowText" lastClr="000000"/>
      </a:dk1>
      <a:lt1>
        <a:sysClr val="window" lastClr="FFFFFF"/>
      </a:lt1>
      <a:dk2>
        <a:srgbClr val="1F497D"/>
      </a:dk2>
      <a:lt2>
        <a:srgbClr val="EEECE1"/>
      </a:lt2>
      <a:accent1>
        <a:srgbClr val="4077A5"/>
      </a:accent1>
      <a:accent2>
        <a:srgbClr val="7F7F7F"/>
      </a:accent2>
      <a:accent3>
        <a:srgbClr val="4077A5"/>
      </a:accent3>
      <a:accent4>
        <a:srgbClr val="7F7F7F"/>
      </a:accent4>
      <a:accent5>
        <a:srgbClr val="4077A5"/>
      </a:accent5>
      <a:accent6>
        <a:srgbClr val="7F7F7F"/>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2204</TotalTime>
  <Words>7513</Words>
  <Application>Microsoft Office PowerPoint</Application>
  <PresentationFormat>自定义</PresentationFormat>
  <Paragraphs>561</Paragraphs>
  <Slides>58</Slides>
  <Notes>51</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kevin刘匠</dc:creator>
  <cp:keywords>www.51pptmoban.com</cp:keywords>
  <cp:lastModifiedBy>Administrator</cp:lastModifiedBy>
  <cp:revision>495</cp:revision>
  <dcterms:created xsi:type="dcterms:W3CDTF">2017-06-17T13:16:52Z</dcterms:created>
  <dcterms:modified xsi:type="dcterms:W3CDTF">2017-12-15T02:07:49Z</dcterms:modified>
</cp:coreProperties>
</file>