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56" r:id="rId2"/>
    <p:sldId id="298" r:id="rId3"/>
    <p:sldId id="258" r:id="rId4"/>
    <p:sldId id="303" r:id="rId5"/>
    <p:sldId id="304" r:id="rId6"/>
    <p:sldId id="305" r:id="rId7"/>
    <p:sldId id="306" r:id="rId8"/>
    <p:sldId id="307" r:id="rId9"/>
    <p:sldId id="308" r:id="rId10"/>
    <p:sldId id="309" r:id="rId11"/>
    <p:sldId id="310" r:id="rId12"/>
    <p:sldId id="311" r:id="rId13"/>
    <p:sldId id="312" r:id="rId14"/>
    <p:sldId id="313" r:id="rId15"/>
    <p:sldId id="314" r:id="rId16"/>
    <p:sldId id="315" r:id="rId17"/>
    <p:sldId id="316" r:id="rId18"/>
    <p:sldId id="317" r:id="rId19"/>
    <p:sldId id="318" r:id="rId20"/>
    <p:sldId id="319" r:id="rId21"/>
    <p:sldId id="320" r:id="rId22"/>
    <p:sldId id="321" r:id="rId23"/>
    <p:sldId id="322" r:id="rId24"/>
    <p:sldId id="323" r:id="rId25"/>
    <p:sldId id="324" r:id="rId26"/>
    <p:sldId id="325" r:id="rId27"/>
    <p:sldId id="326" r:id="rId28"/>
    <p:sldId id="327" r:id="rId29"/>
    <p:sldId id="328" r:id="rId30"/>
    <p:sldId id="329" r:id="rId31"/>
    <p:sldId id="330" r:id="rId32"/>
    <p:sldId id="331" r:id="rId33"/>
    <p:sldId id="332" r:id="rId34"/>
    <p:sldId id="333" r:id="rId35"/>
    <p:sldId id="334" r:id="rId36"/>
    <p:sldId id="335" r:id="rId37"/>
    <p:sldId id="336" r:id="rId38"/>
    <p:sldId id="337" r:id="rId39"/>
    <p:sldId id="338" r:id="rId40"/>
    <p:sldId id="339" r:id="rId41"/>
    <p:sldId id="340" r:id="rId42"/>
    <p:sldId id="341" r:id="rId43"/>
    <p:sldId id="342" r:id="rId44"/>
    <p:sldId id="343" r:id="rId45"/>
    <p:sldId id="344" r:id="rId46"/>
    <p:sldId id="345" r:id="rId47"/>
    <p:sldId id="346" r:id="rId48"/>
    <p:sldId id="347" r:id="rId49"/>
    <p:sldId id="348" r:id="rId50"/>
    <p:sldId id="349" r:id="rId51"/>
    <p:sldId id="350" r:id="rId52"/>
    <p:sldId id="351" r:id="rId53"/>
    <p:sldId id="352" r:id="rId54"/>
    <p:sldId id="353" r:id="rId55"/>
    <p:sldId id="354" r:id="rId56"/>
    <p:sldId id="355" r:id="rId57"/>
    <p:sldId id="356" r:id="rId58"/>
    <p:sldId id="357" r:id="rId59"/>
    <p:sldId id="358" r:id="rId60"/>
    <p:sldId id="359" r:id="rId61"/>
    <p:sldId id="360" r:id="rId62"/>
    <p:sldId id="361" r:id="rId63"/>
    <p:sldId id="362" r:id="rId64"/>
    <p:sldId id="363" r:id="rId65"/>
    <p:sldId id="364" r:id="rId66"/>
    <p:sldId id="365" r:id="rId67"/>
    <p:sldId id="366" r:id="rId68"/>
    <p:sldId id="367" r:id="rId69"/>
    <p:sldId id="374" r:id="rId70"/>
    <p:sldId id="368" r:id="rId71"/>
    <p:sldId id="375" r:id="rId72"/>
    <p:sldId id="376" r:id="rId73"/>
    <p:sldId id="301" r:id="rId74"/>
  </p:sldIdLst>
  <p:sldSz cx="9144000" cy="5143500" type="screen16x9"/>
  <p:notesSz cx="6858000" cy="914400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E"/>
    <a:srgbClr val="005EA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63" autoAdjust="0"/>
    <p:restoredTop sz="94660"/>
  </p:normalViewPr>
  <p:slideViewPr>
    <p:cSldViewPr>
      <p:cViewPr varScale="1">
        <p:scale>
          <a:sx n="102" d="100"/>
          <a:sy n="102" d="100"/>
        </p:scale>
        <p:origin x="-102" y="-204"/>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214D3F-EEA6-4A58-B399-2FB4E11A2080}" type="datetimeFigureOut">
              <a:rPr lang="zh-CN" altLang="en-US" smtClean="0"/>
              <a:t>2017/8/30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F7C9ED-7F7A-493F-8669-7272F2077F6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4F7C9ED-7F7A-493F-8669-7272F2077F69}" type="slidenum">
              <a:rPr lang="zh-CN" altLang="en-US" smtClean="0"/>
              <a:t>36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85315796"/>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5"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椭圆 15"/>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7"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p>
        </p:txBody>
      </p:sp>
      <p:sp>
        <p:nvSpPr>
          <p:cNvPr id="18" name="文本框 8"/>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目录页</a:t>
            </a:r>
          </a:p>
        </p:txBody>
      </p:sp>
    </p:spTree>
    <p:extLst>
      <p:ext uri="{BB962C8B-B14F-4D97-AF65-F5344CB8AC3E}">
        <p14:creationId xmlns="" xmlns:p14="http://schemas.microsoft.com/office/powerpoint/2010/main" val="1101179414"/>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0"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2"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Transition Page</a:t>
            </a:r>
          </a:p>
        </p:txBody>
      </p:sp>
      <p:sp>
        <p:nvSpPr>
          <p:cNvPr id="13" name="文本框 17"/>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过渡页</a:t>
            </a:r>
          </a:p>
        </p:txBody>
      </p:sp>
      <p:sp>
        <p:nvSpPr>
          <p:cNvPr id="14" name="矩形 13"/>
          <p:cNvSpPr/>
          <p:nvPr userDrawn="1"/>
        </p:nvSpPr>
        <p:spPr>
          <a:xfrm>
            <a:off x="0" y="1437624"/>
            <a:ext cx="9144000"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 xmlns:p14="http://schemas.microsoft.com/office/powerpoint/2010/main" val="1315642409"/>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圆角矩形 15"/>
          <p:cNvSpPr/>
          <p:nvPr userDrawn="1"/>
        </p:nvSpPr>
        <p:spPr>
          <a:xfrm>
            <a:off x="2884789"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7" name="文本框 2"/>
          <p:cNvSpPr txBox="1"/>
          <p:nvPr userDrawn="1"/>
        </p:nvSpPr>
        <p:spPr>
          <a:xfrm>
            <a:off x="2758788" y="4829570"/>
            <a:ext cx="1061793" cy="253897"/>
          </a:xfrm>
          <a:prstGeom prst="rect">
            <a:avLst/>
          </a:prstGeom>
          <a:noFill/>
        </p:spPr>
        <p:txBody>
          <a:bodyPr wrap="none" lIns="68562" tIns="34281" rIns="68562" bIns="34281" rtlCol="0">
            <a:spAutoFit/>
          </a:bodyPr>
          <a:lstStyle/>
          <a:p>
            <a:pPr algn="ctr"/>
            <a:r>
              <a:rPr lang="zh-CN" altLang="en-US" sz="1200" b="1" dirty="0" smtClean="0">
                <a:solidFill>
                  <a:srgbClr val="0070C0"/>
                </a:solidFill>
                <a:latin typeface="微软雅黑" pitchFamily="34" charset="-122"/>
                <a:ea typeface="微软雅黑" pitchFamily="34" charset="-122"/>
              </a:rPr>
              <a:t>年度工作概述</a:t>
            </a:r>
          </a:p>
        </p:txBody>
      </p:sp>
      <p:sp>
        <p:nvSpPr>
          <p:cNvPr id="18" name="文本框 3"/>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9" name="椭圆 18"/>
          <p:cNvSpPr/>
          <p:nvPr userDrawn="1"/>
        </p:nvSpPr>
        <p:spPr>
          <a:xfrm>
            <a:off x="3222201"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5"/>
          <p:cNvSpPr txBox="1"/>
          <p:nvPr userDrawn="1"/>
        </p:nvSpPr>
        <p:spPr>
          <a:xfrm>
            <a:off x="5496125"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1" name="文本框 6"/>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2" name="文本框 7"/>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Tree>
    <p:extLst>
      <p:ext uri="{BB962C8B-B14F-4D97-AF65-F5344CB8AC3E}">
        <p14:creationId xmlns="" xmlns:p14="http://schemas.microsoft.com/office/powerpoint/2010/main" val="4030085482"/>
      </p:ext>
    </p:extLst>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3" name="文本框 4"/>
          <p:cNvSpPr txBox="1"/>
          <p:nvPr userDrawn="1"/>
        </p:nvSpPr>
        <p:spPr>
          <a:xfrm>
            <a:off x="2842906" y="4847573"/>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4" name="文本框 5"/>
          <p:cNvSpPr txBox="1"/>
          <p:nvPr userDrawn="1"/>
        </p:nvSpPr>
        <p:spPr>
          <a:xfrm>
            <a:off x="4080992" y="4847572"/>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工作完成情况</a:t>
            </a:r>
          </a:p>
        </p:txBody>
      </p:sp>
      <p:sp>
        <p:nvSpPr>
          <p:cNvPr id="25" name="文本框 7"/>
          <p:cNvSpPr txBox="1"/>
          <p:nvPr userDrawn="1"/>
        </p:nvSpPr>
        <p:spPr>
          <a:xfrm>
            <a:off x="5502275"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6" name="文本框 8"/>
          <p:cNvSpPr txBox="1"/>
          <p:nvPr userDrawn="1"/>
        </p:nvSpPr>
        <p:spPr>
          <a:xfrm>
            <a:off x="6798818"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7" name="文本框 9"/>
          <p:cNvSpPr txBox="1"/>
          <p:nvPr userDrawn="1"/>
        </p:nvSpPr>
        <p:spPr>
          <a:xfrm>
            <a:off x="8095362"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28" name="圆角矩形 27"/>
          <p:cNvSpPr/>
          <p:nvPr userDrawn="1"/>
        </p:nvSpPr>
        <p:spPr>
          <a:xfrm>
            <a:off x="4206993" y="4587974"/>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9" name="椭圆 28"/>
          <p:cNvSpPr/>
          <p:nvPr userDrawn="1"/>
        </p:nvSpPr>
        <p:spPr>
          <a:xfrm>
            <a:off x="4544405" y="465547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 xmlns:p14="http://schemas.microsoft.com/office/powerpoint/2010/main" val="125855096"/>
      </p:ext>
    </p:extLst>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7"/>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18" name="文本框 11"/>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圆角矩形 18"/>
          <p:cNvSpPr/>
          <p:nvPr userDrawn="1"/>
        </p:nvSpPr>
        <p:spPr>
          <a:xfrm>
            <a:off x="5516598"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13"/>
          <p:cNvSpPr txBox="1"/>
          <p:nvPr userDrawn="1"/>
        </p:nvSpPr>
        <p:spPr>
          <a:xfrm>
            <a:off x="2836756" y="4829571"/>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1" name="椭圆 20"/>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2" name="文本框 15"/>
          <p:cNvSpPr txBox="1"/>
          <p:nvPr userDrawn="1"/>
        </p:nvSpPr>
        <p:spPr>
          <a:xfrm>
            <a:off x="5390596" y="4829570"/>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项目成果展示</a:t>
            </a:r>
          </a:p>
        </p:txBody>
      </p:sp>
    </p:spTree>
    <p:extLst>
      <p:ext uri="{BB962C8B-B14F-4D97-AF65-F5344CB8AC3E}">
        <p14:creationId xmlns="" xmlns:p14="http://schemas.microsoft.com/office/powerpoint/2010/main" val="3807515052"/>
      </p:ext>
    </p:extLst>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15"/>
          <p:cNvSpPr txBox="1"/>
          <p:nvPr userDrawn="1"/>
        </p:nvSpPr>
        <p:spPr>
          <a:xfrm>
            <a:off x="423516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7"/>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9"/>
          <p:cNvSpPr txBox="1"/>
          <p:nvPr userDrawn="1"/>
        </p:nvSpPr>
        <p:spPr>
          <a:xfrm>
            <a:off x="812479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文本框 20"/>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0" name="文本框 21"/>
          <p:cNvSpPr txBox="1"/>
          <p:nvPr userDrawn="1"/>
        </p:nvSpPr>
        <p:spPr>
          <a:xfrm>
            <a:off x="6751306" y="4838114"/>
            <a:ext cx="1061793" cy="253897"/>
          </a:xfrm>
          <a:prstGeom prst="rect">
            <a:avLst/>
          </a:prstGeom>
          <a:noFill/>
        </p:spPr>
        <p:txBody>
          <a:bodyPr wrap="none" lIns="68562" tIns="34281" rIns="68562" bIns="34281" rtlCol="0">
            <a:spAutoFit/>
          </a:bodyPr>
          <a:lstStyle/>
          <a:p>
            <a:pPr algn="ctr"/>
            <a:r>
              <a:rPr lang="zh-CN" altLang="en-US" sz="1200" b="1" kern="1200" dirty="0" smtClean="0">
                <a:solidFill>
                  <a:srgbClr val="0070C0"/>
                </a:solidFill>
                <a:latin typeface="微软雅黑" pitchFamily="34" charset="-122"/>
                <a:ea typeface="微软雅黑" pitchFamily="34" charset="-122"/>
                <a:cs typeface="+mn-cs"/>
              </a:rPr>
              <a:t>工作不足之处</a:t>
            </a:r>
          </a:p>
        </p:txBody>
      </p:sp>
      <p:sp>
        <p:nvSpPr>
          <p:cNvPr id="21" name="圆角矩形 20"/>
          <p:cNvSpPr/>
          <p:nvPr userDrawn="1"/>
        </p:nvSpPr>
        <p:spPr>
          <a:xfrm>
            <a:off x="6868534"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2" name="椭圆 21"/>
          <p:cNvSpPr/>
          <p:nvPr userDrawn="1"/>
        </p:nvSpPr>
        <p:spPr>
          <a:xfrm>
            <a:off x="7205946"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Tree>
    <p:extLst>
      <p:ext uri="{BB962C8B-B14F-4D97-AF65-F5344CB8AC3E}">
        <p14:creationId xmlns="" xmlns:p14="http://schemas.microsoft.com/office/powerpoint/2010/main" val="299737180"/>
      </p:ext>
    </p:extLst>
  </p:cSld>
  <p:clrMapOvr>
    <a:masterClrMapping/>
  </p:clrMapOvr>
  <p:transition spd="slow"/>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64849"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2" name="椭圆 11"/>
          <p:cNvSpPr/>
          <p:nvPr userDrawn="1"/>
        </p:nvSpPr>
        <p:spPr>
          <a:xfrm>
            <a:off x="4538255"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3" name="椭圆 12"/>
          <p:cNvSpPr/>
          <p:nvPr userDrawn="1"/>
        </p:nvSpPr>
        <p:spPr>
          <a:xfrm>
            <a:off x="585431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5" name="椭圆 14"/>
          <p:cNvSpPr/>
          <p:nvPr userDrawn="1"/>
        </p:nvSpPr>
        <p:spPr>
          <a:xfrm>
            <a:off x="8486418"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6" name="文本框 9"/>
          <p:cNvSpPr txBox="1"/>
          <p:nvPr userDrawn="1"/>
        </p:nvSpPr>
        <p:spPr>
          <a:xfrm>
            <a:off x="4168151"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2"/>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19" name="文本框 16"/>
          <p:cNvSpPr txBox="1"/>
          <p:nvPr userDrawn="1"/>
        </p:nvSpPr>
        <p:spPr>
          <a:xfrm>
            <a:off x="8047849" y="4838114"/>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明年工作计划</a:t>
            </a:r>
          </a:p>
        </p:txBody>
      </p:sp>
      <p:sp>
        <p:nvSpPr>
          <p:cNvPr id="20" name="文本框 17"/>
          <p:cNvSpPr txBox="1"/>
          <p:nvPr userDrawn="1"/>
        </p:nvSpPr>
        <p:spPr>
          <a:xfrm>
            <a:off x="6828250"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1" name="圆角矩形 20"/>
          <p:cNvSpPr/>
          <p:nvPr userDrawn="1"/>
        </p:nvSpPr>
        <p:spPr>
          <a:xfrm>
            <a:off x="8184588"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p>
        </p:txBody>
      </p:sp>
      <p:sp>
        <p:nvSpPr>
          <p:cNvPr id="22" name="椭圆 21"/>
          <p:cNvSpPr/>
          <p:nvPr userDrawn="1"/>
        </p:nvSpPr>
        <p:spPr>
          <a:xfrm>
            <a:off x="8522000"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Tree>
    <p:extLst>
      <p:ext uri="{BB962C8B-B14F-4D97-AF65-F5344CB8AC3E}">
        <p14:creationId xmlns="" xmlns:p14="http://schemas.microsoft.com/office/powerpoint/2010/main" val="3938494081"/>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070417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7" r:id="rId5"/>
    <p:sldLayoutId id="2147483658" r:id="rId6"/>
    <p:sldLayoutId id="2147483659" r:id="rId7"/>
    <p:sldLayoutId id="2147483660" r:id="rId8"/>
  </p:sldLayoutIdLst>
  <p:transition spd="slow"/>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2017072407220454787.doc"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hyperlink" Target="2017072409432141713.doc"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hyperlink" Target="&#19981;&#31526;&#21512;&#26465;&#20214;&#30340;&#32435;&#31246;&#20154;&#36864;&#20986;&#21517;&#21333;&#65288;&#31532;&#20108;&#25209;&#65289;.xls" TargetMode="External"/><Relationship Id="rId2" Type="http://schemas.openxmlformats.org/officeDocument/2006/relationships/hyperlink" Target="&#31526;&#21512;&#26465;&#20214;&#30340;&#38144;&#21806;&#29066;&#29483;&#26222;&#21046;&#37329;&#24065;&#32435;&#31246;&#20154;&#21517;&#21333;&#65288;&#31532;&#20843;&#25209;&#65289;.xls" TargetMode="Externa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2017070610531264792.doc" TargetMode="Externa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gif"/><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6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hyperlink" Target="P020170731594841602836.xls" TargetMode="External"/><Relationship Id="rId2" Type="http://schemas.openxmlformats.org/officeDocument/2006/relationships/hyperlink" Target="P020170731594841449495.xls" TargetMode="Externa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hyperlink" Target="&#34255;&#32418;&#33457;.doc" TargetMode="Externa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545886" y="627534"/>
            <a:ext cx="2052228" cy="2016224"/>
            <a:chOff x="3430685" y="726775"/>
            <a:chExt cx="1800200" cy="1800200"/>
          </a:xfrm>
        </p:grpSpPr>
        <p:sp>
          <p:nvSpPr>
            <p:cNvPr id="27" name="椭圆 26"/>
            <p:cNvSpPr/>
            <p:nvPr/>
          </p:nvSpPr>
          <p:spPr>
            <a:xfrm>
              <a:off x="3430685" y="726775"/>
              <a:ext cx="1800200" cy="18002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520785" y="816875"/>
              <a:ext cx="1620000" cy="1620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574701" y="1371777"/>
              <a:ext cx="1512168" cy="769441"/>
            </a:xfrm>
            <a:prstGeom prst="rect">
              <a:avLst/>
            </a:prstGeom>
            <a:noFill/>
          </p:spPr>
          <p:txBody>
            <a:bodyPr wrap="square" rtlCol="0">
              <a:spAutoFit/>
            </a:bodyPr>
            <a:lstStyle/>
            <a:p>
              <a:pPr algn="ctr"/>
              <a:r>
                <a:rPr lang="en-US" altLang="zh-CN" sz="4400" dirty="0" smtClean="0">
                  <a:solidFill>
                    <a:schemeClr val="bg1"/>
                  </a:solidFill>
                  <a:latin typeface="DFMincho-SU" pitchFamily="1" charset="-128"/>
                  <a:ea typeface="DFMincho-SU" pitchFamily="1" charset="-128"/>
                </a:rPr>
                <a:t>2017</a:t>
              </a:r>
              <a:endParaRPr lang="zh-CN" altLang="en-US" sz="4400" dirty="0">
                <a:solidFill>
                  <a:schemeClr val="bg1"/>
                </a:solidFill>
                <a:latin typeface="DFMincho-SU" pitchFamily="1" charset="-128"/>
                <a:ea typeface="DFMincho-SU" pitchFamily="1" charset="-128"/>
              </a:endParaRPr>
            </a:p>
          </p:txBody>
        </p:sp>
      </p:grpSp>
      <p:sp>
        <p:nvSpPr>
          <p:cNvPr id="33" name="椭圆 32"/>
          <p:cNvSpPr/>
          <p:nvPr/>
        </p:nvSpPr>
        <p:spPr>
          <a:xfrm>
            <a:off x="5992510" y="19857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4" name="椭圆 33"/>
          <p:cNvSpPr/>
          <p:nvPr/>
        </p:nvSpPr>
        <p:spPr>
          <a:xfrm>
            <a:off x="1547664" y="2339079"/>
            <a:ext cx="476273" cy="47627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5" name="椭圆 34"/>
          <p:cNvSpPr/>
          <p:nvPr/>
        </p:nvSpPr>
        <p:spPr>
          <a:xfrm>
            <a:off x="7404269" y="915566"/>
            <a:ext cx="232095" cy="23209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nvGrpSpPr>
          <p:cNvPr id="36" name="组合 35"/>
          <p:cNvGrpSpPr/>
          <p:nvPr/>
        </p:nvGrpSpPr>
        <p:grpSpPr>
          <a:xfrm>
            <a:off x="2972223" y="2180279"/>
            <a:ext cx="354431" cy="35443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39" name="组合 38"/>
          <p:cNvGrpSpPr/>
          <p:nvPr/>
        </p:nvGrpSpPr>
        <p:grpSpPr>
          <a:xfrm>
            <a:off x="3545016" y="2326946"/>
            <a:ext cx="217043" cy="217043"/>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42" name="组合 41"/>
          <p:cNvGrpSpPr/>
          <p:nvPr/>
        </p:nvGrpSpPr>
        <p:grpSpPr>
          <a:xfrm>
            <a:off x="6717298" y="4443958"/>
            <a:ext cx="343825" cy="309997"/>
            <a:chOff x="4634991" y="2138335"/>
            <a:chExt cx="428348" cy="386204"/>
          </a:xfrm>
        </p:grpSpPr>
        <p:sp>
          <p:nvSpPr>
            <p:cNvPr id="4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5" name="组合 44"/>
          <p:cNvGrpSpPr/>
          <p:nvPr/>
        </p:nvGrpSpPr>
        <p:grpSpPr>
          <a:xfrm>
            <a:off x="8346894" y="4443958"/>
            <a:ext cx="343825" cy="309997"/>
            <a:chOff x="5076056" y="2138335"/>
            <a:chExt cx="428348" cy="386204"/>
          </a:xfrm>
        </p:grpSpPr>
        <p:sp>
          <p:nvSpPr>
            <p:cNvPr id="46"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7"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8" name="组合 47"/>
          <p:cNvGrpSpPr/>
          <p:nvPr/>
        </p:nvGrpSpPr>
        <p:grpSpPr>
          <a:xfrm>
            <a:off x="7107307" y="4443932"/>
            <a:ext cx="343825" cy="309997"/>
            <a:chOff x="5557128" y="2138335"/>
            <a:chExt cx="428348" cy="386204"/>
          </a:xfrm>
        </p:grpSpPr>
        <p:sp>
          <p:nvSpPr>
            <p:cNvPr id="4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1" name="组合 50"/>
          <p:cNvGrpSpPr/>
          <p:nvPr/>
        </p:nvGrpSpPr>
        <p:grpSpPr>
          <a:xfrm>
            <a:off x="7911457" y="4443958"/>
            <a:ext cx="343825" cy="309997"/>
            <a:chOff x="6068610" y="2138335"/>
            <a:chExt cx="428348" cy="386204"/>
          </a:xfrm>
        </p:grpSpPr>
        <p:sp>
          <p:nvSpPr>
            <p:cNvPr id="52"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3"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4" name="组合 53"/>
          <p:cNvGrpSpPr/>
          <p:nvPr/>
        </p:nvGrpSpPr>
        <p:grpSpPr>
          <a:xfrm>
            <a:off x="7513827" y="4440108"/>
            <a:ext cx="343825" cy="309997"/>
            <a:chOff x="6623914" y="2138335"/>
            <a:chExt cx="428348" cy="386204"/>
          </a:xfrm>
        </p:grpSpPr>
        <p:sp>
          <p:nvSpPr>
            <p:cNvPr id="55"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6"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57" name="TextBox 7"/>
          <p:cNvSpPr>
            <a:spLocks noChangeArrowheads="1"/>
          </p:cNvSpPr>
          <p:nvPr/>
        </p:nvSpPr>
        <p:spPr bwMode="auto">
          <a:xfrm>
            <a:off x="2055361" y="3795886"/>
            <a:ext cx="5184576"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苏州德意道通企业管理咨询有限公司</a:t>
            </a:r>
            <a:endPar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58" name="TextBox 57"/>
          <p:cNvSpPr txBox="1"/>
          <p:nvPr/>
        </p:nvSpPr>
        <p:spPr>
          <a:xfrm>
            <a:off x="1293748" y="3075805"/>
            <a:ext cx="6480720" cy="584775"/>
          </a:xfrm>
          <a:prstGeom prst="rect">
            <a:avLst/>
          </a:prstGeom>
          <a:noFill/>
        </p:spPr>
        <p:txBody>
          <a:bodyPr wrap="square" rtlCol="0">
            <a:spAutoFit/>
          </a:bodyPr>
          <a:lstStyle/>
          <a:p>
            <a:pPr algn="ctr"/>
            <a:r>
              <a:rPr lang="en-US" altLang="zh-CN" sz="3200" b="1" dirty="0" smtClean="0">
                <a:solidFill>
                  <a:srgbClr val="0070C0"/>
                </a:solidFill>
                <a:latin typeface="微软雅黑" pitchFamily="34" charset="-122"/>
                <a:ea typeface="微软雅黑" pitchFamily="34" charset="-122"/>
              </a:rPr>
              <a:t>7</a:t>
            </a:r>
            <a:r>
              <a:rPr lang="zh-CN" altLang="en-US" sz="3200" b="1" dirty="0" smtClean="0">
                <a:solidFill>
                  <a:srgbClr val="0070C0"/>
                </a:solidFill>
                <a:latin typeface="微软雅黑" pitchFamily="34" charset="-122"/>
                <a:ea typeface="微软雅黑" pitchFamily="34" charset="-122"/>
              </a:rPr>
              <a:t>月进出口月刊</a:t>
            </a:r>
            <a:endParaRPr lang="zh-CN" altLang="en-US" sz="3200" b="1" dirty="0">
              <a:solidFill>
                <a:srgbClr val="0070C0"/>
              </a:solidFill>
              <a:latin typeface="微软雅黑" pitchFamily="34" charset="-122"/>
              <a:ea typeface="微软雅黑" pitchFamily="34" charset="-122"/>
            </a:endParaRPr>
          </a:p>
        </p:txBody>
      </p:sp>
      <p:pic>
        <p:nvPicPr>
          <p:cNvPr id="59" name="图片 58" descr="PNG公司logo.png"/>
          <p:cNvPicPr>
            <a:picLocks noChangeAspect="1"/>
          </p:cNvPicPr>
          <p:nvPr/>
        </p:nvPicPr>
        <p:blipFill>
          <a:blip r:embed="rId2" cstate="print"/>
          <a:stretch>
            <a:fillRect/>
          </a:stretch>
        </p:blipFill>
        <p:spPr>
          <a:xfrm>
            <a:off x="-36512" y="0"/>
            <a:ext cx="1728192" cy="576064"/>
          </a:xfrm>
          <a:prstGeom prst="rect">
            <a:avLst/>
          </a:prstGeom>
        </p:spPr>
      </p:pic>
    </p:spTree>
    <p:extLst>
      <p:ext uri="{BB962C8B-B14F-4D97-AF65-F5344CB8AC3E}">
        <p14:creationId xmlns="" xmlns:p14="http://schemas.microsoft.com/office/powerpoint/2010/main" val="3999366764"/>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467544" y="761672"/>
            <a:ext cx="8136904" cy="3231654"/>
          </a:xfrm>
          <a:prstGeom prst="rect">
            <a:avLst/>
          </a:prstGeom>
        </p:spPr>
        <p:txBody>
          <a:bodyPr wrap="square">
            <a:spAutoFit/>
          </a:bodyPr>
          <a:lstStyle/>
          <a:p>
            <a:pPr algn="ctr"/>
            <a:r>
              <a:rPr lang="zh-CN" altLang="en-US" sz="1200" b="1" dirty="0" smtClean="0">
                <a:solidFill>
                  <a:srgbClr val="00518E"/>
                </a:solidFill>
              </a:rPr>
              <a:t>海关总署公告</a:t>
            </a:r>
            <a:r>
              <a:rPr lang="en-US" altLang="zh-CN" sz="1200" b="1" dirty="0" smtClean="0">
                <a:solidFill>
                  <a:srgbClr val="00518E"/>
                </a:solidFill>
              </a:rPr>
              <a:t>2017</a:t>
            </a:r>
            <a:r>
              <a:rPr lang="zh-CN" altLang="en-US" sz="1200" b="1" dirty="0" smtClean="0">
                <a:solidFill>
                  <a:srgbClr val="00518E"/>
                </a:solidFill>
              </a:rPr>
              <a:t>年第</a:t>
            </a:r>
            <a:r>
              <a:rPr lang="en-US" altLang="zh-CN" sz="1200" b="1" dirty="0" smtClean="0">
                <a:solidFill>
                  <a:srgbClr val="00518E"/>
                </a:solidFill>
              </a:rPr>
              <a:t>31</a:t>
            </a:r>
            <a:r>
              <a:rPr lang="zh-CN" altLang="en-US" sz="1200" b="1" dirty="0" smtClean="0">
                <a:solidFill>
                  <a:srgbClr val="00518E"/>
                </a:solidFill>
              </a:rPr>
              <a:t>号（关于公布</a:t>
            </a:r>
            <a:r>
              <a:rPr lang="en-US" altLang="zh-CN" sz="1200" b="1" dirty="0" smtClean="0">
                <a:solidFill>
                  <a:srgbClr val="00518E"/>
                </a:solidFill>
              </a:rPr>
              <a:t>2017</a:t>
            </a:r>
            <a:r>
              <a:rPr lang="zh-CN" altLang="en-US" sz="1200" b="1" dirty="0" smtClean="0">
                <a:solidFill>
                  <a:srgbClr val="00518E"/>
                </a:solidFill>
              </a:rPr>
              <a:t>年商品归类行政裁定（</a:t>
            </a:r>
            <a:r>
              <a:rPr lang="en-US" altLang="zh-CN" sz="1200" b="1" dirty="0" smtClean="0">
                <a:solidFill>
                  <a:srgbClr val="00518E"/>
                </a:solidFill>
              </a:rPr>
              <a:t>Ⅱ</a:t>
            </a:r>
            <a:r>
              <a:rPr lang="zh-CN" altLang="en-US" sz="1200" b="1" dirty="0" smtClean="0">
                <a:solidFill>
                  <a:srgbClr val="00518E"/>
                </a:solidFill>
              </a:rPr>
              <a:t>）的公告）</a:t>
            </a:r>
          </a:p>
          <a:p>
            <a:endParaRPr lang="zh-CN" altLang="en-US" sz="1200" dirty="0" smtClean="0"/>
          </a:p>
          <a:p>
            <a:r>
              <a:rPr lang="zh-CN" altLang="en-US" sz="1200" dirty="0" smtClean="0"/>
              <a:t>　     根据</a:t>
            </a:r>
            <a:r>
              <a:rPr lang="en-US" altLang="zh-CN" sz="1200" dirty="0" smtClean="0"/>
              <a:t>《</a:t>
            </a:r>
            <a:r>
              <a:rPr lang="zh-CN" altLang="en-US" sz="1200" dirty="0" smtClean="0"/>
              <a:t>中华人民共和国海关行政裁定管理暂行办法</a:t>
            </a:r>
            <a:r>
              <a:rPr lang="en-US" altLang="zh-CN" sz="1200" dirty="0" smtClean="0"/>
              <a:t>》</a:t>
            </a:r>
            <a:r>
              <a:rPr lang="zh-CN" altLang="en-US" sz="1200" dirty="0" smtClean="0"/>
              <a:t>（海关总署令第</a:t>
            </a:r>
            <a:r>
              <a:rPr lang="en-US" altLang="zh-CN" sz="1200" dirty="0" smtClean="0"/>
              <a:t>92</a:t>
            </a:r>
            <a:r>
              <a:rPr lang="zh-CN" altLang="en-US" sz="1200" dirty="0" smtClean="0"/>
              <a:t>号）和</a:t>
            </a:r>
            <a:r>
              <a:rPr lang="en-US" altLang="zh-CN" sz="1200" dirty="0" smtClean="0"/>
              <a:t>《</a:t>
            </a:r>
            <a:r>
              <a:rPr lang="zh-CN" altLang="en-US" sz="1200" dirty="0" smtClean="0"/>
              <a:t>中华人民共和国海关进出口货物商品归类管理规定</a:t>
            </a:r>
            <a:r>
              <a:rPr lang="en-US" altLang="zh-CN" sz="1200" dirty="0" smtClean="0"/>
              <a:t>》</a:t>
            </a:r>
            <a:r>
              <a:rPr lang="zh-CN" altLang="en-US" sz="1200" dirty="0" smtClean="0"/>
              <a:t>（海关总署令第</a:t>
            </a:r>
            <a:r>
              <a:rPr lang="en-US" altLang="zh-CN" sz="1200" dirty="0" smtClean="0"/>
              <a:t>158</a:t>
            </a:r>
            <a:r>
              <a:rPr lang="zh-CN" altLang="en-US" sz="1200" dirty="0" smtClean="0"/>
              <a:t>号），海关受理了上海三凯进出口有限公司提交的“制动主缸”归类行政裁定申请。现将相关商品的商品归类行政裁定予以公布（详见附件）。</a:t>
            </a:r>
          </a:p>
          <a:p>
            <a:endParaRPr lang="zh-CN" altLang="en-US" sz="1200" dirty="0" smtClean="0"/>
          </a:p>
          <a:p>
            <a:r>
              <a:rPr lang="zh-CN" altLang="en-US" sz="1200" dirty="0" smtClean="0"/>
              <a:t>　　本公告自</a:t>
            </a:r>
            <a:r>
              <a:rPr lang="en-US" altLang="zh-CN" sz="1200" dirty="0" smtClean="0"/>
              <a:t>2017</a:t>
            </a:r>
            <a:r>
              <a:rPr lang="zh-CN" altLang="en-US" sz="1200" dirty="0" smtClean="0"/>
              <a:t>年</a:t>
            </a:r>
            <a:r>
              <a:rPr lang="en-US" altLang="zh-CN" sz="1200" dirty="0" smtClean="0"/>
              <a:t>9</a:t>
            </a:r>
            <a:r>
              <a:rPr lang="zh-CN" altLang="en-US" sz="1200" dirty="0" smtClean="0"/>
              <a:t>月</a:t>
            </a:r>
            <a:r>
              <a:rPr lang="en-US" altLang="zh-CN" sz="1200" dirty="0" smtClean="0"/>
              <a:t>1</a:t>
            </a:r>
            <a:r>
              <a:rPr lang="zh-CN" altLang="en-US" sz="1200" dirty="0" smtClean="0"/>
              <a:t>日起实施。</a:t>
            </a:r>
          </a:p>
          <a:p>
            <a:endParaRPr lang="zh-CN" altLang="en-US" sz="1200" dirty="0" smtClean="0"/>
          </a:p>
          <a:p>
            <a:r>
              <a:rPr lang="zh-CN" altLang="en-US" sz="1200" dirty="0" smtClean="0"/>
              <a:t>　　海关作出的行政裁定所依据的法律、行政法规及规章中的相关规定发生变化，影响行政裁定效力的，上述行政裁定自动失效。</a:t>
            </a:r>
          </a:p>
          <a:p>
            <a:endParaRPr lang="zh-CN" altLang="en-US" sz="1200" dirty="0" smtClean="0"/>
          </a:p>
          <a:p>
            <a:r>
              <a:rPr lang="zh-CN" altLang="en-US" sz="1200" dirty="0" smtClean="0"/>
              <a:t>　　特此公告。</a:t>
            </a:r>
          </a:p>
          <a:p>
            <a:endParaRPr lang="zh-CN" altLang="en-US" sz="1200" dirty="0" smtClean="0"/>
          </a:p>
          <a:p>
            <a:r>
              <a:rPr lang="zh-CN" altLang="en-US" sz="1200" dirty="0" smtClean="0"/>
              <a:t>      附件：</a:t>
            </a:r>
            <a:r>
              <a:rPr lang="en-US" altLang="zh-CN" sz="1200" dirty="0" smtClean="0">
                <a:hlinkClick r:id="rId2" action="ppaction://hlinkfile"/>
              </a:rPr>
              <a:t>2017</a:t>
            </a:r>
            <a:r>
              <a:rPr lang="zh-CN" altLang="en-US" sz="1200" dirty="0" smtClean="0">
                <a:hlinkClick r:id="rId2" action="ppaction://hlinkfile"/>
              </a:rPr>
              <a:t>年商品归类行政裁定（</a:t>
            </a:r>
            <a:r>
              <a:rPr lang="en-US" altLang="zh-CN" sz="1200" dirty="0" smtClean="0">
                <a:hlinkClick r:id="rId2" action="ppaction://hlinkfile"/>
              </a:rPr>
              <a:t>Ⅱ</a:t>
            </a:r>
            <a:r>
              <a:rPr lang="zh-CN" altLang="en-US" sz="1200" dirty="0" smtClean="0">
                <a:hlinkClick r:id="rId2" action="ppaction://hlinkfile"/>
              </a:rPr>
              <a:t>）</a:t>
            </a:r>
            <a:r>
              <a:rPr lang="en-US" altLang="zh-CN" sz="1200" dirty="0" smtClean="0">
                <a:hlinkClick r:id="rId2" action="ppaction://hlinkfile"/>
              </a:rPr>
              <a:t>.doc</a:t>
            </a:r>
            <a:endParaRPr lang="en-US" altLang="zh-CN" sz="1200" dirty="0" smtClean="0"/>
          </a:p>
          <a:p>
            <a:endParaRPr lang="en-US" altLang="zh-CN" sz="1200" dirty="0" smtClean="0"/>
          </a:p>
          <a:p>
            <a:pPr algn="r"/>
            <a:r>
              <a:rPr lang="zh-CN" altLang="en-US" sz="1200" dirty="0" smtClean="0"/>
              <a:t>海关总署</a:t>
            </a:r>
          </a:p>
          <a:p>
            <a:pPr algn="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20</a:t>
            </a:r>
            <a:r>
              <a:rPr lang="zh-CN" altLang="en-US" sz="1200" dirty="0" smtClean="0"/>
              <a:t>日</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843558"/>
            <a:ext cx="8424936" cy="3785652"/>
          </a:xfrm>
          <a:prstGeom prst="rect">
            <a:avLst/>
          </a:prstGeom>
        </p:spPr>
        <p:txBody>
          <a:bodyPr wrap="square">
            <a:spAutoFit/>
          </a:bodyPr>
          <a:lstStyle/>
          <a:p>
            <a:pPr algn="ctr"/>
            <a:r>
              <a:rPr lang="zh-CN" altLang="en-US" sz="1200" b="1" dirty="0" smtClean="0">
                <a:solidFill>
                  <a:srgbClr val="00518E"/>
                </a:solidFill>
              </a:rPr>
              <a:t>海关总署公告</a:t>
            </a:r>
            <a:r>
              <a:rPr lang="en-US" altLang="zh-CN" sz="1200" b="1" dirty="0" smtClean="0">
                <a:solidFill>
                  <a:srgbClr val="00518E"/>
                </a:solidFill>
              </a:rPr>
              <a:t>2017</a:t>
            </a:r>
            <a:r>
              <a:rPr lang="zh-CN" altLang="en-US" sz="1200" b="1" dirty="0" smtClean="0">
                <a:solidFill>
                  <a:srgbClr val="00518E"/>
                </a:solidFill>
              </a:rPr>
              <a:t>年第</a:t>
            </a:r>
            <a:r>
              <a:rPr lang="en-US" altLang="zh-CN" sz="1200" b="1" dirty="0" smtClean="0">
                <a:solidFill>
                  <a:srgbClr val="00518E"/>
                </a:solidFill>
              </a:rPr>
              <a:t>32</a:t>
            </a:r>
            <a:r>
              <a:rPr lang="zh-CN" altLang="en-US" sz="1200" b="1" dirty="0" smtClean="0">
                <a:solidFill>
                  <a:srgbClr val="00518E"/>
                </a:solidFill>
              </a:rPr>
              <a:t>号（关于进一步明确税款滞纳金减免事宜的公告）</a:t>
            </a:r>
          </a:p>
          <a:p>
            <a:endParaRPr lang="zh-CN" altLang="en-US" sz="1200" dirty="0" smtClean="0"/>
          </a:p>
          <a:p>
            <a:r>
              <a:rPr lang="zh-CN" altLang="en-US" sz="1200" dirty="0" smtClean="0"/>
              <a:t>       为深化海关通关作业无纸化改革，进一步明确税款滞纳金减免问题，现将有关事宜公告如下：</a:t>
            </a:r>
          </a:p>
          <a:p>
            <a:endParaRPr lang="zh-CN" altLang="en-US" sz="1200" dirty="0" smtClean="0"/>
          </a:p>
          <a:p>
            <a:r>
              <a:rPr lang="zh-CN" altLang="en-US" sz="1200" dirty="0" smtClean="0"/>
              <a:t>　　一、纳税义务人符合海关总署</a:t>
            </a:r>
            <a:r>
              <a:rPr lang="en-US" altLang="zh-CN" sz="1200" dirty="0" smtClean="0"/>
              <a:t>2015</a:t>
            </a:r>
            <a:r>
              <a:rPr lang="zh-CN" altLang="en-US" sz="1200" dirty="0" smtClean="0"/>
              <a:t>年</a:t>
            </a:r>
            <a:r>
              <a:rPr lang="en-US" altLang="zh-CN" sz="1200" dirty="0" smtClean="0"/>
              <a:t>27</a:t>
            </a:r>
            <a:r>
              <a:rPr lang="zh-CN" altLang="en-US" sz="1200" dirty="0" smtClean="0"/>
              <a:t>号公告第一条规定的可以依法减免税款滞纳金情形的，应通过中国电子口岸执法系统（以下简称执法系统）中“税款滞纳金减免申请”功能录入信息并提交相关材料的电子数据，并可通过执法系统查询办理情况。</a:t>
            </a:r>
          </a:p>
          <a:p>
            <a:endParaRPr lang="zh-CN" altLang="en-US" sz="1200" dirty="0" smtClean="0"/>
          </a:p>
          <a:p>
            <a:r>
              <a:rPr lang="zh-CN" altLang="en-US" sz="1200" dirty="0" smtClean="0"/>
              <a:t>　　二、海关总署</a:t>
            </a:r>
            <a:r>
              <a:rPr lang="en-US" altLang="zh-CN" sz="1200" dirty="0" smtClean="0"/>
              <a:t>2015</a:t>
            </a:r>
            <a:r>
              <a:rPr lang="zh-CN" altLang="en-US" sz="1200" dirty="0" smtClean="0"/>
              <a:t>年第</a:t>
            </a:r>
            <a:r>
              <a:rPr lang="en-US" altLang="zh-CN" sz="1200" dirty="0" smtClean="0"/>
              <a:t>27</a:t>
            </a:r>
            <a:r>
              <a:rPr lang="zh-CN" altLang="en-US" sz="1200" dirty="0" smtClean="0"/>
              <a:t>号公告第一条第（三）项规定的“自查发现”，仅指符合</a:t>
            </a:r>
            <a:r>
              <a:rPr lang="en-US" altLang="zh-CN" sz="1200" dirty="0" smtClean="0"/>
              <a:t>《〈</a:t>
            </a:r>
            <a:r>
              <a:rPr lang="zh-CN" altLang="en-US" sz="1200" dirty="0" smtClean="0"/>
              <a:t>中华人民共和国海关稽查条例</a:t>
            </a:r>
            <a:r>
              <a:rPr lang="en-US" altLang="zh-CN" sz="1200" dirty="0" smtClean="0"/>
              <a:t>〉</a:t>
            </a:r>
            <a:r>
              <a:rPr lang="zh-CN" altLang="en-US" sz="1200" dirty="0" smtClean="0"/>
              <a:t>实施办法</a:t>
            </a:r>
            <a:r>
              <a:rPr lang="en-US" altLang="zh-CN" sz="1200" dirty="0" smtClean="0"/>
              <a:t>》</a:t>
            </a:r>
            <a:r>
              <a:rPr lang="zh-CN" altLang="en-US" sz="1200" dirty="0" smtClean="0"/>
              <a:t>（海关总署令第</a:t>
            </a:r>
            <a:r>
              <a:rPr lang="en-US" altLang="zh-CN" sz="1200" dirty="0" smtClean="0"/>
              <a:t>230</a:t>
            </a:r>
            <a:r>
              <a:rPr lang="zh-CN" altLang="en-US" sz="1200" dirty="0" smtClean="0"/>
              <a:t>号）第四章有关主动披露的规定，并按照海关规定程序办理的情形。</a:t>
            </a:r>
          </a:p>
          <a:p>
            <a:endParaRPr lang="zh-CN" altLang="en-US" sz="1200" dirty="0" smtClean="0"/>
          </a:p>
          <a:p>
            <a:r>
              <a:rPr lang="zh-CN" altLang="en-US" sz="1200" dirty="0" smtClean="0"/>
              <a:t>　　三、纳税义务人通过执法系统以电子方式上传材料的，文件格式标准参照海关总署</a:t>
            </a:r>
            <a:r>
              <a:rPr lang="en-US" altLang="zh-CN" sz="1200" dirty="0" smtClean="0"/>
              <a:t>2014</a:t>
            </a:r>
            <a:r>
              <a:rPr lang="zh-CN" altLang="en-US" sz="1200" dirty="0" smtClean="0"/>
              <a:t>年第</a:t>
            </a:r>
            <a:r>
              <a:rPr lang="en-US" altLang="zh-CN" sz="1200" dirty="0" smtClean="0"/>
              <a:t>69</a:t>
            </a:r>
            <a:r>
              <a:rPr lang="zh-CN" altLang="en-US" sz="1200" dirty="0" smtClean="0"/>
              <a:t>号公告附件</a:t>
            </a:r>
            <a:r>
              <a:rPr lang="en-US" altLang="zh-CN" sz="1200" dirty="0" smtClean="0"/>
              <a:t>《</a:t>
            </a:r>
            <a:r>
              <a:rPr lang="zh-CN" altLang="en-US" sz="1200" dirty="0" smtClean="0"/>
              <a:t>通关作业无纸化报关单证电子扫描或转换文件格式标准</a:t>
            </a:r>
            <a:r>
              <a:rPr lang="en-US" altLang="zh-CN" sz="1200" dirty="0" smtClean="0"/>
              <a:t>》</a:t>
            </a:r>
            <a:r>
              <a:rPr lang="zh-CN" altLang="en-US" sz="1200" dirty="0" smtClean="0"/>
              <a:t>有关规定。海关需要验核纸质材料的，纳税义务人应当提交相关纸质材料。</a:t>
            </a:r>
          </a:p>
          <a:p>
            <a:endParaRPr lang="zh-CN" altLang="en-US" sz="1200" dirty="0" smtClean="0"/>
          </a:p>
          <a:p>
            <a:r>
              <a:rPr lang="zh-CN" altLang="en-US" sz="1200" dirty="0" smtClean="0"/>
              <a:t>　　本公告自</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a:t>
            </a:r>
            <a:r>
              <a:rPr lang="zh-CN" altLang="en-US" sz="1200" dirty="0" smtClean="0"/>
              <a:t>日起实施。</a:t>
            </a:r>
          </a:p>
          <a:p>
            <a:endParaRPr lang="zh-CN" altLang="en-US" sz="1200" dirty="0" smtClean="0"/>
          </a:p>
          <a:p>
            <a:r>
              <a:rPr lang="zh-CN" altLang="en-US" sz="1200" dirty="0" smtClean="0"/>
              <a:t>      附件：</a:t>
            </a:r>
            <a:r>
              <a:rPr lang="zh-CN" altLang="en-US" sz="1200" dirty="0" smtClean="0">
                <a:hlinkClick r:id="rId2" action="ppaction://hlinkfile"/>
              </a:rPr>
              <a:t>电子口岸端税款滞纳金减免无纸化作业模块操作手册</a:t>
            </a:r>
            <a:r>
              <a:rPr lang="en-US" altLang="zh-CN" sz="1200" dirty="0" smtClean="0">
                <a:hlinkClick r:id="rId2" action="ppaction://hlinkfile"/>
              </a:rPr>
              <a:t>.doc </a:t>
            </a:r>
            <a:endParaRPr lang="en-US" altLang="zh-CN" sz="1200" dirty="0" smtClean="0"/>
          </a:p>
          <a:p>
            <a:endParaRPr lang="en-US" altLang="zh-CN" sz="1200" dirty="0" smtClean="0"/>
          </a:p>
          <a:p>
            <a:pPr algn="r"/>
            <a:r>
              <a:rPr lang="zh-CN" altLang="en-US" sz="1200" dirty="0" smtClean="0"/>
              <a:t>海关总署</a:t>
            </a:r>
          </a:p>
          <a:p>
            <a:pPr algn="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20</a:t>
            </a:r>
            <a:r>
              <a:rPr lang="zh-CN" altLang="en-US" sz="1200" dirty="0" smtClean="0"/>
              <a:t>日</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467544" y="855747"/>
            <a:ext cx="8280920" cy="4524315"/>
          </a:xfrm>
          <a:prstGeom prst="rect">
            <a:avLst/>
          </a:prstGeom>
        </p:spPr>
        <p:txBody>
          <a:bodyPr wrap="square">
            <a:spAutoFit/>
          </a:bodyPr>
          <a:lstStyle/>
          <a:p>
            <a:pPr algn="ctr"/>
            <a:r>
              <a:rPr lang="zh-CN" altLang="en-US" sz="1200" b="1" dirty="0" smtClean="0">
                <a:solidFill>
                  <a:srgbClr val="00518E"/>
                </a:solidFill>
              </a:rPr>
              <a:t>海关总署 商务部公告</a:t>
            </a:r>
            <a:r>
              <a:rPr lang="en-US" altLang="zh-CN" sz="1200" b="1" dirty="0" smtClean="0">
                <a:solidFill>
                  <a:srgbClr val="00518E"/>
                </a:solidFill>
              </a:rPr>
              <a:t>2017</a:t>
            </a:r>
            <a:r>
              <a:rPr lang="zh-CN" altLang="en-US" sz="1200" b="1" dirty="0" smtClean="0">
                <a:solidFill>
                  <a:srgbClr val="00518E"/>
                </a:solidFill>
              </a:rPr>
              <a:t>年第</a:t>
            </a:r>
            <a:r>
              <a:rPr lang="en-US" altLang="zh-CN" sz="1200" b="1" dirty="0" smtClean="0">
                <a:solidFill>
                  <a:srgbClr val="00518E"/>
                </a:solidFill>
              </a:rPr>
              <a:t>33</a:t>
            </a:r>
            <a:r>
              <a:rPr lang="zh-CN" altLang="en-US" sz="1200" b="1" dirty="0" smtClean="0">
                <a:solidFill>
                  <a:srgbClr val="00518E"/>
                </a:solidFill>
              </a:rPr>
              <a:t>号（关于取消加工贸易银行保证金台帐制度有关事宜的公告）</a:t>
            </a:r>
          </a:p>
          <a:p>
            <a:endParaRPr lang="zh-CN" altLang="en-US" sz="1200" dirty="0" smtClean="0"/>
          </a:p>
          <a:p>
            <a:endParaRPr lang="zh-CN" altLang="en-US" sz="1200" dirty="0" smtClean="0"/>
          </a:p>
          <a:p>
            <a:r>
              <a:rPr lang="zh-CN" altLang="en-US" sz="1200" dirty="0" smtClean="0"/>
              <a:t>        为落实</a:t>
            </a:r>
            <a:r>
              <a:rPr lang="en-US" altLang="zh-CN" sz="1200" dirty="0" smtClean="0"/>
              <a:t>《</a:t>
            </a:r>
            <a:r>
              <a:rPr lang="zh-CN" altLang="en-US" sz="1200" dirty="0" smtClean="0"/>
              <a:t>国务院关于促进加工贸易创新发展的若干意见</a:t>
            </a:r>
            <a:r>
              <a:rPr lang="en-US" altLang="zh-CN" sz="1200" dirty="0" smtClean="0"/>
              <a:t>》</a:t>
            </a:r>
            <a:r>
              <a:rPr lang="zh-CN" altLang="en-US" sz="1200" dirty="0" smtClean="0"/>
              <a:t>（国发</a:t>
            </a:r>
            <a:r>
              <a:rPr lang="en-US" altLang="zh-CN" sz="1200" dirty="0" smtClean="0"/>
              <a:t>〔2016〕4</a:t>
            </a:r>
            <a:r>
              <a:rPr lang="zh-CN" altLang="en-US" sz="1200" dirty="0" smtClean="0"/>
              <a:t>号）要求，进一步简化手续，降低制度性交易成本，促进加工贸易创新发展，经国务院同意，在全国范围内取消加工贸易银行保证金台帐（以下简称“保证金台帐”）制度。现就相关事项公告如下：</a:t>
            </a:r>
            <a:endParaRPr lang="en-US" altLang="zh-CN" sz="1200" dirty="0" smtClean="0"/>
          </a:p>
          <a:p>
            <a:endParaRPr lang="zh-CN" altLang="en-US" sz="1200" dirty="0" smtClean="0"/>
          </a:p>
          <a:p>
            <a:r>
              <a:rPr lang="zh-CN" altLang="en-US" sz="1200" dirty="0" smtClean="0"/>
              <a:t>　　一、对商务部、海关总署公告</a:t>
            </a:r>
            <a:r>
              <a:rPr lang="en-US" altLang="zh-CN" sz="1200" dirty="0" smtClean="0"/>
              <a:t>2015</a:t>
            </a:r>
            <a:r>
              <a:rPr lang="zh-CN" altLang="en-US" sz="1200" dirty="0" smtClean="0"/>
              <a:t>年第</a:t>
            </a:r>
            <a:r>
              <a:rPr lang="en-US" altLang="zh-CN" sz="1200" dirty="0" smtClean="0"/>
              <a:t>63</a:t>
            </a:r>
            <a:r>
              <a:rPr lang="zh-CN" altLang="en-US" sz="1200" dirty="0" smtClean="0"/>
              <a:t>号（以下简称</a:t>
            </a:r>
            <a:r>
              <a:rPr lang="en-US" altLang="zh-CN" sz="1200" dirty="0" smtClean="0"/>
              <a:t>63</a:t>
            </a:r>
            <a:r>
              <a:rPr lang="zh-CN" altLang="en-US" sz="1200" dirty="0" smtClean="0"/>
              <a:t>号公告）规定实施保证金台帐“空转”管理的情形，企业办理加工贸易手（账）册设立时无须开设保证金台帐，无须提供涉及限制类商品加工贸易的担保。此前已设立的保证金台帐“空转”加工贸易手册仍按照保证金台帐制度执行完毕。</a:t>
            </a:r>
          </a:p>
          <a:p>
            <a:endParaRPr lang="zh-CN" altLang="en-US" sz="1200" dirty="0" smtClean="0"/>
          </a:p>
          <a:p>
            <a:r>
              <a:rPr lang="zh-CN" altLang="en-US" sz="1200" dirty="0" smtClean="0"/>
              <a:t>　　二、对</a:t>
            </a:r>
            <a:r>
              <a:rPr lang="en-US" altLang="zh-CN" sz="1200" dirty="0" smtClean="0"/>
              <a:t>63</a:t>
            </a:r>
            <a:r>
              <a:rPr lang="zh-CN" altLang="en-US" sz="1200" dirty="0" smtClean="0"/>
              <a:t>号公告规定实施保证金台帐“实转”管理的情形，为保证政策平稳过渡，设置过渡期，过渡期从</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a:t>
            </a:r>
            <a:r>
              <a:rPr lang="zh-CN" altLang="en-US" sz="1200" dirty="0" smtClean="0"/>
              <a:t>日起至</a:t>
            </a:r>
            <a:r>
              <a:rPr lang="en-US" altLang="zh-CN" sz="1200" dirty="0" smtClean="0"/>
              <a:t>2018</a:t>
            </a:r>
            <a:r>
              <a:rPr lang="zh-CN" altLang="en-US" sz="1200" dirty="0" smtClean="0"/>
              <a:t>年</a:t>
            </a:r>
            <a:r>
              <a:rPr lang="en-US" altLang="zh-CN" sz="1200" dirty="0" smtClean="0"/>
              <a:t>2</a:t>
            </a:r>
            <a:r>
              <a:rPr lang="zh-CN" altLang="en-US" sz="1200" dirty="0" smtClean="0"/>
              <a:t>月</a:t>
            </a:r>
            <a:r>
              <a:rPr lang="en-US" altLang="zh-CN" sz="1200" dirty="0" smtClean="0"/>
              <a:t>1</a:t>
            </a:r>
            <a:r>
              <a:rPr lang="zh-CN" altLang="en-US" sz="1200" dirty="0" smtClean="0"/>
              <a:t>日结束。 过渡期内，企业继续按照海关总署公告</a:t>
            </a:r>
            <a:r>
              <a:rPr lang="en-US" altLang="zh-CN" sz="1200" dirty="0" smtClean="0"/>
              <a:t>2010</a:t>
            </a:r>
            <a:r>
              <a:rPr lang="zh-CN" altLang="en-US" sz="1200" dirty="0" smtClean="0"/>
              <a:t>年第</a:t>
            </a:r>
            <a:r>
              <a:rPr lang="en-US" altLang="zh-CN" sz="1200" dirty="0" smtClean="0"/>
              <a:t>5</a:t>
            </a:r>
            <a:r>
              <a:rPr lang="zh-CN" altLang="en-US" sz="1200" dirty="0" smtClean="0"/>
              <a:t>号和</a:t>
            </a:r>
            <a:r>
              <a:rPr lang="en-US" altLang="zh-CN" sz="1200" dirty="0" smtClean="0"/>
              <a:t>2014 </a:t>
            </a:r>
            <a:r>
              <a:rPr lang="zh-CN" altLang="en-US" sz="1200" dirty="0" smtClean="0"/>
              <a:t>年第</a:t>
            </a:r>
            <a:r>
              <a:rPr lang="en-US" altLang="zh-CN" sz="1200" dirty="0" smtClean="0"/>
              <a:t>61</a:t>
            </a:r>
            <a:r>
              <a:rPr lang="zh-CN" altLang="en-US" sz="1200" dirty="0" smtClean="0"/>
              <a:t>号有关规定办理保证金台帐“实转”手续；过渡期结束后的业务办理程序，我署将另行公告。</a:t>
            </a:r>
          </a:p>
          <a:p>
            <a:endParaRPr lang="zh-CN" altLang="en-US" sz="1200" dirty="0" smtClean="0"/>
          </a:p>
          <a:p>
            <a:r>
              <a:rPr lang="zh-CN" altLang="en-US" sz="1200" dirty="0" smtClean="0"/>
              <a:t>　　三、本公告内容自</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a:t>
            </a:r>
            <a:r>
              <a:rPr lang="zh-CN" altLang="en-US" sz="1200" dirty="0" smtClean="0"/>
              <a:t>日起执行。</a:t>
            </a:r>
          </a:p>
          <a:p>
            <a:endParaRPr lang="zh-CN" altLang="en-US" sz="1200" dirty="0" smtClean="0"/>
          </a:p>
          <a:p>
            <a:r>
              <a:rPr lang="zh-CN" altLang="en-US" sz="1200" dirty="0" smtClean="0"/>
              <a:t>　　</a:t>
            </a:r>
          </a:p>
          <a:p>
            <a:pPr algn="r"/>
            <a:r>
              <a:rPr lang="zh-CN" altLang="en-US" sz="1200" dirty="0" smtClean="0"/>
              <a:t>海关总署  商务部</a:t>
            </a:r>
          </a:p>
          <a:p>
            <a:pPr algn="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15</a:t>
            </a:r>
            <a:r>
              <a:rPr lang="zh-CN" altLang="en-US" sz="1200" dirty="0" smtClean="0"/>
              <a:t>日</a:t>
            </a:r>
          </a:p>
          <a:p>
            <a:endParaRPr lang="zh-CN" altLang="en-US" sz="1200" dirty="0" smtClean="0"/>
          </a:p>
          <a:p>
            <a:endParaRPr lang="zh-CN" altLang="en-US" sz="1200" dirty="0" smtClean="0"/>
          </a:p>
          <a:p>
            <a:endParaRPr lang="zh-CN" altLang="en-US" sz="1200" dirty="0" smtClean="0"/>
          </a:p>
          <a:p>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8" name="图片 7" descr="8CC07DEE705BA4A433DFEC1694DC37D1.jpg"/>
          <p:cNvPicPr>
            <a:picLocks noChangeAspect="1"/>
          </p:cNvPicPr>
          <p:nvPr/>
        </p:nvPicPr>
        <p:blipFill>
          <a:blip r:embed="rId2" cstate="print"/>
          <a:stretch>
            <a:fillRect/>
          </a:stretch>
        </p:blipFill>
        <p:spPr>
          <a:xfrm>
            <a:off x="2195736" y="699542"/>
            <a:ext cx="4572620" cy="2893221"/>
          </a:xfrm>
          <a:prstGeom prst="rect">
            <a:avLst/>
          </a:prstGeom>
        </p:spPr>
      </p:pic>
      <p:sp>
        <p:nvSpPr>
          <p:cNvPr id="10" name="矩形 9"/>
          <p:cNvSpPr/>
          <p:nvPr/>
        </p:nvSpPr>
        <p:spPr>
          <a:xfrm>
            <a:off x="517044" y="3869635"/>
            <a:ext cx="8109912" cy="707886"/>
          </a:xfrm>
          <a:prstGeom prst="rect">
            <a:avLst/>
          </a:prstGeom>
          <a:noFill/>
        </p:spPr>
        <p:txBody>
          <a:bodyPr wrap="none" lIns="91440" tIns="45720" rIns="91440" bIns="45720">
            <a:spAutoFit/>
          </a:bodyPr>
          <a:lstStyle/>
          <a:p>
            <a:pPr algn="ctr"/>
            <a:r>
              <a:rPr lang="zh-CN" altLang="en-US" sz="4000" b="1" cap="none" spc="-15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38100" dist="38100" dir="2700000" algn="tl">
                    <a:srgbClr val="000000">
                      <a:alpha val="43137"/>
                    </a:srgbClr>
                  </a:outerShdw>
                </a:effectLst>
                <a:latin typeface="+mj-ea"/>
                <a:ea typeface="+mj-ea"/>
              </a:rPr>
              <a:t>今天，进入全国通关一体化新时代！</a:t>
            </a:r>
            <a:endParaRPr lang="zh-CN" altLang="en-US" sz="4000" b="1" cap="none" spc="-15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38100" dist="38100" dir="2700000" algn="tl">
                  <a:srgbClr val="000000">
                    <a:alpha val="43137"/>
                  </a:srgbClr>
                </a:outerShdw>
              </a:effectLst>
              <a:latin typeface="+mj-ea"/>
              <a:ea typeface="+mj-ea"/>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1907704" y="699542"/>
            <a:ext cx="6696744" cy="646331"/>
          </a:xfrm>
          <a:prstGeom prst="rect">
            <a:avLst/>
          </a:prstGeom>
        </p:spPr>
        <p:txBody>
          <a:bodyPr wrap="square">
            <a:spAutoFit/>
          </a:bodyPr>
          <a:lstStyle/>
          <a:p>
            <a:r>
              <a:rPr lang="zh-CN" altLang="en-US" dirty="0" smtClean="0"/>
              <a:t>历史将记住今天，</a:t>
            </a:r>
            <a:r>
              <a:rPr lang="en-US" altLang="zh-CN" dirty="0" smtClean="0"/>
              <a:t>2017</a:t>
            </a:r>
            <a:r>
              <a:rPr lang="zh-CN" altLang="en-US" dirty="0" smtClean="0"/>
              <a:t>年</a:t>
            </a:r>
            <a:r>
              <a:rPr lang="en-US" altLang="zh-CN" dirty="0" smtClean="0"/>
              <a:t>7</a:t>
            </a:r>
            <a:r>
              <a:rPr lang="zh-CN" altLang="en-US" dirty="0" smtClean="0"/>
              <a:t>月</a:t>
            </a:r>
            <a:r>
              <a:rPr lang="en-US" altLang="zh-CN" dirty="0" smtClean="0"/>
              <a:t>1</a:t>
            </a:r>
            <a:r>
              <a:rPr lang="zh-CN" altLang="en-US" dirty="0" smtClean="0"/>
              <a:t>日，中国正式进入全国海关通关一体化的新时代！</a:t>
            </a:r>
            <a:endParaRPr lang="zh-CN" altLang="en-US" dirty="0"/>
          </a:p>
        </p:txBody>
      </p:sp>
      <p:sp>
        <p:nvSpPr>
          <p:cNvPr id="9" name="流程图: 库存数据 8"/>
          <p:cNvSpPr/>
          <p:nvPr/>
        </p:nvSpPr>
        <p:spPr>
          <a:xfrm flipH="1">
            <a:off x="467544" y="843558"/>
            <a:ext cx="1080120" cy="360040"/>
          </a:xfrm>
          <a:prstGeom prst="flowChartOnlineStorag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55576" y="843558"/>
            <a:ext cx="648072" cy="369332"/>
          </a:xfrm>
          <a:prstGeom prst="rect">
            <a:avLst/>
          </a:prstGeom>
          <a:noFill/>
        </p:spPr>
        <p:txBody>
          <a:bodyPr wrap="square" rtlCol="0">
            <a:spAutoFit/>
          </a:bodyPr>
          <a:lstStyle/>
          <a:p>
            <a:r>
              <a:rPr lang="zh-CN" altLang="en-US" b="1" dirty="0" smtClean="0">
                <a:solidFill>
                  <a:srgbClr val="00518E"/>
                </a:solidFill>
              </a:rPr>
              <a:t>重磅</a:t>
            </a:r>
            <a:endParaRPr lang="zh-CN" altLang="en-US" b="1" dirty="0">
              <a:solidFill>
                <a:srgbClr val="00518E"/>
              </a:solidFill>
            </a:endParaRPr>
          </a:p>
        </p:txBody>
      </p:sp>
      <p:sp>
        <p:nvSpPr>
          <p:cNvPr id="11" name="矩形 10"/>
          <p:cNvSpPr/>
          <p:nvPr/>
        </p:nvSpPr>
        <p:spPr>
          <a:xfrm>
            <a:off x="467544" y="1635646"/>
            <a:ext cx="8280920" cy="2952328"/>
          </a:xfrm>
          <a:prstGeom prst="rect">
            <a:avLst/>
          </a:prstGeom>
          <a:solidFill>
            <a:schemeClr val="bg1">
              <a:lumMod val="95000"/>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00518E"/>
                </a:solidFill>
              </a:rPr>
              <a:t>海关总署公告</a:t>
            </a:r>
            <a:r>
              <a:rPr lang="en-US" altLang="zh-CN" sz="1200" b="1" dirty="0" smtClean="0">
                <a:solidFill>
                  <a:srgbClr val="00518E"/>
                </a:solidFill>
              </a:rPr>
              <a:t>2017</a:t>
            </a:r>
            <a:r>
              <a:rPr lang="zh-CN" altLang="en-US" sz="1200" b="1" dirty="0" smtClean="0">
                <a:solidFill>
                  <a:srgbClr val="00518E"/>
                </a:solidFill>
              </a:rPr>
              <a:t>年第</a:t>
            </a:r>
            <a:r>
              <a:rPr lang="en-US" altLang="zh-CN" sz="1200" b="1" dirty="0" smtClean="0">
                <a:solidFill>
                  <a:srgbClr val="00518E"/>
                </a:solidFill>
              </a:rPr>
              <a:t>25</a:t>
            </a:r>
            <a:r>
              <a:rPr lang="zh-CN" altLang="en-US" sz="1200" b="1" dirty="0" smtClean="0">
                <a:solidFill>
                  <a:srgbClr val="00518E"/>
                </a:solidFill>
              </a:rPr>
              <a:t>号（关于推进全国海关通关一体化改革的公告）</a:t>
            </a:r>
          </a:p>
          <a:p>
            <a:pPr algn="ctr"/>
            <a:r>
              <a:rPr lang="zh-CN" altLang="en-US" sz="1200" dirty="0" smtClean="0">
                <a:solidFill>
                  <a:schemeClr val="tx1"/>
                </a:solidFill>
              </a:rPr>
              <a:t>发布时间：</a:t>
            </a:r>
            <a:r>
              <a:rPr lang="en-US" altLang="zh-CN" sz="1200" dirty="0" smtClean="0">
                <a:solidFill>
                  <a:schemeClr val="tx1"/>
                </a:solidFill>
              </a:rPr>
              <a:t>2017-06-29 </a:t>
            </a:r>
          </a:p>
          <a:p>
            <a:pPr>
              <a:lnSpc>
                <a:spcPts val="2000"/>
              </a:lnSpc>
            </a:pPr>
            <a:r>
              <a:rPr lang="en-US" altLang="zh-CN" sz="1200" dirty="0" smtClean="0">
                <a:solidFill>
                  <a:schemeClr val="tx1"/>
                </a:solidFill>
              </a:rPr>
              <a:t>        </a:t>
            </a:r>
            <a:r>
              <a:rPr lang="zh-CN" altLang="en-US" sz="1200" dirty="0" smtClean="0">
                <a:solidFill>
                  <a:schemeClr val="tx1"/>
                </a:solidFill>
              </a:rPr>
              <a:t>为加快转变政府职能，适应开放型经济新体制要求，深化简政放权放管结合优化服务，海关总署决定推进全国海关通关一体化改革。现将有关事项公告如下：</a:t>
            </a:r>
          </a:p>
          <a:p>
            <a:pPr>
              <a:lnSpc>
                <a:spcPts val="2000"/>
              </a:lnSpc>
            </a:pPr>
            <a:r>
              <a:rPr lang="zh-CN" altLang="en-US" sz="1200" dirty="0" smtClean="0">
                <a:solidFill>
                  <a:schemeClr val="tx1"/>
                </a:solidFill>
              </a:rPr>
              <a:t>        一、启用全国海关风险防控中心和税收征管中心，税收征管方式改革扩大到全国口岸所有运输方式进口的</a:t>
            </a:r>
            <a:r>
              <a:rPr lang="en-US" altLang="zh-CN" sz="1200" dirty="0" smtClean="0">
                <a:solidFill>
                  <a:schemeClr val="tx1"/>
                </a:solidFill>
              </a:rPr>
              <a:t>《</a:t>
            </a:r>
            <a:r>
              <a:rPr lang="zh-CN" altLang="en-US" sz="1200" dirty="0" smtClean="0">
                <a:solidFill>
                  <a:schemeClr val="tx1"/>
                </a:solidFill>
              </a:rPr>
              <a:t>中华人民共和国进出口税则</a:t>
            </a:r>
            <a:r>
              <a:rPr lang="en-US" altLang="zh-CN" sz="1200" dirty="0" smtClean="0">
                <a:solidFill>
                  <a:schemeClr val="tx1"/>
                </a:solidFill>
              </a:rPr>
              <a:t>》</a:t>
            </a:r>
            <a:r>
              <a:rPr lang="zh-CN" altLang="en-US" sz="1200" dirty="0" smtClean="0">
                <a:solidFill>
                  <a:schemeClr val="tx1"/>
                </a:solidFill>
              </a:rPr>
              <a:t>全部章节商品。</a:t>
            </a:r>
          </a:p>
          <a:p>
            <a:pPr>
              <a:lnSpc>
                <a:spcPts val="2000"/>
              </a:lnSpc>
            </a:pPr>
            <a:r>
              <a:rPr lang="zh-CN" altLang="en-US" sz="1200" dirty="0" smtClean="0">
                <a:solidFill>
                  <a:schemeClr val="tx1"/>
                </a:solidFill>
              </a:rPr>
              <a:t>        二、各区域通关一体化审单中心不再办理相关业务。</a:t>
            </a:r>
          </a:p>
          <a:p>
            <a:pPr>
              <a:lnSpc>
                <a:spcPts val="2000"/>
              </a:lnSpc>
            </a:pPr>
            <a:r>
              <a:rPr lang="zh-CN" altLang="en-US" sz="1200" dirty="0" smtClean="0">
                <a:solidFill>
                  <a:schemeClr val="tx1"/>
                </a:solidFill>
              </a:rPr>
              <a:t>        三、其他事项按照海关总署公告</a:t>
            </a:r>
            <a:r>
              <a:rPr lang="en-US" altLang="zh-CN" sz="1200" dirty="0" smtClean="0">
                <a:solidFill>
                  <a:schemeClr val="tx1"/>
                </a:solidFill>
              </a:rPr>
              <a:t>2016</a:t>
            </a:r>
            <a:r>
              <a:rPr lang="zh-CN" altLang="en-US" sz="1200" dirty="0" smtClean="0">
                <a:solidFill>
                  <a:schemeClr val="tx1"/>
                </a:solidFill>
              </a:rPr>
              <a:t>年第</a:t>
            </a:r>
            <a:r>
              <a:rPr lang="en-US" altLang="zh-CN" sz="1200" dirty="0" smtClean="0">
                <a:solidFill>
                  <a:schemeClr val="tx1"/>
                </a:solidFill>
              </a:rPr>
              <a:t>62</a:t>
            </a:r>
            <a:r>
              <a:rPr lang="zh-CN" altLang="en-US" sz="1200" dirty="0" smtClean="0">
                <a:solidFill>
                  <a:schemeClr val="tx1"/>
                </a:solidFill>
              </a:rPr>
              <a:t>号执行。</a:t>
            </a:r>
          </a:p>
          <a:p>
            <a:pPr>
              <a:lnSpc>
                <a:spcPts val="2000"/>
              </a:lnSpc>
            </a:pPr>
            <a:r>
              <a:rPr lang="zh-CN" altLang="en-US" sz="1200" dirty="0" smtClean="0">
                <a:solidFill>
                  <a:schemeClr val="tx1"/>
                </a:solidFill>
              </a:rPr>
              <a:t>        本公告内容自</a:t>
            </a:r>
            <a:r>
              <a:rPr lang="en-US" altLang="zh-CN" sz="1200" dirty="0" smtClean="0">
                <a:solidFill>
                  <a:schemeClr val="tx1"/>
                </a:solidFill>
              </a:rPr>
              <a:t>2017</a:t>
            </a:r>
            <a:r>
              <a:rPr lang="zh-CN" altLang="en-US" sz="1200" dirty="0" smtClean="0">
                <a:solidFill>
                  <a:schemeClr val="tx1"/>
                </a:solidFill>
              </a:rPr>
              <a:t>年</a:t>
            </a:r>
            <a:r>
              <a:rPr lang="en-US" altLang="zh-CN" sz="1200" dirty="0" smtClean="0">
                <a:solidFill>
                  <a:schemeClr val="tx1"/>
                </a:solidFill>
              </a:rPr>
              <a:t>7</a:t>
            </a:r>
            <a:r>
              <a:rPr lang="zh-CN" altLang="en-US" sz="1200" dirty="0" smtClean="0">
                <a:solidFill>
                  <a:schemeClr val="tx1"/>
                </a:solidFill>
              </a:rPr>
              <a:t>月</a:t>
            </a:r>
            <a:r>
              <a:rPr lang="en-US" altLang="zh-CN" sz="1200" dirty="0" smtClean="0">
                <a:solidFill>
                  <a:schemeClr val="tx1"/>
                </a:solidFill>
              </a:rPr>
              <a:t>1</a:t>
            </a:r>
            <a:r>
              <a:rPr lang="zh-CN" altLang="en-US" sz="1200" dirty="0" smtClean="0">
                <a:solidFill>
                  <a:schemeClr val="tx1"/>
                </a:solidFill>
              </a:rPr>
              <a:t>日起施行。</a:t>
            </a:r>
          </a:p>
          <a:p>
            <a:pPr>
              <a:lnSpc>
                <a:spcPts val="2000"/>
              </a:lnSpc>
            </a:pPr>
            <a:r>
              <a:rPr lang="zh-CN" altLang="en-US" sz="1200" dirty="0" smtClean="0">
                <a:solidFill>
                  <a:schemeClr val="tx1"/>
                </a:solidFill>
              </a:rPr>
              <a:t>        特此公告。</a:t>
            </a:r>
          </a:p>
          <a:p>
            <a:pPr algn="r"/>
            <a:r>
              <a:rPr lang="zh-CN" altLang="en-US" sz="1200" dirty="0" smtClean="0">
                <a:solidFill>
                  <a:schemeClr val="tx1"/>
                </a:solidFill>
              </a:rPr>
              <a:t>　　 海关总署</a:t>
            </a:r>
          </a:p>
          <a:p>
            <a:pPr algn="r"/>
            <a:r>
              <a:rPr lang="zh-CN" altLang="en-US" sz="1200" dirty="0" smtClean="0">
                <a:solidFill>
                  <a:schemeClr val="tx1"/>
                </a:solidFill>
              </a:rPr>
              <a:t>　　</a:t>
            </a:r>
            <a:r>
              <a:rPr lang="en-US" altLang="zh-CN" sz="1200" dirty="0" smtClean="0">
                <a:solidFill>
                  <a:schemeClr val="tx1"/>
                </a:solidFill>
              </a:rPr>
              <a:t>2017</a:t>
            </a:r>
            <a:r>
              <a:rPr lang="zh-CN" altLang="en-US" sz="1200" dirty="0" smtClean="0">
                <a:solidFill>
                  <a:schemeClr val="tx1"/>
                </a:solidFill>
              </a:rPr>
              <a:t>年</a:t>
            </a:r>
            <a:r>
              <a:rPr lang="en-US" altLang="zh-CN" sz="1200" dirty="0" smtClean="0">
                <a:solidFill>
                  <a:schemeClr val="tx1"/>
                </a:solidFill>
              </a:rPr>
              <a:t>6</a:t>
            </a:r>
            <a:r>
              <a:rPr lang="zh-CN" altLang="en-US" sz="1200" dirty="0" smtClean="0">
                <a:solidFill>
                  <a:schemeClr val="tx1"/>
                </a:solidFill>
              </a:rPr>
              <a:t>月</a:t>
            </a:r>
            <a:r>
              <a:rPr lang="en-US" altLang="zh-CN" sz="1200" dirty="0" smtClean="0">
                <a:solidFill>
                  <a:schemeClr val="tx1"/>
                </a:solidFill>
              </a:rPr>
              <a:t>28</a:t>
            </a:r>
            <a:r>
              <a:rPr lang="zh-CN" altLang="en-US" sz="1200" dirty="0" smtClean="0">
                <a:solidFill>
                  <a:schemeClr val="tx1"/>
                </a:solidFill>
              </a:rPr>
              <a:t>日</a:t>
            </a:r>
            <a:endParaRPr lang="zh-CN" altLang="en-US" sz="1200" dirty="0">
              <a:solidFill>
                <a:schemeClr val="tx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843558"/>
            <a:ext cx="8424936" cy="1415772"/>
          </a:xfrm>
          <a:prstGeom prst="rect">
            <a:avLst/>
          </a:prstGeom>
        </p:spPr>
        <p:txBody>
          <a:bodyPr wrap="square">
            <a:spAutoFit/>
          </a:bodyPr>
          <a:lstStyle/>
          <a:p>
            <a:pPr>
              <a:lnSpc>
                <a:spcPts val="2000"/>
              </a:lnSpc>
            </a:pPr>
            <a:r>
              <a:rPr lang="zh-CN" altLang="en-US" sz="1400" dirty="0" smtClean="0"/>
              <a:t>         所谓通关一体化改革，是指企业可以任意选择通关或者报关地点和口岸，在全国任何一个地方都可办理相关手续。全国通关一体化，可以让企业通关成本更低、更便捷。此次改革是在全国层面上建立两个中心，一个是风险防控中心，一个是税收征管中心。</a:t>
            </a:r>
          </a:p>
          <a:p>
            <a:r>
              <a:rPr lang="zh-CN" altLang="en-US" dirty="0" smtClean="0"/>
              <a:t/>
            </a:r>
            <a:br>
              <a:rPr lang="zh-CN" altLang="en-US" dirty="0" smtClean="0"/>
            </a:br>
            <a:endParaRPr lang="zh-CN" altLang="en-US" dirty="0"/>
          </a:p>
        </p:txBody>
      </p:sp>
      <p:sp>
        <p:nvSpPr>
          <p:cNvPr id="11266" name="AutoShape 2" descr="http://mmbiz.qpic.cn/mmbiz_png/OP8bRvqTpnNVDQqmLXw1tyK63Omar7tRZ6VEI25NQia26UJBPhNUN36CkdEhVbXTpyuO2LboZs0nwkhEcg3DI3Q/640?wx_fmt=png&amp;tp=webp&amp;wxfrom=5&amp;wx_lazy=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11267" name="Picture 3"/>
          <p:cNvPicPr>
            <a:picLocks noChangeAspect="1" noChangeArrowheads="1"/>
          </p:cNvPicPr>
          <p:nvPr/>
        </p:nvPicPr>
        <p:blipFill>
          <a:blip r:embed="rId2" cstate="print"/>
          <a:srcRect/>
          <a:stretch>
            <a:fillRect/>
          </a:stretch>
        </p:blipFill>
        <p:spPr bwMode="auto">
          <a:xfrm>
            <a:off x="1533525" y="1779662"/>
            <a:ext cx="6076950" cy="2933700"/>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843558"/>
            <a:ext cx="8496944" cy="1077218"/>
          </a:xfrm>
          <a:prstGeom prst="rect">
            <a:avLst/>
          </a:prstGeom>
        </p:spPr>
        <p:txBody>
          <a:bodyPr wrap="square">
            <a:spAutoFit/>
          </a:bodyPr>
          <a:lstStyle/>
          <a:p>
            <a:r>
              <a:rPr lang="en-US" altLang="zh-CN" sz="1400" dirty="0" smtClean="0"/>
              <a:t>         2017</a:t>
            </a:r>
            <a:r>
              <a:rPr lang="zh-CN" altLang="en-US" sz="1400" dirty="0" smtClean="0"/>
              <a:t>年</a:t>
            </a:r>
            <a:r>
              <a:rPr lang="en-US" altLang="zh-CN" sz="1400" dirty="0" smtClean="0"/>
              <a:t>7</a:t>
            </a:r>
            <a:r>
              <a:rPr lang="zh-CN" altLang="en-US" sz="1400" dirty="0" smtClean="0"/>
              <a:t>月</a:t>
            </a:r>
            <a:r>
              <a:rPr lang="en-US" altLang="zh-CN" sz="1400" dirty="0" smtClean="0"/>
              <a:t>1</a:t>
            </a:r>
            <a:r>
              <a:rPr lang="zh-CN" altLang="en-US" sz="1400" dirty="0" smtClean="0"/>
              <a:t>日起，全面启用上海、广州和京津税管中心。那么大家是否了解税管中心？全国建立了多少个税管中心？这些税管中心是如何分工的？今天小编就为大家详细介绍一下税管中心的方方面面！</a:t>
            </a:r>
          </a:p>
          <a:p>
            <a:r>
              <a:rPr lang="zh-CN" altLang="en-US" dirty="0" smtClean="0"/>
              <a:t/>
            </a:r>
            <a:br>
              <a:rPr lang="zh-CN" altLang="en-US" dirty="0" smtClean="0"/>
            </a:br>
            <a:endParaRPr lang="zh-CN" altLang="en-US" dirty="0"/>
          </a:p>
        </p:txBody>
      </p:sp>
      <p:grpSp>
        <p:nvGrpSpPr>
          <p:cNvPr id="14" name="组合 13"/>
          <p:cNvGrpSpPr/>
          <p:nvPr/>
        </p:nvGrpSpPr>
        <p:grpSpPr>
          <a:xfrm>
            <a:off x="3471167" y="1491630"/>
            <a:ext cx="1686284" cy="350533"/>
            <a:chOff x="3471167" y="1491630"/>
            <a:chExt cx="1686284" cy="350533"/>
          </a:xfrm>
        </p:grpSpPr>
        <p:sp>
          <p:nvSpPr>
            <p:cNvPr id="9" name="同侧圆角矩形 8"/>
            <p:cNvSpPr/>
            <p:nvPr/>
          </p:nvSpPr>
          <p:spPr>
            <a:xfrm>
              <a:off x="3494774" y="1491630"/>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Rectangle 16"/>
            <p:cNvSpPr/>
            <p:nvPr/>
          </p:nvSpPr>
          <p:spPr>
            <a:xfrm>
              <a:off x="3471167" y="1492196"/>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作业流程篇</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sp>
        <p:nvSpPr>
          <p:cNvPr id="12" name="TextBox 10"/>
          <p:cNvSpPr txBox="1">
            <a:spLocks noChangeArrowheads="1"/>
          </p:cNvSpPr>
          <p:nvPr/>
        </p:nvSpPr>
        <p:spPr bwMode="auto">
          <a:xfrm>
            <a:off x="395536" y="2151782"/>
            <a:ext cx="4447297"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一、全国海关通关一体化改革后，通关流程有何变化？</a:t>
            </a:r>
            <a:endParaRPr lang="zh-CN" altLang="en-US" sz="1400" b="1" dirty="0">
              <a:solidFill>
                <a:srgbClr val="0070C0"/>
              </a:solidFill>
              <a:latin typeface="微软雅黑" pitchFamily="34" charset="-122"/>
            </a:endParaRPr>
          </a:p>
        </p:txBody>
      </p:sp>
      <p:sp>
        <p:nvSpPr>
          <p:cNvPr id="13" name="TextBox 11"/>
          <p:cNvSpPr txBox="1">
            <a:spLocks noChangeArrowheads="1"/>
          </p:cNvSpPr>
          <p:nvPr/>
        </p:nvSpPr>
        <p:spPr bwMode="auto">
          <a:xfrm>
            <a:off x="395537" y="2505069"/>
            <a:ext cx="8424935" cy="2154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海关现行通关流程是接受申报、审单、查验、征税、放行的“串联式”作业流程。全国海关通关一体化改革后，采用“一次申报、分步处置”的新型通关管理模式，在企业完成报关和税款自报自缴手续后，安全准入风险主要在口岸通关现场处置，税收征管要素风险主要在货物放行后处置。</a:t>
            </a:r>
          </a:p>
          <a:p>
            <a:pPr>
              <a:lnSpc>
                <a:spcPts val="2000"/>
              </a:lnSpc>
              <a:buNone/>
            </a:pPr>
            <a:r>
              <a:rPr lang="zh-CN" altLang="en-US" sz="1100" dirty="0" smtClean="0">
                <a:solidFill>
                  <a:schemeClr val="tx1"/>
                </a:solidFill>
              </a:rPr>
              <a:t>        海关在“分步处置”模式下，第一步，风险防控中心分析货物是否存在禁限管制、侵权、品名规格数量伪瞒报等安全准入风险并下达布控指令，由现场查验人员实施查验。对于存在重大税收风险且放行后难以有效稽（核）查或追补税的，由税管中心实施货物放行前的税收征管要素风险排查处置；需要在放行前验核有关单证，留存相关单证、图像等资料的，由现场验估岗进行放行前处置；需要实施实货验估的，由现场查验人员根据实货验估指令要求实施放行前实货验估处置。货物经风险处置后符合放行条件的可予放行。第二步，税收征管中心在货物放行后对报关单税收征管要素实施批量审核，筛选风险目标，统筹实施放行后验估、稽（核）查等作业。</a:t>
            </a:r>
            <a:endParaRPr lang="zh-CN" altLang="en-US" sz="1100" dirty="0">
              <a:solidFill>
                <a:schemeClr val="tx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TextBox 10"/>
          <p:cNvSpPr txBox="1">
            <a:spLocks noChangeArrowheads="1"/>
          </p:cNvSpPr>
          <p:nvPr/>
        </p:nvSpPr>
        <p:spPr bwMode="auto">
          <a:xfrm>
            <a:off x="395536" y="699542"/>
            <a:ext cx="2651933"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二、税管中心作业流程是什么？</a:t>
            </a:r>
            <a:endParaRPr lang="zh-CN" altLang="en-US" sz="1400" b="1" dirty="0">
              <a:solidFill>
                <a:srgbClr val="0070C0"/>
              </a:solidFill>
              <a:latin typeface="微软雅黑" pitchFamily="34" charset="-122"/>
            </a:endParaRPr>
          </a:p>
        </p:txBody>
      </p:sp>
      <p:sp>
        <p:nvSpPr>
          <p:cNvPr id="9" name="TextBox 11"/>
          <p:cNvSpPr txBox="1">
            <a:spLocks noChangeArrowheads="1"/>
          </p:cNvSpPr>
          <p:nvPr/>
        </p:nvSpPr>
        <p:spPr bwMode="auto">
          <a:xfrm>
            <a:off x="395537" y="1052829"/>
            <a:ext cx="8424935" cy="8078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根据“一次申报、分步处置”流程，税收征管作业主要在货物放行后实施。税管中心前置税收风险分析，按照商品分工，加工（研发）、设置参数、指令和模型；对少量存在重大税收风险且放行后难以有效稽（核）查或追补税的，实施必要的放行前排查处置；对存在一定税收风险，但通过放行后批量审核、验估或稽（核）查等手段，能够进行风险排查处置及追补税的，实施放行后风险排查处置。</a:t>
            </a:r>
            <a:endParaRPr lang="zh-CN" altLang="en-US" sz="1100" dirty="0">
              <a:solidFill>
                <a:schemeClr val="tx1"/>
              </a:solidFill>
            </a:endParaRPr>
          </a:p>
        </p:txBody>
      </p:sp>
      <p:sp>
        <p:nvSpPr>
          <p:cNvPr id="10" name="TextBox 10"/>
          <p:cNvSpPr txBox="1">
            <a:spLocks noChangeArrowheads="1"/>
          </p:cNvSpPr>
          <p:nvPr/>
        </p:nvSpPr>
        <p:spPr bwMode="auto">
          <a:xfrm>
            <a:off x="395536" y="1986713"/>
            <a:ext cx="3908688"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三、全国通关一体化改革从什么时候开始实施？</a:t>
            </a:r>
            <a:endParaRPr lang="zh-CN" altLang="en-US" sz="1400" b="1" dirty="0">
              <a:solidFill>
                <a:srgbClr val="0070C0"/>
              </a:solidFill>
              <a:latin typeface="微软雅黑" pitchFamily="34" charset="-122"/>
            </a:endParaRPr>
          </a:p>
        </p:txBody>
      </p:sp>
      <p:sp>
        <p:nvSpPr>
          <p:cNvPr id="11" name="TextBox 11"/>
          <p:cNvSpPr txBox="1">
            <a:spLocks noChangeArrowheads="1"/>
          </p:cNvSpPr>
          <p:nvPr/>
        </p:nvSpPr>
        <p:spPr bwMode="auto">
          <a:xfrm>
            <a:off x="395537" y="2340000"/>
            <a:ext cx="8424935" cy="2948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en-US" altLang="zh-CN" sz="1100" dirty="0" smtClean="0">
                <a:solidFill>
                  <a:schemeClr val="tx1"/>
                </a:solidFill>
              </a:rPr>
              <a:t>        2017</a:t>
            </a:r>
            <a:r>
              <a:rPr lang="zh-CN" altLang="en-US" sz="1100" dirty="0" smtClean="0">
                <a:solidFill>
                  <a:schemeClr val="tx1"/>
                </a:solidFill>
              </a:rPr>
              <a:t>年</a:t>
            </a:r>
            <a:r>
              <a:rPr lang="en-US" altLang="zh-CN" sz="1100" dirty="0" smtClean="0">
                <a:solidFill>
                  <a:schemeClr val="tx1"/>
                </a:solidFill>
              </a:rPr>
              <a:t>7</a:t>
            </a:r>
            <a:r>
              <a:rPr lang="zh-CN" altLang="en-US" sz="1100" dirty="0" smtClean="0">
                <a:solidFill>
                  <a:schemeClr val="tx1"/>
                </a:solidFill>
              </a:rPr>
              <a:t>月</a:t>
            </a:r>
            <a:r>
              <a:rPr lang="en-US" altLang="zh-CN" sz="1100" dirty="0" smtClean="0">
                <a:solidFill>
                  <a:schemeClr val="tx1"/>
                </a:solidFill>
              </a:rPr>
              <a:t>1</a:t>
            </a:r>
            <a:r>
              <a:rPr lang="zh-CN" altLang="en-US" sz="1100" dirty="0" smtClean="0">
                <a:solidFill>
                  <a:schemeClr val="tx1"/>
                </a:solidFill>
              </a:rPr>
              <a:t>日起，全面启用上海、广州和京津税管中心，实现进口领域全部运输方式和税则章节全覆盖。</a:t>
            </a:r>
            <a:endParaRPr lang="zh-CN" altLang="en-US" sz="1100" dirty="0">
              <a:solidFill>
                <a:schemeClr val="tx1"/>
              </a:solidFill>
            </a:endParaRPr>
          </a:p>
        </p:txBody>
      </p:sp>
      <p:grpSp>
        <p:nvGrpSpPr>
          <p:cNvPr id="15" name="组合 14"/>
          <p:cNvGrpSpPr/>
          <p:nvPr/>
        </p:nvGrpSpPr>
        <p:grpSpPr>
          <a:xfrm>
            <a:off x="3471167" y="3116797"/>
            <a:ext cx="1686284" cy="350533"/>
            <a:chOff x="3471167" y="1491630"/>
            <a:chExt cx="1686284" cy="350533"/>
          </a:xfrm>
        </p:grpSpPr>
        <p:sp>
          <p:nvSpPr>
            <p:cNvPr id="16" name="同侧圆角矩形 15"/>
            <p:cNvSpPr/>
            <p:nvPr/>
          </p:nvSpPr>
          <p:spPr>
            <a:xfrm>
              <a:off x="3494774" y="1491630"/>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Rectangle 16"/>
            <p:cNvSpPr/>
            <p:nvPr/>
          </p:nvSpPr>
          <p:spPr>
            <a:xfrm>
              <a:off x="3471167" y="1492196"/>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职责分工篇</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sp>
        <p:nvSpPr>
          <p:cNvPr id="18" name="TextBox 10"/>
          <p:cNvSpPr txBox="1">
            <a:spLocks noChangeArrowheads="1"/>
          </p:cNvSpPr>
          <p:nvPr/>
        </p:nvSpPr>
        <p:spPr bwMode="auto">
          <a:xfrm>
            <a:off x="395536" y="3683354"/>
            <a:ext cx="2831470"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四、税管中心是负责什么的部门？</a:t>
            </a:r>
            <a:endParaRPr lang="zh-CN" altLang="en-US" sz="1400" b="1" dirty="0">
              <a:solidFill>
                <a:srgbClr val="0070C0"/>
              </a:solidFill>
              <a:latin typeface="微软雅黑" pitchFamily="34" charset="-122"/>
            </a:endParaRPr>
          </a:p>
        </p:txBody>
      </p:sp>
      <p:sp>
        <p:nvSpPr>
          <p:cNvPr id="19" name="TextBox 11"/>
          <p:cNvSpPr txBox="1">
            <a:spLocks noChangeArrowheads="1"/>
          </p:cNvSpPr>
          <p:nvPr/>
        </p:nvSpPr>
        <p:spPr bwMode="auto">
          <a:xfrm>
            <a:off x="395537" y="4036641"/>
            <a:ext cx="8424935" cy="5513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税管中心是全国海关通关一体化改革所建立的“两中心”之一，主要按照商品和行业分工，对涉税申报要素的准确性进行验证和处置，重点防控涉及归类、价格、原产地等税收征管要素的税收风险。</a:t>
            </a:r>
            <a:endParaRPr lang="zh-CN" altLang="en-US" sz="1100" dirty="0">
              <a:solidFill>
                <a:schemeClr val="tx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TextBox 10"/>
          <p:cNvSpPr txBox="1">
            <a:spLocks noChangeArrowheads="1"/>
          </p:cNvSpPr>
          <p:nvPr/>
        </p:nvSpPr>
        <p:spPr bwMode="auto">
          <a:xfrm>
            <a:off x="395536" y="843558"/>
            <a:ext cx="2831470"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五、全国建立了多少个税管中心？</a:t>
            </a:r>
            <a:endParaRPr lang="zh-CN" altLang="en-US" sz="1400" b="1" dirty="0">
              <a:solidFill>
                <a:srgbClr val="0070C0"/>
              </a:solidFill>
              <a:latin typeface="微软雅黑" pitchFamily="34" charset="-122"/>
            </a:endParaRPr>
          </a:p>
        </p:txBody>
      </p:sp>
      <p:sp>
        <p:nvSpPr>
          <p:cNvPr id="9" name="TextBox 11"/>
          <p:cNvSpPr txBox="1">
            <a:spLocks noChangeArrowheads="1"/>
          </p:cNvSpPr>
          <p:nvPr/>
        </p:nvSpPr>
        <p:spPr bwMode="auto">
          <a:xfrm>
            <a:off x="395537" y="1196845"/>
            <a:ext cx="8424935" cy="2948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a:t>
            </a:r>
            <a:r>
              <a:rPr lang="en-US" altLang="zh-CN" sz="1100" dirty="0" smtClean="0">
                <a:solidFill>
                  <a:schemeClr val="tx1"/>
                </a:solidFill>
              </a:rPr>
              <a:t>3</a:t>
            </a:r>
            <a:r>
              <a:rPr lang="zh-CN" altLang="en-US" sz="1100" dirty="0" smtClean="0">
                <a:solidFill>
                  <a:schemeClr val="tx1"/>
                </a:solidFill>
              </a:rPr>
              <a:t>个。分别是海关总署税管中心（上海）、海关总署税管中心（广州）、海关总署税管中心（京津）。</a:t>
            </a:r>
            <a:endParaRPr lang="zh-CN" altLang="en-US" sz="1100" dirty="0">
              <a:solidFill>
                <a:schemeClr val="tx1"/>
              </a:solidFill>
            </a:endParaRPr>
          </a:p>
        </p:txBody>
      </p:sp>
      <p:sp>
        <p:nvSpPr>
          <p:cNvPr id="10" name="TextBox 10"/>
          <p:cNvSpPr txBox="1">
            <a:spLocks noChangeArrowheads="1"/>
          </p:cNvSpPr>
          <p:nvPr/>
        </p:nvSpPr>
        <p:spPr bwMode="auto">
          <a:xfrm>
            <a:off x="395536" y="1635578"/>
            <a:ext cx="2831470"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六、三个税管中心是如何分工的？</a:t>
            </a:r>
            <a:endParaRPr lang="zh-CN" altLang="en-US" sz="1400" b="1" dirty="0">
              <a:solidFill>
                <a:srgbClr val="0070C0"/>
              </a:solidFill>
              <a:latin typeface="微软雅黑" pitchFamily="34" charset="-122"/>
            </a:endParaRPr>
          </a:p>
        </p:txBody>
      </p:sp>
      <p:sp>
        <p:nvSpPr>
          <p:cNvPr id="11" name="TextBox 11"/>
          <p:cNvSpPr txBox="1">
            <a:spLocks noChangeArrowheads="1"/>
          </p:cNvSpPr>
          <p:nvPr/>
        </p:nvSpPr>
        <p:spPr bwMode="auto">
          <a:xfrm>
            <a:off x="395537" y="1988865"/>
            <a:ext cx="8424935" cy="2948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按照商品和行业进行分工。</a:t>
            </a:r>
            <a:endParaRPr lang="zh-CN" altLang="en-US" sz="1100" dirty="0">
              <a:solidFill>
                <a:schemeClr val="tx1"/>
              </a:solidFill>
            </a:endParaRPr>
          </a:p>
        </p:txBody>
      </p:sp>
      <p:sp>
        <p:nvSpPr>
          <p:cNvPr id="12" name="TextBox 10"/>
          <p:cNvSpPr txBox="1">
            <a:spLocks noChangeArrowheads="1"/>
          </p:cNvSpPr>
          <p:nvPr/>
        </p:nvSpPr>
        <p:spPr bwMode="auto">
          <a:xfrm>
            <a:off x="395536" y="2427666"/>
            <a:ext cx="3549615"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七、税管中心（上海）主要负责哪些商品？</a:t>
            </a:r>
            <a:endParaRPr lang="zh-CN" altLang="en-US" sz="1400" b="1" dirty="0">
              <a:solidFill>
                <a:srgbClr val="0070C0"/>
              </a:solidFill>
              <a:latin typeface="微软雅黑" pitchFamily="34" charset="-122"/>
            </a:endParaRPr>
          </a:p>
        </p:txBody>
      </p:sp>
      <p:sp>
        <p:nvSpPr>
          <p:cNvPr id="13" name="TextBox 11"/>
          <p:cNvSpPr txBox="1">
            <a:spLocks noChangeArrowheads="1"/>
          </p:cNvSpPr>
          <p:nvPr/>
        </p:nvSpPr>
        <p:spPr bwMode="auto">
          <a:xfrm>
            <a:off x="395537" y="2780953"/>
            <a:ext cx="8424935" cy="5501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负责机电大类（机电、仪器仪表、交通工具类）等商品，包括税则共</a:t>
            </a:r>
            <a:r>
              <a:rPr lang="en-US" altLang="zh-CN" sz="1100" dirty="0" smtClean="0">
                <a:solidFill>
                  <a:schemeClr val="tx1"/>
                </a:solidFill>
              </a:rPr>
              <a:t>8</a:t>
            </a:r>
            <a:r>
              <a:rPr lang="zh-CN" altLang="en-US" sz="1100" dirty="0" smtClean="0">
                <a:solidFill>
                  <a:schemeClr val="tx1"/>
                </a:solidFill>
              </a:rPr>
              <a:t>章（第</a:t>
            </a:r>
            <a:r>
              <a:rPr lang="en-US" altLang="zh-CN" sz="1100" dirty="0" smtClean="0">
                <a:solidFill>
                  <a:schemeClr val="tx1"/>
                </a:solidFill>
              </a:rPr>
              <a:t>84-87</a:t>
            </a:r>
            <a:r>
              <a:rPr lang="zh-CN" altLang="en-US" sz="1100" dirty="0" smtClean="0">
                <a:solidFill>
                  <a:schemeClr val="tx1"/>
                </a:solidFill>
              </a:rPr>
              <a:t>章、</a:t>
            </a:r>
            <a:r>
              <a:rPr lang="en-US" altLang="zh-CN" sz="1100" dirty="0" smtClean="0">
                <a:solidFill>
                  <a:schemeClr val="tx1"/>
                </a:solidFill>
              </a:rPr>
              <a:t>89-92</a:t>
            </a:r>
            <a:r>
              <a:rPr lang="zh-CN" altLang="en-US" sz="1100" dirty="0" smtClean="0">
                <a:solidFill>
                  <a:schemeClr val="tx1"/>
                </a:solidFill>
              </a:rPr>
              <a:t>章）、</a:t>
            </a:r>
            <a:r>
              <a:rPr lang="en-US" altLang="zh-CN" sz="1100" dirty="0" smtClean="0">
                <a:solidFill>
                  <a:schemeClr val="tx1"/>
                </a:solidFill>
              </a:rPr>
              <a:t>2286</a:t>
            </a:r>
            <a:r>
              <a:rPr lang="zh-CN" altLang="en-US" sz="1100" dirty="0" smtClean="0">
                <a:solidFill>
                  <a:schemeClr val="tx1"/>
                </a:solidFill>
              </a:rPr>
              <a:t>个税号。</a:t>
            </a:r>
            <a:br>
              <a:rPr lang="zh-CN" altLang="en-US" sz="1100" dirty="0" smtClean="0">
                <a:solidFill>
                  <a:schemeClr val="tx1"/>
                </a:solidFill>
              </a:rPr>
            </a:br>
            <a:endParaRPr lang="zh-CN" altLang="en-US" sz="1100" dirty="0">
              <a:solidFill>
                <a:schemeClr val="tx1"/>
              </a:solidFill>
            </a:endParaRPr>
          </a:p>
        </p:txBody>
      </p:sp>
      <p:sp>
        <p:nvSpPr>
          <p:cNvPr id="14" name="TextBox 10"/>
          <p:cNvSpPr txBox="1">
            <a:spLocks noChangeArrowheads="1"/>
          </p:cNvSpPr>
          <p:nvPr/>
        </p:nvSpPr>
        <p:spPr bwMode="auto">
          <a:xfrm>
            <a:off x="395536" y="3252460"/>
            <a:ext cx="3549615"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八、税管中心（广州）主要负责哪些商品？</a:t>
            </a:r>
            <a:endParaRPr lang="zh-CN" altLang="en-US" sz="1400" b="1" dirty="0">
              <a:solidFill>
                <a:srgbClr val="0070C0"/>
              </a:solidFill>
              <a:latin typeface="微软雅黑" pitchFamily="34" charset="-122"/>
            </a:endParaRPr>
          </a:p>
        </p:txBody>
      </p:sp>
      <p:sp>
        <p:nvSpPr>
          <p:cNvPr id="15" name="TextBox 11"/>
          <p:cNvSpPr txBox="1">
            <a:spLocks noChangeArrowheads="1"/>
          </p:cNvSpPr>
          <p:nvPr/>
        </p:nvSpPr>
        <p:spPr bwMode="auto">
          <a:xfrm>
            <a:off x="395537" y="3605747"/>
            <a:ext cx="8424935" cy="2948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负责化工大类（化工原料、高分子、能源、矿产、金属类等）商品，包括税则共</a:t>
            </a:r>
            <a:r>
              <a:rPr lang="en-US" altLang="zh-CN" sz="1100" dirty="0" smtClean="0">
                <a:solidFill>
                  <a:schemeClr val="tx1"/>
                </a:solidFill>
              </a:rPr>
              <a:t>30</a:t>
            </a:r>
            <a:r>
              <a:rPr lang="zh-CN" altLang="en-US" sz="1100" dirty="0" smtClean="0">
                <a:solidFill>
                  <a:schemeClr val="tx1"/>
                </a:solidFill>
              </a:rPr>
              <a:t>章（第</a:t>
            </a:r>
            <a:r>
              <a:rPr lang="en-US" altLang="zh-CN" sz="1100" dirty="0" smtClean="0">
                <a:solidFill>
                  <a:schemeClr val="tx1"/>
                </a:solidFill>
              </a:rPr>
              <a:t>25-29</a:t>
            </a:r>
            <a:r>
              <a:rPr lang="zh-CN" altLang="en-US" sz="1100" dirty="0" smtClean="0">
                <a:solidFill>
                  <a:schemeClr val="tx1"/>
                </a:solidFill>
              </a:rPr>
              <a:t>、</a:t>
            </a:r>
            <a:r>
              <a:rPr lang="en-US" altLang="zh-CN" sz="1100" dirty="0" smtClean="0">
                <a:solidFill>
                  <a:schemeClr val="tx1"/>
                </a:solidFill>
              </a:rPr>
              <a:t>31-40</a:t>
            </a:r>
            <a:r>
              <a:rPr lang="zh-CN" altLang="en-US" sz="1100" dirty="0" smtClean="0">
                <a:solidFill>
                  <a:schemeClr val="tx1"/>
                </a:solidFill>
              </a:rPr>
              <a:t>、</a:t>
            </a:r>
            <a:r>
              <a:rPr lang="en-US" altLang="zh-CN" sz="1100" dirty="0" smtClean="0">
                <a:solidFill>
                  <a:schemeClr val="tx1"/>
                </a:solidFill>
              </a:rPr>
              <a:t>68-83</a:t>
            </a:r>
            <a:r>
              <a:rPr lang="zh-CN" altLang="en-US" sz="1100" dirty="0" smtClean="0">
                <a:solidFill>
                  <a:schemeClr val="tx1"/>
                </a:solidFill>
              </a:rPr>
              <a:t>）、</a:t>
            </a:r>
            <a:r>
              <a:rPr lang="en-US" altLang="zh-CN" sz="1100" dirty="0" smtClean="0">
                <a:solidFill>
                  <a:schemeClr val="tx1"/>
                </a:solidFill>
              </a:rPr>
              <a:t>2800</a:t>
            </a:r>
            <a:r>
              <a:rPr lang="zh-CN" altLang="en-US" sz="1100" dirty="0" smtClean="0">
                <a:solidFill>
                  <a:schemeClr val="tx1"/>
                </a:solidFill>
              </a:rPr>
              <a:t>个税号。</a:t>
            </a:r>
            <a:endParaRPr lang="zh-CN" altLang="en-US" sz="1100" dirty="0">
              <a:solidFill>
                <a:schemeClr val="tx1"/>
              </a:solidFill>
            </a:endParaRPr>
          </a:p>
        </p:txBody>
      </p:sp>
      <p:sp>
        <p:nvSpPr>
          <p:cNvPr id="16" name="TextBox 10"/>
          <p:cNvSpPr txBox="1">
            <a:spLocks noChangeArrowheads="1"/>
          </p:cNvSpPr>
          <p:nvPr/>
        </p:nvSpPr>
        <p:spPr bwMode="auto">
          <a:xfrm>
            <a:off x="395536" y="4011842"/>
            <a:ext cx="3549615"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九、税管中心（京津）主要负责哪些商品？</a:t>
            </a:r>
            <a:endParaRPr lang="zh-CN" altLang="en-US" sz="1400" b="1" dirty="0">
              <a:solidFill>
                <a:srgbClr val="0070C0"/>
              </a:solidFill>
              <a:latin typeface="微软雅黑" pitchFamily="34" charset="-122"/>
            </a:endParaRPr>
          </a:p>
        </p:txBody>
      </p:sp>
      <p:sp>
        <p:nvSpPr>
          <p:cNvPr id="17" name="TextBox 11"/>
          <p:cNvSpPr txBox="1">
            <a:spLocks noChangeArrowheads="1"/>
          </p:cNvSpPr>
          <p:nvPr/>
        </p:nvSpPr>
        <p:spPr bwMode="auto">
          <a:xfrm>
            <a:off x="395537" y="4365129"/>
            <a:ext cx="8424935" cy="5513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t>        </a:t>
            </a:r>
            <a:r>
              <a:rPr lang="zh-CN" altLang="en-US" sz="1100" dirty="0" smtClean="0">
                <a:solidFill>
                  <a:schemeClr val="tx1"/>
                </a:solidFill>
              </a:rPr>
              <a:t>负责农林、食品、药品、轻工、杂项、纺织类及航空器等商品，包括税则共</a:t>
            </a:r>
            <a:r>
              <a:rPr lang="en-US" altLang="zh-CN" sz="1100" dirty="0" smtClean="0">
                <a:solidFill>
                  <a:schemeClr val="tx1"/>
                </a:solidFill>
              </a:rPr>
              <a:t>58</a:t>
            </a:r>
            <a:r>
              <a:rPr lang="zh-CN" altLang="en-US" sz="1100" dirty="0" smtClean="0">
                <a:solidFill>
                  <a:schemeClr val="tx1"/>
                </a:solidFill>
              </a:rPr>
              <a:t>章（第</a:t>
            </a:r>
            <a:r>
              <a:rPr lang="en-US" altLang="zh-CN" sz="1100" dirty="0" smtClean="0">
                <a:solidFill>
                  <a:schemeClr val="tx1"/>
                </a:solidFill>
              </a:rPr>
              <a:t>1-24</a:t>
            </a:r>
            <a:r>
              <a:rPr lang="zh-CN" altLang="en-US" sz="1100" dirty="0" smtClean="0">
                <a:solidFill>
                  <a:schemeClr val="tx1"/>
                </a:solidFill>
              </a:rPr>
              <a:t>章、</a:t>
            </a:r>
            <a:r>
              <a:rPr lang="en-US" altLang="zh-CN" sz="1100" dirty="0" smtClean="0">
                <a:solidFill>
                  <a:schemeClr val="tx1"/>
                </a:solidFill>
              </a:rPr>
              <a:t>30</a:t>
            </a:r>
            <a:r>
              <a:rPr lang="zh-CN" altLang="en-US" sz="1100" dirty="0" smtClean="0">
                <a:solidFill>
                  <a:schemeClr val="tx1"/>
                </a:solidFill>
              </a:rPr>
              <a:t>章、</a:t>
            </a:r>
            <a:r>
              <a:rPr lang="en-US" altLang="zh-CN" sz="1100" dirty="0" smtClean="0">
                <a:solidFill>
                  <a:schemeClr val="tx1"/>
                </a:solidFill>
              </a:rPr>
              <a:t>41-67</a:t>
            </a:r>
            <a:r>
              <a:rPr lang="zh-CN" altLang="en-US" sz="1100" dirty="0" smtClean="0">
                <a:solidFill>
                  <a:schemeClr val="tx1"/>
                </a:solidFill>
              </a:rPr>
              <a:t>章、</a:t>
            </a:r>
            <a:r>
              <a:rPr lang="en-US" altLang="zh-CN" sz="1100" dirty="0" smtClean="0">
                <a:solidFill>
                  <a:schemeClr val="tx1"/>
                </a:solidFill>
              </a:rPr>
              <a:t>88</a:t>
            </a:r>
            <a:r>
              <a:rPr lang="zh-CN" altLang="en-US" sz="1100" dirty="0" smtClean="0">
                <a:solidFill>
                  <a:schemeClr val="tx1"/>
                </a:solidFill>
              </a:rPr>
              <a:t>章、</a:t>
            </a:r>
            <a:r>
              <a:rPr lang="en-US" altLang="zh-CN" sz="1100" dirty="0" smtClean="0">
                <a:solidFill>
                  <a:schemeClr val="tx1"/>
                </a:solidFill>
              </a:rPr>
              <a:t>93-97</a:t>
            </a:r>
            <a:r>
              <a:rPr lang="zh-CN" altLang="en-US" sz="1100" dirty="0" smtClean="0">
                <a:solidFill>
                  <a:schemeClr val="tx1"/>
                </a:solidFill>
              </a:rPr>
              <a:t>章）、</a:t>
            </a:r>
            <a:r>
              <a:rPr lang="en-US" altLang="zh-CN" sz="1100" dirty="0" smtClean="0">
                <a:solidFill>
                  <a:schemeClr val="tx1"/>
                </a:solidFill>
              </a:rPr>
              <a:t>3461</a:t>
            </a:r>
            <a:r>
              <a:rPr lang="zh-CN" altLang="en-US" sz="1100" dirty="0" smtClean="0">
                <a:solidFill>
                  <a:schemeClr val="tx1"/>
                </a:solidFill>
              </a:rPr>
              <a:t>个税号。</a:t>
            </a:r>
            <a:endParaRPr lang="zh-CN" altLang="en-US" sz="1100" dirty="0">
              <a:solidFill>
                <a:schemeClr val="tx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TextBox 10"/>
          <p:cNvSpPr txBox="1">
            <a:spLocks noChangeArrowheads="1"/>
          </p:cNvSpPr>
          <p:nvPr/>
        </p:nvSpPr>
        <p:spPr bwMode="auto">
          <a:xfrm>
            <a:off x="395536" y="843558"/>
            <a:ext cx="4665305"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十、进口了</a:t>
            </a:r>
            <a:r>
              <a:rPr lang="en-US" altLang="zh-CN" sz="1400" b="1" dirty="0" smtClean="0"/>
              <a:t>8408</a:t>
            </a:r>
            <a:r>
              <a:rPr lang="zh-CN" altLang="en-US" sz="1400" b="1" dirty="0" smtClean="0"/>
              <a:t>项下的发动机，归由哪个税管中心负责？</a:t>
            </a:r>
            <a:endParaRPr lang="zh-CN" altLang="en-US" sz="1400" b="1" dirty="0">
              <a:solidFill>
                <a:srgbClr val="0070C0"/>
              </a:solidFill>
              <a:latin typeface="微软雅黑" pitchFamily="34" charset="-122"/>
            </a:endParaRPr>
          </a:p>
        </p:txBody>
      </p:sp>
      <p:sp>
        <p:nvSpPr>
          <p:cNvPr id="9" name="TextBox 11"/>
          <p:cNvSpPr txBox="1">
            <a:spLocks noChangeArrowheads="1"/>
          </p:cNvSpPr>
          <p:nvPr/>
        </p:nvSpPr>
        <p:spPr bwMode="auto">
          <a:xfrm>
            <a:off x="395537" y="1196845"/>
            <a:ext cx="8424935" cy="2948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税则第</a:t>
            </a:r>
            <a:r>
              <a:rPr lang="en-US" altLang="zh-CN" sz="1100" dirty="0" smtClean="0">
                <a:solidFill>
                  <a:schemeClr val="tx1"/>
                </a:solidFill>
              </a:rPr>
              <a:t>84</a:t>
            </a:r>
            <a:r>
              <a:rPr lang="zh-CN" altLang="en-US" sz="1100" dirty="0" smtClean="0">
                <a:solidFill>
                  <a:schemeClr val="tx1"/>
                </a:solidFill>
              </a:rPr>
              <a:t>章为税管中心（上海）负责的章节。</a:t>
            </a:r>
            <a:endParaRPr lang="zh-CN" altLang="en-US" sz="1100" dirty="0">
              <a:solidFill>
                <a:schemeClr val="tx1"/>
              </a:solidFill>
            </a:endParaRPr>
          </a:p>
        </p:txBody>
      </p:sp>
      <p:sp>
        <p:nvSpPr>
          <p:cNvPr id="10" name="TextBox 10"/>
          <p:cNvSpPr txBox="1">
            <a:spLocks noChangeArrowheads="1"/>
          </p:cNvSpPr>
          <p:nvPr/>
        </p:nvSpPr>
        <p:spPr bwMode="auto">
          <a:xfrm>
            <a:off x="395536" y="1635578"/>
            <a:ext cx="4665305"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十一、进口了一批</a:t>
            </a:r>
            <a:r>
              <a:rPr lang="en-US" altLang="zh-CN" sz="1400" b="1" dirty="0" smtClean="0"/>
              <a:t>2204</a:t>
            </a:r>
            <a:r>
              <a:rPr lang="zh-CN" altLang="en-US" sz="1400" b="1" dirty="0" smtClean="0"/>
              <a:t>的葡萄酒，归哪个税管中心负责？</a:t>
            </a:r>
            <a:endParaRPr lang="zh-CN" altLang="en-US" sz="1400" b="1" dirty="0">
              <a:solidFill>
                <a:srgbClr val="0070C0"/>
              </a:solidFill>
              <a:latin typeface="微软雅黑" pitchFamily="34" charset="-122"/>
            </a:endParaRPr>
          </a:p>
        </p:txBody>
      </p:sp>
      <p:sp>
        <p:nvSpPr>
          <p:cNvPr id="11" name="TextBox 11"/>
          <p:cNvSpPr txBox="1">
            <a:spLocks noChangeArrowheads="1"/>
          </p:cNvSpPr>
          <p:nvPr/>
        </p:nvSpPr>
        <p:spPr bwMode="auto">
          <a:xfrm>
            <a:off x="395537" y="1988865"/>
            <a:ext cx="8424935" cy="2948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税则第</a:t>
            </a:r>
            <a:r>
              <a:rPr lang="en-US" altLang="zh-CN" sz="1100" dirty="0" smtClean="0">
                <a:solidFill>
                  <a:schemeClr val="tx1"/>
                </a:solidFill>
              </a:rPr>
              <a:t>22</a:t>
            </a:r>
            <a:r>
              <a:rPr lang="zh-CN" altLang="en-US" sz="1100" dirty="0" smtClean="0">
                <a:solidFill>
                  <a:schemeClr val="tx1"/>
                </a:solidFill>
              </a:rPr>
              <a:t>章为税管中心（京津）负责的章节。</a:t>
            </a:r>
            <a:endParaRPr lang="zh-CN" altLang="en-US" sz="1100" dirty="0">
              <a:solidFill>
                <a:schemeClr val="tx1"/>
              </a:solidFill>
            </a:endParaRPr>
          </a:p>
        </p:txBody>
      </p:sp>
      <p:sp>
        <p:nvSpPr>
          <p:cNvPr id="12" name="TextBox 10"/>
          <p:cNvSpPr txBox="1">
            <a:spLocks noChangeArrowheads="1"/>
          </p:cNvSpPr>
          <p:nvPr/>
        </p:nvSpPr>
        <p:spPr bwMode="auto">
          <a:xfrm>
            <a:off x="395536" y="2427666"/>
            <a:ext cx="6063124"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十二、我的报关单是在上海申报的，为什么京津税管中心联系我开展核查？</a:t>
            </a:r>
            <a:endParaRPr lang="zh-CN" altLang="en-US" sz="1400" b="1" dirty="0">
              <a:solidFill>
                <a:srgbClr val="0070C0"/>
              </a:solidFill>
              <a:latin typeface="微软雅黑" pitchFamily="34" charset="-122"/>
            </a:endParaRPr>
          </a:p>
        </p:txBody>
      </p:sp>
      <p:sp>
        <p:nvSpPr>
          <p:cNvPr id="13" name="TextBox 11"/>
          <p:cNvSpPr txBox="1">
            <a:spLocks noChangeArrowheads="1"/>
          </p:cNvSpPr>
          <p:nvPr/>
        </p:nvSpPr>
        <p:spPr bwMode="auto">
          <a:xfrm>
            <a:off x="395537" y="2780953"/>
            <a:ext cx="8424935" cy="10951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全通模式下，税管中心（京津）将负责全国范围内进口的第</a:t>
            </a:r>
            <a:r>
              <a:rPr lang="en-US" altLang="zh-CN" sz="1100" dirty="0" smtClean="0">
                <a:solidFill>
                  <a:schemeClr val="tx1"/>
                </a:solidFill>
              </a:rPr>
              <a:t>1-24</a:t>
            </a:r>
            <a:r>
              <a:rPr lang="zh-CN" altLang="en-US" sz="1100" dirty="0" smtClean="0">
                <a:solidFill>
                  <a:schemeClr val="tx1"/>
                </a:solidFill>
              </a:rPr>
              <a:t>章、</a:t>
            </a:r>
            <a:r>
              <a:rPr lang="en-US" altLang="zh-CN" sz="1100" dirty="0" smtClean="0">
                <a:solidFill>
                  <a:schemeClr val="tx1"/>
                </a:solidFill>
              </a:rPr>
              <a:t>30</a:t>
            </a:r>
            <a:r>
              <a:rPr lang="zh-CN" altLang="en-US" sz="1100" dirty="0" smtClean="0">
                <a:solidFill>
                  <a:schemeClr val="tx1"/>
                </a:solidFill>
              </a:rPr>
              <a:t>章、</a:t>
            </a:r>
            <a:r>
              <a:rPr lang="en-US" altLang="zh-CN" sz="1100" dirty="0" smtClean="0">
                <a:solidFill>
                  <a:schemeClr val="tx1"/>
                </a:solidFill>
              </a:rPr>
              <a:t>41-67</a:t>
            </a:r>
            <a:r>
              <a:rPr lang="zh-CN" altLang="en-US" sz="1100" dirty="0" smtClean="0">
                <a:solidFill>
                  <a:schemeClr val="tx1"/>
                </a:solidFill>
              </a:rPr>
              <a:t>章、</a:t>
            </a:r>
            <a:r>
              <a:rPr lang="en-US" altLang="zh-CN" sz="1100" dirty="0" smtClean="0">
                <a:solidFill>
                  <a:schemeClr val="tx1"/>
                </a:solidFill>
              </a:rPr>
              <a:t>88</a:t>
            </a:r>
            <a:r>
              <a:rPr lang="zh-CN" altLang="en-US" sz="1100" dirty="0" smtClean="0">
                <a:solidFill>
                  <a:schemeClr val="tx1"/>
                </a:solidFill>
              </a:rPr>
              <a:t>章、</a:t>
            </a:r>
            <a:r>
              <a:rPr lang="en-US" altLang="zh-CN" sz="1100" dirty="0" smtClean="0">
                <a:solidFill>
                  <a:schemeClr val="tx1"/>
                </a:solidFill>
              </a:rPr>
              <a:t>93-97</a:t>
            </a:r>
            <a:r>
              <a:rPr lang="zh-CN" altLang="en-US" sz="1100" dirty="0" smtClean="0">
                <a:solidFill>
                  <a:schemeClr val="tx1"/>
                </a:solidFill>
              </a:rPr>
              <a:t>章，共</a:t>
            </a:r>
            <a:r>
              <a:rPr lang="en-US" altLang="zh-CN" sz="1100" dirty="0" smtClean="0">
                <a:solidFill>
                  <a:schemeClr val="tx1"/>
                </a:solidFill>
              </a:rPr>
              <a:t>58</a:t>
            </a:r>
            <a:r>
              <a:rPr lang="zh-CN" altLang="en-US" sz="1100" dirty="0" smtClean="0">
                <a:solidFill>
                  <a:schemeClr val="tx1"/>
                </a:solidFill>
              </a:rPr>
              <a:t>章的商品。如果您申报的报关单为上述章节商品，则属于税管中心（京津）管理涉税申报要素的范围。</a:t>
            </a:r>
            <a:br>
              <a:rPr lang="zh-CN" altLang="en-US" sz="1100" dirty="0" smtClean="0">
                <a:solidFill>
                  <a:schemeClr val="tx1"/>
                </a:solidFill>
              </a:rPr>
            </a:br>
            <a:r>
              <a:rPr lang="zh-CN" altLang="en-US" sz="1100" dirty="0" smtClean="0">
                <a:solidFill>
                  <a:schemeClr val="tx1"/>
                </a:solidFill>
              </a:rPr>
              <a:t/>
            </a:r>
            <a:br>
              <a:rPr lang="zh-CN" altLang="en-US" sz="1100" dirty="0" smtClean="0">
                <a:solidFill>
                  <a:schemeClr val="tx1"/>
                </a:solidFill>
              </a:rPr>
            </a:br>
            <a:endParaRPr lang="zh-CN" altLang="en-US" sz="1100" dirty="0">
              <a:solidFill>
                <a:schemeClr val="tx1"/>
              </a:solidFill>
            </a:endParaRPr>
          </a:p>
        </p:txBody>
      </p:sp>
      <p:sp>
        <p:nvSpPr>
          <p:cNvPr id="14" name="TextBox 10"/>
          <p:cNvSpPr txBox="1">
            <a:spLocks noChangeArrowheads="1"/>
          </p:cNvSpPr>
          <p:nvPr/>
        </p:nvSpPr>
        <p:spPr bwMode="auto">
          <a:xfrm>
            <a:off x="395536" y="3507854"/>
            <a:ext cx="4088224"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十三、全通模式下，报关单审核还归审单处管吗？</a:t>
            </a:r>
            <a:endParaRPr lang="zh-CN" altLang="en-US" sz="1400" b="1" dirty="0">
              <a:solidFill>
                <a:srgbClr val="0070C0"/>
              </a:solidFill>
              <a:latin typeface="微软雅黑" pitchFamily="34" charset="-122"/>
            </a:endParaRPr>
          </a:p>
        </p:txBody>
      </p:sp>
      <p:sp>
        <p:nvSpPr>
          <p:cNvPr id="15" name="TextBox 11"/>
          <p:cNvSpPr txBox="1">
            <a:spLocks noChangeArrowheads="1"/>
          </p:cNvSpPr>
          <p:nvPr/>
        </p:nvSpPr>
        <p:spPr bwMode="auto">
          <a:xfrm>
            <a:off x="395537" y="3861141"/>
            <a:ext cx="8424935" cy="8386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在全通模式下，自</a:t>
            </a:r>
            <a:r>
              <a:rPr lang="en-US" altLang="zh-CN" sz="1100" dirty="0" smtClean="0">
                <a:solidFill>
                  <a:schemeClr val="tx1"/>
                </a:solidFill>
              </a:rPr>
              <a:t>2017</a:t>
            </a:r>
            <a:r>
              <a:rPr lang="zh-CN" altLang="en-US" sz="1100" dirty="0" smtClean="0">
                <a:solidFill>
                  <a:schemeClr val="tx1"/>
                </a:solidFill>
              </a:rPr>
              <a:t>年</a:t>
            </a:r>
            <a:r>
              <a:rPr lang="en-US" altLang="zh-CN" sz="1100" dirty="0" smtClean="0">
                <a:solidFill>
                  <a:schemeClr val="tx1"/>
                </a:solidFill>
              </a:rPr>
              <a:t>7</a:t>
            </a:r>
            <a:r>
              <a:rPr lang="zh-CN" altLang="en-US" sz="1100" dirty="0" smtClean="0">
                <a:solidFill>
                  <a:schemeClr val="tx1"/>
                </a:solidFill>
              </a:rPr>
              <a:t>月</a:t>
            </a:r>
            <a:r>
              <a:rPr lang="en-US" altLang="zh-CN" sz="1100" dirty="0" smtClean="0">
                <a:solidFill>
                  <a:schemeClr val="tx1"/>
                </a:solidFill>
              </a:rPr>
              <a:t>1</a:t>
            </a:r>
            <a:r>
              <a:rPr lang="zh-CN" altLang="en-US" sz="1100" dirty="0" smtClean="0">
                <a:solidFill>
                  <a:schemeClr val="tx1"/>
                </a:solidFill>
              </a:rPr>
              <a:t>日起，各区域通关一体化审单中心不再办理专业审单业务。 </a:t>
            </a:r>
            <a:br>
              <a:rPr lang="zh-CN" altLang="en-US" sz="1100" dirty="0" smtClean="0">
                <a:solidFill>
                  <a:schemeClr val="tx1"/>
                </a:solidFill>
              </a:rPr>
            </a:br>
            <a:r>
              <a:rPr lang="zh-CN" altLang="en-US" sz="1100" dirty="0" smtClean="0">
                <a:solidFill>
                  <a:schemeClr val="tx1"/>
                </a:solidFill>
              </a:rPr>
              <a:t/>
            </a:r>
            <a:br>
              <a:rPr lang="zh-CN" altLang="en-US" sz="1100" dirty="0" smtClean="0">
                <a:solidFill>
                  <a:schemeClr val="tx1"/>
                </a:solidFill>
              </a:rPr>
            </a:br>
            <a:endParaRPr lang="zh-CN" altLang="en-US" sz="1100" dirty="0">
              <a:solidFill>
                <a:schemeClr val="tx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684958" y="483518"/>
            <a:ext cx="1774084" cy="661947"/>
            <a:chOff x="1187624" y="555526"/>
            <a:chExt cx="1774084" cy="661947"/>
          </a:xfrm>
        </p:grpSpPr>
        <p:sp>
          <p:nvSpPr>
            <p:cNvPr id="4" name="平行四边形 3"/>
            <p:cNvSpPr/>
            <p:nvPr/>
          </p:nvSpPr>
          <p:spPr>
            <a:xfrm>
              <a:off x="1233516" y="641409"/>
              <a:ext cx="1728192" cy="576064"/>
            </a:xfrm>
            <a:prstGeom prst="parallelogram">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1187624" y="555526"/>
              <a:ext cx="1728192" cy="576064"/>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403648" y="581948"/>
              <a:ext cx="1296144" cy="523220"/>
            </a:xfrm>
            <a:prstGeom prst="rect">
              <a:avLst/>
            </a:prstGeom>
            <a:no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目录</a:t>
              </a:r>
              <a:endParaRPr lang="zh-CN" altLang="en-US" sz="2800" b="1" dirty="0">
                <a:solidFill>
                  <a:schemeClr val="bg1"/>
                </a:solidFill>
                <a:latin typeface="微软雅黑" pitchFamily="34" charset="-122"/>
                <a:ea typeface="微软雅黑" pitchFamily="34" charset="-122"/>
              </a:endParaRPr>
            </a:p>
          </p:txBody>
        </p:sp>
      </p:grpSp>
      <p:pic>
        <p:nvPicPr>
          <p:cNvPr id="10" name="图片 9" descr="PNG公司logo.png"/>
          <p:cNvPicPr>
            <a:picLocks noChangeAspect="1"/>
          </p:cNvPicPr>
          <p:nvPr/>
        </p:nvPicPr>
        <p:blipFill>
          <a:blip r:embed="rId2" cstate="print"/>
          <a:stretch>
            <a:fillRect/>
          </a:stretch>
        </p:blipFill>
        <p:spPr>
          <a:xfrm>
            <a:off x="-36512" y="0"/>
            <a:ext cx="1728192" cy="576064"/>
          </a:xfrm>
          <a:prstGeom prst="rect">
            <a:avLst/>
          </a:prstGeom>
        </p:spPr>
      </p:pic>
      <p:sp>
        <p:nvSpPr>
          <p:cNvPr id="11" name="圆角矩形 10"/>
          <p:cNvSpPr/>
          <p:nvPr/>
        </p:nvSpPr>
        <p:spPr bwMode="auto">
          <a:xfrm>
            <a:off x="1730769" y="1779662"/>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2" name="文本框 12"/>
          <p:cNvSpPr txBox="1"/>
          <p:nvPr/>
        </p:nvSpPr>
        <p:spPr bwMode="auto">
          <a:xfrm>
            <a:off x="2483768" y="1927053"/>
            <a:ext cx="548793" cy="315435"/>
          </a:xfrm>
          <a:prstGeom prst="rect">
            <a:avLst/>
          </a:prstGeom>
          <a:noFill/>
          <a:ln>
            <a:noFill/>
          </a:ln>
        </p:spPr>
        <p:txBody>
          <a:bodyPr wrap="none" lIns="68543" tIns="34272" rIns="68543" bIns="34272">
            <a:spAutoFit/>
          </a:bodyPr>
          <a:lstStyle/>
          <a:p>
            <a:pP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关务</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sp>
        <p:nvSpPr>
          <p:cNvPr id="13" name="Freeform 12"/>
          <p:cNvSpPr>
            <a:spLocks noEditPoints="1"/>
          </p:cNvSpPr>
          <p:nvPr/>
        </p:nvSpPr>
        <p:spPr bwMode="auto">
          <a:xfrm>
            <a:off x="1141328" y="1779662"/>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4" name="圆角矩形 13"/>
          <p:cNvSpPr/>
          <p:nvPr/>
        </p:nvSpPr>
        <p:spPr bwMode="auto">
          <a:xfrm>
            <a:off x="1765336" y="3086304"/>
            <a:ext cx="2065452" cy="483861"/>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5" name="Freeform 5"/>
          <p:cNvSpPr>
            <a:spLocks noEditPoints="1"/>
          </p:cNvSpPr>
          <p:nvPr/>
        </p:nvSpPr>
        <p:spPr bwMode="auto">
          <a:xfrm>
            <a:off x="1129329" y="308630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6" name="圆角矩形 15"/>
          <p:cNvSpPr/>
          <p:nvPr/>
        </p:nvSpPr>
        <p:spPr bwMode="auto">
          <a:xfrm>
            <a:off x="5819774" y="1779662"/>
            <a:ext cx="2064594" cy="483523"/>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7" name="Freeform 22"/>
          <p:cNvSpPr>
            <a:spLocks noEditPoints="1"/>
          </p:cNvSpPr>
          <p:nvPr/>
        </p:nvSpPr>
        <p:spPr bwMode="auto">
          <a:xfrm>
            <a:off x="5165768" y="1779662"/>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8" name="圆角矩形 17"/>
          <p:cNvSpPr/>
          <p:nvPr/>
        </p:nvSpPr>
        <p:spPr bwMode="auto">
          <a:xfrm>
            <a:off x="5793804" y="3086304"/>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9" name="Freeform 24"/>
          <p:cNvSpPr>
            <a:spLocks noEditPoints="1"/>
          </p:cNvSpPr>
          <p:nvPr/>
        </p:nvSpPr>
        <p:spPr bwMode="auto">
          <a:xfrm>
            <a:off x="5161361" y="3086304"/>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20" name="文本框 12"/>
          <p:cNvSpPr txBox="1"/>
          <p:nvPr/>
        </p:nvSpPr>
        <p:spPr bwMode="auto">
          <a:xfrm>
            <a:off x="2535064" y="3219822"/>
            <a:ext cx="497497"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归类</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21" name="文本框 12"/>
          <p:cNvSpPr txBox="1"/>
          <p:nvPr/>
        </p:nvSpPr>
        <p:spPr bwMode="auto">
          <a:xfrm>
            <a:off x="6588224" y="1906605"/>
            <a:ext cx="497497"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税务</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22" name="文本框 12"/>
          <p:cNvSpPr txBox="1"/>
          <p:nvPr/>
        </p:nvSpPr>
        <p:spPr bwMode="auto">
          <a:xfrm>
            <a:off x="6614962" y="3219292"/>
            <a:ext cx="497497"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商检</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grpSp>
        <p:nvGrpSpPr>
          <p:cNvPr id="8" name="组合 7"/>
          <p:cNvGrpSpPr/>
          <p:nvPr/>
        </p:nvGrpSpPr>
        <p:grpSpPr>
          <a:xfrm>
            <a:off x="3471167" y="771550"/>
            <a:ext cx="1686284" cy="350533"/>
            <a:chOff x="3471167" y="1491630"/>
            <a:chExt cx="1686284" cy="350533"/>
          </a:xfrm>
        </p:grpSpPr>
        <p:sp>
          <p:nvSpPr>
            <p:cNvPr id="9" name="同侧圆角矩形 8"/>
            <p:cNvSpPr/>
            <p:nvPr/>
          </p:nvSpPr>
          <p:spPr>
            <a:xfrm>
              <a:off x="3494774" y="1491630"/>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Rectangle 16"/>
            <p:cNvSpPr/>
            <p:nvPr/>
          </p:nvSpPr>
          <p:spPr>
            <a:xfrm>
              <a:off x="3471167" y="1492196"/>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业务配合篇</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sp>
        <p:nvSpPr>
          <p:cNvPr id="11" name="TextBox 10"/>
          <p:cNvSpPr txBox="1">
            <a:spLocks noChangeArrowheads="1"/>
          </p:cNvSpPr>
          <p:nvPr/>
        </p:nvSpPr>
        <p:spPr bwMode="auto">
          <a:xfrm>
            <a:off x="395536" y="1347614"/>
            <a:ext cx="4626833"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十四、全通模式下，如何判断我的报关单是否申报成功？</a:t>
            </a:r>
            <a:endParaRPr lang="zh-CN" altLang="en-US" sz="1400" b="1" dirty="0">
              <a:solidFill>
                <a:srgbClr val="0070C0"/>
              </a:solidFill>
              <a:latin typeface="微软雅黑" pitchFamily="34" charset="-122"/>
            </a:endParaRPr>
          </a:p>
        </p:txBody>
      </p:sp>
      <p:sp>
        <p:nvSpPr>
          <p:cNvPr id="12" name="TextBox 11"/>
          <p:cNvSpPr txBox="1">
            <a:spLocks noChangeArrowheads="1"/>
          </p:cNvSpPr>
          <p:nvPr/>
        </p:nvSpPr>
        <p:spPr bwMode="auto">
          <a:xfrm>
            <a:off x="395537" y="1700901"/>
            <a:ext cx="8424935" cy="2948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t>        </a:t>
            </a:r>
            <a:r>
              <a:rPr lang="zh-CN" altLang="en-US" sz="1100" dirty="0" smtClean="0">
                <a:solidFill>
                  <a:schemeClr val="tx1"/>
                </a:solidFill>
              </a:rPr>
              <a:t>对于符合条件的，海关接受申报，向企业发送“接受申报”回执；对于不符合条件的，系统自动退单，发送“退单”回执。</a:t>
            </a:r>
            <a:endParaRPr lang="zh-CN" altLang="en-US" sz="1100" dirty="0">
              <a:solidFill>
                <a:schemeClr val="tx1"/>
              </a:solidFill>
            </a:endParaRPr>
          </a:p>
        </p:txBody>
      </p:sp>
      <p:sp>
        <p:nvSpPr>
          <p:cNvPr id="13" name="TextBox 10"/>
          <p:cNvSpPr txBox="1">
            <a:spLocks noChangeArrowheads="1"/>
          </p:cNvSpPr>
          <p:nvPr/>
        </p:nvSpPr>
        <p:spPr bwMode="auto">
          <a:xfrm>
            <a:off x="395536" y="2139634"/>
            <a:ext cx="5165442"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十五、一体化后，企业可以采用何种方式与税管中心联络沟通？</a:t>
            </a:r>
            <a:endParaRPr lang="zh-CN" altLang="en-US" sz="1400" b="1" dirty="0">
              <a:solidFill>
                <a:srgbClr val="0070C0"/>
              </a:solidFill>
              <a:latin typeface="微软雅黑" pitchFamily="34" charset="-122"/>
            </a:endParaRPr>
          </a:p>
        </p:txBody>
      </p:sp>
      <p:sp>
        <p:nvSpPr>
          <p:cNvPr id="14" name="TextBox 11"/>
          <p:cNvSpPr txBox="1">
            <a:spLocks noChangeArrowheads="1"/>
          </p:cNvSpPr>
          <p:nvPr/>
        </p:nvSpPr>
        <p:spPr bwMode="auto">
          <a:xfrm>
            <a:off x="395537" y="2492921"/>
            <a:ext cx="8424935" cy="3256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企业在收到税管中心的通知后，应根据通知中留下的关员联系方式及时与关员进行沟通联系，并根据要求提供相关材料。</a:t>
            </a:r>
            <a:endParaRPr lang="zh-CN" altLang="en-US" sz="1100" dirty="0">
              <a:solidFill>
                <a:schemeClr val="tx1"/>
              </a:solidFill>
            </a:endParaRPr>
          </a:p>
        </p:txBody>
      </p:sp>
      <p:sp>
        <p:nvSpPr>
          <p:cNvPr id="15" name="TextBox 10"/>
          <p:cNvSpPr txBox="1">
            <a:spLocks noChangeArrowheads="1"/>
          </p:cNvSpPr>
          <p:nvPr/>
        </p:nvSpPr>
        <p:spPr bwMode="auto">
          <a:xfrm>
            <a:off x="395536" y="2931722"/>
            <a:ext cx="6063124"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十六、为什么货物都放行了，还被海关通知申报商品税号有误，要求补税？</a:t>
            </a:r>
            <a:endParaRPr lang="zh-CN" altLang="en-US" sz="1400" b="1" dirty="0">
              <a:solidFill>
                <a:srgbClr val="0070C0"/>
              </a:solidFill>
              <a:latin typeface="微软雅黑" pitchFamily="34" charset="-122"/>
            </a:endParaRPr>
          </a:p>
        </p:txBody>
      </p:sp>
      <p:sp>
        <p:nvSpPr>
          <p:cNvPr id="16" name="TextBox 11"/>
          <p:cNvSpPr txBox="1">
            <a:spLocks noChangeArrowheads="1"/>
          </p:cNvSpPr>
          <p:nvPr/>
        </p:nvSpPr>
        <p:spPr bwMode="auto">
          <a:xfrm>
            <a:off x="395537" y="3285009"/>
            <a:ext cx="8424935" cy="5513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根据“一次申报、分步处置”通关流程，海关对企业申报的价格、归类、原产地等税收征管要素的抽查审核主要在货物放行后进行。相关进口企业、单位应当根据海关要求，配合海关做好税收征管工作。</a:t>
            </a:r>
            <a:endParaRPr lang="zh-CN" altLang="en-US" sz="1100" dirty="0">
              <a:solidFill>
                <a:schemeClr val="tx1"/>
              </a:solidFill>
            </a:endParaRPr>
          </a:p>
        </p:txBody>
      </p:sp>
      <p:sp>
        <p:nvSpPr>
          <p:cNvPr id="17" name="TextBox 10"/>
          <p:cNvSpPr txBox="1">
            <a:spLocks noChangeArrowheads="1"/>
          </p:cNvSpPr>
          <p:nvPr/>
        </p:nvSpPr>
        <p:spPr bwMode="auto">
          <a:xfrm>
            <a:off x="395537" y="3971386"/>
            <a:ext cx="8424936" cy="5001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十七、放行后的报关单，我在首都机场海关申报的报关单，上海税管中心要求我进一步补充资料，我如何提交资料？</a:t>
            </a:r>
            <a:endParaRPr lang="zh-CN" altLang="en-US" sz="1400" b="1" dirty="0">
              <a:solidFill>
                <a:srgbClr val="0070C0"/>
              </a:solidFill>
              <a:latin typeface="微软雅黑" pitchFamily="34" charset="-122"/>
            </a:endParaRPr>
          </a:p>
        </p:txBody>
      </p:sp>
      <p:sp>
        <p:nvSpPr>
          <p:cNvPr id="18" name="TextBox 11"/>
          <p:cNvSpPr txBox="1">
            <a:spLocks noChangeArrowheads="1"/>
          </p:cNvSpPr>
          <p:nvPr/>
        </p:nvSpPr>
        <p:spPr bwMode="auto">
          <a:xfrm>
            <a:off x="395537" y="4468689"/>
            <a:ext cx="8424935" cy="9012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1100" dirty="0" smtClean="0">
                <a:solidFill>
                  <a:schemeClr val="tx1"/>
                </a:solidFill>
              </a:rPr>
              <a:t>        需及时与上海税管中心进行联系，并根据其具体要求（包括途径）补充提供材料。</a:t>
            </a:r>
          </a:p>
          <a:p>
            <a:pPr>
              <a:buNone/>
            </a:pPr>
            <a:r>
              <a:rPr lang="zh-CN" altLang="en-US" sz="1100" dirty="0" smtClean="0">
                <a:solidFill>
                  <a:schemeClr val="tx1"/>
                </a:solidFill>
              </a:rPr>
              <a:t>        若上海税管中心认为需由首都机场海关协助联系企业补充提交相关单证资料，上海税管中心会下达验估指令至首都机场海关，首都机场海关接收指令后会及时与企业进行联系，届时企业则需按照首都机场海关要求补充提供相关材料。</a:t>
            </a:r>
          </a:p>
          <a:p>
            <a:pPr>
              <a:lnSpc>
                <a:spcPts val="2000"/>
              </a:lnSpc>
              <a:buNone/>
            </a:pPr>
            <a:endParaRPr lang="zh-CN" altLang="en-US" sz="1100" dirty="0">
              <a:solidFill>
                <a:schemeClr val="tx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grpSp>
        <p:nvGrpSpPr>
          <p:cNvPr id="8" name="组合 7"/>
          <p:cNvGrpSpPr/>
          <p:nvPr/>
        </p:nvGrpSpPr>
        <p:grpSpPr>
          <a:xfrm>
            <a:off x="3471167" y="771550"/>
            <a:ext cx="1686284" cy="350533"/>
            <a:chOff x="3471167" y="1491630"/>
            <a:chExt cx="1686284" cy="350533"/>
          </a:xfrm>
        </p:grpSpPr>
        <p:sp>
          <p:nvSpPr>
            <p:cNvPr id="9" name="同侧圆角矩形 8"/>
            <p:cNvSpPr/>
            <p:nvPr/>
          </p:nvSpPr>
          <p:spPr>
            <a:xfrm>
              <a:off x="3494774" y="1491630"/>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Rectangle 16"/>
            <p:cNvSpPr/>
            <p:nvPr/>
          </p:nvSpPr>
          <p:spPr>
            <a:xfrm>
              <a:off x="3471167" y="1492196"/>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税费征缴篇</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sp>
        <p:nvSpPr>
          <p:cNvPr id="11" name="TextBox 10"/>
          <p:cNvSpPr txBox="1">
            <a:spLocks noChangeArrowheads="1"/>
          </p:cNvSpPr>
          <p:nvPr/>
        </p:nvSpPr>
        <p:spPr bwMode="auto">
          <a:xfrm>
            <a:off x="395536" y="1347614"/>
            <a:ext cx="7908180"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十八、全通模式下，海关何时全面推广企业“自主申报、自行缴税” （以下简称“自报自缴”）？</a:t>
            </a:r>
            <a:endParaRPr lang="zh-CN" altLang="en-US" sz="1400" b="1" dirty="0">
              <a:solidFill>
                <a:srgbClr val="0070C0"/>
              </a:solidFill>
              <a:latin typeface="微软雅黑" pitchFamily="34" charset="-122"/>
            </a:endParaRPr>
          </a:p>
        </p:txBody>
      </p:sp>
      <p:sp>
        <p:nvSpPr>
          <p:cNvPr id="12" name="TextBox 11"/>
          <p:cNvSpPr txBox="1">
            <a:spLocks noChangeArrowheads="1"/>
          </p:cNvSpPr>
          <p:nvPr/>
        </p:nvSpPr>
        <p:spPr bwMode="auto">
          <a:xfrm>
            <a:off x="395537" y="1700901"/>
            <a:ext cx="8424935" cy="610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1100" dirty="0" smtClean="0">
                <a:solidFill>
                  <a:schemeClr val="tx1"/>
                </a:solidFill>
              </a:rPr>
              <a:t>        目前，企业可在办理海关预录入时自行选择是否“自报自缴”。企业未选择“自报自缴”模式的，进口货物仍按现有税收征管模式办理。</a:t>
            </a:r>
          </a:p>
          <a:p>
            <a:pPr>
              <a:buNone/>
            </a:pPr>
            <a:r>
              <a:rPr lang="zh-CN" altLang="en-US" sz="1100" dirty="0" smtClean="0">
                <a:solidFill>
                  <a:schemeClr val="tx1"/>
                </a:solidFill>
              </a:rPr>
              <a:t>        海关将根据税收征管方式改革推进情况，适时全面推广“自报自缴”。</a:t>
            </a:r>
            <a:endParaRPr lang="zh-CN" altLang="en-US" sz="1100" dirty="0">
              <a:solidFill>
                <a:schemeClr val="tx1"/>
              </a:solidFill>
            </a:endParaRPr>
          </a:p>
        </p:txBody>
      </p:sp>
      <p:sp>
        <p:nvSpPr>
          <p:cNvPr id="13" name="TextBox 10"/>
          <p:cNvSpPr txBox="1">
            <a:spLocks noChangeArrowheads="1"/>
          </p:cNvSpPr>
          <p:nvPr/>
        </p:nvSpPr>
        <p:spPr bwMode="auto">
          <a:xfrm>
            <a:off x="395536" y="2400137"/>
            <a:ext cx="6471890"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十九、为什么要实行企业“自主申报、自行缴税” （以下简称“自报自缴”）？</a:t>
            </a:r>
            <a:endParaRPr lang="zh-CN" altLang="en-US" sz="1400" b="1" dirty="0">
              <a:solidFill>
                <a:srgbClr val="0070C0"/>
              </a:solidFill>
              <a:latin typeface="微软雅黑" pitchFamily="34" charset="-122"/>
            </a:endParaRPr>
          </a:p>
        </p:txBody>
      </p:sp>
      <p:sp>
        <p:nvSpPr>
          <p:cNvPr id="14" name="TextBox 11"/>
          <p:cNvSpPr txBox="1">
            <a:spLocks noChangeArrowheads="1"/>
          </p:cNvSpPr>
          <p:nvPr/>
        </p:nvSpPr>
        <p:spPr bwMode="auto">
          <a:xfrm>
            <a:off x="395537" y="2753424"/>
            <a:ext cx="8424935" cy="8078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根据海关总署</a:t>
            </a:r>
            <a:r>
              <a:rPr lang="en-US" altLang="zh-CN" sz="1100" dirty="0" smtClean="0">
                <a:solidFill>
                  <a:schemeClr val="tx1"/>
                </a:solidFill>
              </a:rPr>
              <a:t>2016</a:t>
            </a:r>
            <a:r>
              <a:rPr lang="zh-CN" altLang="en-US" sz="1100" dirty="0" smtClean="0">
                <a:solidFill>
                  <a:schemeClr val="tx1"/>
                </a:solidFill>
              </a:rPr>
              <a:t>年第</a:t>
            </a:r>
            <a:r>
              <a:rPr lang="en-US" altLang="zh-CN" sz="1100" dirty="0" smtClean="0">
                <a:solidFill>
                  <a:schemeClr val="tx1"/>
                </a:solidFill>
              </a:rPr>
              <a:t>62</a:t>
            </a:r>
            <a:r>
              <a:rPr lang="zh-CN" altLang="en-US" sz="1100" dirty="0" smtClean="0">
                <a:solidFill>
                  <a:schemeClr val="tx1"/>
                </a:solidFill>
              </a:rPr>
              <a:t>号公告，海关自</a:t>
            </a:r>
            <a:r>
              <a:rPr lang="en-US" altLang="zh-CN" sz="1100" dirty="0" smtClean="0">
                <a:solidFill>
                  <a:schemeClr val="tx1"/>
                </a:solidFill>
              </a:rPr>
              <a:t>2016</a:t>
            </a:r>
            <a:r>
              <a:rPr lang="zh-CN" altLang="en-US" sz="1100" dirty="0" smtClean="0">
                <a:solidFill>
                  <a:schemeClr val="tx1"/>
                </a:solidFill>
              </a:rPr>
              <a:t>年</a:t>
            </a:r>
            <a:r>
              <a:rPr lang="en-US" altLang="zh-CN" sz="1100" dirty="0" smtClean="0">
                <a:solidFill>
                  <a:schemeClr val="tx1"/>
                </a:solidFill>
              </a:rPr>
              <a:t>11</a:t>
            </a:r>
            <a:r>
              <a:rPr lang="zh-CN" altLang="en-US" sz="1100" dirty="0" smtClean="0">
                <a:solidFill>
                  <a:schemeClr val="tx1"/>
                </a:solidFill>
              </a:rPr>
              <a:t>月起启动“自报自缴”试点。“自报自缴”是海关税收征管方式改革的重要内容，由进出口企业、单位依法如实、规范申报报关单税收要素，并自主计算、申报税费后自行缴税，进一步强化了企业如实合规申报、及时足额纳税的责任，使征纳双方的责任边界更加明晰。</a:t>
            </a:r>
            <a:endParaRPr lang="zh-CN" altLang="en-US" sz="1100" dirty="0">
              <a:solidFill>
                <a:schemeClr val="tx1"/>
              </a:solidFill>
            </a:endParaRPr>
          </a:p>
        </p:txBody>
      </p:sp>
      <p:sp>
        <p:nvSpPr>
          <p:cNvPr id="15" name="TextBox 10"/>
          <p:cNvSpPr txBox="1">
            <a:spLocks noChangeArrowheads="1"/>
          </p:cNvSpPr>
          <p:nvPr/>
        </p:nvSpPr>
        <p:spPr bwMode="auto">
          <a:xfrm>
            <a:off x="395536" y="3683354"/>
            <a:ext cx="5165442"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二十、“自报自缴”后，企业申报和缴纳税费流程有哪些变化？</a:t>
            </a:r>
            <a:endParaRPr lang="zh-CN" altLang="en-US" sz="1400" b="1" dirty="0">
              <a:solidFill>
                <a:srgbClr val="0070C0"/>
              </a:solidFill>
              <a:latin typeface="微软雅黑" pitchFamily="34" charset="-122"/>
            </a:endParaRPr>
          </a:p>
        </p:txBody>
      </p:sp>
      <p:sp>
        <p:nvSpPr>
          <p:cNvPr id="16" name="TextBox 11"/>
          <p:cNvSpPr txBox="1">
            <a:spLocks noChangeArrowheads="1"/>
          </p:cNvSpPr>
          <p:nvPr/>
        </p:nvSpPr>
        <p:spPr bwMode="auto">
          <a:xfrm>
            <a:off x="395537" y="4036641"/>
            <a:ext cx="8424935" cy="8416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        改革前的作业模式是海关接受企业申报后审核涉税要素，组织验估、查验等作业，企业按海关审核的税费缴纳后，海关放行货物。</a:t>
            </a:r>
            <a:endParaRPr lang="en-US" altLang="zh-CN" sz="1100" dirty="0" smtClean="0">
              <a:solidFill>
                <a:schemeClr val="tx1"/>
              </a:solidFill>
            </a:endParaRPr>
          </a:p>
          <a:p>
            <a:pPr>
              <a:lnSpc>
                <a:spcPts val="2000"/>
              </a:lnSpc>
              <a:buNone/>
            </a:pPr>
            <a:r>
              <a:rPr lang="zh-CN" altLang="en-US" sz="1100" dirty="0" smtClean="0">
                <a:solidFill>
                  <a:schemeClr val="tx1"/>
                </a:solidFill>
              </a:rPr>
              <a:t>        实行“自报自缴”后，变为企业应当如实、规范填报报关单各项目，利用中国电子口岸</a:t>
            </a:r>
            <a:r>
              <a:rPr lang="en-US" altLang="zh-CN" sz="1100" dirty="0" smtClean="0">
                <a:solidFill>
                  <a:schemeClr val="tx1"/>
                </a:solidFill>
              </a:rPr>
              <a:t>QP</a:t>
            </a:r>
            <a:r>
              <a:rPr lang="zh-CN" altLang="en-US" sz="1100" dirty="0" smtClean="0">
                <a:solidFill>
                  <a:schemeClr val="tx1"/>
                </a:solidFill>
              </a:rPr>
              <a:t>预录入系统的海关计税（费）服务工具计算应缴纳的相关税费，并对系统显示的税费计算结果进行确认，连同报关单预录入内容一并提交海关；企业在收到海关通关系统发送</a:t>
            </a:r>
            <a:endParaRPr lang="zh-CN" altLang="en-US" sz="1100" dirty="0">
              <a:solidFill>
                <a:schemeClr val="tx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TextBox 11"/>
          <p:cNvSpPr txBox="1">
            <a:spLocks noChangeArrowheads="1"/>
          </p:cNvSpPr>
          <p:nvPr/>
        </p:nvSpPr>
        <p:spPr bwMode="auto">
          <a:xfrm>
            <a:off x="395537" y="771550"/>
            <a:ext cx="8424935" cy="5513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ts val="2000"/>
              </a:lnSpc>
              <a:buNone/>
            </a:pPr>
            <a:r>
              <a:rPr lang="zh-CN" altLang="en-US" sz="1100" dirty="0" smtClean="0">
                <a:solidFill>
                  <a:schemeClr val="tx1"/>
                </a:solidFill>
              </a:rPr>
              <a:t>回执后，自行办理相关税费缴纳手续。货物放行后，海关根据风险分析对进出口企业、单位申报的价格、归类、原产地等税收征管要素进行抽查审核；必要时，海关实施放行前的税收要素审核。</a:t>
            </a:r>
            <a:endParaRPr lang="zh-CN" altLang="en-US" sz="1100" dirty="0">
              <a:solidFill>
                <a:schemeClr val="tx1"/>
              </a:solidFill>
            </a:endParaRPr>
          </a:p>
        </p:txBody>
      </p:sp>
      <p:sp>
        <p:nvSpPr>
          <p:cNvPr id="9" name="TextBox 8"/>
          <p:cNvSpPr txBox="1">
            <a:spLocks noChangeArrowheads="1"/>
          </p:cNvSpPr>
          <p:nvPr/>
        </p:nvSpPr>
        <p:spPr bwMode="auto">
          <a:xfrm>
            <a:off x="395536" y="1510254"/>
            <a:ext cx="3908688"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二十一、“自报自缴”模式下，企业如何申报？</a:t>
            </a:r>
            <a:endParaRPr lang="zh-CN" altLang="en-US" sz="1400" b="1" dirty="0">
              <a:solidFill>
                <a:srgbClr val="0070C0"/>
              </a:solidFill>
              <a:latin typeface="微软雅黑" pitchFamily="34" charset="-122"/>
            </a:endParaRPr>
          </a:p>
        </p:txBody>
      </p:sp>
      <p:sp>
        <p:nvSpPr>
          <p:cNvPr id="10" name="TextBox 9"/>
          <p:cNvSpPr txBox="1">
            <a:spLocks noChangeArrowheads="1"/>
          </p:cNvSpPr>
          <p:nvPr/>
        </p:nvSpPr>
        <p:spPr bwMode="auto">
          <a:xfrm>
            <a:off x="395537" y="1863541"/>
            <a:ext cx="8424935" cy="12202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1100" dirty="0" smtClean="0">
                <a:solidFill>
                  <a:schemeClr val="tx1"/>
                </a:solidFill>
              </a:rPr>
              <a:t>        企业可以在申报环节选择“自报自缴”模式，一次性完成报关、计税、缴纳，即：</a:t>
            </a:r>
          </a:p>
          <a:p>
            <a:pPr>
              <a:buNone/>
            </a:pPr>
            <a:r>
              <a:rPr lang="zh-CN" altLang="en-US" sz="1100" dirty="0" smtClean="0">
                <a:solidFill>
                  <a:schemeClr val="tx1"/>
                </a:solidFill>
              </a:rPr>
              <a:t>        （</a:t>
            </a:r>
            <a:r>
              <a:rPr lang="en-US" altLang="zh-CN" sz="1100" dirty="0" smtClean="0">
                <a:solidFill>
                  <a:schemeClr val="tx1"/>
                </a:solidFill>
              </a:rPr>
              <a:t>1</a:t>
            </a:r>
            <a:r>
              <a:rPr lang="zh-CN" altLang="en-US" sz="1100" dirty="0" smtClean="0">
                <a:solidFill>
                  <a:schemeClr val="tx1"/>
                </a:solidFill>
              </a:rPr>
              <a:t>）通过中国电子口岸</a:t>
            </a:r>
            <a:r>
              <a:rPr lang="en-US" altLang="zh-CN" sz="1100" dirty="0" smtClean="0">
                <a:solidFill>
                  <a:schemeClr val="tx1"/>
                </a:solidFill>
              </a:rPr>
              <a:t>QP</a:t>
            </a:r>
            <a:r>
              <a:rPr lang="zh-CN" altLang="en-US" sz="1100" dirty="0" smtClean="0">
                <a:solidFill>
                  <a:schemeClr val="tx1"/>
                </a:solidFill>
              </a:rPr>
              <a:t>预录入系统如实、规范录入报关单涉税要素及各项目数据；</a:t>
            </a:r>
          </a:p>
          <a:p>
            <a:pPr>
              <a:buNone/>
            </a:pPr>
            <a:r>
              <a:rPr lang="zh-CN" altLang="en-US" sz="1100" dirty="0" smtClean="0">
                <a:solidFill>
                  <a:schemeClr val="tx1"/>
                </a:solidFill>
              </a:rPr>
              <a:t>        （</a:t>
            </a:r>
            <a:r>
              <a:rPr lang="en-US" altLang="zh-CN" sz="1100" dirty="0" smtClean="0">
                <a:solidFill>
                  <a:schemeClr val="tx1"/>
                </a:solidFill>
              </a:rPr>
              <a:t>2</a:t>
            </a:r>
            <a:r>
              <a:rPr lang="zh-CN" altLang="en-US" sz="1100" dirty="0" smtClean="0">
                <a:solidFill>
                  <a:schemeClr val="tx1"/>
                </a:solidFill>
              </a:rPr>
              <a:t>）利用预录入系统的海关计税（费）服务工具计算应缴纳的相关税费；</a:t>
            </a:r>
          </a:p>
          <a:p>
            <a:pPr>
              <a:buNone/>
            </a:pPr>
            <a:r>
              <a:rPr lang="zh-CN" altLang="en-US" sz="1100" dirty="0" smtClean="0">
                <a:solidFill>
                  <a:schemeClr val="tx1"/>
                </a:solidFill>
              </a:rPr>
              <a:t>        （</a:t>
            </a:r>
            <a:r>
              <a:rPr lang="en-US" altLang="zh-CN" sz="1100" dirty="0" smtClean="0">
                <a:solidFill>
                  <a:schemeClr val="tx1"/>
                </a:solidFill>
              </a:rPr>
              <a:t>3</a:t>
            </a:r>
            <a:r>
              <a:rPr lang="zh-CN" altLang="en-US" sz="1100" dirty="0" smtClean="0">
                <a:solidFill>
                  <a:schemeClr val="tx1"/>
                </a:solidFill>
              </a:rPr>
              <a:t>）对系统显示的税费计算结果进行确认，连同报关单预录入内容一并提交海关（进出口企业、单位需在当日对税费进行确认，不予确认的，可重新申报）；</a:t>
            </a:r>
          </a:p>
          <a:p>
            <a:pPr>
              <a:buNone/>
            </a:pPr>
            <a:r>
              <a:rPr lang="zh-CN" altLang="en-US" sz="1100" dirty="0" smtClean="0">
                <a:solidFill>
                  <a:schemeClr val="tx1"/>
                </a:solidFill>
              </a:rPr>
              <a:t>        （</a:t>
            </a:r>
            <a:r>
              <a:rPr lang="en-US" altLang="zh-CN" sz="1100" dirty="0" smtClean="0">
                <a:solidFill>
                  <a:schemeClr val="tx1"/>
                </a:solidFill>
              </a:rPr>
              <a:t>4</a:t>
            </a:r>
            <a:r>
              <a:rPr lang="zh-CN" altLang="en-US" sz="1100" dirty="0" smtClean="0">
                <a:solidFill>
                  <a:schemeClr val="tx1"/>
                </a:solidFill>
              </a:rPr>
              <a:t>）收到海关通关系统发送的回执后，自行办理相关税费缴纳手续。</a:t>
            </a:r>
            <a:endParaRPr lang="zh-CN" altLang="en-US" sz="1100" dirty="0">
              <a:solidFill>
                <a:schemeClr val="tx1"/>
              </a:solidFill>
            </a:endParaRPr>
          </a:p>
        </p:txBody>
      </p:sp>
      <p:sp>
        <p:nvSpPr>
          <p:cNvPr id="11" name="TextBox 10"/>
          <p:cNvSpPr txBox="1">
            <a:spLocks noChangeArrowheads="1"/>
          </p:cNvSpPr>
          <p:nvPr/>
        </p:nvSpPr>
        <p:spPr bwMode="auto">
          <a:xfrm>
            <a:off x="395536" y="3282857"/>
            <a:ext cx="3908688"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二十二、“自报自缴”的税款支付方式有哪些？</a:t>
            </a:r>
            <a:endParaRPr lang="zh-CN" altLang="en-US" sz="1400" b="1" dirty="0">
              <a:solidFill>
                <a:srgbClr val="0070C0"/>
              </a:solidFill>
              <a:latin typeface="微软雅黑" pitchFamily="34" charset="-122"/>
            </a:endParaRPr>
          </a:p>
        </p:txBody>
      </p:sp>
      <p:sp>
        <p:nvSpPr>
          <p:cNvPr id="12" name="TextBox 11"/>
          <p:cNvSpPr txBox="1">
            <a:spLocks noChangeArrowheads="1"/>
          </p:cNvSpPr>
          <p:nvPr/>
        </p:nvSpPr>
        <p:spPr bwMode="auto">
          <a:xfrm>
            <a:off x="395537" y="3636144"/>
            <a:ext cx="8424935" cy="13075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1100" dirty="0" smtClean="0">
                <a:solidFill>
                  <a:schemeClr val="tx1"/>
                </a:solidFill>
              </a:rPr>
              <a:t>        进出口企业选择“自报自缴”模式向海关申报的，收到海关通关系统发送的受理回执后，自行办理相关税费缴纳手续。</a:t>
            </a:r>
          </a:p>
          <a:p>
            <a:pPr>
              <a:buNone/>
            </a:pPr>
            <a:r>
              <a:rPr lang="zh-CN" altLang="en-US" sz="1100" dirty="0" smtClean="0">
                <a:solidFill>
                  <a:schemeClr val="tx1"/>
                </a:solidFill>
              </a:rPr>
              <a:t>        选择电子支付</a:t>
            </a:r>
            <a:r>
              <a:rPr lang="en-US" altLang="zh-CN" sz="1100" dirty="0" smtClean="0">
                <a:solidFill>
                  <a:schemeClr val="tx1"/>
                </a:solidFill>
              </a:rPr>
              <a:t>/</a:t>
            </a:r>
            <a:r>
              <a:rPr lang="zh-CN" altLang="en-US" sz="1100" dirty="0" smtClean="0">
                <a:solidFill>
                  <a:schemeClr val="tx1"/>
                </a:solidFill>
              </a:rPr>
              <a:t>电子支付担保模式的，进出口企业、单位登陆电子支付平台查询电子税费信息，并确认支付，申报地海关现场按相关规定办理后续手续。</a:t>
            </a:r>
          </a:p>
          <a:p>
            <a:pPr>
              <a:buNone/>
            </a:pPr>
            <a:r>
              <a:rPr lang="zh-CN" altLang="en-US" sz="1100" dirty="0" smtClean="0">
                <a:solidFill>
                  <a:schemeClr val="tx1"/>
                </a:solidFill>
              </a:rPr>
              <a:t>        选择柜台支付模式的，进出口企业、单位在收到申报地海关现场打印的纸质税款缴款书后，到银行柜台办理税费缴纳手续。</a:t>
            </a:r>
          </a:p>
          <a:p>
            <a:pPr>
              <a:buNone/>
            </a:pPr>
            <a:r>
              <a:rPr lang="zh-CN" altLang="en-US" sz="1100" dirty="0" smtClean="0">
                <a:solidFill>
                  <a:schemeClr val="tx1"/>
                </a:solidFill>
              </a:rPr>
              <a:t>        选择汇总征税模式的，海关通关系统自动扣减相应担保额度后，进出口企业、单位按汇总征税相关规定办理后续手续。</a:t>
            </a:r>
          </a:p>
          <a:p>
            <a:pPr>
              <a:lnSpc>
                <a:spcPts val="2000"/>
              </a:lnSpc>
              <a:buNone/>
            </a:pPr>
            <a:endParaRPr lang="zh-CN" altLang="en-US" sz="1100" dirty="0">
              <a:solidFill>
                <a:schemeClr val="tx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TextBox 7"/>
          <p:cNvSpPr txBox="1">
            <a:spLocks noChangeArrowheads="1"/>
          </p:cNvSpPr>
          <p:nvPr/>
        </p:nvSpPr>
        <p:spPr bwMode="auto">
          <a:xfrm>
            <a:off x="395536" y="856449"/>
            <a:ext cx="3549615"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二十三、自主缴税时，企业如何计算税款？</a:t>
            </a:r>
            <a:endParaRPr lang="zh-CN" altLang="en-US" sz="1400" b="1" dirty="0">
              <a:solidFill>
                <a:srgbClr val="0070C0"/>
              </a:solidFill>
              <a:latin typeface="微软雅黑" pitchFamily="34" charset="-122"/>
            </a:endParaRPr>
          </a:p>
        </p:txBody>
      </p:sp>
      <p:sp>
        <p:nvSpPr>
          <p:cNvPr id="9" name="TextBox 8"/>
          <p:cNvSpPr txBox="1">
            <a:spLocks noChangeArrowheads="1"/>
          </p:cNvSpPr>
          <p:nvPr/>
        </p:nvSpPr>
        <p:spPr bwMode="auto">
          <a:xfrm>
            <a:off x="395537" y="1209736"/>
            <a:ext cx="8424935" cy="238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1100" dirty="0" smtClean="0">
                <a:solidFill>
                  <a:schemeClr val="tx1"/>
                </a:solidFill>
              </a:rPr>
              <a:t>        海关向企业提供智能化辅助计税服务平台。海关将根据使用情况对辅助计税服务平台进行优化。</a:t>
            </a:r>
            <a:endParaRPr lang="zh-CN" altLang="en-US" sz="1100" dirty="0">
              <a:solidFill>
                <a:schemeClr val="tx1"/>
              </a:solidFill>
            </a:endParaRPr>
          </a:p>
        </p:txBody>
      </p:sp>
      <p:sp>
        <p:nvSpPr>
          <p:cNvPr id="10" name="TextBox 9"/>
          <p:cNvSpPr txBox="1">
            <a:spLocks noChangeArrowheads="1"/>
          </p:cNvSpPr>
          <p:nvPr/>
        </p:nvSpPr>
        <p:spPr bwMode="auto">
          <a:xfrm>
            <a:off x="395536" y="1571925"/>
            <a:ext cx="6601733"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二十四、“自报自缴”模式下的税款缴款书与现有模式下的税款缴款书有何不同？</a:t>
            </a:r>
            <a:endParaRPr lang="zh-CN" altLang="en-US" sz="1400" b="1" dirty="0">
              <a:solidFill>
                <a:srgbClr val="0070C0"/>
              </a:solidFill>
              <a:latin typeface="微软雅黑" pitchFamily="34" charset="-122"/>
            </a:endParaRPr>
          </a:p>
        </p:txBody>
      </p:sp>
      <p:sp>
        <p:nvSpPr>
          <p:cNvPr id="11" name="TextBox 10"/>
          <p:cNvSpPr txBox="1">
            <a:spLocks noChangeArrowheads="1"/>
          </p:cNvSpPr>
          <p:nvPr/>
        </p:nvSpPr>
        <p:spPr bwMode="auto">
          <a:xfrm>
            <a:off x="395537" y="1925212"/>
            <a:ext cx="8424935" cy="238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1100" dirty="0" smtClean="0">
                <a:solidFill>
                  <a:schemeClr val="tx1"/>
                </a:solidFill>
              </a:rPr>
              <a:t>       “自报自缴”模式下，纸质税款缴款书上注明“自报自缴”字样，该税款缴款书属于缴税凭证，不具有海关行政决定属性。</a:t>
            </a:r>
            <a:endParaRPr lang="zh-CN" altLang="en-US" sz="1100" dirty="0">
              <a:solidFill>
                <a:schemeClr val="tx1"/>
              </a:solidFill>
            </a:endParaRPr>
          </a:p>
        </p:txBody>
      </p:sp>
      <p:sp>
        <p:nvSpPr>
          <p:cNvPr id="12" name="TextBox 11"/>
          <p:cNvSpPr txBox="1">
            <a:spLocks noChangeArrowheads="1"/>
          </p:cNvSpPr>
          <p:nvPr/>
        </p:nvSpPr>
        <p:spPr bwMode="auto">
          <a:xfrm>
            <a:off x="395536" y="2285500"/>
            <a:ext cx="6063124"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二十五、“自报自缴”模式下，企业主动披露违规行为的，海关如何处置？</a:t>
            </a:r>
            <a:endParaRPr lang="zh-CN" altLang="en-US" sz="1400" b="1" dirty="0">
              <a:solidFill>
                <a:srgbClr val="0070C0"/>
              </a:solidFill>
              <a:latin typeface="微软雅黑" pitchFamily="34" charset="-122"/>
            </a:endParaRPr>
          </a:p>
        </p:txBody>
      </p:sp>
      <p:sp>
        <p:nvSpPr>
          <p:cNvPr id="13" name="TextBox 12"/>
          <p:cNvSpPr txBox="1">
            <a:spLocks noChangeArrowheads="1"/>
          </p:cNvSpPr>
          <p:nvPr/>
        </p:nvSpPr>
        <p:spPr bwMode="auto">
          <a:xfrm>
            <a:off x="395537" y="2638787"/>
            <a:ext cx="8424935" cy="610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1100" dirty="0" smtClean="0">
                <a:solidFill>
                  <a:schemeClr val="tx1"/>
                </a:solidFill>
              </a:rPr>
              <a:t>       “自报自缴”模式下，进出口企业、单位主动向海关书面报告其违反海关监管规定的行为并接受海关处理，经海关认定为主动披露的，海关从轻或者减轻处罚；违法行为轻微并及时纠正，没有造成危害后果的，不予行政处罚。</a:t>
            </a:r>
          </a:p>
          <a:p>
            <a:r>
              <a:rPr lang="zh-CN" altLang="en-US" sz="1100" dirty="0" smtClean="0">
                <a:solidFill>
                  <a:schemeClr val="tx1"/>
                </a:solidFill>
              </a:rPr>
              <a:t>　　对于主动披露并补缴税款的，经企业申请，海关可以减免税款滞纳金。</a:t>
            </a:r>
            <a:endParaRPr lang="zh-CN" altLang="en-US" sz="1100" dirty="0">
              <a:solidFill>
                <a:schemeClr val="tx1"/>
              </a:solidFill>
            </a:endParaRPr>
          </a:p>
        </p:txBody>
      </p:sp>
      <p:sp>
        <p:nvSpPr>
          <p:cNvPr id="14" name="TextBox 13"/>
          <p:cNvSpPr txBox="1">
            <a:spLocks noChangeArrowheads="1"/>
          </p:cNvSpPr>
          <p:nvPr/>
        </p:nvSpPr>
        <p:spPr bwMode="auto">
          <a:xfrm>
            <a:off x="395536" y="3361016"/>
            <a:ext cx="3370079"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二十六、全通模式下，适用汇总征税么？</a:t>
            </a:r>
            <a:endParaRPr lang="zh-CN" altLang="en-US" sz="1400" b="1" dirty="0">
              <a:solidFill>
                <a:srgbClr val="0070C0"/>
              </a:solidFill>
              <a:latin typeface="微软雅黑" pitchFamily="34" charset="-122"/>
            </a:endParaRPr>
          </a:p>
        </p:txBody>
      </p:sp>
      <p:sp>
        <p:nvSpPr>
          <p:cNvPr id="15" name="TextBox 14"/>
          <p:cNvSpPr txBox="1">
            <a:spLocks noChangeArrowheads="1"/>
          </p:cNvSpPr>
          <p:nvPr/>
        </p:nvSpPr>
        <p:spPr bwMode="auto">
          <a:xfrm>
            <a:off x="395537" y="3714303"/>
            <a:ext cx="8424935" cy="238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1100" dirty="0" smtClean="0">
                <a:solidFill>
                  <a:schemeClr val="tx1"/>
                </a:solidFill>
              </a:rPr>
              <a:t>        已在海关办理汇总征税总担保备案的进出口企业、单位，可在申报时选择“汇总征税”模式。</a:t>
            </a:r>
            <a:endParaRPr lang="zh-CN" altLang="en-US" sz="1100" dirty="0">
              <a:solidFill>
                <a:schemeClr val="tx1"/>
              </a:solidFill>
            </a:endParaRPr>
          </a:p>
        </p:txBody>
      </p:sp>
      <p:sp>
        <p:nvSpPr>
          <p:cNvPr id="16" name="TextBox 15"/>
          <p:cNvSpPr txBox="1">
            <a:spLocks noChangeArrowheads="1"/>
          </p:cNvSpPr>
          <p:nvPr/>
        </p:nvSpPr>
        <p:spPr bwMode="auto">
          <a:xfrm>
            <a:off x="395536" y="4081096"/>
            <a:ext cx="6601733" cy="284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smtClean="0"/>
              <a:t>二十七、我们企业信用等级是一般信用企业，在全通模式下可以适用汇总征税么？</a:t>
            </a:r>
            <a:endParaRPr lang="zh-CN" altLang="en-US" sz="1400" b="1" dirty="0">
              <a:solidFill>
                <a:srgbClr val="0070C0"/>
              </a:solidFill>
              <a:latin typeface="微软雅黑" pitchFamily="34" charset="-122"/>
            </a:endParaRPr>
          </a:p>
        </p:txBody>
      </p:sp>
      <p:sp>
        <p:nvSpPr>
          <p:cNvPr id="17" name="TextBox 16"/>
          <p:cNvSpPr txBox="1">
            <a:spLocks noChangeArrowheads="1"/>
          </p:cNvSpPr>
          <p:nvPr/>
        </p:nvSpPr>
        <p:spPr bwMode="auto">
          <a:xfrm>
            <a:off x="395537" y="4434383"/>
            <a:ext cx="8424935" cy="4416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1100" dirty="0" smtClean="0">
                <a:solidFill>
                  <a:schemeClr val="tx1"/>
                </a:solidFill>
              </a:rPr>
              <a:t>        根据现有规定，汇总征税的适用企业是一般认证及以上企业。</a:t>
            </a:r>
          </a:p>
          <a:p>
            <a:pPr>
              <a:buNone/>
            </a:pPr>
            <a:r>
              <a:rPr lang="zh-CN" altLang="en-US" sz="1100" dirty="0" smtClean="0">
                <a:solidFill>
                  <a:schemeClr val="tx1"/>
                </a:solidFill>
              </a:rPr>
              <a:t>        海关将根据汇总征税推广情况，研究扩大汇总征税适用企业范围的问题。</a:t>
            </a:r>
            <a:endParaRPr lang="zh-CN" altLang="en-US" sz="1100" dirty="0">
              <a:solidFill>
                <a:schemeClr val="tx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8" name="图片 7" descr="0.jpg"/>
          <p:cNvPicPr>
            <a:picLocks noChangeAspect="1"/>
          </p:cNvPicPr>
          <p:nvPr/>
        </p:nvPicPr>
        <p:blipFill>
          <a:blip r:embed="rId2" cstate="print"/>
          <a:stretch>
            <a:fillRect/>
          </a:stretch>
        </p:blipFill>
        <p:spPr>
          <a:xfrm>
            <a:off x="1714500" y="1203598"/>
            <a:ext cx="5715000" cy="2619375"/>
          </a:xfrm>
          <a:prstGeom prst="rect">
            <a:avLst/>
          </a:prstGeom>
        </p:spPr>
      </p:pic>
      <p:sp>
        <p:nvSpPr>
          <p:cNvPr id="9" name="矩形 8"/>
          <p:cNvSpPr/>
          <p:nvPr/>
        </p:nvSpPr>
        <p:spPr>
          <a:xfrm>
            <a:off x="467544" y="4155926"/>
            <a:ext cx="8352928" cy="646331"/>
          </a:xfrm>
          <a:prstGeom prst="rect">
            <a:avLst/>
          </a:prstGeom>
        </p:spPr>
        <p:txBody>
          <a:bodyPr wrap="square">
            <a:spAutoFit/>
          </a:bodyPr>
          <a:lstStyle/>
          <a:p>
            <a:r>
              <a:rPr lang="zh-CN" altLang="en-US" dirty="0" smtClean="0"/>
              <a:t>        年报报送截止日（</a:t>
            </a:r>
            <a:r>
              <a:rPr lang="en-US" altLang="zh-CN" dirty="0" smtClean="0"/>
              <a:t>6</a:t>
            </a:r>
            <a:r>
              <a:rPr lang="zh-CN" altLang="en-US" dirty="0" smtClean="0"/>
              <a:t>月</a:t>
            </a:r>
            <a:r>
              <a:rPr lang="en-US" altLang="zh-CN" dirty="0" smtClean="0"/>
              <a:t>30</a:t>
            </a:r>
            <a:r>
              <a:rPr lang="zh-CN" altLang="en-US" dirty="0" smtClean="0"/>
              <a:t>日）已经过了，现在还没成功报送年报的企业们注意了！解决办法在这里！</a:t>
            </a:r>
            <a:endParaRPr lang="zh-CN" altLang="en-US"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1403648" y="843558"/>
            <a:ext cx="6336704" cy="720080"/>
          </a:xfrm>
          <a:prstGeom prst="rect">
            <a:avLst/>
          </a:prstGeom>
          <a:solidFill>
            <a:schemeClr val="bg1">
              <a:lumMod val="95000"/>
            </a:schemeClr>
          </a:solidFill>
          <a:ln>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9" name="矩形 8"/>
          <p:cNvSpPr/>
          <p:nvPr/>
        </p:nvSpPr>
        <p:spPr>
          <a:xfrm>
            <a:off x="1439652" y="915566"/>
            <a:ext cx="6264696" cy="646331"/>
          </a:xfrm>
          <a:prstGeom prst="rect">
            <a:avLst/>
          </a:prstGeom>
        </p:spPr>
        <p:txBody>
          <a:bodyPr wrap="square">
            <a:spAutoFit/>
          </a:bodyPr>
          <a:lstStyle/>
          <a:p>
            <a:r>
              <a:rPr lang="zh-CN" altLang="en-US" sz="1200" b="1" dirty="0" smtClean="0"/>
              <a:t>根据</a:t>
            </a:r>
            <a:r>
              <a:rPr lang="en-US" altLang="zh-CN" sz="1200" b="1" dirty="0" smtClean="0"/>
              <a:t>《</a:t>
            </a:r>
            <a:r>
              <a:rPr lang="zh-CN" altLang="en-US" sz="1200" b="1" dirty="0" smtClean="0"/>
              <a:t>中华人民共和国海关报关单位注册登记管理规定</a:t>
            </a:r>
            <a:r>
              <a:rPr lang="en-US" altLang="zh-CN" sz="1200" b="1" dirty="0" smtClean="0"/>
              <a:t>》</a:t>
            </a:r>
            <a:r>
              <a:rPr lang="zh-CN" altLang="en-US" sz="1200" b="1" dirty="0" smtClean="0"/>
              <a:t>：报关单位应当在每年</a:t>
            </a:r>
            <a:r>
              <a:rPr lang="en-US" altLang="zh-CN" sz="1200" b="1" dirty="0" smtClean="0"/>
              <a:t>6</a:t>
            </a:r>
            <a:r>
              <a:rPr lang="zh-CN" altLang="en-US" sz="1200" b="1" dirty="0" smtClean="0"/>
              <a:t>月</a:t>
            </a:r>
            <a:r>
              <a:rPr lang="en-US" altLang="zh-CN" sz="1200" b="1" dirty="0" smtClean="0"/>
              <a:t>30</a:t>
            </a:r>
            <a:r>
              <a:rPr lang="zh-CN" altLang="en-US" sz="1200" b="1" dirty="0" smtClean="0"/>
              <a:t>日前向注册地海关提交</a:t>
            </a:r>
            <a:r>
              <a:rPr lang="en-US" altLang="zh-CN" sz="1200" b="1" dirty="0" smtClean="0"/>
              <a:t>《</a:t>
            </a:r>
            <a:r>
              <a:rPr lang="zh-CN" altLang="en-US" sz="1200" b="1" dirty="0" smtClean="0"/>
              <a:t>报关单位注册信息年度报告</a:t>
            </a:r>
            <a:r>
              <a:rPr lang="en-US" altLang="zh-CN" sz="1200" b="1" dirty="0" smtClean="0"/>
              <a:t>》</a:t>
            </a:r>
            <a:r>
              <a:rPr lang="zh-CN" altLang="en-US" sz="1200" b="1" dirty="0" smtClean="0"/>
              <a:t>。</a:t>
            </a:r>
          </a:p>
          <a:p>
            <a:pPr algn="r"/>
            <a:r>
              <a:rPr lang="en-US" altLang="zh-CN" sz="1200" b="1" dirty="0" smtClean="0"/>
              <a:t>——</a:t>
            </a:r>
            <a:r>
              <a:rPr lang="zh-CN" altLang="en-US" sz="1200" b="1" dirty="0" smtClean="0"/>
              <a:t>海关总署第</a:t>
            </a:r>
            <a:r>
              <a:rPr lang="en-US" altLang="zh-CN" sz="1200" b="1" dirty="0" smtClean="0"/>
              <a:t>221</a:t>
            </a:r>
            <a:r>
              <a:rPr lang="zh-CN" altLang="en-US" sz="1200" b="1" dirty="0" smtClean="0"/>
              <a:t>号令</a:t>
            </a:r>
            <a:endParaRPr lang="zh-CN" altLang="en-US" sz="1200" b="1" dirty="0"/>
          </a:p>
        </p:txBody>
      </p:sp>
      <p:sp>
        <p:nvSpPr>
          <p:cNvPr id="10" name="矩形 9"/>
          <p:cNvSpPr/>
          <p:nvPr/>
        </p:nvSpPr>
        <p:spPr>
          <a:xfrm>
            <a:off x="2286000" y="1833086"/>
            <a:ext cx="4572000" cy="1169551"/>
          </a:xfrm>
          <a:prstGeom prst="rect">
            <a:avLst/>
          </a:prstGeom>
        </p:spPr>
        <p:txBody>
          <a:bodyPr>
            <a:spAutoFit/>
          </a:bodyPr>
          <a:lstStyle/>
          <a:p>
            <a:pPr algn="ctr"/>
            <a:r>
              <a:rPr lang="zh-CN" altLang="en-US" sz="1400" b="1" dirty="0" smtClean="0">
                <a:solidFill>
                  <a:schemeClr val="accent4">
                    <a:lumMod val="75000"/>
                  </a:schemeClr>
                </a:solidFill>
              </a:rPr>
              <a:t>那么，问题来了，</a:t>
            </a:r>
            <a:endParaRPr lang="zh-CN" altLang="en-US" sz="1400" dirty="0" smtClean="0">
              <a:solidFill>
                <a:schemeClr val="accent4">
                  <a:lumMod val="75000"/>
                </a:schemeClr>
              </a:solidFill>
            </a:endParaRPr>
          </a:p>
          <a:p>
            <a:pPr algn="ctr"/>
            <a:r>
              <a:rPr lang="zh-CN" altLang="en-US" sz="1400" b="1" dirty="0" smtClean="0">
                <a:solidFill>
                  <a:schemeClr val="accent4">
                    <a:lumMod val="75000"/>
                  </a:schemeClr>
                </a:solidFill>
              </a:rPr>
              <a:t>忘了报送怎么办？</a:t>
            </a:r>
            <a:endParaRPr lang="zh-CN" altLang="en-US" sz="1400" dirty="0" smtClean="0">
              <a:solidFill>
                <a:schemeClr val="accent4">
                  <a:lumMod val="75000"/>
                </a:schemeClr>
              </a:solidFill>
            </a:endParaRPr>
          </a:p>
          <a:p>
            <a:pPr algn="ctr"/>
            <a:r>
              <a:rPr lang="zh-CN" altLang="en-US" sz="1400" b="1" dirty="0" smtClean="0">
                <a:solidFill>
                  <a:schemeClr val="accent4">
                    <a:lumMod val="75000"/>
                  </a:schemeClr>
                </a:solidFill>
              </a:rPr>
              <a:t>已经逾期了还没报怎么办？</a:t>
            </a:r>
            <a:endParaRPr lang="zh-CN" altLang="en-US" sz="1400" dirty="0" smtClean="0">
              <a:solidFill>
                <a:schemeClr val="accent4">
                  <a:lumMod val="75000"/>
                </a:schemeClr>
              </a:solidFill>
            </a:endParaRPr>
          </a:p>
          <a:p>
            <a:pPr algn="ctr"/>
            <a:r>
              <a:rPr lang="zh-CN" altLang="en-US" sz="1400" b="1" dirty="0" smtClean="0">
                <a:solidFill>
                  <a:schemeClr val="accent4">
                    <a:lumMod val="75000"/>
                  </a:schemeClr>
                </a:solidFill>
              </a:rPr>
              <a:t>下面是解决方法。</a:t>
            </a:r>
            <a:endParaRPr lang="zh-CN" altLang="en-US" sz="1400" dirty="0" smtClean="0">
              <a:solidFill>
                <a:schemeClr val="accent4">
                  <a:lumMod val="75000"/>
                </a:schemeClr>
              </a:solidFill>
            </a:endParaRPr>
          </a:p>
          <a:p>
            <a:pPr algn="ctr"/>
            <a:r>
              <a:rPr lang="zh-CN" altLang="en-US" sz="1400" b="1" dirty="0" smtClean="0">
                <a:solidFill>
                  <a:schemeClr val="accent4">
                    <a:lumMod val="75000"/>
                  </a:schemeClr>
                </a:solidFill>
              </a:rPr>
              <a:t>▼</a:t>
            </a:r>
            <a:endParaRPr lang="zh-CN" altLang="en-US" sz="1400" dirty="0">
              <a:solidFill>
                <a:schemeClr val="accent4">
                  <a:lumMod val="75000"/>
                </a:schemeClr>
              </a:solidFill>
            </a:endParaRPr>
          </a:p>
        </p:txBody>
      </p:sp>
      <p:sp>
        <p:nvSpPr>
          <p:cNvPr id="11" name="矩形 10"/>
          <p:cNvSpPr/>
          <p:nvPr/>
        </p:nvSpPr>
        <p:spPr>
          <a:xfrm>
            <a:off x="539552" y="3507854"/>
            <a:ext cx="7992888" cy="738664"/>
          </a:xfrm>
          <a:prstGeom prst="rect">
            <a:avLst/>
          </a:prstGeom>
        </p:spPr>
        <p:txBody>
          <a:bodyPr wrap="square">
            <a:spAutoFit/>
          </a:bodyPr>
          <a:lstStyle/>
          <a:p>
            <a:r>
              <a:rPr lang="en-US" altLang="zh-CN" sz="1400" dirty="0" smtClean="0"/>
              <a:t>7</a:t>
            </a:r>
            <a:r>
              <a:rPr lang="zh-CN" altLang="en-US" sz="1400" dirty="0" smtClean="0"/>
              <a:t>月</a:t>
            </a:r>
            <a:r>
              <a:rPr lang="en-US" altLang="zh-CN" sz="1400" dirty="0" smtClean="0"/>
              <a:t>1</a:t>
            </a:r>
            <a:r>
              <a:rPr lang="zh-CN" altLang="en-US" sz="1400" dirty="0" smtClean="0"/>
              <a:t>日以后，还没有向海关报送今年年报的企业仍可在网上报送年报，但需携带逾期报送的书面说明材料到注册地海关企业管理部门进行人工确认。 </a:t>
            </a:r>
          </a:p>
          <a:p>
            <a:r>
              <a:rPr lang="zh-CN" altLang="en-US" sz="1400" dirty="0" smtClean="0"/>
              <a:t>　　具体分为以下两种情况：</a:t>
            </a:r>
            <a:endParaRPr lang="zh-CN" altLang="en-US" sz="14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647564" y="843558"/>
            <a:ext cx="7848872" cy="3744416"/>
          </a:xfrm>
          <a:prstGeom prst="rect">
            <a:avLst/>
          </a:prstGeom>
          <a:solidFill>
            <a:schemeClr val="bg1">
              <a:lumMod val="95000"/>
            </a:schemeClr>
          </a:solidFill>
          <a:ln>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9" name="矩形 8"/>
          <p:cNvSpPr/>
          <p:nvPr/>
        </p:nvSpPr>
        <p:spPr>
          <a:xfrm>
            <a:off x="755576" y="987574"/>
            <a:ext cx="7344816" cy="3666325"/>
          </a:xfrm>
          <a:prstGeom prst="rect">
            <a:avLst/>
          </a:prstGeom>
        </p:spPr>
        <p:txBody>
          <a:bodyPr wrap="square">
            <a:spAutoFit/>
          </a:bodyPr>
          <a:lstStyle/>
          <a:p>
            <a:pPr>
              <a:lnSpc>
                <a:spcPts val="2000"/>
              </a:lnSpc>
            </a:pPr>
            <a:r>
              <a:rPr lang="zh-CN" altLang="en-US" sz="1400" b="1" dirty="0" smtClean="0">
                <a:solidFill>
                  <a:schemeClr val="accent4">
                    <a:lumMod val="75000"/>
                  </a:schemeClr>
                </a:solidFill>
              </a:rPr>
              <a:t>情况一    </a:t>
            </a:r>
            <a:r>
              <a:rPr lang="en-US" altLang="zh-CN" sz="1400" b="1" dirty="0" smtClean="0">
                <a:solidFill>
                  <a:schemeClr val="accent4">
                    <a:lumMod val="75000"/>
                  </a:schemeClr>
                </a:solidFill>
              </a:rPr>
              <a:t>7</a:t>
            </a:r>
            <a:r>
              <a:rPr lang="zh-CN" altLang="en-US" sz="1400" b="1" dirty="0" smtClean="0">
                <a:solidFill>
                  <a:schemeClr val="accent4">
                    <a:lumMod val="75000"/>
                  </a:schemeClr>
                </a:solidFill>
              </a:rPr>
              <a:t>月</a:t>
            </a:r>
            <a:r>
              <a:rPr lang="en-US" altLang="zh-CN" sz="1400" b="1" dirty="0" smtClean="0">
                <a:solidFill>
                  <a:schemeClr val="accent4">
                    <a:lumMod val="75000"/>
                  </a:schemeClr>
                </a:solidFill>
              </a:rPr>
              <a:t>1</a:t>
            </a:r>
            <a:r>
              <a:rPr lang="zh-CN" altLang="en-US" sz="1400" b="1" dirty="0" smtClean="0">
                <a:solidFill>
                  <a:schemeClr val="accent4">
                    <a:lumMod val="75000"/>
                  </a:schemeClr>
                </a:solidFill>
              </a:rPr>
              <a:t>日</a:t>
            </a:r>
            <a:r>
              <a:rPr lang="en-US" altLang="zh-CN" sz="1400" b="1" dirty="0" smtClean="0">
                <a:solidFill>
                  <a:schemeClr val="accent4">
                    <a:lumMod val="75000"/>
                  </a:schemeClr>
                </a:solidFill>
              </a:rPr>
              <a:t>—7</a:t>
            </a:r>
            <a:r>
              <a:rPr lang="zh-CN" altLang="en-US" sz="1400" b="1" dirty="0" smtClean="0">
                <a:solidFill>
                  <a:schemeClr val="accent4">
                    <a:lumMod val="75000"/>
                  </a:schemeClr>
                </a:solidFill>
              </a:rPr>
              <a:t>月</a:t>
            </a:r>
            <a:r>
              <a:rPr lang="en-US" altLang="zh-CN" sz="1400" b="1" dirty="0" smtClean="0">
                <a:solidFill>
                  <a:schemeClr val="accent4">
                    <a:lumMod val="75000"/>
                  </a:schemeClr>
                </a:solidFill>
              </a:rPr>
              <a:t>30</a:t>
            </a:r>
            <a:r>
              <a:rPr lang="zh-CN" altLang="en-US" sz="1400" b="1" dirty="0" smtClean="0">
                <a:solidFill>
                  <a:schemeClr val="accent4">
                    <a:lumMod val="75000"/>
                  </a:schemeClr>
                </a:solidFill>
              </a:rPr>
              <a:t>日逾期提交年报的：</a:t>
            </a:r>
            <a:endParaRPr lang="zh-CN" altLang="en-US" sz="1400" dirty="0" smtClean="0">
              <a:solidFill>
                <a:schemeClr val="accent4">
                  <a:lumMod val="75000"/>
                </a:schemeClr>
              </a:solidFill>
            </a:endParaRPr>
          </a:p>
          <a:p>
            <a:pPr>
              <a:lnSpc>
                <a:spcPts val="2000"/>
              </a:lnSpc>
            </a:pPr>
            <a:r>
              <a:rPr lang="zh-CN" altLang="en-US" sz="1400" dirty="0" smtClean="0"/>
              <a:t>①按要求补报年报</a:t>
            </a:r>
            <a:r>
              <a:rPr lang="en-US" altLang="zh-CN" sz="1400" dirty="0" smtClean="0"/>
              <a:t>(</a:t>
            </a:r>
            <a:r>
              <a:rPr lang="zh-CN" altLang="en-US" sz="1400" dirty="0" smtClean="0"/>
              <a:t>与正常报送流程一致</a:t>
            </a:r>
            <a:r>
              <a:rPr lang="en-US" altLang="zh-CN" sz="1400" dirty="0" smtClean="0"/>
              <a:t>)</a:t>
            </a:r>
            <a:r>
              <a:rPr lang="zh-CN" altLang="en-US" sz="1400" dirty="0" smtClean="0"/>
              <a:t>；</a:t>
            </a:r>
          </a:p>
          <a:p>
            <a:pPr>
              <a:lnSpc>
                <a:spcPts val="2000"/>
              </a:lnSpc>
            </a:pPr>
            <a:r>
              <a:rPr lang="zh-CN" altLang="en-US" sz="1400" dirty="0" smtClean="0"/>
              <a:t>②向注册地海关提交逾期报送的书面说明材料；</a:t>
            </a:r>
          </a:p>
          <a:p>
            <a:pPr>
              <a:lnSpc>
                <a:spcPts val="2000"/>
              </a:lnSpc>
            </a:pPr>
            <a:r>
              <a:rPr lang="zh-CN" altLang="en-US" sz="1400" dirty="0" smtClean="0"/>
              <a:t>③注册地海关约谈相关企业法定代表人</a:t>
            </a:r>
            <a:r>
              <a:rPr lang="en-US" altLang="zh-CN" sz="1400" dirty="0" smtClean="0"/>
              <a:t>(</a:t>
            </a:r>
            <a:r>
              <a:rPr lang="zh-CN" altLang="en-US" sz="1400" dirty="0" smtClean="0"/>
              <a:t>负责人</a:t>
            </a:r>
            <a:r>
              <a:rPr lang="en-US" altLang="zh-CN" sz="1400" dirty="0" smtClean="0"/>
              <a:t>)</a:t>
            </a:r>
            <a:r>
              <a:rPr lang="zh-CN" altLang="en-US" sz="1400" dirty="0" smtClean="0"/>
              <a:t>或负责海关事务的高级经理，并对年报信息予以人工确认。</a:t>
            </a:r>
            <a:endParaRPr lang="en-US" altLang="zh-CN" sz="1400" dirty="0" smtClean="0"/>
          </a:p>
          <a:p>
            <a:pPr>
              <a:lnSpc>
                <a:spcPts val="2000"/>
              </a:lnSpc>
            </a:pPr>
            <a:endParaRPr lang="en-US" altLang="zh-CN" sz="1400" dirty="0" smtClean="0"/>
          </a:p>
          <a:p>
            <a:pPr>
              <a:lnSpc>
                <a:spcPts val="2000"/>
              </a:lnSpc>
            </a:pPr>
            <a:r>
              <a:rPr lang="zh-CN" altLang="en-US" sz="1400" b="1" dirty="0" smtClean="0">
                <a:solidFill>
                  <a:schemeClr val="accent4">
                    <a:lumMod val="75000"/>
                  </a:schemeClr>
                </a:solidFill>
              </a:rPr>
              <a:t>情况二    </a:t>
            </a:r>
            <a:r>
              <a:rPr lang="en-US" altLang="zh-CN" sz="1400" b="1" dirty="0" smtClean="0">
                <a:solidFill>
                  <a:schemeClr val="accent4">
                    <a:lumMod val="75000"/>
                  </a:schemeClr>
                </a:solidFill>
              </a:rPr>
              <a:t>7</a:t>
            </a:r>
            <a:r>
              <a:rPr lang="zh-CN" altLang="en-US" sz="1400" b="1" dirty="0" smtClean="0">
                <a:solidFill>
                  <a:schemeClr val="accent4">
                    <a:lumMod val="75000"/>
                  </a:schemeClr>
                </a:solidFill>
              </a:rPr>
              <a:t>月</a:t>
            </a:r>
            <a:r>
              <a:rPr lang="en-US" altLang="zh-CN" sz="1400" b="1" dirty="0" smtClean="0">
                <a:solidFill>
                  <a:schemeClr val="accent4">
                    <a:lumMod val="75000"/>
                  </a:schemeClr>
                </a:solidFill>
              </a:rPr>
              <a:t>31</a:t>
            </a:r>
            <a:r>
              <a:rPr lang="zh-CN" altLang="en-US" sz="1400" b="1" dirty="0" smtClean="0">
                <a:solidFill>
                  <a:schemeClr val="accent4">
                    <a:lumMod val="75000"/>
                  </a:schemeClr>
                </a:solidFill>
              </a:rPr>
              <a:t>日以后逾期提交年报的：</a:t>
            </a:r>
            <a:endParaRPr lang="zh-CN" altLang="en-US" sz="1400" dirty="0" smtClean="0">
              <a:solidFill>
                <a:schemeClr val="accent4">
                  <a:lumMod val="75000"/>
                </a:schemeClr>
              </a:solidFill>
            </a:endParaRPr>
          </a:p>
          <a:p>
            <a:pPr>
              <a:lnSpc>
                <a:spcPts val="2000"/>
              </a:lnSpc>
            </a:pPr>
            <a:r>
              <a:rPr lang="zh-CN" altLang="en-US" sz="1400" dirty="0" smtClean="0"/>
              <a:t>（通关权限此时已被锁定）</a:t>
            </a:r>
          </a:p>
          <a:p>
            <a:pPr>
              <a:lnSpc>
                <a:spcPts val="2000"/>
              </a:lnSpc>
            </a:pPr>
            <a:r>
              <a:rPr lang="zh-CN" altLang="en-US" sz="1400" dirty="0" smtClean="0"/>
              <a:t>①海关不再接受其办理海关业务；</a:t>
            </a:r>
          </a:p>
          <a:p>
            <a:pPr>
              <a:lnSpc>
                <a:spcPts val="2000"/>
              </a:lnSpc>
            </a:pPr>
            <a:r>
              <a:rPr lang="zh-CN" altLang="en-US" sz="1400" dirty="0" smtClean="0"/>
              <a:t>②按要求补报年报</a:t>
            </a:r>
            <a:r>
              <a:rPr lang="en-US" altLang="zh-CN" sz="1400" dirty="0" smtClean="0"/>
              <a:t>(</a:t>
            </a:r>
            <a:r>
              <a:rPr lang="zh-CN" altLang="en-US" sz="1400" dirty="0" smtClean="0"/>
              <a:t>与正常报送流程一致</a:t>
            </a:r>
            <a:r>
              <a:rPr lang="en-US" altLang="zh-CN" sz="1400" dirty="0" smtClean="0"/>
              <a:t>)</a:t>
            </a:r>
            <a:r>
              <a:rPr lang="zh-CN" altLang="en-US" sz="1400" dirty="0" smtClean="0"/>
              <a:t>；</a:t>
            </a:r>
          </a:p>
          <a:p>
            <a:pPr>
              <a:lnSpc>
                <a:spcPts val="2000"/>
              </a:lnSpc>
            </a:pPr>
            <a:r>
              <a:rPr lang="zh-CN" altLang="en-US" sz="1400" dirty="0" smtClean="0"/>
              <a:t>③向注册地海关提交逾期报送的书面说明材料；</a:t>
            </a:r>
          </a:p>
          <a:p>
            <a:pPr>
              <a:lnSpc>
                <a:spcPts val="2000"/>
              </a:lnSpc>
            </a:pPr>
            <a:r>
              <a:rPr lang="zh-CN" altLang="en-US" sz="1400" dirty="0" smtClean="0"/>
              <a:t>④注册地海关约谈相关企业法定代表人</a:t>
            </a:r>
            <a:r>
              <a:rPr lang="en-US" altLang="zh-CN" sz="1400" dirty="0" smtClean="0"/>
              <a:t>(</a:t>
            </a:r>
            <a:r>
              <a:rPr lang="zh-CN" altLang="en-US" sz="1400" dirty="0" smtClean="0"/>
              <a:t>负责人</a:t>
            </a:r>
            <a:r>
              <a:rPr lang="en-US" altLang="zh-CN" sz="1400" dirty="0" smtClean="0"/>
              <a:t>)</a:t>
            </a:r>
            <a:r>
              <a:rPr lang="zh-CN" altLang="en-US" sz="1400" dirty="0" smtClean="0"/>
              <a:t>或负责海关事务的高级经理，并对年报信息予以人工确认后，恢复接受其办理海关业务。</a:t>
            </a:r>
          </a:p>
          <a:p>
            <a:pPr>
              <a:lnSpc>
                <a:spcPts val="2000"/>
              </a:lnSpc>
            </a:pPr>
            <a:endParaRPr lang="zh-CN" altLang="en-US" sz="1400" dirty="0"/>
          </a:p>
        </p:txBody>
      </p:sp>
      <p:pic>
        <p:nvPicPr>
          <p:cNvPr id="1026" name="Picture 2"/>
          <p:cNvPicPr>
            <a:picLocks noChangeAspect="1" noChangeArrowheads="1"/>
          </p:cNvPicPr>
          <p:nvPr/>
        </p:nvPicPr>
        <p:blipFill>
          <a:blip r:embed="rId2" cstate="print"/>
          <a:srcRect/>
          <a:stretch>
            <a:fillRect/>
          </a:stretch>
        </p:blipFill>
        <p:spPr bwMode="auto">
          <a:xfrm rot="642287">
            <a:off x="7264464" y="2295131"/>
            <a:ext cx="1008112" cy="1173076"/>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1187624" y="1203598"/>
            <a:ext cx="6264696" cy="369332"/>
          </a:xfrm>
          <a:prstGeom prst="rect">
            <a:avLst/>
          </a:prstGeom>
        </p:spPr>
        <p:txBody>
          <a:bodyPr wrap="square">
            <a:spAutoFit/>
          </a:bodyPr>
          <a:lstStyle/>
          <a:p>
            <a:r>
              <a:rPr lang="zh-CN" altLang="en-US" b="1" dirty="0" smtClean="0">
                <a:solidFill>
                  <a:schemeClr val="tx2"/>
                </a:solidFill>
              </a:rPr>
              <a:t>原产地自主声明来了，生产型高级认证企业又一重大福利！</a:t>
            </a:r>
            <a:endParaRPr lang="zh-CN" altLang="en-US" b="1" dirty="0">
              <a:solidFill>
                <a:schemeClr val="tx2"/>
              </a:solidFill>
            </a:endParaRPr>
          </a:p>
        </p:txBody>
      </p:sp>
      <p:pic>
        <p:nvPicPr>
          <p:cNvPr id="1026" name="Picture 2" descr="C:\Users\Administrator\Desktop\制作网页的图\177537220.jpg"/>
          <p:cNvPicPr>
            <a:picLocks noChangeAspect="1" noChangeArrowheads="1"/>
          </p:cNvPicPr>
          <p:nvPr/>
        </p:nvPicPr>
        <p:blipFill>
          <a:blip r:embed="rId2" cstate="print"/>
          <a:srcRect/>
          <a:stretch>
            <a:fillRect/>
          </a:stretch>
        </p:blipFill>
        <p:spPr bwMode="auto">
          <a:xfrm>
            <a:off x="2483768" y="1923678"/>
            <a:ext cx="4079155" cy="2716914"/>
          </a:xfrm>
          <a:prstGeom prst="rect">
            <a:avLst/>
          </a:prstGeom>
          <a:noFill/>
        </p:spPr>
      </p:pic>
      <p:sp>
        <p:nvSpPr>
          <p:cNvPr id="11" name="Freeform 35"/>
          <p:cNvSpPr>
            <a:spLocks/>
          </p:cNvSpPr>
          <p:nvPr/>
        </p:nvSpPr>
        <p:spPr bwMode="black">
          <a:xfrm>
            <a:off x="7596336" y="771550"/>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755576" y="843558"/>
            <a:ext cx="7704856" cy="864096"/>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7</a:t>
            </a:r>
            <a:r>
              <a:rPr lang="zh-CN" altLang="en-US" sz="1200" dirty="0" smtClean="0">
                <a:solidFill>
                  <a:schemeClr val="tx1"/>
                </a:solidFill>
              </a:rPr>
              <a:t>月</a:t>
            </a:r>
            <a:r>
              <a:rPr lang="en-US" altLang="zh-CN" sz="1200" dirty="0" smtClean="0">
                <a:solidFill>
                  <a:schemeClr val="tx1"/>
                </a:solidFill>
              </a:rPr>
              <a:t>21</a:t>
            </a:r>
            <a:r>
              <a:rPr lang="zh-CN" altLang="en-US" sz="1200" dirty="0" smtClean="0">
                <a:solidFill>
                  <a:schemeClr val="tx1"/>
                </a:solidFill>
              </a:rPr>
              <a:t>日，自青岛海关隶属烟台海关申报出口的一批“机织染色枕套”在瑞士通关入境，与以往不同的是，企业没有向瑞士海关提供国内签证机构签发的原产地证明文件，而是凭企业自行出具的原产地自主声明，就享受到了零关税待遇。这是</a:t>
            </a:r>
            <a:r>
              <a:rPr lang="zh-CN" altLang="en-US" sz="1200" b="1" dirty="0" smtClean="0">
                <a:solidFill>
                  <a:schemeClr val="tx1"/>
                </a:solidFill>
              </a:rPr>
              <a:t>青岛海关“经核准出口商”出具的首票中国</a:t>
            </a:r>
            <a:r>
              <a:rPr lang="en-US" altLang="zh-CN" sz="1200" b="1" dirty="0" smtClean="0">
                <a:solidFill>
                  <a:schemeClr val="tx1"/>
                </a:solidFill>
              </a:rPr>
              <a:t>-</a:t>
            </a:r>
            <a:r>
              <a:rPr lang="zh-CN" altLang="en-US" sz="1200" b="1" dirty="0" smtClean="0">
                <a:solidFill>
                  <a:schemeClr val="tx1"/>
                </a:solidFill>
              </a:rPr>
              <a:t>瑞士自贸协定下企业自主原产地声明</a:t>
            </a:r>
            <a:r>
              <a:rPr lang="zh-CN" altLang="en-US" sz="1200" dirty="0" smtClean="0">
                <a:solidFill>
                  <a:schemeClr val="tx1"/>
                </a:solidFill>
              </a:rPr>
              <a:t>。</a:t>
            </a:r>
            <a:endParaRPr lang="zh-CN" altLang="en-US" sz="1200" dirty="0">
              <a:solidFill>
                <a:schemeClr val="tx1"/>
              </a:solidFill>
            </a:endParaRPr>
          </a:p>
        </p:txBody>
      </p:sp>
      <p:pic>
        <p:nvPicPr>
          <p:cNvPr id="1026" name="Picture 2"/>
          <p:cNvPicPr>
            <a:picLocks noChangeAspect="1" noChangeArrowheads="1"/>
          </p:cNvPicPr>
          <p:nvPr/>
        </p:nvPicPr>
        <p:blipFill>
          <a:blip r:embed="rId2" cstate="print"/>
          <a:srcRect/>
          <a:stretch>
            <a:fillRect/>
          </a:stretch>
        </p:blipFill>
        <p:spPr bwMode="auto">
          <a:xfrm>
            <a:off x="1362075" y="1851670"/>
            <a:ext cx="6419850" cy="3067050"/>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2050" name="Picture 2"/>
          <p:cNvPicPr>
            <a:picLocks noChangeAspect="1" noChangeArrowheads="1"/>
          </p:cNvPicPr>
          <p:nvPr/>
        </p:nvPicPr>
        <p:blipFill>
          <a:blip r:embed="rId2" cstate="print"/>
          <a:srcRect/>
          <a:stretch>
            <a:fillRect/>
          </a:stretch>
        </p:blipFill>
        <p:spPr bwMode="auto">
          <a:xfrm>
            <a:off x="1841389" y="555526"/>
            <a:ext cx="5461223" cy="4486580"/>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01</a:t>
            </a:r>
            <a:endParaRPr lang="zh-CN" altLang="en-US" sz="4000" b="1" dirty="0">
              <a:solidFill>
                <a:schemeClr val="bg1"/>
              </a:solidFill>
              <a:latin typeface="微软雅黑" pitchFamily="34" charset="-122"/>
              <a:ea typeface="微软雅黑" pitchFamily="34" charset="-122"/>
            </a:endParaRPr>
          </a:p>
        </p:txBody>
      </p:sp>
      <p:sp>
        <p:nvSpPr>
          <p:cNvPr id="3" name="文本占位符 3"/>
          <p:cNvSpPr txBox="1">
            <a:spLocks/>
          </p:cNvSpPr>
          <p:nvPr/>
        </p:nvSpPr>
        <p:spPr>
          <a:xfrm>
            <a:off x="5364088" y="2211710"/>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smtClean="0">
                <a:solidFill>
                  <a:schemeClr val="bg1"/>
                </a:solidFill>
                <a:ea typeface="微软雅黑" pitchFamily="34" charset="-122"/>
              </a:rPr>
              <a:t>关务</a:t>
            </a:r>
            <a:endParaRPr lang="zh-CN" altLang="en-US" sz="3600" dirty="0">
              <a:solidFill>
                <a:schemeClr val="bg1"/>
              </a:solidFill>
              <a:ea typeface="微软雅黑" pitchFamily="34" charset="-122"/>
            </a:endParaRPr>
          </a:p>
        </p:txBody>
      </p:sp>
      <p:sp>
        <p:nvSpPr>
          <p:cNvPr id="4" name="矩形 3"/>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pic>
        <p:nvPicPr>
          <p:cNvPr id="6" name="图片 5" descr="PNG公司logo.png"/>
          <p:cNvPicPr>
            <a:picLocks noChangeAspect="1"/>
          </p:cNvPicPr>
          <p:nvPr/>
        </p:nvPicPr>
        <p:blipFill>
          <a:blip r:embed="rId3" cstate="print"/>
          <a:stretch>
            <a:fillRect/>
          </a:stretch>
        </p:blipFill>
        <p:spPr>
          <a:xfrm>
            <a:off x="-36512" y="0"/>
            <a:ext cx="1728192" cy="576064"/>
          </a:xfrm>
          <a:prstGeom prst="rect">
            <a:avLst/>
          </a:prstGeom>
        </p:spPr>
      </p:pic>
    </p:spTree>
    <p:extLst>
      <p:ext uri="{BB962C8B-B14F-4D97-AF65-F5344CB8AC3E}">
        <p14:creationId xmlns="" xmlns:p14="http://schemas.microsoft.com/office/powerpoint/2010/main" val="2110324715"/>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3074" name="Picture 2"/>
          <p:cNvPicPr>
            <a:picLocks noChangeAspect="1" noChangeArrowheads="1"/>
          </p:cNvPicPr>
          <p:nvPr/>
        </p:nvPicPr>
        <p:blipFill>
          <a:blip r:embed="rId2" cstate="print"/>
          <a:srcRect/>
          <a:stretch>
            <a:fillRect/>
          </a:stretch>
        </p:blipFill>
        <p:spPr bwMode="auto">
          <a:xfrm>
            <a:off x="2843808" y="483518"/>
            <a:ext cx="3456384" cy="4659982"/>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4098" name="Picture 2"/>
          <p:cNvPicPr>
            <a:picLocks noChangeAspect="1" noChangeArrowheads="1"/>
          </p:cNvPicPr>
          <p:nvPr/>
        </p:nvPicPr>
        <p:blipFill>
          <a:blip r:embed="rId2" cstate="print"/>
          <a:srcRect/>
          <a:stretch>
            <a:fillRect/>
          </a:stretch>
        </p:blipFill>
        <p:spPr bwMode="auto">
          <a:xfrm>
            <a:off x="1357313" y="1128713"/>
            <a:ext cx="6429375" cy="2886075"/>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5122" name="Picture 2"/>
          <p:cNvPicPr>
            <a:picLocks noChangeAspect="1" noChangeArrowheads="1"/>
          </p:cNvPicPr>
          <p:nvPr/>
        </p:nvPicPr>
        <p:blipFill>
          <a:blip r:embed="rId2" cstate="print"/>
          <a:srcRect/>
          <a:stretch>
            <a:fillRect/>
          </a:stretch>
        </p:blipFill>
        <p:spPr bwMode="auto">
          <a:xfrm>
            <a:off x="1835696" y="699542"/>
            <a:ext cx="5472608" cy="4248472"/>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6146" name="Picture 2"/>
          <p:cNvPicPr>
            <a:picLocks noChangeAspect="1" noChangeArrowheads="1"/>
          </p:cNvPicPr>
          <p:nvPr/>
        </p:nvPicPr>
        <p:blipFill>
          <a:blip r:embed="rId2" cstate="print"/>
          <a:srcRect/>
          <a:stretch>
            <a:fillRect/>
          </a:stretch>
        </p:blipFill>
        <p:spPr bwMode="auto">
          <a:xfrm>
            <a:off x="1333500" y="1209675"/>
            <a:ext cx="6477000" cy="2724150"/>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7170" name="Picture 2"/>
          <p:cNvPicPr>
            <a:picLocks noChangeAspect="1" noChangeArrowheads="1"/>
          </p:cNvPicPr>
          <p:nvPr/>
        </p:nvPicPr>
        <p:blipFill>
          <a:blip r:embed="rId2" cstate="print"/>
          <a:srcRect/>
          <a:stretch>
            <a:fillRect/>
          </a:stretch>
        </p:blipFill>
        <p:spPr bwMode="auto">
          <a:xfrm>
            <a:off x="1371600" y="1138238"/>
            <a:ext cx="6400800" cy="2867025"/>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8194" name="Picture 2"/>
          <p:cNvPicPr>
            <a:picLocks noChangeAspect="1" noChangeArrowheads="1"/>
          </p:cNvPicPr>
          <p:nvPr/>
        </p:nvPicPr>
        <p:blipFill>
          <a:blip r:embed="rId2" cstate="print"/>
          <a:srcRect/>
          <a:stretch>
            <a:fillRect/>
          </a:stretch>
        </p:blipFill>
        <p:spPr bwMode="auto">
          <a:xfrm>
            <a:off x="1459632" y="687005"/>
            <a:ext cx="6224736" cy="4116993"/>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3" cstate="print">
              <a:extLst>
                <a:ext uri="{28A0092B-C50C-407E-A947-70E740481C1C}">
                  <a14:useLocalDpi xmlns=""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pic>
        <p:nvPicPr>
          <p:cNvPr id="9" name="图片 8" descr="PNG公司logo.png"/>
          <p:cNvPicPr>
            <a:picLocks noChangeAspect="1"/>
          </p:cNvPicPr>
          <p:nvPr/>
        </p:nvPicPr>
        <p:blipFill>
          <a:blip r:embed="rId4" cstate="print"/>
          <a:stretch>
            <a:fillRect/>
          </a:stretch>
        </p:blipFill>
        <p:spPr>
          <a:xfrm>
            <a:off x="-36512" y="0"/>
            <a:ext cx="1728192" cy="576064"/>
          </a:xfrm>
          <a:prstGeom prst="rect">
            <a:avLst/>
          </a:prstGeom>
        </p:spPr>
      </p:pic>
      <p:sp>
        <p:nvSpPr>
          <p:cNvPr id="10"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02</a:t>
            </a:r>
            <a:endParaRPr lang="zh-CN" altLang="en-US" sz="4000" b="1" dirty="0">
              <a:solidFill>
                <a:schemeClr val="bg1"/>
              </a:solidFill>
              <a:latin typeface="微软雅黑" pitchFamily="34" charset="-122"/>
              <a:ea typeface="微软雅黑" pitchFamily="34" charset="-122"/>
            </a:endParaRPr>
          </a:p>
        </p:txBody>
      </p:sp>
      <p:sp>
        <p:nvSpPr>
          <p:cNvPr id="11" name="文本占位符 3"/>
          <p:cNvSpPr txBox="1">
            <a:spLocks/>
          </p:cNvSpPr>
          <p:nvPr/>
        </p:nvSpPr>
        <p:spPr>
          <a:xfrm>
            <a:off x="5364088" y="2211710"/>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smtClean="0">
                <a:solidFill>
                  <a:schemeClr val="bg1"/>
                </a:solidFill>
                <a:ea typeface="微软雅黑" pitchFamily="34" charset="-122"/>
              </a:rPr>
              <a:t>税务</a:t>
            </a:r>
            <a:endParaRPr lang="zh-CN" altLang="en-US" sz="3600" dirty="0">
              <a:solidFill>
                <a:schemeClr val="bg1"/>
              </a:solidFill>
              <a:ea typeface="微软雅黑" pitchFamily="34" charset="-122"/>
            </a:endParaRPr>
          </a:p>
        </p:txBody>
      </p:sp>
      <p:sp>
        <p:nvSpPr>
          <p:cNvPr id="12" name="矩形 11"/>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 xmlns:p14="http://schemas.microsoft.com/office/powerpoint/2010/main" val="1254377605"/>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9" name="矩形 8"/>
          <p:cNvSpPr/>
          <p:nvPr/>
        </p:nvSpPr>
        <p:spPr>
          <a:xfrm>
            <a:off x="539552" y="802322"/>
            <a:ext cx="7992888" cy="3600986"/>
          </a:xfrm>
          <a:prstGeom prst="rect">
            <a:avLst/>
          </a:prstGeom>
        </p:spPr>
        <p:txBody>
          <a:bodyPr wrap="square">
            <a:spAutoFit/>
          </a:bodyPr>
          <a:lstStyle/>
          <a:p>
            <a:pPr algn="ctr"/>
            <a:r>
              <a:rPr lang="zh-CN" altLang="en-US" sz="1200" b="1" dirty="0" smtClean="0">
                <a:solidFill>
                  <a:schemeClr val="accent1"/>
                </a:solidFill>
              </a:rPr>
              <a:t>国家税务总局</a:t>
            </a:r>
          </a:p>
          <a:p>
            <a:pPr algn="ctr"/>
            <a:r>
              <a:rPr lang="zh-CN" altLang="en-US" sz="1200" b="1" dirty="0" smtClean="0">
                <a:solidFill>
                  <a:schemeClr val="accent1"/>
                </a:solidFill>
              </a:rPr>
              <a:t>关于公布符合条件的销售熊猫普制金币纳税人名单（第八批）暨不符合条件的纳税人退出名单 （第二批）的公告</a:t>
            </a:r>
          </a:p>
          <a:p>
            <a:pPr algn="ctr"/>
            <a:r>
              <a:rPr lang="zh-CN" altLang="en-US" sz="1200" b="1" dirty="0" smtClean="0">
                <a:solidFill>
                  <a:schemeClr val="accent1"/>
                </a:solidFill>
              </a:rPr>
              <a:t>国家税务总局公告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28</a:t>
            </a:r>
            <a:r>
              <a:rPr lang="zh-CN" altLang="en-US" sz="1200" b="1" dirty="0" smtClean="0">
                <a:solidFill>
                  <a:schemeClr val="accent1"/>
                </a:solidFill>
              </a:rPr>
              <a:t>号</a:t>
            </a:r>
          </a:p>
          <a:p>
            <a:endParaRPr lang="zh-CN" altLang="en-US" sz="1200" dirty="0" smtClean="0"/>
          </a:p>
          <a:p>
            <a:r>
              <a:rPr lang="zh-CN" altLang="en-US" sz="1200" dirty="0" smtClean="0"/>
              <a:t> </a:t>
            </a:r>
          </a:p>
          <a:p>
            <a:r>
              <a:rPr lang="zh-CN" altLang="en-US" sz="1200" dirty="0" smtClean="0"/>
              <a:t>　 　现将符合条件的销售熊猫普制金币纳税人名单（见附件</a:t>
            </a:r>
            <a:r>
              <a:rPr lang="en-US" altLang="zh-CN" sz="1200" dirty="0" smtClean="0"/>
              <a:t>1</a:t>
            </a:r>
            <a:r>
              <a:rPr lang="zh-CN" altLang="en-US" sz="1200" dirty="0" smtClean="0"/>
              <a:t>）予以公布。该名单所列纳税人销售熊猫普制金币，符合</a:t>
            </a:r>
            <a:r>
              <a:rPr lang="en-US" altLang="zh-CN" sz="1200" dirty="0" smtClean="0"/>
              <a:t>《</a:t>
            </a:r>
            <a:r>
              <a:rPr lang="zh-CN" altLang="en-US" sz="1200" dirty="0" smtClean="0"/>
              <a:t>财政部 国家税务总局关于熊猫普制金币免征增值税政策的通知</a:t>
            </a:r>
            <a:r>
              <a:rPr lang="en-US" altLang="zh-CN" sz="1200" dirty="0" smtClean="0"/>
              <a:t>》</a:t>
            </a:r>
            <a:r>
              <a:rPr lang="zh-CN" altLang="en-US" sz="1200" dirty="0" smtClean="0"/>
              <a:t>（财税</a:t>
            </a:r>
            <a:r>
              <a:rPr lang="en-US" altLang="zh-CN" sz="1200" dirty="0" smtClean="0"/>
              <a:t>〔2012〕97</a:t>
            </a:r>
            <a:r>
              <a:rPr lang="zh-CN" altLang="en-US" sz="1200" dirty="0" smtClean="0"/>
              <a:t>号）和</a:t>
            </a:r>
            <a:r>
              <a:rPr lang="en-US" altLang="zh-CN" sz="1200" dirty="0" smtClean="0"/>
              <a:t>《</a:t>
            </a:r>
            <a:r>
              <a:rPr lang="zh-CN" altLang="en-US" sz="1200" dirty="0" smtClean="0"/>
              <a:t>国家税务总局关于发布</a:t>
            </a:r>
            <a:r>
              <a:rPr lang="en-US" altLang="zh-CN" sz="1200" dirty="0" smtClean="0"/>
              <a:t>〈</a:t>
            </a:r>
            <a:r>
              <a:rPr lang="zh-CN" altLang="en-US" sz="1200" dirty="0" smtClean="0"/>
              <a:t>熊猫普制金币免征增值税管理办法（试行）</a:t>
            </a:r>
            <a:r>
              <a:rPr lang="en-US" altLang="zh-CN" sz="1200" dirty="0" smtClean="0"/>
              <a:t>〉</a:t>
            </a:r>
            <a:r>
              <a:rPr lang="zh-CN" altLang="en-US" sz="1200" dirty="0" smtClean="0"/>
              <a:t>的公告</a:t>
            </a:r>
            <a:r>
              <a:rPr lang="en-US" altLang="zh-CN" sz="1200" dirty="0" smtClean="0"/>
              <a:t>》</a:t>
            </a:r>
            <a:r>
              <a:rPr lang="zh-CN" altLang="en-US" sz="1200" dirty="0" smtClean="0"/>
              <a:t>（国家税务总局公告</a:t>
            </a:r>
            <a:r>
              <a:rPr lang="en-US" altLang="zh-CN" sz="1200" dirty="0" smtClean="0"/>
              <a:t>2013</a:t>
            </a:r>
            <a:r>
              <a:rPr lang="zh-CN" altLang="en-US" sz="1200" dirty="0" smtClean="0"/>
              <a:t>年第</a:t>
            </a:r>
            <a:r>
              <a:rPr lang="en-US" altLang="zh-CN" sz="1200" dirty="0" smtClean="0"/>
              <a:t>6</a:t>
            </a:r>
            <a:r>
              <a:rPr lang="zh-CN" altLang="en-US" sz="1200" dirty="0" smtClean="0"/>
              <a:t>号）相关规定的，可享受增值税免税政策。</a:t>
            </a:r>
          </a:p>
          <a:p>
            <a:r>
              <a:rPr lang="zh-CN" altLang="en-US" sz="1200" dirty="0" smtClean="0"/>
              <a:t> 　　不符合条件的纳税人退出名单（见附件</a:t>
            </a:r>
            <a:r>
              <a:rPr lang="en-US" altLang="zh-CN" sz="1200" dirty="0" smtClean="0"/>
              <a:t>2</a:t>
            </a:r>
            <a:r>
              <a:rPr lang="zh-CN" altLang="en-US" sz="1200" dirty="0" smtClean="0"/>
              <a:t>）所列纳税人销售熊猫普制金币，不再按照上述规定享受增值税免税政策。</a:t>
            </a:r>
          </a:p>
          <a:p>
            <a:r>
              <a:rPr lang="zh-CN" altLang="en-US" sz="1200" dirty="0" smtClean="0"/>
              <a:t> 　　本公告自</a:t>
            </a:r>
            <a:r>
              <a:rPr lang="en-US" altLang="zh-CN" sz="1200" dirty="0" smtClean="0"/>
              <a:t>2017</a:t>
            </a:r>
            <a:r>
              <a:rPr lang="zh-CN" altLang="en-US" sz="1200" dirty="0" smtClean="0"/>
              <a:t>年</a:t>
            </a:r>
            <a:r>
              <a:rPr lang="en-US" altLang="zh-CN" sz="1200" dirty="0" smtClean="0"/>
              <a:t>9</a:t>
            </a:r>
            <a:r>
              <a:rPr lang="zh-CN" altLang="en-US" sz="1200" dirty="0" smtClean="0"/>
              <a:t>月</a:t>
            </a:r>
            <a:r>
              <a:rPr lang="en-US" altLang="zh-CN" sz="1200" dirty="0" smtClean="0"/>
              <a:t>1</a:t>
            </a:r>
            <a:r>
              <a:rPr lang="zh-CN" altLang="en-US" sz="1200" dirty="0" smtClean="0"/>
              <a:t>日起施行。</a:t>
            </a:r>
          </a:p>
          <a:p>
            <a:r>
              <a:rPr lang="zh-CN" altLang="en-US" sz="1200" dirty="0" smtClean="0"/>
              <a:t> 　　特此公告。</a:t>
            </a:r>
          </a:p>
          <a:p>
            <a:endParaRPr lang="zh-CN" altLang="en-US" sz="1200" dirty="0" smtClean="0"/>
          </a:p>
          <a:p>
            <a:r>
              <a:rPr lang="zh-CN" altLang="en-US" sz="1200" dirty="0" smtClean="0"/>
              <a:t> 　　附件：</a:t>
            </a:r>
            <a:r>
              <a:rPr lang="en-US" altLang="zh-CN" sz="1200" dirty="0" smtClean="0">
                <a:hlinkClick r:id="rId2" action="ppaction://hlinkfile"/>
              </a:rPr>
              <a:t>1.</a:t>
            </a:r>
            <a:r>
              <a:rPr lang="zh-CN" altLang="en-US" sz="1200" dirty="0" smtClean="0">
                <a:hlinkClick r:id="rId2" action="ppaction://hlinkfile"/>
              </a:rPr>
              <a:t>符合条件的销售熊猫普制金币纳税人名单（第八批）</a:t>
            </a:r>
            <a:endParaRPr lang="zh-CN" altLang="en-US" sz="1200" dirty="0" smtClean="0"/>
          </a:p>
          <a:p>
            <a:r>
              <a:rPr lang="zh-CN" altLang="en-US" sz="1200" dirty="0" smtClean="0"/>
              <a:t> 　　　　　</a:t>
            </a:r>
            <a:r>
              <a:rPr lang="en-US" altLang="zh-CN" sz="1200" dirty="0" smtClean="0">
                <a:hlinkClick r:id="rId3" action="ppaction://hlinkfile"/>
              </a:rPr>
              <a:t>2.</a:t>
            </a:r>
            <a:r>
              <a:rPr lang="zh-CN" altLang="en-US" sz="1200" dirty="0" smtClean="0">
                <a:hlinkClick r:id="rId3" action="ppaction://hlinkfile"/>
              </a:rPr>
              <a:t>不符合条件的纳税人退出名单（第二批）</a:t>
            </a:r>
            <a:endParaRPr lang="zh-CN" altLang="en-US" sz="1200" dirty="0" smtClean="0"/>
          </a:p>
          <a:p>
            <a:endParaRPr lang="zh-CN" altLang="en-US" sz="1200" dirty="0" smtClean="0"/>
          </a:p>
          <a:p>
            <a:pPr algn="r"/>
            <a:r>
              <a:rPr lang="zh-CN" altLang="en-US" sz="1200" dirty="0" smtClean="0"/>
              <a:t>国家税务总</a:t>
            </a:r>
            <a:r>
              <a:rPr lang="zh-CN" altLang="en-US" sz="1200" dirty="0" smtClean="0"/>
              <a:t>局</a:t>
            </a:r>
            <a:endParaRPr lang="zh-CN" altLang="en-US" sz="1200" dirty="0" smtClean="0"/>
          </a:p>
          <a:p>
            <a:pPr algn="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12</a:t>
            </a:r>
            <a:r>
              <a:rPr lang="zh-CN" altLang="en-US" sz="1200" dirty="0" smtClean="0"/>
              <a:t>日</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9218" name="Picture 2"/>
          <p:cNvPicPr>
            <a:picLocks noChangeAspect="1" noChangeArrowheads="1"/>
          </p:cNvPicPr>
          <p:nvPr/>
        </p:nvPicPr>
        <p:blipFill>
          <a:blip r:embed="rId2" cstate="print"/>
          <a:srcRect/>
          <a:stretch>
            <a:fillRect/>
          </a:stretch>
        </p:blipFill>
        <p:spPr bwMode="auto">
          <a:xfrm>
            <a:off x="6228882" y="3493931"/>
            <a:ext cx="2375566" cy="1526091"/>
          </a:xfrm>
          <a:prstGeom prst="rect">
            <a:avLst/>
          </a:prstGeom>
          <a:noFill/>
          <a:ln w="9525">
            <a:noFill/>
            <a:miter lim="800000"/>
            <a:headEnd/>
            <a:tailEnd/>
          </a:ln>
        </p:spPr>
      </p:pic>
      <p:sp>
        <p:nvSpPr>
          <p:cNvPr id="10" name="矩形 9"/>
          <p:cNvSpPr/>
          <p:nvPr/>
        </p:nvSpPr>
        <p:spPr>
          <a:xfrm>
            <a:off x="431540" y="699542"/>
            <a:ext cx="8280920" cy="3323987"/>
          </a:xfrm>
          <a:prstGeom prst="rect">
            <a:avLst/>
          </a:prstGeom>
        </p:spPr>
        <p:txBody>
          <a:bodyPr wrap="square">
            <a:spAutoFit/>
          </a:bodyPr>
          <a:lstStyle/>
          <a:p>
            <a:pPr algn="ctr"/>
            <a:r>
              <a:rPr lang="zh-CN" altLang="en-US" sz="1200" b="1" dirty="0" smtClean="0">
                <a:solidFill>
                  <a:schemeClr val="accent1"/>
                </a:solidFill>
              </a:rPr>
              <a:t>关于</a:t>
            </a:r>
            <a:r>
              <a:rPr lang="en-US" altLang="zh-CN" sz="1200" b="1" dirty="0" smtClean="0">
                <a:solidFill>
                  <a:schemeClr val="accent1"/>
                </a:solidFill>
              </a:rPr>
              <a:t>《</a:t>
            </a:r>
            <a:r>
              <a:rPr lang="zh-CN" altLang="en-US" sz="1200" b="1" dirty="0" smtClean="0">
                <a:solidFill>
                  <a:schemeClr val="accent1"/>
                </a:solidFill>
              </a:rPr>
              <a:t>国家税务总局关于公布符合条件的销售熊猫普制金币纳税人名单（第八批）暨不符合条件的纳税</a:t>
            </a:r>
            <a:r>
              <a:rPr lang="zh-CN" altLang="en-US" sz="1200" b="1" dirty="0" smtClean="0">
                <a:solidFill>
                  <a:schemeClr val="accent1"/>
                </a:solidFill>
              </a:rPr>
              <a:t>人</a:t>
            </a:r>
            <a:endParaRPr lang="en-US" altLang="zh-CN" sz="1200" b="1" dirty="0" smtClean="0">
              <a:solidFill>
                <a:schemeClr val="accent1"/>
              </a:solidFill>
            </a:endParaRPr>
          </a:p>
          <a:p>
            <a:pPr algn="ctr"/>
            <a:r>
              <a:rPr lang="zh-CN" altLang="en-US" sz="1200" b="1" dirty="0" smtClean="0">
                <a:solidFill>
                  <a:schemeClr val="accent1"/>
                </a:solidFill>
              </a:rPr>
              <a:t>退</a:t>
            </a:r>
            <a:r>
              <a:rPr lang="zh-CN" altLang="en-US" sz="1200" b="1" dirty="0" smtClean="0">
                <a:solidFill>
                  <a:schemeClr val="accent1"/>
                </a:solidFill>
              </a:rPr>
              <a:t>出名单（第二批）的公告</a:t>
            </a:r>
            <a:r>
              <a:rPr lang="en-US" altLang="zh-CN" sz="1200" b="1" dirty="0" smtClean="0">
                <a:solidFill>
                  <a:schemeClr val="accent1"/>
                </a:solidFill>
              </a:rPr>
              <a:t>》</a:t>
            </a:r>
            <a:r>
              <a:rPr lang="zh-CN" altLang="en-US" sz="1200" b="1" dirty="0" smtClean="0">
                <a:solidFill>
                  <a:schemeClr val="accent1"/>
                </a:solidFill>
              </a:rPr>
              <a:t>的解读</a:t>
            </a:r>
          </a:p>
          <a:p>
            <a:pPr algn="ctr"/>
            <a:r>
              <a:rPr lang="zh-CN" altLang="en-US" sz="1200" b="1" dirty="0" smtClean="0">
                <a:solidFill>
                  <a:schemeClr val="accent1"/>
                </a:solidFill>
              </a:rPr>
              <a:t>发布日期：</a:t>
            </a:r>
            <a:r>
              <a:rPr lang="en-US" altLang="zh-CN" sz="1200" b="1" dirty="0" smtClean="0">
                <a:solidFill>
                  <a:schemeClr val="accent1"/>
                </a:solidFill>
              </a:rPr>
              <a:t>2017</a:t>
            </a:r>
            <a:r>
              <a:rPr lang="zh-CN" altLang="en-US" sz="1200" b="1" dirty="0" smtClean="0">
                <a:solidFill>
                  <a:schemeClr val="accent1"/>
                </a:solidFill>
              </a:rPr>
              <a:t>年</a:t>
            </a:r>
            <a:r>
              <a:rPr lang="en-US" altLang="zh-CN" sz="1200" b="1" dirty="0" smtClean="0">
                <a:solidFill>
                  <a:schemeClr val="accent1"/>
                </a:solidFill>
              </a:rPr>
              <a:t>08</a:t>
            </a:r>
            <a:r>
              <a:rPr lang="zh-CN" altLang="en-US" sz="1200" b="1" dirty="0" smtClean="0">
                <a:solidFill>
                  <a:schemeClr val="accent1"/>
                </a:solidFill>
              </a:rPr>
              <a:t>月</a:t>
            </a:r>
            <a:r>
              <a:rPr lang="en-US" altLang="zh-CN" sz="1200" b="1" dirty="0" smtClean="0">
                <a:solidFill>
                  <a:schemeClr val="accent1"/>
                </a:solidFill>
              </a:rPr>
              <a:t>01</a:t>
            </a:r>
            <a:r>
              <a:rPr lang="zh-CN" altLang="en-US" sz="1200" b="1" dirty="0" smtClean="0">
                <a:solidFill>
                  <a:schemeClr val="accent1"/>
                </a:solidFill>
              </a:rPr>
              <a:t>日　　　　 来源：国家税务总局办公厅 </a:t>
            </a:r>
          </a:p>
          <a:p>
            <a:endParaRPr lang="zh-CN" altLang="en-US" sz="1200" dirty="0" smtClean="0"/>
          </a:p>
          <a:p>
            <a:endParaRPr lang="zh-CN" altLang="en-US" sz="1200" dirty="0" smtClean="0"/>
          </a:p>
          <a:p>
            <a:pPr>
              <a:lnSpc>
                <a:spcPts val="2000"/>
              </a:lnSpc>
            </a:pPr>
            <a:r>
              <a:rPr lang="zh-CN" altLang="en-US" sz="1200" dirty="0" smtClean="0"/>
              <a:t>　　经国务院批准，国家税务总局联合财政部印发了</a:t>
            </a:r>
            <a:r>
              <a:rPr lang="en-US" altLang="zh-CN" sz="1200" dirty="0" smtClean="0"/>
              <a:t>《</a:t>
            </a:r>
            <a:r>
              <a:rPr lang="zh-CN" altLang="en-US" sz="1200" dirty="0" smtClean="0"/>
              <a:t>关于熊猫普制金币免征增值税政策的通知</a:t>
            </a:r>
            <a:r>
              <a:rPr lang="en-US" altLang="zh-CN" sz="1200" dirty="0" smtClean="0"/>
              <a:t>》</a:t>
            </a:r>
            <a:r>
              <a:rPr lang="zh-CN" altLang="en-US" sz="1200" dirty="0" smtClean="0"/>
              <a:t>（财税</a:t>
            </a:r>
            <a:r>
              <a:rPr lang="en-US" altLang="zh-CN" sz="1200" dirty="0" smtClean="0"/>
              <a:t>〔2012〕97</a:t>
            </a:r>
            <a:r>
              <a:rPr lang="zh-CN" altLang="en-US" sz="1200" dirty="0" smtClean="0"/>
              <a:t>号），明确自</a:t>
            </a:r>
            <a:r>
              <a:rPr lang="en-US" altLang="zh-CN" sz="1200" dirty="0" smtClean="0"/>
              <a:t>2012</a:t>
            </a:r>
            <a:r>
              <a:rPr lang="zh-CN" altLang="en-US" sz="1200" dirty="0" smtClean="0"/>
              <a:t>年</a:t>
            </a:r>
            <a:r>
              <a:rPr lang="en-US" altLang="zh-CN" sz="1200" dirty="0" smtClean="0"/>
              <a:t>1</a:t>
            </a:r>
            <a:r>
              <a:rPr lang="zh-CN" altLang="en-US" sz="1200" dirty="0" smtClean="0"/>
              <a:t>月</a:t>
            </a:r>
            <a:r>
              <a:rPr lang="en-US" altLang="zh-CN" sz="1200" dirty="0" smtClean="0"/>
              <a:t>1</a:t>
            </a:r>
            <a:r>
              <a:rPr lang="zh-CN" altLang="en-US" sz="1200" dirty="0" smtClean="0"/>
              <a:t>日起，对符合条件的纳税人销售的熊猫普制金币免征增值税。之后税务总局配套印发了</a:t>
            </a:r>
            <a:r>
              <a:rPr lang="en-US" altLang="zh-CN" sz="1200" dirty="0" smtClean="0"/>
              <a:t>《</a:t>
            </a:r>
            <a:r>
              <a:rPr lang="zh-CN" altLang="en-US" sz="1200" dirty="0" smtClean="0"/>
              <a:t>关于发布</a:t>
            </a:r>
            <a:r>
              <a:rPr lang="en-US" altLang="zh-CN" sz="1200" dirty="0" smtClean="0"/>
              <a:t>〈</a:t>
            </a:r>
            <a:r>
              <a:rPr lang="zh-CN" altLang="en-US" sz="1200" dirty="0" smtClean="0"/>
              <a:t>熊猫普制金币免征增值税管理办法（试行）</a:t>
            </a:r>
            <a:r>
              <a:rPr lang="en-US" altLang="zh-CN" sz="1200" dirty="0" smtClean="0"/>
              <a:t>〉</a:t>
            </a:r>
            <a:r>
              <a:rPr lang="zh-CN" altLang="en-US" sz="1200" dirty="0" smtClean="0"/>
              <a:t>的公告</a:t>
            </a:r>
            <a:r>
              <a:rPr lang="en-US" altLang="zh-CN" sz="1200" dirty="0" smtClean="0"/>
              <a:t>》</a:t>
            </a:r>
            <a:r>
              <a:rPr lang="zh-CN" altLang="en-US" sz="1200" dirty="0" smtClean="0"/>
              <a:t>（国家税务总局公告</a:t>
            </a:r>
            <a:r>
              <a:rPr lang="en-US" altLang="zh-CN" sz="1200" dirty="0" smtClean="0"/>
              <a:t>2013</a:t>
            </a:r>
            <a:r>
              <a:rPr lang="zh-CN" altLang="en-US" sz="1200" dirty="0" smtClean="0"/>
              <a:t>年第</a:t>
            </a:r>
            <a:r>
              <a:rPr lang="en-US" altLang="zh-CN" sz="1200" dirty="0" smtClean="0"/>
              <a:t>6</a:t>
            </a:r>
            <a:r>
              <a:rPr lang="zh-CN" altLang="en-US" sz="1200" dirty="0" smtClean="0"/>
              <a:t>号），并先后公布了七批符合免税条件的纳税人名单，以及一批不符合免税条件的纳税人退出名单。</a:t>
            </a:r>
          </a:p>
          <a:p>
            <a:pPr>
              <a:lnSpc>
                <a:spcPts val="2000"/>
              </a:lnSpc>
            </a:pPr>
            <a:r>
              <a:rPr lang="zh-CN" altLang="en-US" sz="1200" dirty="0" smtClean="0"/>
              <a:t>　　现将第八批符合条件的</a:t>
            </a:r>
            <a:r>
              <a:rPr lang="en-US" altLang="zh-CN" sz="1200" dirty="0" smtClean="0"/>
              <a:t>54</a:t>
            </a:r>
            <a:r>
              <a:rPr lang="zh-CN" altLang="en-US" sz="1200" dirty="0" smtClean="0"/>
              <a:t>家纳税人名单予以公布，其中包括：经中国银行业监督管理委员会批准，允许开办个人黄金买卖业务的金融机构</a:t>
            </a:r>
            <a:r>
              <a:rPr lang="en-US" altLang="zh-CN" sz="1200" dirty="0" smtClean="0"/>
              <a:t>24</a:t>
            </a:r>
            <a:r>
              <a:rPr lang="zh-CN" altLang="en-US" sz="1200" dirty="0" smtClean="0"/>
              <a:t>家；经中国金币总公司批准，获得“中国熊猫普制金币授权经销商”资格，并通过金币交易系统销售熊猫普制金币的纳税人</a:t>
            </a:r>
            <a:r>
              <a:rPr lang="en-US" altLang="zh-CN" sz="1200" dirty="0" smtClean="0"/>
              <a:t>30</a:t>
            </a:r>
            <a:r>
              <a:rPr lang="zh-CN" altLang="en-US" sz="1200" dirty="0" smtClean="0"/>
              <a:t>家。并明确名单所列纳税人销售熊猫普制金币符合财税</a:t>
            </a:r>
            <a:r>
              <a:rPr lang="en-US" altLang="zh-CN" sz="1200" dirty="0" smtClean="0"/>
              <a:t>〔2012〕97</a:t>
            </a:r>
            <a:r>
              <a:rPr lang="zh-CN" altLang="en-US" sz="1200" dirty="0" smtClean="0"/>
              <a:t>号文件和国家税务总局公告</a:t>
            </a:r>
            <a:r>
              <a:rPr lang="en-US" altLang="zh-CN" sz="1200" dirty="0" smtClean="0"/>
              <a:t>2013</a:t>
            </a:r>
            <a:r>
              <a:rPr lang="zh-CN" altLang="en-US" sz="1200" dirty="0" smtClean="0"/>
              <a:t>年第</a:t>
            </a:r>
            <a:r>
              <a:rPr lang="en-US" altLang="zh-CN" sz="1200" dirty="0" smtClean="0"/>
              <a:t>6</a:t>
            </a:r>
            <a:r>
              <a:rPr lang="zh-CN" altLang="en-US" sz="1200" dirty="0" smtClean="0"/>
              <a:t>号文件相关规定的，免征增值税。</a:t>
            </a:r>
          </a:p>
          <a:p>
            <a:pPr>
              <a:lnSpc>
                <a:spcPts val="2000"/>
              </a:lnSpc>
            </a:pPr>
            <a:r>
              <a:rPr lang="zh-CN" altLang="en-US" sz="1200" dirty="0" smtClean="0"/>
              <a:t>　　此外，明确</a:t>
            </a:r>
            <a:r>
              <a:rPr lang="en-US" altLang="zh-CN" sz="1200" dirty="0" smtClean="0"/>
              <a:t>35</a:t>
            </a:r>
            <a:r>
              <a:rPr lang="zh-CN" altLang="en-US" sz="1200" dirty="0" smtClean="0"/>
              <a:t>家不符合条件的纳税人销售熊猫普制金币，不再免征增值税。</a:t>
            </a:r>
            <a:endParaRPr lang="zh-CN" altLang="en-US" sz="1200" dirty="0"/>
          </a:p>
        </p:txBody>
      </p:sp>
      <p:pic>
        <p:nvPicPr>
          <p:cNvPr id="11" name="Picture 2"/>
          <p:cNvPicPr>
            <a:picLocks noChangeAspect="1" noChangeArrowheads="1"/>
          </p:cNvPicPr>
          <p:nvPr/>
        </p:nvPicPr>
        <p:blipFill>
          <a:blip r:embed="rId3" cstate="print"/>
          <a:srcRect/>
          <a:stretch>
            <a:fillRect/>
          </a:stretch>
        </p:blipFill>
        <p:spPr bwMode="auto">
          <a:xfrm>
            <a:off x="94479" y="555526"/>
            <a:ext cx="1021137" cy="891697"/>
          </a:xfrm>
          <a:prstGeom prst="rect">
            <a:avLst/>
          </a:prstGeom>
          <a:ln>
            <a:noFill/>
          </a:ln>
          <a:effectLst>
            <a:softEdge rad="112500"/>
          </a:effectLst>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638755"/>
            <a:ext cx="8280920" cy="4165243"/>
          </a:xfrm>
          <a:prstGeom prst="rect">
            <a:avLst/>
          </a:prstGeom>
        </p:spPr>
        <p:txBody>
          <a:bodyPr wrap="square">
            <a:spAutoFit/>
          </a:bodyPr>
          <a:lstStyle/>
          <a:p>
            <a:pPr algn="ctr"/>
            <a:r>
              <a:rPr lang="zh-CN" altLang="en-US" sz="1200" b="1" dirty="0" smtClean="0">
                <a:solidFill>
                  <a:schemeClr val="accent1"/>
                </a:solidFill>
              </a:rPr>
              <a:t>国家税务总局</a:t>
            </a:r>
          </a:p>
          <a:p>
            <a:pPr algn="ctr"/>
            <a:r>
              <a:rPr lang="zh-CN" altLang="en-US" sz="1200" b="1" dirty="0" smtClean="0">
                <a:solidFill>
                  <a:schemeClr val="accent1"/>
                </a:solidFill>
              </a:rPr>
              <a:t>关于上海国际能源交易中心原油期货保税交割业务增值税管理问题的公告</a:t>
            </a:r>
          </a:p>
          <a:p>
            <a:pPr algn="ctr"/>
            <a:r>
              <a:rPr lang="zh-CN" altLang="en-US" sz="1200" b="1" dirty="0" smtClean="0">
                <a:solidFill>
                  <a:schemeClr val="accent1"/>
                </a:solidFill>
              </a:rPr>
              <a:t>国家税务总局公告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29</a:t>
            </a:r>
            <a:r>
              <a:rPr lang="zh-CN" altLang="en-US" sz="1200" b="1" dirty="0" smtClean="0">
                <a:solidFill>
                  <a:schemeClr val="accent1"/>
                </a:solidFill>
              </a:rPr>
              <a:t>号</a:t>
            </a:r>
            <a:endParaRPr lang="zh-CN" altLang="en-US" sz="1200" dirty="0" smtClean="0"/>
          </a:p>
          <a:p>
            <a:endParaRPr lang="zh-CN" altLang="en-US" sz="1200" dirty="0" smtClean="0"/>
          </a:p>
          <a:p>
            <a:pPr>
              <a:lnSpc>
                <a:spcPts val="2000"/>
              </a:lnSpc>
            </a:pPr>
            <a:r>
              <a:rPr lang="zh-CN" altLang="en-US" sz="1200" dirty="0" smtClean="0"/>
              <a:t>　　根据</a:t>
            </a:r>
            <a:r>
              <a:rPr lang="en-US" altLang="zh-CN" sz="1200" dirty="0" smtClean="0"/>
              <a:t>《</a:t>
            </a:r>
            <a:r>
              <a:rPr lang="zh-CN" altLang="en-US" sz="1200" dirty="0" smtClean="0"/>
              <a:t>财政部 国家税务总局关于原油和铁矿石期货保税交割业务增值税政策的通知</a:t>
            </a:r>
            <a:r>
              <a:rPr lang="en-US" altLang="zh-CN" sz="1200" dirty="0" smtClean="0"/>
              <a:t>》</a:t>
            </a:r>
            <a:r>
              <a:rPr lang="zh-CN" altLang="en-US" sz="1200" dirty="0" smtClean="0"/>
              <a:t>（财税</a:t>
            </a:r>
            <a:r>
              <a:rPr lang="en-US" altLang="zh-CN" sz="1200" dirty="0" smtClean="0"/>
              <a:t>〔2015〕35</a:t>
            </a:r>
            <a:r>
              <a:rPr lang="zh-CN" altLang="en-US" sz="1200" dirty="0" smtClean="0"/>
              <a:t>号），上海国际能源交易中心股份有限公司（以下简称“上海国际能源交易中心”）开展的原油期货保税交割业务暂免征收增值税。现将有关增值税管理问题公告如下：</a:t>
            </a:r>
          </a:p>
          <a:p>
            <a:pPr>
              <a:lnSpc>
                <a:spcPts val="2000"/>
              </a:lnSpc>
            </a:pPr>
            <a:r>
              <a:rPr lang="zh-CN" altLang="en-US" sz="1200" dirty="0" smtClean="0"/>
              <a:t> 　　一、上海国际能源交易中心开展的原油期货保税交割业务（以下简称“原油期货保税交割业务”）是指参与原油期货保税交割业务的境内机构、境外机构，通过上海国际能源交易中心，以海关特殊监管区域或场所内处于保税监管状态的原油货物为期货实物交割标的物，开展的原油期货实物交割业务。</a:t>
            </a:r>
          </a:p>
          <a:p>
            <a:pPr>
              <a:lnSpc>
                <a:spcPts val="2000"/>
              </a:lnSpc>
            </a:pPr>
            <a:r>
              <a:rPr lang="zh-CN" altLang="en-US" sz="1200" dirty="0" smtClean="0"/>
              <a:t> 　　二、境内机构包括上海国际能源交易中心的会员单位（含期货公司会员和非期货公司会员），以及通过会员单位在上海国际能源交易中心开展原油期货保税交割业务的境内客户；</a:t>
            </a:r>
          </a:p>
          <a:p>
            <a:pPr>
              <a:lnSpc>
                <a:spcPts val="2000"/>
              </a:lnSpc>
            </a:pPr>
            <a:r>
              <a:rPr lang="zh-CN" altLang="en-US" sz="1200" dirty="0" smtClean="0"/>
              <a:t> 　　境外机构包括在上海国际能源交易中心开展原油期货保税交割业务的境外经纪机构和境外参与者。</a:t>
            </a:r>
          </a:p>
          <a:p>
            <a:pPr>
              <a:lnSpc>
                <a:spcPts val="2000"/>
              </a:lnSpc>
            </a:pPr>
            <a:r>
              <a:rPr lang="zh-CN" altLang="en-US" sz="1200" dirty="0" smtClean="0"/>
              <a:t> 　　三、对境内机构的增值税管理按以下规定执行：</a:t>
            </a:r>
          </a:p>
          <a:p>
            <a:pPr>
              <a:lnSpc>
                <a:spcPts val="2000"/>
              </a:lnSpc>
            </a:pPr>
            <a:r>
              <a:rPr lang="zh-CN" altLang="en-US" sz="1200" dirty="0" smtClean="0"/>
              <a:t> 　　（一）境内机构均应注册登记为增值税纳税人。</a:t>
            </a:r>
          </a:p>
          <a:p>
            <a:pPr>
              <a:lnSpc>
                <a:spcPts val="2000"/>
              </a:lnSpc>
            </a:pPr>
            <a:r>
              <a:rPr lang="zh-CN" altLang="en-US" sz="1200" dirty="0" smtClean="0"/>
              <a:t> 　　（二）境内机构应在首次申报原油期货保税交割业务免税时，向主管税务机关提交从事原油期货保税交割业务的书面说明，办理免税备案。</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4</a:t>
            </a:r>
            <a:endParaRPr lang="zh-CN" altLang="en-US" sz="2800" dirty="0">
              <a:solidFill>
                <a:srgbClr val="00518E"/>
              </a:solidFill>
            </a:endParaRPr>
          </a:p>
        </p:txBody>
      </p:sp>
      <p:sp>
        <p:nvSpPr>
          <p:cNvPr id="29" name="矩形 28"/>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30" name="矩形 29"/>
          <p:cNvSpPr/>
          <p:nvPr/>
        </p:nvSpPr>
        <p:spPr>
          <a:xfrm>
            <a:off x="395536" y="627534"/>
            <a:ext cx="8424936" cy="4339650"/>
          </a:xfrm>
          <a:prstGeom prst="rect">
            <a:avLst/>
          </a:prstGeom>
        </p:spPr>
        <p:txBody>
          <a:bodyPr wrap="square">
            <a:spAutoFit/>
          </a:bodyPr>
          <a:lstStyle/>
          <a:p>
            <a:pPr algn="ctr"/>
            <a:r>
              <a:rPr lang="zh-CN" altLang="en-US" sz="1200" b="1" dirty="0" smtClean="0">
                <a:solidFill>
                  <a:srgbClr val="00518E"/>
                </a:solidFill>
              </a:rPr>
              <a:t>海关总署公告</a:t>
            </a:r>
            <a:r>
              <a:rPr lang="en-US" altLang="zh-CN" sz="1200" b="1" dirty="0" smtClean="0">
                <a:solidFill>
                  <a:srgbClr val="00518E"/>
                </a:solidFill>
              </a:rPr>
              <a:t>2017</a:t>
            </a:r>
            <a:r>
              <a:rPr lang="zh-CN" altLang="en-US" sz="1200" b="1" dirty="0" smtClean="0">
                <a:solidFill>
                  <a:srgbClr val="00518E"/>
                </a:solidFill>
              </a:rPr>
              <a:t>年第</a:t>
            </a:r>
            <a:r>
              <a:rPr lang="en-US" altLang="zh-CN" sz="1200" b="1" dirty="0" smtClean="0">
                <a:solidFill>
                  <a:srgbClr val="00518E"/>
                </a:solidFill>
              </a:rPr>
              <a:t>28</a:t>
            </a:r>
            <a:r>
              <a:rPr lang="zh-CN" altLang="en-US" sz="1200" b="1" dirty="0" smtClean="0">
                <a:solidFill>
                  <a:srgbClr val="00518E"/>
                </a:solidFill>
              </a:rPr>
              <a:t>号（关于开展后续核查工作的公告）</a:t>
            </a:r>
          </a:p>
          <a:p>
            <a:r>
              <a:rPr lang="zh-CN" altLang="en-US" sz="1200" dirty="0" smtClean="0"/>
              <a:t>　</a:t>
            </a:r>
          </a:p>
          <a:p>
            <a:r>
              <a:rPr lang="zh-CN" altLang="en-US" sz="1200" dirty="0" smtClean="0"/>
              <a:t>　　为规范作业，保障海关统一执法，维护被核查人的合法权益，在已公告海关保税核查的基础上，对其他核查事宜公告如下：</a:t>
            </a:r>
          </a:p>
          <a:p>
            <a:endParaRPr lang="zh-CN" altLang="en-US" sz="1200" dirty="0" smtClean="0"/>
          </a:p>
          <a:p>
            <a:r>
              <a:rPr lang="zh-CN" altLang="en-US" sz="1200" dirty="0" smtClean="0"/>
              <a:t>　　一、本公告所称“后续核查”，是指针对价格、归类、原产地等风险开展的核查。</a:t>
            </a:r>
          </a:p>
          <a:p>
            <a:r>
              <a:rPr lang="zh-CN" altLang="en-US" sz="1200" dirty="0" smtClean="0"/>
              <a:t>　　二、海关依据</a:t>
            </a:r>
            <a:r>
              <a:rPr lang="en-US" altLang="zh-CN" sz="1200" dirty="0" smtClean="0"/>
              <a:t>《</a:t>
            </a:r>
            <a:r>
              <a:rPr lang="zh-CN" altLang="en-US" sz="1200" dirty="0" smtClean="0"/>
              <a:t>中华人民共和国海关法</a:t>
            </a:r>
            <a:r>
              <a:rPr lang="en-US" altLang="zh-CN" sz="1200" dirty="0" smtClean="0"/>
              <a:t>》</a:t>
            </a:r>
            <a:r>
              <a:rPr lang="zh-CN" altLang="en-US" sz="1200" dirty="0" smtClean="0"/>
              <a:t>、</a:t>
            </a:r>
            <a:r>
              <a:rPr lang="en-US" altLang="zh-CN" sz="1200" dirty="0" smtClean="0"/>
              <a:t>《</a:t>
            </a:r>
            <a:r>
              <a:rPr lang="zh-CN" altLang="en-US" sz="1200" dirty="0" smtClean="0"/>
              <a:t>中华人民共和国进出口货物原产地条例</a:t>
            </a:r>
            <a:r>
              <a:rPr lang="en-US" altLang="zh-CN" sz="1200" dirty="0" smtClean="0"/>
              <a:t>》</a:t>
            </a:r>
            <a:r>
              <a:rPr lang="zh-CN" altLang="en-US" sz="1200" dirty="0" smtClean="0"/>
              <a:t>、</a:t>
            </a:r>
            <a:r>
              <a:rPr lang="en-US" altLang="zh-CN" sz="1200" dirty="0" smtClean="0"/>
              <a:t>《</a:t>
            </a:r>
            <a:r>
              <a:rPr lang="zh-CN" altLang="en-US" sz="1200" dirty="0" smtClean="0"/>
              <a:t>中华人民共和国海关进出口货物征税管理办法</a:t>
            </a:r>
            <a:r>
              <a:rPr lang="en-US" altLang="zh-CN" sz="1200" dirty="0" smtClean="0"/>
              <a:t>》</a:t>
            </a:r>
            <a:r>
              <a:rPr lang="zh-CN" altLang="en-US" sz="1200" dirty="0" smtClean="0"/>
              <a:t>等法律、行政法规和规章的规定实施核查时，核查人员应当向被核查人的法定代表人或者主要负责人或者其指定的代表（以下统称被核查人代表）出示海关执法证件，并说明核查工作要求。</a:t>
            </a:r>
          </a:p>
          <a:p>
            <a:r>
              <a:rPr lang="zh-CN" altLang="en-US" sz="1200" dirty="0" smtClean="0"/>
              <a:t>　　三、海关对被核查人的账簿、单证等有关资料进行复制的，由被核查人代表确认复制资料与原件无误后，在复制资料上注明出处、页数、复制时间以及“本件与原件一致，核对无误”并签章。以外文记录的账簿、单证等有关资料需要翻译的，被核查人应当提供中文译本。</a:t>
            </a:r>
          </a:p>
          <a:p>
            <a:r>
              <a:rPr lang="zh-CN" altLang="en-US" sz="1200" dirty="0" smtClean="0"/>
              <a:t>　　海关对被核查人的电子数据进行复制的，应当注明制作方法、制作时间、制作人、数据内容以及原始载体存放处等，由制作人和被核查人代表签章。</a:t>
            </a:r>
          </a:p>
          <a:p>
            <a:r>
              <a:rPr lang="zh-CN" altLang="en-US" sz="1200" dirty="0" smtClean="0"/>
              <a:t>　　四、海关进入被核查人的生产经营场所、货物存放场所，检查与进出口活动有关的生产经营情况和货物的，应当制作</a:t>
            </a:r>
            <a:r>
              <a:rPr lang="en-US" altLang="zh-CN" sz="1200" dirty="0" smtClean="0"/>
              <a:t>《</a:t>
            </a:r>
            <a:r>
              <a:rPr lang="zh-CN" altLang="en-US" sz="1200" dirty="0" smtClean="0"/>
              <a:t>核查记录</a:t>
            </a:r>
            <a:r>
              <a:rPr lang="en-US" altLang="zh-CN" sz="1200" dirty="0" smtClean="0"/>
              <a:t>》</a:t>
            </a:r>
            <a:r>
              <a:rPr lang="zh-CN" altLang="en-US" sz="1200" dirty="0" smtClean="0"/>
              <a:t>（见附件），经双方核对无误后，由核查人员、被核查人代表和检查场所负责人签章。</a:t>
            </a:r>
          </a:p>
          <a:p>
            <a:r>
              <a:rPr lang="zh-CN" altLang="en-US" sz="1200" dirty="0" smtClean="0"/>
              <a:t>　　本公告自发布之日起施行。</a:t>
            </a:r>
          </a:p>
          <a:p>
            <a:r>
              <a:rPr lang="zh-CN" altLang="en-US" sz="1200" dirty="0" smtClean="0"/>
              <a:t>　　特此公告。</a:t>
            </a:r>
          </a:p>
          <a:p>
            <a:endParaRPr lang="zh-CN" altLang="en-US" sz="1200" dirty="0" smtClean="0"/>
          </a:p>
          <a:p>
            <a:r>
              <a:rPr lang="zh-CN" altLang="en-US" sz="1200" dirty="0" smtClean="0"/>
              <a:t>       附件：</a:t>
            </a:r>
            <a:r>
              <a:rPr lang="zh-CN" altLang="en-US" sz="1200" dirty="0" smtClean="0">
                <a:hlinkClick r:id="rId2" action="ppaction://hlinkfile"/>
              </a:rPr>
              <a:t>核查记录</a:t>
            </a:r>
            <a:r>
              <a:rPr lang="en-US" altLang="zh-CN" sz="1200" dirty="0" smtClean="0">
                <a:hlinkClick r:id="rId2" action="ppaction://hlinkfile"/>
              </a:rPr>
              <a:t>.doc</a:t>
            </a:r>
            <a:endParaRPr lang="en-US" altLang="zh-CN" sz="1200" dirty="0" smtClean="0"/>
          </a:p>
          <a:p>
            <a:endParaRPr lang="en-US" altLang="zh-CN" sz="1200" dirty="0" smtClean="0"/>
          </a:p>
          <a:p>
            <a:pPr algn="r"/>
            <a:r>
              <a:rPr lang="zh-CN" altLang="en-US" sz="1200" dirty="0" smtClean="0"/>
              <a:t>海关总署</a:t>
            </a:r>
          </a:p>
          <a:p>
            <a:pPr algn="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4</a:t>
            </a:r>
            <a:r>
              <a:rPr lang="zh-CN" altLang="en-US" sz="1200" dirty="0" smtClean="0"/>
              <a:t>日</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864458"/>
            <a:ext cx="8424936" cy="3939540"/>
          </a:xfrm>
          <a:prstGeom prst="rect">
            <a:avLst/>
          </a:prstGeom>
        </p:spPr>
        <p:txBody>
          <a:bodyPr wrap="square">
            <a:spAutoFit/>
          </a:bodyPr>
          <a:lstStyle/>
          <a:p>
            <a:pPr>
              <a:lnSpc>
                <a:spcPts val="2000"/>
              </a:lnSpc>
            </a:pPr>
            <a:r>
              <a:rPr lang="zh-CN" altLang="en-US" sz="1200" dirty="0" smtClean="0"/>
              <a:t> 　　（三）原油期货保税交割业务的卖方为境内机构时，应向买方开具增值税普通发票。即境内卖方客户应向卖方会员单位开具增值税普通发票，卖方会员单位应向上海国际能源交易中心开具增值税普通发票，上海国际能源交易中心应向买方会员单位开具增值税普通发票，买方会员单位应向境内或境外买方客户开具增值税普通发票。开票金额均为上海国际能源交易中心保税交割结算单上注明的保税交割结算金额。</a:t>
            </a:r>
          </a:p>
          <a:p>
            <a:pPr>
              <a:lnSpc>
                <a:spcPts val="2000"/>
              </a:lnSpc>
            </a:pPr>
            <a:r>
              <a:rPr lang="zh-CN" altLang="en-US" sz="1200" dirty="0" smtClean="0"/>
              <a:t> 　　（四）境内机构应将免税业务对应的保税交割结算单及开具和收取的发票、收付款凭证以及保税标准仓单清单等资料按月整理成册，留存备查。</a:t>
            </a:r>
          </a:p>
          <a:p>
            <a:pPr>
              <a:lnSpc>
                <a:spcPts val="2000"/>
              </a:lnSpc>
            </a:pPr>
            <a:r>
              <a:rPr lang="zh-CN" altLang="en-US" sz="1200" dirty="0" smtClean="0"/>
              <a:t> 　　四、原油期货保税交割业务的卖方为境外机构时，卖方会员单位应向卖方索取相应的收款凭证，并以此作为免税依据。</a:t>
            </a:r>
          </a:p>
          <a:p>
            <a:pPr>
              <a:lnSpc>
                <a:spcPts val="2000"/>
              </a:lnSpc>
            </a:pPr>
            <a:r>
              <a:rPr lang="zh-CN" altLang="en-US" sz="1200" dirty="0" smtClean="0"/>
              <a:t> 　　五、上海国际能源交易中心的增值税管理规定，参照本公告第三条对境内机构的增值税管理规定执行。</a:t>
            </a:r>
          </a:p>
          <a:p>
            <a:pPr>
              <a:lnSpc>
                <a:spcPts val="2000"/>
              </a:lnSpc>
            </a:pPr>
            <a:r>
              <a:rPr lang="zh-CN" altLang="en-US" sz="1200" dirty="0" smtClean="0"/>
              <a:t> 　　六、上海期货交易所与上海国际能源交易中心其他期货品种的保税交割业务，适用免征增值税政策的，其增值税管理参照本公告执行。</a:t>
            </a:r>
          </a:p>
          <a:p>
            <a:pPr>
              <a:lnSpc>
                <a:spcPts val="2000"/>
              </a:lnSpc>
            </a:pPr>
            <a:r>
              <a:rPr lang="zh-CN" altLang="en-US" sz="1200" dirty="0" smtClean="0"/>
              <a:t> 　　七、本公告自发布之日起施行。</a:t>
            </a:r>
          </a:p>
          <a:p>
            <a:pPr>
              <a:lnSpc>
                <a:spcPts val="2000"/>
              </a:lnSpc>
            </a:pPr>
            <a:r>
              <a:rPr lang="zh-CN" altLang="en-US" sz="1200" dirty="0" smtClean="0"/>
              <a:t> 　　特此公告。</a:t>
            </a:r>
          </a:p>
          <a:p>
            <a:pPr>
              <a:lnSpc>
                <a:spcPts val="2000"/>
              </a:lnSpc>
            </a:pPr>
            <a:endParaRPr lang="zh-CN" altLang="en-US" sz="1200" dirty="0" smtClean="0"/>
          </a:p>
          <a:p>
            <a:pPr algn="r">
              <a:lnSpc>
                <a:spcPts val="2000"/>
              </a:lnSpc>
            </a:pPr>
            <a:r>
              <a:rPr lang="zh-CN" altLang="en-US" sz="1200" dirty="0" smtClean="0"/>
              <a:t>国家税务总</a:t>
            </a:r>
            <a:r>
              <a:rPr lang="zh-CN" altLang="en-US" sz="1200" dirty="0" smtClean="0"/>
              <a:t>局</a:t>
            </a:r>
            <a:endParaRPr lang="zh-CN" altLang="en-US" sz="1200" dirty="0" smtClean="0"/>
          </a:p>
          <a:p>
            <a:pPr algn="r">
              <a:lnSpc>
                <a:spcPts val="2000"/>
              </a:lnSpc>
            </a:pP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28</a:t>
            </a:r>
            <a:r>
              <a:rPr lang="zh-CN" altLang="en-US" sz="1200" dirty="0" smtClean="0"/>
              <a:t>日</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8" name="Picture 2"/>
          <p:cNvPicPr>
            <a:picLocks noChangeAspect="1" noChangeArrowheads="1"/>
          </p:cNvPicPr>
          <p:nvPr/>
        </p:nvPicPr>
        <p:blipFill>
          <a:blip r:embed="rId2" cstate="print"/>
          <a:srcRect/>
          <a:stretch>
            <a:fillRect/>
          </a:stretch>
        </p:blipFill>
        <p:spPr bwMode="auto">
          <a:xfrm>
            <a:off x="94479" y="555526"/>
            <a:ext cx="1021137" cy="891697"/>
          </a:xfrm>
          <a:prstGeom prst="rect">
            <a:avLst/>
          </a:prstGeom>
          <a:ln>
            <a:noFill/>
          </a:ln>
          <a:effectLst>
            <a:softEdge rad="112500"/>
          </a:effectLst>
        </p:spPr>
      </p:pic>
      <p:sp>
        <p:nvSpPr>
          <p:cNvPr id="9" name="矩形 8"/>
          <p:cNvSpPr/>
          <p:nvPr/>
        </p:nvSpPr>
        <p:spPr>
          <a:xfrm>
            <a:off x="611560" y="771550"/>
            <a:ext cx="8064896" cy="3467616"/>
          </a:xfrm>
          <a:prstGeom prst="rect">
            <a:avLst/>
          </a:prstGeom>
        </p:spPr>
        <p:txBody>
          <a:bodyPr wrap="square">
            <a:spAutoFit/>
          </a:bodyPr>
          <a:lstStyle/>
          <a:p>
            <a:pPr algn="ctr"/>
            <a:r>
              <a:rPr lang="zh-CN" altLang="en-US" sz="1200" b="1" dirty="0" smtClean="0">
                <a:solidFill>
                  <a:schemeClr val="accent1"/>
                </a:solidFill>
              </a:rPr>
              <a:t>关于</a:t>
            </a:r>
            <a:r>
              <a:rPr lang="en-US" altLang="zh-CN" sz="1200" b="1" dirty="0" smtClean="0">
                <a:solidFill>
                  <a:schemeClr val="accent1"/>
                </a:solidFill>
              </a:rPr>
              <a:t>《</a:t>
            </a:r>
            <a:r>
              <a:rPr lang="zh-CN" altLang="en-US" sz="1200" b="1" dirty="0" smtClean="0">
                <a:solidFill>
                  <a:schemeClr val="accent1"/>
                </a:solidFill>
              </a:rPr>
              <a:t>国家税务总局关于上海国际能源交易中心原油期货保税交割业务增值税管理问题的公告</a:t>
            </a:r>
            <a:r>
              <a:rPr lang="en-US" altLang="zh-CN" sz="1200" b="1" dirty="0" smtClean="0">
                <a:solidFill>
                  <a:schemeClr val="accent1"/>
                </a:solidFill>
              </a:rPr>
              <a:t>》</a:t>
            </a:r>
            <a:r>
              <a:rPr lang="zh-CN" altLang="en-US" sz="1200" b="1" dirty="0" smtClean="0">
                <a:solidFill>
                  <a:schemeClr val="accent1"/>
                </a:solidFill>
              </a:rPr>
              <a:t>的解读</a:t>
            </a:r>
          </a:p>
          <a:p>
            <a:pPr algn="ctr"/>
            <a:r>
              <a:rPr lang="zh-CN" altLang="en-US" sz="1200" b="1" dirty="0" smtClean="0">
                <a:solidFill>
                  <a:schemeClr val="accent1"/>
                </a:solidFill>
              </a:rPr>
              <a:t>发布日期：</a:t>
            </a:r>
            <a:r>
              <a:rPr lang="en-US" altLang="zh-CN" sz="1200" b="1" dirty="0" smtClean="0">
                <a:solidFill>
                  <a:schemeClr val="accent1"/>
                </a:solidFill>
              </a:rPr>
              <a:t>2017</a:t>
            </a:r>
            <a:r>
              <a:rPr lang="zh-CN" altLang="en-US" sz="1200" b="1" dirty="0" smtClean="0">
                <a:solidFill>
                  <a:schemeClr val="accent1"/>
                </a:solidFill>
              </a:rPr>
              <a:t>年</a:t>
            </a:r>
            <a:r>
              <a:rPr lang="en-US" altLang="zh-CN" sz="1200" b="1" dirty="0" smtClean="0">
                <a:solidFill>
                  <a:schemeClr val="accent1"/>
                </a:solidFill>
              </a:rPr>
              <a:t>08</a:t>
            </a:r>
            <a:r>
              <a:rPr lang="zh-CN" altLang="en-US" sz="1200" b="1" dirty="0" smtClean="0">
                <a:solidFill>
                  <a:schemeClr val="accent1"/>
                </a:solidFill>
              </a:rPr>
              <a:t>月</a:t>
            </a:r>
            <a:r>
              <a:rPr lang="en-US" altLang="zh-CN" sz="1200" b="1" dirty="0" smtClean="0">
                <a:solidFill>
                  <a:schemeClr val="accent1"/>
                </a:solidFill>
              </a:rPr>
              <a:t>04</a:t>
            </a:r>
            <a:r>
              <a:rPr lang="zh-CN" altLang="en-US" sz="1200" b="1" dirty="0" smtClean="0">
                <a:solidFill>
                  <a:schemeClr val="accent1"/>
                </a:solidFill>
              </a:rPr>
              <a:t>日　　　　 来源：国家税务总局办公厅 </a:t>
            </a:r>
          </a:p>
          <a:p>
            <a:endParaRPr lang="zh-CN" altLang="en-US" sz="1200" dirty="0" smtClean="0"/>
          </a:p>
          <a:p>
            <a:pPr>
              <a:lnSpc>
                <a:spcPts val="2000"/>
              </a:lnSpc>
            </a:pPr>
            <a:r>
              <a:rPr lang="zh-CN" altLang="en-US" sz="1200" dirty="0" smtClean="0"/>
              <a:t>　</a:t>
            </a:r>
            <a:r>
              <a:rPr lang="zh-CN" altLang="en-US" sz="1200" b="1" dirty="0" smtClean="0"/>
              <a:t>　一、公告出台的背景是什么？</a:t>
            </a:r>
          </a:p>
          <a:p>
            <a:pPr>
              <a:lnSpc>
                <a:spcPts val="2000"/>
              </a:lnSpc>
            </a:pPr>
            <a:r>
              <a:rPr lang="zh-CN" altLang="en-US" sz="1200" dirty="0" smtClean="0"/>
              <a:t>　　根据</a:t>
            </a:r>
            <a:r>
              <a:rPr lang="en-US" altLang="zh-CN" sz="1200" dirty="0" smtClean="0"/>
              <a:t>《</a:t>
            </a:r>
            <a:r>
              <a:rPr lang="zh-CN" altLang="en-US" sz="1200" dirty="0" smtClean="0"/>
              <a:t>财政部 国家税务总局关于原油和铁矿石期货保税交割业务增值税政策的通知</a:t>
            </a:r>
            <a:r>
              <a:rPr lang="en-US" altLang="zh-CN" sz="1200" dirty="0" smtClean="0"/>
              <a:t>》</a:t>
            </a:r>
            <a:r>
              <a:rPr lang="zh-CN" altLang="en-US" sz="1200" dirty="0" smtClean="0"/>
              <a:t>（财税</a:t>
            </a:r>
            <a:r>
              <a:rPr lang="en-US" altLang="zh-CN" sz="1200" dirty="0" smtClean="0"/>
              <a:t>〔2015〕35</a:t>
            </a:r>
            <a:r>
              <a:rPr lang="zh-CN" altLang="en-US" sz="1200" dirty="0" smtClean="0"/>
              <a:t>号），上海国际能源交易中心股份有限公司的会员和客户通过上海国际能源交易中心股份有限公司交易的原油期货保税交割业务暂免征收增值税。为明确相关增值税管理，国家税务总局出台了</a:t>
            </a:r>
            <a:r>
              <a:rPr lang="en-US" altLang="zh-CN" sz="1200" dirty="0" smtClean="0"/>
              <a:t>《</a:t>
            </a:r>
            <a:r>
              <a:rPr lang="zh-CN" altLang="en-US" sz="1200" dirty="0" smtClean="0"/>
              <a:t>国家税务总局关于上海国际能源交易中心原油期货保税交割业务增值税管理问题的公告</a:t>
            </a:r>
            <a:r>
              <a:rPr lang="en-US" altLang="zh-CN" sz="1200" dirty="0" smtClean="0"/>
              <a:t>》</a:t>
            </a:r>
            <a:r>
              <a:rPr lang="zh-CN" altLang="en-US" sz="1200" dirty="0" smtClean="0"/>
              <a:t>（以下简称</a:t>
            </a:r>
            <a:r>
              <a:rPr lang="en-US" altLang="zh-CN" sz="1200" dirty="0" smtClean="0"/>
              <a:t>《</a:t>
            </a:r>
            <a:r>
              <a:rPr lang="zh-CN" altLang="en-US" sz="1200" dirty="0" smtClean="0"/>
              <a:t>公告</a:t>
            </a:r>
            <a:r>
              <a:rPr lang="en-US" altLang="zh-CN" sz="1200" dirty="0" smtClean="0"/>
              <a:t>》</a:t>
            </a:r>
            <a:r>
              <a:rPr lang="zh-CN" altLang="en-US" sz="1200" dirty="0" smtClean="0"/>
              <a:t>），以便于操作执行。</a:t>
            </a:r>
          </a:p>
          <a:p>
            <a:pPr>
              <a:lnSpc>
                <a:spcPts val="2000"/>
              </a:lnSpc>
            </a:pPr>
            <a:r>
              <a:rPr lang="zh-CN" altLang="en-US" sz="1200" dirty="0" smtClean="0"/>
              <a:t>　　</a:t>
            </a:r>
            <a:r>
              <a:rPr lang="zh-CN" altLang="en-US" sz="1200" b="1" dirty="0" smtClean="0"/>
              <a:t>二、原油期货保税交割的业务流程是什么？</a:t>
            </a:r>
          </a:p>
          <a:p>
            <a:pPr>
              <a:lnSpc>
                <a:spcPts val="2000"/>
              </a:lnSpc>
            </a:pPr>
            <a:r>
              <a:rPr lang="zh-CN" altLang="en-US" sz="1200" dirty="0" smtClean="0"/>
              <a:t>　　原油期货保税交割具体业务流程可参见下图，其中：</a:t>
            </a:r>
          </a:p>
          <a:p>
            <a:pPr>
              <a:lnSpc>
                <a:spcPts val="2000"/>
              </a:lnSpc>
            </a:pPr>
            <a:r>
              <a:rPr lang="zh-CN" altLang="en-US" sz="1200" dirty="0" smtClean="0"/>
              <a:t>　　（一）原油期货保税交割业务通过上海国际能源交易中心进行，虚线内为境内机构，虚线外为境外机构。</a:t>
            </a:r>
          </a:p>
          <a:p>
            <a:pPr>
              <a:lnSpc>
                <a:spcPts val="2000"/>
              </a:lnSpc>
            </a:pPr>
            <a:r>
              <a:rPr lang="zh-CN" altLang="en-US" sz="1200" dirty="0" smtClean="0"/>
              <a:t>　　（二）箭头方向为资金的结算方向及原油保税仓单的交割方向。</a:t>
            </a:r>
          </a:p>
          <a:p>
            <a:pPr>
              <a:lnSpc>
                <a:spcPts val="2000"/>
              </a:lnSpc>
            </a:pPr>
            <a:r>
              <a:rPr lang="zh-CN" altLang="en-US" sz="1200" dirty="0" smtClean="0"/>
              <a:t>　　（三）灰色箭头方向为增值税普通发票开具方向，红色箭头为境外收付款凭证开具方向，虚线箭头暂不纳入境内增值税管理范围。</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5362" name="Picture 2" descr="http://www.chinatax.gov.cn/n810341/n810760/c2743199/part/2743214.gif"/>
          <p:cNvPicPr>
            <a:picLocks noChangeAspect="1" noChangeArrowheads="1"/>
          </p:cNvPicPr>
          <p:nvPr/>
        </p:nvPicPr>
        <p:blipFill>
          <a:blip r:embed="rId2" cstate="print"/>
          <a:srcRect/>
          <a:stretch>
            <a:fillRect/>
          </a:stretch>
        </p:blipFill>
        <p:spPr bwMode="auto">
          <a:xfrm>
            <a:off x="1581150" y="1021431"/>
            <a:ext cx="5981700" cy="3638551"/>
          </a:xfrm>
          <a:prstGeom prst="rect">
            <a:avLst/>
          </a:prstGeom>
          <a:noFill/>
        </p:spPr>
      </p:pic>
      <p:pic>
        <p:nvPicPr>
          <p:cNvPr id="9" name="Picture 2"/>
          <p:cNvPicPr>
            <a:picLocks noChangeAspect="1" noChangeArrowheads="1"/>
          </p:cNvPicPr>
          <p:nvPr/>
        </p:nvPicPr>
        <p:blipFill>
          <a:blip r:embed="rId3" cstate="print"/>
          <a:srcRect/>
          <a:stretch>
            <a:fillRect/>
          </a:stretch>
        </p:blipFill>
        <p:spPr bwMode="auto">
          <a:xfrm>
            <a:off x="94479" y="555526"/>
            <a:ext cx="1021137" cy="891697"/>
          </a:xfrm>
          <a:prstGeom prst="rect">
            <a:avLst/>
          </a:prstGeom>
          <a:ln>
            <a:noFill/>
          </a:ln>
          <a:effectLst>
            <a:softEdge rad="112500"/>
          </a:effectLst>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611560" y="1372349"/>
            <a:ext cx="7920880" cy="3143617"/>
          </a:xfrm>
          <a:prstGeom prst="rect">
            <a:avLst/>
          </a:prstGeom>
        </p:spPr>
        <p:txBody>
          <a:bodyPr wrap="square">
            <a:spAutoFit/>
          </a:bodyPr>
          <a:lstStyle/>
          <a:p>
            <a:pPr>
              <a:lnSpc>
                <a:spcPts val="2000"/>
              </a:lnSpc>
            </a:pPr>
            <a:r>
              <a:rPr lang="zh-CN" altLang="en-US" sz="1200" dirty="0" smtClean="0"/>
              <a:t>         </a:t>
            </a:r>
            <a:r>
              <a:rPr lang="zh-CN" altLang="en-US" sz="1200" b="1" dirty="0" smtClean="0"/>
              <a:t>三</a:t>
            </a:r>
            <a:r>
              <a:rPr lang="zh-CN" altLang="en-US" sz="1200" b="1" dirty="0" smtClean="0"/>
              <a:t>、对境内机构，有哪些增值税管理措施？</a:t>
            </a:r>
          </a:p>
          <a:p>
            <a:pPr>
              <a:lnSpc>
                <a:spcPts val="2000"/>
              </a:lnSpc>
            </a:pPr>
            <a:r>
              <a:rPr lang="zh-CN" altLang="en-US" sz="1200" dirty="0" smtClean="0"/>
              <a:t>　　</a:t>
            </a:r>
            <a:r>
              <a:rPr lang="en-US" altLang="zh-CN" sz="1200" dirty="0" smtClean="0"/>
              <a:t>《</a:t>
            </a:r>
            <a:r>
              <a:rPr lang="zh-CN" altLang="en-US" sz="1200" dirty="0" smtClean="0"/>
              <a:t>公告</a:t>
            </a:r>
            <a:r>
              <a:rPr lang="en-US" altLang="zh-CN" sz="1200" dirty="0" smtClean="0"/>
              <a:t>》</a:t>
            </a:r>
            <a:r>
              <a:rPr lang="zh-CN" altLang="en-US" sz="1200" dirty="0" smtClean="0"/>
              <a:t>规定，境内机构均应注册登记为增值税纳税人，在首次申报原油期货保税交割业务免税时，向主管税务机关提交从事原油期货保税交割业务的书面说明等资料，办理免税备案。境内机构应将免税业务对应的保税交割结算单及开具和收取的发票、收付款凭证以及保税标准仓单清单等资料按月整理成册，留存备查。</a:t>
            </a:r>
          </a:p>
          <a:p>
            <a:pPr>
              <a:lnSpc>
                <a:spcPts val="2000"/>
              </a:lnSpc>
            </a:pPr>
            <a:r>
              <a:rPr lang="zh-CN" altLang="en-US" sz="1200" dirty="0" smtClean="0"/>
              <a:t>　　</a:t>
            </a:r>
            <a:r>
              <a:rPr lang="zh-CN" altLang="en-US" sz="1200" b="1" dirty="0" smtClean="0"/>
              <a:t>四、原油期货保税交割业务应如何开具发票？</a:t>
            </a:r>
          </a:p>
          <a:p>
            <a:pPr>
              <a:lnSpc>
                <a:spcPts val="2000"/>
              </a:lnSpc>
            </a:pPr>
            <a:r>
              <a:rPr lang="zh-CN" altLang="en-US" sz="1200" dirty="0" smtClean="0"/>
              <a:t>　　</a:t>
            </a:r>
            <a:r>
              <a:rPr lang="en-US" altLang="zh-CN" sz="1200" dirty="0" smtClean="0"/>
              <a:t>《</a:t>
            </a:r>
            <a:r>
              <a:rPr lang="zh-CN" altLang="en-US" sz="1200" dirty="0" smtClean="0"/>
              <a:t>公告</a:t>
            </a:r>
            <a:r>
              <a:rPr lang="en-US" altLang="zh-CN" sz="1200" dirty="0" smtClean="0"/>
              <a:t>》</a:t>
            </a:r>
            <a:r>
              <a:rPr lang="zh-CN" altLang="en-US" sz="1200" dirty="0" smtClean="0"/>
              <a:t>规定，原油期货保税交割业务的卖方为境内机构时，应向买方开具增值税普通发票。即境内卖方客户应向卖方会员单位开具增值税普通发票；卖方会员单位应向上海国际能源交易中心开具增值税普通发票；上海国际能源交易中心应向买方会员单位开具增值税普通发票；买方会员单位应向境内或境外买方客户开具增值税普通发票。开票金额均为上海国际能源交易中心保税交割结算单上注明的保税交割结算金额。</a:t>
            </a:r>
          </a:p>
          <a:p>
            <a:pPr>
              <a:lnSpc>
                <a:spcPts val="2000"/>
              </a:lnSpc>
            </a:pPr>
            <a:r>
              <a:rPr lang="zh-CN" altLang="en-US" sz="1200" dirty="0" smtClean="0"/>
              <a:t>　　</a:t>
            </a:r>
            <a:r>
              <a:rPr lang="zh-CN" altLang="en-US" sz="1200" b="1" dirty="0" smtClean="0"/>
              <a:t>五、卖方为境外机构时，卖方会员以什么作为免税依据？</a:t>
            </a:r>
          </a:p>
          <a:p>
            <a:pPr>
              <a:lnSpc>
                <a:spcPts val="2000"/>
              </a:lnSpc>
            </a:pPr>
            <a:r>
              <a:rPr lang="zh-CN" altLang="en-US" sz="1200" dirty="0" smtClean="0"/>
              <a:t>　　</a:t>
            </a:r>
            <a:r>
              <a:rPr lang="en-US" altLang="zh-CN" sz="1200" dirty="0" smtClean="0"/>
              <a:t>《</a:t>
            </a:r>
            <a:r>
              <a:rPr lang="zh-CN" altLang="en-US" sz="1200" dirty="0" smtClean="0"/>
              <a:t>公告</a:t>
            </a:r>
            <a:r>
              <a:rPr lang="en-US" altLang="zh-CN" sz="1200" dirty="0" smtClean="0"/>
              <a:t>》</a:t>
            </a:r>
            <a:r>
              <a:rPr lang="zh-CN" altLang="en-US" sz="1200" dirty="0" smtClean="0"/>
              <a:t>规定，原油期货保税交割业务的卖方为境外机构时，卖方会员单位应向卖方索取相应的收款凭证，并以此作为免税依据。</a:t>
            </a:r>
            <a:endParaRPr lang="zh-CN" altLang="en-US" sz="1200" dirty="0"/>
          </a:p>
        </p:txBody>
      </p:sp>
      <p:pic>
        <p:nvPicPr>
          <p:cNvPr id="9" name="Picture 2"/>
          <p:cNvPicPr>
            <a:picLocks noChangeAspect="1" noChangeArrowheads="1"/>
          </p:cNvPicPr>
          <p:nvPr/>
        </p:nvPicPr>
        <p:blipFill>
          <a:blip r:embed="rId2" cstate="print"/>
          <a:srcRect/>
          <a:stretch>
            <a:fillRect/>
          </a:stretch>
        </p:blipFill>
        <p:spPr bwMode="auto">
          <a:xfrm>
            <a:off x="94479" y="555526"/>
            <a:ext cx="1021137" cy="891697"/>
          </a:xfrm>
          <a:prstGeom prst="rect">
            <a:avLst/>
          </a:prstGeom>
          <a:ln>
            <a:noFill/>
          </a:ln>
          <a:effectLst>
            <a:softEdge rad="112500"/>
          </a:effectLst>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3313" name="Picture 1"/>
          <p:cNvPicPr>
            <a:picLocks noChangeAspect="1" noChangeArrowheads="1"/>
          </p:cNvPicPr>
          <p:nvPr/>
        </p:nvPicPr>
        <p:blipFill>
          <a:blip r:embed="rId2" cstate="print"/>
          <a:srcRect/>
          <a:stretch>
            <a:fillRect/>
          </a:stretch>
        </p:blipFill>
        <p:spPr bwMode="auto">
          <a:xfrm>
            <a:off x="1704975" y="1085825"/>
            <a:ext cx="5734050" cy="3286125"/>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2289" name="Picture 1"/>
          <p:cNvPicPr>
            <a:picLocks noChangeAspect="1" noChangeArrowheads="1"/>
          </p:cNvPicPr>
          <p:nvPr/>
        </p:nvPicPr>
        <p:blipFill>
          <a:blip r:embed="rId2" cstate="print"/>
          <a:srcRect/>
          <a:stretch>
            <a:fillRect/>
          </a:stretch>
        </p:blipFill>
        <p:spPr bwMode="auto">
          <a:xfrm>
            <a:off x="1714500" y="843558"/>
            <a:ext cx="5715000" cy="3933825"/>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1265" name="Picture 1"/>
          <p:cNvPicPr>
            <a:picLocks noChangeAspect="1" noChangeArrowheads="1"/>
          </p:cNvPicPr>
          <p:nvPr/>
        </p:nvPicPr>
        <p:blipFill>
          <a:blip r:embed="rId2" cstate="print"/>
          <a:srcRect/>
          <a:stretch>
            <a:fillRect/>
          </a:stretch>
        </p:blipFill>
        <p:spPr bwMode="auto">
          <a:xfrm>
            <a:off x="2339752" y="627534"/>
            <a:ext cx="4464496" cy="4300250"/>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0241" name="Picture 1"/>
          <p:cNvPicPr>
            <a:picLocks noChangeAspect="1" noChangeArrowheads="1"/>
          </p:cNvPicPr>
          <p:nvPr/>
        </p:nvPicPr>
        <p:blipFill>
          <a:blip r:embed="rId2" cstate="print"/>
          <a:srcRect/>
          <a:stretch>
            <a:fillRect/>
          </a:stretch>
        </p:blipFill>
        <p:spPr bwMode="auto">
          <a:xfrm>
            <a:off x="2422408" y="627534"/>
            <a:ext cx="4299184" cy="4392488"/>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03426" name="Picture 2"/>
          <p:cNvPicPr>
            <a:picLocks noChangeAspect="1" noChangeArrowheads="1"/>
          </p:cNvPicPr>
          <p:nvPr/>
        </p:nvPicPr>
        <p:blipFill>
          <a:blip r:embed="rId2" cstate="print"/>
          <a:srcRect/>
          <a:stretch>
            <a:fillRect/>
          </a:stretch>
        </p:blipFill>
        <p:spPr bwMode="auto">
          <a:xfrm>
            <a:off x="1714500" y="840457"/>
            <a:ext cx="5715000" cy="3819525"/>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04450" name="Picture 2"/>
          <p:cNvPicPr>
            <a:picLocks noChangeAspect="1" noChangeArrowheads="1"/>
          </p:cNvPicPr>
          <p:nvPr/>
        </p:nvPicPr>
        <p:blipFill>
          <a:blip r:embed="rId2" cstate="print"/>
          <a:srcRect/>
          <a:stretch>
            <a:fillRect/>
          </a:stretch>
        </p:blipFill>
        <p:spPr bwMode="auto">
          <a:xfrm>
            <a:off x="2516276" y="483518"/>
            <a:ext cx="4111448" cy="4605646"/>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a:off x="323528" y="627534"/>
            <a:ext cx="8496944" cy="4339650"/>
          </a:xfrm>
          <a:prstGeom prst="rect">
            <a:avLst/>
          </a:prstGeom>
        </p:spPr>
        <p:txBody>
          <a:bodyPr wrap="square">
            <a:spAutoFit/>
          </a:bodyPr>
          <a:lstStyle/>
          <a:p>
            <a:pPr algn="ctr"/>
            <a:r>
              <a:rPr lang="zh-CN" altLang="en-US" sz="1200" b="1" dirty="0" smtClean="0">
                <a:solidFill>
                  <a:srgbClr val="00518E"/>
                </a:solidFill>
              </a:rPr>
              <a:t>海关总署公告</a:t>
            </a:r>
            <a:r>
              <a:rPr lang="en-US" altLang="zh-CN" sz="1200" b="1" dirty="0" smtClean="0">
                <a:solidFill>
                  <a:srgbClr val="00518E"/>
                </a:solidFill>
              </a:rPr>
              <a:t>2017</a:t>
            </a:r>
            <a:r>
              <a:rPr lang="zh-CN" altLang="en-US" sz="1200" b="1" dirty="0" smtClean="0">
                <a:solidFill>
                  <a:srgbClr val="00518E"/>
                </a:solidFill>
              </a:rPr>
              <a:t>年第</a:t>
            </a:r>
            <a:r>
              <a:rPr lang="en-US" altLang="zh-CN" sz="1200" b="1" dirty="0" smtClean="0">
                <a:solidFill>
                  <a:srgbClr val="00518E"/>
                </a:solidFill>
              </a:rPr>
              <a:t>29</a:t>
            </a:r>
            <a:r>
              <a:rPr lang="zh-CN" altLang="en-US" sz="1200" b="1" dirty="0" smtClean="0">
                <a:solidFill>
                  <a:srgbClr val="00518E"/>
                </a:solidFill>
              </a:rPr>
              <a:t>号（关于以企业为单元加工贸易监管模式改革试点的公告）</a:t>
            </a:r>
          </a:p>
          <a:p>
            <a:endParaRPr lang="zh-CN" altLang="en-US" sz="1200" dirty="0" smtClean="0"/>
          </a:p>
          <a:p>
            <a:r>
              <a:rPr lang="zh-CN" altLang="en-US" sz="1200" dirty="0" smtClean="0"/>
              <a:t>　　为全面深化加工贸易及保税监管改革，提升海关加工贸易监管与服务水平，引导企业自律管理，海关总署决定选择部分电子化手册管理模式的企业，实施“以企业为单元加工贸易监管模式”（以下简称“新监管模式”）改革试点工作。现将有关事项公告如下：</a:t>
            </a:r>
          </a:p>
          <a:p>
            <a:r>
              <a:rPr lang="zh-CN" altLang="en-US" sz="1200" dirty="0" smtClean="0"/>
              <a:t>　　</a:t>
            </a:r>
            <a:r>
              <a:rPr lang="zh-CN" altLang="en-US" sz="1200" b="1" dirty="0" smtClean="0"/>
              <a:t>一、试点海关及业务范围</a:t>
            </a:r>
          </a:p>
          <a:p>
            <a:r>
              <a:rPr lang="zh-CN" altLang="en-US" sz="1200" dirty="0" smtClean="0"/>
              <a:t>　　（一）试点海关：天津、沈阳、南京、杭州、武汉、拱北、黄埔、重庆、成都海关。</a:t>
            </a:r>
          </a:p>
          <a:p>
            <a:r>
              <a:rPr lang="zh-CN" altLang="en-US" sz="1200" dirty="0" smtClean="0"/>
              <a:t>　　各试点海关可结合实际情况，依托本关区辅助信息化系统，组织本关区内企业试点；全国统一版信息化系统上线后，统一适用统一版信息化系统。</a:t>
            </a:r>
          </a:p>
          <a:p>
            <a:r>
              <a:rPr lang="zh-CN" altLang="en-US" sz="1200" dirty="0" smtClean="0"/>
              <a:t>　　（二）新监管模式是指海关实施的以企业为单元，以账册为主线，以与企业物料编码对应的海关商品编号（料号）或经企业自主归并后形成的海关商品编号（项号）为基础，周转量控制，定期核销的加工贸易监管模式。</a:t>
            </a:r>
          </a:p>
          <a:p>
            <a:r>
              <a:rPr lang="zh-CN" altLang="en-US" sz="1200" dirty="0" smtClean="0"/>
              <a:t>　　（三）新监管模式的业务范围包括：账册设立（变更）、进出口、外发加工、深加工结转、内销、剩余料件结转、核报和核销等。</a:t>
            </a:r>
          </a:p>
          <a:p>
            <a:r>
              <a:rPr lang="zh-CN" altLang="en-US" sz="1200" dirty="0" smtClean="0"/>
              <a:t>　　</a:t>
            </a:r>
            <a:r>
              <a:rPr lang="zh-CN" altLang="en-US" sz="1200" b="1" dirty="0" smtClean="0"/>
              <a:t>二、主要内容</a:t>
            </a:r>
          </a:p>
          <a:p>
            <a:r>
              <a:rPr lang="zh-CN" altLang="en-US" sz="1200" dirty="0" smtClean="0"/>
              <a:t>　　（一）实施新监管模式的企业，按照以下方式开展相关业务：</a:t>
            </a:r>
          </a:p>
          <a:p>
            <a:r>
              <a:rPr lang="zh-CN" altLang="en-US" sz="1200" dirty="0" smtClean="0"/>
              <a:t>　　</a:t>
            </a:r>
            <a:r>
              <a:rPr lang="en-US" altLang="zh-CN" sz="1200" dirty="0" smtClean="0"/>
              <a:t>1</a:t>
            </a:r>
            <a:r>
              <a:rPr lang="zh-CN" altLang="en-US" sz="1200" dirty="0" smtClean="0"/>
              <a:t>．账册设立。企业可以根据行业特点、生产规模、管理水平等因素选择以料号或项号设立账册；账册的最大进口量为</a:t>
            </a:r>
            <a:r>
              <a:rPr lang="en-US" altLang="zh-CN" sz="1200" dirty="0" smtClean="0"/>
              <a:t>《</a:t>
            </a:r>
            <a:r>
              <a:rPr lang="zh-CN" altLang="en-US" sz="1200" dirty="0" smtClean="0"/>
              <a:t>加工贸易企业经营状况和生产能力证明</a:t>
            </a:r>
            <a:r>
              <a:rPr lang="en-US" altLang="zh-CN" sz="1200" dirty="0" smtClean="0"/>
              <a:t>》</a:t>
            </a:r>
            <a:r>
              <a:rPr lang="zh-CN" altLang="en-US" sz="1200" dirty="0" smtClean="0"/>
              <a:t>所载生产能力，即进口料件对应金额。</a:t>
            </a:r>
          </a:p>
          <a:p>
            <a:r>
              <a:rPr lang="zh-CN" altLang="en-US" sz="1200" dirty="0" smtClean="0"/>
              <a:t>　　</a:t>
            </a:r>
            <a:r>
              <a:rPr lang="en-US" altLang="zh-CN" sz="1200" dirty="0" smtClean="0"/>
              <a:t>2</a:t>
            </a:r>
            <a:r>
              <a:rPr lang="zh-CN" altLang="en-US" sz="1200" dirty="0" smtClean="0"/>
              <a:t>．核销周期。企业可以根据生产周期，自主选择合理核销周期，并按照现有规定确定单耗申报环节，自主选择单耗申报时间。</a:t>
            </a:r>
          </a:p>
          <a:p>
            <a:r>
              <a:rPr lang="zh-CN" altLang="en-US" sz="1200" dirty="0" smtClean="0"/>
              <a:t>　　</a:t>
            </a:r>
            <a:r>
              <a:rPr lang="en-US" altLang="zh-CN" sz="1200" dirty="0" smtClean="0"/>
              <a:t>3</a:t>
            </a:r>
            <a:r>
              <a:rPr lang="zh-CN" altLang="en-US" sz="1200" dirty="0" smtClean="0"/>
              <a:t>．外发加工。企业开展外发加工业务时，不再报送收发货清单，同时应保存相关资料、记录备查。</a:t>
            </a:r>
          </a:p>
          <a:p>
            <a:r>
              <a:rPr lang="zh-CN" altLang="en-US" sz="1200" dirty="0" smtClean="0"/>
              <a:t>　　</a:t>
            </a:r>
            <a:r>
              <a:rPr lang="en-US" altLang="zh-CN" sz="1200" dirty="0" smtClean="0"/>
              <a:t>4</a:t>
            </a:r>
            <a:r>
              <a:rPr lang="zh-CN" altLang="en-US" sz="1200" dirty="0" smtClean="0"/>
              <a:t>．集中内销。企业应于每月</a:t>
            </a:r>
            <a:r>
              <a:rPr lang="en-US" altLang="zh-CN" sz="1200" dirty="0" smtClean="0"/>
              <a:t>15</a:t>
            </a:r>
            <a:r>
              <a:rPr lang="zh-CN" altLang="en-US" sz="1200" dirty="0" smtClean="0"/>
              <a:t>日前对上月发生的内销保税货物集中办理纳税手续，但不得跨年。</a:t>
            </a:r>
          </a:p>
          <a:p>
            <a:r>
              <a:rPr lang="zh-CN" altLang="en-US" sz="1200" dirty="0" smtClean="0"/>
              <a:t>　　</a:t>
            </a:r>
            <a:r>
              <a:rPr lang="en-US" altLang="zh-CN" sz="1200" dirty="0" smtClean="0"/>
              <a:t>5</a:t>
            </a:r>
            <a:r>
              <a:rPr lang="zh-CN" altLang="en-US" sz="1200" dirty="0" smtClean="0"/>
              <a:t>．深加工结转。企业在办理深加工结转手续时，应于每月</a:t>
            </a:r>
            <a:r>
              <a:rPr lang="en-US" altLang="zh-CN" sz="1200" dirty="0" smtClean="0"/>
              <a:t>15</a:t>
            </a:r>
            <a:r>
              <a:rPr lang="zh-CN" altLang="en-US" sz="1200" dirty="0" smtClean="0"/>
              <a:t>日前对上月深加工结转情况进行集中申报，不再报送收发货记录，同时应保存相关资料、记录备查。</a:t>
            </a: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05474" name="Picture 2"/>
          <p:cNvPicPr>
            <a:picLocks noChangeAspect="1" noChangeArrowheads="1"/>
          </p:cNvPicPr>
          <p:nvPr/>
        </p:nvPicPr>
        <p:blipFill>
          <a:blip r:embed="rId2" cstate="print"/>
          <a:srcRect/>
          <a:stretch>
            <a:fillRect/>
          </a:stretch>
        </p:blipFill>
        <p:spPr bwMode="auto">
          <a:xfrm>
            <a:off x="1733550" y="981075"/>
            <a:ext cx="5676900" cy="3181350"/>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06498" name="Picture 2"/>
          <p:cNvPicPr>
            <a:picLocks noChangeAspect="1" noChangeArrowheads="1"/>
          </p:cNvPicPr>
          <p:nvPr/>
        </p:nvPicPr>
        <p:blipFill>
          <a:blip r:embed="rId2" cstate="print"/>
          <a:srcRect/>
          <a:stretch>
            <a:fillRect/>
          </a:stretch>
        </p:blipFill>
        <p:spPr bwMode="auto">
          <a:xfrm>
            <a:off x="2029508" y="887316"/>
            <a:ext cx="5084985" cy="3837084"/>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07522" name="Picture 2"/>
          <p:cNvPicPr>
            <a:picLocks noChangeAspect="1" noChangeArrowheads="1"/>
          </p:cNvPicPr>
          <p:nvPr/>
        </p:nvPicPr>
        <p:blipFill>
          <a:blip r:embed="rId2" cstate="print"/>
          <a:srcRect/>
          <a:stretch>
            <a:fillRect/>
          </a:stretch>
        </p:blipFill>
        <p:spPr bwMode="auto">
          <a:xfrm>
            <a:off x="2175905" y="1030681"/>
            <a:ext cx="4792191" cy="3798493"/>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08546" name="Picture 2"/>
          <p:cNvPicPr>
            <a:picLocks noChangeAspect="1" noChangeArrowheads="1"/>
          </p:cNvPicPr>
          <p:nvPr/>
        </p:nvPicPr>
        <p:blipFill>
          <a:blip r:embed="rId2" cstate="print"/>
          <a:srcRect/>
          <a:stretch>
            <a:fillRect/>
          </a:stretch>
        </p:blipFill>
        <p:spPr bwMode="auto">
          <a:xfrm>
            <a:off x="1738313" y="962025"/>
            <a:ext cx="5667375" cy="3219450"/>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09570" name="Picture 2"/>
          <p:cNvPicPr>
            <a:picLocks noChangeAspect="1" noChangeArrowheads="1"/>
          </p:cNvPicPr>
          <p:nvPr/>
        </p:nvPicPr>
        <p:blipFill>
          <a:blip r:embed="rId2" cstate="print"/>
          <a:srcRect/>
          <a:stretch>
            <a:fillRect/>
          </a:stretch>
        </p:blipFill>
        <p:spPr bwMode="auto">
          <a:xfrm>
            <a:off x="2096753" y="627534"/>
            <a:ext cx="4950494" cy="4415083"/>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10594" name="Picture 2"/>
          <p:cNvPicPr>
            <a:picLocks noChangeAspect="1" noChangeArrowheads="1"/>
          </p:cNvPicPr>
          <p:nvPr/>
        </p:nvPicPr>
        <p:blipFill>
          <a:blip r:embed="rId2" cstate="print"/>
          <a:srcRect/>
          <a:stretch>
            <a:fillRect/>
          </a:stretch>
        </p:blipFill>
        <p:spPr bwMode="auto">
          <a:xfrm>
            <a:off x="2390325" y="627534"/>
            <a:ext cx="4363350" cy="4392488"/>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11618" name="Picture 2"/>
          <p:cNvPicPr>
            <a:picLocks noChangeAspect="1" noChangeArrowheads="1"/>
          </p:cNvPicPr>
          <p:nvPr/>
        </p:nvPicPr>
        <p:blipFill>
          <a:blip r:embed="rId2" cstate="print"/>
          <a:srcRect/>
          <a:stretch>
            <a:fillRect/>
          </a:stretch>
        </p:blipFill>
        <p:spPr bwMode="auto">
          <a:xfrm>
            <a:off x="1733550" y="813023"/>
            <a:ext cx="5676900" cy="3990975"/>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12642" name="Picture 2"/>
          <p:cNvPicPr>
            <a:picLocks noChangeAspect="1" noChangeArrowheads="1"/>
          </p:cNvPicPr>
          <p:nvPr/>
        </p:nvPicPr>
        <p:blipFill>
          <a:blip r:embed="rId2" cstate="print"/>
          <a:srcRect/>
          <a:stretch>
            <a:fillRect/>
          </a:stretch>
        </p:blipFill>
        <p:spPr bwMode="auto">
          <a:xfrm>
            <a:off x="2097673" y="483518"/>
            <a:ext cx="4948654" cy="4659982"/>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13666" name="Picture 2"/>
          <p:cNvPicPr>
            <a:picLocks noChangeAspect="1" noChangeArrowheads="1"/>
          </p:cNvPicPr>
          <p:nvPr/>
        </p:nvPicPr>
        <p:blipFill>
          <a:blip r:embed="rId2" cstate="print"/>
          <a:srcRect/>
          <a:stretch>
            <a:fillRect/>
          </a:stretch>
        </p:blipFill>
        <p:spPr bwMode="auto">
          <a:xfrm>
            <a:off x="2101516" y="548976"/>
            <a:ext cx="4940969" cy="4594524"/>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pic>
        <p:nvPicPr>
          <p:cNvPr id="9" name="图片 8" descr="PNG公司logo.png"/>
          <p:cNvPicPr>
            <a:picLocks noChangeAspect="1"/>
          </p:cNvPicPr>
          <p:nvPr/>
        </p:nvPicPr>
        <p:blipFill>
          <a:blip r:embed="rId3" cstate="print"/>
          <a:stretch>
            <a:fillRect/>
          </a:stretch>
        </p:blipFill>
        <p:spPr>
          <a:xfrm>
            <a:off x="-36512" y="0"/>
            <a:ext cx="1728192" cy="576064"/>
          </a:xfrm>
          <a:prstGeom prst="rect">
            <a:avLst/>
          </a:prstGeom>
        </p:spPr>
      </p:pic>
      <p:sp>
        <p:nvSpPr>
          <p:cNvPr id="10"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03</a:t>
            </a:r>
            <a:endParaRPr lang="zh-CN" altLang="en-US" sz="4000" b="1" dirty="0">
              <a:solidFill>
                <a:schemeClr val="bg1"/>
              </a:solidFill>
              <a:latin typeface="微软雅黑" pitchFamily="34" charset="-122"/>
              <a:ea typeface="微软雅黑" pitchFamily="34" charset="-122"/>
            </a:endParaRPr>
          </a:p>
        </p:txBody>
      </p:sp>
      <p:sp>
        <p:nvSpPr>
          <p:cNvPr id="11" name="文本占位符 3"/>
          <p:cNvSpPr txBox="1">
            <a:spLocks/>
          </p:cNvSpPr>
          <p:nvPr/>
        </p:nvSpPr>
        <p:spPr>
          <a:xfrm>
            <a:off x="5364088" y="2211710"/>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smtClean="0">
                <a:solidFill>
                  <a:schemeClr val="bg1"/>
                </a:solidFill>
                <a:ea typeface="微软雅黑" pitchFamily="34" charset="-122"/>
              </a:rPr>
              <a:t>归类</a:t>
            </a:r>
            <a:endParaRPr lang="zh-CN" altLang="en-US" sz="3600" dirty="0">
              <a:solidFill>
                <a:schemeClr val="bg1"/>
              </a:solidFill>
              <a:ea typeface="微软雅黑" pitchFamily="34" charset="-122"/>
            </a:endParaRPr>
          </a:p>
        </p:txBody>
      </p:sp>
      <p:sp>
        <p:nvSpPr>
          <p:cNvPr id="12" name="矩形 11"/>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 xmlns:p14="http://schemas.microsoft.com/office/powerpoint/2010/main" val="288054420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793030"/>
            <a:ext cx="8496944" cy="4154984"/>
          </a:xfrm>
          <a:prstGeom prst="rect">
            <a:avLst/>
          </a:prstGeom>
        </p:spPr>
        <p:txBody>
          <a:bodyPr wrap="square">
            <a:spAutoFit/>
          </a:bodyPr>
          <a:lstStyle/>
          <a:p>
            <a:r>
              <a:rPr lang="zh-CN" altLang="en-US" sz="1200" dirty="0" smtClean="0"/>
              <a:t>　     </a:t>
            </a:r>
            <a:r>
              <a:rPr lang="en-US" altLang="zh-CN" sz="1200" dirty="0" smtClean="0"/>
              <a:t>6</a:t>
            </a:r>
            <a:r>
              <a:rPr lang="zh-CN" altLang="en-US" sz="1200" dirty="0" smtClean="0"/>
              <a:t>．剩余料件结转。企业应在核报前，将实际库存折料转入新账册。</a:t>
            </a:r>
          </a:p>
          <a:p>
            <a:endParaRPr lang="zh-CN" altLang="en-US" sz="1200" dirty="0" smtClean="0"/>
          </a:p>
          <a:p>
            <a:r>
              <a:rPr lang="zh-CN" altLang="en-US" sz="1200" dirty="0" smtClean="0"/>
              <a:t>　　（二）在核销周期内，企业采用自主核报方式向海关办理核销手续，其中，对核销周期超过一年的，企业应进行年度申报。</a:t>
            </a:r>
          </a:p>
          <a:p>
            <a:endParaRPr lang="zh-CN" altLang="en-US" sz="1200" dirty="0" smtClean="0"/>
          </a:p>
          <a:p>
            <a:r>
              <a:rPr lang="zh-CN" altLang="en-US" sz="1200" dirty="0" smtClean="0"/>
              <a:t>　　</a:t>
            </a:r>
            <a:r>
              <a:rPr lang="en-US" altLang="zh-CN" sz="1200" dirty="0" smtClean="0"/>
              <a:t>1</a:t>
            </a:r>
            <a:r>
              <a:rPr lang="zh-CN" altLang="en-US" sz="1200" dirty="0" smtClean="0"/>
              <a:t>．自主核报。指企业自主核定保税进口料件的耗用量并向海关如实申报的行为。企业可采用单耗、耗料清单和工单等保税进口料件耗用的核算方式，向海关申报当期核算结果、办理核销手续。</a:t>
            </a:r>
          </a:p>
          <a:p>
            <a:r>
              <a:rPr lang="zh-CN" altLang="en-US" sz="1200" dirty="0" smtClean="0"/>
              <a:t>　　</a:t>
            </a:r>
            <a:r>
              <a:rPr lang="en-US" altLang="zh-CN" sz="1200" dirty="0" smtClean="0"/>
              <a:t>2</a:t>
            </a:r>
            <a:r>
              <a:rPr lang="zh-CN" altLang="en-US" sz="1200" dirty="0" smtClean="0"/>
              <a:t>．年度申报。对核销周期超过</a:t>
            </a:r>
            <a:r>
              <a:rPr lang="en-US" altLang="zh-CN" sz="1200" dirty="0" smtClean="0"/>
              <a:t>1</a:t>
            </a:r>
            <a:r>
              <a:rPr lang="zh-CN" altLang="en-US" sz="1200" dirty="0" smtClean="0"/>
              <a:t>年的企业，每年至少向海关申报</a:t>
            </a:r>
            <a:r>
              <a:rPr lang="en-US" altLang="zh-CN" sz="1200" dirty="0" smtClean="0"/>
              <a:t>1</a:t>
            </a:r>
            <a:r>
              <a:rPr lang="zh-CN" altLang="en-US" sz="1200" dirty="0" smtClean="0"/>
              <a:t>次保税料件耗用量等账册数据。年度申报数据的累加作为本核销周期保税料件耗用总量。</a:t>
            </a:r>
          </a:p>
          <a:p>
            <a:endParaRPr lang="zh-CN" altLang="en-US" sz="1200" dirty="0" smtClean="0"/>
          </a:p>
          <a:p>
            <a:r>
              <a:rPr lang="zh-CN" altLang="en-US" sz="1200" dirty="0" smtClean="0"/>
              <a:t>　　（三）在账册核销周期结束前，企业对本核销周期内因突发情况和内部自查自控中发现的问题，主动向海关补充申报，并提供及时控制或整改措施的，海关对企业的申报进行集中处置。</a:t>
            </a:r>
          </a:p>
          <a:p>
            <a:endParaRPr lang="zh-CN" altLang="en-US" sz="1200" dirty="0" smtClean="0"/>
          </a:p>
          <a:p>
            <a:r>
              <a:rPr lang="zh-CN" altLang="en-US" sz="1200" dirty="0" smtClean="0"/>
              <a:t>　　（四）企业应根据账册设立时的料号或项号，据实以来料加工或进料加工监管方式申报进出口。</a:t>
            </a:r>
          </a:p>
          <a:p>
            <a:endParaRPr lang="zh-CN" altLang="en-US" sz="1200" dirty="0" smtClean="0"/>
          </a:p>
          <a:p>
            <a:r>
              <a:rPr lang="zh-CN" altLang="en-US" sz="1200" dirty="0" smtClean="0"/>
              <a:t>　　（五）企业应按照规定提交、保留、存储相应电子数据和纸质单证。</a:t>
            </a:r>
          </a:p>
          <a:p>
            <a:endParaRPr lang="zh-CN" altLang="en-US" sz="1200" dirty="0" smtClean="0"/>
          </a:p>
          <a:p>
            <a:r>
              <a:rPr lang="zh-CN" altLang="en-US" sz="1200" dirty="0" smtClean="0"/>
              <a:t>　　（六）实施新监管模式试点的企业，必须是以自己名义开展加工贸易业务的生产型企业，且符合以下条件之一：</a:t>
            </a:r>
          </a:p>
          <a:p>
            <a:endParaRPr lang="zh-CN" altLang="en-US" sz="1200" dirty="0" smtClean="0"/>
          </a:p>
          <a:p>
            <a:r>
              <a:rPr lang="zh-CN" altLang="en-US" sz="1200" dirty="0" smtClean="0"/>
              <a:t>　　</a:t>
            </a:r>
            <a:r>
              <a:rPr lang="en-US" altLang="zh-CN" sz="1200" dirty="0" smtClean="0"/>
              <a:t>1</a:t>
            </a:r>
            <a:r>
              <a:rPr lang="zh-CN" altLang="en-US" sz="1200" dirty="0" smtClean="0"/>
              <a:t>．海关信用等级为一般认证及以上的；</a:t>
            </a:r>
          </a:p>
          <a:p>
            <a:r>
              <a:rPr lang="zh-CN" altLang="en-US" sz="1200" dirty="0" smtClean="0"/>
              <a:t>　　</a:t>
            </a:r>
            <a:r>
              <a:rPr lang="en-US" altLang="zh-CN" sz="1200" dirty="0" smtClean="0"/>
              <a:t>2</a:t>
            </a:r>
            <a:r>
              <a:rPr lang="zh-CN" altLang="en-US" sz="1200" dirty="0" smtClean="0"/>
              <a:t>．海关信用等级为一般信用企业，且企业内部加工贸易货物流和数据流透明清晰，逻辑链完整，耗料可追溯，满足海关监管要求的。</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60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9" name="圆角矩形 8"/>
          <p:cNvSpPr/>
          <p:nvPr/>
        </p:nvSpPr>
        <p:spPr bwMode="auto">
          <a:xfrm>
            <a:off x="3586383" y="771550"/>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0" name="文本框 12"/>
          <p:cNvSpPr txBox="1"/>
          <p:nvPr/>
        </p:nvSpPr>
        <p:spPr bwMode="auto">
          <a:xfrm>
            <a:off x="4255006" y="884055"/>
            <a:ext cx="677034"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空调篇</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1" name="Freeform 12"/>
          <p:cNvSpPr>
            <a:spLocks noEditPoints="1"/>
          </p:cNvSpPr>
          <p:nvPr/>
        </p:nvSpPr>
        <p:spPr bwMode="auto">
          <a:xfrm>
            <a:off x="2996942" y="771550"/>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矩形 11"/>
          <p:cNvSpPr/>
          <p:nvPr/>
        </p:nvSpPr>
        <p:spPr>
          <a:xfrm>
            <a:off x="2286000" y="1417588"/>
            <a:ext cx="4572000" cy="3683060"/>
          </a:xfrm>
          <a:prstGeom prst="rect">
            <a:avLst/>
          </a:prstGeom>
        </p:spPr>
        <p:txBody>
          <a:bodyPr>
            <a:spAutoFit/>
          </a:bodyPr>
          <a:lstStyle/>
          <a:p>
            <a:pPr algn="ctr">
              <a:lnSpc>
                <a:spcPts val="2000"/>
              </a:lnSpc>
            </a:pPr>
            <a:r>
              <a:rPr lang="zh-CN" altLang="en-US" sz="1200" dirty="0" smtClean="0"/>
              <a:t>苏州这周的天气可以讲是“真</a:t>
            </a:r>
            <a:r>
              <a:rPr lang="en-US" altLang="zh-CN" sz="1200" dirty="0" smtClean="0"/>
              <a:t>·</a:t>
            </a:r>
            <a:r>
              <a:rPr lang="zh-CN" altLang="en-US" sz="1200" dirty="0" smtClean="0"/>
              <a:t>烧烤”模式了</a:t>
            </a:r>
            <a:r>
              <a:rPr lang="zh-CN" altLang="en-US" sz="1200" dirty="0" smtClean="0"/>
              <a:t>，</a:t>
            </a:r>
            <a:endParaRPr lang="en-US" altLang="zh-CN" sz="1200" dirty="0" smtClean="0"/>
          </a:p>
          <a:p>
            <a:pPr algn="ctr">
              <a:lnSpc>
                <a:spcPts val="2000"/>
              </a:lnSpc>
            </a:pPr>
            <a:endParaRPr lang="en-US" altLang="zh-CN" sz="1200" dirty="0" smtClean="0"/>
          </a:p>
          <a:p>
            <a:pPr algn="ctr">
              <a:lnSpc>
                <a:spcPts val="2000"/>
              </a:lnSpc>
            </a:pPr>
            <a:endParaRPr lang="en-US" altLang="zh-CN" sz="1200" dirty="0" smtClean="0"/>
          </a:p>
          <a:p>
            <a:pPr algn="ctr">
              <a:lnSpc>
                <a:spcPts val="2000"/>
              </a:lnSpc>
            </a:pPr>
            <a:endParaRPr lang="en-US" altLang="zh-CN" sz="1200" dirty="0" smtClean="0"/>
          </a:p>
          <a:p>
            <a:pPr algn="ctr">
              <a:lnSpc>
                <a:spcPts val="2000"/>
              </a:lnSpc>
            </a:pPr>
            <a:endParaRPr lang="en-US" altLang="zh-CN" sz="1200" dirty="0" smtClean="0"/>
          </a:p>
          <a:p>
            <a:pPr algn="ctr">
              <a:lnSpc>
                <a:spcPts val="2000"/>
              </a:lnSpc>
            </a:pPr>
            <a:endParaRPr lang="en-US" altLang="zh-CN" sz="1200" dirty="0" smtClean="0"/>
          </a:p>
          <a:p>
            <a:pPr algn="ctr">
              <a:lnSpc>
                <a:spcPts val="2000"/>
              </a:lnSpc>
            </a:pPr>
            <a:endParaRPr lang="en-US" altLang="zh-CN" sz="1200" dirty="0" smtClean="0"/>
          </a:p>
          <a:p>
            <a:pPr algn="ctr">
              <a:lnSpc>
                <a:spcPts val="2000"/>
              </a:lnSpc>
            </a:pPr>
            <a:endParaRPr lang="zh-CN" altLang="en-US" sz="1200" dirty="0" smtClean="0"/>
          </a:p>
          <a:p>
            <a:pPr algn="ctr">
              <a:lnSpc>
                <a:spcPts val="2000"/>
              </a:lnSpc>
            </a:pPr>
            <a:r>
              <a:rPr lang="zh-CN" altLang="en-US" sz="1200" dirty="0" smtClean="0"/>
              <a:t>我只能说，我这条命是空调给的！</a:t>
            </a:r>
          </a:p>
          <a:p>
            <a:pPr algn="ctr">
              <a:lnSpc>
                <a:spcPts val="2000"/>
              </a:lnSpc>
            </a:pPr>
            <a:r>
              <a:rPr lang="zh-CN" altLang="en-US" sz="1200" dirty="0" smtClean="0"/>
              <a:t>不管是立式的、顶式的、还是壁挂式的，</a:t>
            </a:r>
          </a:p>
          <a:p>
            <a:pPr algn="ctr">
              <a:lnSpc>
                <a:spcPts val="2000"/>
              </a:lnSpc>
            </a:pPr>
            <a:r>
              <a:rPr lang="zh-CN" altLang="en-US" sz="1200" dirty="0" smtClean="0"/>
              <a:t>请你们抱紧我！</a:t>
            </a:r>
          </a:p>
          <a:p>
            <a:pPr algn="ctr">
              <a:lnSpc>
                <a:spcPts val="2000"/>
              </a:lnSpc>
            </a:pPr>
            <a:r>
              <a:rPr lang="zh-CN" altLang="en-US" sz="1200" dirty="0" smtClean="0"/>
              <a:t>天气太热，不想说话，</a:t>
            </a:r>
          </a:p>
          <a:p>
            <a:pPr algn="ctr">
              <a:lnSpc>
                <a:spcPts val="2000"/>
              </a:lnSpc>
            </a:pPr>
            <a:r>
              <a:rPr lang="zh-CN" altLang="en-US" sz="1200" dirty="0" smtClean="0"/>
              <a:t>开一个凉快的话题</a:t>
            </a:r>
            <a:r>
              <a:rPr lang="en-US" altLang="zh-CN" sz="1200" dirty="0" smtClean="0"/>
              <a:t>—</a:t>
            </a:r>
            <a:r>
              <a:rPr lang="zh-CN" altLang="en-US" sz="1200" dirty="0" smtClean="0"/>
              <a:t>空调归类，</a:t>
            </a:r>
          </a:p>
          <a:p>
            <a:pPr algn="ctr">
              <a:lnSpc>
                <a:spcPts val="2000"/>
              </a:lnSpc>
            </a:pPr>
            <a:r>
              <a:rPr lang="zh-CN" altLang="en-US" sz="1200" dirty="0" smtClean="0"/>
              <a:t>你们感受一下。</a:t>
            </a:r>
            <a:endParaRPr lang="zh-CN" altLang="en-US" sz="1200" dirty="0"/>
          </a:p>
        </p:txBody>
      </p:sp>
      <p:pic>
        <p:nvPicPr>
          <p:cNvPr id="114690" name="Picture 2"/>
          <p:cNvPicPr>
            <a:picLocks noChangeAspect="1" noChangeArrowheads="1"/>
          </p:cNvPicPr>
          <p:nvPr/>
        </p:nvPicPr>
        <p:blipFill>
          <a:blip r:embed="rId2" cstate="print"/>
          <a:srcRect/>
          <a:stretch>
            <a:fillRect/>
          </a:stretch>
        </p:blipFill>
        <p:spPr bwMode="auto">
          <a:xfrm>
            <a:off x="1343025" y="1824038"/>
            <a:ext cx="6457950" cy="1495425"/>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61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755576" y="771550"/>
            <a:ext cx="4572000" cy="276999"/>
          </a:xfrm>
          <a:prstGeom prst="rect">
            <a:avLst/>
          </a:prstGeom>
        </p:spPr>
        <p:txBody>
          <a:bodyPr>
            <a:spAutoFit/>
          </a:bodyPr>
          <a:lstStyle/>
          <a:p>
            <a:r>
              <a:rPr lang="zh-CN" altLang="en-US" sz="1200" dirty="0" smtClean="0"/>
              <a:t>说到空调</a:t>
            </a:r>
            <a:r>
              <a:rPr lang="zh-CN" altLang="en-US" sz="1200" dirty="0" smtClean="0"/>
              <a:t>，它</a:t>
            </a:r>
            <a:r>
              <a:rPr lang="zh-CN" altLang="en-US" sz="1200" dirty="0" smtClean="0"/>
              <a:t>在税则里的列目还是比较简明</a:t>
            </a:r>
            <a:r>
              <a:rPr lang="zh-CN" altLang="en-US" sz="1200" dirty="0" smtClean="0"/>
              <a:t>的。</a:t>
            </a:r>
            <a:endParaRPr lang="zh-CN" altLang="en-US" sz="1200" dirty="0"/>
          </a:p>
        </p:txBody>
      </p:sp>
      <p:sp>
        <p:nvSpPr>
          <p:cNvPr id="9" name="矩形 8"/>
          <p:cNvSpPr/>
          <p:nvPr/>
        </p:nvSpPr>
        <p:spPr>
          <a:xfrm>
            <a:off x="827584" y="1203598"/>
            <a:ext cx="7488832" cy="129614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000"/>
              </a:lnSpc>
            </a:pPr>
            <a:r>
              <a:rPr lang="en-US" altLang="zh-CN" sz="1200" b="1" dirty="0" smtClean="0">
                <a:solidFill>
                  <a:schemeClr val="accent1"/>
                </a:solidFill>
              </a:rPr>
              <a:t>84.15</a:t>
            </a:r>
            <a:r>
              <a:rPr lang="zh-CN" altLang="en-US" sz="1200" b="1" dirty="0" smtClean="0">
                <a:solidFill>
                  <a:schemeClr val="accent1"/>
                </a:solidFill>
              </a:rPr>
              <a:t>的空调商品分别归到这几个税号下：</a:t>
            </a:r>
          </a:p>
          <a:p>
            <a:pPr>
              <a:lnSpc>
                <a:spcPts val="2000"/>
              </a:lnSpc>
            </a:pPr>
            <a:r>
              <a:rPr lang="en-US" altLang="zh-CN" sz="1200" b="1" dirty="0" smtClean="0">
                <a:solidFill>
                  <a:schemeClr val="accent1"/>
                </a:solidFill>
              </a:rPr>
              <a:t>8415.1</a:t>
            </a:r>
            <a:r>
              <a:rPr lang="zh-CN" altLang="en-US" sz="1200" b="1" dirty="0" smtClean="0">
                <a:solidFill>
                  <a:schemeClr val="accent1"/>
                </a:solidFill>
              </a:rPr>
              <a:t>　窗式、壁式、置于天花板或地板上的，独立的或分体的</a:t>
            </a:r>
          </a:p>
          <a:p>
            <a:pPr>
              <a:lnSpc>
                <a:spcPts val="2000"/>
              </a:lnSpc>
            </a:pPr>
            <a:r>
              <a:rPr lang="en-US" altLang="zh-CN" sz="1200" b="1" dirty="0" smtClean="0">
                <a:solidFill>
                  <a:schemeClr val="accent1"/>
                </a:solidFill>
              </a:rPr>
              <a:t>8415.2</a:t>
            </a:r>
            <a:r>
              <a:rPr lang="zh-CN" altLang="en-US" sz="1200" b="1" dirty="0" smtClean="0">
                <a:solidFill>
                  <a:schemeClr val="accent1"/>
                </a:solidFill>
              </a:rPr>
              <a:t>　机动车辆上供人使用的</a:t>
            </a:r>
          </a:p>
          <a:p>
            <a:pPr>
              <a:lnSpc>
                <a:spcPts val="2000"/>
              </a:lnSpc>
            </a:pPr>
            <a:r>
              <a:rPr lang="en-US" altLang="zh-CN" sz="1200" b="1" dirty="0" smtClean="0">
                <a:solidFill>
                  <a:schemeClr val="accent1"/>
                </a:solidFill>
              </a:rPr>
              <a:t>8415.8</a:t>
            </a:r>
            <a:r>
              <a:rPr lang="zh-CN" altLang="en-US" sz="1200" b="1" dirty="0" smtClean="0">
                <a:solidFill>
                  <a:schemeClr val="accent1"/>
                </a:solidFill>
              </a:rPr>
              <a:t>　其他</a:t>
            </a:r>
          </a:p>
          <a:p>
            <a:pPr>
              <a:lnSpc>
                <a:spcPts val="2000"/>
              </a:lnSpc>
            </a:pPr>
            <a:r>
              <a:rPr lang="en-US" altLang="zh-CN" sz="1200" b="1" dirty="0" smtClean="0">
                <a:solidFill>
                  <a:schemeClr val="accent1"/>
                </a:solidFill>
              </a:rPr>
              <a:t>8415.9</a:t>
            </a:r>
            <a:r>
              <a:rPr lang="zh-CN" altLang="en-US" sz="1200" b="1" dirty="0" smtClean="0">
                <a:solidFill>
                  <a:schemeClr val="accent1"/>
                </a:solidFill>
              </a:rPr>
              <a:t>　零件</a:t>
            </a:r>
            <a:endParaRPr lang="zh-CN" altLang="en-US" sz="1200" b="1" dirty="0">
              <a:solidFill>
                <a:schemeClr val="accent1"/>
              </a:solidFill>
            </a:endParaRPr>
          </a:p>
        </p:txBody>
      </p:sp>
      <p:sp>
        <p:nvSpPr>
          <p:cNvPr id="10" name="矩形 9"/>
          <p:cNvSpPr/>
          <p:nvPr/>
        </p:nvSpPr>
        <p:spPr>
          <a:xfrm>
            <a:off x="755576" y="2643758"/>
            <a:ext cx="6984776" cy="276999"/>
          </a:xfrm>
          <a:prstGeom prst="rect">
            <a:avLst/>
          </a:prstGeom>
        </p:spPr>
        <p:txBody>
          <a:bodyPr wrap="square">
            <a:spAutoFit/>
          </a:bodyPr>
          <a:lstStyle/>
          <a:p>
            <a:r>
              <a:rPr lang="zh-CN" altLang="en-US" sz="1200" dirty="0" smtClean="0"/>
              <a:t>因为空调列目简单</a:t>
            </a:r>
            <a:r>
              <a:rPr lang="zh-CN" altLang="en-US" sz="1200" dirty="0" smtClean="0"/>
              <a:t>，所</a:t>
            </a:r>
            <a:r>
              <a:rPr lang="zh-CN" altLang="en-US" sz="1200" dirty="0" smtClean="0"/>
              <a:t>以有一些特别的空调商品的归类尤其需要注意。</a:t>
            </a:r>
            <a:endParaRPr lang="zh-CN" altLang="en-US" sz="1200" dirty="0"/>
          </a:p>
        </p:txBody>
      </p:sp>
      <p:grpSp>
        <p:nvGrpSpPr>
          <p:cNvPr id="54" name="组合 53"/>
          <p:cNvGrpSpPr/>
          <p:nvPr/>
        </p:nvGrpSpPr>
        <p:grpSpPr>
          <a:xfrm>
            <a:off x="611560" y="3225947"/>
            <a:ext cx="4212270" cy="1768326"/>
            <a:chOff x="611560" y="3225947"/>
            <a:chExt cx="4212270" cy="1768326"/>
          </a:xfrm>
        </p:grpSpPr>
        <p:grpSp>
          <p:nvGrpSpPr>
            <p:cNvPr id="16" name="组合 15"/>
            <p:cNvGrpSpPr/>
            <p:nvPr/>
          </p:nvGrpSpPr>
          <p:grpSpPr>
            <a:xfrm>
              <a:off x="795182" y="4502120"/>
              <a:ext cx="4028648" cy="492153"/>
              <a:chOff x="3585720" y="5256424"/>
              <a:chExt cx="6530829" cy="801581"/>
            </a:xfrm>
            <a:solidFill>
              <a:schemeClr val="bg1"/>
            </a:solidFill>
          </p:grpSpPr>
          <p:grpSp>
            <p:nvGrpSpPr>
              <p:cNvPr id="17" name="Group 8"/>
              <p:cNvGrpSpPr>
                <a:grpSpLocks/>
              </p:cNvGrpSpPr>
              <p:nvPr/>
            </p:nvGrpSpPr>
            <p:grpSpPr bwMode="auto">
              <a:xfrm>
                <a:off x="3585720" y="5525746"/>
                <a:ext cx="532885" cy="139071"/>
                <a:chOff x="0" y="0"/>
                <a:chExt cx="438150" cy="114300"/>
              </a:xfrm>
              <a:grpFill/>
            </p:grpSpPr>
            <p:sp>
              <p:nvSpPr>
                <p:cNvPr id="48"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49"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26" name="直接连接符 15"/>
              <p:cNvCxnSpPr>
                <a:cxnSpLocks noChangeShapeType="1"/>
                <a:stCxn id="48" idx="6"/>
              </p:cNvCxnSpPr>
              <p:nvPr/>
            </p:nvCxnSpPr>
            <p:spPr bwMode="auto">
              <a:xfrm flipV="1">
                <a:off x="4118605" y="5547647"/>
                <a:ext cx="892003" cy="47635"/>
              </a:xfrm>
              <a:prstGeom prst="line">
                <a:avLst/>
              </a:prstGeom>
              <a:grpFill/>
              <a:ln w="12700" cap="flat" cmpd="sng">
                <a:solidFill>
                  <a:schemeClr val="bg1"/>
                </a:solidFill>
                <a:bevel/>
                <a:headEnd/>
                <a:tailEnd/>
              </a:ln>
              <a:extLst/>
            </p:spPr>
          </p:cxnSp>
          <p:sp>
            <p:nvSpPr>
              <p:cNvPr id="30"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31"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32" name="直接连接符 29"/>
              <p:cNvCxnSpPr>
                <a:cxnSpLocks noChangeShapeType="1"/>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33" name="直接连接符 32"/>
              <p:cNvCxnSpPr>
                <a:cxnSpLocks noChangeShapeType="1"/>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34" name="直接连接符 34"/>
              <p:cNvCxnSpPr>
                <a:cxnSpLocks noChangeShapeType="1"/>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35"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50" name="组合 49"/>
            <p:cNvGrpSpPr/>
            <p:nvPr/>
          </p:nvGrpSpPr>
          <p:grpSpPr>
            <a:xfrm>
              <a:off x="611560" y="3225947"/>
              <a:ext cx="698003" cy="1515141"/>
              <a:chOff x="3288054" y="3177886"/>
              <a:chExt cx="1131530" cy="2467743"/>
            </a:xfrm>
          </p:grpSpPr>
          <p:sp>
            <p:nvSpPr>
              <p:cNvPr id="51"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2"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53" name="矩形 112"/>
            <p:cNvSpPr>
              <a:spLocks noChangeArrowheads="1"/>
            </p:cNvSpPr>
            <p:nvPr/>
          </p:nvSpPr>
          <p:spPr bwMode="auto">
            <a:xfrm>
              <a:off x="611560" y="3363838"/>
              <a:ext cx="626174" cy="3954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56300" tIns="28150" rIns="56300" bIns="28150">
              <a:spAutoFit/>
            </a:bodyPr>
            <a:lstStyle/>
            <a:p>
              <a:pPr algn="ctr"/>
              <a:r>
                <a:rPr lang="zh-CN" altLang="en-US" sz="1100" b="1" dirty="0" smtClean="0">
                  <a:solidFill>
                    <a:schemeClr val="bg1"/>
                  </a:solidFill>
                  <a:latin typeface="Calibri" pitchFamily="34" charset="0"/>
                  <a:ea typeface="微软雅黑" pitchFamily="34" charset="-122"/>
                  <a:sym typeface="Calibri" pitchFamily="34" charset="0"/>
                </a:rPr>
                <a:t>一、立式空调</a:t>
              </a:r>
              <a:endParaRPr lang="zh-CN" altLang="en-US" sz="1100" b="1" dirty="0">
                <a:solidFill>
                  <a:schemeClr val="bg1"/>
                </a:solidFill>
                <a:latin typeface="Calibri" pitchFamily="34" charset="0"/>
                <a:ea typeface="微软雅黑" pitchFamily="34" charset="-122"/>
                <a:sym typeface="Calibri" pitchFamily="34" charset="0"/>
              </a:endParaRPr>
            </a:p>
          </p:txBody>
        </p:sp>
      </p:grpSp>
      <p:sp>
        <p:nvSpPr>
          <p:cNvPr id="55" name="矩形 54"/>
          <p:cNvSpPr/>
          <p:nvPr/>
        </p:nvSpPr>
        <p:spPr>
          <a:xfrm>
            <a:off x="1475656" y="3003798"/>
            <a:ext cx="3888432" cy="2144177"/>
          </a:xfrm>
          <a:prstGeom prst="rect">
            <a:avLst/>
          </a:prstGeom>
        </p:spPr>
        <p:txBody>
          <a:bodyPr wrap="square">
            <a:spAutoFit/>
          </a:bodyPr>
          <a:lstStyle/>
          <a:p>
            <a:pPr>
              <a:lnSpc>
                <a:spcPts val="2000"/>
              </a:lnSpc>
            </a:pPr>
            <a:r>
              <a:rPr lang="en-US" altLang="zh-CN" sz="1200" dirty="0" smtClean="0"/>
              <a:t>2017</a:t>
            </a:r>
            <a:r>
              <a:rPr lang="zh-CN" altLang="en-US" sz="1200" dirty="0" smtClean="0"/>
              <a:t>版</a:t>
            </a:r>
            <a:r>
              <a:rPr lang="en-US" altLang="zh-CN" sz="1200" dirty="0" smtClean="0"/>
              <a:t>《</a:t>
            </a:r>
            <a:r>
              <a:rPr lang="zh-CN" altLang="en-US" sz="1200" dirty="0" smtClean="0"/>
              <a:t>协调制度</a:t>
            </a:r>
            <a:r>
              <a:rPr lang="en-US" altLang="zh-CN" sz="1200" dirty="0" smtClean="0"/>
              <a:t>》</a:t>
            </a:r>
            <a:r>
              <a:rPr lang="zh-CN" altLang="en-US" sz="1200" dirty="0" smtClean="0"/>
              <a:t>转版中，对</a:t>
            </a:r>
            <a:r>
              <a:rPr lang="en-US" altLang="zh-CN" sz="1200" dirty="0" smtClean="0"/>
              <a:t>8415.1</a:t>
            </a:r>
            <a:r>
              <a:rPr lang="zh-CN" altLang="en-US" sz="1200" dirty="0" smtClean="0"/>
              <a:t>增加了“置于天花板或地板上”的描述，对这一子目的商品范围进行了扩大，使其包括了这种立式空调。家用常见的立式空调多为分体式，包括一个内机和一个外机。此类空调在亚洲比较普遍，而在欧美则相对使用较少。在目录修订前，其只能按照其他空调归入子目</a:t>
            </a:r>
            <a:r>
              <a:rPr lang="en-US" altLang="zh-CN" sz="1200" dirty="0" smtClean="0"/>
              <a:t>8415.8</a:t>
            </a:r>
            <a:r>
              <a:rPr lang="zh-CN" altLang="en-US" sz="1200" dirty="0" smtClean="0"/>
              <a:t>项下。由于日、韩等亚洲国家的倡议，</a:t>
            </a:r>
            <a:r>
              <a:rPr lang="en-US" altLang="zh-CN" sz="1200" dirty="0" smtClean="0"/>
              <a:t>WCO</a:t>
            </a:r>
            <a:r>
              <a:rPr lang="zh-CN" altLang="en-US" sz="1200" dirty="0" smtClean="0"/>
              <a:t>对</a:t>
            </a:r>
            <a:r>
              <a:rPr lang="en-US" altLang="zh-CN" sz="1200" dirty="0" smtClean="0"/>
              <a:t>8415.1</a:t>
            </a:r>
            <a:r>
              <a:rPr lang="zh-CN" altLang="en-US" sz="1200" dirty="0" smtClean="0"/>
              <a:t>的条文进行了上述修订，因此从今年起，它已归入</a:t>
            </a:r>
            <a:r>
              <a:rPr lang="en-US" altLang="zh-CN" sz="1200" dirty="0" smtClean="0"/>
              <a:t>8415.1</a:t>
            </a:r>
            <a:r>
              <a:rPr lang="zh-CN" altLang="en-US" sz="1200" dirty="0" smtClean="0"/>
              <a:t>项下。</a:t>
            </a:r>
            <a:endParaRPr lang="zh-CN" altLang="en-US" sz="1200" dirty="0"/>
          </a:p>
        </p:txBody>
      </p:sp>
      <p:sp>
        <p:nvSpPr>
          <p:cNvPr id="129026" name="AutoShape 2" descr="http://mmbiz.qpic.cn/mmbiz_jpg/OP8bRvqTpnNQ6fHibRhv9tW92P6ncEwEJOPTtMIMibXT0lUePom57tSwIfAfpq0BeXJFESlO1UFVshdOpF9wyicog/640?wx_fmt=jpeg&amp;tp=webp&amp;wxfrom=5&amp;wx_lazy=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29028" name="AutoShape 4" descr="http://mmbiz.qpic.cn/mmbiz_jpg/OP8bRvqTpnNQ6fHibRhv9tW92P6ncEwEJOPTtMIMibXT0lUePom57tSwIfAfpq0BeXJFESlO1UFVshdOpF9wyicog/640?wx_fmt=jpeg&amp;tp=webp&amp;wxfrom=5&amp;wx_lazy=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129029" name="Picture 5"/>
          <p:cNvPicPr>
            <a:picLocks noChangeAspect="1" noChangeArrowheads="1"/>
          </p:cNvPicPr>
          <p:nvPr/>
        </p:nvPicPr>
        <p:blipFill>
          <a:blip r:embed="rId2" cstate="print"/>
          <a:srcRect/>
          <a:stretch>
            <a:fillRect/>
          </a:stretch>
        </p:blipFill>
        <p:spPr bwMode="auto">
          <a:xfrm>
            <a:off x="5580112" y="2787774"/>
            <a:ext cx="2952328" cy="2015612"/>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62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grpSp>
        <p:nvGrpSpPr>
          <p:cNvPr id="8" name="组合 7"/>
          <p:cNvGrpSpPr/>
          <p:nvPr/>
        </p:nvGrpSpPr>
        <p:grpSpPr>
          <a:xfrm>
            <a:off x="611560" y="843558"/>
            <a:ext cx="4212270" cy="1768326"/>
            <a:chOff x="611560" y="3225947"/>
            <a:chExt cx="4212270" cy="1768326"/>
          </a:xfrm>
        </p:grpSpPr>
        <p:grpSp>
          <p:nvGrpSpPr>
            <p:cNvPr id="9" name="组合 15"/>
            <p:cNvGrpSpPr/>
            <p:nvPr/>
          </p:nvGrpSpPr>
          <p:grpSpPr>
            <a:xfrm>
              <a:off x="795182" y="4502120"/>
              <a:ext cx="4028648" cy="492153"/>
              <a:chOff x="3585720" y="5256424"/>
              <a:chExt cx="6530829" cy="801581"/>
            </a:xfrm>
            <a:solidFill>
              <a:schemeClr val="bg1"/>
            </a:solidFill>
          </p:grpSpPr>
          <p:grpSp>
            <p:nvGrpSpPr>
              <p:cNvPr id="14" name="Group 8"/>
              <p:cNvGrpSpPr>
                <a:grpSpLocks/>
              </p:cNvGrpSpPr>
              <p:nvPr/>
            </p:nvGrpSpPr>
            <p:grpSpPr bwMode="auto">
              <a:xfrm>
                <a:off x="3585720" y="5525746"/>
                <a:ext cx="532885" cy="139071"/>
                <a:chOff x="0" y="0"/>
                <a:chExt cx="438150" cy="114300"/>
              </a:xfrm>
              <a:grpFill/>
            </p:grpSpPr>
            <p:sp>
              <p:nvSpPr>
                <p:cNvPr id="22"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3"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15" name="直接连接符 15"/>
              <p:cNvCxnSpPr>
                <a:cxnSpLocks noChangeShapeType="1"/>
                <a:stCxn id="22" idx="6"/>
              </p:cNvCxnSpPr>
              <p:nvPr/>
            </p:nvCxnSpPr>
            <p:spPr bwMode="auto">
              <a:xfrm flipV="1">
                <a:off x="4118605" y="5547647"/>
                <a:ext cx="892003" cy="47635"/>
              </a:xfrm>
              <a:prstGeom prst="line">
                <a:avLst/>
              </a:prstGeom>
              <a:grpFill/>
              <a:ln w="12700" cap="flat" cmpd="sng">
                <a:solidFill>
                  <a:schemeClr val="bg1"/>
                </a:solidFill>
                <a:bevel/>
                <a:headEnd/>
                <a:tailEnd/>
              </a:ln>
              <a:extLst/>
            </p:spPr>
          </p:cxnSp>
          <p:sp>
            <p:nvSpPr>
              <p:cNvPr id="16"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17"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18" name="直接连接符 29"/>
              <p:cNvCxnSpPr>
                <a:cxnSpLocks noChangeShapeType="1"/>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19" name="直接连接符 18"/>
              <p:cNvCxnSpPr>
                <a:cxnSpLocks noChangeShapeType="1"/>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20" name="直接连接符 34"/>
              <p:cNvCxnSpPr>
                <a:cxnSpLocks noChangeShapeType="1"/>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21"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10" name="组合 49"/>
            <p:cNvGrpSpPr/>
            <p:nvPr/>
          </p:nvGrpSpPr>
          <p:grpSpPr>
            <a:xfrm>
              <a:off x="611560" y="3225947"/>
              <a:ext cx="698003" cy="1515141"/>
              <a:chOff x="3288054" y="3177886"/>
              <a:chExt cx="1131530" cy="2467743"/>
            </a:xfrm>
          </p:grpSpPr>
          <p:sp>
            <p:nvSpPr>
              <p:cNvPr id="12"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11" name="矩形 112"/>
            <p:cNvSpPr>
              <a:spLocks noChangeArrowheads="1"/>
            </p:cNvSpPr>
            <p:nvPr/>
          </p:nvSpPr>
          <p:spPr bwMode="auto">
            <a:xfrm>
              <a:off x="611560" y="3363838"/>
              <a:ext cx="626174" cy="3954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56300" tIns="28150" rIns="56300" bIns="28150">
              <a:spAutoFit/>
            </a:bodyPr>
            <a:lstStyle/>
            <a:p>
              <a:pPr algn="ctr"/>
              <a:r>
                <a:rPr lang="zh-CN" altLang="en-US" sz="1100" b="1" dirty="0" smtClean="0">
                  <a:solidFill>
                    <a:schemeClr val="bg1"/>
                  </a:solidFill>
                  <a:latin typeface="Calibri" pitchFamily="34" charset="0"/>
                  <a:ea typeface="微软雅黑" pitchFamily="34" charset="-122"/>
                  <a:sym typeface="Calibri" pitchFamily="34" charset="0"/>
                </a:rPr>
                <a:t>二、顶式空调</a:t>
              </a:r>
              <a:endParaRPr lang="zh-CN" altLang="en-US" sz="1100" b="1" dirty="0">
                <a:solidFill>
                  <a:schemeClr val="bg1"/>
                </a:solidFill>
                <a:latin typeface="Calibri" pitchFamily="34" charset="0"/>
                <a:ea typeface="微软雅黑" pitchFamily="34" charset="-122"/>
                <a:sym typeface="Calibri" pitchFamily="34" charset="0"/>
              </a:endParaRPr>
            </a:p>
          </p:txBody>
        </p:sp>
      </p:grpSp>
      <p:sp>
        <p:nvSpPr>
          <p:cNvPr id="26" name="矩形 25"/>
          <p:cNvSpPr/>
          <p:nvPr/>
        </p:nvSpPr>
        <p:spPr>
          <a:xfrm>
            <a:off x="1475656" y="796518"/>
            <a:ext cx="3888432" cy="1631216"/>
          </a:xfrm>
          <a:prstGeom prst="rect">
            <a:avLst/>
          </a:prstGeom>
        </p:spPr>
        <p:txBody>
          <a:bodyPr wrap="square">
            <a:spAutoFit/>
          </a:bodyPr>
          <a:lstStyle/>
          <a:p>
            <a:pPr>
              <a:lnSpc>
                <a:spcPts val="2000"/>
              </a:lnSpc>
            </a:pPr>
            <a:r>
              <a:rPr lang="en-US" altLang="zh-CN" sz="1200" dirty="0" smtClean="0"/>
              <a:t>2017</a:t>
            </a:r>
            <a:r>
              <a:rPr lang="zh-CN" altLang="en-US" sz="1200" dirty="0" smtClean="0"/>
              <a:t>版</a:t>
            </a:r>
            <a:r>
              <a:rPr lang="en-US" altLang="zh-CN" sz="1200" dirty="0" smtClean="0"/>
              <a:t>《</a:t>
            </a:r>
            <a:r>
              <a:rPr lang="zh-CN" altLang="en-US" sz="1200" dirty="0" smtClean="0"/>
              <a:t>协调制度</a:t>
            </a:r>
            <a:r>
              <a:rPr lang="en-US" altLang="zh-CN" sz="1200" dirty="0" smtClean="0"/>
              <a:t>》</a:t>
            </a:r>
            <a:r>
              <a:rPr lang="zh-CN" altLang="en-US" sz="1200" dirty="0" smtClean="0"/>
              <a:t>中增加的“置于天花板上”的空调，指的就是顶式空调，通常是指安装在天花板上的分体式空调。</a:t>
            </a:r>
            <a:r>
              <a:rPr lang="en-US" altLang="zh-CN" sz="1200" dirty="0" smtClean="0"/>
              <a:t>2017</a:t>
            </a:r>
            <a:r>
              <a:rPr lang="zh-CN" altLang="en-US" sz="1200" dirty="0" smtClean="0"/>
              <a:t>版</a:t>
            </a:r>
            <a:r>
              <a:rPr lang="en-US" altLang="zh-CN" sz="1200" dirty="0" smtClean="0"/>
              <a:t>《</a:t>
            </a:r>
            <a:r>
              <a:rPr lang="zh-CN" altLang="en-US" sz="1200" dirty="0" smtClean="0"/>
              <a:t>协调制度</a:t>
            </a:r>
            <a:r>
              <a:rPr lang="en-US" altLang="zh-CN" sz="1200" dirty="0" smtClean="0"/>
              <a:t>》8415.1</a:t>
            </a:r>
            <a:r>
              <a:rPr lang="zh-CN" altLang="en-US" sz="1200" dirty="0" smtClean="0"/>
              <a:t>的条文只有“窗式”和“壁式”，因此，装在天花板上算不算壁式的问题困扰了归类专家很久。</a:t>
            </a:r>
            <a:r>
              <a:rPr lang="en-US" altLang="zh-CN" sz="1200" dirty="0" smtClean="0"/>
              <a:t>2017</a:t>
            </a:r>
            <a:r>
              <a:rPr lang="zh-CN" altLang="en-US" sz="1200" dirty="0" smtClean="0"/>
              <a:t>对子目条文进行了修订，使其正式归入了子目</a:t>
            </a:r>
            <a:r>
              <a:rPr lang="en-US" altLang="zh-CN" sz="1200" dirty="0" smtClean="0"/>
              <a:t>8415.1</a:t>
            </a:r>
            <a:r>
              <a:rPr lang="zh-CN" altLang="en-US" sz="1200" dirty="0" smtClean="0"/>
              <a:t>项下。</a:t>
            </a:r>
            <a:endParaRPr lang="zh-CN" altLang="en-US" sz="1200" dirty="0"/>
          </a:p>
        </p:txBody>
      </p:sp>
      <p:pic>
        <p:nvPicPr>
          <p:cNvPr id="128001" name="Picture 1"/>
          <p:cNvPicPr>
            <a:picLocks noChangeAspect="1" noChangeArrowheads="1"/>
          </p:cNvPicPr>
          <p:nvPr/>
        </p:nvPicPr>
        <p:blipFill>
          <a:blip r:embed="rId2" cstate="print"/>
          <a:srcRect/>
          <a:stretch>
            <a:fillRect/>
          </a:stretch>
        </p:blipFill>
        <p:spPr bwMode="auto">
          <a:xfrm>
            <a:off x="5796136" y="699542"/>
            <a:ext cx="2520280" cy="1856152"/>
          </a:xfrm>
          <a:prstGeom prst="rect">
            <a:avLst/>
          </a:prstGeom>
          <a:noFill/>
          <a:ln w="9525">
            <a:noFill/>
            <a:miter lim="800000"/>
            <a:headEnd/>
            <a:tailEnd/>
          </a:ln>
        </p:spPr>
      </p:pic>
      <p:grpSp>
        <p:nvGrpSpPr>
          <p:cNvPr id="29" name="组合 28"/>
          <p:cNvGrpSpPr/>
          <p:nvPr/>
        </p:nvGrpSpPr>
        <p:grpSpPr>
          <a:xfrm>
            <a:off x="611560" y="3035672"/>
            <a:ext cx="4212270" cy="1768326"/>
            <a:chOff x="611560" y="3225947"/>
            <a:chExt cx="4212270" cy="1768326"/>
          </a:xfrm>
        </p:grpSpPr>
        <p:grpSp>
          <p:nvGrpSpPr>
            <p:cNvPr id="30" name="组合 15"/>
            <p:cNvGrpSpPr/>
            <p:nvPr/>
          </p:nvGrpSpPr>
          <p:grpSpPr>
            <a:xfrm>
              <a:off x="795182" y="4502120"/>
              <a:ext cx="4028648" cy="492153"/>
              <a:chOff x="3585720" y="5256424"/>
              <a:chExt cx="6530829" cy="801581"/>
            </a:xfrm>
            <a:solidFill>
              <a:schemeClr val="bg1"/>
            </a:solidFill>
          </p:grpSpPr>
          <p:grpSp>
            <p:nvGrpSpPr>
              <p:cNvPr id="35" name="Group 8"/>
              <p:cNvGrpSpPr>
                <a:grpSpLocks/>
              </p:cNvGrpSpPr>
              <p:nvPr/>
            </p:nvGrpSpPr>
            <p:grpSpPr bwMode="auto">
              <a:xfrm>
                <a:off x="3585720" y="5525746"/>
                <a:ext cx="532885" cy="139071"/>
                <a:chOff x="0" y="0"/>
                <a:chExt cx="438150" cy="114300"/>
              </a:xfrm>
              <a:grpFill/>
            </p:grpSpPr>
            <p:sp>
              <p:nvSpPr>
                <p:cNvPr id="43"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44"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36" name="直接连接符 15"/>
              <p:cNvCxnSpPr>
                <a:cxnSpLocks noChangeShapeType="1"/>
                <a:stCxn id="43" idx="6"/>
              </p:cNvCxnSpPr>
              <p:nvPr/>
            </p:nvCxnSpPr>
            <p:spPr bwMode="auto">
              <a:xfrm flipV="1">
                <a:off x="4118605" y="5547647"/>
                <a:ext cx="892003" cy="47635"/>
              </a:xfrm>
              <a:prstGeom prst="line">
                <a:avLst/>
              </a:prstGeom>
              <a:grpFill/>
              <a:ln w="12700" cap="flat" cmpd="sng">
                <a:solidFill>
                  <a:schemeClr val="bg1"/>
                </a:solidFill>
                <a:bevel/>
                <a:headEnd/>
                <a:tailEnd/>
              </a:ln>
              <a:extLst/>
            </p:spPr>
          </p:cxnSp>
          <p:sp>
            <p:nvSpPr>
              <p:cNvPr id="37"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38"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39" name="直接连接符 29"/>
              <p:cNvCxnSpPr>
                <a:cxnSpLocks noChangeShapeType="1"/>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40" name="直接连接符 39"/>
              <p:cNvCxnSpPr>
                <a:cxnSpLocks noChangeShapeType="1"/>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41" name="直接连接符 34"/>
              <p:cNvCxnSpPr>
                <a:cxnSpLocks noChangeShapeType="1"/>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42"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31" name="组合 49"/>
            <p:cNvGrpSpPr/>
            <p:nvPr/>
          </p:nvGrpSpPr>
          <p:grpSpPr>
            <a:xfrm>
              <a:off x="611560" y="3225947"/>
              <a:ext cx="698003" cy="1515141"/>
              <a:chOff x="3288054" y="3177886"/>
              <a:chExt cx="1131530" cy="2467743"/>
            </a:xfrm>
          </p:grpSpPr>
          <p:sp>
            <p:nvSpPr>
              <p:cNvPr id="33"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4"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32" name="矩形 112"/>
            <p:cNvSpPr>
              <a:spLocks noChangeArrowheads="1"/>
            </p:cNvSpPr>
            <p:nvPr/>
          </p:nvSpPr>
          <p:spPr bwMode="auto">
            <a:xfrm>
              <a:off x="611560" y="3363838"/>
              <a:ext cx="720080" cy="3954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56300" tIns="28150" rIns="56300" bIns="28150">
              <a:spAutoFit/>
            </a:bodyPr>
            <a:lstStyle/>
            <a:p>
              <a:pPr algn="ctr"/>
              <a:r>
                <a:rPr lang="zh-CN" altLang="en-US" sz="1100" b="1" dirty="0" smtClean="0">
                  <a:solidFill>
                    <a:schemeClr val="bg1"/>
                  </a:solidFill>
                  <a:latin typeface="Calibri" pitchFamily="34" charset="0"/>
                  <a:ea typeface="微软雅黑" pitchFamily="34" charset="-122"/>
                  <a:sym typeface="Calibri" pitchFamily="34" charset="0"/>
                </a:rPr>
                <a:t>三、移动式空调</a:t>
              </a:r>
              <a:endParaRPr lang="zh-CN" altLang="en-US" sz="1100" b="1" dirty="0">
                <a:solidFill>
                  <a:schemeClr val="bg1"/>
                </a:solidFill>
                <a:latin typeface="Calibri" pitchFamily="34" charset="0"/>
                <a:ea typeface="微软雅黑" pitchFamily="34" charset="-122"/>
                <a:sym typeface="Calibri" pitchFamily="34" charset="0"/>
              </a:endParaRPr>
            </a:p>
          </p:txBody>
        </p:sp>
      </p:grpSp>
      <p:sp>
        <p:nvSpPr>
          <p:cNvPr id="45" name="矩形 44"/>
          <p:cNvSpPr/>
          <p:nvPr/>
        </p:nvSpPr>
        <p:spPr>
          <a:xfrm>
            <a:off x="1475656" y="2988632"/>
            <a:ext cx="3888432" cy="1861215"/>
          </a:xfrm>
          <a:prstGeom prst="rect">
            <a:avLst/>
          </a:prstGeom>
        </p:spPr>
        <p:txBody>
          <a:bodyPr wrap="square">
            <a:spAutoFit/>
          </a:bodyPr>
          <a:lstStyle/>
          <a:p>
            <a:pPr>
              <a:lnSpc>
                <a:spcPts val="2000"/>
              </a:lnSpc>
            </a:pPr>
            <a:r>
              <a:rPr lang="zh-CN" altLang="en-US" sz="1200" dirty="0" smtClean="0"/>
              <a:t>这是一种这一两年出现的新商品，因为其便携可移动的特点，迅速开始流行起来，估计进出口的贸易量也会逐步增长。其结构为单一机壳及其内部的</a:t>
            </a:r>
            <a:r>
              <a:rPr lang="en-US" altLang="zh-CN" sz="1200" dirty="0" smtClean="0"/>
              <a:t>2</a:t>
            </a:r>
            <a:r>
              <a:rPr lang="zh-CN" altLang="en-US" sz="1200" dirty="0" smtClean="0"/>
              <a:t>个电机驱动的风扇、一个蒸发器（热交换器）、一个冷凝器（热交换器）和一个压缩机，是一种独立式空调。这种移动式空调虽然也是落地的，但是因其便携移动的特点，应当归入</a:t>
            </a:r>
            <a:r>
              <a:rPr lang="en-US" altLang="zh-CN" sz="1200" dirty="0" smtClean="0"/>
              <a:t>8415.8</a:t>
            </a:r>
            <a:r>
              <a:rPr lang="zh-CN" altLang="en-US" sz="1200" dirty="0" smtClean="0"/>
              <a:t>。</a:t>
            </a:r>
            <a:endParaRPr lang="zh-CN" altLang="en-US" sz="1200" dirty="0"/>
          </a:p>
        </p:txBody>
      </p:sp>
      <p:pic>
        <p:nvPicPr>
          <p:cNvPr id="128002" name="Picture 2"/>
          <p:cNvPicPr>
            <a:picLocks noChangeAspect="1" noChangeArrowheads="1"/>
          </p:cNvPicPr>
          <p:nvPr/>
        </p:nvPicPr>
        <p:blipFill>
          <a:blip r:embed="rId3" cstate="print"/>
          <a:srcRect/>
          <a:stretch>
            <a:fillRect/>
          </a:stretch>
        </p:blipFill>
        <p:spPr bwMode="auto">
          <a:xfrm>
            <a:off x="6372200" y="2859782"/>
            <a:ext cx="1584176" cy="2004972"/>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63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grpSp>
        <p:nvGrpSpPr>
          <p:cNvPr id="8" name="组合 7"/>
          <p:cNvGrpSpPr/>
          <p:nvPr/>
        </p:nvGrpSpPr>
        <p:grpSpPr>
          <a:xfrm>
            <a:off x="611560" y="843558"/>
            <a:ext cx="4212270" cy="1768326"/>
            <a:chOff x="611560" y="3225947"/>
            <a:chExt cx="4212270" cy="1768326"/>
          </a:xfrm>
        </p:grpSpPr>
        <p:grpSp>
          <p:nvGrpSpPr>
            <p:cNvPr id="9" name="组合 15"/>
            <p:cNvGrpSpPr/>
            <p:nvPr/>
          </p:nvGrpSpPr>
          <p:grpSpPr>
            <a:xfrm>
              <a:off x="795182" y="4502120"/>
              <a:ext cx="4028648" cy="492153"/>
              <a:chOff x="3585720" y="5256424"/>
              <a:chExt cx="6530829" cy="801581"/>
            </a:xfrm>
            <a:solidFill>
              <a:schemeClr val="bg1"/>
            </a:solidFill>
          </p:grpSpPr>
          <p:grpSp>
            <p:nvGrpSpPr>
              <p:cNvPr id="14" name="Group 8"/>
              <p:cNvGrpSpPr>
                <a:grpSpLocks/>
              </p:cNvGrpSpPr>
              <p:nvPr/>
            </p:nvGrpSpPr>
            <p:grpSpPr bwMode="auto">
              <a:xfrm>
                <a:off x="3585720" y="5525746"/>
                <a:ext cx="532885" cy="139071"/>
                <a:chOff x="0" y="0"/>
                <a:chExt cx="438150" cy="114300"/>
              </a:xfrm>
              <a:grpFill/>
            </p:grpSpPr>
            <p:sp>
              <p:nvSpPr>
                <p:cNvPr id="22"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3"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15" name="直接连接符 15"/>
              <p:cNvCxnSpPr>
                <a:cxnSpLocks noChangeShapeType="1"/>
                <a:stCxn id="22" idx="6"/>
              </p:cNvCxnSpPr>
              <p:nvPr/>
            </p:nvCxnSpPr>
            <p:spPr bwMode="auto">
              <a:xfrm flipV="1">
                <a:off x="4118605" y="5547647"/>
                <a:ext cx="892003" cy="47635"/>
              </a:xfrm>
              <a:prstGeom prst="line">
                <a:avLst/>
              </a:prstGeom>
              <a:grpFill/>
              <a:ln w="12700" cap="flat" cmpd="sng">
                <a:solidFill>
                  <a:schemeClr val="bg1"/>
                </a:solidFill>
                <a:bevel/>
                <a:headEnd/>
                <a:tailEnd/>
              </a:ln>
              <a:extLst/>
            </p:spPr>
          </p:cxnSp>
          <p:sp>
            <p:nvSpPr>
              <p:cNvPr id="16"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17"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18" name="直接连接符 29"/>
              <p:cNvCxnSpPr>
                <a:cxnSpLocks noChangeShapeType="1"/>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19" name="直接连接符 18"/>
              <p:cNvCxnSpPr>
                <a:cxnSpLocks noChangeShapeType="1"/>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20" name="直接连接符 34"/>
              <p:cNvCxnSpPr>
                <a:cxnSpLocks noChangeShapeType="1"/>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21"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10" name="组合 49"/>
            <p:cNvGrpSpPr/>
            <p:nvPr/>
          </p:nvGrpSpPr>
          <p:grpSpPr>
            <a:xfrm>
              <a:off x="611560" y="3225947"/>
              <a:ext cx="698003" cy="1515141"/>
              <a:chOff x="3288054" y="3177886"/>
              <a:chExt cx="1131530" cy="2467743"/>
            </a:xfrm>
          </p:grpSpPr>
          <p:sp>
            <p:nvSpPr>
              <p:cNvPr id="12"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11" name="矩形 112"/>
            <p:cNvSpPr>
              <a:spLocks noChangeArrowheads="1"/>
            </p:cNvSpPr>
            <p:nvPr/>
          </p:nvSpPr>
          <p:spPr bwMode="auto">
            <a:xfrm>
              <a:off x="611560" y="3363838"/>
              <a:ext cx="626174" cy="3954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56300" tIns="28150" rIns="56300" bIns="28150">
              <a:spAutoFit/>
            </a:bodyPr>
            <a:lstStyle/>
            <a:p>
              <a:pPr algn="ctr"/>
              <a:r>
                <a:rPr lang="zh-CN" altLang="en-US" sz="1100" b="1" dirty="0" smtClean="0">
                  <a:solidFill>
                    <a:schemeClr val="bg1"/>
                  </a:solidFill>
                  <a:latin typeface="Calibri" pitchFamily="34" charset="0"/>
                  <a:ea typeface="微软雅黑" pitchFamily="34" charset="-122"/>
                  <a:sym typeface="Calibri" pitchFamily="34" charset="0"/>
                </a:rPr>
                <a:t>四、中央空调</a:t>
              </a:r>
              <a:endParaRPr lang="zh-CN" altLang="en-US" sz="1100" b="1" dirty="0">
                <a:solidFill>
                  <a:schemeClr val="bg1"/>
                </a:solidFill>
                <a:latin typeface="Calibri" pitchFamily="34" charset="0"/>
                <a:ea typeface="微软雅黑" pitchFamily="34" charset="-122"/>
                <a:sym typeface="Calibri" pitchFamily="34" charset="0"/>
              </a:endParaRPr>
            </a:p>
          </p:txBody>
        </p:sp>
      </p:grpSp>
      <p:sp>
        <p:nvSpPr>
          <p:cNvPr id="26" name="矩形 25"/>
          <p:cNvSpPr/>
          <p:nvPr/>
        </p:nvSpPr>
        <p:spPr>
          <a:xfrm>
            <a:off x="1475656" y="796518"/>
            <a:ext cx="3888432" cy="1631216"/>
          </a:xfrm>
          <a:prstGeom prst="rect">
            <a:avLst/>
          </a:prstGeom>
        </p:spPr>
        <p:txBody>
          <a:bodyPr wrap="square">
            <a:spAutoFit/>
          </a:bodyPr>
          <a:lstStyle/>
          <a:p>
            <a:pPr>
              <a:lnSpc>
                <a:spcPts val="2000"/>
              </a:lnSpc>
            </a:pPr>
            <a:r>
              <a:rPr lang="zh-CN" altLang="en-US" sz="1200" dirty="0" smtClean="0"/>
              <a:t>中央空调通常为管道式的，通过管道将冷却后的空气输送到不同房间，一般用于商场、写字楼、大型住宅等场所。特点也很鲜明，就是“又大又多”，绝对不会和别的空调搞混。外机都不是一台，而是个机群，来张图体会一下什么是“又大又多”。中央空调应当归入</a:t>
            </a:r>
            <a:r>
              <a:rPr lang="en-US" altLang="zh-CN" sz="1200" dirty="0" smtClean="0"/>
              <a:t>8415.8</a:t>
            </a:r>
            <a:r>
              <a:rPr lang="zh-CN" altLang="en-US" sz="1200" dirty="0" smtClean="0"/>
              <a:t>项下。</a:t>
            </a:r>
            <a:endParaRPr lang="zh-CN" altLang="en-US" sz="1200" dirty="0"/>
          </a:p>
        </p:txBody>
      </p:sp>
      <p:grpSp>
        <p:nvGrpSpPr>
          <p:cNvPr id="29" name="组合 28"/>
          <p:cNvGrpSpPr/>
          <p:nvPr/>
        </p:nvGrpSpPr>
        <p:grpSpPr>
          <a:xfrm>
            <a:off x="611560" y="3035672"/>
            <a:ext cx="4212270" cy="1768326"/>
            <a:chOff x="611560" y="3225947"/>
            <a:chExt cx="4212270" cy="1768326"/>
          </a:xfrm>
        </p:grpSpPr>
        <p:grpSp>
          <p:nvGrpSpPr>
            <p:cNvPr id="30" name="组合 15"/>
            <p:cNvGrpSpPr/>
            <p:nvPr/>
          </p:nvGrpSpPr>
          <p:grpSpPr>
            <a:xfrm>
              <a:off x="795182" y="4502120"/>
              <a:ext cx="4028648" cy="492153"/>
              <a:chOff x="3585720" y="5256424"/>
              <a:chExt cx="6530829" cy="801581"/>
            </a:xfrm>
            <a:solidFill>
              <a:schemeClr val="bg1"/>
            </a:solidFill>
          </p:grpSpPr>
          <p:grpSp>
            <p:nvGrpSpPr>
              <p:cNvPr id="35" name="Group 8"/>
              <p:cNvGrpSpPr>
                <a:grpSpLocks/>
              </p:cNvGrpSpPr>
              <p:nvPr/>
            </p:nvGrpSpPr>
            <p:grpSpPr bwMode="auto">
              <a:xfrm>
                <a:off x="3585720" y="5525746"/>
                <a:ext cx="532885" cy="139071"/>
                <a:chOff x="0" y="0"/>
                <a:chExt cx="438150" cy="114300"/>
              </a:xfrm>
              <a:grpFill/>
            </p:grpSpPr>
            <p:sp>
              <p:nvSpPr>
                <p:cNvPr id="43"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44"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36" name="直接连接符 15"/>
              <p:cNvCxnSpPr>
                <a:cxnSpLocks noChangeShapeType="1"/>
                <a:stCxn id="43" idx="6"/>
              </p:cNvCxnSpPr>
              <p:nvPr/>
            </p:nvCxnSpPr>
            <p:spPr bwMode="auto">
              <a:xfrm flipV="1">
                <a:off x="4118605" y="5547647"/>
                <a:ext cx="892003" cy="47635"/>
              </a:xfrm>
              <a:prstGeom prst="line">
                <a:avLst/>
              </a:prstGeom>
              <a:grpFill/>
              <a:ln w="12700" cap="flat" cmpd="sng">
                <a:solidFill>
                  <a:schemeClr val="bg1"/>
                </a:solidFill>
                <a:bevel/>
                <a:headEnd/>
                <a:tailEnd/>
              </a:ln>
              <a:extLst/>
            </p:spPr>
          </p:cxnSp>
          <p:sp>
            <p:nvSpPr>
              <p:cNvPr id="37"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38"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39" name="直接连接符 29"/>
              <p:cNvCxnSpPr>
                <a:cxnSpLocks noChangeShapeType="1"/>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40" name="直接连接符 39"/>
              <p:cNvCxnSpPr>
                <a:cxnSpLocks noChangeShapeType="1"/>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41" name="直接连接符 34"/>
              <p:cNvCxnSpPr>
                <a:cxnSpLocks noChangeShapeType="1"/>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42"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31" name="组合 49"/>
            <p:cNvGrpSpPr/>
            <p:nvPr/>
          </p:nvGrpSpPr>
          <p:grpSpPr>
            <a:xfrm>
              <a:off x="611560" y="3225947"/>
              <a:ext cx="698003" cy="1515141"/>
              <a:chOff x="3288054" y="3177886"/>
              <a:chExt cx="1131530" cy="2467743"/>
            </a:xfrm>
          </p:grpSpPr>
          <p:sp>
            <p:nvSpPr>
              <p:cNvPr id="33"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4"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32" name="矩形 112"/>
            <p:cNvSpPr>
              <a:spLocks noChangeArrowheads="1"/>
            </p:cNvSpPr>
            <p:nvPr/>
          </p:nvSpPr>
          <p:spPr bwMode="auto">
            <a:xfrm>
              <a:off x="611560" y="3363838"/>
              <a:ext cx="720080" cy="5646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56300" tIns="28150" rIns="56300" bIns="28150">
              <a:spAutoFit/>
            </a:bodyPr>
            <a:lstStyle/>
            <a:p>
              <a:pPr algn="ctr"/>
              <a:r>
                <a:rPr lang="zh-CN" altLang="en-US" sz="1100" b="1" dirty="0" smtClean="0">
                  <a:solidFill>
                    <a:schemeClr val="bg1"/>
                  </a:solidFill>
                  <a:latin typeface="Calibri" pitchFamily="34" charset="0"/>
                  <a:ea typeface="微软雅黑" pitchFamily="34" charset="-122"/>
                  <a:sym typeface="Calibri" pitchFamily="34" charset="0"/>
                </a:rPr>
                <a:t>五、分体空调的内外机</a:t>
              </a:r>
              <a:endParaRPr lang="zh-CN" altLang="en-US" sz="1100" b="1" dirty="0">
                <a:solidFill>
                  <a:schemeClr val="bg1"/>
                </a:solidFill>
                <a:latin typeface="Calibri" pitchFamily="34" charset="0"/>
                <a:ea typeface="微软雅黑" pitchFamily="34" charset="-122"/>
                <a:sym typeface="Calibri" pitchFamily="34" charset="0"/>
              </a:endParaRPr>
            </a:p>
          </p:txBody>
        </p:sp>
      </p:grpSp>
      <p:sp>
        <p:nvSpPr>
          <p:cNvPr id="45" name="矩形 44"/>
          <p:cNvSpPr/>
          <p:nvPr/>
        </p:nvSpPr>
        <p:spPr>
          <a:xfrm>
            <a:off x="1475656" y="3167712"/>
            <a:ext cx="3888432" cy="1348254"/>
          </a:xfrm>
          <a:prstGeom prst="rect">
            <a:avLst/>
          </a:prstGeom>
        </p:spPr>
        <p:txBody>
          <a:bodyPr wrap="square">
            <a:spAutoFit/>
          </a:bodyPr>
          <a:lstStyle/>
          <a:p>
            <a:pPr>
              <a:lnSpc>
                <a:spcPts val="2000"/>
              </a:lnSpc>
            </a:pPr>
            <a:r>
              <a:rPr lang="zh-CN" altLang="en-US" sz="1200" dirty="0" smtClean="0"/>
              <a:t>现在的壁挂空调和立式空调通常都是分体式空调，包括内机和外机，必须组装在一起一同使用才有效果。那么问题又来了，单独的内机和外机该怎么归类呢？</a:t>
            </a:r>
          </a:p>
          <a:p>
            <a:pPr>
              <a:lnSpc>
                <a:spcPts val="2000"/>
              </a:lnSpc>
            </a:pPr>
            <a:r>
              <a:rPr lang="zh-CN" altLang="en-US" sz="1200" dirty="0" smtClean="0"/>
              <a:t>无论是内机还是外机看起来都是如此像一台单独的机器，而恰恰不能按整机归类，只能按零件归入</a:t>
            </a:r>
            <a:r>
              <a:rPr lang="en-US" altLang="zh-CN" sz="1200" dirty="0" smtClean="0"/>
              <a:t>8415.9</a:t>
            </a:r>
            <a:r>
              <a:rPr lang="zh-CN" altLang="en-US" sz="1200" dirty="0" smtClean="0"/>
              <a:t>项下。</a:t>
            </a:r>
            <a:endParaRPr lang="zh-CN" altLang="en-US" sz="1200" dirty="0"/>
          </a:p>
        </p:txBody>
      </p:sp>
      <p:pic>
        <p:nvPicPr>
          <p:cNvPr id="126977" name="Picture 1"/>
          <p:cNvPicPr>
            <a:picLocks noChangeAspect="1" noChangeArrowheads="1"/>
          </p:cNvPicPr>
          <p:nvPr/>
        </p:nvPicPr>
        <p:blipFill>
          <a:blip r:embed="rId2" cstate="print"/>
          <a:srcRect/>
          <a:stretch>
            <a:fillRect/>
          </a:stretch>
        </p:blipFill>
        <p:spPr bwMode="auto">
          <a:xfrm>
            <a:off x="5724128" y="627534"/>
            <a:ext cx="2800722" cy="1772022"/>
          </a:xfrm>
          <a:prstGeom prst="rect">
            <a:avLst/>
          </a:prstGeom>
          <a:noFill/>
          <a:ln w="9525">
            <a:noFill/>
            <a:miter lim="800000"/>
            <a:headEnd/>
            <a:tailEnd/>
          </a:ln>
        </p:spPr>
      </p:pic>
      <p:pic>
        <p:nvPicPr>
          <p:cNvPr id="126978" name="Picture 2"/>
          <p:cNvPicPr>
            <a:picLocks noChangeAspect="1" noChangeArrowheads="1"/>
          </p:cNvPicPr>
          <p:nvPr/>
        </p:nvPicPr>
        <p:blipFill>
          <a:blip r:embed="rId3" cstate="print"/>
          <a:srcRect/>
          <a:stretch>
            <a:fillRect/>
          </a:stretch>
        </p:blipFill>
        <p:spPr bwMode="auto">
          <a:xfrm>
            <a:off x="5584478" y="3219822"/>
            <a:ext cx="1435794" cy="1453667"/>
          </a:xfrm>
          <a:prstGeom prst="rect">
            <a:avLst/>
          </a:prstGeom>
          <a:noFill/>
          <a:ln w="9525">
            <a:noFill/>
            <a:miter lim="800000"/>
            <a:headEnd/>
            <a:tailEnd/>
          </a:ln>
        </p:spPr>
      </p:pic>
      <p:pic>
        <p:nvPicPr>
          <p:cNvPr id="126979" name="Picture 3"/>
          <p:cNvPicPr>
            <a:picLocks noChangeAspect="1" noChangeArrowheads="1"/>
          </p:cNvPicPr>
          <p:nvPr/>
        </p:nvPicPr>
        <p:blipFill>
          <a:blip r:embed="rId4" cstate="print"/>
          <a:srcRect/>
          <a:stretch>
            <a:fillRect/>
          </a:stretch>
        </p:blipFill>
        <p:spPr bwMode="auto">
          <a:xfrm>
            <a:off x="7236296" y="2571750"/>
            <a:ext cx="1008112" cy="2529973"/>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64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圆角矩形 7"/>
          <p:cNvSpPr/>
          <p:nvPr/>
        </p:nvSpPr>
        <p:spPr bwMode="auto">
          <a:xfrm>
            <a:off x="3658537" y="699542"/>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4"/>
          <p:cNvSpPr>
            <a:spLocks noEditPoints="1"/>
          </p:cNvSpPr>
          <p:nvPr/>
        </p:nvSpPr>
        <p:spPr bwMode="auto">
          <a:xfrm>
            <a:off x="3026094" y="701257"/>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文本框 12"/>
          <p:cNvSpPr txBox="1"/>
          <p:nvPr/>
        </p:nvSpPr>
        <p:spPr bwMode="auto">
          <a:xfrm>
            <a:off x="4355976" y="846933"/>
            <a:ext cx="677034"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酒类篇</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67544" y="1347614"/>
            <a:ext cx="8280920" cy="578813"/>
          </a:xfrm>
          <a:prstGeom prst="rect">
            <a:avLst/>
          </a:prstGeom>
        </p:spPr>
        <p:txBody>
          <a:bodyPr wrap="square">
            <a:spAutoFit/>
          </a:bodyPr>
          <a:lstStyle/>
          <a:p>
            <a:pPr>
              <a:lnSpc>
                <a:spcPts val="2000"/>
              </a:lnSpc>
            </a:pPr>
            <a:r>
              <a:rPr lang="zh-CN" altLang="en-US" sz="1200" b="1" dirty="0" smtClean="0">
                <a:solidFill>
                  <a:schemeClr val="accent1"/>
                </a:solidFill>
              </a:rPr>
              <a:t>天气一天比一天热，试问没有冰镇啤酒怎么过夏天？那么你知道“啤酒”在税则里是怎么归类的吗？所谓“无醇啤酒”在税则里到底算不算啤酒呢？下面请归类专家来给大家说说吧！</a:t>
            </a:r>
            <a:endParaRPr lang="zh-CN" altLang="en-US" sz="1200" b="1" dirty="0">
              <a:solidFill>
                <a:schemeClr val="accent1"/>
              </a:solidFill>
            </a:endParaRPr>
          </a:p>
        </p:txBody>
      </p:sp>
      <p:pic>
        <p:nvPicPr>
          <p:cNvPr id="125953" name="Picture 1"/>
          <p:cNvPicPr>
            <a:picLocks noChangeAspect="1" noChangeArrowheads="1"/>
          </p:cNvPicPr>
          <p:nvPr/>
        </p:nvPicPr>
        <p:blipFill>
          <a:blip r:embed="rId2" cstate="print"/>
          <a:srcRect/>
          <a:stretch>
            <a:fillRect/>
          </a:stretch>
        </p:blipFill>
        <p:spPr bwMode="auto">
          <a:xfrm>
            <a:off x="2699792" y="1995686"/>
            <a:ext cx="3744416" cy="3075806"/>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65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24929" name="Picture 1"/>
          <p:cNvPicPr>
            <a:picLocks noChangeAspect="1" noChangeArrowheads="1"/>
          </p:cNvPicPr>
          <p:nvPr/>
        </p:nvPicPr>
        <p:blipFill>
          <a:blip r:embed="rId2" cstate="print"/>
          <a:srcRect/>
          <a:stretch>
            <a:fillRect/>
          </a:stretch>
        </p:blipFill>
        <p:spPr bwMode="auto">
          <a:xfrm>
            <a:off x="4499992" y="1059582"/>
            <a:ext cx="3910186" cy="3355550"/>
          </a:xfrm>
          <a:prstGeom prst="rect">
            <a:avLst/>
          </a:prstGeom>
          <a:noFill/>
          <a:ln w="9525">
            <a:noFill/>
            <a:miter lim="800000"/>
            <a:headEnd/>
            <a:tailEnd/>
          </a:ln>
        </p:spPr>
      </p:pic>
      <p:sp>
        <p:nvSpPr>
          <p:cNvPr id="9" name="TextBox 8"/>
          <p:cNvSpPr txBox="1"/>
          <p:nvPr/>
        </p:nvSpPr>
        <p:spPr>
          <a:xfrm>
            <a:off x="827584" y="1131590"/>
            <a:ext cx="3384376" cy="3170099"/>
          </a:xfrm>
          <a:prstGeom prst="rect">
            <a:avLst/>
          </a:prstGeom>
          <a:noFill/>
        </p:spPr>
        <p:txBody>
          <a:bodyPr wrap="square" rtlCol="0">
            <a:spAutoFit/>
          </a:bodyPr>
          <a:lstStyle/>
          <a:p>
            <a:pPr>
              <a:lnSpc>
                <a:spcPts val="2000"/>
              </a:lnSpc>
            </a:pPr>
            <a:r>
              <a:rPr lang="zh-CN" altLang="en-US" sz="1200" dirty="0" smtClean="0"/>
              <a:t>         世界各地之酒种类万千，不同类别的酒生产原料、制备工艺及酒精度数也各不相同。各种饮料酒按生产原料可分为谷物酒、水果酒、奶蛋酒、蜂蜜酒、混合酒等，按酒精含量可分为低度酒、中度酒和高度酒，按酒的性质则可分为发酵酒、蒸馏酒和配制酒。</a:t>
            </a:r>
            <a:endParaRPr lang="en-US" altLang="zh-CN" sz="1200" dirty="0" smtClean="0"/>
          </a:p>
          <a:p>
            <a:pPr>
              <a:lnSpc>
                <a:spcPts val="2000"/>
              </a:lnSpc>
            </a:pPr>
            <a:r>
              <a:rPr lang="zh-CN" altLang="en-US" sz="1200" dirty="0" smtClean="0"/>
              <a:t>         根据我国</a:t>
            </a:r>
            <a:r>
              <a:rPr lang="en-US" altLang="zh-CN" sz="1200" dirty="0" smtClean="0"/>
              <a:t>GB/T 17204-2008《</a:t>
            </a:r>
            <a:r>
              <a:rPr lang="zh-CN" altLang="en-US" sz="1200" dirty="0" smtClean="0"/>
              <a:t>饮料酒分类</a:t>
            </a:r>
            <a:r>
              <a:rPr lang="en-US" altLang="zh-CN" sz="1200" dirty="0" smtClean="0"/>
              <a:t>》</a:t>
            </a:r>
            <a:r>
              <a:rPr lang="zh-CN" altLang="en-US" sz="1200" dirty="0" smtClean="0"/>
              <a:t>，饮料酒是指酒精度在</a:t>
            </a:r>
            <a:r>
              <a:rPr lang="en-US" altLang="zh-CN" sz="1200" dirty="0" smtClean="0"/>
              <a:t>0.5%vol</a:t>
            </a:r>
            <a:r>
              <a:rPr lang="zh-CN" altLang="en-US" sz="1200" dirty="0" smtClean="0"/>
              <a:t>以上的酒精饮料。该标准将全部饮料酒按大类分为发酵酒（</a:t>
            </a:r>
            <a:r>
              <a:rPr lang="en-US" altLang="zh-CN" sz="1200" dirty="0" smtClean="0"/>
              <a:t>4.1</a:t>
            </a:r>
            <a:r>
              <a:rPr lang="zh-CN" altLang="en-US" sz="1200" dirty="0" smtClean="0"/>
              <a:t>）、蒸馏酒（</a:t>
            </a:r>
            <a:r>
              <a:rPr lang="en-US" altLang="zh-CN" sz="1200" dirty="0" smtClean="0"/>
              <a:t>4.2</a:t>
            </a:r>
            <a:r>
              <a:rPr lang="zh-CN" altLang="en-US" sz="1200" dirty="0" smtClean="0"/>
              <a:t>）以及配制酒（</a:t>
            </a:r>
            <a:r>
              <a:rPr lang="en-US" altLang="zh-CN" sz="1200" dirty="0" smtClean="0"/>
              <a:t>4.3</a:t>
            </a:r>
            <a:r>
              <a:rPr lang="zh-CN" altLang="en-US" sz="1200" dirty="0" smtClean="0"/>
              <a:t>），每个大类下再进一步划分出啤酒（</a:t>
            </a:r>
            <a:r>
              <a:rPr lang="en-US" altLang="zh-CN" sz="1200" dirty="0" smtClean="0"/>
              <a:t>4.1.1</a:t>
            </a:r>
            <a:r>
              <a:rPr lang="zh-CN" altLang="en-US" sz="1200" dirty="0" smtClean="0"/>
              <a:t>）、葡萄酒（</a:t>
            </a:r>
            <a:r>
              <a:rPr lang="en-US" altLang="zh-CN" sz="1200" dirty="0" smtClean="0"/>
              <a:t>4.1.2</a:t>
            </a:r>
            <a:r>
              <a:rPr lang="zh-CN" altLang="en-US" sz="1200" dirty="0" smtClean="0"/>
              <a:t>）、白酒（</a:t>
            </a:r>
            <a:r>
              <a:rPr lang="en-US" altLang="zh-CN" sz="1200" dirty="0" smtClean="0"/>
              <a:t>4.2.1</a:t>
            </a:r>
            <a:r>
              <a:rPr lang="zh-CN" altLang="en-US" sz="1200" dirty="0" smtClean="0"/>
              <a:t>）等小类。</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66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23905" name="Picture 1"/>
          <p:cNvPicPr>
            <a:picLocks noChangeAspect="1" noChangeArrowheads="1"/>
          </p:cNvPicPr>
          <p:nvPr/>
        </p:nvPicPr>
        <p:blipFill>
          <a:blip r:embed="rId2" cstate="print"/>
          <a:srcRect/>
          <a:stretch>
            <a:fillRect/>
          </a:stretch>
        </p:blipFill>
        <p:spPr bwMode="auto">
          <a:xfrm>
            <a:off x="323528" y="843558"/>
            <a:ext cx="3993574" cy="2574429"/>
          </a:xfrm>
          <a:prstGeom prst="rect">
            <a:avLst/>
          </a:prstGeom>
          <a:noFill/>
          <a:ln w="9525">
            <a:noFill/>
            <a:miter lim="800000"/>
            <a:headEnd/>
            <a:tailEnd/>
          </a:ln>
        </p:spPr>
      </p:pic>
      <p:pic>
        <p:nvPicPr>
          <p:cNvPr id="123906" name="Picture 2"/>
          <p:cNvPicPr>
            <a:picLocks noChangeAspect="1" noChangeArrowheads="1"/>
          </p:cNvPicPr>
          <p:nvPr/>
        </p:nvPicPr>
        <p:blipFill>
          <a:blip r:embed="rId3" cstate="print"/>
          <a:srcRect/>
          <a:stretch>
            <a:fillRect/>
          </a:stretch>
        </p:blipFill>
        <p:spPr bwMode="auto">
          <a:xfrm>
            <a:off x="4572000" y="843558"/>
            <a:ext cx="3953619" cy="3599352"/>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67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22881" name="Picture 1"/>
          <p:cNvPicPr>
            <a:picLocks noChangeAspect="1" noChangeArrowheads="1"/>
          </p:cNvPicPr>
          <p:nvPr/>
        </p:nvPicPr>
        <p:blipFill>
          <a:blip r:embed="rId2" cstate="print"/>
          <a:srcRect/>
          <a:stretch>
            <a:fillRect/>
          </a:stretch>
        </p:blipFill>
        <p:spPr bwMode="auto">
          <a:xfrm>
            <a:off x="467544" y="843558"/>
            <a:ext cx="3894391" cy="3547436"/>
          </a:xfrm>
          <a:prstGeom prst="rect">
            <a:avLst/>
          </a:prstGeom>
          <a:noFill/>
          <a:ln w="9525">
            <a:noFill/>
            <a:miter lim="800000"/>
            <a:headEnd/>
            <a:tailEnd/>
          </a:ln>
        </p:spPr>
      </p:pic>
      <p:pic>
        <p:nvPicPr>
          <p:cNvPr id="122882" name="Picture 2"/>
          <p:cNvPicPr>
            <a:picLocks noChangeAspect="1" noChangeArrowheads="1"/>
          </p:cNvPicPr>
          <p:nvPr/>
        </p:nvPicPr>
        <p:blipFill>
          <a:blip r:embed="rId3" cstate="print"/>
          <a:srcRect/>
          <a:stretch>
            <a:fillRect/>
          </a:stretch>
        </p:blipFill>
        <p:spPr bwMode="auto">
          <a:xfrm>
            <a:off x="4716017" y="797619"/>
            <a:ext cx="4078436" cy="3142283"/>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68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21857" name="Picture 1"/>
          <p:cNvPicPr>
            <a:picLocks noChangeAspect="1" noChangeArrowheads="1"/>
          </p:cNvPicPr>
          <p:nvPr/>
        </p:nvPicPr>
        <p:blipFill>
          <a:blip r:embed="rId2" cstate="print"/>
          <a:srcRect/>
          <a:stretch>
            <a:fillRect/>
          </a:stretch>
        </p:blipFill>
        <p:spPr bwMode="auto">
          <a:xfrm>
            <a:off x="2699792" y="987574"/>
            <a:ext cx="3845314" cy="3096669"/>
          </a:xfrm>
          <a:prstGeom prst="rect">
            <a:avLst/>
          </a:prstGeom>
          <a:noFill/>
          <a:ln w="9525">
            <a:noFill/>
            <a:miter lim="800000"/>
            <a:headEnd/>
            <a:tailEnd/>
          </a:ln>
        </p:spPr>
      </p:pic>
      <p:sp>
        <p:nvSpPr>
          <p:cNvPr id="9" name="TextBox 8"/>
          <p:cNvSpPr txBox="1"/>
          <p:nvPr/>
        </p:nvSpPr>
        <p:spPr>
          <a:xfrm>
            <a:off x="683568" y="699542"/>
            <a:ext cx="7920880" cy="276999"/>
          </a:xfrm>
          <a:prstGeom prst="rect">
            <a:avLst/>
          </a:prstGeom>
          <a:noFill/>
        </p:spPr>
        <p:txBody>
          <a:bodyPr wrap="square" rtlCol="0">
            <a:spAutoFit/>
          </a:bodyPr>
          <a:lstStyle/>
          <a:p>
            <a:r>
              <a:rPr lang="zh-CN" altLang="en-US" sz="1200" dirty="0" smtClean="0"/>
              <a:t>最后，我们通过两款梅酒的归类实例来简单回顾上述内容：</a:t>
            </a:r>
            <a:endParaRPr lang="zh-CN" altLang="en-US" sz="1200" dirty="0"/>
          </a:p>
        </p:txBody>
      </p:sp>
      <p:sp>
        <p:nvSpPr>
          <p:cNvPr id="10" name="TextBox 9"/>
          <p:cNvSpPr txBox="1"/>
          <p:nvPr/>
        </p:nvSpPr>
        <p:spPr>
          <a:xfrm>
            <a:off x="683568" y="4382983"/>
            <a:ext cx="7920880" cy="276999"/>
          </a:xfrm>
          <a:prstGeom prst="rect">
            <a:avLst/>
          </a:prstGeom>
          <a:noFill/>
        </p:spPr>
        <p:txBody>
          <a:bodyPr wrap="square" rtlCol="0">
            <a:spAutoFit/>
          </a:bodyPr>
          <a:lstStyle/>
          <a:p>
            <a:r>
              <a:rPr lang="zh-CN" altLang="en-US" sz="1200" dirty="0" smtClean="0"/>
              <a:t>可见，虽同为梅酒，根据其生产原料及制备工艺不同，其归类也大相径庭，不知对各位是否也有所启发呢？</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04</a:t>
            </a:r>
            <a:endParaRPr lang="zh-CN" altLang="en-US" sz="40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5364088" y="2211710"/>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smtClean="0">
                <a:solidFill>
                  <a:schemeClr val="bg1"/>
                </a:solidFill>
                <a:ea typeface="微软雅黑" pitchFamily="34" charset="-122"/>
              </a:rPr>
              <a:t>商检</a:t>
            </a:r>
            <a:endParaRPr lang="zh-CN" altLang="en-US" sz="3600" dirty="0">
              <a:solidFill>
                <a:schemeClr val="bg1"/>
              </a:solidFill>
              <a:ea typeface="微软雅黑" pitchFamily="34" charset="-122"/>
            </a:endParaRPr>
          </a:p>
        </p:txBody>
      </p:sp>
      <p:sp>
        <p:nvSpPr>
          <p:cNvPr id="11" name="矩形 10"/>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 xmlns:p14="http://schemas.microsoft.com/office/powerpoint/2010/main" val="202479767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608364"/>
            <a:ext cx="8496944" cy="4339650"/>
          </a:xfrm>
          <a:prstGeom prst="rect">
            <a:avLst/>
          </a:prstGeom>
        </p:spPr>
        <p:txBody>
          <a:bodyPr wrap="square">
            <a:spAutoFit/>
          </a:bodyPr>
          <a:lstStyle/>
          <a:p>
            <a:endParaRPr lang="zh-CN" altLang="en-US" sz="1200" dirty="0" smtClean="0"/>
          </a:p>
          <a:p>
            <a:r>
              <a:rPr lang="zh-CN" altLang="en-US" sz="1200" dirty="0" smtClean="0"/>
              <a:t>     （七）企业出现以下情形之一的，海关不再对其实施新监管模式：</a:t>
            </a:r>
          </a:p>
          <a:p>
            <a:endParaRPr lang="zh-CN" altLang="en-US" sz="1200" dirty="0" smtClean="0"/>
          </a:p>
          <a:p>
            <a:r>
              <a:rPr lang="zh-CN" altLang="en-US" sz="1200" dirty="0" smtClean="0"/>
              <a:t>　　</a:t>
            </a:r>
            <a:r>
              <a:rPr lang="en-US" altLang="zh-CN" sz="1200" dirty="0" smtClean="0"/>
              <a:t>1</a:t>
            </a:r>
            <a:r>
              <a:rPr lang="zh-CN" altLang="en-US" sz="1200" dirty="0" smtClean="0"/>
              <a:t>．信用类别降为失信企业的；</a:t>
            </a:r>
          </a:p>
          <a:p>
            <a:r>
              <a:rPr lang="zh-CN" altLang="en-US" sz="1200" dirty="0" smtClean="0"/>
              <a:t>　　</a:t>
            </a:r>
            <a:r>
              <a:rPr lang="en-US" altLang="zh-CN" sz="1200" dirty="0" smtClean="0"/>
              <a:t>2</a:t>
            </a:r>
            <a:r>
              <a:rPr lang="zh-CN" altLang="en-US" sz="1200" dirty="0" smtClean="0"/>
              <a:t>．内部信息化系统不完备，加工贸易货物流和数据流逻辑链条不完整，耗料管理不能满足海关监管要求的；</a:t>
            </a:r>
          </a:p>
          <a:p>
            <a:r>
              <a:rPr lang="zh-CN" altLang="en-US" sz="1200" dirty="0" smtClean="0"/>
              <a:t>　　</a:t>
            </a:r>
            <a:r>
              <a:rPr lang="en-US" altLang="zh-CN" sz="1200" dirty="0" smtClean="0"/>
              <a:t>3</a:t>
            </a:r>
            <a:r>
              <a:rPr lang="zh-CN" altLang="en-US" sz="1200" dirty="0" smtClean="0"/>
              <a:t>．不能规范办理海关手续，不能按要求及时提交、保留、存储相关数据、单证和资料的；</a:t>
            </a:r>
          </a:p>
          <a:p>
            <a:r>
              <a:rPr lang="zh-CN" altLang="en-US" sz="1200" dirty="0" smtClean="0"/>
              <a:t>　　</a:t>
            </a:r>
            <a:r>
              <a:rPr lang="en-US" altLang="zh-CN" sz="1200" dirty="0" smtClean="0"/>
              <a:t>4</a:t>
            </a:r>
            <a:r>
              <a:rPr lang="zh-CN" altLang="en-US" sz="1200" dirty="0" smtClean="0"/>
              <a:t>．主动申请不实施新监管模式的；</a:t>
            </a:r>
          </a:p>
          <a:p>
            <a:r>
              <a:rPr lang="zh-CN" altLang="en-US" sz="1200" dirty="0" smtClean="0"/>
              <a:t>　　</a:t>
            </a:r>
            <a:r>
              <a:rPr lang="en-US" altLang="zh-CN" sz="1200" dirty="0" smtClean="0"/>
              <a:t>5</a:t>
            </a:r>
            <a:r>
              <a:rPr lang="zh-CN" altLang="en-US" sz="1200" dirty="0" smtClean="0"/>
              <a:t>．其他需要撤销新监管模式的。</a:t>
            </a:r>
          </a:p>
          <a:p>
            <a:endParaRPr lang="zh-CN" altLang="en-US" sz="1200" dirty="0" smtClean="0"/>
          </a:p>
          <a:p>
            <a:r>
              <a:rPr lang="zh-CN" altLang="en-US" sz="1200" dirty="0" smtClean="0"/>
              <a:t>　　海关不再对其实施新监管模式账册管理的，自确定之日起</a:t>
            </a:r>
            <a:r>
              <a:rPr lang="en-US" altLang="zh-CN" sz="1200" dirty="0" smtClean="0"/>
              <a:t>30</a:t>
            </a:r>
            <a:r>
              <a:rPr lang="zh-CN" altLang="en-US" sz="1200" dirty="0" smtClean="0"/>
              <a:t>日内，企业应向海关办理该账册核销手续。</a:t>
            </a:r>
          </a:p>
          <a:p>
            <a:endParaRPr lang="zh-CN" altLang="en-US" sz="1200" dirty="0" smtClean="0"/>
          </a:p>
          <a:p>
            <a:r>
              <a:rPr lang="zh-CN" altLang="en-US" sz="1200" dirty="0" smtClean="0"/>
              <a:t>　　三、其他事项</a:t>
            </a:r>
          </a:p>
          <a:p>
            <a:endParaRPr lang="zh-CN" altLang="en-US" sz="1200" dirty="0" smtClean="0"/>
          </a:p>
          <a:p>
            <a:r>
              <a:rPr lang="zh-CN" altLang="en-US" sz="1200" dirty="0" smtClean="0"/>
              <a:t>       （一）本公告正式实施后，对尚未执行完毕的加工贸易手册，企业可将尚未出口的加工贸易货物折料转入新账册。</a:t>
            </a:r>
          </a:p>
          <a:p>
            <a:endParaRPr lang="zh-CN" altLang="en-US" sz="1200" dirty="0" smtClean="0"/>
          </a:p>
          <a:p>
            <a:r>
              <a:rPr lang="zh-CN" altLang="en-US" sz="1200" dirty="0" smtClean="0"/>
              <a:t>　  （二）本公告未明确事项，按照加工贸易监管的一般性规定实施管理。</a:t>
            </a:r>
          </a:p>
          <a:p>
            <a:endParaRPr lang="zh-CN" altLang="en-US" sz="1200" dirty="0" smtClean="0"/>
          </a:p>
          <a:p>
            <a:r>
              <a:rPr lang="zh-CN" altLang="en-US" sz="1200" dirty="0" smtClean="0"/>
              <a:t>　　本公告内容自</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a:t>
            </a:r>
            <a:r>
              <a:rPr lang="zh-CN" altLang="en-US" sz="1200" dirty="0" smtClean="0"/>
              <a:t>日起施行。</a:t>
            </a:r>
          </a:p>
          <a:p>
            <a:endParaRPr lang="zh-CN" altLang="en-US" sz="1200" dirty="0" smtClean="0"/>
          </a:p>
          <a:p>
            <a:r>
              <a:rPr lang="zh-CN" altLang="en-US" sz="1200" dirty="0" smtClean="0"/>
              <a:t>　　特此公告。   </a:t>
            </a:r>
          </a:p>
          <a:p>
            <a:endParaRPr lang="zh-CN" altLang="en-US" sz="1200" dirty="0" smtClean="0"/>
          </a:p>
          <a:p>
            <a:pPr algn="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13</a:t>
            </a:r>
            <a:r>
              <a:rPr lang="zh-CN" altLang="en-US" sz="1200" dirty="0" smtClean="0"/>
              <a:t>日</a:t>
            </a:r>
          </a:p>
          <a:p>
            <a:pPr algn="r"/>
            <a:r>
              <a:rPr lang="zh-CN" altLang="en-US" sz="1200" dirty="0" smtClean="0"/>
              <a:t>海关总署</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70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467544" y="771550"/>
            <a:ext cx="8208912" cy="2308324"/>
          </a:xfrm>
          <a:prstGeom prst="rect">
            <a:avLst/>
          </a:prstGeom>
        </p:spPr>
        <p:txBody>
          <a:bodyPr wrap="square">
            <a:spAutoFit/>
          </a:bodyPr>
          <a:lstStyle/>
          <a:p>
            <a:pPr algn="ct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49</a:t>
            </a:r>
            <a:r>
              <a:rPr lang="zh-CN" altLang="en-US" sz="1200" b="1" dirty="0" smtClean="0">
                <a:solidFill>
                  <a:schemeClr val="accent1"/>
                </a:solidFill>
              </a:rPr>
              <a:t>号</a:t>
            </a:r>
          </a:p>
          <a:p>
            <a:pPr algn="ctr"/>
            <a:r>
              <a:rPr lang="zh-CN" altLang="en-US" sz="1200" b="1" dirty="0" smtClean="0">
                <a:solidFill>
                  <a:schemeClr val="accent1"/>
                </a:solidFill>
              </a:rPr>
              <a:t>质</a:t>
            </a:r>
            <a:r>
              <a:rPr lang="zh-CN" altLang="en-US" sz="1200" b="1" dirty="0" smtClean="0">
                <a:solidFill>
                  <a:schemeClr val="accent1"/>
                </a:solidFill>
              </a:rPr>
              <a:t>检总局    </a:t>
            </a:r>
            <a:endParaRPr lang="en-US" altLang="zh-CN" sz="1200" b="1" dirty="0" smtClean="0">
              <a:solidFill>
                <a:schemeClr val="accent1"/>
              </a:solidFill>
            </a:endParaRPr>
          </a:p>
          <a:p>
            <a:pPr algn="ctr"/>
            <a:r>
              <a:rPr lang="zh-CN" altLang="en-US" sz="1200" b="1" dirty="0" smtClean="0">
                <a:solidFill>
                  <a:schemeClr val="accent1"/>
                </a:solidFill>
              </a:rPr>
              <a:t>农</a:t>
            </a:r>
            <a:r>
              <a:rPr lang="zh-CN" altLang="en-US" sz="1200" b="1" dirty="0" smtClean="0">
                <a:solidFill>
                  <a:schemeClr val="accent1"/>
                </a:solidFill>
              </a:rPr>
              <a:t>业部关于解除瑞典、荷兰、比利时牛精液施马伦贝格病禁令的公告</a:t>
            </a:r>
          </a:p>
          <a:p>
            <a:endParaRPr lang="zh-CN" altLang="en-US" sz="1200" dirty="0" smtClean="0"/>
          </a:p>
          <a:p>
            <a:r>
              <a:rPr lang="zh-CN" altLang="en-US" sz="1200" dirty="0" smtClean="0"/>
              <a:t>    根据风险评估结果，自本公告发布之日起，允许从瑞典、荷兰和比利时施马伦贝格病疫区进口符合中国检验检疫要求的牛精液。</a:t>
            </a:r>
          </a:p>
          <a:p>
            <a:endParaRPr lang="zh-CN" altLang="en-US" sz="1200" dirty="0" smtClean="0"/>
          </a:p>
          <a:p>
            <a:r>
              <a:rPr lang="zh-CN" altLang="en-US" sz="1200" dirty="0" smtClean="0"/>
              <a:t>    国家质量监督检验检疫总局和农业部</a:t>
            </a:r>
            <a:r>
              <a:rPr lang="en-US" altLang="zh-CN" sz="1200" dirty="0" smtClean="0"/>
              <a:t>2012</a:t>
            </a:r>
            <a:r>
              <a:rPr lang="zh-CN" altLang="en-US" sz="1200" dirty="0" smtClean="0"/>
              <a:t>年联合公告第</a:t>
            </a:r>
            <a:r>
              <a:rPr lang="en-US" altLang="zh-CN" sz="1200" dirty="0" smtClean="0"/>
              <a:t>67</a:t>
            </a:r>
            <a:r>
              <a:rPr lang="zh-CN" altLang="en-US" sz="1200" dirty="0" smtClean="0"/>
              <a:t>号对上述</a:t>
            </a:r>
            <a:r>
              <a:rPr lang="en-US" altLang="zh-CN" sz="1200" dirty="0" smtClean="0"/>
              <a:t>3</a:t>
            </a:r>
            <a:r>
              <a:rPr lang="zh-CN" altLang="en-US" sz="1200" dirty="0" smtClean="0"/>
              <a:t>国有关牛精液的禁令同时终止。</a:t>
            </a:r>
          </a:p>
          <a:p>
            <a:endParaRPr lang="zh-CN" altLang="en-US" sz="1200" dirty="0" smtClean="0"/>
          </a:p>
          <a:p>
            <a:pPr algn="r"/>
            <a:r>
              <a:rPr lang="zh-CN" altLang="en-US" sz="1200" dirty="0" smtClean="0"/>
              <a:t>质检总局                    </a:t>
            </a:r>
            <a:endParaRPr lang="en-US" altLang="zh-CN" sz="1200" dirty="0" smtClean="0"/>
          </a:p>
          <a:p>
            <a:pPr algn="r"/>
            <a:r>
              <a:rPr lang="zh-CN" altLang="en-US" sz="1200" dirty="0" smtClean="0"/>
              <a:t>农 </a:t>
            </a:r>
            <a:r>
              <a:rPr lang="zh-CN" altLang="en-US" sz="1200" dirty="0" smtClean="0"/>
              <a:t>业 </a:t>
            </a:r>
            <a:r>
              <a:rPr lang="zh-CN" altLang="en-US" sz="1200" dirty="0" smtClean="0"/>
              <a:t>部</a:t>
            </a:r>
            <a:endParaRPr lang="zh-CN" altLang="en-US" sz="1200" dirty="0" smtClean="0"/>
          </a:p>
          <a:p>
            <a:pPr algn="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2</a:t>
            </a:r>
            <a:r>
              <a:rPr lang="zh-CN" altLang="en-US" sz="1200" dirty="0" smtClean="0"/>
              <a:t>日</a:t>
            </a:r>
            <a:endParaRPr lang="zh-CN" altLang="en-US" sz="1200" dirty="0"/>
          </a:p>
        </p:txBody>
      </p:sp>
      <p:pic>
        <p:nvPicPr>
          <p:cNvPr id="120833" name="Picture 1"/>
          <p:cNvPicPr>
            <a:picLocks noChangeAspect="1" noChangeArrowheads="1"/>
          </p:cNvPicPr>
          <p:nvPr/>
        </p:nvPicPr>
        <p:blipFill>
          <a:blip r:embed="rId2" cstate="print"/>
          <a:srcRect/>
          <a:stretch>
            <a:fillRect/>
          </a:stretch>
        </p:blipFill>
        <p:spPr bwMode="auto">
          <a:xfrm>
            <a:off x="2781499" y="2805316"/>
            <a:ext cx="3581003" cy="2338184"/>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71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555526"/>
            <a:ext cx="8568952" cy="4452501"/>
          </a:xfrm>
          <a:prstGeom prst="rect">
            <a:avLst/>
          </a:prstGeom>
        </p:spPr>
        <p:txBody>
          <a:bodyPr wrap="square">
            <a:spAutoFit/>
          </a:bodyPr>
          <a:lstStyle/>
          <a:p>
            <a:pPr algn="ctr">
              <a:lnSpc>
                <a:spcPts val="2000"/>
              </a:lnSpc>
            </a:pP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50</a:t>
            </a:r>
            <a:r>
              <a:rPr lang="zh-CN" altLang="en-US" sz="1200" b="1" dirty="0" smtClean="0">
                <a:solidFill>
                  <a:schemeClr val="accent1"/>
                </a:solidFill>
              </a:rPr>
              <a:t>号</a:t>
            </a:r>
            <a:endParaRPr lang="zh-CN" altLang="en-US" sz="1200" b="1" dirty="0" smtClean="0">
              <a:solidFill>
                <a:schemeClr val="accent1"/>
              </a:solidFill>
            </a:endParaRPr>
          </a:p>
          <a:p>
            <a:pPr algn="ctr">
              <a:lnSpc>
                <a:spcPts val="2000"/>
              </a:lnSpc>
            </a:pPr>
            <a:r>
              <a:rPr lang="zh-CN" altLang="en-US" sz="1200" b="1" dirty="0" smtClean="0">
                <a:solidFill>
                  <a:schemeClr val="accent1"/>
                </a:solidFill>
              </a:rPr>
              <a:t>质检总局关于核准</a:t>
            </a:r>
            <a:r>
              <a:rPr lang="en-US" altLang="zh-CN" sz="1200" b="1" dirty="0" smtClean="0">
                <a:solidFill>
                  <a:schemeClr val="accent1"/>
                </a:solidFill>
              </a:rPr>
              <a:t>89</a:t>
            </a:r>
            <a:r>
              <a:rPr lang="zh-CN" altLang="en-US" sz="1200" b="1" dirty="0" smtClean="0">
                <a:solidFill>
                  <a:schemeClr val="accent1"/>
                </a:solidFill>
              </a:rPr>
              <a:t>家企业使用和变更地理标志产品专用标志的公告</a:t>
            </a:r>
          </a:p>
          <a:p>
            <a:pPr>
              <a:lnSpc>
                <a:spcPts val="2000"/>
              </a:lnSpc>
            </a:pPr>
            <a:endParaRPr lang="zh-CN" altLang="en-US" sz="1200" dirty="0" smtClean="0"/>
          </a:p>
          <a:p>
            <a:pPr>
              <a:lnSpc>
                <a:spcPts val="2000"/>
              </a:lnSpc>
            </a:pPr>
            <a:r>
              <a:rPr lang="zh-CN" altLang="en-US" sz="1200" dirty="0" smtClean="0"/>
              <a:t>    </a:t>
            </a:r>
            <a:r>
              <a:rPr lang="zh-CN" altLang="en-US" sz="1200" dirty="0" smtClean="0"/>
              <a:t>     根</a:t>
            </a:r>
            <a:r>
              <a:rPr lang="zh-CN" altLang="en-US" sz="1200" dirty="0" smtClean="0"/>
              <a:t>据</a:t>
            </a:r>
            <a:r>
              <a:rPr lang="en-US" altLang="zh-CN" sz="1200" dirty="0" smtClean="0"/>
              <a:t>《</a:t>
            </a:r>
            <a:r>
              <a:rPr lang="zh-CN" altLang="en-US" sz="1200" dirty="0" smtClean="0"/>
              <a:t>地理标志产品保护规定</a:t>
            </a:r>
            <a:r>
              <a:rPr lang="en-US" altLang="zh-CN" sz="1200" dirty="0" smtClean="0"/>
              <a:t>》</a:t>
            </a:r>
            <a:r>
              <a:rPr lang="zh-CN" altLang="en-US" sz="1200" dirty="0" smtClean="0"/>
              <a:t>，生产涞水麻核桃、中山松醪酒、涉县花椒、涉县核桃、梁山西瓜（小梁山西瓜）、盘锦大米、五龙山葡萄、大连海参、大连虾片、万昌大米、通化山葡萄酒、黄松甸黑木耳、梅河大米、宝清大米、宝清红小豆、盐城海盐、雨花茶、永春篾香、福鼎白茶、广昌白莲、日照绿茶、菏泽牡丹籽油、房县黄酒、洪湖藕带、吉阳大蒜、英山云雾茶、富顺香辣酱、朝天核桃、红白豆腐干、中江挂面（中江手工挂面）、蒲江丑柑、金沙回沙酒、妥乐白果、保基茶叶、盘州红米、都匀毛尖茶、朵贝茶、修文猕猴桃、当雄牦牛、镇巴腊肉、青海冬虫夏草等产品的</a:t>
            </a:r>
            <a:r>
              <a:rPr lang="en-US" altLang="zh-CN" sz="1200" dirty="0" smtClean="0"/>
              <a:t>88</a:t>
            </a:r>
            <a:r>
              <a:rPr lang="zh-CN" altLang="en-US" sz="1200" dirty="0" smtClean="0"/>
              <a:t>家企业（名单见附件</a:t>
            </a:r>
            <a:r>
              <a:rPr lang="en-US" altLang="zh-CN" sz="1200" dirty="0" smtClean="0"/>
              <a:t>1</a:t>
            </a:r>
            <a:r>
              <a:rPr lang="zh-CN" altLang="en-US" sz="1200" dirty="0" smtClean="0"/>
              <a:t>），生产平遥牛肉的</a:t>
            </a:r>
            <a:r>
              <a:rPr lang="en-US" altLang="zh-CN" sz="1200" dirty="0" smtClean="0"/>
              <a:t>1</a:t>
            </a:r>
            <a:r>
              <a:rPr lang="zh-CN" altLang="en-US" sz="1200" dirty="0" smtClean="0"/>
              <a:t>家企业（名单见附件</a:t>
            </a:r>
            <a:r>
              <a:rPr lang="en-US" altLang="zh-CN" sz="1200" dirty="0" smtClean="0"/>
              <a:t>2</a:t>
            </a:r>
            <a:r>
              <a:rPr lang="zh-CN" altLang="en-US" sz="1200" dirty="0" smtClean="0"/>
              <a:t>），分别向产品所在地质检机构提出了地理标志产品专用标志使用或变更的申请，由有关省级质检机构审核，经质检总局审查合格，现予以注册登记或变更登记并发布公告。自即日起核准其在相关产品上使用地理标志产品专用标志，并由当地质检机构按规定对其实施监管</a:t>
            </a:r>
            <a:r>
              <a:rPr lang="zh-CN" altLang="en-US" sz="1200" dirty="0" smtClean="0"/>
              <a:t>。</a:t>
            </a:r>
            <a:endParaRPr lang="zh-CN" altLang="en-US" sz="1200" dirty="0" smtClean="0"/>
          </a:p>
          <a:p>
            <a:pPr>
              <a:lnSpc>
                <a:spcPts val="2000"/>
              </a:lnSpc>
            </a:pPr>
            <a:r>
              <a:rPr lang="zh-CN" altLang="en-US" sz="1200" dirty="0" smtClean="0"/>
              <a:t>    特此公告</a:t>
            </a:r>
            <a:r>
              <a:rPr lang="zh-CN" altLang="en-US" sz="1200" dirty="0" smtClean="0"/>
              <a:t>。</a:t>
            </a:r>
            <a:endParaRPr lang="zh-CN" altLang="en-US" sz="1200" dirty="0" smtClean="0"/>
          </a:p>
          <a:p>
            <a:pPr>
              <a:lnSpc>
                <a:spcPts val="2000"/>
              </a:lnSpc>
            </a:pPr>
            <a:r>
              <a:rPr lang="zh-CN" altLang="en-US" sz="1200" dirty="0" smtClean="0"/>
              <a:t>    附件：</a:t>
            </a:r>
            <a:r>
              <a:rPr lang="en-US" altLang="zh-CN" sz="1200" dirty="0" smtClean="0">
                <a:hlinkClick r:id="rId2" action="ppaction://hlinkfile"/>
              </a:rPr>
              <a:t>1. 88</a:t>
            </a:r>
            <a:r>
              <a:rPr lang="zh-CN" altLang="en-US" sz="1200" dirty="0" smtClean="0">
                <a:hlinkClick r:id="rId2" action="ppaction://hlinkfile"/>
              </a:rPr>
              <a:t>家核准使用地理标志产品专用标志企业名</a:t>
            </a:r>
            <a:r>
              <a:rPr lang="zh-CN" altLang="en-US" sz="1200" dirty="0" smtClean="0">
                <a:hlinkClick r:id="rId2" action="ppaction://hlinkfile"/>
              </a:rPr>
              <a:t>单</a:t>
            </a:r>
            <a:endParaRPr lang="zh-CN" altLang="en-US" sz="1200" dirty="0" smtClean="0"/>
          </a:p>
          <a:p>
            <a:pPr>
              <a:lnSpc>
                <a:spcPts val="2000"/>
              </a:lnSpc>
            </a:pPr>
            <a:r>
              <a:rPr lang="zh-CN" altLang="en-US" sz="1200" dirty="0" smtClean="0"/>
              <a:t>         </a:t>
            </a:r>
            <a:r>
              <a:rPr lang="zh-CN" altLang="en-US" sz="1200" dirty="0" smtClean="0"/>
              <a:t>        </a:t>
            </a:r>
            <a:r>
              <a:rPr lang="en-US" altLang="zh-CN" sz="1200" dirty="0" smtClean="0">
                <a:hlinkClick r:id="rId3" action="ppaction://hlinkfile"/>
              </a:rPr>
              <a:t>2. 1</a:t>
            </a:r>
            <a:r>
              <a:rPr lang="zh-CN" altLang="en-US" sz="1200" dirty="0" smtClean="0">
                <a:hlinkClick r:id="rId3" action="ppaction://hlinkfile"/>
              </a:rPr>
              <a:t>家核准变更地理标志产品专用标志企业名单</a:t>
            </a:r>
            <a:endParaRPr lang="zh-CN" altLang="en-US" sz="1200" dirty="0" smtClean="0"/>
          </a:p>
          <a:p>
            <a:pPr algn="r">
              <a:lnSpc>
                <a:spcPts val="2000"/>
              </a:lnSpc>
            </a:pPr>
            <a:endParaRPr lang="zh-CN" altLang="en-US" sz="1200" dirty="0" smtClean="0"/>
          </a:p>
          <a:p>
            <a:pPr algn="r">
              <a:lnSpc>
                <a:spcPts val="2000"/>
              </a:lnSpc>
            </a:pPr>
            <a:r>
              <a:rPr lang="zh-CN" altLang="en-US" sz="1200" dirty="0" smtClean="0"/>
              <a:t>质检总</a:t>
            </a:r>
            <a:r>
              <a:rPr lang="zh-CN" altLang="en-US" sz="1200" dirty="0" smtClean="0"/>
              <a:t>局</a:t>
            </a:r>
            <a:endParaRPr lang="zh-CN" altLang="en-US" sz="1200" dirty="0" smtClean="0"/>
          </a:p>
          <a:p>
            <a:pPr algn="r">
              <a:lnSpc>
                <a:spcPts val="2000"/>
              </a:lnSpc>
            </a:pP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20</a:t>
            </a:r>
            <a:r>
              <a:rPr lang="zh-CN" altLang="en-US" sz="1200" dirty="0" smtClean="0"/>
              <a:t>日</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72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689664"/>
            <a:ext cx="8424936" cy="3659592"/>
          </a:xfrm>
          <a:prstGeom prst="rect">
            <a:avLst/>
          </a:prstGeom>
        </p:spPr>
        <p:txBody>
          <a:bodyPr wrap="square">
            <a:spAutoFit/>
          </a:bodyPr>
          <a:lstStyle/>
          <a:p>
            <a:pPr algn="ctr">
              <a:lnSpc>
                <a:spcPts val="2000"/>
              </a:lnSpc>
            </a:pP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53</a:t>
            </a:r>
            <a:r>
              <a:rPr lang="zh-CN" altLang="en-US" sz="1200" b="1" dirty="0" smtClean="0">
                <a:solidFill>
                  <a:schemeClr val="accent1"/>
                </a:solidFill>
              </a:rPr>
              <a:t>号</a:t>
            </a:r>
          </a:p>
          <a:p>
            <a:pPr algn="ctr">
              <a:lnSpc>
                <a:spcPts val="2000"/>
              </a:lnSpc>
            </a:pPr>
            <a:r>
              <a:rPr lang="zh-CN" altLang="en-US" sz="1200" b="1" dirty="0" smtClean="0">
                <a:solidFill>
                  <a:schemeClr val="accent1"/>
                </a:solidFill>
              </a:rPr>
              <a:t>质检总局关于进口阿富汗藏红花检验检疫要求的公告</a:t>
            </a:r>
          </a:p>
          <a:p>
            <a:pPr>
              <a:lnSpc>
                <a:spcPts val="2000"/>
              </a:lnSpc>
            </a:pPr>
            <a:endParaRPr lang="zh-CN" altLang="en-US" sz="1200" dirty="0" smtClean="0"/>
          </a:p>
          <a:p>
            <a:pPr>
              <a:lnSpc>
                <a:spcPts val="2000"/>
              </a:lnSpc>
            </a:pPr>
            <a:r>
              <a:rPr lang="zh-CN" altLang="en-US" sz="1200" dirty="0" smtClean="0"/>
              <a:t>根据对阿富汗藏红花风险分析结果，经中阿两国主管部门协商，双方签署了</a:t>
            </a:r>
            <a:r>
              <a:rPr lang="en-US" altLang="zh-CN" sz="1200" dirty="0" smtClean="0"/>
              <a:t>《</a:t>
            </a:r>
            <a:r>
              <a:rPr lang="zh-CN" altLang="en-US" sz="1200" dirty="0" smtClean="0"/>
              <a:t>中华人民共和国国家质量监督检验检疫总局和阿富汗斯坦伊斯兰共和国农业、灌溉和畜牧部关于阿富汗输华藏红花植物卫生要求议定书</a:t>
            </a:r>
            <a:r>
              <a:rPr lang="en-US" altLang="zh-CN" sz="1200" dirty="0" smtClean="0"/>
              <a:t>》</a:t>
            </a:r>
            <a:r>
              <a:rPr lang="zh-CN" altLang="en-US" sz="1200" dirty="0" smtClean="0"/>
              <a:t>（以下简称</a:t>
            </a:r>
            <a:r>
              <a:rPr lang="en-US" altLang="zh-CN" sz="1200" dirty="0" smtClean="0"/>
              <a:t>《</a:t>
            </a:r>
            <a:r>
              <a:rPr lang="zh-CN" altLang="en-US" sz="1200" dirty="0" smtClean="0"/>
              <a:t>议定书</a:t>
            </a:r>
            <a:r>
              <a:rPr lang="en-US" altLang="zh-CN" sz="1200" dirty="0" smtClean="0"/>
              <a:t>》</a:t>
            </a:r>
            <a:r>
              <a:rPr lang="zh-CN" altLang="en-US" sz="1200" dirty="0" smtClean="0"/>
              <a:t>）。近期，双方就落实</a:t>
            </a:r>
            <a:r>
              <a:rPr lang="en-US" altLang="zh-CN" sz="1200" dirty="0" smtClean="0"/>
              <a:t>《</a:t>
            </a:r>
            <a:r>
              <a:rPr lang="zh-CN" altLang="en-US" sz="1200" dirty="0" smtClean="0"/>
              <a:t>议定书</a:t>
            </a:r>
            <a:r>
              <a:rPr lang="en-US" altLang="zh-CN" sz="1200" dirty="0" smtClean="0"/>
              <a:t>》</a:t>
            </a:r>
            <a:r>
              <a:rPr lang="zh-CN" altLang="en-US" sz="1200" dirty="0" smtClean="0"/>
              <a:t>相关技术问题达成一致，自公告发布之日起，准予符合</a:t>
            </a:r>
            <a:r>
              <a:rPr lang="en-US" altLang="zh-CN" sz="1200" dirty="0" smtClean="0"/>
              <a:t>《</a:t>
            </a:r>
            <a:r>
              <a:rPr lang="zh-CN" altLang="en-US" sz="1200" dirty="0" smtClean="0"/>
              <a:t>进口阿富汗藏红花检验检疫要求</a:t>
            </a:r>
            <a:r>
              <a:rPr lang="en-US" altLang="zh-CN" sz="1200" dirty="0" smtClean="0"/>
              <a:t>》</a:t>
            </a:r>
            <a:r>
              <a:rPr lang="zh-CN" altLang="en-US" sz="1200" dirty="0" smtClean="0"/>
              <a:t>（见附件）的阿富汗藏红花进口。</a:t>
            </a:r>
          </a:p>
          <a:p>
            <a:pPr>
              <a:lnSpc>
                <a:spcPts val="2000"/>
              </a:lnSpc>
            </a:pPr>
            <a:endParaRPr lang="zh-CN" altLang="en-US" sz="1200" dirty="0" smtClean="0"/>
          </a:p>
          <a:p>
            <a:pPr>
              <a:lnSpc>
                <a:spcPts val="2000"/>
              </a:lnSpc>
            </a:pPr>
            <a:r>
              <a:rPr lang="zh-CN" altLang="en-US" sz="1200" dirty="0" smtClean="0"/>
              <a:t>附件：  </a:t>
            </a:r>
            <a:r>
              <a:rPr lang="zh-CN" altLang="en-US" sz="1200" dirty="0" smtClean="0">
                <a:hlinkClick r:id="rId2" action="ppaction://hlinkfile"/>
              </a:rPr>
              <a:t>进口阿富汗藏红花检验检疫要 </a:t>
            </a:r>
            <a:endParaRPr lang="zh-CN" altLang="en-US" sz="1200" dirty="0" smtClean="0"/>
          </a:p>
          <a:p>
            <a:pPr>
              <a:lnSpc>
                <a:spcPts val="2000"/>
              </a:lnSpc>
            </a:pPr>
            <a:endParaRPr lang="zh-CN" altLang="en-US" sz="1200" dirty="0" smtClean="0"/>
          </a:p>
          <a:p>
            <a:pPr>
              <a:lnSpc>
                <a:spcPts val="2000"/>
              </a:lnSpc>
            </a:pPr>
            <a:r>
              <a:rPr lang="zh-CN" altLang="en-US" sz="1200" dirty="0" smtClean="0"/>
              <a:t> </a:t>
            </a:r>
          </a:p>
          <a:p>
            <a:pPr algn="r">
              <a:lnSpc>
                <a:spcPts val="2000"/>
              </a:lnSpc>
            </a:pPr>
            <a:r>
              <a:rPr lang="zh-CN" altLang="en-US" sz="1200" dirty="0" smtClean="0"/>
              <a:t>质检总</a:t>
            </a:r>
            <a:r>
              <a:rPr lang="zh-CN" altLang="en-US" sz="1200" dirty="0" smtClean="0"/>
              <a:t>局</a:t>
            </a:r>
            <a:endParaRPr lang="zh-CN" altLang="en-US" sz="1200" dirty="0" smtClean="0"/>
          </a:p>
          <a:p>
            <a:pPr algn="r">
              <a:lnSpc>
                <a:spcPts val="2000"/>
              </a:lnSpc>
            </a:pP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6</a:t>
            </a:r>
            <a:r>
              <a:rPr lang="zh-CN" altLang="en-US" sz="1200" dirty="0" smtClean="0"/>
              <a:t>日</a:t>
            </a:r>
          </a:p>
          <a:p>
            <a:pPr>
              <a:lnSpc>
                <a:spcPts val="2000"/>
              </a:lnSpc>
            </a:pP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椭圆 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9" name="椭圆 8"/>
          <p:cNvSpPr/>
          <p:nvPr/>
        </p:nvSpPr>
        <p:spPr>
          <a:xfrm>
            <a:off x="1021197" y="3291201"/>
            <a:ext cx="677676" cy="677676"/>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98898" y="50768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34785" y="10548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549298" y="451092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780194" y="1520013"/>
            <a:ext cx="1742785" cy="523220"/>
          </a:xfrm>
          <a:prstGeom prst="rect">
            <a:avLst/>
          </a:prstGeom>
          <a:noFill/>
          <a:effectLst/>
        </p:spPr>
        <p:txBody>
          <a:bodyPr wrap="none" rtlCol="0">
            <a:spAutoFit/>
          </a:bodyPr>
          <a:lstStyle/>
          <a:p>
            <a:r>
              <a:rPr lang="en-US" altLang="zh-CN" sz="2800" b="1" dirty="0" smtClean="0">
                <a:solidFill>
                  <a:srgbClr val="0070C0"/>
                </a:solidFill>
                <a:latin typeface="微软雅黑" pitchFamily="34" charset="-122"/>
                <a:ea typeface="微软雅黑" pitchFamily="34" charset="-122"/>
              </a:rPr>
              <a:t>THANKS</a:t>
            </a:r>
            <a:endParaRPr lang="zh-CN" altLang="en-US" sz="2800" b="1" dirty="0">
              <a:solidFill>
                <a:srgbClr val="0070C0"/>
              </a:solidFill>
              <a:latin typeface="微软雅黑" pitchFamily="34" charset="-122"/>
              <a:ea typeface="微软雅黑" pitchFamily="34" charset="-122"/>
            </a:endParaRPr>
          </a:p>
        </p:txBody>
      </p:sp>
      <p:sp>
        <p:nvSpPr>
          <p:cNvPr id="30" name="TextBox 29"/>
          <p:cNvSpPr txBox="1"/>
          <p:nvPr/>
        </p:nvSpPr>
        <p:spPr>
          <a:xfrm>
            <a:off x="6156176" y="3476615"/>
            <a:ext cx="2749471"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感谢欣赏！</a:t>
            </a:r>
            <a:endParaRPr lang="en-US" altLang="zh-CN" sz="4000" b="1" dirty="0" smtClean="0">
              <a:solidFill>
                <a:srgbClr val="0070C0"/>
              </a:solidFill>
              <a:latin typeface="微软雅黑" pitchFamily="34" charset="-122"/>
              <a:ea typeface="微软雅黑" pitchFamily="34" charset="-122"/>
            </a:endParaRPr>
          </a:p>
        </p:txBody>
      </p:sp>
    </p:spTree>
    <p:extLst>
      <p:ext uri="{BB962C8B-B14F-4D97-AF65-F5344CB8AC3E}">
        <p14:creationId xmlns="" xmlns:p14="http://schemas.microsoft.com/office/powerpoint/2010/main" val="390357335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627534"/>
            <a:ext cx="8568952" cy="4308872"/>
          </a:xfrm>
          <a:prstGeom prst="rect">
            <a:avLst/>
          </a:prstGeom>
        </p:spPr>
        <p:txBody>
          <a:bodyPr wrap="square">
            <a:spAutoFit/>
          </a:bodyPr>
          <a:lstStyle/>
          <a:p>
            <a:pPr algn="ctr"/>
            <a:r>
              <a:rPr lang="zh-CN" altLang="en-US" sz="1200" b="1" dirty="0" smtClean="0">
                <a:solidFill>
                  <a:srgbClr val="00518E"/>
                </a:solidFill>
              </a:rPr>
              <a:t>海关总署公告</a:t>
            </a:r>
            <a:r>
              <a:rPr lang="en-US" altLang="zh-CN" sz="1200" b="1" dirty="0" smtClean="0">
                <a:solidFill>
                  <a:srgbClr val="00518E"/>
                </a:solidFill>
              </a:rPr>
              <a:t>2017</a:t>
            </a:r>
            <a:r>
              <a:rPr lang="zh-CN" altLang="en-US" sz="1200" b="1" dirty="0" smtClean="0">
                <a:solidFill>
                  <a:srgbClr val="00518E"/>
                </a:solidFill>
              </a:rPr>
              <a:t>年第</a:t>
            </a:r>
            <a:r>
              <a:rPr lang="en-US" altLang="zh-CN" sz="1200" b="1" dirty="0" smtClean="0">
                <a:solidFill>
                  <a:srgbClr val="00518E"/>
                </a:solidFill>
              </a:rPr>
              <a:t>30</a:t>
            </a:r>
            <a:r>
              <a:rPr lang="zh-CN" altLang="en-US" sz="1200" b="1" dirty="0" smtClean="0">
                <a:solidFill>
                  <a:srgbClr val="00518E"/>
                </a:solidFill>
              </a:rPr>
              <a:t>号（关于执行</a:t>
            </a:r>
            <a:r>
              <a:rPr lang="en-US" altLang="zh-CN" sz="1200" b="1" dirty="0" smtClean="0">
                <a:solidFill>
                  <a:srgbClr val="00518E"/>
                </a:solidFill>
              </a:rPr>
              <a:t>《</a:t>
            </a:r>
            <a:r>
              <a:rPr lang="zh-CN" altLang="en-US" sz="1200" b="1" dirty="0" smtClean="0">
                <a:solidFill>
                  <a:srgbClr val="00518E"/>
                </a:solidFill>
              </a:rPr>
              <a:t>外商投资产业指导目录（</a:t>
            </a:r>
            <a:r>
              <a:rPr lang="en-US" altLang="zh-CN" sz="1200" b="1" dirty="0" smtClean="0">
                <a:solidFill>
                  <a:srgbClr val="00518E"/>
                </a:solidFill>
              </a:rPr>
              <a:t>2017</a:t>
            </a:r>
            <a:r>
              <a:rPr lang="zh-CN" altLang="en-US" sz="1200" b="1" dirty="0" smtClean="0">
                <a:solidFill>
                  <a:srgbClr val="00518E"/>
                </a:solidFill>
              </a:rPr>
              <a:t>年修订）</a:t>
            </a:r>
            <a:r>
              <a:rPr lang="en-US" altLang="zh-CN" sz="1200" b="1" dirty="0" smtClean="0">
                <a:solidFill>
                  <a:srgbClr val="00518E"/>
                </a:solidFill>
              </a:rPr>
              <a:t>》</a:t>
            </a:r>
            <a:r>
              <a:rPr lang="zh-CN" altLang="en-US" sz="1200" b="1" dirty="0" smtClean="0">
                <a:solidFill>
                  <a:srgbClr val="00518E"/>
                </a:solidFill>
              </a:rPr>
              <a:t>有关问题的公告）</a:t>
            </a:r>
          </a:p>
          <a:p>
            <a:endParaRPr lang="zh-CN" altLang="en-US" sz="1200" dirty="0" smtClean="0"/>
          </a:p>
          <a:p>
            <a:pPr>
              <a:lnSpc>
                <a:spcPts val="2000"/>
              </a:lnSpc>
            </a:pPr>
            <a:r>
              <a:rPr lang="zh-CN" altLang="en-US" sz="1200" dirty="0" smtClean="0"/>
              <a:t>　　国家发展改革委、商务部第</a:t>
            </a:r>
            <a:r>
              <a:rPr lang="en-US" altLang="zh-CN" sz="1200" dirty="0" smtClean="0"/>
              <a:t>4</a:t>
            </a:r>
            <a:r>
              <a:rPr lang="zh-CN" altLang="en-US" sz="1200" dirty="0" smtClean="0"/>
              <a:t>号令公布了</a:t>
            </a:r>
            <a:r>
              <a:rPr lang="en-US" altLang="zh-CN" sz="1200" dirty="0" smtClean="0"/>
              <a:t>《</a:t>
            </a:r>
            <a:r>
              <a:rPr lang="zh-CN" altLang="en-US" sz="1200" dirty="0" smtClean="0"/>
              <a:t>外商投资产业指导目录（</a:t>
            </a:r>
            <a:r>
              <a:rPr lang="en-US" altLang="zh-CN" sz="1200" dirty="0" smtClean="0"/>
              <a:t>2017</a:t>
            </a:r>
            <a:r>
              <a:rPr lang="zh-CN" altLang="en-US" sz="1200" dirty="0" smtClean="0"/>
              <a:t>年修订）</a:t>
            </a:r>
            <a:r>
              <a:rPr lang="en-US" altLang="zh-CN" sz="1200" dirty="0" smtClean="0"/>
              <a:t>》</a:t>
            </a:r>
            <a:r>
              <a:rPr lang="zh-CN" altLang="en-US" sz="1200" dirty="0" smtClean="0"/>
              <a:t>，并规定自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28</a:t>
            </a:r>
            <a:r>
              <a:rPr lang="zh-CN" altLang="en-US" sz="1200" dirty="0" smtClean="0"/>
              <a:t>日起施行。现就海关执行中的有关问题公告如下：</a:t>
            </a:r>
          </a:p>
          <a:p>
            <a:pPr>
              <a:lnSpc>
                <a:spcPts val="2000"/>
              </a:lnSpc>
            </a:pPr>
            <a:endParaRPr lang="zh-CN" altLang="en-US" sz="1200" dirty="0" smtClean="0"/>
          </a:p>
          <a:p>
            <a:pPr>
              <a:lnSpc>
                <a:spcPts val="2000"/>
              </a:lnSpc>
            </a:pPr>
            <a:r>
              <a:rPr lang="zh-CN" altLang="en-US" sz="1200" dirty="0" smtClean="0"/>
              <a:t>　　一、自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28</a:t>
            </a:r>
            <a:r>
              <a:rPr lang="zh-CN" altLang="en-US" sz="1200" dirty="0" smtClean="0"/>
              <a:t>日起，对属于</a:t>
            </a:r>
            <a:r>
              <a:rPr lang="en-US" altLang="zh-CN" sz="1200" dirty="0" smtClean="0"/>
              <a:t>《</a:t>
            </a:r>
            <a:r>
              <a:rPr lang="zh-CN" altLang="en-US" sz="1200" dirty="0" smtClean="0"/>
              <a:t>外商投资产业指导目录（</a:t>
            </a:r>
            <a:r>
              <a:rPr lang="en-US" altLang="zh-CN" sz="1200" dirty="0" smtClean="0"/>
              <a:t>2017</a:t>
            </a:r>
            <a:r>
              <a:rPr lang="zh-CN" altLang="en-US" sz="1200" dirty="0" smtClean="0"/>
              <a:t>年修订）</a:t>
            </a:r>
            <a:r>
              <a:rPr lang="en-US" altLang="zh-CN" sz="1200" dirty="0" smtClean="0"/>
              <a:t>》</a:t>
            </a:r>
            <a:r>
              <a:rPr lang="zh-CN" altLang="en-US" sz="1200" dirty="0" smtClean="0"/>
              <a:t>鼓励类范围的外商投资项目（包括增资项目），在投资总额内进口的自用设备以及按照合同随上述设备进口的技术和配套件、备件，除</a:t>
            </a:r>
            <a:r>
              <a:rPr lang="en-US" altLang="zh-CN" sz="1200" dirty="0" smtClean="0"/>
              <a:t>《</a:t>
            </a:r>
            <a:r>
              <a:rPr lang="zh-CN" altLang="en-US" sz="1200" dirty="0" smtClean="0"/>
              <a:t>外商投资项目不予免税的进口商品目录</a:t>
            </a:r>
            <a:r>
              <a:rPr lang="en-US" altLang="zh-CN" sz="1200" dirty="0" smtClean="0"/>
              <a:t>》</a:t>
            </a:r>
            <a:r>
              <a:rPr lang="zh-CN" altLang="en-US" sz="1200" dirty="0" smtClean="0"/>
              <a:t>和</a:t>
            </a:r>
            <a:r>
              <a:rPr lang="en-US" altLang="zh-CN" sz="1200" dirty="0" smtClean="0"/>
              <a:t>《</a:t>
            </a:r>
            <a:r>
              <a:rPr lang="zh-CN" altLang="en-US" sz="1200" dirty="0" smtClean="0"/>
              <a:t>进口不予免税的重大技术装备和产品目录</a:t>
            </a:r>
            <a:r>
              <a:rPr lang="en-US" altLang="zh-CN" sz="1200" dirty="0" smtClean="0"/>
              <a:t>》</a:t>
            </a:r>
            <a:r>
              <a:rPr lang="zh-CN" altLang="en-US" sz="1200" dirty="0" smtClean="0"/>
              <a:t>所列商品外，按照</a:t>
            </a:r>
            <a:r>
              <a:rPr lang="en-US" altLang="zh-CN" sz="1200" dirty="0" smtClean="0"/>
              <a:t>《</a:t>
            </a:r>
            <a:r>
              <a:rPr lang="zh-CN" altLang="en-US" sz="1200" dirty="0" smtClean="0"/>
              <a:t>国务院关于调整进口设备税收政策的通知</a:t>
            </a:r>
            <a:r>
              <a:rPr lang="en-US" altLang="zh-CN" sz="1200" dirty="0" smtClean="0"/>
              <a:t>》</a:t>
            </a:r>
            <a:r>
              <a:rPr lang="zh-CN" altLang="en-US" sz="1200" dirty="0" smtClean="0"/>
              <a:t>（国发</a:t>
            </a:r>
            <a:r>
              <a:rPr lang="en-US" altLang="zh-CN" sz="1200" dirty="0" smtClean="0"/>
              <a:t>〔1997〕37</a:t>
            </a:r>
            <a:r>
              <a:rPr lang="zh-CN" altLang="en-US" sz="1200" dirty="0" smtClean="0"/>
              <a:t>号）和海关总署公告</a:t>
            </a:r>
            <a:r>
              <a:rPr lang="en-US" altLang="zh-CN" sz="1200" dirty="0" smtClean="0"/>
              <a:t>2008</a:t>
            </a:r>
            <a:r>
              <a:rPr lang="zh-CN" altLang="en-US" sz="1200" dirty="0" smtClean="0"/>
              <a:t>年第</a:t>
            </a:r>
            <a:r>
              <a:rPr lang="en-US" altLang="zh-CN" sz="1200" dirty="0" smtClean="0"/>
              <a:t>103</a:t>
            </a:r>
            <a:r>
              <a:rPr lang="zh-CN" altLang="en-US" sz="1200" dirty="0" smtClean="0"/>
              <a:t>号及其他相关规定免征关税，照章征收进口环节增值税。</a:t>
            </a:r>
          </a:p>
          <a:p>
            <a:pPr>
              <a:lnSpc>
                <a:spcPts val="2000"/>
              </a:lnSpc>
            </a:pPr>
            <a:r>
              <a:rPr lang="zh-CN" altLang="en-US" sz="1200" dirty="0" smtClean="0"/>
              <a:t>　　二、</a:t>
            </a:r>
            <a:r>
              <a:rPr lang="en-US" altLang="zh-CN" sz="1200" dirty="0" smtClean="0"/>
              <a:t>《</a:t>
            </a:r>
            <a:r>
              <a:rPr lang="zh-CN" altLang="en-US" sz="1200" dirty="0" smtClean="0"/>
              <a:t>外商投资产业指导目录（</a:t>
            </a:r>
            <a:r>
              <a:rPr lang="en-US" altLang="zh-CN" sz="1200" dirty="0" smtClean="0"/>
              <a:t>2017</a:t>
            </a:r>
            <a:r>
              <a:rPr lang="zh-CN" altLang="en-US" sz="1200" dirty="0" smtClean="0"/>
              <a:t>年修订）</a:t>
            </a:r>
            <a:r>
              <a:rPr lang="en-US" altLang="zh-CN" sz="1200" dirty="0" smtClean="0"/>
              <a:t>》</a:t>
            </a:r>
            <a:r>
              <a:rPr lang="zh-CN" altLang="en-US" sz="1200" dirty="0" smtClean="0"/>
              <a:t>施行后，投资主管部门按照该目录出具的</a:t>
            </a:r>
            <a:r>
              <a:rPr lang="en-US" altLang="zh-CN" sz="1200" dirty="0" smtClean="0"/>
              <a:t>《</a:t>
            </a:r>
            <a:r>
              <a:rPr lang="zh-CN" altLang="en-US" sz="1200" dirty="0" smtClean="0"/>
              <a:t>国家鼓励发展的内外资项目确认书</a:t>
            </a:r>
            <a:r>
              <a:rPr lang="en-US" altLang="zh-CN" sz="1200" dirty="0" smtClean="0"/>
              <a:t>》</a:t>
            </a:r>
            <a:r>
              <a:rPr lang="zh-CN" altLang="en-US" sz="1200" dirty="0" smtClean="0"/>
              <a:t>、外商投资企业设立（增资）批复或备案回执等相关文件中的“项目产业政策条目”编码由“</a:t>
            </a:r>
            <a:r>
              <a:rPr lang="en-US" altLang="zh-CN" sz="1200" dirty="0" smtClean="0"/>
              <a:t>S”</a:t>
            </a:r>
            <a:r>
              <a:rPr lang="zh-CN" altLang="en-US" sz="1200" dirty="0" smtClean="0"/>
              <a:t>和</a:t>
            </a:r>
            <a:r>
              <a:rPr lang="en-US" altLang="zh-CN" sz="1200" dirty="0" smtClean="0"/>
              <a:t>4</a:t>
            </a:r>
            <a:r>
              <a:rPr lang="zh-CN" altLang="en-US" sz="1200" dirty="0" smtClean="0"/>
              <a:t>位数字组成。例如，</a:t>
            </a:r>
            <a:r>
              <a:rPr lang="en-US" altLang="zh-CN" sz="1200" dirty="0" smtClean="0"/>
              <a:t>《</a:t>
            </a:r>
            <a:r>
              <a:rPr lang="zh-CN" altLang="en-US" sz="1200" dirty="0" smtClean="0"/>
              <a:t>外商投资产业指导目录（</a:t>
            </a:r>
            <a:r>
              <a:rPr lang="en-US" altLang="zh-CN" sz="1200" dirty="0" smtClean="0"/>
              <a:t>2017</a:t>
            </a:r>
            <a:r>
              <a:rPr lang="zh-CN" altLang="en-US" sz="1200" dirty="0" smtClean="0"/>
              <a:t>年修订）</a:t>
            </a:r>
            <a:r>
              <a:rPr lang="en-US" altLang="zh-CN" sz="1200" dirty="0" smtClean="0"/>
              <a:t>》</a:t>
            </a:r>
            <a:r>
              <a:rPr lang="zh-CN" altLang="en-US" sz="1200" dirty="0" smtClean="0"/>
              <a:t>中鼓励外商投资产业目录第</a:t>
            </a:r>
            <a:r>
              <a:rPr lang="en-US" altLang="zh-CN" sz="1200" dirty="0" smtClean="0"/>
              <a:t>1</a:t>
            </a:r>
            <a:r>
              <a:rPr lang="zh-CN" altLang="en-US" sz="1200" dirty="0" smtClean="0"/>
              <a:t>项应填写为：木本食用油料、调料和工业原料的种植及开发、生产（</a:t>
            </a:r>
            <a:r>
              <a:rPr lang="en-US" altLang="zh-CN" sz="1200" dirty="0" smtClean="0"/>
              <a:t>S0001</a:t>
            </a:r>
            <a:r>
              <a:rPr lang="zh-CN" altLang="en-US" sz="1200" dirty="0" smtClean="0"/>
              <a:t>）；第</a:t>
            </a:r>
            <a:r>
              <a:rPr lang="en-US" altLang="zh-CN" sz="1200" dirty="0" smtClean="0"/>
              <a:t>16</a:t>
            </a:r>
            <a:r>
              <a:rPr lang="zh-CN" altLang="en-US" sz="1200" dirty="0" smtClean="0"/>
              <a:t>项应填写为：安全高效环保饲料及添加剂（含蛋氨酸）开发及生产（</a:t>
            </a:r>
            <a:r>
              <a:rPr lang="en-US" altLang="zh-CN" sz="1200" dirty="0" smtClean="0"/>
              <a:t>S0016</a:t>
            </a:r>
            <a:r>
              <a:rPr lang="zh-CN" altLang="en-US" sz="1200" dirty="0" smtClean="0"/>
              <a:t>）。</a:t>
            </a:r>
            <a:endParaRPr lang="en-US" altLang="zh-CN" sz="1200" dirty="0" smtClean="0"/>
          </a:p>
          <a:p>
            <a:pPr>
              <a:lnSpc>
                <a:spcPts val="2000"/>
              </a:lnSpc>
            </a:pPr>
            <a:r>
              <a:rPr lang="zh-CN" altLang="en-US" sz="1200" dirty="0" smtClean="0"/>
              <a:t>        三、为保持政策的连续性，对</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28</a:t>
            </a:r>
            <a:r>
              <a:rPr lang="zh-CN" altLang="en-US" sz="1200" dirty="0" smtClean="0"/>
              <a:t>日以前（不含当日，下同）审批、核准或备案（以项目的审批、核准或完成备案日期为准，下同）的外商投资项目（包括增资项目），属于</a:t>
            </a:r>
            <a:r>
              <a:rPr lang="en-US" altLang="zh-CN" sz="1200" dirty="0" smtClean="0"/>
              <a:t>《</a:t>
            </a:r>
            <a:r>
              <a:rPr lang="zh-CN" altLang="en-US" sz="1200" dirty="0" smtClean="0"/>
              <a:t>外商投资产业指导目录（</a:t>
            </a:r>
            <a:r>
              <a:rPr lang="en-US" altLang="zh-CN" sz="1200" dirty="0" smtClean="0"/>
              <a:t>2015</a:t>
            </a:r>
            <a:r>
              <a:rPr lang="zh-CN" altLang="en-US" sz="1200" dirty="0" smtClean="0"/>
              <a:t>年修订）</a:t>
            </a:r>
            <a:r>
              <a:rPr lang="en-US" altLang="zh-CN" sz="1200" dirty="0" smtClean="0"/>
              <a:t>》</a:t>
            </a:r>
            <a:r>
              <a:rPr lang="zh-CN" altLang="en-US" sz="1200" dirty="0" smtClean="0"/>
              <a:t>鼓励类范围的，在投资总额内进口的自用设备以及按照合同随上述设备进口的技术和配套件、备件，可继续按照相关规定办理免征进口关税、照章征收进口环节增值税手续。但有关项目单位须于</a:t>
            </a:r>
            <a:r>
              <a:rPr lang="en-US" altLang="zh-CN" sz="1200" dirty="0" smtClean="0"/>
              <a:t>2018</a:t>
            </a:r>
            <a:r>
              <a:rPr lang="zh-CN" altLang="en-US" sz="1200" dirty="0" smtClean="0"/>
              <a:t>年</a:t>
            </a:r>
            <a:r>
              <a:rPr lang="en-US" altLang="zh-CN" sz="1200" dirty="0" smtClean="0"/>
              <a:t>8</a:t>
            </a:r>
            <a:r>
              <a:rPr lang="zh-CN" altLang="en-US" sz="1200" dirty="0" smtClean="0"/>
              <a:t>月</a:t>
            </a:r>
            <a:r>
              <a:rPr lang="en-US" altLang="zh-CN" sz="1200" dirty="0" smtClean="0"/>
              <a:t>1</a:t>
            </a:r>
            <a:r>
              <a:rPr lang="zh-CN" altLang="en-US" sz="1200" dirty="0" smtClean="0"/>
              <a:t>日以前，持投资主管部门出具的</a:t>
            </a:r>
            <a:r>
              <a:rPr lang="en-US" altLang="zh-CN" sz="1200" dirty="0" smtClean="0"/>
              <a:t>《</a:t>
            </a:r>
            <a:r>
              <a:rPr lang="zh-CN" altLang="en-US" sz="1200" dirty="0" smtClean="0"/>
              <a:t>国家鼓励发展的内外资项目</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627534"/>
            <a:ext cx="8640960" cy="4965462"/>
          </a:xfrm>
          <a:prstGeom prst="rect">
            <a:avLst/>
          </a:prstGeom>
        </p:spPr>
        <p:txBody>
          <a:bodyPr wrap="square">
            <a:spAutoFit/>
          </a:bodyPr>
          <a:lstStyle/>
          <a:p>
            <a:pPr>
              <a:lnSpc>
                <a:spcPts val="2000"/>
              </a:lnSpc>
            </a:pPr>
            <a:r>
              <a:rPr lang="zh-CN" altLang="en-US" sz="1200" dirty="0" smtClean="0"/>
              <a:t>确认书</a:t>
            </a:r>
            <a:r>
              <a:rPr lang="en-US" altLang="zh-CN" sz="1200" dirty="0" smtClean="0"/>
              <a:t>》</a:t>
            </a:r>
            <a:r>
              <a:rPr lang="zh-CN" altLang="en-US" sz="1200" dirty="0" smtClean="0"/>
              <a:t>、外商投资企业设立（增资）批复或备案回执等相关文件（上述文件中“项目产业政策条目”仍按适用</a:t>
            </a:r>
            <a:r>
              <a:rPr lang="en-US" altLang="zh-CN" sz="1200" dirty="0" smtClean="0"/>
              <a:t>《</a:t>
            </a:r>
            <a:r>
              <a:rPr lang="zh-CN" altLang="en-US" sz="1200" dirty="0" smtClean="0"/>
              <a:t>外商投资产业指导目录（</a:t>
            </a:r>
            <a:r>
              <a:rPr lang="en-US" altLang="zh-CN" sz="1200" dirty="0" smtClean="0"/>
              <a:t>2015</a:t>
            </a:r>
            <a:r>
              <a:rPr lang="zh-CN" altLang="en-US" sz="1200" dirty="0" smtClean="0"/>
              <a:t>年修订）</a:t>
            </a:r>
            <a:r>
              <a:rPr lang="en-US" altLang="zh-CN" sz="1200" dirty="0" smtClean="0"/>
              <a:t>》</a:t>
            </a:r>
            <a:r>
              <a:rPr lang="zh-CN" altLang="en-US" sz="1200" dirty="0" smtClean="0"/>
              <a:t>的条目及编码填写）及其他有关材料，按规定向海关申请办理减免税备案手续。逾期，海关不再受理上述减免税备案申请。</a:t>
            </a:r>
          </a:p>
          <a:p>
            <a:pPr>
              <a:lnSpc>
                <a:spcPts val="2000"/>
              </a:lnSpc>
            </a:pPr>
            <a:endParaRPr lang="zh-CN" altLang="en-US" sz="1200" dirty="0" smtClean="0"/>
          </a:p>
          <a:p>
            <a:pPr>
              <a:lnSpc>
                <a:spcPts val="2000"/>
              </a:lnSpc>
            </a:pPr>
            <a:r>
              <a:rPr lang="zh-CN" altLang="en-US" sz="1200" dirty="0" smtClean="0"/>
              <a:t>　　对于</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28</a:t>
            </a:r>
            <a:r>
              <a:rPr lang="zh-CN" altLang="en-US" sz="1200" dirty="0" smtClean="0"/>
              <a:t>日以前审批、核准或备案的外商投资项目（包括增资项目），同时属于</a:t>
            </a:r>
            <a:r>
              <a:rPr lang="en-US" altLang="zh-CN" sz="1200" dirty="0" smtClean="0"/>
              <a:t>《</a:t>
            </a:r>
            <a:r>
              <a:rPr lang="zh-CN" altLang="en-US" sz="1200" dirty="0" smtClean="0"/>
              <a:t>外商投资产业指导目录（</a:t>
            </a:r>
            <a:r>
              <a:rPr lang="en-US" altLang="zh-CN" sz="1200" dirty="0" smtClean="0"/>
              <a:t>2017</a:t>
            </a:r>
            <a:r>
              <a:rPr lang="zh-CN" altLang="en-US" sz="1200" dirty="0" smtClean="0"/>
              <a:t>年修订）</a:t>
            </a:r>
            <a:r>
              <a:rPr lang="en-US" altLang="zh-CN" sz="1200" dirty="0" smtClean="0"/>
              <a:t>》</a:t>
            </a:r>
            <a:r>
              <a:rPr lang="zh-CN" altLang="en-US" sz="1200" dirty="0" smtClean="0"/>
              <a:t>鼓励类范围的，有关项目单位持投资主管部门按照</a:t>
            </a:r>
            <a:r>
              <a:rPr lang="en-US" altLang="zh-CN" sz="1200" dirty="0" smtClean="0"/>
              <a:t>《</a:t>
            </a:r>
            <a:r>
              <a:rPr lang="zh-CN" altLang="en-US" sz="1200" dirty="0" smtClean="0"/>
              <a:t>外商投资产业指导目录（</a:t>
            </a:r>
            <a:r>
              <a:rPr lang="en-US" altLang="zh-CN" sz="1200" dirty="0" smtClean="0"/>
              <a:t>2017</a:t>
            </a:r>
            <a:r>
              <a:rPr lang="zh-CN" altLang="en-US" sz="1200" dirty="0" smtClean="0"/>
              <a:t>年修订）</a:t>
            </a:r>
            <a:r>
              <a:rPr lang="en-US" altLang="zh-CN" sz="1200" dirty="0" smtClean="0"/>
              <a:t>》</a:t>
            </a:r>
            <a:r>
              <a:rPr lang="zh-CN" altLang="en-US" sz="1200" dirty="0" smtClean="0"/>
              <a:t>出具的</a:t>
            </a:r>
            <a:r>
              <a:rPr lang="en-US" altLang="zh-CN" sz="1200" dirty="0" smtClean="0"/>
              <a:t>《</a:t>
            </a:r>
            <a:r>
              <a:rPr lang="zh-CN" altLang="en-US" sz="1200" dirty="0" smtClean="0"/>
              <a:t>国家鼓励发展的内外资项目确认书</a:t>
            </a:r>
            <a:r>
              <a:rPr lang="en-US" altLang="zh-CN" sz="1200" dirty="0" smtClean="0"/>
              <a:t>》</a:t>
            </a:r>
            <a:r>
              <a:rPr lang="zh-CN" altLang="en-US" sz="1200" dirty="0" smtClean="0"/>
              <a:t>、企业设立（增资）批复或备案回执等相关文件及材料，按规定向海关申请办理减免税备案手续的，海关可予受理。</a:t>
            </a:r>
          </a:p>
          <a:p>
            <a:pPr>
              <a:lnSpc>
                <a:spcPts val="2000"/>
              </a:lnSpc>
            </a:pPr>
            <a:endParaRPr lang="zh-CN" altLang="en-US" sz="1200" dirty="0" smtClean="0"/>
          </a:p>
          <a:p>
            <a:pPr>
              <a:lnSpc>
                <a:spcPts val="2000"/>
              </a:lnSpc>
            </a:pPr>
            <a:r>
              <a:rPr lang="zh-CN" altLang="en-US" sz="1200" dirty="0" smtClean="0"/>
              <a:t>　　四、对不属于</a:t>
            </a:r>
            <a:r>
              <a:rPr lang="en-US" altLang="zh-CN" sz="1200" dirty="0" smtClean="0"/>
              <a:t>《</a:t>
            </a:r>
            <a:r>
              <a:rPr lang="zh-CN" altLang="en-US" sz="1200" dirty="0" smtClean="0"/>
              <a:t>外商投资产业指导目录（</a:t>
            </a:r>
            <a:r>
              <a:rPr lang="en-US" altLang="zh-CN" sz="1200" dirty="0" smtClean="0"/>
              <a:t>2015</a:t>
            </a:r>
            <a:r>
              <a:rPr lang="zh-CN" altLang="en-US" sz="1200" dirty="0" smtClean="0"/>
              <a:t>年修订）</a:t>
            </a:r>
            <a:r>
              <a:rPr lang="en-US" altLang="zh-CN" sz="1200" dirty="0" smtClean="0"/>
              <a:t>》</a:t>
            </a:r>
            <a:r>
              <a:rPr lang="zh-CN" altLang="en-US" sz="1200" dirty="0" smtClean="0"/>
              <a:t>鼓励类范围的外商投资在建项目，但属于</a:t>
            </a:r>
            <a:r>
              <a:rPr lang="en-US" altLang="zh-CN" sz="1200" dirty="0" smtClean="0"/>
              <a:t>《</a:t>
            </a:r>
            <a:r>
              <a:rPr lang="zh-CN" altLang="en-US" sz="1200" dirty="0" smtClean="0"/>
              <a:t>外商投资产业指导目录（</a:t>
            </a:r>
            <a:r>
              <a:rPr lang="en-US" altLang="zh-CN" sz="1200" dirty="0" smtClean="0"/>
              <a:t>2017</a:t>
            </a:r>
            <a:r>
              <a:rPr lang="zh-CN" altLang="en-US" sz="1200" dirty="0" smtClean="0"/>
              <a:t>年修订）</a:t>
            </a:r>
            <a:r>
              <a:rPr lang="en-US" altLang="zh-CN" sz="1200" dirty="0" smtClean="0"/>
              <a:t>》</a:t>
            </a:r>
            <a:r>
              <a:rPr lang="zh-CN" altLang="en-US" sz="1200" dirty="0" smtClean="0"/>
              <a:t>鼓励类范围的，项目单位按规定向海关申请办理减免税相关手续后，在建项目进口的自用设备以及按照合同随上述设备进口的技术和配套件、备件，可参照本公告第一条的规定享受进口税收优惠政策，但进口设备已经征税的，税款不予退还。</a:t>
            </a:r>
          </a:p>
          <a:p>
            <a:pPr>
              <a:lnSpc>
                <a:spcPts val="2000"/>
              </a:lnSpc>
            </a:pPr>
            <a:endParaRPr lang="zh-CN" altLang="en-US" sz="1200" dirty="0" smtClean="0"/>
          </a:p>
          <a:p>
            <a:pPr>
              <a:lnSpc>
                <a:spcPts val="2000"/>
              </a:lnSpc>
            </a:pPr>
            <a:r>
              <a:rPr lang="zh-CN" altLang="en-US" sz="1200" dirty="0" smtClean="0"/>
              <a:t>　　特此公告。</a:t>
            </a:r>
          </a:p>
          <a:p>
            <a:pPr algn="r">
              <a:lnSpc>
                <a:spcPts val="2000"/>
              </a:lnSpc>
            </a:pPr>
            <a:r>
              <a:rPr lang="zh-CN" altLang="en-US" sz="1200" dirty="0" smtClean="0"/>
              <a:t>海关总署</a:t>
            </a:r>
          </a:p>
          <a:p>
            <a:pPr algn="r">
              <a:lnSpc>
                <a:spcPts val="2000"/>
              </a:lnSpc>
            </a:pP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18</a:t>
            </a:r>
            <a:r>
              <a:rPr lang="zh-CN" altLang="en-US" sz="1200" dirty="0" smtClean="0"/>
              <a:t>日</a:t>
            </a:r>
          </a:p>
          <a:p>
            <a:pPr>
              <a:lnSpc>
                <a:spcPts val="2000"/>
              </a:lnSpc>
            </a:pPr>
            <a:endParaRPr lang="zh-CN" altLang="en-US" sz="1200" dirty="0" smtClean="0"/>
          </a:p>
          <a:p>
            <a:pPr>
              <a:lnSpc>
                <a:spcPts val="2000"/>
              </a:lnSpc>
            </a:pPr>
            <a:r>
              <a:rPr lang="zh-CN" altLang="en-US" sz="1200" dirty="0" smtClean="0"/>
              <a:t> </a:t>
            </a:r>
            <a:endParaRPr lang="zh-CN" altLang="en-US" sz="12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e8e8bbd7b399642bda61e2739fc8a114b49be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2074</TotalTime>
  <Words>7663</Words>
  <Application>Microsoft Office PowerPoint</Application>
  <PresentationFormat>全屏显示(16:9)</PresentationFormat>
  <Paragraphs>594</Paragraphs>
  <Slides>73</Slides>
  <Notes>1</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user</dc:creator>
  <cp:keywords>user</cp:keywords>
  <dc:description>https://800sucai.taobao.com</dc:description>
  <cp:lastModifiedBy>Administrator</cp:lastModifiedBy>
  <cp:revision>358</cp:revision>
  <dcterms:created xsi:type="dcterms:W3CDTF">2015-11-26T09:01:21Z</dcterms:created>
  <dcterms:modified xsi:type="dcterms:W3CDTF">2017-08-30T07:10:07Z</dcterms:modified>
  <cp:category>https://800sucai.taobao.com</cp:category>
</cp:coreProperties>
</file>