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335" r:id="rId2"/>
    <p:sldId id="333" r:id="rId3"/>
    <p:sldId id="332" r:id="rId4"/>
    <p:sldId id="331" r:id="rId5"/>
    <p:sldId id="330" r:id="rId6"/>
    <p:sldId id="337" r:id="rId7"/>
    <p:sldId id="338" r:id="rId8"/>
    <p:sldId id="339" r:id="rId9"/>
    <p:sldId id="340" r:id="rId10"/>
    <p:sldId id="341" r:id="rId11"/>
    <p:sldId id="342" r:id="rId12"/>
    <p:sldId id="343"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8" r:id="rId26"/>
    <p:sldId id="356" r:id="rId27"/>
    <p:sldId id="357" r:id="rId28"/>
    <p:sldId id="359" r:id="rId29"/>
    <p:sldId id="360" r:id="rId30"/>
    <p:sldId id="361" r:id="rId31"/>
    <p:sldId id="362" r:id="rId32"/>
    <p:sldId id="363" r:id="rId33"/>
    <p:sldId id="364" r:id="rId34"/>
    <p:sldId id="365" r:id="rId35"/>
    <p:sldId id="366" r:id="rId36"/>
    <p:sldId id="367" r:id="rId37"/>
    <p:sldId id="368" r:id="rId38"/>
    <p:sldId id="369" r:id="rId39"/>
    <p:sldId id="370"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04" r:id="rId55"/>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84">
          <p15:clr>
            <a:srgbClr val="A4A3A4"/>
          </p15:clr>
        </p15:guide>
        <p15:guide id="2" pos="29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8ED5"/>
    <a:srgbClr val="53585E"/>
    <a:srgbClr val="EEEFF3"/>
    <a:srgbClr val="F6D32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96" autoAdjust="0"/>
  </p:normalViewPr>
  <p:slideViewPr>
    <p:cSldViewPr showGuides="1">
      <p:cViewPr>
        <p:scale>
          <a:sx n="120" d="100"/>
          <a:sy n="120" d="100"/>
        </p:scale>
        <p:origin x="-78" y="-78"/>
      </p:cViewPr>
      <p:guideLst>
        <p:guide orient="horz" pos="1684"/>
        <p:guide pos="2932"/>
      </p:guideLst>
    </p:cSldViewPr>
  </p:slideViewPr>
  <p:notesTextViewPr>
    <p:cViewPr>
      <p:scale>
        <a:sx n="1" d="1"/>
        <a:sy n="1" d="1"/>
      </p:scale>
      <p:origin x="0" y="0"/>
    </p:cViewPr>
  </p:notesTextViewPr>
  <p:sorterViewPr>
    <p:cViewPr>
      <p:scale>
        <a:sx n="100" d="100"/>
        <a:sy n="100" d="100"/>
      </p:scale>
      <p:origin x="0" y="2100"/>
    </p:cViewPr>
  </p:sorterViewPr>
  <p:gridSpacing cx="73728263" cy="7372826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C1AFF-D539-45A2-81CA-66B921DD8D52}" type="datetimeFigureOut">
              <a:rPr lang="zh-CN" altLang="en-US" smtClean="0"/>
              <a:pPr/>
              <a:t>2017/8/17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C74456-EB52-4577-819A-4B7EA6F602C1}" type="slidenum">
              <a:rPr lang="zh-CN" altLang="en-US" smtClean="0"/>
              <a:pPr/>
              <a:t>‹#›</a:t>
            </a:fld>
            <a:endParaRPr lang="zh-CN" altLang="en-US"/>
          </a:p>
        </p:txBody>
      </p:sp>
    </p:spTree>
    <p:extLst>
      <p:ext uri="{BB962C8B-B14F-4D97-AF65-F5344CB8AC3E}">
        <p14:creationId xmlns="" xmlns:p14="http://schemas.microsoft.com/office/powerpoint/2010/main" val="322252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a:t>
            </a:fld>
            <a:endParaRPr lang="zh-CN" altLang="en-US"/>
          </a:p>
        </p:txBody>
      </p:sp>
    </p:spTree>
    <p:extLst>
      <p:ext uri="{BB962C8B-B14F-4D97-AF65-F5344CB8AC3E}">
        <p14:creationId xmlns="" xmlns:p14="http://schemas.microsoft.com/office/powerpoint/2010/main" val="1934785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19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a:t>
            </a:fld>
            <a:endParaRPr lang="zh-CN" altLang="en-US"/>
          </a:p>
        </p:txBody>
      </p:sp>
    </p:spTree>
    <p:extLst>
      <p:ext uri="{BB962C8B-B14F-4D97-AF65-F5344CB8AC3E}">
        <p14:creationId xmlns="" xmlns:p14="http://schemas.microsoft.com/office/powerpoint/2010/main" val="3506057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25</a:t>
            </a:fld>
            <a:endParaRPr lang="zh-CN" altLang="en-US"/>
          </a:p>
        </p:txBody>
      </p:sp>
    </p:spTree>
    <p:extLst>
      <p:ext uri="{BB962C8B-B14F-4D97-AF65-F5344CB8AC3E}">
        <p14:creationId xmlns="" xmlns:p14="http://schemas.microsoft.com/office/powerpoint/2010/main" val="726180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29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a:t>
            </a:fld>
            <a:endParaRPr lang="zh-CN" altLang="en-US"/>
          </a:p>
        </p:txBody>
      </p:sp>
    </p:spTree>
    <p:extLst>
      <p:ext uri="{BB962C8B-B14F-4D97-AF65-F5344CB8AC3E}">
        <p14:creationId xmlns="" xmlns:p14="http://schemas.microsoft.com/office/powerpoint/2010/main" val="35844229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38</a:t>
            </a:fld>
            <a:endParaRPr lang="zh-CN" altLang="en-US"/>
          </a:p>
        </p:txBody>
      </p:sp>
    </p:spTree>
    <p:extLst>
      <p:ext uri="{BB962C8B-B14F-4D97-AF65-F5344CB8AC3E}">
        <p14:creationId xmlns="" xmlns:p14="http://schemas.microsoft.com/office/powerpoint/2010/main" val="348612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39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a:t>
            </a:fld>
            <a:endParaRPr lang="zh-CN" altLang="en-US"/>
          </a:p>
        </p:txBody>
      </p:sp>
    </p:spTree>
    <p:extLst>
      <p:ext uri="{BB962C8B-B14F-4D97-AF65-F5344CB8AC3E}">
        <p14:creationId xmlns="" xmlns:p14="http://schemas.microsoft.com/office/powerpoint/2010/main" val="11839977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40</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44</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49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50</a:t>
            </a:fld>
            <a:endParaRPr lang="zh-CN" altLang="en-US"/>
          </a:p>
        </p:txBody>
      </p:sp>
    </p:spTree>
    <p:extLst>
      <p:ext uri="{BB962C8B-B14F-4D97-AF65-F5344CB8AC3E}">
        <p14:creationId xmlns="" xmlns:p14="http://schemas.microsoft.com/office/powerpoint/2010/main" val="348612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51</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52</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53</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54</a:t>
            </a:fld>
            <a:endParaRPr lang="zh-CN" altLang="en-US"/>
          </a:p>
        </p:txBody>
      </p:sp>
    </p:spTree>
    <p:extLst>
      <p:ext uri="{BB962C8B-B14F-4D97-AF65-F5344CB8AC3E}">
        <p14:creationId xmlns="" xmlns:p14="http://schemas.microsoft.com/office/powerpoint/2010/main" val="474452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6</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7</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8</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pPr/>
              <a:t>9</a:t>
            </a:fld>
            <a:endParaRPr lang="zh-CN" altLang="en-US"/>
          </a:p>
        </p:txBody>
      </p:sp>
    </p:spTree>
    <p:extLst>
      <p:ext uri="{BB962C8B-B14F-4D97-AF65-F5344CB8AC3E}">
        <p14:creationId xmlns="" xmlns:p14="http://schemas.microsoft.com/office/powerpoint/2010/main" val="337603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p:push/>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push/>
  </p:transition>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F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p:push/>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4.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4.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4.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28023;&#20851;&#24320;&#25918;&#39044;&#24405;&#20837;&#31995;&#32479;&#23545;&#22806;&#26381;&#21153;&#26041;&#26696;.doc"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46.gif"/><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hyperlink" Target="&#21517;&#21333;.doc" TargetMode="Externa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hyperlink" Target="P020170502682335352877.xls" TargetMode="Externa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hyperlink" Target="P020170504595747890454.xls" TargetMode="Externa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txBox="1"/>
          <p:nvPr/>
        </p:nvSpPr>
        <p:spPr>
          <a:xfrm>
            <a:off x="377651" y="2202181"/>
            <a:ext cx="4195379" cy="584775"/>
          </a:xfrm>
          <a:prstGeom prst="rect">
            <a:avLst/>
          </a:prstGeom>
          <a:noFill/>
        </p:spPr>
        <p:txBody>
          <a:bodyPr wrap="none" rtlCol="0">
            <a:spAutoFit/>
          </a:bodyPr>
          <a:lstStyle/>
          <a:p>
            <a:r>
              <a:rPr lang="en-US" altLang="zh-CN" sz="3200" b="1" dirty="0" smtClean="0">
                <a:solidFill>
                  <a:schemeClr val="accent1"/>
                </a:solidFill>
                <a:latin typeface="AvantGarde Md BT" pitchFamily="34" charset="0"/>
                <a:ea typeface="微软雅黑" pitchFamily="34" charset="-122"/>
              </a:rPr>
              <a:t>2017</a:t>
            </a:r>
            <a:r>
              <a:rPr lang="zh-CN" altLang="en-US" sz="3200" b="1" dirty="0" smtClean="0">
                <a:solidFill>
                  <a:schemeClr val="accent1"/>
                </a:solidFill>
                <a:latin typeface="AvantGarde Md BT" pitchFamily="34" charset="0"/>
                <a:ea typeface="微软雅黑" pitchFamily="34" charset="-122"/>
              </a:rPr>
              <a:t>年</a:t>
            </a:r>
            <a:r>
              <a:rPr lang="en-US" altLang="zh-CN" sz="3200" b="1" dirty="0" smtClean="0">
                <a:solidFill>
                  <a:schemeClr val="accent1"/>
                </a:solidFill>
                <a:latin typeface="AvantGarde Md BT" pitchFamily="34" charset="0"/>
                <a:ea typeface="微软雅黑" pitchFamily="34" charset="-122"/>
              </a:rPr>
              <a:t>5</a:t>
            </a:r>
            <a:r>
              <a:rPr lang="zh-CN" altLang="en-US" sz="3200" b="1" dirty="0" smtClean="0">
                <a:solidFill>
                  <a:schemeClr val="accent1"/>
                </a:solidFill>
                <a:latin typeface="AvantGarde Md BT" pitchFamily="34" charset="0"/>
                <a:ea typeface="微软雅黑" pitchFamily="34" charset="-122"/>
              </a:rPr>
              <a:t>月进出口月刊</a:t>
            </a:r>
            <a:endParaRPr lang="en-US" altLang="zh-CN" sz="3200" b="1" dirty="0">
              <a:solidFill>
                <a:schemeClr val="accent1"/>
              </a:solidFill>
              <a:latin typeface="AvantGarde Md BT" pitchFamily="34" charset="0"/>
              <a:ea typeface="微软雅黑" pitchFamily="34" charset="-122"/>
            </a:endParaRPr>
          </a:p>
        </p:txBody>
      </p:sp>
      <p:sp>
        <p:nvSpPr>
          <p:cNvPr id="20" name="原创设计师QQ598969553             _2"/>
          <p:cNvSpPr txBox="1"/>
          <p:nvPr/>
        </p:nvSpPr>
        <p:spPr>
          <a:xfrm>
            <a:off x="391433" y="3290956"/>
            <a:ext cx="2956567" cy="307777"/>
          </a:xfrm>
          <a:prstGeom prst="rect">
            <a:avLst/>
          </a:prstGeom>
          <a:noFill/>
        </p:spPr>
        <p:txBody>
          <a:bodyPr wrap="square" rtlCol="0">
            <a:spAutoFit/>
          </a:bodyPr>
          <a:lstStyle/>
          <a:p>
            <a:r>
              <a:rPr lang="en-US" altLang="zh-CN" sz="1400" b="1" dirty="0" smtClean="0">
                <a:solidFill>
                  <a:schemeClr val="accent3">
                    <a:lumMod val="75000"/>
                  </a:schemeClr>
                </a:solidFill>
                <a:latin typeface="微软雅黑" pitchFamily="34" charset="-122"/>
                <a:ea typeface="微软雅黑" pitchFamily="34" charset="-122"/>
              </a:rPr>
              <a:t>BY:JAN</a:t>
            </a:r>
            <a:endParaRPr lang="zh-CN" altLang="en-US" sz="1400" b="1" dirty="0">
              <a:solidFill>
                <a:schemeClr val="accent3">
                  <a:lumMod val="75000"/>
                </a:schemeClr>
              </a:solidFill>
              <a:latin typeface="微软雅黑" pitchFamily="34" charset="-122"/>
              <a:ea typeface="微软雅黑" pitchFamily="34" charset="-122"/>
            </a:endParaRPr>
          </a:p>
        </p:txBody>
      </p:sp>
      <p:sp>
        <p:nvSpPr>
          <p:cNvPr id="21" name="原创设计师QQ598969553             _3"/>
          <p:cNvSpPr/>
          <p:nvPr/>
        </p:nvSpPr>
        <p:spPr>
          <a:xfrm>
            <a:off x="481057" y="2807450"/>
            <a:ext cx="2938943" cy="3365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itchFamily="34" charset="-122"/>
                <a:ea typeface="微软雅黑" pitchFamily="34" charset="-122"/>
              </a:rPr>
              <a:t>苏州德意道通企业管理咨询有限公司</a:t>
            </a:r>
            <a:endParaRPr lang="zh-CN" altLang="en-US" sz="1200" dirty="0">
              <a:solidFill>
                <a:schemeClr val="bg1"/>
              </a:solidFill>
              <a:latin typeface="微软雅黑" pitchFamily="34" charset="-122"/>
              <a:ea typeface="微软雅黑" pitchFamily="34" charset="-122"/>
            </a:endParaRPr>
          </a:p>
        </p:txBody>
      </p:sp>
      <p:sp>
        <p:nvSpPr>
          <p:cNvPr id="23" name="原创设计师QQ598969553             _5"/>
          <p:cNvSpPr/>
          <p:nvPr/>
        </p:nvSpPr>
        <p:spPr>
          <a:xfrm rot="5400000">
            <a:off x="-784" y="732528"/>
            <a:ext cx="327583" cy="325722"/>
          </a:xfrm>
          <a:prstGeom prst="flowChartExtra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5A9E"/>
              </a:solidFill>
              <a:ea typeface="微软雅黑" panose="020B0503020204020204" pitchFamily="34" charset="-122"/>
            </a:endParaRPr>
          </a:p>
        </p:txBody>
      </p:sp>
      <p:sp>
        <p:nvSpPr>
          <p:cNvPr id="24" name="原创设计师QQ598969553             _6"/>
          <p:cNvSpPr>
            <a:spLocks noGrp="1" noSelect="1" noRot="1" noChangeAspect="1" noMove="1" noResize="1" noChangeShapeType="1" noTextEdit="1"/>
          </p:cNvSpPr>
          <p:nvPr/>
        </p:nvSpPr>
        <p:spPr>
          <a:xfrm>
            <a:off x="6815646" y="0"/>
            <a:ext cx="807622" cy="403811"/>
          </a:xfrm>
          <a:custGeom>
            <a:avLst/>
            <a:gdLst>
              <a:gd name="connsiteX0" fmla="*/ 1071800 w 1071800"/>
              <a:gd name="connsiteY0" fmla="*/ 0 h 535900"/>
              <a:gd name="connsiteX1" fmla="*/ 535900 w 1071800"/>
              <a:gd name="connsiteY1" fmla="*/ 535900 h 535900"/>
              <a:gd name="connsiteX2" fmla="*/ 0 w 1071800"/>
              <a:gd name="connsiteY2" fmla="*/ 1 h 535900"/>
              <a:gd name="connsiteX3" fmla="*/ 1071800 w 1071800"/>
              <a:gd name="connsiteY3" fmla="*/ 0 h 535900"/>
            </a:gdLst>
            <a:ahLst/>
            <a:cxnLst>
              <a:cxn ang="0">
                <a:pos x="connsiteX0" y="connsiteY0"/>
              </a:cxn>
              <a:cxn ang="0">
                <a:pos x="connsiteX1" y="connsiteY1"/>
              </a:cxn>
              <a:cxn ang="0">
                <a:pos x="connsiteX2" y="connsiteY2"/>
              </a:cxn>
              <a:cxn ang="0">
                <a:pos x="connsiteX3" y="connsiteY3"/>
              </a:cxn>
            </a:cxnLst>
            <a:rect l="l" t="t" r="r" b="b"/>
            <a:pathLst>
              <a:path w="1071800" h="535900">
                <a:moveTo>
                  <a:pt x="1071800" y="0"/>
                </a:moveTo>
                <a:lnTo>
                  <a:pt x="535900" y="535900"/>
                </a:lnTo>
                <a:lnTo>
                  <a:pt x="0" y="1"/>
                </a:lnTo>
                <a:lnTo>
                  <a:pt x="1071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原创设计师QQ598969553             _7"/>
          <p:cNvSpPr/>
          <p:nvPr/>
        </p:nvSpPr>
        <p:spPr>
          <a:xfrm>
            <a:off x="7209932" y="9525"/>
            <a:ext cx="1917170" cy="1434865"/>
          </a:xfrm>
          <a:custGeom>
            <a:avLst/>
            <a:gdLst>
              <a:gd name="connsiteX0" fmla="*/ 1849729 w 2461149"/>
              <a:gd name="connsiteY0" fmla="*/ 0 h 1841994"/>
              <a:gd name="connsiteX1" fmla="*/ 2461149 w 2461149"/>
              <a:gd name="connsiteY1" fmla="*/ 611420 h 1841994"/>
              <a:gd name="connsiteX2" fmla="*/ 1230575 w 2461149"/>
              <a:gd name="connsiteY2" fmla="*/ 1841994 h 1841994"/>
              <a:gd name="connsiteX3" fmla="*/ 0 w 2461149"/>
              <a:gd name="connsiteY3" fmla="*/ 611420 h 1841994"/>
              <a:gd name="connsiteX4" fmla="*/ 611419 w 2461149"/>
              <a:gd name="connsiteY4" fmla="*/ 1 h 1841994"/>
              <a:gd name="connsiteX5" fmla="*/ 1849729 w 2461149"/>
              <a:gd name="connsiteY5" fmla="*/ 0 h 18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1149" h="1841994">
                <a:moveTo>
                  <a:pt x="1849729" y="0"/>
                </a:moveTo>
                <a:lnTo>
                  <a:pt x="2461149" y="611420"/>
                </a:lnTo>
                <a:lnTo>
                  <a:pt x="1230575" y="1841994"/>
                </a:lnTo>
                <a:lnTo>
                  <a:pt x="0" y="611420"/>
                </a:lnTo>
                <a:lnTo>
                  <a:pt x="611419" y="1"/>
                </a:lnTo>
                <a:lnTo>
                  <a:pt x="184972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合作</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原创设计师QQ598969553             _8"/>
          <p:cNvSpPr/>
          <p:nvPr/>
        </p:nvSpPr>
        <p:spPr>
          <a:xfrm>
            <a:off x="4343794" y="474888"/>
            <a:ext cx="1856562" cy="1856562"/>
          </a:xfrm>
          <a:custGeom>
            <a:avLst/>
            <a:gdLst>
              <a:gd name="connsiteX0" fmla="*/ 1231927 w 2463854"/>
              <a:gd name="connsiteY0" fmla="*/ 0 h 2463854"/>
              <a:gd name="connsiteX1" fmla="*/ 2463854 w 2463854"/>
              <a:gd name="connsiteY1" fmla="*/ 1231927 h 2463854"/>
              <a:gd name="connsiteX2" fmla="*/ 1231927 w 2463854"/>
              <a:gd name="connsiteY2" fmla="*/ 2463854 h 2463854"/>
              <a:gd name="connsiteX3" fmla="*/ 0 w 2463854"/>
              <a:gd name="connsiteY3" fmla="*/ 1231927 h 2463854"/>
              <a:gd name="connsiteX4" fmla="*/ 1231927 w 2463854"/>
              <a:gd name="connsiteY4" fmla="*/ 0 h 2463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54" h="2463854">
                <a:moveTo>
                  <a:pt x="1231927" y="0"/>
                </a:moveTo>
                <a:lnTo>
                  <a:pt x="2463854" y="1231927"/>
                </a:lnTo>
                <a:lnTo>
                  <a:pt x="1231927" y="2463854"/>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开拓</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原创设计师QQ598969553             _9"/>
          <p:cNvSpPr>
            <a:spLocks noGrp="1" noSelect="1" noRot="1" noChangeAspect="1" noMove="1" noResize="1" noChangeShapeType="1" noTextEdit="1"/>
          </p:cNvSpPr>
          <p:nvPr/>
        </p:nvSpPr>
        <p:spPr>
          <a:xfrm>
            <a:off x="5295636" y="446313"/>
            <a:ext cx="3767200" cy="3767200"/>
          </a:xfrm>
          <a:custGeom>
            <a:avLst/>
            <a:gdLst>
              <a:gd name="connsiteX0" fmla="*/ 2499735 w 4999471"/>
              <a:gd name="connsiteY0" fmla="*/ 0 h 4999472"/>
              <a:gd name="connsiteX1" fmla="*/ 4999471 w 4999471"/>
              <a:gd name="connsiteY1" fmla="*/ 2499736 h 4999472"/>
              <a:gd name="connsiteX2" fmla="*/ 2499735 w 4999471"/>
              <a:gd name="connsiteY2" fmla="*/ 4999472 h 4999472"/>
              <a:gd name="connsiteX3" fmla="*/ 0 w 4999471"/>
              <a:gd name="connsiteY3" fmla="*/ 2499736 h 4999472"/>
              <a:gd name="connsiteX4" fmla="*/ 2499735 w 4999471"/>
              <a:gd name="connsiteY4" fmla="*/ 0 h 4999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471" h="4999472">
                <a:moveTo>
                  <a:pt x="2499735" y="0"/>
                </a:moveTo>
                <a:lnTo>
                  <a:pt x="4999471" y="2499736"/>
                </a:lnTo>
                <a:lnTo>
                  <a:pt x="2499735" y="4999472"/>
                </a:lnTo>
                <a:lnTo>
                  <a:pt x="0" y="2499736"/>
                </a:lnTo>
                <a:lnTo>
                  <a:pt x="2499735" y="0"/>
                </a:ln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原创设计师QQ598969553             _10"/>
          <p:cNvSpPr/>
          <p:nvPr/>
        </p:nvSpPr>
        <p:spPr>
          <a:xfrm>
            <a:off x="5272075" y="3301941"/>
            <a:ext cx="1856562" cy="1823144"/>
          </a:xfrm>
          <a:custGeom>
            <a:avLst/>
            <a:gdLst>
              <a:gd name="connsiteX0" fmla="*/ 1231927 w 2463854"/>
              <a:gd name="connsiteY0" fmla="*/ 0 h 2419505"/>
              <a:gd name="connsiteX1" fmla="*/ 2463854 w 2463854"/>
              <a:gd name="connsiteY1" fmla="*/ 1231927 h 2419505"/>
              <a:gd name="connsiteX2" fmla="*/ 1276277 w 2463854"/>
              <a:gd name="connsiteY2" fmla="*/ 2419505 h 2419505"/>
              <a:gd name="connsiteX3" fmla="*/ 1187578 w 2463854"/>
              <a:gd name="connsiteY3" fmla="*/ 2419505 h 2419505"/>
              <a:gd name="connsiteX4" fmla="*/ 0 w 2463854"/>
              <a:gd name="connsiteY4" fmla="*/ 1231927 h 2419505"/>
              <a:gd name="connsiteX5" fmla="*/ 1231927 w 2463854"/>
              <a:gd name="connsiteY5" fmla="*/ 0 h 241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3854" h="2419505">
                <a:moveTo>
                  <a:pt x="1231927" y="0"/>
                </a:moveTo>
                <a:lnTo>
                  <a:pt x="2463854" y="1231927"/>
                </a:lnTo>
                <a:lnTo>
                  <a:pt x="1276277" y="2419505"/>
                </a:lnTo>
                <a:lnTo>
                  <a:pt x="1187578" y="2419505"/>
                </a:lnTo>
                <a:lnTo>
                  <a:pt x="0" y="1231927"/>
                </a:lnTo>
                <a:lnTo>
                  <a:pt x="123192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bg1"/>
                </a:solidFill>
                <a:latin typeface="华文细黑" panose="02010600040101010101" pitchFamily="2" charset="-122"/>
                <a:ea typeface="华文细黑" panose="02010600040101010101" pitchFamily="2" charset="-122"/>
              </a:rPr>
              <a:t>责任</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a:spLocks noGrp="1" noSelect="1" noRot="1" noChangeAspect="1" noMove="1" noResize="1" noChangeShapeType="1" noTextEdit="1"/>
          </p:cNvSpPr>
          <p:nvPr/>
        </p:nvSpPr>
        <p:spPr>
          <a:xfrm>
            <a:off x="6269786" y="3456141"/>
            <a:ext cx="2912809" cy="1687754"/>
          </a:xfrm>
          <a:custGeom>
            <a:avLst/>
            <a:gdLst>
              <a:gd name="connsiteX0" fmla="*/ 2239826 w 3865605"/>
              <a:gd name="connsiteY0" fmla="*/ 0 h 2239827"/>
              <a:gd name="connsiteX1" fmla="*/ 3865605 w 3865605"/>
              <a:gd name="connsiteY1" fmla="*/ 1625779 h 2239827"/>
              <a:gd name="connsiteX2" fmla="*/ 3865605 w 3865605"/>
              <a:gd name="connsiteY2" fmla="*/ 2239827 h 2239827"/>
              <a:gd name="connsiteX3" fmla="*/ 0 w 3865605"/>
              <a:gd name="connsiteY3" fmla="*/ 2239827 h 2239827"/>
              <a:gd name="connsiteX4" fmla="*/ 2239826 w 3865605"/>
              <a:gd name="connsiteY4" fmla="*/ 0 h 223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605" h="2239827">
                <a:moveTo>
                  <a:pt x="2239826" y="0"/>
                </a:moveTo>
                <a:lnTo>
                  <a:pt x="3865605" y="1625779"/>
                </a:lnTo>
                <a:lnTo>
                  <a:pt x="3865605" y="2239827"/>
                </a:lnTo>
                <a:lnTo>
                  <a:pt x="0" y="2239827"/>
                </a:lnTo>
                <a:lnTo>
                  <a:pt x="2239826" y="0"/>
                </a:lnTo>
                <a:close/>
              </a:path>
            </a:pathLst>
          </a:custGeom>
          <a:blipFill dpi="0" rotWithShape="1">
            <a:blip r:embed="rId5" cstate="print"/>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原创设计师QQ598969553             _12">
            <a:hlinkClick r:id="" action="ppaction://media"/>
          </p:cNvPr>
          <p:cNvPicPr>
            <a:picLocks noChangeAspect="1"/>
          </p:cNvPicPr>
          <p:nvPr>
            <a:videoFile r:link="rId1"/>
            <p:extLst>
              <p:ext uri="{DAA4B4D4-6D71-4841-9C94-3DE7FCFB9230}">
                <p14:media xmlns="" xmlns:p14="http://schemas.microsoft.com/office/powerpoint/2010/main" r:embed="rId6"/>
              </p:ext>
            </p:extLst>
          </p:nvPr>
        </p:nvPicPr>
        <p:blipFill>
          <a:blip r:embed="rId7" cstate="print"/>
          <a:stretch>
            <a:fillRect/>
          </a:stretch>
        </p:blipFill>
        <p:spPr>
          <a:xfrm>
            <a:off x="9324000" y="4543341"/>
            <a:ext cx="609600" cy="609600"/>
          </a:xfrm>
          <a:prstGeom prst="rect">
            <a:avLst/>
          </a:prstGeom>
        </p:spPr>
      </p:pic>
      <p:pic>
        <p:nvPicPr>
          <p:cNvPr id="15" name="Picture 64"/>
          <p:cNvPicPr>
            <a:picLocks noGrp="1" noSelect="1" noRot="1" noChangeAspect="1" noMove="1" noResize="1" noChangeShapeType="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图片 15" descr="PNG公司logo.png"/>
          <p:cNvPicPr>
            <a:picLocks noChangeAspect="1"/>
          </p:cNvPicPr>
          <p:nvPr/>
        </p:nvPicPr>
        <p:blipFill>
          <a:blip r:embed="rId9" cstate="print"/>
          <a:stretch>
            <a:fillRect/>
          </a:stretch>
        </p:blipFill>
        <p:spPr>
          <a:xfrm>
            <a:off x="252000" y="554956"/>
            <a:ext cx="2196000" cy="743806"/>
          </a:xfrm>
          <a:prstGeom prst="rect">
            <a:avLst/>
          </a:prstGeom>
        </p:spPr>
      </p:pic>
    </p:spTree>
    <p:extLst>
      <p:ext uri="{BB962C8B-B14F-4D97-AF65-F5344CB8AC3E}">
        <p14:creationId xmlns="" xmlns:p14="http://schemas.microsoft.com/office/powerpoint/2010/main" val="1037222267"/>
      </p:ext>
    </p:extLst>
  </p:cSld>
  <p:clrMapOvr>
    <a:masterClrMapping/>
  </p:clrMapOvr>
  <p:transition spd="slow">
    <p:push/>
  </p:transition>
  <p:timing>
    <p:tnLst>
      <p:par>
        <p:cTn id="1" dur="indefinite" restart="never" nodeType="tmRoot">
          <p:childTnLst>
            <p:video>
              <p:cMediaNode vol="80000" numSld="999" showWhenStopped="0">
                <p:cTn id="2" repeatCount="indefinite" fill="remove"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6146" name="Picture 2"/>
          <p:cNvPicPr>
            <a:picLocks noChangeAspect="1" noChangeArrowheads="1"/>
          </p:cNvPicPr>
          <p:nvPr/>
        </p:nvPicPr>
        <p:blipFill>
          <a:blip r:embed="rId5" cstate="print"/>
          <a:srcRect/>
          <a:stretch>
            <a:fillRect/>
          </a:stretch>
        </p:blipFill>
        <p:spPr bwMode="auto">
          <a:xfrm>
            <a:off x="252000" y="1199431"/>
            <a:ext cx="4185737" cy="2811525"/>
          </a:xfrm>
          <a:prstGeom prst="rect">
            <a:avLst/>
          </a:prstGeom>
          <a:noFill/>
          <a:ln w="9525">
            <a:noFill/>
            <a:miter lim="800000"/>
            <a:headEnd/>
            <a:tailEnd/>
          </a:ln>
        </p:spPr>
      </p:pic>
      <p:pic>
        <p:nvPicPr>
          <p:cNvPr id="6147" name="Picture 3"/>
          <p:cNvPicPr>
            <a:picLocks noChangeAspect="1" noChangeArrowheads="1"/>
          </p:cNvPicPr>
          <p:nvPr/>
        </p:nvPicPr>
        <p:blipFill>
          <a:blip r:embed="rId6" cstate="print"/>
          <a:srcRect/>
          <a:stretch>
            <a:fillRect/>
          </a:stretch>
        </p:blipFill>
        <p:spPr bwMode="auto">
          <a:xfrm>
            <a:off x="4716000" y="1199431"/>
            <a:ext cx="4104000" cy="2774825"/>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7170" name="Picture 2"/>
          <p:cNvPicPr>
            <a:picLocks noChangeAspect="1" noChangeArrowheads="1"/>
          </p:cNvPicPr>
          <p:nvPr/>
        </p:nvPicPr>
        <p:blipFill>
          <a:blip r:embed="rId5" cstate="print"/>
          <a:srcRect/>
          <a:stretch>
            <a:fillRect/>
          </a:stretch>
        </p:blipFill>
        <p:spPr bwMode="auto">
          <a:xfrm>
            <a:off x="180000" y="1202956"/>
            <a:ext cx="4283212" cy="2891347"/>
          </a:xfrm>
          <a:prstGeom prst="rect">
            <a:avLst/>
          </a:prstGeom>
          <a:noFill/>
          <a:ln w="9525">
            <a:noFill/>
            <a:miter lim="800000"/>
            <a:headEnd/>
            <a:tailEnd/>
          </a:ln>
        </p:spPr>
      </p:pic>
      <p:pic>
        <p:nvPicPr>
          <p:cNvPr id="7171" name="Picture 3"/>
          <p:cNvPicPr>
            <a:picLocks noChangeAspect="1" noChangeArrowheads="1"/>
          </p:cNvPicPr>
          <p:nvPr/>
        </p:nvPicPr>
        <p:blipFill>
          <a:blip r:embed="rId6" cstate="print"/>
          <a:srcRect/>
          <a:stretch>
            <a:fillRect/>
          </a:stretch>
        </p:blipFill>
        <p:spPr bwMode="auto">
          <a:xfrm>
            <a:off x="4572000" y="1202956"/>
            <a:ext cx="4267700" cy="2736000"/>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8194" name="Picture 2"/>
          <p:cNvPicPr>
            <a:picLocks noChangeAspect="1" noChangeArrowheads="1"/>
          </p:cNvPicPr>
          <p:nvPr/>
        </p:nvPicPr>
        <p:blipFill>
          <a:blip r:embed="rId5" cstate="print"/>
          <a:srcRect/>
          <a:stretch>
            <a:fillRect/>
          </a:stretch>
        </p:blipFill>
        <p:spPr bwMode="auto">
          <a:xfrm>
            <a:off x="180000" y="770956"/>
            <a:ext cx="4074186" cy="4248000"/>
          </a:xfrm>
          <a:prstGeom prst="rect">
            <a:avLst/>
          </a:prstGeom>
          <a:noFill/>
          <a:ln w="9525">
            <a:noFill/>
            <a:miter lim="800000"/>
            <a:headEnd/>
            <a:tailEnd/>
          </a:ln>
        </p:spPr>
      </p:pic>
      <p:pic>
        <p:nvPicPr>
          <p:cNvPr id="8195" name="Picture 3"/>
          <p:cNvPicPr>
            <a:picLocks noChangeAspect="1" noChangeArrowheads="1"/>
          </p:cNvPicPr>
          <p:nvPr/>
        </p:nvPicPr>
        <p:blipFill>
          <a:blip r:embed="rId6" cstate="print"/>
          <a:srcRect/>
          <a:stretch>
            <a:fillRect/>
          </a:stretch>
        </p:blipFill>
        <p:spPr bwMode="auto">
          <a:xfrm>
            <a:off x="4644000" y="642524"/>
            <a:ext cx="3888000" cy="4376432"/>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9218" name="Picture 2"/>
          <p:cNvPicPr>
            <a:picLocks noChangeAspect="1" noChangeArrowheads="1"/>
          </p:cNvPicPr>
          <p:nvPr/>
        </p:nvPicPr>
        <p:blipFill>
          <a:blip r:embed="rId5" cstate="print"/>
          <a:srcRect/>
          <a:stretch>
            <a:fillRect/>
          </a:stretch>
        </p:blipFill>
        <p:spPr bwMode="auto">
          <a:xfrm>
            <a:off x="2484000" y="698956"/>
            <a:ext cx="3600000" cy="3853266"/>
          </a:xfrm>
          <a:prstGeom prst="rect">
            <a:avLst/>
          </a:prstGeom>
          <a:noFill/>
          <a:ln w="9525">
            <a:noFill/>
            <a:miter lim="800000"/>
            <a:headEnd/>
            <a:tailEnd/>
          </a:ln>
        </p:spPr>
      </p:pic>
      <p:sp>
        <p:nvSpPr>
          <p:cNvPr id="10" name="TextBox 9"/>
          <p:cNvSpPr txBox="1"/>
          <p:nvPr/>
        </p:nvSpPr>
        <p:spPr>
          <a:xfrm>
            <a:off x="540000" y="4608402"/>
            <a:ext cx="8424000" cy="338554"/>
          </a:xfrm>
          <a:prstGeom prst="rect">
            <a:avLst/>
          </a:prstGeom>
          <a:noFill/>
        </p:spPr>
        <p:txBody>
          <a:bodyPr wrap="square" rtlCol="0">
            <a:spAutoFit/>
          </a:bodyPr>
          <a:lstStyle/>
          <a:p>
            <a:r>
              <a:rPr lang="zh-CN" altLang="en-US" sz="1600" dirty="0" smtClean="0"/>
              <a:t>随着</a:t>
            </a:r>
            <a:r>
              <a:rPr lang="en-US" altLang="zh-CN" sz="1600" dirty="0" smtClean="0"/>
              <a:t>AEO</a:t>
            </a:r>
            <a:r>
              <a:rPr lang="zh-CN" altLang="en-US" sz="1600" dirty="0" smtClean="0"/>
              <a:t>的不断推进，互认便利措施将会越来越多。欢迎更多诚信的企业加入</a:t>
            </a:r>
            <a:r>
              <a:rPr lang="en-US" altLang="zh-CN" sz="1600" dirty="0" smtClean="0"/>
              <a:t>AEO</a:t>
            </a:r>
            <a:r>
              <a:rPr lang="zh-CN" altLang="en-US" sz="1600" dirty="0" smtClean="0"/>
              <a:t>的队伍。</a:t>
            </a:r>
            <a:endParaRPr lang="zh-CN" altLang="en-US" sz="16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10242" name="Picture 2"/>
          <p:cNvPicPr>
            <a:picLocks noChangeAspect="1" noChangeArrowheads="1"/>
          </p:cNvPicPr>
          <p:nvPr/>
        </p:nvPicPr>
        <p:blipFill>
          <a:blip r:embed="rId5" cstate="print"/>
          <a:srcRect/>
          <a:stretch>
            <a:fillRect/>
          </a:stretch>
        </p:blipFill>
        <p:spPr bwMode="auto">
          <a:xfrm>
            <a:off x="2412000" y="626956"/>
            <a:ext cx="3600000" cy="866441"/>
          </a:xfrm>
          <a:prstGeom prst="rect">
            <a:avLst/>
          </a:prstGeom>
          <a:noFill/>
          <a:ln w="9525">
            <a:noFill/>
            <a:miter lim="800000"/>
            <a:headEnd/>
            <a:tailEnd/>
          </a:ln>
        </p:spPr>
      </p:pic>
      <p:sp>
        <p:nvSpPr>
          <p:cNvPr id="11" name="TextBox 10"/>
          <p:cNvSpPr txBox="1"/>
          <p:nvPr/>
        </p:nvSpPr>
        <p:spPr>
          <a:xfrm>
            <a:off x="540000" y="1562956"/>
            <a:ext cx="8208000" cy="523220"/>
          </a:xfrm>
          <a:prstGeom prst="rect">
            <a:avLst/>
          </a:prstGeom>
          <a:noFill/>
        </p:spPr>
        <p:txBody>
          <a:bodyPr wrap="square" rtlCol="0">
            <a:spAutoFit/>
          </a:bodyPr>
          <a:lstStyle/>
          <a:p>
            <a:r>
              <a:rPr lang="zh-CN" altLang="en-US" sz="1400" dirty="0" smtClean="0"/>
              <a:t>中国海关正在加快推进与重点贸易国家和一带一路重要节点国家的</a:t>
            </a:r>
            <a:r>
              <a:rPr lang="en-US" altLang="zh-CN" sz="1400" dirty="0" smtClean="0"/>
              <a:t>AEO</a:t>
            </a:r>
            <a:r>
              <a:rPr lang="zh-CN" altLang="en-US" sz="1400" dirty="0" smtClean="0"/>
              <a:t>互认磋商。到</a:t>
            </a:r>
            <a:r>
              <a:rPr lang="en-US" altLang="zh-CN" sz="1400" dirty="0" smtClean="0"/>
              <a:t>2020</a:t>
            </a:r>
            <a:r>
              <a:rPr lang="zh-CN" altLang="en-US" sz="1400" dirty="0" smtClean="0"/>
              <a:t>年，将力争完成与我出口</a:t>
            </a:r>
            <a:r>
              <a:rPr lang="en-US" altLang="zh-CN" sz="1400" dirty="0" smtClean="0"/>
              <a:t>80%</a:t>
            </a:r>
            <a:r>
              <a:rPr lang="zh-CN" altLang="en-US" sz="1400" dirty="0" smtClean="0"/>
              <a:t>的国家或地区海关的</a:t>
            </a:r>
            <a:r>
              <a:rPr lang="en-US" altLang="zh-CN" sz="1400" dirty="0" smtClean="0"/>
              <a:t>AEO</a:t>
            </a:r>
            <a:r>
              <a:rPr lang="zh-CN" altLang="en-US" sz="1400" dirty="0" smtClean="0"/>
              <a:t>互认。</a:t>
            </a:r>
            <a:endParaRPr lang="zh-CN" altLang="en-US" sz="1400" dirty="0"/>
          </a:p>
        </p:txBody>
      </p:sp>
      <p:pic>
        <p:nvPicPr>
          <p:cNvPr id="10243" name="Picture 3"/>
          <p:cNvPicPr>
            <a:picLocks noChangeAspect="1" noChangeArrowheads="1"/>
          </p:cNvPicPr>
          <p:nvPr/>
        </p:nvPicPr>
        <p:blipFill>
          <a:blip r:embed="rId6" cstate="print"/>
          <a:srcRect/>
          <a:stretch>
            <a:fillRect/>
          </a:stretch>
        </p:blipFill>
        <p:spPr bwMode="auto">
          <a:xfrm>
            <a:off x="468000" y="2138956"/>
            <a:ext cx="3917899" cy="2736000"/>
          </a:xfrm>
          <a:prstGeom prst="rect">
            <a:avLst/>
          </a:prstGeom>
          <a:noFill/>
          <a:ln w="9525">
            <a:noFill/>
            <a:miter lim="800000"/>
            <a:headEnd/>
            <a:tailEnd/>
          </a:ln>
        </p:spPr>
      </p:pic>
      <p:pic>
        <p:nvPicPr>
          <p:cNvPr id="10244" name="Picture 4"/>
          <p:cNvPicPr>
            <a:picLocks noChangeAspect="1" noChangeArrowheads="1"/>
          </p:cNvPicPr>
          <p:nvPr/>
        </p:nvPicPr>
        <p:blipFill>
          <a:blip r:embed="rId7" cstate="print"/>
          <a:srcRect/>
          <a:stretch>
            <a:fillRect/>
          </a:stretch>
        </p:blipFill>
        <p:spPr bwMode="auto">
          <a:xfrm>
            <a:off x="4428000" y="2138956"/>
            <a:ext cx="4220466" cy="2255157"/>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11266" name="Picture 2"/>
          <p:cNvPicPr>
            <a:picLocks noChangeAspect="1" noChangeArrowheads="1"/>
          </p:cNvPicPr>
          <p:nvPr/>
        </p:nvPicPr>
        <p:blipFill>
          <a:blip r:embed="rId5" cstate="print"/>
          <a:srcRect/>
          <a:stretch>
            <a:fillRect/>
          </a:stretch>
        </p:blipFill>
        <p:spPr bwMode="auto">
          <a:xfrm>
            <a:off x="252000" y="770956"/>
            <a:ext cx="3927412" cy="2088640"/>
          </a:xfrm>
          <a:prstGeom prst="rect">
            <a:avLst/>
          </a:prstGeom>
          <a:noFill/>
          <a:ln w="9525">
            <a:noFill/>
            <a:miter lim="800000"/>
            <a:headEnd/>
            <a:tailEnd/>
          </a:ln>
        </p:spPr>
      </p:pic>
      <p:pic>
        <p:nvPicPr>
          <p:cNvPr id="11267" name="Picture 3"/>
          <p:cNvPicPr>
            <a:picLocks noChangeAspect="1" noChangeArrowheads="1"/>
          </p:cNvPicPr>
          <p:nvPr/>
        </p:nvPicPr>
        <p:blipFill>
          <a:blip r:embed="rId6" cstate="print"/>
          <a:srcRect/>
          <a:stretch>
            <a:fillRect/>
          </a:stretch>
        </p:blipFill>
        <p:spPr bwMode="auto">
          <a:xfrm>
            <a:off x="4284000" y="770955"/>
            <a:ext cx="4313250" cy="4092969"/>
          </a:xfrm>
          <a:prstGeom prst="rect">
            <a:avLst/>
          </a:prstGeom>
          <a:noFill/>
          <a:ln w="9525">
            <a:noFill/>
            <a:miter lim="800000"/>
            <a:headEnd/>
            <a:tailEnd/>
          </a:ln>
        </p:spPr>
      </p:pic>
      <p:pic>
        <p:nvPicPr>
          <p:cNvPr id="11" name="图片 10" descr="12.jpg"/>
          <p:cNvPicPr>
            <a:picLocks noChangeAspect="1"/>
          </p:cNvPicPr>
          <p:nvPr/>
        </p:nvPicPr>
        <p:blipFill>
          <a:blip r:embed="rId7" cstate="print"/>
          <a:stretch>
            <a:fillRect/>
          </a:stretch>
        </p:blipFill>
        <p:spPr>
          <a:xfrm>
            <a:off x="684000" y="3074956"/>
            <a:ext cx="3096000" cy="1793357"/>
          </a:xfrm>
          <a:prstGeom prst="rect">
            <a:avLst/>
          </a:prstGeom>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1764000" y="1058956"/>
            <a:ext cx="5257800" cy="3305175"/>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2050" name="Picture 2" descr="C:\Users\Administrator\Desktop\ppt模板\ppt素材\94张职场场景商务人物png高清图片\94张职场场景商务人物png高清图片 (6).png"/>
          <p:cNvPicPr>
            <a:picLocks noChangeAspect="1" noChangeArrowheads="1"/>
          </p:cNvPicPr>
          <p:nvPr/>
        </p:nvPicPr>
        <p:blipFill>
          <a:blip r:embed="rId5" cstate="print"/>
          <a:srcRect/>
          <a:stretch>
            <a:fillRect/>
          </a:stretch>
        </p:blipFill>
        <p:spPr bwMode="auto">
          <a:xfrm>
            <a:off x="3006737" y="2498956"/>
            <a:ext cx="3130526" cy="2381025"/>
          </a:xfrm>
          <a:prstGeom prst="rect">
            <a:avLst/>
          </a:prstGeom>
          <a:noFill/>
        </p:spPr>
      </p:pic>
      <p:sp>
        <p:nvSpPr>
          <p:cNvPr id="9" name="椭圆形标注 8"/>
          <p:cNvSpPr/>
          <p:nvPr/>
        </p:nvSpPr>
        <p:spPr>
          <a:xfrm rot="18579307">
            <a:off x="1555732" y="1424615"/>
            <a:ext cx="1111910" cy="1140679"/>
          </a:xfrm>
          <a:prstGeom prst="wedgeEllipse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0" name="TextBox 9"/>
          <p:cNvSpPr txBox="1"/>
          <p:nvPr/>
        </p:nvSpPr>
        <p:spPr>
          <a:xfrm rot="19612995">
            <a:off x="1731793" y="1527654"/>
            <a:ext cx="936000" cy="923330"/>
          </a:xfrm>
          <a:prstGeom prst="rect">
            <a:avLst/>
          </a:prstGeom>
          <a:noFill/>
        </p:spPr>
        <p:txBody>
          <a:bodyPr wrap="square" rtlCol="0">
            <a:spAutoFit/>
          </a:bodyPr>
          <a:lstStyle/>
          <a:p>
            <a:r>
              <a:rPr lang="zh-CN" altLang="en-US" b="1" dirty="0" smtClean="0">
                <a:solidFill>
                  <a:srgbClr val="00B050"/>
                </a:solidFill>
              </a:rPr>
              <a:t>年度进出口总值？</a:t>
            </a:r>
            <a:endParaRPr lang="zh-CN" altLang="en-US" b="1" dirty="0">
              <a:solidFill>
                <a:srgbClr val="00B050"/>
              </a:solidFill>
            </a:endParaRPr>
          </a:p>
        </p:txBody>
      </p:sp>
      <p:sp>
        <p:nvSpPr>
          <p:cNvPr id="11" name="椭圆形标注 10"/>
          <p:cNvSpPr/>
          <p:nvPr/>
        </p:nvSpPr>
        <p:spPr>
          <a:xfrm rot="20489970">
            <a:off x="3132146" y="773894"/>
            <a:ext cx="1111910" cy="1140679"/>
          </a:xfrm>
          <a:prstGeom prst="wedgeEllipse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2" name="TextBox 11"/>
          <p:cNvSpPr txBox="1"/>
          <p:nvPr/>
        </p:nvSpPr>
        <p:spPr>
          <a:xfrm rot="21523658">
            <a:off x="3355083" y="992609"/>
            <a:ext cx="761195" cy="646331"/>
          </a:xfrm>
          <a:prstGeom prst="rect">
            <a:avLst/>
          </a:prstGeom>
          <a:noFill/>
        </p:spPr>
        <p:txBody>
          <a:bodyPr wrap="square" rtlCol="0">
            <a:spAutoFit/>
          </a:bodyPr>
          <a:lstStyle/>
          <a:p>
            <a:r>
              <a:rPr lang="zh-CN" altLang="en-US" b="1" dirty="0" smtClean="0">
                <a:solidFill>
                  <a:srgbClr val="00B050"/>
                </a:solidFill>
              </a:rPr>
              <a:t>货物安全？</a:t>
            </a:r>
            <a:endParaRPr lang="zh-CN" altLang="en-US" b="1" dirty="0">
              <a:solidFill>
                <a:srgbClr val="00B050"/>
              </a:solidFill>
            </a:endParaRPr>
          </a:p>
        </p:txBody>
      </p:sp>
      <p:sp>
        <p:nvSpPr>
          <p:cNvPr id="13" name="椭圆形标注 12"/>
          <p:cNvSpPr/>
          <p:nvPr/>
        </p:nvSpPr>
        <p:spPr>
          <a:xfrm rot="20489970">
            <a:off x="4747845" y="773894"/>
            <a:ext cx="1111910" cy="1140679"/>
          </a:xfrm>
          <a:prstGeom prst="wedgeEllipse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4" name="TextBox 13"/>
          <p:cNvSpPr txBox="1"/>
          <p:nvPr/>
        </p:nvSpPr>
        <p:spPr>
          <a:xfrm rot="21523658">
            <a:off x="4970782" y="992609"/>
            <a:ext cx="761195" cy="646331"/>
          </a:xfrm>
          <a:prstGeom prst="rect">
            <a:avLst/>
          </a:prstGeom>
          <a:noFill/>
        </p:spPr>
        <p:txBody>
          <a:bodyPr wrap="square" rtlCol="0">
            <a:spAutoFit/>
          </a:bodyPr>
          <a:lstStyle/>
          <a:p>
            <a:r>
              <a:rPr lang="zh-CN" altLang="en-US" b="1" dirty="0" smtClean="0">
                <a:solidFill>
                  <a:srgbClr val="00B050"/>
                </a:solidFill>
              </a:rPr>
              <a:t>商业伙伴？</a:t>
            </a:r>
            <a:endParaRPr lang="zh-CN" altLang="en-US" b="1" dirty="0">
              <a:solidFill>
                <a:srgbClr val="00B050"/>
              </a:solidFill>
            </a:endParaRPr>
          </a:p>
        </p:txBody>
      </p:sp>
      <p:sp>
        <p:nvSpPr>
          <p:cNvPr id="15" name="椭圆形标注 14"/>
          <p:cNvSpPr/>
          <p:nvPr/>
        </p:nvSpPr>
        <p:spPr>
          <a:xfrm rot="1685771">
            <a:off x="6431088" y="1469575"/>
            <a:ext cx="1111910" cy="1140679"/>
          </a:xfrm>
          <a:prstGeom prst="wedgeEllipse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6" name="TextBox 15"/>
          <p:cNvSpPr txBox="1"/>
          <p:nvPr/>
        </p:nvSpPr>
        <p:spPr>
          <a:xfrm rot="2719459">
            <a:off x="6654025" y="1549791"/>
            <a:ext cx="761195" cy="923330"/>
          </a:xfrm>
          <a:prstGeom prst="rect">
            <a:avLst/>
          </a:prstGeom>
          <a:noFill/>
        </p:spPr>
        <p:txBody>
          <a:bodyPr wrap="square" rtlCol="0">
            <a:spAutoFit/>
          </a:bodyPr>
          <a:lstStyle/>
          <a:p>
            <a:r>
              <a:rPr lang="zh-CN" altLang="en-US" b="1" dirty="0" smtClean="0">
                <a:solidFill>
                  <a:srgbClr val="00B050"/>
                </a:solidFill>
              </a:rPr>
              <a:t>业务培训达标？</a:t>
            </a:r>
            <a:endParaRPr lang="zh-CN" altLang="en-US" b="1" dirty="0">
              <a:solidFill>
                <a:srgbClr val="00B050"/>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3074" name="Picture 2"/>
          <p:cNvPicPr>
            <a:picLocks noChangeAspect="1" noChangeArrowheads="1"/>
          </p:cNvPicPr>
          <p:nvPr/>
        </p:nvPicPr>
        <p:blipFill>
          <a:blip r:embed="rId5" cstate="print"/>
          <a:srcRect/>
          <a:stretch>
            <a:fillRect/>
          </a:stretch>
        </p:blipFill>
        <p:spPr bwMode="auto">
          <a:xfrm>
            <a:off x="1785938" y="865188"/>
            <a:ext cx="5572125" cy="3409950"/>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11" name="原创设计师QQ598969553             _12"/>
          <p:cNvSpPr/>
          <p:nvPr/>
        </p:nvSpPr>
        <p:spPr>
          <a:xfrm>
            <a:off x="324000" y="698956"/>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18" name="TextBox 17"/>
          <p:cNvSpPr txBox="1"/>
          <p:nvPr/>
        </p:nvSpPr>
        <p:spPr>
          <a:xfrm>
            <a:off x="2484000" y="1039736"/>
            <a:ext cx="590400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我公司在申请认证后接到了第三方中介的电话，说参加他们的付费培训这次认证可以包过，是真的吗？</a:t>
            </a:r>
            <a:endParaRPr lang="zh-CN" altLang="en-US" sz="1400" dirty="0"/>
          </a:p>
        </p:txBody>
      </p:sp>
      <p:pic>
        <p:nvPicPr>
          <p:cNvPr id="4099" name="Picture 3"/>
          <p:cNvPicPr>
            <a:picLocks noChangeAspect="1" noChangeArrowheads="1"/>
          </p:cNvPicPr>
          <p:nvPr/>
        </p:nvPicPr>
        <p:blipFill>
          <a:blip r:embed="rId5" cstate="print"/>
          <a:srcRect/>
          <a:stretch>
            <a:fillRect/>
          </a:stretch>
        </p:blipFill>
        <p:spPr bwMode="auto">
          <a:xfrm>
            <a:off x="1476000" y="842956"/>
            <a:ext cx="723900" cy="809625"/>
          </a:xfrm>
          <a:prstGeom prst="rect">
            <a:avLst/>
          </a:prstGeom>
          <a:noFill/>
          <a:ln w="9525">
            <a:noFill/>
            <a:miter lim="800000"/>
            <a:headEnd/>
            <a:tailEnd/>
          </a:ln>
        </p:spPr>
      </p:pic>
      <p:pic>
        <p:nvPicPr>
          <p:cNvPr id="4100" name="Picture 4"/>
          <p:cNvPicPr>
            <a:picLocks noChangeAspect="1" noChangeArrowheads="1"/>
          </p:cNvPicPr>
          <p:nvPr/>
        </p:nvPicPr>
        <p:blipFill>
          <a:blip r:embed="rId6" cstate="print"/>
          <a:srcRect/>
          <a:stretch>
            <a:fillRect/>
          </a:stretch>
        </p:blipFill>
        <p:spPr bwMode="auto">
          <a:xfrm>
            <a:off x="1476000" y="1706956"/>
            <a:ext cx="648000" cy="768813"/>
          </a:xfrm>
          <a:prstGeom prst="rect">
            <a:avLst/>
          </a:prstGeom>
          <a:noFill/>
          <a:ln w="9525">
            <a:noFill/>
            <a:miter lim="800000"/>
            <a:headEnd/>
            <a:tailEnd/>
          </a:ln>
        </p:spPr>
      </p:pic>
      <p:sp>
        <p:nvSpPr>
          <p:cNvPr id="24" name="TextBox 23"/>
          <p:cNvSpPr txBox="1"/>
          <p:nvPr/>
        </p:nvSpPr>
        <p:spPr>
          <a:xfrm>
            <a:off x="2340000" y="1922956"/>
            <a:ext cx="6048000" cy="307777"/>
          </a:xfrm>
          <a:prstGeom prst="rect">
            <a:avLst/>
          </a:prstGeom>
          <a:noFill/>
        </p:spPr>
        <p:txBody>
          <a:bodyPr wrap="square" rtlCol="0">
            <a:spAutoFit/>
          </a:bodyPr>
          <a:lstStyle/>
          <a:p>
            <a:r>
              <a:rPr lang="zh-CN" altLang="en-US" sz="1400" b="1" dirty="0" smtClean="0">
                <a:solidFill>
                  <a:schemeClr val="accent1"/>
                </a:solidFill>
              </a:rPr>
              <a:t>目前，海关从未以任何方式授权第三方开展企业认证咨询。</a:t>
            </a:r>
            <a:endParaRPr lang="zh-CN" altLang="en-US" sz="1400" b="1" dirty="0">
              <a:solidFill>
                <a:schemeClr val="accent1"/>
              </a:solidFill>
            </a:endParaRPr>
          </a:p>
        </p:txBody>
      </p:sp>
      <p:pic>
        <p:nvPicPr>
          <p:cNvPr id="4101" name="Picture 5"/>
          <p:cNvPicPr>
            <a:picLocks noChangeAspect="1" noChangeArrowheads="1"/>
          </p:cNvPicPr>
          <p:nvPr/>
        </p:nvPicPr>
        <p:blipFill>
          <a:blip r:embed="rId7" cstate="print"/>
          <a:srcRect/>
          <a:stretch>
            <a:fillRect/>
          </a:stretch>
        </p:blipFill>
        <p:spPr bwMode="auto">
          <a:xfrm>
            <a:off x="3196731" y="2498956"/>
            <a:ext cx="2750539" cy="2354956"/>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a:solidFill>
                  <a:schemeClr val="accent1"/>
                </a:solidFill>
                <a:latin typeface="Impact" pitchFamily="34" charset="0"/>
                <a:ea typeface="微软雅黑" pitchFamily="34" charset="-122"/>
                <a:cs typeface="宋体" pitchFamily="2" charset="-122"/>
              </a:rPr>
              <a:t>目录</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6" name="原创设计师QQ598969553             _5"/>
          <p:cNvSpPr>
            <a:spLocks noChangeArrowheads="1"/>
          </p:cNvSpPr>
          <p:nvPr/>
        </p:nvSpPr>
        <p:spPr bwMode="auto">
          <a:xfrm>
            <a:off x="1054100" y="194692"/>
            <a:ext cx="112659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2000" dirty="0">
                <a:solidFill>
                  <a:schemeClr val="accent2"/>
                </a:solidFill>
                <a:latin typeface="+mj-lt"/>
                <a:ea typeface="微软雅黑" pitchFamily="34" charset="-122"/>
                <a:cs typeface="宋体" pitchFamily="2" charset="-122"/>
              </a:rPr>
              <a:t>CONTENTS</a:t>
            </a:r>
          </a:p>
        </p:txBody>
      </p:sp>
      <p:sp>
        <p:nvSpPr>
          <p:cNvPr id="26" name="原创设计师QQ598969553             _6"/>
          <p:cNvSpPr/>
          <p:nvPr/>
        </p:nvSpPr>
        <p:spPr>
          <a:xfrm>
            <a:off x="2250821" y="1562956"/>
            <a:ext cx="2184852"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关务</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27" name="原创设计师QQ598969553             _7"/>
          <p:cNvSpPr/>
          <p:nvPr/>
        </p:nvSpPr>
        <p:spPr>
          <a:xfrm>
            <a:off x="2250821" y="3007332"/>
            <a:ext cx="2155796"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税务</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28" name="原创设计师QQ598969553             _8"/>
          <p:cNvSpPr/>
          <p:nvPr/>
        </p:nvSpPr>
        <p:spPr>
          <a:xfrm>
            <a:off x="6282821" y="3007332"/>
            <a:ext cx="2220124"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商检</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38" name="原创设计师QQ598969553             _11"/>
          <p:cNvSpPr/>
          <p:nvPr/>
        </p:nvSpPr>
        <p:spPr>
          <a:xfrm>
            <a:off x="803821" y="1634956"/>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01</a:t>
            </a:r>
            <a:endParaRPr lang="zh-CN" altLang="en-US" sz="1600" dirty="0">
              <a:solidFill>
                <a:schemeClr val="bg1"/>
              </a:solidFill>
              <a:ea typeface="微软雅黑" panose="020B0503020204020204" pitchFamily="34" charset="-122"/>
            </a:endParaRPr>
          </a:p>
        </p:txBody>
      </p:sp>
      <p:sp>
        <p:nvSpPr>
          <p:cNvPr id="42" name="原创设计师QQ598969553             _12"/>
          <p:cNvSpPr/>
          <p:nvPr/>
        </p:nvSpPr>
        <p:spPr>
          <a:xfrm>
            <a:off x="807027" y="3126449"/>
            <a:ext cx="1047082"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02</a:t>
            </a:r>
            <a:endParaRPr lang="zh-CN" altLang="en-US" sz="1600" dirty="0">
              <a:solidFill>
                <a:schemeClr val="bg1"/>
              </a:solidFill>
              <a:ea typeface="微软雅黑" panose="020B0503020204020204" pitchFamily="34" charset="-122"/>
            </a:endParaRPr>
          </a:p>
        </p:txBody>
      </p:sp>
      <p:sp>
        <p:nvSpPr>
          <p:cNvPr id="43" name="原创设计师QQ598969553             _13"/>
          <p:cNvSpPr/>
          <p:nvPr/>
        </p:nvSpPr>
        <p:spPr>
          <a:xfrm>
            <a:off x="4853001" y="1634956"/>
            <a:ext cx="1048685"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03</a:t>
            </a:r>
            <a:endParaRPr lang="zh-CN" altLang="en-US" sz="1600" dirty="0">
              <a:solidFill>
                <a:schemeClr val="bg1"/>
              </a:solidFill>
              <a:ea typeface="微软雅黑" panose="020B0503020204020204" pitchFamily="34" charset="-122"/>
            </a:endParaRPr>
          </a:p>
        </p:txBody>
      </p:sp>
      <p:sp>
        <p:nvSpPr>
          <p:cNvPr id="44" name="原创设计师QQ598969553             _14"/>
          <p:cNvSpPr/>
          <p:nvPr/>
        </p:nvSpPr>
        <p:spPr>
          <a:xfrm>
            <a:off x="6282821" y="1562956"/>
            <a:ext cx="2249179" cy="499624"/>
          </a:xfrm>
          <a:prstGeom prst="rect">
            <a:avLst/>
          </a:prstGeom>
        </p:spPr>
        <p:txBody>
          <a:bodyPr wrap="square">
            <a:spAutoFit/>
          </a:bodyPr>
          <a:lstStyle/>
          <a:p>
            <a:pPr>
              <a:lnSpc>
                <a:spcPct val="150000"/>
              </a:lnSpc>
              <a:spcAft>
                <a:spcPts val="600"/>
              </a:spcAft>
            </a:pPr>
            <a:r>
              <a:rPr lang="zh-CN" altLang="en-US" sz="2000" b="1" dirty="0" smtClean="0">
                <a:solidFill>
                  <a:schemeClr val="tx2"/>
                </a:solidFill>
                <a:latin typeface="微软雅黑" panose="020B0503020204020204" pitchFamily="34" charset="-122"/>
                <a:ea typeface="微软雅黑" panose="020B0503020204020204" pitchFamily="34" charset="-122"/>
              </a:rPr>
              <a:t>归类</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49" name="原创设计师QQ598969553             _19"/>
          <p:cNvSpPr/>
          <p:nvPr/>
        </p:nvSpPr>
        <p:spPr>
          <a:xfrm>
            <a:off x="4853001" y="3126449"/>
            <a:ext cx="1050288" cy="338554"/>
          </a:xfrm>
          <a:prstGeom prst="rect">
            <a:avLst/>
          </a:prstGeom>
          <a:solidFill>
            <a:schemeClr val="accent2"/>
          </a:solidFill>
        </p:spPr>
        <p:txBody>
          <a:bodyPr wrap="none">
            <a:spAutoFit/>
          </a:bodyPr>
          <a:lstStyle/>
          <a:p>
            <a:pPr algn="r">
              <a:spcAft>
                <a:spcPts val="600"/>
              </a:spcAft>
            </a:pPr>
            <a:r>
              <a:rPr lang="en-US" altLang="zh-CN" sz="1600" dirty="0">
                <a:solidFill>
                  <a:schemeClr val="bg1"/>
                </a:solidFill>
                <a:ea typeface="微软雅黑" panose="020B0503020204020204" pitchFamily="34" charset="-122"/>
              </a:rPr>
              <a:t>PART </a:t>
            </a:r>
            <a:r>
              <a:rPr lang="en-US" altLang="zh-CN" sz="1600" dirty="0" smtClean="0">
                <a:solidFill>
                  <a:schemeClr val="bg1"/>
                </a:solidFill>
                <a:ea typeface="微软雅黑" panose="020B0503020204020204" pitchFamily="34" charset="-122"/>
              </a:rPr>
              <a:t>04</a:t>
            </a:r>
            <a:endParaRPr lang="zh-CN" altLang="en-US" sz="1600" dirty="0">
              <a:solidFill>
                <a:schemeClr val="bg1"/>
              </a:solidFill>
              <a:ea typeface="微软雅黑" panose="020B0503020204020204" pitchFamily="34" charset="-122"/>
            </a:endParaRPr>
          </a:p>
        </p:txBody>
      </p:sp>
      <p:grpSp>
        <p:nvGrpSpPr>
          <p:cNvPr id="31" name="组合 30"/>
          <p:cNvGrpSpPr/>
          <p:nvPr/>
        </p:nvGrpSpPr>
        <p:grpSpPr>
          <a:xfrm>
            <a:off x="1980591" y="1797978"/>
            <a:ext cx="144000" cy="1625156"/>
            <a:chOff x="1637770" y="1941978"/>
            <a:chExt cx="144000" cy="1625156"/>
          </a:xfrm>
        </p:grpSpPr>
        <p:cxnSp>
          <p:nvCxnSpPr>
            <p:cNvPr id="33" name="原创设计师QQ598969553             _9"/>
            <p:cNvCxnSpPr/>
            <p:nvPr/>
          </p:nvCxnSpPr>
          <p:spPr>
            <a:xfrm>
              <a:off x="1710820" y="2056328"/>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原创设计师QQ598969553             _22"/>
            <p:cNvSpPr/>
            <p:nvPr/>
          </p:nvSpPr>
          <p:spPr>
            <a:xfrm>
              <a:off x="1637770" y="1941978"/>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3" name="原创设计师QQ598969553             _23"/>
            <p:cNvSpPr/>
            <p:nvPr/>
          </p:nvSpPr>
          <p:spPr>
            <a:xfrm>
              <a:off x="1637770" y="342313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30" name="组合 29"/>
          <p:cNvGrpSpPr/>
          <p:nvPr/>
        </p:nvGrpSpPr>
        <p:grpSpPr>
          <a:xfrm>
            <a:off x="6029771" y="1797978"/>
            <a:ext cx="144000" cy="1625156"/>
            <a:chOff x="5686950" y="2013978"/>
            <a:chExt cx="144000" cy="1625156"/>
          </a:xfrm>
        </p:grpSpPr>
        <p:cxnSp>
          <p:nvCxnSpPr>
            <p:cNvPr id="47" name="原创设计师QQ598969553             _17"/>
            <p:cNvCxnSpPr/>
            <p:nvPr/>
          </p:nvCxnSpPr>
          <p:spPr>
            <a:xfrm>
              <a:off x="5760000" y="2128328"/>
              <a:ext cx="0" cy="1373156"/>
            </a:xfrm>
            <a:prstGeom prst="line">
              <a:avLst/>
            </a:prstGeom>
            <a:ln w="12700" cap="rnd">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原创设计师QQ598969553             _25"/>
            <p:cNvSpPr/>
            <p:nvPr/>
          </p:nvSpPr>
          <p:spPr>
            <a:xfrm>
              <a:off x="5686950" y="2013978"/>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6" name="原创设计师QQ598969553             _26"/>
            <p:cNvSpPr/>
            <p:nvPr/>
          </p:nvSpPr>
          <p:spPr>
            <a:xfrm>
              <a:off x="5686950" y="3495134"/>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pic>
        <p:nvPicPr>
          <p:cNvPr id="29"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图片 31" descr="PNG公司logo.png"/>
          <p:cNvPicPr>
            <a:picLocks noChangeAspect="1"/>
          </p:cNvPicPr>
          <p:nvPr/>
        </p:nvPicPr>
        <p:blipFill>
          <a:blip r:embed="rId4" cstate="print"/>
          <a:stretch>
            <a:fillRect/>
          </a:stretch>
        </p:blipFill>
        <p:spPr>
          <a:xfrm>
            <a:off x="7292986" y="0"/>
            <a:ext cx="1851014" cy="626956"/>
          </a:xfrm>
          <a:prstGeom prst="rect">
            <a:avLst/>
          </a:prstGeom>
        </p:spPr>
      </p:pic>
    </p:spTree>
    <p:extLst>
      <p:ext uri="{BB962C8B-B14F-4D97-AF65-F5344CB8AC3E}">
        <p14:creationId xmlns="" xmlns:p14="http://schemas.microsoft.com/office/powerpoint/2010/main" val="261115937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原创设计师QQ598969553             _14"/>
          <p:cNvSpPr/>
          <p:nvPr/>
        </p:nvSpPr>
        <p:spPr>
          <a:xfrm>
            <a:off x="324000" y="698956"/>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9" name="TextBox 8"/>
          <p:cNvSpPr txBox="1"/>
          <p:nvPr/>
        </p:nvSpPr>
        <p:spPr>
          <a:xfrm>
            <a:off x="2484000" y="1039736"/>
            <a:ext cx="4824000" cy="30777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现在申请一般认证企业，还有年度进出口总值的规定吗？</a:t>
            </a:r>
            <a:endParaRPr lang="zh-CN" altLang="en-US" sz="1400" dirty="0"/>
          </a:p>
        </p:txBody>
      </p:sp>
      <p:pic>
        <p:nvPicPr>
          <p:cNvPr id="10" name="Picture 3"/>
          <p:cNvPicPr>
            <a:picLocks noChangeAspect="1" noChangeArrowheads="1"/>
          </p:cNvPicPr>
          <p:nvPr/>
        </p:nvPicPr>
        <p:blipFill>
          <a:blip r:embed="rId5" cstate="print"/>
          <a:srcRect/>
          <a:stretch>
            <a:fillRect/>
          </a:stretch>
        </p:blipFill>
        <p:spPr bwMode="auto">
          <a:xfrm>
            <a:off x="1476000" y="842956"/>
            <a:ext cx="723900" cy="809625"/>
          </a:xfrm>
          <a:prstGeom prst="rect">
            <a:avLst/>
          </a:prstGeom>
          <a:noFill/>
          <a:ln w="9525">
            <a:noFill/>
            <a:miter lim="800000"/>
            <a:headEnd/>
            <a:tailEnd/>
          </a:ln>
        </p:spPr>
      </p:pic>
      <p:pic>
        <p:nvPicPr>
          <p:cNvPr id="5122" name="Picture 2"/>
          <p:cNvPicPr>
            <a:picLocks noChangeAspect="1" noChangeArrowheads="1"/>
          </p:cNvPicPr>
          <p:nvPr/>
        </p:nvPicPr>
        <p:blipFill>
          <a:blip r:embed="rId6" cstate="print"/>
          <a:srcRect/>
          <a:stretch>
            <a:fillRect/>
          </a:stretch>
        </p:blipFill>
        <p:spPr bwMode="auto">
          <a:xfrm>
            <a:off x="1476000" y="1706956"/>
            <a:ext cx="720000" cy="684706"/>
          </a:xfrm>
          <a:prstGeom prst="rect">
            <a:avLst/>
          </a:prstGeom>
          <a:noFill/>
          <a:ln w="9525">
            <a:noFill/>
            <a:miter lim="800000"/>
            <a:headEnd/>
            <a:tailEnd/>
          </a:ln>
        </p:spPr>
      </p:pic>
      <p:sp>
        <p:nvSpPr>
          <p:cNvPr id="11" name="TextBox 10"/>
          <p:cNvSpPr txBox="1"/>
          <p:nvPr/>
        </p:nvSpPr>
        <p:spPr>
          <a:xfrm>
            <a:off x="2340000" y="1706956"/>
            <a:ext cx="6048000" cy="738664"/>
          </a:xfrm>
          <a:prstGeom prst="rect">
            <a:avLst/>
          </a:prstGeom>
          <a:noFill/>
        </p:spPr>
        <p:txBody>
          <a:bodyPr wrap="square" rtlCol="0">
            <a:spAutoFit/>
          </a:bodyPr>
          <a:lstStyle/>
          <a:p>
            <a:r>
              <a:rPr lang="en-US" altLang="zh-CN" sz="1400" b="1" dirty="0" smtClean="0">
                <a:solidFill>
                  <a:schemeClr val="accent1"/>
                </a:solidFill>
              </a:rPr>
              <a:t>《</a:t>
            </a:r>
            <a:r>
              <a:rPr lang="zh-CN" altLang="en-US" sz="1400" b="1" dirty="0" smtClean="0">
                <a:solidFill>
                  <a:schemeClr val="accent1"/>
                </a:solidFill>
              </a:rPr>
              <a:t>中华人民共和国海关企业信用管理暂行办法</a:t>
            </a:r>
            <a:r>
              <a:rPr lang="en-US" altLang="zh-CN" sz="1400" b="1" dirty="0" smtClean="0">
                <a:solidFill>
                  <a:schemeClr val="accent1"/>
                </a:solidFill>
              </a:rPr>
              <a:t>》</a:t>
            </a:r>
            <a:r>
              <a:rPr lang="zh-CN" altLang="en-US" sz="1400" b="1" dirty="0" smtClean="0">
                <a:solidFill>
                  <a:schemeClr val="accent1"/>
                </a:solidFill>
              </a:rPr>
              <a:t>出台以来，和原来的企业分类管理办法的区别之一就是取消了企业进出口值的“门槛”，只要上年度或本年度有进出口活动或者为进出口活动提供服务即可。</a:t>
            </a:r>
            <a:endParaRPr lang="zh-CN" altLang="en-US" sz="1400" b="1" dirty="0">
              <a:solidFill>
                <a:schemeClr val="accent1"/>
              </a:solidFill>
            </a:endParaRPr>
          </a:p>
        </p:txBody>
      </p:sp>
      <p:sp>
        <p:nvSpPr>
          <p:cNvPr id="12" name="原创设计师QQ598969553             _12"/>
          <p:cNvSpPr/>
          <p:nvPr/>
        </p:nvSpPr>
        <p:spPr>
          <a:xfrm>
            <a:off x="324000" y="2604693"/>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03</a:t>
            </a:r>
            <a:endParaRPr lang="zh-CN" altLang="en-US" kern="0" dirty="0">
              <a:solidFill>
                <a:srgbClr val="F8F8F8"/>
              </a:solidFill>
              <a:latin typeface="Calibri"/>
              <a:ea typeface="宋体"/>
            </a:endParaRPr>
          </a:p>
        </p:txBody>
      </p:sp>
      <p:sp>
        <p:nvSpPr>
          <p:cNvPr id="13" name="TextBox 12"/>
          <p:cNvSpPr txBox="1"/>
          <p:nvPr/>
        </p:nvSpPr>
        <p:spPr>
          <a:xfrm>
            <a:off x="2484000" y="2695736"/>
            <a:ext cx="482400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我公司正在申请高级认证，应该如何理解信息系统的财务控制、关务、物流控制等功能模块能够有效运行呢？</a:t>
            </a:r>
            <a:endParaRPr lang="zh-CN" altLang="en-US" sz="1400" dirty="0"/>
          </a:p>
        </p:txBody>
      </p:sp>
      <p:pic>
        <p:nvPicPr>
          <p:cNvPr id="14" name="Picture 3"/>
          <p:cNvPicPr>
            <a:picLocks noChangeAspect="1" noChangeArrowheads="1"/>
          </p:cNvPicPr>
          <p:nvPr/>
        </p:nvPicPr>
        <p:blipFill>
          <a:blip r:embed="rId5" cstate="print"/>
          <a:srcRect/>
          <a:stretch>
            <a:fillRect/>
          </a:stretch>
        </p:blipFill>
        <p:spPr bwMode="auto">
          <a:xfrm>
            <a:off x="1476000" y="2498956"/>
            <a:ext cx="723900" cy="809625"/>
          </a:xfrm>
          <a:prstGeom prst="rect">
            <a:avLst/>
          </a:prstGeom>
          <a:noFill/>
          <a:ln w="9525">
            <a:noFill/>
            <a:miter lim="800000"/>
            <a:headEnd/>
            <a:tailEnd/>
          </a:ln>
        </p:spPr>
      </p:pic>
      <p:pic>
        <p:nvPicPr>
          <p:cNvPr id="5123" name="Picture 3"/>
          <p:cNvPicPr>
            <a:picLocks noChangeAspect="1" noChangeArrowheads="1"/>
          </p:cNvPicPr>
          <p:nvPr/>
        </p:nvPicPr>
        <p:blipFill>
          <a:blip r:embed="rId7" cstate="print"/>
          <a:srcRect/>
          <a:stretch>
            <a:fillRect/>
          </a:stretch>
        </p:blipFill>
        <p:spPr bwMode="auto">
          <a:xfrm>
            <a:off x="6156000" y="3498239"/>
            <a:ext cx="2547305" cy="1304717"/>
          </a:xfrm>
          <a:prstGeom prst="rect">
            <a:avLst/>
          </a:prstGeom>
          <a:noFill/>
          <a:ln w="9525">
            <a:noFill/>
            <a:miter lim="800000"/>
            <a:headEnd/>
            <a:tailEnd/>
          </a:ln>
        </p:spPr>
      </p:pic>
      <p:sp>
        <p:nvSpPr>
          <p:cNvPr id="16" name="TextBox 15"/>
          <p:cNvSpPr txBox="1"/>
          <p:nvPr/>
        </p:nvSpPr>
        <p:spPr>
          <a:xfrm>
            <a:off x="1404000" y="3633405"/>
            <a:ext cx="4608000" cy="1169551"/>
          </a:xfrm>
          <a:prstGeom prst="rect">
            <a:avLst/>
          </a:prstGeom>
          <a:noFill/>
        </p:spPr>
        <p:txBody>
          <a:bodyPr wrap="square" rtlCol="0">
            <a:spAutoFit/>
          </a:bodyPr>
          <a:lstStyle/>
          <a:p>
            <a:r>
              <a:rPr lang="zh-CN" altLang="en-US" sz="1400" b="1" dirty="0" smtClean="0">
                <a:solidFill>
                  <a:schemeClr val="accent1"/>
                </a:solidFill>
              </a:rPr>
              <a:t>如果三大模块不能同时嵌入一个系统，但有开放端口以相同字段进行连接，且均能够有效运转的可视为有效运行。不过如果企业没有设置关务系统或者只以纸质单证、数据表的形式记录报关单证内容的，该模块不能视为有效运行。</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原创设计师QQ598969553             _14"/>
          <p:cNvSpPr/>
          <p:nvPr/>
        </p:nvSpPr>
        <p:spPr>
          <a:xfrm>
            <a:off x="324000" y="698956"/>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04</a:t>
            </a:r>
            <a:endParaRPr lang="zh-CN" altLang="en-US" kern="0" dirty="0">
              <a:solidFill>
                <a:srgbClr val="F8F8F8"/>
              </a:solidFill>
              <a:latin typeface="Calibri"/>
              <a:ea typeface="宋体"/>
            </a:endParaRPr>
          </a:p>
        </p:txBody>
      </p:sp>
      <p:sp>
        <p:nvSpPr>
          <p:cNvPr id="9" name="原创设计师QQ598969553             _12"/>
          <p:cNvSpPr/>
          <p:nvPr/>
        </p:nvSpPr>
        <p:spPr>
          <a:xfrm>
            <a:off x="252000" y="3362956"/>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05</a:t>
            </a:r>
            <a:endParaRPr lang="zh-CN" altLang="en-US" kern="0" dirty="0">
              <a:solidFill>
                <a:srgbClr val="F8F8F8"/>
              </a:solidFill>
              <a:latin typeface="Calibri"/>
              <a:ea typeface="宋体"/>
            </a:endParaRPr>
          </a:p>
        </p:txBody>
      </p:sp>
      <p:sp>
        <p:nvSpPr>
          <p:cNvPr id="10" name="TextBox 9"/>
          <p:cNvSpPr txBox="1"/>
          <p:nvPr/>
        </p:nvSpPr>
        <p:spPr>
          <a:xfrm>
            <a:off x="2484000" y="914956"/>
            <a:ext cx="576000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我公司是一家贸易公司，租用了写字楼进行办公，对应的场所安全问题该如何解决？</a:t>
            </a:r>
            <a:endParaRPr lang="zh-CN" altLang="en-US" sz="1400" dirty="0"/>
          </a:p>
        </p:txBody>
      </p:sp>
      <p:pic>
        <p:nvPicPr>
          <p:cNvPr id="11" name="Picture 3"/>
          <p:cNvPicPr>
            <a:picLocks noChangeAspect="1" noChangeArrowheads="1"/>
          </p:cNvPicPr>
          <p:nvPr/>
        </p:nvPicPr>
        <p:blipFill>
          <a:blip r:embed="rId5" cstate="print"/>
          <a:srcRect/>
          <a:stretch>
            <a:fillRect/>
          </a:stretch>
        </p:blipFill>
        <p:spPr bwMode="auto">
          <a:xfrm>
            <a:off x="1476000" y="770956"/>
            <a:ext cx="723900" cy="809625"/>
          </a:xfrm>
          <a:prstGeom prst="rect">
            <a:avLst/>
          </a:prstGeom>
          <a:noFill/>
          <a:ln w="9525">
            <a:noFill/>
            <a:miter lim="800000"/>
            <a:headEnd/>
            <a:tailEnd/>
          </a:ln>
        </p:spPr>
      </p:pic>
      <p:sp>
        <p:nvSpPr>
          <p:cNvPr id="12" name="TextBox 11"/>
          <p:cNvSpPr txBox="1"/>
          <p:nvPr/>
        </p:nvSpPr>
        <p:spPr>
          <a:xfrm>
            <a:off x="1260000" y="1706956"/>
            <a:ext cx="2016000" cy="1384995"/>
          </a:xfrm>
          <a:prstGeom prst="rect">
            <a:avLst/>
          </a:prstGeom>
          <a:noFill/>
        </p:spPr>
        <p:txBody>
          <a:bodyPr wrap="square" rtlCol="0">
            <a:spAutoFit/>
          </a:bodyPr>
          <a:lstStyle/>
          <a:p>
            <a:r>
              <a:rPr lang="zh-CN" altLang="en-US" sz="1400" b="1" dirty="0" smtClean="0">
                <a:solidFill>
                  <a:schemeClr val="accent1"/>
                </a:solidFill>
              </a:rPr>
              <a:t>报关行或贸易公司普遍存在租用写字楼经营办公的情况</a:t>
            </a:r>
            <a:r>
              <a:rPr lang="en-US" altLang="zh-CN" sz="1400" b="1" dirty="0" smtClean="0">
                <a:solidFill>
                  <a:schemeClr val="accent1"/>
                </a:solidFill>
              </a:rPr>
              <a:t>.</a:t>
            </a:r>
            <a:r>
              <a:rPr lang="zh-CN" altLang="en-US" sz="1400" b="1" dirty="0" smtClean="0">
                <a:solidFill>
                  <a:schemeClr val="accent1"/>
                </a:solidFill>
              </a:rPr>
              <a:t>比照标准中关于场所安全的相关内容，要求写字楼必须设有保安值守。</a:t>
            </a:r>
            <a:endParaRPr lang="zh-CN" altLang="en-US" sz="1400" b="1" dirty="0">
              <a:solidFill>
                <a:schemeClr val="accent1"/>
              </a:solidFill>
            </a:endParaRPr>
          </a:p>
        </p:txBody>
      </p:sp>
      <p:pic>
        <p:nvPicPr>
          <p:cNvPr id="1026" name="Picture 2"/>
          <p:cNvPicPr>
            <a:picLocks noChangeAspect="1" noChangeArrowheads="1"/>
          </p:cNvPicPr>
          <p:nvPr/>
        </p:nvPicPr>
        <p:blipFill>
          <a:blip r:embed="rId6" cstate="print"/>
          <a:srcRect/>
          <a:stretch>
            <a:fillRect/>
          </a:stretch>
        </p:blipFill>
        <p:spPr bwMode="auto">
          <a:xfrm>
            <a:off x="3492000" y="1634956"/>
            <a:ext cx="1156603" cy="1605225"/>
          </a:xfrm>
          <a:prstGeom prst="rect">
            <a:avLst/>
          </a:prstGeom>
          <a:noFill/>
          <a:ln w="9525">
            <a:noFill/>
            <a:miter lim="800000"/>
            <a:headEnd/>
            <a:tailEnd/>
          </a:ln>
        </p:spPr>
      </p:pic>
      <p:sp>
        <p:nvSpPr>
          <p:cNvPr id="13" name="TextBox 12"/>
          <p:cNvSpPr txBox="1"/>
          <p:nvPr/>
        </p:nvSpPr>
        <p:spPr>
          <a:xfrm>
            <a:off x="4932000" y="1706956"/>
            <a:ext cx="3312000" cy="1169551"/>
          </a:xfrm>
          <a:prstGeom prst="rect">
            <a:avLst/>
          </a:prstGeom>
          <a:noFill/>
        </p:spPr>
        <p:txBody>
          <a:bodyPr wrap="square" rtlCol="0">
            <a:spAutoFit/>
          </a:bodyPr>
          <a:lstStyle/>
          <a:p>
            <a:r>
              <a:rPr lang="en-US" altLang="zh-CN" sz="1400" b="1" dirty="0" smtClean="0">
                <a:solidFill>
                  <a:schemeClr val="accent1"/>
                </a:solidFill>
              </a:rPr>
              <a:t>1</a:t>
            </a:r>
            <a:r>
              <a:rPr lang="zh-CN" altLang="en-US" sz="1400" b="1" dirty="0" smtClean="0">
                <a:solidFill>
                  <a:schemeClr val="accent1"/>
                </a:solidFill>
              </a:rPr>
              <a:t>、具备完备的安保制度</a:t>
            </a:r>
            <a:endParaRPr lang="en-US" altLang="zh-CN" sz="1400" b="1" dirty="0" smtClean="0">
              <a:solidFill>
                <a:schemeClr val="accent1"/>
              </a:solidFill>
            </a:endParaRPr>
          </a:p>
          <a:p>
            <a:r>
              <a:rPr lang="en-US" altLang="zh-CN" sz="1400" b="1" dirty="0" smtClean="0">
                <a:solidFill>
                  <a:schemeClr val="accent1"/>
                </a:solidFill>
              </a:rPr>
              <a:t>2</a:t>
            </a:r>
            <a:r>
              <a:rPr lang="zh-CN" altLang="en-US" sz="1400" b="1" dirty="0" smtClean="0">
                <a:solidFill>
                  <a:schemeClr val="accent1"/>
                </a:solidFill>
              </a:rPr>
              <a:t>、有保安定期巡逻</a:t>
            </a:r>
            <a:endParaRPr lang="en-US" altLang="zh-CN" sz="1400" b="1" dirty="0" smtClean="0">
              <a:solidFill>
                <a:schemeClr val="accent1"/>
              </a:solidFill>
            </a:endParaRPr>
          </a:p>
          <a:p>
            <a:r>
              <a:rPr lang="en-US" altLang="zh-CN" sz="1400" b="1" dirty="0" smtClean="0">
                <a:solidFill>
                  <a:schemeClr val="accent1"/>
                </a:solidFill>
              </a:rPr>
              <a:t>3</a:t>
            </a:r>
            <a:r>
              <a:rPr lang="zh-CN" altLang="en-US" sz="1400" b="1" dirty="0" smtClean="0">
                <a:solidFill>
                  <a:schemeClr val="accent1"/>
                </a:solidFill>
              </a:rPr>
              <a:t>、进出有登记管理</a:t>
            </a:r>
            <a:endParaRPr lang="en-US" altLang="zh-CN" sz="1400" b="1" dirty="0" smtClean="0">
              <a:solidFill>
                <a:schemeClr val="accent1"/>
              </a:solidFill>
            </a:endParaRPr>
          </a:p>
          <a:p>
            <a:r>
              <a:rPr lang="en-US" altLang="zh-CN" sz="1400" b="1" dirty="0" smtClean="0">
                <a:solidFill>
                  <a:schemeClr val="accent1"/>
                </a:solidFill>
              </a:rPr>
              <a:t>4</a:t>
            </a:r>
            <a:r>
              <a:rPr lang="zh-CN" altLang="en-US" sz="1400" b="1" dirty="0" smtClean="0">
                <a:solidFill>
                  <a:schemeClr val="accent1"/>
                </a:solidFill>
              </a:rPr>
              <a:t>、可要求物业公司提供场所安全相关材料予以佐证</a:t>
            </a:r>
            <a:endParaRPr lang="zh-CN" altLang="en-US" sz="1400" b="1" dirty="0">
              <a:solidFill>
                <a:schemeClr val="accent1"/>
              </a:solidFill>
            </a:endParaRPr>
          </a:p>
        </p:txBody>
      </p:sp>
      <p:sp>
        <p:nvSpPr>
          <p:cNvPr id="14" name="TextBox 13"/>
          <p:cNvSpPr txBox="1"/>
          <p:nvPr/>
        </p:nvSpPr>
        <p:spPr>
          <a:xfrm>
            <a:off x="2484000" y="3559179"/>
            <a:ext cx="5760000" cy="30777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“货物安全”这项标准，对于报关行企业适不适用？</a:t>
            </a:r>
            <a:endParaRPr lang="zh-CN" altLang="en-US" sz="1400" dirty="0"/>
          </a:p>
        </p:txBody>
      </p:sp>
      <p:pic>
        <p:nvPicPr>
          <p:cNvPr id="15" name="Picture 3"/>
          <p:cNvPicPr>
            <a:picLocks noChangeAspect="1" noChangeArrowheads="1"/>
          </p:cNvPicPr>
          <p:nvPr/>
        </p:nvPicPr>
        <p:blipFill>
          <a:blip r:embed="rId5" cstate="print"/>
          <a:srcRect/>
          <a:stretch>
            <a:fillRect/>
          </a:stretch>
        </p:blipFill>
        <p:spPr bwMode="auto">
          <a:xfrm>
            <a:off x="1476000" y="3290956"/>
            <a:ext cx="723900" cy="809625"/>
          </a:xfrm>
          <a:prstGeom prst="rect">
            <a:avLst/>
          </a:prstGeom>
          <a:noFill/>
          <a:ln w="9525">
            <a:noFill/>
            <a:miter lim="800000"/>
            <a:headEnd/>
            <a:tailEnd/>
          </a:ln>
        </p:spPr>
      </p:pic>
      <p:sp>
        <p:nvSpPr>
          <p:cNvPr id="16" name="TextBox 15"/>
          <p:cNvSpPr txBox="1"/>
          <p:nvPr/>
        </p:nvSpPr>
        <p:spPr>
          <a:xfrm>
            <a:off x="1260000" y="4226956"/>
            <a:ext cx="7056000" cy="523220"/>
          </a:xfrm>
          <a:prstGeom prst="rect">
            <a:avLst/>
          </a:prstGeom>
          <a:noFill/>
        </p:spPr>
        <p:txBody>
          <a:bodyPr wrap="square" rtlCol="0">
            <a:spAutoFit/>
          </a:bodyPr>
          <a:lstStyle/>
          <a:p>
            <a:r>
              <a:rPr lang="zh-CN" altLang="en-US" sz="1400" b="1" dirty="0" smtClean="0">
                <a:solidFill>
                  <a:schemeClr val="accent1"/>
                </a:solidFill>
              </a:rPr>
              <a:t>适用的，报关企业须在企业相关制度中明确，货物在申报过程中发生错误或违规等情形时，有相关的处置措施、责任追究和改进机制等内容。</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原创设计师QQ598969553             _14"/>
          <p:cNvSpPr/>
          <p:nvPr/>
        </p:nvSpPr>
        <p:spPr>
          <a:xfrm>
            <a:off x="324000" y="698956"/>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06</a:t>
            </a:r>
            <a:endParaRPr lang="zh-CN" altLang="en-US" kern="0" dirty="0">
              <a:solidFill>
                <a:srgbClr val="F8F8F8"/>
              </a:solidFill>
              <a:latin typeface="Calibri"/>
              <a:ea typeface="宋体"/>
            </a:endParaRPr>
          </a:p>
        </p:txBody>
      </p:sp>
      <p:sp>
        <p:nvSpPr>
          <p:cNvPr id="9" name="TextBox 8"/>
          <p:cNvSpPr txBox="1"/>
          <p:nvPr/>
        </p:nvSpPr>
        <p:spPr>
          <a:xfrm>
            <a:off x="2484000" y="1184292"/>
            <a:ext cx="5760000" cy="73866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我们公司这次申请企业认证，但是财务审计报告还在会计师事务所那里进行审计，要到一个月后才能出具完整的审计报告，这种情况海关怎么处理？</a:t>
            </a:r>
            <a:endParaRPr lang="zh-CN" altLang="en-US" sz="1400" dirty="0"/>
          </a:p>
        </p:txBody>
      </p:sp>
      <p:pic>
        <p:nvPicPr>
          <p:cNvPr id="10" name="Picture 3"/>
          <p:cNvPicPr>
            <a:picLocks noChangeAspect="1" noChangeArrowheads="1"/>
          </p:cNvPicPr>
          <p:nvPr/>
        </p:nvPicPr>
        <p:blipFill>
          <a:blip r:embed="rId5" cstate="print"/>
          <a:srcRect/>
          <a:stretch>
            <a:fillRect/>
          </a:stretch>
        </p:blipFill>
        <p:spPr bwMode="auto">
          <a:xfrm>
            <a:off x="1476000" y="1112292"/>
            <a:ext cx="723900" cy="809625"/>
          </a:xfrm>
          <a:prstGeom prst="rect">
            <a:avLst/>
          </a:prstGeom>
          <a:noFill/>
          <a:ln w="9525">
            <a:noFill/>
            <a:miter lim="800000"/>
            <a:headEnd/>
            <a:tailEnd/>
          </a:ln>
        </p:spPr>
      </p:pic>
      <p:grpSp>
        <p:nvGrpSpPr>
          <p:cNvPr id="11" name="原创设计师QQ598969553             _11"/>
          <p:cNvGrpSpPr/>
          <p:nvPr/>
        </p:nvGrpSpPr>
        <p:grpSpPr>
          <a:xfrm>
            <a:off x="3780000" y="2282956"/>
            <a:ext cx="1221950" cy="1953018"/>
            <a:chOff x="3638050" y="1545565"/>
            <a:chExt cx="1858011" cy="2950210"/>
          </a:xfrm>
        </p:grpSpPr>
        <p:sp>
          <p:nvSpPr>
            <p:cNvPr id="12" name="Freeform 5"/>
            <p:cNvSpPr/>
            <p:nvPr/>
          </p:nvSpPr>
          <p:spPr bwMode="auto">
            <a:xfrm>
              <a:off x="3638050" y="2317028"/>
              <a:ext cx="373015" cy="754508"/>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3" name="Freeform 6"/>
            <p:cNvSpPr/>
            <p:nvPr/>
          </p:nvSpPr>
          <p:spPr bwMode="auto">
            <a:xfrm>
              <a:off x="3664896" y="1545565"/>
              <a:ext cx="897215" cy="761573"/>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3847164" y="3081427"/>
              <a:ext cx="714946" cy="757334"/>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5123046" y="2317028"/>
              <a:ext cx="373015" cy="754508"/>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6" name="Freeform 9"/>
            <p:cNvSpPr/>
            <p:nvPr/>
          </p:nvSpPr>
          <p:spPr bwMode="auto">
            <a:xfrm>
              <a:off x="4572001" y="1545565"/>
              <a:ext cx="897215" cy="761573"/>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4572001" y="3081427"/>
              <a:ext cx="717772" cy="757334"/>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8" name="Freeform 17"/>
            <p:cNvSpPr/>
            <p:nvPr/>
          </p:nvSpPr>
          <p:spPr bwMode="auto">
            <a:xfrm>
              <a:off x="4165075" y="3924949"/>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9" name="Freeform 18"/>
            <p:cNvSpPr/>
            <p:nvPr/>
          </p:nvSpPr>
          <p:spPr bwMode="auto">
            <a:xfrm>
              <a:off x="4165075" y="4035158"/>
              <a:ext cx="803961" cy="6640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0" name="Freeform 19"/>
            <p:cNvSpPr/>
            <p:nvPr/>
          </p:nvSpPr>
          <p:spPr bwMode="auto">
            <a:xfrm>
              <a:off x="4165075" y="4148193"/>
              <a:ext cx="803961" cy="67821"/>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1" name="Freeform 20"/>
            <p:cNvSpPr/>
            <p:nvPr/>
          </p:nvSpPr>
          <p:spPr bwMode="auto">
            <a:xfrm>
              <a:off x="4165075" y="4258402"/>
              <a:ext cx="803961" cy="237373"/>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sp>
        <p:nvSpPr>
          <p:cNvPr id="23" name="TextBox 22"/>
          <p:cNvSpPr txBox="1"/>
          <p:nvPr/>
        </p:nvSpPr>
        <p:spPr>
          <a:xfrm>
            <a:off x="3996000" y="2498956"/>
            <a:ext cx="936000" cy="769441"/>
          </a:xfrm>
          <a:prstGeom prst="rect">
            <a:avLst/>
          </a:prstGeom>
          <a:noFill/>
        </p:spPr>
        <p:txBody>
          <a:bodyPr wrap="square" rtlCol="0">
            <a:spAutoFit/>
          </a:bodyPr>
          <a:lstStyle/>
          <a:p>
            <a:r>
              <a:rPr lang="en-US" altLang="zh-CN" sz="4400" dirty="0" smtClean="0"/>
              <a:t>90</a:t>
            </a:r>
            <a:endParaRPr lang="zh-CN" altLang="en-US" sz="4400" dirty="0"/>
          </a:p>
        </p:txBody>
      </p:sp>
      <p:sp>
        <p:nvSpPr>
          <p:cNvPr id="24" name="TextBox 23"/>
          <p:cNvSpPr txBox="1"/>
          <p:nvPr/>
        </p:nvSpPr>
        <p:spPr>
          <a:xfrm>
            <a:off x="1044000" y="2786956"/>
            <a:ext cx="2376000" cy="954107"/>
          </a:xfrm>
          <a:prstGeom prst="rect">
            <a:avLst/>
          </a:prstGeom>
          <a:noFill/>
        </p:spPr>
        <p:txBody>
          <a:bodyPr wrap="square" rtlCol="0">
            <a:spAutoFit/>
          </a:bodyPr>
          <a:lstStyle/>
          <a:p>
            <a:r>
              <a:rPr lang="zh-CN" altLang="en-US" sz="1400" b="1" dirty="0" smtClean="0">
                <a:solidFill>
                  <a:schemeClr val="accent1"/>
                </a:solidFill>
              </a:rPr>
              <a:t>预计</a:t>
            </a:r>
            <a:r>
              <a:rPr lang="en-US" altLang="zh-CN" sz="1400" b="1" dirty="0" smtClean="0">
                <a:solidFill>
                  <a:schemeClr val="accent1"/>
                </a:solidFill>
              </a:rPr>
              <a:t>90</a:t>
            </a:r>
            <a:r>
              <a:rPr lang="zh-CN" altLang="en-US" sz="1400" b="1" dirty="0" smtClean="0">
                <a:solidFill>
                  <a:schemeClr val="accent1"/>
                </a:solidFill>
              </a:rPr>
              <a:t>天认证期内能够提交报告的，企业可向海关说明情况，并在审计报告出具后第一时间向海关提交。</a:t>
            </a:r>
            <a:endParaRPr lang="zh-CN" altLang="en-US" sz="1400" b="1" dirty="0">
              <a:solidFill>
                <a:schemeClr val="accent1"/>
              </a:solidFill>
            </a:endParaRPr>
          </a:p>
        </p:txBody>
      </p:sp>
      <p:sp>
        <p:nvSpPr>
          <p:cNvPr id="25" name="TextBox 24"/>
          <p:cNvSpPr txBox="1"/>
          <p:nvPr/>
        </p:nvSpPr>
        <p:spPr>
          <a:xfrm>
            <a:off x="5508000" y="2786956"/>
            <a:ext cx="2376000" cy="954107"/>
          </a:xfrm>
          <a:prstGeom prst="rect">
            <a:avLst/>
          </a:prstGeom>
          <a:noFill/>
        </p:spPr>
        <p:txBody>
          <a:bodyPr wrap="square" rtlCol="0">
            <a:spAutoFit/>
          </a:bodyPr>
          <a:lstStyle/>
          <a:p>
            <a:r>
              <a:rPr lang="zh-CN" altLang="en-US" sz="1400" b="1" dirty="0" smtClean="0">
                <a:solidFill>
                  <a:schemeClr val="accent1"/>
                </a:solidFill>
              </a:rPr>
              <a:t>如果</a:t>
            </a:r>
            <a:r>
              <a:rPr lang="en-US" altLang="zh-CN" sz="1400" b="1" dirty="0" smtClean="0">
                <a:solidFill>
                  <a:schemeClr val="accent1"/>
                </a:solidFill>
              </a:rPr>
              <a:t>90</a:t>
            </a:r>
            <a:r>
              <a:rPr lang="zh-CN" altLang="en-US" sz="1400" b="1" dirty="0" smtClean="0">
                <a:solidFill>
                  <a:schemeClr val="accent1"/>
                </a:solidFill>
              </a:rPr>
              <a:t>天认证期内无法提交审计报告的，企业可以根据审计报告预计出具时间酌情调整其认证申请时间。</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原创设计师QQ598969553             _14"/>
          <p:cNvSpPr/>
          <p:nvPr/>
        </p:nvSpPr>
        <p:spPr>
          <a:xfrm>
            <a:off x="324000" y="698956"/>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07</a:t>
            </a:r>
            <a:endParaRPr lang="zh-CN" altLang="en-US" kern="0" dirty="0">
              <a:solidFill>
                <a:srgbClr val="F8F8F8"/>
              </a:solidFill>
              <a:latin typeface="Calibri"/>
              <a:ea typeface="宋体"/>
            </a:endParaRPr>
          </a:p>
        </p:txBody>
      </p:sp>
      <p:sp>
        <p:nvSpPr>
          <p:cNvPr id="9" name="TextBox 8"/>
          <p:cNvSpPr txBox="1"/>
          <p:nvPr/>
        </p:nvSpPr>
        <p:spPr>
          <a:xfrm>
            <a:off x="2484000" y="914956"/>
            <a:ext cx="5976000" cy="30777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我们公司已经有了对商业伙伴的筛选程序，如何判断是否符合认证标准？</a:t>
            </a:r>
            <a:endParaRPr lang="zh-CN" altLang="en-US" sz="1400" dirty="0"/>
          </a:p>
        </p:txBody>
      </p:sp>
      <p:pic>
        <p:nvPicPr>
          <p:cNvPr id="10" name="Picture 3"/>
          <p:cNvPicPr>
            <a:picLocks noChangeAspect="1" noChangeArrowheads="1"/>
          </p:cNvPicPr>
          <p:nvPr/>
        </p:nvPicPr>
        <p:blipFill>
          <a:blip r:embed="rId5" cstate="print"/>
          <a:srcRect/>
          <a:stretch>
            <a:fillRect/>
          </a:stretch>
        </p:blipFill>
        <p:spPr bwMode="auto">
          <a:xfrm>
            <a:off x="1476000" y="698956"/>
            <a:ext cx="723900" cy="809625"/>
          </a:xfrm>
          <a:prstGeom prst="rect">
            <a:avLst/>
          </a:prstGeom>
          <a:noFill/>
          <a:ln w="9525">
            <a:noFill/>
            <a:miter lim="800000"/>
            <a:headEnd/>
            <a:tailEnd/>
          </a:ln>
        </p:spPr>
      </p:pic>
      <p:pic>
        <p:nvPicPr>
          <p:cNvPr id="2051" name="Picture 3"/>
          <p:cNvPicPr>
            <a:picLocks noChangeAspect="1" noChangeArrowheads="1"/>
          </p:cNvPicPr>
          <p:nvPr/>
        </p:nvPicPr>
        <p:blipFill>
          <a:blip r:embed="rId6" cstate="print"/>
          <a:srcRect/>
          <a:stretch>
            <a:fillRect/>
          </a:stretch>
        </p:blipFill>
        <p:spPr bwMode="auto">
          <a:xfrm>
            <a:off x="1332000" y="1634956"/>
            <a:ext cx="1224000" cy="1274073"/>
          </a:xfrm>
          <a:prstGeom prst="rect">
            <a:avLst/>
          </a:prstGeom>
          <a:ln>
            <a:noFill/>
          </a:ln>
          <a:effectLst>
            <a:softEdge rad="112500"/>
          </a:effectLst>
        </p:spPr>
      </p:pic>
      <p:sp>
        <p:nvSpPr>
          <p:cNvPr id="12" name="TextBox 11"/>
          <p:cNvSpPr txBox="1"/>
          <p:nvPr/>
        </p:nvSpPr>
        <p:spPr>
          <a:xfrm>
            <a:off x="2988000" y="1706956"/>
            <a:ext cx="5400000" cy="1169551"/>
          </a:xfrm>
          <a:prstGeom prst="rect">
            <a:avLst/>
          </a:prstGeom>
          <a:noFill/>
        </p:spPr>
        <p:txBody>
          <a:bodyPr wrap="square" rtlCol="0">
            <a:spAutoFit/>
          </a:bodyPr>
          <a:lstStyle/>
          <a:p>
            <a:r>
              <a:rPr lang="zh-CN" altLang="en-US" sz="1400" b="1" dirty="0" smtClean="0">
                <a:solidFill>
                  <a:schemeClr val="accent1"/>
                </a:solidFill>
              </a:rPr>
              <a:t>对商业伙伴的筛选程序中，应重点评估以下几点：</a:t>
            </a:r>
            <a:endParaRPr lang="en-US" altLang="zh-CN" sz="1400" b="1" dirty="0" smtClean="0">
              <a:solidFill>
                <a:schemeClr val="accent1"/>
              </a:solidFill>
            </a:endParaRPr>
          </a:p>
          <a:p>
            <a:endParaRPr lang="en-US" altLang="zh-CN" sz="1400" b="1" dirty="0" smtClean="0">
              <a:solidFill>
                <a:schemeClr val="accent1"/>
              </a:solidFill>
            </a:endParaRPr>
          </a:p>
          <a:p>
            <a:r>
              <a:rPr lang="en-US" altLang="zh-CN" sz="1400" b="1" dirty="0" smtClean="0">
                <a:solidFill>
                  <a:schemeClr val="accent1"/>
                </a:solidFill>
              </a:rPr>
              <a:t>1.</a:t>
            </a:r>
            <a:r>
              <a:rPr lang="zh-CN" altLang="en-US" sz="1400" b="1" dirty="0" smtClean="0">
                <a:solidFill>
                  <a:schemeClr val="accent1"/>
                </a:solidFill>
              </a:rPr>
              <a:t>是否守法合规</a:t>
            </a:r>
            <a:endParaRPr lang="en-US" altLang="zh-CN" sz="1400" b="1" dirty="0" smtClean="0">
              <a:solidFill>
                <a:schemeClr val="accent1"/>
              </a:solidFill>
            </a:endParaRPr>
          </a:p>
          <a:p>
            <a:r>
              <a:rPr lang="en-US" altLang="zh-CN" sz="1400" b="1" dirty="0" smtClean="0">
                <a:solidFill>
                  <a:schemeClr val="accent1"/>
                </a:solidFill>
              </a:rPr>
              <a:t>2.</a:t>
            </a:r>
            <a:r>
              <a:rPr lang="zh-CN" altLang="en-US" sz="1400" b="1" dirty="0" smtClean="0">
                <a:solidFill>
                  <a:schemeClr val="accent1"/>
                </a:solidFill>
              </a:rPr>
              <a:t>是否符合贸易安全</a:t>
            </a:r>
            <a:endParaRPr lang="en-US" altLang="zh-CN" sz="1400" b="1" dirty="0" smtClean="0">
              <a:solidFill>
                <a:schemeClr val="accent1"/>
              </a:solidFill>
            </a:endParaRPr>
          </a:p>
          <a:p>
            <a:r>
              <a:rPr lang="en-US" altLang="zh-CN" sz="1400" b="1" dirty="0" smtClean="0">
                <a:solidFill>
                  <a:schemeClr val="accent1"/>
                </a:solidFill>
              </a:rPr>
              <a:t>3.</a:t>
            </a:r>
            <a:r>
              <a:rPr lang="zh-CN" altLang="en-US" sz="1400" b="1" dirty="0" smtClean="0">
                <a:solidFill>
                  <a:schemeClr val="accent1"/>
                </a:solidFill>
              </a:rPr>
              <a:t>对已经是海关认证企业的商业伙伴，可免于其他评估程序</a:t>
            </a:r>
            <a:endParaRPr lang="zh-CN" altLang="en-US" sz="1400" b="1" dirty="0">
              <a:solidFill>
                <a:schemeClr val="accent1"/>
              </a:solidFill>
            </a:endParaRPr>
          </a:p>
        </p:txBody>
      </p:sp>
      <p:sp>
        <p:nvSpPr>
          <p:cNvPr id="13" name="原创设计师QQ598969553             _14"/>
          <p:cNvSpPr/>
          <p:nvPr/>
        </p:nvSpPr>
        <p:spPr>
          <a:xfrm>
            <a:off x="324000" y="2985331"/>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08</a:t>
            </a:r>
            <a:endParaRPr lang="zh-CN" altLang="en-US" kern="0" dirty="0">
              <a:solidFill>
                <a:srgbClr val="F8F8F8"/>
              </a:solidFill>
              <a:latin typeface="Calibri"/>
              <a:ea typeface="宋体"/>
            </a:endParaRPr>
          </a:p>
        </p:txBody>
      </p:sp>
      <p:sp>
        <p:nvSpPr>
          <p:cNvPr id="14" name="TextBox 13"/>
          <p:cNvSpPr txBox="1"/>
          <p:nvPr/>
        </p:nvSpPr>
        <p:spPr>
          <a:xfrm>
            <a:off x="2484000" y="3201331"/>
            <a:ext cx="597600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公司组织高级管理人员参加海关举办的培训会和政策宣讲会，是否可视为海关业务培训达标？</a:t>
            </a:r>
            <a:endParaRPr lang="zh-CN" altLang="en-US" sz="1400" dirty="0"/>
          </a:p>
        </p:txBody>
      </p:sp>
      <p:pic>
        <p:nvPicPr>
          <p:cNvPr id="15" name="Picture 3"/>
          <p:cNvPicPr>
            <a:picLocks noChangeAspect="1" noChangeArrowheads="1"/>
          </p:cNvPicPr>
          <p:nvPr/>
        </p:nvPicPr>
        <p:blipFill>
          <a:blip r:embed="rId5" cstate="print"/>
          <a:srcRect/>
          <a:stretch>
            <a:fillRect/>
          </a:stretch>
        </p:blipFill>
        <p:spPr bwMode="auto">
          <a:xfrm>
            <a:off x="1476000" y="2985331"/>
            <a:ext cx="723900" cy="809625"/>
          </a:xfrm>
          <a:prstGeom prst="rect">
            <a:avLst/>
          </a:prstGeom>
          <a:noFill/>
          <a:ln w="9525">
            <a:noFill/>
            <a:miter lim="800000"/>
            <a:headEnd/>
            <a:tailEnd/>
          </a:ln>
        </p:spPr>
      </p:pic>
      <p:pic>
        <p:nvPicPr>
          <p:cNvPr id="2052" name="Picture 4"/>
          <p:cNvPicPr>
            <a:picLocks noChangeAspect="1" noChangeArrowheads="1"/>
          </p:cNvPicPr>
          <p:nvPr/>
        </p:nvPicPr>
        <p:blipFill>
          <a:blip r:embed="rId7" cstate="print"/>
          <a:srcRect/>
          <a:stretch>
            <a:fillRect/>
          </a:stretch>
        </p:blipFill>
        <p:spPr bwMode="auto">
          <a:xfrm>
            <a:off x="1404000" y="4010956"/>
            <a:ext cx="913800" cy="894106"/>
          </a:xfrm>
          <a:prstGeom prst="rect">
            <a:avLst/>
          </a:prstGeom>
          <a:noFill/>
          <a:ln w="9525">
            <a:noFill/>
            <a:miter lim="800000"/>
            <a:headEnd/>
            <a:tailEnd/>
          </a:ln>
        </p:spPr>
      </p:pic>
      <p:sp>
        <p:nvSpPr>
          <p:cNvPr id="17" name="TextBox 16"/>
          <p:cNvSpPr txBox="1"/>
          <p:nvPr/>
        </p:nvSpPr>
        <p:spPr>
          <a:xfrm>
            <a:off x="2556000" y="4082956"/>
            <a:ext cx="5400000" cy="738664"/>
          </a:xfrm>
          <a:prstGeom prst="rect">
            <a:avLst/>
          </a:prstGeom>
          <a:noFill/>
        </p:spPr>
        <p:txBody>
          <a:bodyPr wrap="square" rtlCol="0">
            <a:spAutoFit/>
          </a:bodyPr>
          <a:lstStyle/>
          <a:p>
            <a:r>
              <a:rPr lang="zh-CN" altLang="en-US" sz="1400" b="1" dirty="0" smtClean="0">
                <a:solidFill>
                  <a:schemeClr val="accent1"/>
                </a:solidFill>
              </a:rPr>
              <a:t>企业的法人代表或其授权人员、负责海关事务的高级管理人员需参加企业自行组织和开展的关于海关法律法规等相关管理规定的内部培训方可视为达标，其频率应不少于每年一次。</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3334246"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开展海关企业认证的正确姿势</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原创设计师QQ598969553             _14"/>
          <p:cNvSpPr/>
          <p:nvPr/>
        </p:nvSpPr>
        <p:spPr>
          <a:xfrm>
            <a:off x="324000" y="698956"/>
            <a:ext cx="631890" cy="63188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09</a:t>
            </a:r>
            <a:endParaRPr lang="zh-CN" altLang="en-US" kern="0" dirty="0">
              <a:solidFill>
                <a:srgbClr val="F8F8F8"/>
              </a:solidFill>
              <a:latin typeface="Calibri"/>
              <a:ea typeface="宋体"/>
            </a:endParaRPr>
          </a:p>
        </p:txBody>
      </p:sp>
      <p:sp>
        <p:nvSpPr>
          <p:cNvPr id="9" name="TextBox 8"/>
          <p:cNvSpPr txBox="1"/>
          <p:nvPr/>
        </p:nvSpPr>
        <p:spPr>
          <a:xfrm>
            <a:off x="2484000" y="914956"/>
            <a:ext cx="5976000" cy="5232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我们公司没有自己的集装箱和运输工具，请问是否适用</a:t>
            </a:r>
            <a:r>
              <a:rPr lang="en-US" altLang="zh-CN" sz="1400" dirty="0" smtClean="0"/>
              <a:t>《</a:t>
            </a:r>
            <a:r>
              <a:rPr lang="zh-CN" altLang="en-US" sz="1400" dirty="0" smtClean="0"/>
              <a:t>海关认证企业标准</a:t>
            </a:r>
            <a:r>
              <a:rPr lang="en-US" altLang="zh-CN" sz="1400" dirty="0" smtClean="0"/>
              <a:t>》</a:t>
            </a:r>
            <a:r>
              <a:rPr lang="zh-CN" altLang="en-US" sz="1400" dirty="0" smtClean="0"/>
              <a:t>中的“集装箱安全”和“运输工具安全”两项标准？</a:t>
            </a:r>
            <a:endParaRPr lang="zh-CN" altLang="en-US" sz="1400" dirty="0"/>
          </a:p>
        </p:txBody>
      </p:sp>
      <p:pic>
        <p:nvPicPr>
          <p:cNvPr id="10" name="Picture 3"/>
          <p:cNvPicPr>
            <a:picLocks noChangeAspect="1" noChangeArrowheads="1"/>
          </p:cNvPicPr>
          <p:nvPr/>
        </p:nvPicPr>
        <p:blipFill>
          <a:blip r:embed="rId5" cstate="print"/>
          <a:srcRect/>
          <a:stretch>
            <a:fillRect/>
          </a:stretch>
        </p:blipFill>
        <p:spPr bwMode="auto">
          <a:xfrm>
            <a:off x="1476000" y="698956"/>
            <a:ext cx="723900" cy="809625"/>
          </a:xfrm>
          <a:prstGeom prst="rect">
            <a:avLst/>
          </a:prstGeom>
          <a:noFill/>
          <a:ln w="9525">
            <a:noFill/>
            <a:miter lim="800000"/>
            <a:headEnd/>
            <a:tailEnd/>
          </a:ln>
        </p:spPr>
      </p:pic>
      <p:sp>
        <p:nvSpPr>
          <p:cNvPr id="11" name="原创设计师QQ598969553             _14"/>
          <p:cNvSpPr/>
          <p:nvPr/>
        </p:nvSpPr>
        <p:spPr>
          <a:xfrm>
            <a:off x="324000" y="2786956"/>
            <a:ext cx="631890" cy="63188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smtClean="0">
                <a:solidFill>
                  <a:srgbClr val="F8F8F8"/>
                </a:solidFill>
                <a:latin typeface="Calibri"/>
                <a:ea typeface="宋体"/>
              </a:rPr>
              <a:t>10</a:t>
            </a:r>
            <a:endParaRPr lang="zh-CN" altLang="en-US" kern="0" dirty="0">
              <a:solidFill>
                <a:srgbClr val="F8F8F8"/>
              </a:solidFill>
              <a:latin typeface="Calibri"/>
              <a:ea typeface="宋体"/>
            </a:endParaRPr>
          </a:p>
        </p:txBody>
      </p:sp>
      <p:sp>
        <p:nvSpPr>
          <p:cNvPr id="12" name="TextBox 11"/>
          <p:cNvSpPr txBox="1"/>
          <p:nvPr/>
        </p:nvSpPr>
        <p:spPr>
          <a:xfrm>
            <a:off x="2484000" y="3002956"/>
            <a:ext cx="5976000" cy="30777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1400" dirty="0" smtClean="0"/>
              <a:t>对于我们公司的外部信用情况，需要自己去相关的部门开具证明吗？</a:t>
            </a:r>
            <a:endParaRPr lang="zh-CN" altLang="en-US" sz="1400" dirty="0"/>
          </a:p>
        </p:txBody>
      </p:sp>
      <p:pic>
        <p:nvPicPr>
          <p:cNvPr id="13" name="Picture 3"/>
          <p:cNvPicPr>
            <a:picLocks noChangeAspect="1" noChangeArrowheads="1"/>
          </p:cNvPicPr>
          <p:nvPr/>
        </p:nvPicPr>
        <p:blipFill>
          <a:blip r:embed="rId5" cstate="print"/>
          <a:srcRect/>
          <a:stretch>
            <a:fillRect/>
          </a:stretch>
        </p:blipFill>
        <p:spPr bwMode="auto">
          <a:xfrm>
            <a:off x="1476000" y="2786956"/>
            <a:ext cx="723900" cy="809625"/>
          </a:xfrm>
          <a:prstGeom prst="rect">
            <a:avLst/>
          </a:prstGeom>
          <a:noFill/>
          <a:ln w="9525">
            <a:noFill/>
            <a:miter lim="800000"/>
            <a:headEnd/>
            <a:tailEnd/>
          </a:ln>
        </p:spPr>
      </p:pic>
      <p:grpSp>
        <p:nvGrpSpPr>
          <p:cNvPr id="14" name="Group 731"/>
          <p:cNvGrpSpPr>
            <a:grpSpLocks/>
          </p:cNvGrpSpPr>
          <p:nvPr/>
        </p:nvGrpSpPr>
        <p:grpSpPr bwMode="auto">
          <a:xfrm>
            <a:off x="900000" y="1850956"/>
            <a:ext cx="1608137" cy="619125"/>
            <a:chOff x="2875" y="1904"/>
            <a:chExt cx="1013" cy="390"/>
          </a:xfrm>
        </p:grpSpPr>
        <p:grpSp>
          <p:nvGrpSpPr>
            <p:cNvPr id="15" name="Group 723"/>
            <p:cNvGrpSpPr>
              <a:grpSpLocks/>
            </p:cNvGrpSpPr>
            <p:nvPr/>
          </p:nvGrpSpPr>
          <p:grpSpPr bwMode="auto">
            <a:xfrm>
              <a:off x="2875" y="1904"/>
              <a:ext cx="1013" cy="390"/>
              <a:chOff x="2875" y="1904"/>
              <a:chExt cx="1013" cy="390"/>
            </a:xfrm>
          </p:grpSpPr>
          <p:grpSp>
            <p:nvGrpSpPr>
              <p:cNvPr id="24" name="Group 680"/>
              <p:cNvGrpSpPr>
                <a:grpSpLocks/>
              </p:cNvGrpSpPr>
              <p:nvPr/>
            </p:nvGrpSpPr>
            <p:grpSpPr bwMode="auto">
              <a:xfrm>
                <a:off x="3521" y="2155"/>
                <a:ext cx="170" cy="130"/>
                <a:chOff x="3521" y="2155"/>
                <a:chExt cx="170" cy="130"/>
              </a:xfrm>
            </p:grpSpPr>
            <p:sp>
              <p:nvSpPr>
                <p:cNvPr id="67" name="Freeform 675"/>
                <p:cNvSpPr>
                  <a:spLocks/>
                </p:cNvSpPr>
                <p:nvPr/>
              </p:nvSpPr>
              <p:spPr bwMode="auto">
                <a:xfrm>
                  <a:off x="3521" y="2155"/>
                  <a:ext cx="170" cy="26"/>
                </a:xfrm>
                <a:custGeom>
                  <a:avLst/>
                  <a:gdLst>
                    <a:gd name="T0" fmla="*/ 0 w 170"/>
                    <a:gd name="T1" fmla="*/ 0 h 26"/>
                    <a:gd name="T2" fmla="*/ 169 w 170"/>
                    <a:gd name="T3" fmla="*/ 0 h 26"/>
                    <a:gd name="T4" fmla="*/ 169 w 170"/>
                    <a:gd name="T5" fmla="*/ 25 h 26"/>
                    <a:gd name="T6" fmla="*/ 13 w 170"/>
                    <a:gd name="T7" fmla="*/ 25 h 26"/>
                    <a:gd name="T8" fmla="*/ 0 w 170"/>
                    <a:gd name="T9" fmla="*/ 0 h 26"/>
                    <a:gd name="T10" fmla="*/ 0 60000 65536"/>
                    <a:gd name="T11" fmla="*/ 0 60000 65536"/>
                    <a:gd name="T12" fmla="*/ 0 60000 65536"/>
                    <a:gd name="T13" fmla="*/ 0 60000 65536"/>
                    <a:gd name="T14" fmla="*/ 0 60000 65536"/>
                    <a:gd name="T15" fmla="*/ 0 w 170"/>
                    <a:gd name="T16" fmla="*/ 0 h 26"/>
                    <a:gd name="T17" fmla="*/ 170 w 170"/>
                    <a:gd name="T18" fmla="*/ 26 h 26"/>
                  </a:gdLst>
                  <a:ahLst/>
                  <a:cxnLst>
                    <a:cxn ang="T10">
                      <a:pos x="T0" y="T1"/>
                    </a:cxn>
                    <a:cxn ang="T11">
                      <a:pos x="T2" y="T3"/>
                    </a:cxn>
                    <a:cxn ang="T12">
                      <a:pos x="T4" y="T5"/>
                    </a:cxn>
                    <a:cxn ang="T13">
                      <a:pos x="T6" y="T7"/>
                    </a:cxn>
                    <a:cxn ang="T14">
                      <a:pos x="T8" y="T9"/>
                    </a:cxn>
                  </a:cxnLst>
                  <a:rect l="T15" t="T16" r="T17" b="T18"/>
                  <a:pathLst>
                    <a:path w="170" h="26">
                      <a:moveTo>
                        <a:pt x="0" y="0"/>
                      </a:moveTo>
                      <a:lnTo>
                        <a:pt x="169" y="0"/>
                      </a:lnTo>
                      <a:lnTo>
                        <a:pt x="169" y="25"/>
                      </a:lnTo>
                      <a:lnTo>
                        <a:pt x="13" y="25"/>
                      </a:lnTo>
                      <a:lnTo>
                        <a:pt x="0" y="0"/>
                      </a:lnTo>
                    </a:path>
                  </a:pathLst>
                </a:custGeom>
                <a:solidFill>
                  <a:srgbClr val="606060"/>
                </a:solidFill>
                <a:ln w="12700" cap="rnd">
                  <a:solidFill>
                    <a:srgbClr val="404040"/>
                  </a:solidFill>
                  <a:round/>
                  <a:headEnd/>
                  <a:tailEnd/>
                </a:ln>
              </p:spPr>
              <p:txBody>
                <a:bodyPr/>
                <a:lstStyle/>
                <a:p>
                  <a:endParaRPr lang="zh-CN" altLang="en-US"/>
                </a:p>
              </p:txBody>
            </p:sp>
            <p:sp>
              <p:nvSpPr>
                <p:cNvPr id="68" name="Freeform 676"/>
                <p:cNvSpPr>
                  <a:spLocks/>
                </p:cNvSpPr>
                <p:nvPr/>
              </p:nvSpPr>
              <p:spPr bwMode="auto">
                <a:xfrm>
                  <a:off x="3534" y="2162"/>
                  <a:ext cx="133" cy="19"/>
                </a:xfrm>
                <a:custGeom>
                  <a:avLst/>
                  <a:gdLst>
                    <a:gd name="T0" fmla="*/ 0 w 133"/>
                    <a:gd name="T1" fmla="*/ 18 h 19"/>
                    <a:gd name="T2" fmla="*/ 21 w 133"/>
                    <a:gd name="T3" fmla="*/ 0 h 19"/>
                    <a:gd name="T4" fmla="*/ 132 w 133"/>
                    <a:gd name="T5" fmla="*/ 0 h 19"/>
                    <a:gd name="T6" fmla="*/ 132 w 133"/>
                    <a:gd name="T7" fmla="*/ 18 h 19"/>
                    <a:gd name="T8" fmla="*/ 0 60000 65536"/>
                    <a:gd name="T9" fmla="*/ 0 60000 65536"/>
                    <a:gd name="T10" fmla="*/ 0 60000 65536"/>
                    <a:gd name="T11" fmla="*/ 0 60000 65536"/>
                    <a:gd name="T12" fmla="*/ 0 w 133"/>
                    <a:gd name="T13" fmla="*/ 0 h 19"/>
                    <a:gd name="T14" fmla="*/ 133 w 133"/>
                    <a:gd name="T15" fmla="*/ 19 h 19"/>
                  </a:gdLst>
                  <a:ahLst/>
                  <a:cxnLst>
                    <a:cxn ang="T8">
                      <a:pos x="T0" y="T1"/>
                    </a:cxn>
                    <a:cxn ang="T9">
                      <a:pos x="T2" y="T3"/>
                    </a:cxn>
                    <a:cxn ang="T10">
                      <a:pos x="T4" y="T5"/>
                    </a:cxn>
                    <a:cxn ang="T11">
                      <a:pos x="T6" y="T7"/>
                    </a:cxn>
                  </a:cxnLst>
                  <a:rect l="T12" t="T13" r="T14" b="T15"/>
                  <a:pathLst>
                    <a:path w="133" h="19">
                      <a:moveTo>
                        <a:pt x="0" y="18"/>
                      </a:moveTo>
                      <a:lnTo>
                        <a:pt x="21" y="0"/>
                      </a:lnTo>
                      <a:lnTo>
                        <a:pt x="132" y="0"/>
                      </a:lnTo>
                      <a:lnTo>
                        <a:pt x="132" y="18"/>
                      </a:lnTo>
                    </a:path>
                  </a:pathLst>
                </a:custGeom>
                <a:noFill/>
                <a:ln w="12700" cap="rnd">
                  <a:solidFill>
                    <a:srgbClr val="404040"/>
                  </a:solidFill>
                  <a:round/>
                  <a:headEnd type="none" w="sm" len="sm"/>
                  <a:tailEnd type="none" w="sm" len="sm"/>
                </a:ln>
              </p:spPr>
              <p:txBody>
                <a:bodyPr/>
                <a:lstStyle/>
                <a:p>
                  <a:endParaRPr lang="zh-CN" altLang="en-US"/>
                </a:p>
              </p:txBody>
            </p:sp>
            <p:sp>
              <p:nvSpPr>
                <p:cNvPr id="69" name="Oval 677"/>
                <p:cNvSpPr>
                  <a:spLocks noChangeArrowheads="1"/>
                </p:cNvSpPr>
                <p:nvPr/>
              </p:nvSpPr>
              <p:spPr bwMode="auto">
                <a:xfrm>
                  <a:off x="3541" y="2168"/>
                  <a:ext cx="132" cy="117"/>
                </a:xfrm>
                <a:prstGeom prst="ellipse">
                  <a:avLst/>
                </a:prstGeom>
                <a:solidFill>
                  <a:srgbClr val="202020"/>
                </a:solidFill>
                <a:ln w="12700">
                  <a:solidFill>
                    <a:srgbClr val="000000"/>
                  </a:solidFill>
                  <a:round/>
                  <a:headEnd/>
                  <a:tailEnd/>
                </a:ln>
              </p:spPr>
              <p:txBody>
                <a:bodyPr wrap="none" anchor="ctr"/>
                <a:lstStyle/>
                <a:p>
                  <a:endParaRPr lang="zh-CN" altLang="en-US"/>
                </a:p>
              </p:txBody>
            </p:sp>
            <p:sp>
              <p:nvSpPr>
                <p:cNvPr id="70" name="Oval 678"/>
                <p:cNvSpPr>
                  <a:spLocks noChangeArrowheads="1"/>
                </p:cNvSpPr>
                <p:nvPr/>
              </p:nvSpPr>
              <p:spPr bwMode="auto">
                <a:xfrm>
                  <a:off x="3564" y="2189"/>
                  <a:ext cx="88" cy="81"/>
                </a:xfrm>
                <a:prstGeom prst="ellipse">
                  <a:avLst/>
                </a:prstGeom>
                <a:solidFill>
                  <a:srgbClr val="A0A0A0"/>
                </a:solidFill>
                <a:ln w="12700">
                  <a:solidFill>
                    <a:srgbClr val="000000"/>
                  </a:solidFill>
                  <a:round/>
                  <a:headEnd/>
                  <a:tailEnd/>
                </a:ln>
              </p:spPr>
              <p:txBody>
                <a:bodyPr wrap="none" anchor="ctr"/>
                <a:lstStyle/>
                <a:p>
                  <a:endParaRPr lang="zh-CN" altLang="en-US"/>
                </a:p>
              </p:txBody>
            </p:sp>
            <p:sp>
              <p:nvSpPr>
                <p:cNvPr id="71" name="Oval 679"/>
                <p:cNvSpPr>
                  <a:spLocks noChangeArrowheads="1"/>
                </p:cNvSpPr>
                <p:nvPr/>
              </p:nvSpPr>
              <p:spPr bwMode="auto">
                <a:xfrm>
                  <a:off x="3590" y="2212"/>
                  <a:ext cx="33" cy="32"/>
                </a:xfrm>
                <a:prstGeom prst="ellipse">
                  <a:avLst/>
                </a:prstGeom>
                <a:solidFill>
                  <a:srgbClr val="606060"/>
                </a:solidFill>
                <a:ln w="12700">
                  <a:solidFill>
                    <a:srgbClr val="000000"/>
                  </a:solidFill>
                  <a:round/>
                  <a:headEnd/>
                  <a:tailEnd/>
                </a:ln>
              </p:spPr>
              <p:txBody>
                <a:bodyPr wrap="none" anchor="ctr"/>
                <a:lstStyle/>
                <a:p>
                  <a:endParaRPr lang="zh-CN" altLang="en-US"/>
                </a:p>
              </p:txBody>
            </p:sp>
          </p:grpSp>
          <p:grpSp>
            <p:nvGrpSpPr>
              <p:cNvPr id="25" name="Group 722"/>
              <p:cNvGrpSpPr>
                <a:grpSpLocks/>
              </p:cNvGrpSpPr>
              <p:nvPr/>
            </p:nvGrpSpPr>
            <p:grpSpPr bwMode="auto">
              <a:xfrm>
                <a:off x="2875" y="1904"/>
                <a:ext cx="1013" cy="390"/>
                <a:chOff x="2875" y="1904"/>
                <a:chExt cx="1013" cy="390"/>
              </a:xfrm>
            </p:grpSpPr>
            <p:grpSp>
              <p:nvGrpSpPr>
                <p:cNvPr id="26" name="Group 688"/>
                <p:cNvGrpSpPr>
                  <a:grpSpLocks/>
                </p:cNvGrpSpPr>
                <p:nvPr/>
              </p:nvGrpSpPr>
              <p:grpSpPr bwMode="auto">
                <a:xfrm>
                  <a:off x="3663" y="2152"/>
                  <a:ext cx="171" cy="142"/>
                  <a:chOff x="3663" y="2152"/>
                  <a:chExt cx="171" cy="142"/>
                </a:xfrm>
              </p:grpSpPr>
              <p:sp>
                <p:nvSpPr>
                  <p:cNvPr id="60" name="Freeform 681"/>
                  <p:cNvSpPr>
                    <a:spLocks/>
                  </p:cNvSpPr>
                  <p:nvPr/>
                </p:nvSpPr>
                <p:spPr bwMode="auto">
                  <a:xfrm>
                    <a:off x="3663" y="2155"/>
                    <a:ext cx="171" cy="26"/>
                  </a:xfrm>
                  <a:custGeom>
                    <a:avLst/>
                    <a:gdLst>
                      <a:gd name="T0" fmla="*/ 0 w 171"/>
                      <a:gd name="T1" fmla="*/ 0 h 26"/>
                      <a:gd name="T2" fmla="*/ 170 w 171"/>
                      <a:gd name="T3" fmla="*/ 0 h 26"/>
                      <a:gd name="T4" fmla="*/ 170 w 171"/>
                      <a:gd name="T5" fmla="*/ 25 h 26"/>
                      <a:gd name="T6" fmla="*/ 13 w 171"/>
                      <a:gd name="T7" fmla="*/ 25 h 26"/>
                      <a:gd name="T8" fmla="*/ 0 w 171"/>
                      <a:gd name="T9" fmla="*/ 0 h 26"/>
                      <a:gd name="T10" fmla="*/ 0 60000 65536"/>
                      <a:gd name="T11" fmla="*/ 0 60000 65536"/>
                      <a:gd name="T12" fmla="*/ 0 60000 65536"/>
                      <a:gd name="T13" fmla="*/ 0 60000 65536"/>
                      <a:gd name="T14" fmla="*/ 0 60000 65536"/>
                      <a:gd name="T15" fmla="*/ 0 w 171"/>
                      <a:gd name="T16" fmla="*/ 0 h 26"/>
                      <a:gd name="T17" fmla="*/ 171 w 171"/>
                      <a:gd name="T18" fmla="*/ 26 h 26"/>
                    </a:gdLst>
                    <a:ahLst/>
                    <a:cxnLst>
                      <a:cxn ang="T10">
                        <a:pos x="T0" y="T1"/>
                      </a:cxn>
                      <a:cxn ang="T11">
                        <a:pos x="T2" y="T3"/>
                      </a:cxn>
                      <a:cxn ang="T12">
                        <a:pos x="T4" y="T5"/>
                      </a:cxn>
                      <a:cxn ang="T13">
                        <a:pos x="T6" y="T7"/>
                      </a:cxn>
                      <a:cxn ang="T14">
                        <a:pos x="T8" y="T9"/>
                      </a:cxn>
                    </a:cxnLst>
                    <a:rect l="T15" t="T16" r="T17" b="T18"/>
                    <a:pathLst>
                      <a:path w="171" h="26">
                        <a:moveTo>
                          <a:pt x="0" y="0"/>
                        </a:moveTo>
                        <a:lnTo>
                          <a:pt x="170" y="0"/>
                        </a:lnTo>
                        <a:lnTo>
                          <a:pt x="170" y="25"/>
                        </a:lnTo>
                        <a:lnTo>
                          <a:pt x="13" y="25"/>
                        </a:lnTo>
                        <a:lnTo>
                          <a:pt x="0" y="0"/>
                        </a:lnTo>
                      </a:path>
                    </a:pathLst>
                  </a:custGeom>
                  <a:solidFill>
                    <a:srgbClr val="606060"/>
                  </a:solidFill>
                  <a:ln w="12700" cap="rnd">
                    <a:solidFill>
                      <a:srgbClr val="404040"/>
                    </a:solidFill>
                    <a:round/>
                    <a:headEnd/>
                    <a:tailEnd/>
                  </a:ln>
                </p:spPr>
                <p:txBody>
                  <a:bodyPr/>
                  <a:lstStyle/>
                  <a:p>
                    <a:endParaRPr lang="zh-CN" altLang="en-US"/>
                  </a:p>
                </p:txBody>
              </p:sp>
              <p:sp>
                <p:nvSpPr>
                  <p:cNvPr id="61" name="Freeform 682"/>
                  <p:cNvSpPr>
                    <a:spLocks/>
                  </p:cNvSpPr>
                  <p:nvPr/>
                </p:nvSpPr>
                <p:spPr bwMode="auto">
                  <a:xfrm>
                    <a:off x="3677" y="2162"/>
                    <a:ext cx="131" cy="19"/>
                  </a:xfrm>
                  <a:custGeom>
                    <a:avLst/>
                    <a:gdLst>
                      <a:gd name="T0" fmla="*/ 0 w 131"/>
                      <a:gd name="T1" fmla="*/ 18 h 19"/>
                      <a:gd name="T2" fmla="*/ 20 w 131"/>
                      <a:gd name="T3" fmla="*/ 0 h 19"/>
                      <a:gd name="T4" fmla="*/ 130 w 131"/>
                      <a:gd name="T5" fmla="*/ 0 h 19"/>
                      <a:gd name="T6" fmla="*/ 130 w 131"/>
                      <a:gd name="T7" fmla="*/ 18 h 19"/>
                      <a:gd name="T8" fmla="*/ 0 60000 65536"/>
                      <a:gd name="T9" fmla="*/ 0 60000 65536"/>
                      <a:gd name="T10" fmla="*/ 0 60000 65536"/>
                      <a:gd name="T11" fmla="*/ 0 60000 65536"/>
                      <a:gd name="T12" fmla="*/ 0 w 131"/>
                      <a:gd name="T13" fmla="*/ 0 h 19"/>
                      <a:gd name="T14" fmla="*/ 131 w 131"/>
                      <a:gd name="T15" fmla="*/ 19 h 19"/>
                    </a:gdLst>
                    <a:ahLst/>
                    <a:cxnLst>
                      <a:cxn ang="T8">
                        <a:pos x="T0" y="T1"/>
                      </a:cxn>
                      <a:cxn ang="T9">
                        <a:pos x="T2" y="T3"/>
                      </a:cxn>
                      <a:cxn ang="T10">
                        <a:pos x="T4" y="T5"/>
                      </a:cxn>
                      <a:cxn ang="T11">
                        <a:pos x="T6" y="T7"/>
                      </a:cxn>
                    </a:cxnLst>
                    <a:rect l="T12" t="T13" r="T14" b="T15"/>
                    <a:pathLst>
                      <a:path w="131" h="19">
                        <a:moveTo>
                          <a:pt x="0" y="18"/>
                        </a:moveTo>
                        <a:lnTo>
                          <a:pt x="20" y="0"/>
                        </a:lnTo>
                        <a:lnTo>
                          <a:pt x="130" y="0"/>
                        </a:lnTo>
                        <a:lnTo>
                          <a:pt x="130" y="18"/>
                        </a:lnTo>
                      </a:path>
                    </a:pathLst>
                  </a:custGeom>
                  <a:noFill/>
                  <a:ln w="12700" cap="rnd">
                    <a:solidFill>
                      <a:srgbClr val="404040"/>
                    </a:solidFill>
                    <a:round/>
                    <a:headEnd type="none" w="sm" len="sm"/>
                    <a:tailEnd type="none" w="sm" len="sm"/>
                  </a:ln>
                </p:spPr>
                <p:txBody>
                  <a:bodyPr/>
                  <a:lstStyle/>
                  <a:p>
                    <a:endParaRPr lang="zh-CN" altLang="en-US"/>
                  </a:p>
                </p:txBody>
              </p:sp>
              <p:sp>
                <p:nvSpPr>
                  <p:cNvPr id="62" name="Line 683"/>
                  <p:cNvSpPr>
                    <a:spLocks noChangeShapeType="1"/>
                  </p:cNvSpPr>
                  <p:nvPr/>
                </p:nvSpPr>
                <p:spPr bwMode="auto">
                  <a:xfrm>
                    <a:off x="3817" y="2152"/>
                    <a:ext cx="0" cy="46"/>
                  </a:xfrm>
                  <a:prstGeom prst="line">
                    <a:avLst/>
                  </a:prstGeom>
                  <a:noFill/>
                  <a:ln w="12700">
                    <a:solidFill>
                      <a:srgbClr val="404040"/>
                    </a:solidFill>
                    <a:round/>
                    <a:headEnd type="none" w="sm" len="sm"/>
                    <a:tailEnd type="none" w="sm" len="sm"/>
                  </a:ln>
                </p:spPr>
                <p:txBody>
                  <a:bodyPr/>
                  <a:lstStyle/>
                  <a:p>
                    <a:endParaRPr lang="zh-CN" altLang="en-US"/>
                  </a:p>
                </p:txBody>
              </p:sp>
              <p:sp>
                <p:nvSpPr>
                  <p:cNvPr id="63" name="Line 684"/>
                  <p:cNvSpPr>
                    <a:spLocks noChangeShapeType="1"/>
                  </p:cNvSpPr>
                  <p:nvPr/>
                </p:nvSpPr>
                <p:spPr bwMode="auto">
                  <a:xfrm>
                    <a:off x="3833" y="2180"/>
                    <a:ext cx="0" cy="114"/>
                  </a:xfrm>
                  <a:prstGeom prst="line">
                    <a:avLst/>
                  </a:prstGeom>
                  <a:noFill/>
                  <a:ln w="12700">
                    <a:solidFill>
                      <a:srgbClr val="202020"/>
                    </a:solidFill>
                    <a:round/>
                    <a:headEnd type="none" w="sm" len="sm"/>
                    <a:tailEnd type="none" w="sm" len="sm"/>
                  </a:ln>
                </p:spPr>
                <p:txBody>
                  <a:bodyPr/>
                  <a:lstStyle/>
                  <a:p>
                    <a:endParaRPr lang="zh-CN" altLang="en-US"/>
                  </a:p>
                </p:txBody>
              </p:sp>
              <p:sp>
                <p:nvSpPr>
                  <p:cNvPr id="64" name="Oval 685"/>
                  <p:cNvSpPr>
                    <a:spLocks noChangeArrowheads="1"/>
                  </p:cNvSpPr>
                  <p:nvPr/>
                </p:nvSpPr>
                <p:spPr bwMode="auto">
                  <a:xfrm>
                    <a:off x="3686" y="2168"/>
                    <a:ext cx="127" cy="117"/>
                  </a:xfrm>
                  <a:prstGeom prst="ellipse">
                    <a:avLst/>
                  </a:prstGeom>
                  <a:solidFill>
                    <a:srgbClr val="202020"/>
                  </a:solidFill>
                  <a:ln w="12700">
                    <a:solidFill>
                      <a:srgbClr val="000000"/>
                    </a:solidFill>
                    <a:round/>
                    <a:headEnd/>
                    <a:tailEnd/>
                  </a:ln>
                </p:spPr>
                <p:txBody>
                  <a:bodyPr wrap="none" anchor="ctr"/>
                  <a:lstStyle/>
                  <a:p>
                    <a:endParaRPr lang="zh-CN" altLang="en-US"/>
                  </a:p>
                </p:txBody>
              </p:sp>
              <p:sp>
                <p:nvSpPr>
                  <p:cNvPr id="65" name="Oval 686"/>
                  <p:cNvSpPr>
                    <a:spLocks noChangeArrowheads="1"/>
                  </p:cNvSpPr>
                  <p:nvPr/>
                </p:nvSpPr>
                <p:spPr bwMode="auto">
                  <a:xfrm>
                    <a:off x="3707" y="2189"/>
                    <a:ext cx="85" cy="81"/>
                  </a:xfrm>
                  <a:prstGeom prst="ellipse">
                    <a:avLst/>
                  </a:prstGeom>
                  <a:solidFill>
                    <a:srgbClr val="A0A0A0"/>
                  </a:solidFill>
                  <a:ln w="12700">
                    <a:solidFill>
                      <a:srgbClr val="000000"/>
                    </a:solidFill>
                    <a:round/>
                    <a:headEnd/>
                    <a:tailEnd/>
                  </a:ln>
                </p:spPr>
                <p:txBody>
                  <a:bodyPr wrap="none" anchor="ctr"/>
                  <a:lstStyle/>
                  <a:p>
                    <a:endParaRPr lang="zh-CN" altLang="en-US"/>
                  </a:p>
                </p:txBody>
              </p:sp>
              <p:sp>
                <p:nvSpPr>
                  <p:cNvPr id="66" name="Oval 687"/>
                  <p:cNvSpPr>
                    <a:spLocks noChangeArrowheads="1"/>
                  </p:cNvSpPr>
                  <p:nvPr/>
                </p:nvSpPr>
                <p:spPr bwMode="auto">
                  <a:xfrm>
                    <a:off x="3730" y="2212"/>
                    <a:ext cx="36" cy="32"/>
                  </a:xfrm>
                  <a:prstGeom prst="ellipse">
                    <a:avLst/>
                  </a:prstGeom>
                  <a:solidFill>
                    <a:srgbClr val="606060"/>
                  </a:solidFill>
                  <a:ln w="12700">
                    <a:solidFill>
                      <a:srgbClr val="000000"/>
                    </a:solidFill>
                    <a:round/>
                    <a:headEnd/>
                    <a:tailEnd/>
                  </a:ln>
                </p:spPr>
                <p:txBody>
                  <a:bodyPr wrap="none" anchor="ctr"/>
                  <a:lstStyle/>
                  <a:p>
                    <a:endParaRPr lang="zh-CN" altLang="en-US"/>
                  </a:p>
                </p:txBody>
              </p:sp>
            </p:grpSp>
            <p:grpSp>
              <p:nvGrpSpPr>
                <p:cNvPr id="27" name="Group 691"/>
                <p:cNvGrpSpPr>
                  <a:grpSpLocks/>
                </p:cNvGrpSpPr>
                <p:nvPr/>
              </p:nvGrpSpPr>
              <p:grpSpPr bwMode="auto">
                <a:xfrm>
                  <a:off x="3143" y="1904"/>
                  <a:ext cx="745" cy="264"/>
                  <a:chOff x="3143" y="1904"/>
                  <a:chExt cx="745" cy="264"/>
                </a:xfrm>
              </p:grpSpPr>
              <p:sp>
                <p:nvSpPr>
                  <p:cNvPr id="58" name="Freeform 689"/>
                  <p:cNvSpPr>
                    <a:spLocks/>
                  </p:cNvSpPr>
                  <p:nvPr/>
                </p:nvSpPr>
                <p:spPr bwMode="auto">
                  <a:xfrm>
                    <a:off x="3143" y="1904"/>
                    <a:ext cx="745" cy="264"/>
                  </a:xfrm>
                  <a:custGeom>
                    <a:avLst/>
                    <a:gdLst>
                      <a:gd name="T0" fmla="*/ 0 w 745"/>
                      <a:gd name="T1" fmla="*/ 0 h 264"/>
                      <a:gd name="T2" fmla="*/ 744 w 745"/>
                      <a:gd name="T3" fmla="*/ 0 h 264"/>
                      <a:gd name="T4" fmla="*/ 744 w 745"/>
                      <a:gd name="T5" fmla="*/ 263 h 264"/>
                      <a:gd name="T6" fmla="*/ 0 w 745"/>
                      <a:gd name="T7" fmla="*/ 263 h 264"/>
                      <a:gd name="T8" fmla="*/ 0 w 745"/>
                      <a:gd name="T9" fmla="*/ 0 h 264"/>
                      <a:gd name="T10" fmla="*/ 0 60000 65536"/>
                      <a:gd name="T11" fmla="*/ 0 60000 65536"/>
                      <a:gd name="T12" fmla="*/ 0 60000 65536"/>
                      <a:gd name="T13" fmla="*/ 0 60000 65536"/>
                      <a:gd name="T14" fmla="*/ 0 60000 65536"/>
                      <a:gd name="T15" fmla="*/ 0 w 745"/>
                      <a:gd name="T16" fmla="*/ 0 h 264"/>
                      <a:gd name="T17" fmla="*/ 745 w 745"/>
                      <a:gd name="T18" fmla="*/ 264 h 264"/>
                    </a:gdLst>
                    <a:ahLst/>
                    <a:cxnLst>
                      <a:cxn ang="T10">
                        <a:pos x="T0" y="T1"/>
                      </a:cxn>
                      <a:cxn ang="T11">
                        <a:pos x="T2" y="T3"/>
                      </a:cxn>
                      <a:cxn ang="T12">
                        <a:pos x="T4" y="T5"/>
                      </a:cxn>
                      <a:cxn ang="T13">
                        <a:pos x="T6" y="T7"/>
                      </a:cxn>
                      <a:cxn ang="T14">
                        <a:pos x="T8" y="T9"/>
                      </a:cxn>
                    </a:cxnLst>
                    <a:rect l="T15" t="T16" r="T17" b="T18"/>
                    <a:pathLst>
                      <a:path w="745" h="264">
                        <a:moveTo>
                          <a:pt x="0" y="0"/>
                        </a:moveTo>
                        <a:lnTo>
                          <a:pt x="744" y="0"/>
                        </a:lnTo>
                        <a:lnTo>
                          <a:pt x="744" y="263"/>
                        </a:lnTo>
                        <a:lnTo>
                          <a:pt x="0" y="263"/>
                        </a:lnTo>
                        <a:lnTo>
                          <a:pt x="0" y="0"/>
                        </a:lnTo>
                      </a:path>
                    </a:pathLst>
                  </a:custGeom>
                  <a:solidFill>
                    <a:srgbClr val="FF0000"/>
                  </a:solidFill>
                  <a:ln w="12700" cap="rnd">
                    <a:solidFill>
                      <a:srgbClr val="000000"/>
                    </a:solidFill>
                    <a:round/>
                    <a:headEnd/>
                    <a:tailEnd/>
                  </a:ln>
                </p:spPr>
                <p:txBody>
                  <a:bodyPr/>
                  <a:lstStyle/>
                  <a:p>
                    <a:endParaRPr lang="zh-CN" altLang="en-US"/>
                  </a:p>
                </p:txBody>
              </p:sp>
              <p:sp>
                <p:nvSpPr>
                  <p:cNvPr id="59" name="Freeform 690"/>
                  <p:cNvSpPr>
                    <a:spLocks/>
                  </p:cNvSpPr>
                  <p:nvPr/>
                </p:nvSpPr>
                <p:spPr bwMode="auto">
                  <a:xfrm>
                    <a:off x="3143" y="1914"/>
                    <a:ext cx="740" cy="247"/>
                  </a:xfrm>
                  <a:custGeom>
                    <a:avLst/>
                    <a:gdLst>
                      <a:gd name="T0" fmla="*/ 0 w 740"/>
                      <a:gd name="T1" fmla="*/ 0 h 247"/>
                      <a:gd name="T2" fmla="*/ 739 w 740"/>
                      <a:gd name="T3" fmla="*/ 0 h 247"/>
                      <a:gd name="T4" fmla="*/ 739 w 740"/>
                      <a:gd name="T5" fmla="*/ 246 h 247"/>
                      <a:gd name="T6" fmla="*/ 0 w 740"/>
                      <a:gd name="T7" fmla="*/ 246 h 247"/>
                      <a:gd name="T8" fmla="*/ 0 w 740"/>
                      <a:gd name="T9" fmla="*/ 0 h 247"/>
                      <a:gd name="T10" fmla="*/ 0 60000 65536"/>
                      <a:gd name="T11" fmla="*/ 0 60000 65536"/>
                      <a:gd name="T12" fmla="*/ 0 60000 65536"/>
                      <a:gd name="T13" fmla="*/ 0 60000 65536"/>
                      <a:gd name="T14" fmla="*/ 0 60000 65536"/>
                      <a:gd name="T15" fmla="*/ 0 w 740"/>
                      <a:gd name="T16" fmla="*/ 0 h 247"/>
                      <a:gd name="T17" fmla="*/ 740 w 740"/>
                      <a:gd name="T18" fmla="*/ 247 h 247"/>
                    </a:gdLst>
                    <a:ahLst/>
                    <a:cxnLst>
                      <a:cxn ang="T10">
                        <a:pos x="T0" y="T1"/>
                      </a:cxn>
                      <a:cxn ang="T11">
                        <a:pos x="T2" y="T3"/>
                      </a:cxn>
                      <a:cxn ang="T12">
                        <a:pos x="T4" y="T5"/>
                      </a:cxn>
                      <a:cxn ang="T13">
                        <a:pos x="T6" y="T7"/>
                      </a:cxn>
                      <a:cxn ang="T14">
                        <a:pos x="T8" y="T9"/>
                      </a:cxn>
                    </a:cxnLst>
                    <a:rect l="T15" t="T16" r="T17" b="T18"/>
                    <a:pathLst>
                      <a:path w="740" h="247">
                        <a:moveTo>
                          <a:pt x="0" y="0"/>
                        </a:moveTo>
                        <a:lnTo>
                          <a:pt x="739" y="0"/>
                        </a:lnTo>
                        <a:lnTo>
                          <a:pt x="739" y="246"/>
                        </a:lnTo>
                        <a:lnTo>
                          <a:pt x="0" y="246"/>
                        </a:lnTo>
                        <a:lnTo>
                          <a:pt x="0" y="0"/>
                        </a:lnTo>
                      </a:path>
                    </a:pathLst>
                  </a:custGeom>
                  <a:solidFill>
                    <a:srgbClr val="FFFFFF"/>
                  </a:solidFill>
                  <a:ln w="12700" cap="rnd">
                    <a:solidFill>
                      <a:srgbClr val="000000"/>
                    </a:solidFill>
                    <a:round/>
                    <a:headEnd/>
                    <a:tailEnd/>
                  </a:ln>
                </p:spPr>
                <p:txBody>
                  <a:bodyPr/>
                  <a:lstStyle/>
                  <a:p>
                    <a:endParaRPr lang="zh-CN" altLang="en-US"/>
                  </a:p>
                </p:txBody>
              </p:sp>
            </p:grpSp>
            <p:sp>
              <p:nvSpPr>
                <p:cNvPr id="28" name="Freeform 692"/>
                <p:cNvSpPr>
                  <a:spLocks/>
                </p:cNvSpPr>
                <p:nvPr/>
              </p:nvSpPr>
              <p:spPr bwMode="auto">
                <a:xfrm>
                  <a:off x="3141" y="2053"/>
                  <a:ext cx="17" cy="37"/>
                </a:xfrm>
                <a:custGeom>
                  <a:avLst/>
                  <a:gdLst>
                    <a:gd name="T0" fmla="*/ 0 w 17"/>
                    <a:gd name="T1" fmla="*/ 0 h 37"/>
                    <a:gd name="T2" fmla="*/ 16 w 17"/>
                    <a:gd name="T3" fmla="*/ 0 h 37"/>
                    <a:gd name="T4" fmla="*/ 16 w 17"/>
                    <a:gd name="T5" fmla="*/ 36 h 37"/>
                    <a:gd name="T6" fmla="*/ 0 w 17"/>
                    <a:gd name="T7" fmla="*/ 36 h 37"/>
                    <a:gd name="T8" fmla="*/ 0 w 17"/>
                    <a:gd name="T9" fmla="*/ 0 h 37"/>
                    <a:gd name="T10" fmla="*/ 0 60000 65536"/>
                    <a:gd name="T11" fmla="*/ 0 60000 65536"/>
                    <a:gd name="T12" fmla="*/ 0 60000 65536"/>
                    <a:gd name="T13" fmla="*/ 0 60000 65536"/>
                    <a:gd name="T14" fmla="*/ 0 60000 65536"/>
                    <a:gd name="T15" fmla="*/ 0 w 17"/>
                    <a:gd name="T16" fmla="*/ 0 h 37"/>
                    <a:gd name="T17" fmla="*/ 17 w 17"/>
                    <a:gd name="T18" fmla="*/ 37 h 37"/>
                  </a:gdLst>
                  <a:ahLst/>
                  <a:cxnLst>
                    <a:cxn ang="T10">
                      <a:pos x="T0" y="T1"/>
                    </a:cxn>
                    <a:cxn ang="T11">
                      <a:pos x="T2" y="T3"/>
                    </a:cxn>
                    <a:cxn ang="T12">
                      <a:pos x="T4" y="T5"/>
                    </a:cxn>
                    <a:cxn ang="T13">
                      <a:pos x="T6" y="T7"/>
                    </a:cxn>
                    <a:cxn ang="T14">
                      <a:pos x="T8" y="T9"/>
                    </a:cxn>
                  </a:cxnLst>
                  <a:rect l="T15" t="T16" r="T17" b="T18"/>
                  <a:pathLst>
                    <a:path w="17" h="37">
                      <a:moveTo>
                        <a:pt x="0" y="0"/>
                      </a:moveTo>
                      <a:lnTo>
                        <a:pt x="16" y="0"/>
                      </a:lnTo>
                      <a:lnTo>
                        <a:pt x="16" y="36"/>
                      </a:lnTo>
                      <a:lnTo>
                        <a:pt x="0" y="36"/>
                      </a:lnTo>
                      <a:lnTo>
                        <a:pt x="0" y="0"/>
                      </a:lnTo>
                    </a:path>
                  </a:pathLst>
                </a:custGeom>
                <a:solidFill>
                  <a:srgbClr val="606060"/>
                </a:solidFill>
                <a:ln w="12700" cap="rnd">
                  <a:solidFill>
                    <a:srgbClr val="000000"/>
                  </a:solidFill>
                  <a:round/>
                  <a:headEnd/>
                  <a:tailEnd/>
                </a:ln>
              </p:spPr>
              <p:txBody>
                <a:bodyPr/>
                <a:lstStyle/>
                <a:p>
                  <a:endParaRPr lang="zh-CN" altLang="en-US"/>
                </a:p>
              </p:txBody>
            </p:sp>
            <p:sp>
              <p:nvSpPr>
                <p:cNvPr id="29" name="Freeform 693"/>
                <p:cNvSpPr>
                  <a:spLocks/>
                </p:cNvSpPr>
                <p:nvPr/>
              </p:nvSpPr>
              <p:spPr bwMode="auto">
                <a:xfrm>
                  <a:off x="2881" y="1919"/>
                  <a:ext cx="261" cy="222"/>
                </a:xfrm>
                <a:custGeom>
                  <a:avLst/>
                  <a:gdLst>
                    <a:gd name="T0" fmla="*/ 55 w 261"/>
                    <a:gd name="T1" fmla="*/ 6 h 222"/>
                    <a:gd name="T2" fmla="*/ 69 w 261"/>
                    <a:gd name="T3" fmla="*/ 0 h 222"/>
                    <a:gd name="T4" fmla="*/ 238 w 261"/>
                    <a:gd name="T5" fmla="*/ 0 h 222"/>
                    <a:gd name="T6" fmla="*/ 252 w 261"/>
                    <a:gd name="T7" fmla="*/ 6 h 222"/>
                    <a:gd name="T8" fmla="*/ 252 w 261"/>
                    <a:gd name="T9" fmla="*/ 83 h 222"/>
                    <a:gd name="T10" fmla="*/ 260 w 261"/>
                    <a:gd name="T11" fmla="*/ 101 h 222"/>
                    <a:gd name="T12" fmla="*/ 260 w 261"/>
                    <a:gd name="T13" fmla="*/ 221 h 222"/>
                    <a:gd name="T14" fmla="*/ 0 w 261"/>
                    <a:gd name="T15" fmla="*/ 221 h 222"/>
                    <a:gd name="T16" fmla="*/ 0 w 261"/>
                    <a:gd name="T17" fmla="*/ 114 h 222"/>
                    <a:gd name="T18" fmla="*/ 21 w 261"/>
                    <a:gd name="T19" fmla="*/ 101 h 222"/>
                    <a:gd name="T20" fmla="*/ 48 w 261"/>
                    <a:gd name="T21" fmla="*/ 25 h 222"/>
                    <a:gd name="T22" fmla="*/ 55 w 261"/>
                    <a:gd name="T23" fmla="*/ 25 h 222"/>
                    <a:gd name="T24" fmla="*/ 27 w 261"/>
                    <a:gd name="T25" fmla="*/ 101 h 222"/>
                    <a:gd name="T26" fmla="*/ 76 w 261"/>
                    <a:gd name="T27" fmla="*/ 101 h 222"/>
                    <a:gd name="T28" fmla="*/ 55 w 261"/>
                    <a:gd name="T29" fmla="*/ 25 h 222"/>
                    <a:gd name="T30" fmla="*/ 62 w 261"/>
                    <a:gd name="T31" fmla="*/ 25 h 222"/>
                    <a:gd name="T32" fmla="*/ 81 w 261"/>
                    <a:gd name="T33" fmla="*/ 101 h 222"/>
                    <a:gd name="T34" fmla="*/ 172 w 261"/>
                    <a:gd name="T35" fmla="*/ 101 h 222"/>
                    <a:gd name="T36" fmla="*/ 143 w 261"/>
                    <a:gd name="T37" fmla="*/ 25 h 222"/>
                    <a:gd name="T38" fmla="*/ 157 w 261"/>
                    <a:gd name="T39" fmla="*/ 25 h 222"/>
                    <a:gd name="T40" fmla="*/ 185 w 261"/>
                    <a:gd name="T41" fmla="*/ 101 h 222"/>
                    <a:gd name="T42" fmla="*/ 252 w 261"/>
                    <a:gd name="T43" fmla="*/ 101 h 222"/>
                    <a:gd name="T44" fmla="*/ 225 w 261"/>
                    <a:gd name="T45" fmla="*/ 25 h 222"/>
                    <a:gd name="T46" fmla="*/ 157 w 261"/>
                    <a:gd name="T47" fmla="*/ 25 h 222"/>
                    <a:gd name="T48" fmla="*/ 143 w 261"/>
                    <a:gd name="T49" fmla="*/ 25 h 222"/>
                    <a:gd name="T50" fmla="*/ 62 w 261"/>
                    <a:gd name="T51" fmla="*/ 25 h 222"/>
                    <a:gd name="T52" fmla="*/ 55 w 261"/>
                    <a:gd name="T53" fmla="*/ 25 h 222"/>
                    <a:gd name="T54" fmla="*/ 48 w 261"/>
                    <a:gd name="T55" fmla="*/ 25 h 222"/>
                    <a:gd name="T56" fmla="*/ 55 w 261"/>
                    <a:gd name="T57" fmla="*/ 12 h 222"/>
                    <a:gd name="T58" fmla="*/ 55 w 261"/>
                    <a:gd name="T59" fmla="*/ 6 h 22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61"/>
                    <a:gd name="T91" fmla="*/ 0 h 222"/>
                    <a:gd name="T92" fmla="*/ 261 w 261"/>
                    <a:gd name="T93" fmla="*/ 222 h 22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61" h="222">
                      <a:moveTo>
                        <a:pt x="55" y="6"/>
                      </a:moveTo>
                      <a:lnTo>
                        <a:pt x="69" y="0"/>
                      </a:lnTo>
                      <a:lnTo>
                        <a:pt x="238" y="0"/>
                      </a:lnTo>
                      <a:lnTo>
                        <a:pt x="252" y="6"/>
                      </a:lnTo>
                      <a:lnTo>
                        <a:pt x="252" y="83"/>
                      </a:lnTo>
                      <a:lnTo>
                        <a:pt x="260" y="101"/>
                      </a:lnTo>
                      <a:lnTo>
                        <a:pt x="260" y="221"/>
                      </a:lnTo>
                      <a:lnTo>
                        <a:pt x="0" y="221"/>
                      </a:lnTo>
                      <a:lnTo>
                        <a:pt x="0" y="114"/>
                      </a:lnTo>
                      <a:lnTo>
                        <a:pt x="21" y="101"/>
                      </a:lnTo>
                      <a:lnTo>
                        <a:pt x="48" y="25"/>
                      </a:lnTo>
                      <a:lnTo>
                        <a:pt x="55" y="25"/>
                      </a:lnTo>
                      <a:lnTo>
                        <a:pt x="27" y="101"/>
                      </a:lnTo>
                      <a:lnTo>
                        <a:pt x="76" y="101"/>
                      </a:lnTo>
                      <a:lnTo>
                        <a:pt x="55" y="25"/>
                      </a:lnTo>
                      <a:lnTo>
                        <a:pt x="62" y="25"/>
                      </a:lnTo>
                      <a:lnTo>
                        <a:pt x="81" y="101"/>
                      </a:lnTo>
                      <a:lnTo>
                        <a:pt x="172" y="101"/>
                      </a:lnTo>
                      <a:lnTo>
                        <a:pt x="143" y="25"/>
                      </a:lnTo>
                      <a:lnTo>
                        <a:pt x="157" y="25"/>
                      </a:lnTo>
                      <a:lnTo>
                        <a:pt x="185" y="101"/>
                      </a:lnTo>
                      <a:lnTo>
                        <a:pt x="252" y="101"/>
                      </a:lnTo>
                      <a:lnTo>
                        <a:pt x="225" y="25"/>
                      </a:lnTo>
                      <a:lnTo>
                        <a:pt x="157" y="25"/>
                      </a:lnTo>
                      <a:lnTo>
                        <a:pt x="143" y="25"/>
                      </a:lnTo>
                      <a:lnTo>
                        <a:pt x="62" y="25"/>
                      </a:lnTo>
                      <a:lnTo>
                        <a:pt x="55" y="25"/>
                      </a:lnTo>
                      <a:lnTo>
                        <a:pt x="48" y="25"/>
                      </a:lnTo>
                      <a:lnTo>
                        <a:pt x="55" y="12"/>
                      </a:lnTo>
                      <a:lnTo>
                        <a:pt x="55" y="6"/>
                      </a:lnTo>
                    </a:path>
                  </a:pathLst>
                </a:custGeom>
                <a:solidFill>
                  <a:schemeClr val="bg1"/>
                </a:solidFill>
                <a:ln w="12700" cap="rnd">
                  <a:solidFill>
                    <a:srgbClr val="000000"/>
                  </a:solidFill>
                  <a:round/>
                  <a:headEnd/>
                  <a:tailEnd/>
                </a:ln>
              </p:spPr>
              <p:txBody>
                <a:bodyPr/>
                <a:lstStyle/>
                <a:p>
                  <a:endParaRPr lang="zh-CN" altLang="en-US"/>
                </a:p>
              </p:txBody>
            </p:sp>
            <p:sp>
              <p:nvSpPr>
                <p:cNvPr id="30" name="Line 694"/>
                <p:cNvSpPr>
                  <a:spLocks noChangeShapeType="1"/>
                </p:cNvSpPr>
                <p:nvPr/>
              </p:nvSpPr>
              <p:spPr bwMode="auto">
                <a:xfrm>
                  <a:off x="2955" y="2020"/>
                  <a:ext cx="0" cy="132"/>
                </a:xfrm>
                <a:prstGeom prst="line">
                  <a:avLst/>
                </a:prstGeom>
                <a:noFill/>
                <a:ln w="12700">
                  <a:solidFill>
                    <a:srgbClr val="000000"/>
                  </a:solidFill>
                  <a:round/>
                  <a:headEnd type="none" w="sm" len="sm"/>
                  <a:tailEnd type="none" w="sm" len="sm"/>
                </a:ln>
              </p:spPr>
              <p:txBody>
                <a:bodyPr/>
                <a:lstStyle/>
                <a:p>
                  <a:endParaRPr lang="zh-CN" altLang="en-US"/>
                </a:p>
              </p:txBody>
            </p:sp>
            <p:sp>
              <p:nvSpPr>
                <p:cNvPr id="31" name="Freeform 695"/>
                <p:cNvSpPr>
                  <a:spLocks/>
                </p:cNvSpPr>
                <p:nvPr/>
              </p:nvSpPr>
              <p:spPr bwMode="auto">
                <a:xfrm>
                  <a:off x="3026" y="1935"/>
                  <a:ext cx="34" cy="175"/>
                </a:xfrm>
                <a:custGeom>
                  <a:avLst/>
                  <a:gdLst>
                    <a:gd name="T0" fmla="*/ 0 w 34"/>
                    <a:gd name="T1" fmla="*/ 0 h 175"/>
                    <a:gd name="T2" fmla="*/ 33 w 34"/>
                    <a:gd name="T3" fmla="*/ 88 h 175"/>
                    <a:gd name="T4" fmla="*/ 33 w 34"/>
                    <a:gd name="T5" fmla="*/ 174 h 175"/>
                    <a:gd name="T6" fmla="*/ 0 60000 65536"/>
                    <a:gd name="T7" fmla="*/ 0 60000 65536"/>
                    <a:gd name="T8" fmla="*/ 0 60000 65536"/>
                    <a:gd name="T9" fmla="*/ 0 w 34"/>
                    <a:gd name="T10" fmla="*/ 0 h 175"/>
                    <a:gd name="T11" fmla="*/ 34 w 34"/>
                    <a:gd name="T12" fmla="*/ 175 h 175"/>
                  </a:gdLst>
                  <a:ahLst/>
                  <a:cxnLst>
                    <a:cxn ang="T6">
                      <a:pos x="T0" y="T1"/>
                    </a:cxn>
                    <a:cxn ang="T7">
                      <a:pos x="T2" y="T3"/>
                    </a:cxn>
                    <a:cxn ang="T8">
                      <a:pos x="T4" y="T5"/>
                    </a:cxn>
                  </a:cxnLst>
                  <a:rect l="T9" t="T10" r="T11" b="T12"/>
                  <a:pathLst>
                    <a:path w="34" h="175">
                      <a:moveTo>
                        <a:pt x="0" y="0"/>
                      </a:moveTo>
                      <a:lnTo>
                        <a:pt x="33" y="88"/>
                      </a:lnTo>
                      <a:lnTo>
                        <a:pt x="33" y="174"/>
                      </a:lnTo>
                    </a:path>
                  </a:pathLst>
                </a:custGeom>
                <a:noFill/>
                <a:ln w="12700" cap="rnd">
                  <a:solidFill>
                    <a:srgbClr val="000000"/>
                  </a:solidFill>
                  <a:round/>
                  <a:headEnd type="none" w="sm" len="sm"/>
                  <a:tailEnd type="none" w="sm" len="sm"/>
                </a:ln>
              </p:spPr>
              <p:txBody>
                <a:bodyPr/>
                <a:lstStyle/>
                <a:p>
                  <a:endParaRPr lang="zh-CN" altLang="en-US"/>
                </a:p>
              </p:txBody>
            </p:sp>
            <p:grpSp>
              <p:nvGrpSpPr>
                <p:cNvPr id="32" name="Group 700"/>
                <p:cNvGrpSpPr>
                  <a:grpSpLocks/>
                </p:cNvGrpSpPr>
                <p:nvPr/>
              </p:nvGrpSpPr>
              <p:grpSpPr bwMode="auto">
                <a:xfrm>
                  <a:off x="2875" y="2140"/>
                  <a:ext cx="267" cy="66"/>
                  <a:chOff x="2875" y="2140"/>
                  <a:chExt cx="267" cy="66"/>
                </a:xfrm>
              </p:grpSpPr>
              <p:sp>
                <p:nvSpPr>
                  <p:cNvPr id="54" name="Freeform 696"/>
                  <p:cNvSpPr>
                    <a:spLocks/>
                  </p:cNvSpPr>
                  <p:nvPr/>
                </p:nvSpPr>
                <p:spPr bwMode="auto">
                  <a:xfrm>
                    <a:off x="2875" y="2140"/>
                    <a:ext cx="267" cy="66"/>
                  </a:xfrm>
                  <a:custGeom>
                    <a:avLst/>
                    <a:gdLst>
                      <a:gd name="T0" fmla="*/ 0 w 267"/>
                      <a:gd name="T1" fmla="*/ 0 h 66"/>
                      <a:gd name="T2" fmla="*/ 266 w 267"/>
                      <a:gd name="T3" fmla="*/ 0 h 66"/>
                      <a:gd name="T4" fmla="*/ 266 w 267"/>
                      <a:gd name="T5" fmla="*/ 65 h 66"/>
                      <a:gd name="T6" fmla="*/ 0 w 267"/>
                      <a:gd name="T7" fmla="*/ 65 h 66"/>
                      <a:gd name="T8" fmla="*/ 0 w 267"/>
                      <a:gd name="T9" fmla="*/ 0 h 66"/>
                      <a:gd name="T10" fmla="*/ 0 60000 65536"/>
                      <a:gd name="T11" fmla="*/ 0 60000 65536"/>
                      <a:gd name="T12" fmla="*/ 0 60000 65536"/>
                      <a:gd name="T13" fmla="*/ 0 60000 65536"/>
                      <a:gd name="T14" fmla="*/ 0 60000 65536"/>
                      <a:gd name="T15" fmla="*/ 0 w 267"/>
                      <a:gd name="T16" fmla="*/ 0 h 66"/>
                      <a:gd name="T17" fmla="*/ 267 w 267"/>
                      <a:gd name="T18" fmla="*/ 66 h 66"/>
                    </a:gdLst>
                    <a:ahLst/>
                    <a:cxnLst>
                      <a:cxn ang="T10">
                        <a:pos x="T0" y="T1"/>
                      </a:cxn>
                      <a:cxn ang="T11">
                        <a:pos x="T2" y="T3"/>
                      </a:cxn>
                      <a:cxn ang="T12">
                        <a:pos x="T4" y="T5"/>
                      </a:cxn>
                      <a:cxn ang="T13">
                        <a:pos x="T6" y="T7"/>
                      </a:cxn>
                      <a:cxn ang="T14">
                        <a:pos x="T8" y="T9"/>
                      </a:cxn>
                    </a:cxnLst>
                    <a:rect l="T15" t="T16" r="T17" b="T18"/>
                    <a:pathLst>
                      <a:path w="267" h="66">
                        <a:moveTo>
                          <a:pt x="0" y="0"/>
                        </a:moveTo>
                        <a:lnTo>
                          <a:pt x="266" y="0"/>
                        </a:lnTo>
                        <a:lnTo>
                          <a:pt x="266" y="65"/>
                        </a:lnTo>
                        <a:lnTo>
                          <a:pt x="0" y="65"/>
                        </a:lnTo>
                        <a:lnTo>
                          <a:pt x="0" y="0"/>
                        </a:lnTo>
                      </a:path>
                    </a:pathLst>
                  </a:custGeom>
                  <a:solidFill>
                    <a:srgbClr val="FFFFFF"/>
                  </a:solidFill>
                  <a:ln w="12700" cap="rnd">
                    <a:solidFill>
                      <a:srgbClr val="000000"/>
                    </a:solidFill>
                    <a:round/>
                    <a:headEnd/>
                    <a:tailEnd/>
                  </a:ln>
                </p:spPr>
                <p:txBody>
                  <a:bodyPr/>
                  <a:lstStyle/>
                  <a:p>
                    <a:endParaRPr lang="zh-CN" altLang="en-US"/>
                  </a:p>
                </p:txBody>
              </p:sp>
              <p:grpSp>
                <p:nvGrpSpPr>
                  <p:cNvPr id="55" name="Group 699"/>
                  <p:cNvGrpSpPr>
                    <a:grpSpLocks/>
                  </p:cNvGrpSpPr>
                  <p:nvPr/>
                </p:nvGrpSpPr>
                <p:grpSpPr bwMode="auto">
                  <a:xfrm>
                    <a:off x="2888" y="2147"/>
                    <a:ext cx="93" cy="5"/>
                    <a:chOff x="2888" y="2147"/>
                    <a:chExt cx="93" cy="5"/>
                  </a:xfrm>
                </p:grpSpPr>
                <p:sp>
                  <p:nvSpPr>
                    <p:cNvPr id="56" name="Line 697"/>
                    <p:cNvSpPr>
                      <a:spLocks noChangeShapeType="1"/>
                    </p:cNvSpPr>
                    <p:nvPr/>
                  </p:nvSpPr>
                  <p:spPr bwMode="auto">
                    <a:xfrm>
                      <a:off x="2888" y="2147"/>
                      <a:ext cx="93" cy="0"/>
                    </a:xfrm>
                    <a:prstGeom prst="line">
                      <a:avLst/>
                    </a:prstGeom>
                    <a:noFill/>
                    <a:ln w="12700">
                      <a:solidFill>
                        <a:srgbClr val="000000"/>
                      </a:solidFill>
                      <a:round/>
                      <a:headEnd type="none" w="sm" len="sm"/>
                      <a:tailEnd type="none" w="sm" len="sm"/>
                    </a:ln>
                  </p:spPr>
                  <p:txBody>
                    <a:bodyPr/>
                    <a:lstStyle/>
                    <a:p>
                      <a:endParaRPr lang="zh-CN" altLang="en-US"/>
                    </a:p>
                  </p:txBody>
                </p:sp>
                <p:sp>
                  <p:nvSpPr>
                    <p:cNvPr id="57" name="Line 698"/>
                    <p:cNvSpPr>
                      <a:spLocks noChangeShapeType="1"/>
                    </p:cNvSpPr>
                    <p:nvPr/>
                  </p:nvSpPr>
                  <p:spPr bwMode="auto">
                    <a:xfrm>
                      <a:off x="2894" y="2152"/>
                      <a:ext cx="87" cy="0"/>
                    </a:xfrm>
                    <a:prstGeom prst="line">
                      <a:avLst/>
                    </a:prstGeom>
                    <a:noFill/>
                    <a:ln w="12700">
                      <a:solidFill>
                        <a:srgbClr val="000000"/>
                      </a:solidFill>
                      <a:round/>
                      <a:headEnd type="none" w="sm" len="sm"/>
                      <a:tailEnd type="none" w="sm" len="sm"/>
                    </a:ln>
                  </p:spPr>
                  <p:txBody>
                    <a:bodyPr/>
                    <a:lstStyle/>
                    <a:p>
                      <a:endParaRPr lang="zh-CN" altLang="en-US"/>
                    </a:p>
                  </p:txBody>
                </p:sp>
              </p:grpSp>
            </p:grpSp>
            <p:grpSp>
              <p:nvGrpSpPr>
                <p:cNvPr id="33" name="Group 703"/>
                <p:cNvGrpSpPr>
                  <a:grpSpLocks/>
                </p:cNvGrpSpPr>
                <p:nvPr/>
              </p:nvGrpSpPr>
              <p:grpSpPr bwMode="auto">
                <a:xfrm>
                  <a:off x="2881" y="2109"/>
                  <a:ext cx="274" cy="5"/>
                  <a:chOff x="2881" y="2109"/>
                  <a:chExt cx="274" cy="5"/>
                </a:xfrm>
              </p:grpSpPr>
              <p:sp>
                <p:nvSpPr>
                  <p:cNvPr id="52" name="Line 701"/>
                  <p:cNvSpPr>
                    <a:spLocks noChangeShapeType="1"/>
                  </p:cNvSpPr>
                  <p:nvPr/>
                </p:nvSpPr>
                <p:spPr bwMode="auto">
                  <a:xfrm>
                    <a:off x="2881" y="2114"/>
                    <a:ext cx="100" cy="0"/>
                  </a:xfrm>
                  <a:prstGeom prst="line">
                    <a:avLst/>
                  </a:prstGeom>
                  <a:noFill/>
                  <a:ln w="12700">
                    <a:solidFill>
                      <a:srgbClr val="202020"/>
                    </a:solidFill>
                    <a:round/>
                    <a:headEnd type="none" w="sm" len="sm"/>
                    <a:tailEnd type="none" w="sm" len="sm"/>
                  </a:ln>
                </p:spPr>
                <p:txBody>
                  <a:bodyPr/>
                  <a:lstStyle/>
                  <a:p>
                    <a:endParaRPr lang="zh-CN" altLang="en-US"/>
                  </a:p>
                </p:txBody>
              </p:sp>
              <p:sp>
                <p:nvSpPr>
                  <p:cNvPr id="53" name="Line 702"/>
                  <p:cNvSpPr>
                    <a:spLocks noChangeShapeType="1"/>
                  </p:cNvSpPr>
                  <p:nvPr/>
                </p:nvSpPr>
                <p:spPr bwMode="auto">
                  <a:xfrm>
                    <a:off x="2881" y="2109"/>
                    <a:ext cx="274" cy="0"/>
                  </a:xfrm>
                  <a:prstGeom prst="line">
                    <a:avLst/>
                  </a:prstGeom>
                  <a:noFill/>
                  <a:ln w="12700">
                    <a:solidFill>
                      <a:srgbClr val="202020"/>
                    </a:solidFill>
                    <a:round/>
                    <a:headEnd type="none" w="sm" len="sm"/>
                    <a:tailEnd type="none" w="sm" len="sm"/>
                  </a:ln>
                </p:spPr>
                <p:txBody>
                  <a:bodyPr/>
                  <a:lstStyle/>
                  <a:p>
                    <a:endParaRPr lang="zh-CN" altLang="en-US"/>
                  </a:p>
                </p:txBody>
              </p:sp>
            </p:grpSp>
            <p:sp>
              <p:nvSpPr>
                <p:cNvPr id="34" name="Line 704"/>
                <p:cNvSpPr>
                  <a:spLocks noChangeShapeType="1"/>
                </p:cNvSpPr>
                <p:nvPr/>
              </p:nvSpPr>
              <p:spPr bwMode="auto">
                <a:xfrm>
                  <a:off x="3135" y="2020"/>
                  <a:ext cx="0" cy="142"/>
                </a:xfrm>
                <a:prstGeom prst="line">
                  <a:avLst/>
                </a:prstGeom>
                <a:noFill/>
                <a:ln w="12700">
                  <a:solidFill>
                    <a:srgbClr val="000000"/>
                  </a:solidFill>
                  <a:round/>
                  <a:headEnd type="none" w="sm" len="sm"/>
                  <a:tailEnd type="none" w="sm" len="sm"/>
                </a:ln>
              </p:spPr>
              <p:txBody>
                <a:bodyPr/>
                <a:lstStyle/>
                <a:p>
                  <a:endParaRPr lang="zh-CN" altLang="en-US"/>
                </a:p>
              </p:txBody>
            </p:sp>
            <p:grpSp>
              <p:nvGrpSpPr>
                <p:cNvPr id="35" name="Group 711"/>
                <p:cNvGrpSpPr>
                  <a:grpSpLocks/>
                </p:cNvGrpSpPr>
                <p:nvPr/>
              </p:nvGrpSpPr>
              <p:grpSpPr bwMode="auto">
                <a:xfrm>
                  <a:off x="2967" y="1973"/>
                  <a:ext cx="46" cy="87"/>
                  <a:chOff x="2967" y="1973"/>
                  <a:chExt cx="46" cy="87"/>
                </a:xfrm>
              </p:grpSpPr>
              <p:sp>
                <p:nvSpPr>
                  <p:cNvPr id="46" name="AutoShape 705"/>
                  <p:cNvSpPr>
                    <a:spLocks noChangeArrowheads="1"/>
                  </p:cNvSpPr>
                  <p:nvPr/>
                </p:nvSpPr>
                <p:spPr bwMode="auto">
                  <a:xfrm>
                    <a:off x="2967" y="1973"/>
                    <a:ext cx="10" cy="57"/>
                  </a:xfrm>
                  <a:prstGeom prst="roundRect">
                    <a:avLst>
                      <a:gd name="adj" fmla="val 22218"/>
                    </a:avLst>
                  </a:prstGeom>
                  <a:solidFill>
                    <a:srgbClr val="FFFFFF"/>
                  </a:solidFill>
                  <a:ln w="12700">
                    <a:solidFill>
                      <a:srgbClr val="000000"/>
                    </a:solidFill>
                    <a:round/>
                    <a:headEnd/>
                    <a:tailEnd/>
                  </a:ln>
                </p:spPr>
                <p:txBody>
                  <a:bodyPr wrap="none" anchor="ctr"/>
                  <a:lstStyle/>
                  <a:p>
                    <a:endParaRPr lang="zh-CN" altLang="en-US"/>
                  </a:p>
                </p:txBody>
              </p:sp>
              <p:sp>
                <p:nvSpPr>
                  <p:cNvPr id="47" name="AutoShape 706"/>
                  <p:cNvSpPr>
                    <a:spLocks noChangeArrowheads="1"/>
                  </p:cNvSpPr>
                  <p:nvPr/>
                </p:nvSpPr>
                <p:spPr bwMode="auto">
                  <a:xfrm>
                    <a:off x="2967" y="2052"/>
                    <a:ext cx="8" cy="8"/>
                  </a:xfrm>
                  <a:prstGeom prst="roundRect">
                    <a:avLst>
                      <a:gd name="adj" fmla="val 16662"/>
                    </a:avLst>
                  </a:prstGeom>
                  <a:solidFill>
                    <a:srgbClr val="606060"/>
                  </a:solidFill>
                  <a:ln w="12700">
                    <a:solidFill>
                      <a:srgbClr val="000000"/>
                    </a:solidFill>
                    <a:round/>
                    <a:headEnd/>
                    <a:tailEnd/>
                  </a:ln>
                </p:spPr>
                <p:txBody>
                  <a:bodyPr wrap="none" anchor="ctr"/>
                  <a:lstStyle/>
                  <a:p>
                    <a:endParaRPr lang="zh-CN" altLang="en-US"/>
                  </a:p>
                </p:txBody>
              </p:sp>
              <p:sp>
                <p:nvSpPr>
                  <p:cNvPr id="48" name="AutoShape 707"/>
                  <p:cNvSpPr>
                    <a:spLocks noChangeArrowheads="1"/>
                  </p:cNvSpPr>
                  <p:nvPr/>
                </p:nvSpPr>
                <p:spPr bwMode="auto">
                  <a:xfrm>
                    <a:off x="2989" y="2047"/>
                    <a:ext cx="8" cy="8"/>
                  </a:xfrm>
                  <a:prstGeom prst="roundRect">
                    <a:avLst>
                      <a:gd name="adj" fmla="val 9083"/>
                    </a:avLst>
                  </a:prstGeom>
                  <a:solidFill>
                    <a:srgbClr val="606060"/>
                  </a:solidFill>
                  <a:ln w="12700">
                    <a:solidFill>
                      <a:srgbClr val="000000"/>
                    </a:solidFill>
                    <a:round/>
                    <a:headEnd/>
                    <a:tailEnd/>
                  </a:ln>
                </p:spPr>
                <p:txBody>
                  <a:bodyPr wrap="none" anchor="ctr"/>
                  <a:lstStyle/>
                  <a:p>
                    <a:endParaRPr lang="zh-CN" altLang="en-US"/>
                  </a:p>
                </p:txBody>
              </p:sp>
              <p:grpSp>
                <p:nvGrpSpPr>
                  <p:cNvPr id="49" name="Group 710"/>
                  <p:cNvGrpSpPr>
                    <a:grpSpLocks/>
                  </p:cNvGrpSpPr>
                  <p:nvPr/>
                </p:nvGrpSpPr>
                <p:grpSpPr bwMode="auto">
                  <a:xfrm>
                    <a:off x="2968" y="2008"/>
                    <a:ext cx="45" cy="50"/>
                    <a:chOff x="2968" y="2008"/>
                    <a:chExt cx="45" cy="50"/>
                  </a:xfrm>
                </p:grpSpPr>
                <p:sp>
                  <p:nvSpPr>
                    <p:cNvPr id="50" name="Freeform 708"/>
                    <p:cNvSpPr>
                      <a:spLocks/>
                    </p:cNvSpPr>
                    <p:nvPr/>
                  </p:nvSpPr>
                  <p:spPr bwMode="auto">
                    <a:xfrm>
                      <a:off x="2968" y="2008"/>
                      <a:ext cx="1" cy="46"/>
                    </a:xfrm>
                    <a:custGeom>
                      <a:avLst/>
                      <a:gdLst>
                        <a:gd name="T0" fmla="*/ 0 w 1"/>
                        <a:gd name="T1" fmla="*/ 0 h 46"/>
                        <a:gd name="T2" fmla="*/ 0 w 1"/>
                        <a:gd name="T3" fmla="*/ 45 h 46"/>
                        <a:gd name="T4" fmla="*/ 0 w 1"/>
                        <a:gd name="T5" fmla="*/ 38 h 46"/>
                        <a:gd name="T6" fmla="*/ 0 60000 65536"/>
                        <a:gd name="T7" fmla="*/ 0 60000 65536"/>
                        <a:gd name="T8" fmla="*/ 0 60000 65536"/>
                        <a:gd name="T9" fmla="*/ 0 w 1"/>
                        <a:gd name="T10" fmla="*/ 0 h 46"/>
                        <a:gd name="T11" fmla="*/ 1 w 1"/>
                        <a:gd name="T12" fmla="*/ 46 h 46"/>
                      </a:gdLst>
                      <a:ahLst/>
                      <a:cxnLst>
                        <a:cxn ang="T6">
                          <a:pos x="T0" y="T1"/>
                        </a:cxn>
                        <a:cxn ang="T7">
                          <a:pos x="T2" y="T3"/>
                        </a:cxn>
                        <a:cxn ang="T8">
                          <a:pos x="T4" y="T5"/>
                        </a:cxn>
                      </a:cxnLst>
                      <a:rect l="T9" t="T10" r="T11" b="T12"/>
                      <a:pathLst>
                        <a:path w="1" h="46">
                          <a:moveTo>
                            <a:pt x="0" y="0"/>
                          </a:moveTo>
                          <a:lnTo>
                            <a:pt x="0" y="45"/>
                          </a:lnTo>
                          <a:lnTo>
                            <a:pt x="0" y="38"/>
                          </a:lnTo>
                        </a:path>
                      </a:pathLst>
                    </a:custGeom>
                    <a:noFill/>
                    <a:ln w="12700" cap="rnd">
                      <a:solidFill>
                        <a:srgbClr val="000000"/>
                      </a:solidFill>
                      <a:round/>
                      <a:headEnd type="none" w="sm" len="sm"/>
                      <a:tailEnd type="none" w="sm" len="sm"/>
                    </a:ln>
                  </p:spPr>
                  <p:txBody>
                    <a:bodyPr/>
                    <a:lstStyle/>
                    <a:p>
                      <a:endParaRPr lang="zh-CN" altLang="en-US"/>
                    </a:p>
                  </p:txBody>
                </p:sp>
                <p:sp>
                  <p:nvSpPr>
                    <p:cNvPr id="51" name="Line 709"/>
                    <p:cNvSpPr>
                      <a:spLocks noChangeShapeType="1"/>
                    </p:cNvSpPr>
                    <p:nvPr/>
                  </p:nvSpPr>
                  <p:spPr bwMode="auto">
                    <a:xfrm>
                      <a:off x="2968" y="2036"/>
                      <a:ext cx="45" cy="22"/>
                    </a:xfrm>
                    <a:prstGeom prst="line">
                      <a:avLst/>
                    </a:prstGeom>
                    <a:noFill/>
                    <a:ln w="12700">
                      <a:solidFill>
                        <a:srgbClr val="000000"/>
                      </a:solidFill>
                      <a:round/>
                      <a:headEnd type="none" w="sm" len="sm"/>
                      <a:tailEnd type="none" w="sm" len="sm"/>
                    </a:ln>
                  </p:spPr>
                  <p:txBody>
                    <a:bodyPr/>
                    <a:lstStyle/>
                    <a:p>
                      <a:endParaRPr lang="zh-CN" altLang="en-US"/>
                    </a:p>
                  </p:txBody>
                </p:sp>
              </p:grpSp>
            </p:grpSp>
            <p:sp>
              <p:nvSpPr>
                <p:cNvPr id="36" name="Freeform 712"/>
                <p:cNvSpPr>
                  <a:spLocks/>
                </p:cNvSpPr>
                <p:nvPr/>
              </p:nvSpPr>
              <p:spPr bwMode="auto">
                <a:xfrm>
                  <a:off x="3026" y="2029"/>
                  <a:ext cx="22" cy="17"/>
                </a:xfrm>
                <a:custGeom>
                  <a:avLst/>
                  <a:gdLst>
                    <a:gd name="T0" fmla="*/ 0 w 22"/>
                    <a:gd name="T1" fmla="*/ 0 h 17"/>
                    <a:gd name="T2" fmla="*/ 21 w 22"/>
                    <a:gd name="T3" fmla="*/ 0 h 17"/>
                    <a:gd name="T4" fmla="*/ 21 w 22"/>
                    <a:gd name="T5" fmla="*/ 4 h 17"/>
                    <a:gd name="T6" fmla="*/ 21 w 22"/>
                    <a:gd name="T7" fmla="*/ 16 h 17"/>
                    <a:gd name="T8" fmla="*/ 15 w 22"/>
                    <a:gd name="T9" fmla="*/ 16 h 17"/>
                    <a:gd name="T10" fmla="*/ 15 w 22"/>
                    <a:gd name="T11" fmla="*/ 4 h 17"/>
                    <a:gd name="T12" fmla="*/ 0 w 22"/>
                    <a:gd name="T13" fmla="*/ 4 h 17"/>
                    <a:gd name="T14" fmla="*/ 0 w 22"/>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7"/>
                    <a:gd name="T26" fmla="*/ 22 w 22"/>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7">
                      <a:moveTo>
                        <a:pt x="0" y="0"/>
                      </a:moveTo>
                      <a:lnTo>
                        <a:pt x="21" y="0"/>
                      </a:lnTo>
                      <a:lnTo>
                        <a:pt x="21" y="4"/>
                      </a:lnTo>
                      <a:lnTo>
                        <a:pt x="21" y="16"/>
                      </a:lnTo>
                      <a:lnTo>
                        <a:pt x="15" y="16"/>
                      </a:lnTo>
                      <a:lnTo>
                        <a:pt x="15" y="4"/>
                      </a:lnTo>
                      <a:lnTo>
                        <a:pt x="0" y="4"/>
                      </a:lnTo>
                      <a:lnTo>
                        <a:pt x="0" y="0"/>
                      </a:lnTo>
                    </a:path>
                  </a:pathLst>
                </a:custGeom>
                <a:solidFill>
                  <a:srgbClr val="FFFFFF"/>
                </a:solidFill>
                <a:ln w="12700" cap="rnd">
                  <a:solidFill>
                    <a:srgbClr val="000000"/>
                  </a:solidFill>
                  <a:round/>
                  <a:headEnd/>
                  <a:tailEnd/>
                </a:ln>
              </p:spPr>
              <p:txBody>
                <a:bodyPr/>
                <a:lstStyle/>
                <a:p>
                  <a:endParaRPr lang="zh-CN" altLang="en-US"/>
                </a:p>
              </p:txBody>
            </p:sp>
            <p:sp>
              <p:nvSpPr>
                <p:cNvPr id="37" name="Freeform 713"/>
                <p:cNvSpPr>
                  <a:spLocks/>
                </p:cNvSpPr>
                <p:nvPr/>
              </p:nvSpPr>
              <p:spPr bwMode="auto">
                <a:xfrm>
                  <a:off x="2938" y="1926"/>
                  <a:ext cx="198" cy="17"/>
                </a:xfrm>
                <a:custGeom>
                  <a:avLst/>
                  <a:gdLst>
                    <a:gd name="T0" fmla="*/ 0 w 198"/>
                    <a:gd name="T1" fmla="*/ 0 h 17"/>
                    <a:gd name="T2" fmla="*/ 197 w 198"/>
                    <a:gd name="T3" fmla="*/ 0 h 17"/>
                    <a:gd name="T4" fmla="*/ 197 w 198"/>
                    <a:gd name="T5" fmla="*/ 16 h 17"/>
                    <a:gd name="T6" fmla="*/ 0 w 198"/>
                    <a:gd name="T7" fmla="*/ 16 h 17"/>
                    <a:gd name="T8" fmla="*/ 0 w 198"/>
                    <a:gd name="T9" fmla="*/ 0 h 17"/>
                    <a:gd name="T10" fmla="*/ 0 60000 65536"/>
                    <a:gd name="T11" fmla="*/ 0 60000 65536"/>
                    <a:gd name="T12" fmla="*/ 0 60000 65536"/>
                    <a:gd name="T13" fmla="*/ 0 60000 65536"/>
                    <a:gd name="T14" fmla="*/ 0 60000 65536"/>
                    <a:gd name="T15" fmla="*/ 0 w 198"/>
                    <a:gd name="T16" fmla="*/ 0 h 17"/>
                    <a:gd name="T17" fmla="*/ 198 w 198"/>
                    <a:gd name="T18" fmla="*/ 17 h 17"/>
                  </a:gdLst>
                  <a:ahLst/>
                  <a:cxnLst>
                    <a:cxn ang="T10">
                      <a:pos x="T0" y="T1"/>
                    </a:cxn>
                    <a:cxn ang="T11">
                      <a:pos x="T2" y="T3"/>
                    </a:cxn>
                    <a:cxn ang="T12">
                      <a:pos x="T4" y="T5"/>
                    </a:cxn>
                    <a:cxn ang="T13">
                      <a:pos x="T6" y="T7"/>
                    </a:cxn>
                    <a:cxn ang="T14">
                      <a:pos x="T8" y="T9"/>
                    </a:cxn>
                  </a:cxnLst>
                  <a:rect l="T15" t="T16" r="T17" b="T18"/>
                  <a:pathLst>
                    <a:path w="198" h="17">
                      <a:moveTo>
                        <a:pt x="0" y="0"/>
                      </a:moveTo>
                      <a:lnTo>
                        <a:pt x="197" y="0"/>
                      </a:lnTo>
                      <a:lnTo>
                        <a:pt x="197" y="16"/>
                      </a:lnTo>
                      <a:lnTo>
                        <a:pt x="0" y="16"/>
                      </a:lnTo>
                      <a:lnTo>
                        <a:pt x="0" y="0"/>
                      </a:lnTo>
                    </a:path>
                  </a:pathLst>
                </a:custGeom>
                <a:solidFill>
                  <a:srgbClr val="FFFFFF"/>
                </a:solidFill>
                <a:ln w="12700" cap="rnd">
                  <a:solidFill>
                    <a:srgbClr val="000000"/>
                  </a:solidFill>
                  <a:round/>
                  <a:headEnd/>
                  <a:tailEnd/>
                </a:ln>
              </p:spPr>
              <p:txBody>
                <a:bodyPr/>
                <a:lstStyle/>
                <a:p>
                  <a:endParaRPr lang="zh-CN" altLang="en-US"/>
                </a:p>
              </p:txBody>
            </p:sp>
            <p:grpSp>
              <p:nvGrpSpPr>
                <p:cNvPr id="38" name="Group 716"/>
                <p:cNvGrpSpPr>
                  <a:grpSpLocks/>
                </p:cNvGrpSpPr>
                <p:nvPr/>
              </p:nvGrpSpPr>
              <p:grpSpPr bwMode="auto">
                <a:xfrm>
                  <a:off x="2935" y="2114"/>
                  <a:ext cx="216" cy="92"/>
                  <a:chOff x="2935" y="2114"/>
                  <a:chExt cx="216" cy="92"/>
                </a:xfrm>
              </p:grpSpPr>
              <p:sp>
                <p:nvSpPr>
                  <p:cNvPr id="44" name="Freeform 714"/>
                  <p:cNvSpPr>
                    <a:spLocks/>
                  </p:cNvSpPr>
                  <p:nvPr/>
                </p:nvSpPr>
                <p:spPr bwMode="auto">
                  <a:xfrm>
                    <a:off x="2935" y="2114"/>
                    <a:ext cx="216" cy="92"/>
                  </a:xfrm>
                  <a:custGeom>
                    <a:avLst/>
                    <a:gdLst>
                      <a:gd name="T0" fmla="*/ 0 w 216"/>
                      <a:gd name="T1" fmla="*/ 91 h 92"/>
                      <a:gd name="T2" fmla="*/ 0 w 216"/>
                      <a:gd name="T3" fmla="*/ 80 h 92"/>
                      <a:gd name="T4" fmla="*/ 2 w 216"/>
                      <a:gd name="T5" fmla="*/ 71 h 92"/>
                      <a:gd name="T6" fmla="*/ 7 w 216"/>
                      <a:gd name="T7" fmla="*/ 60 h 92"/>
                      <a:gd name="T8" fmla="*/ 11 w 216"/>
                      <a:gd name="T9" fmla="*/ 49 h 92"/>
                      <a:gd name="T10" fmla="*/ 18 w 216"/>
                      <a:gd name="T11" fmla="*/ 38 h 92"/>
                      <a:gd name="T12" fmla="*/ 25 w 216"/>
                      <a:gd name="T13" fmla="*/ 32 h 92"/>
                      <a:gd name="T14" fmla="*/ 34 w 216"/>
                      <a:gd name="T15" fmla="*/ 23 h 92"/>
                      <a:gd name="T16" fmla="*/ 48 w 216"/>
                      <a:gd name="T17" fmla="*/ 15 h 92"/>
                      <a:gd name="T18" fmla="*/ 59 w 216"/>
                      <a:gd name="T19" fmla="*/ 10 h 92"/>
                      <a:gd name="T20" fmla="*/ 71 w 216"/>
                      <a:gd name="T21" fmla="*/ 6 h 92"/>
                      <a:gd name="T22" fmla="*/ 85 w 216"/>
                      <a:gd name="T23" fmla="*/ 1 h 92"/>
                      <a:gd name="T24" fmla="*/ 98 w 216"/>
                      <a:gd name="T25" fmla="*/ 0 h 92"/>
                      <a:gd name="T26" fmla="*/ 112 w 216"/>
                      <a:gd name="T27" fmla="*/ 0 h 92"/>
                      <a:gd name="T28" fmla="*/ 126 w 216"/>
                      <a:gd name="T29" fmla="*/ 1 h 92"/>
                      <a:gd name="T30" fmla="*/ 139 w 216"/>
                      <a:gd name="T31" fmla="*/ 4 h 92"/>
                      <a:gd name="T32" fmla="*/ 153 w 216"/>
                      <a:gd name="T33" fmla="*/ 8 h 92"/>
                      <a:gd name="T34" fmla="*/ 164 w 216"/>
                      <a:gd name="T35" fmla="*/ 15 h 92"/>
                      <a:gd name="T36" fmla="*/ 173 w 216"/>
                      <a:gd name="T37" fmla="*/ 19 h 92"/>
                      <a:gd name="T38" fmla="*/ 181 w 216"/>
                      <a:gd name="T39" fmla="*/ 25 h 92"/>
                      <a:gd name="T40" fmla="*/ 190 w 216"/>
                      <a:gd name="T41" fmla="*/ 34 h 92"/>
                      <a:gd name="T42" fmla="*/ 196 w 216"/>
                      <a:gd name="T43" fmla="*/ 43 h 92"/>
                      <a:gd name="T44" fmla="*/ 204 w 216"/>
                      <a:gd name="T45" fmla="*/ 52 h 92"/>
                      <a:gd name="T46" fmla="*/ 208 w 216"/>
                      <a:gd name="T47" fmla="*/ 58 h 92"/>
                      <a:gd name="T48" fmla="*/ 210 w 216"/>
                      <a:gd name="T49" fmla="*/ 65 h 92"/>
                      <a:gd name="T50" fmla="*/ 213 w 216"/>
                      <a:gd name="T51" fmla="*/ 73 h 92"/>
                      <a:gd name="T52" fmla="*/ 213 w 216"/>
                      <a:gd name="T53" fmla="*/ 80 h 92"/>
                      <a:gd name="T54" fmla="*/ 213 w 216"/>
                      <a:gd name="T55" fmla="*/ 86 h 92"/>
                      <a:gd name="T56" fmla="*/ 215 w 216"/>
                      <a:gd name="T57" fmla="*/ 91 h 92"/>
                      <a:gd name="T58" fmla="*/ 0 w 216"/>
                      <a:gd name="T59" fmla="*/ 91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16"/>
                      <a:gd name="T91" fmla="*/ 0 h 92"/>
                      <a:gd name="T92" fmla="*/ 216 w 216"/>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16" h="92">
                        <a:moveTo>
                          <a:pt x="0" y="91"/>
                        </a:moveTo>
                        <a:lnTo>
                          <a:pt x="0" y="80"/>
                        </a:lnTo>
                        <a:lnTo>
                          <a:pt x="2" y="71"/>
                        </a:lnTo>
                        <a:lnTo>
                          <a:pt x="7" y="60"/>
                        </a:lnTo>
                        <a:lnTo>
                          <a:pt x="11" y="49"/>
                        </a:lnTo>
                        <a:lnTo>
                          <a:pt x="18" y="38"/>
                        </a:lnTo>
                        <a:lnTo>
                          <a:pt x="25" y="32"/>
                        </a:lnTo>
                        <a:lnTo>
                          <a:pt x="34" y="23"/>
                        </a:lnTo>
                        <a:lnTo>
                          <a:pt x="48" y="15"/>
                        </a:lnTo>
                        <a:lnTo>
                          <a:pt x="59" y="10"/>
                        </a:lnTo>
                        <a:lnTo>
                          <a:pt x="71" y="6"/>
                        </a:lnTo>
                        <a:lnTo>
                          <a:pt x="85" y="1"/>
                        </a:lnTo>
                        <a:lnTo>
                          <a:pt x="98" y="0"/>
                        </a:lnTo>
                        <a:lnTo>
                          <a:pt x="112" y="0"/>
                        </a:lnTo>
                        <a:lnTo>
                          <a:pt x="126" y="1"/>
                        </a:lnTo>
                        <a:lnTo>
                          <a:pt x="139" y="4"/>
                        </a:lnTo>
                        <a:lnTo>
                          <a:pt x="153" y="8"/>
                        </a:lnTo>
                        <a:lnTo>
                          <a:pt x="164" y="15"/>
                        </a:lnTo>
                        <a:lnTo>
                          <a:pt x="173" y="19"/>
                        </a:lnTo>
                        <a:lnTo>
                          <a:pt x="181" y="25"/>
                        </a:lnTo>
                        <a:lnTo>
                          <a:pt x="190" y="34"/>
                        </a:lnTo>
                        <a:lnTo>
                          <a:pt x="196" y="43"/>
                        </a:lnTo>
                        <a:lnTo>
                          <a:pt x="204" y="52"/>
                        </a:lnTo>
                        <a:lnTo>
                          <a:pt x="208" y="58"/>
                        </a:lnTo>
                        <a:lnTo>
                          <a:pt x="210" y="65"/>
                        </a:lnTo>
                        <a:lnTo>
                          <a:pt x="213" y="73"/>
                        </a:lnTo>
                        <a:lnTo>
                          <a:pt x="213" y="80"/>
                        </a:lnTo>
                        <a:lnTo>
                          <a:pt x="213" y="86"/>
                        </a:lnTo>
                        <a:lnTo>
                          <a:pt x="215" y="91"/>
                        </a:lnTo>
                        <a:lnTo>
                          <a:pt x="0" y="91"/>
                        </a:lnTo>
                      </a:path>
                    </a:pathLst>
                  </a:custGeom>
                  <a:solidFill>
                    <a:srgbClr val="FFFFFF"/>
                  </a:solidFill>
                  <a:ln w="12700" cap="rnd">
                    <a:solidFill>
                      <a:srgbClr val="000000"/>
                    </a:solidFill>
                    <a:round/>
                    <a:headEnd/>
                    <a:tailEnd/>
                  </a:ln>
                </p:spPr>
                <p:txBody>
                  <a:bodyPr/>
                  <a:lstStyle/>
                  <a:p>
                    <a:endParaRPr lang="zh-CN" altLang="en-US"/>
                  </a:p>
                </p:txBody>
              </p:sp>
              <p:sp>
                <p:nvSpPr>
                  <p:cNvPr id="45" name="Freeform 715"/>
                  <p:cNvSpPr>
                    <a:spLocks/>
                  </p:cNvSpPr>
                  <p:nvPr/>
                </p:nvSpPr>
                <p:spPr bwMode="auto">
                  <a:xfrm>
                    <a:off x="2966" y="2140"/>
                    <a:ext cx="156" cy="66"/>
                  </a:xfrm>
                  <a:custGeom>
                    <a:avLst/>
                    <a:gdLst>
                      <a:gd name="T0" fmla="*/ 0 w 156"/>
                      <a:gd name="T1" fmla="*/ 65 h 66"/>
                      <a:gd name="T2" fmla="*/ 0 w 156"/>
                      <a:gd name="T3" fmla="*/ 58 h 66"/>
                      <a:gd name="T4" fmla="*/ 1 w 156"/>
                      <a:gd name="T5" fmla="*/ 51 h 66"/>
                      <a:gd name="T6" fmla="*/ 4 w 156"/>
                      <a:gd name="T7" fmla="*/ 43 h 66"/>
                      <a:gd name="T8" fmla="*/ 9 w 156"/>
                      <a:gd name="T9" fmla="*/ 34 h 66"/>
                      <a:gd name="T10" fmla="*/ 13 w 156"/>
                      <a:gd name="T11" fmla="*/ 28 h 66"/>
                      <a:gd name="T12" fmla="*/ 18 w 156"/>
                      <a:gd name="T13" fmla="*/ 23 h 66"/>
                      <a:gd name="T14" fmla="*/ 24 w 156"/>
                      <a:gd name="T15" fmla="*/ 17 h 66"/>
                      <a:gd name="T16" fmla="*/ 33 w 156"/>
                      <a:gd name="T17" fmla="*/ 10 h 66"/>
                      <a:gd name="T18" fmla="*/ 43 w 156"/>
                      <a:gd name="T19" fmla="*/ 6 h 66"/>
                      <a:gd name="T20" fmla="*/ 50 w 156"/>
                      <a:gd name="T21" fmla="*/ 4 h 66"/>
                      <a:gd name="T22" fmla="*/ 61 w 156"/>
                      <a:gd name="T23" fmla="*/ 1 h 66"/>
                      <a:gd name="T24" fmla="*/ 70 w 156"/>
                      <a:gd name="T25" fmla="*/ 0 h 66"/>
                      <a:gd name="T26" fmla="*/ 81 w 156"/>
                      <a:gd name="T27" fmla="*/ 0 h 66"/>
                      <a:gd name="T28" fmla="*/ 90 w 156"/>
                      <a:gd name="T29" fmla="*/ 1 h 66"/>
                      <a:gd name="T30" fmla="*/ 99 w 156"/>
                      <a:gd name="T31" fmla="*/ 4 h 66"/>
                      <a:gd name="T32" fmla="*/ 111 w 156"/>
                      <a:gd name="T33" fmla="*/ 6 h 66"/>
                      <a:gd name="T34" fmla="*/ 118 w 156"/>
                      <a:gd name="T35" fmla="*/ 10 h 66"/>
                      <a:gd name="T36" fmla="*/ 125 w 156"/>
                      <a:gd name="T37" fmla="*/ 14 h 66"/>
                      <a:gd name="T38" fmla="*/ 132 w 156"/>
                      <a:gd name="T39" fmla="*/ 19 h 66"/>
                      <a:gd name="T40" fmla="*/ 136 w 156"/>
                      <a:gd name="T41" fmla="*/ 23 h 66"/>
                      <a:gd name="T42" fmla="*/ 141 w 156"/>
                      <a:gd name="T43" fmla="*/ 30 h 66"/>
                      <a:gd name="T44" fmla="*/ 148 w 156"/>
                      <a:gd name="T45" fmla="*/ 36 h 66"/>
                      <a:gd name="T46" fmla="*/ 150 w 156"/>
                      <a:gd name="T47" fmla="*/ 41 h 66"/>
                      <a:gd name="T48" fmla="*/ 150 w 156"/>
                      <a:gd name="T49" fmla="*/ 47 h 66"/>
                      <a:gd name="T50" fmla="*/ 153 w 156"/>
                      <a:gd name="T51" fmla="*/ 51 h 66"/>
                      <a:gd name="T52" fmla="*/ 155 w 156"/>
                      <a:gd name="T53" fmla="*/ 58 h 66"/>
                      <a:gd name="T54" fmla="*/ 155 w 156"/>
                      <a:gd name="T55" fmla="*/ 63 h 66"/>
                      <a:gd name="T56" fmla="*/ 155 w 156"/>
                      <a:gd name="T57" fmla="*/ 65 h 66"/>
                      <a:gd name="T58" fmla="*/ 0 w 156"/>
                      <a:gd name="T59" fmla="*/ 65 h 6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6"/>
                      <a:gd name="T91" fmla="*/ 0 h 66"/>
                      <a:gd name="T92" fmla="*/ 156 w 156"/>
                      <a:gd name="T93" fmla="*/ 66 h 6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6" h="66">
                        <a:moveTo>
                          <a:pt x="0" y="65"/>
                        </a:moveTo>
                        <a:lnTo>
                          <a:pt x="0" y="58"/>
                        </a:lnTo>
                        <a:lnTo>
                          <a:pt x="1" y="51"/>
                        </a:lnTo>
                        <a:lnTo>
                          <a:pt x="4" y="43"/>
                        </a:lnTo>
                        <a:lnTo>
                          <a:pt x="9" y="34"/>
                        </a:lnTo>
                        <a:lnTo>
                          <a:pt x="13" y="28"/>
                        </a:lnTo>
                        <a:lnTo>
                          <a:pt x="18" y="23"/>
                        </a:lnTo>
                        <a:lnTo>
                          <a:pt x="24" y="17"/>
                        </a:lnTo>
                        <a:lnTo>
                          <a:pt x="33" y="10"/>
                        </a:lnTo>
                        <a:lnTo>
                          <a:pt x="43" y="6"/>
                        </a:lnTo>
                        <a:lnTo>
                          <a:pt x="50" y="4"/>
                        </a:lnTo>
                        <a:lnTo>
                          <a:pt x="61" y="1"/>
                        </a:lnTo>
                        <a:lnTo>
                          <a:pt x="70" y="0"/>
                        </a:lnTo>
                        <a:lnTo>
                          <a:pt x="81" y="0"/>
                        </a:lnTo>
                        <a:lnTo>
                          <a:pt x="90" y="1"/>
                        </a:lnTo>
                        <a:lnTo>
                          <a:pt x="99" y="4"/>
                        </a:lnTo>
                        <a:lnTo>
                          <a:pt x="111" y="6"/>
                        </a:lnTo>
                        <a:lnTo>
                          <a:pt x="118" y="10"/>
                        </a:lnTo>
                        <a:lnTo>
                          <a:pt x="125" y="14"/>
                        </a:lnTo>
                        <a:lnTo>
                          <a:pt x="132" y="19"/>
                        </a:lnTo>
                        <a:lnTo>
                          <a:pt x="136" y="23"/>
                        </a:lnTo>
                        <a:lnTo>
                          <a:pt x="141" y="30"/>
                        </a:lnTo>
                        <a:lnTo>
                          <a:pt x="148" y="36"/>
                        </a:lnTo>
                        <a:lnTo>
                          <a:pt x="150" y="41"/>
                        </a:lnTo>
                        <a:lnTo>
                          <a:pt x="150" y="47"/>
                        </a:lnTo>
                        <a:lnTo>
                          <a:pt x="153" y="51"/>
                        </a:lnTo>
                        <a:lnTo>
                          <a:pt x="155" y="58"/>
                        </a:lnTo>
                        <a:lnTo>
                          <a:pt x="155" y="63"/>
                        </a:lnTo>
                        <a:lnTo>
                          <a:pt x="155" y="65"/>
                        </a:lnTo>
                        <a:lnTo>
                          <a:pt x="0" y="65"/>
                        </a:lnTo>
                      </a:path>
                    </a:pathLst>
                  </a:custGeom>
                  <a:solidFill>
                    <a:srgbClr val="808080"/>
                  </a:solidFill>
                  <a:ln w="12700" cap="rnd">
                    <a:solidFill>
                      <a:srgbClr val="000000"/>
                    </a:solidFill>
                    <a:round/>
                    <a:headEnd/>
                    <a:tailEnd/>
                  </a:ln>
                </p:spPr>
                <p:txBody>
                  <a:bodyPr/>
                  <a:lstStyle/>
                  <a:p>
                    <a:endParaRPr lang="zh-CN" altLang="en-US"/>
                  </a:p>
                </p:txBody>
              </p:sp>
            </p:grpSp>
            <p:grpSp>
              <p:nvGrpSpPr>
                <p:cNvPr id="39" name="Group 720"/>
                <p:cNvGrpSpPr>
                  <a:grpSpLocks/>
                </p:cNvGrpSpPr>
                <p:nvPr/>
              </p:nvGrpSpPr>
              <p:grpSpPr bwMode="auto">
                <a:xfrm>
                  <a:off x="2978" y="2156"/>
                  <a:ext cx="132" cy="122"/>
                  <a:chOff x="2978" y="2156"/>
                  <a:chExt cx="132" cy="122"/>
                </a:xfrm>
              </p:grpSpPr>
              <p:sp>
                <p:nvSpPr>
                  <p:cNvPr id="41" name="Oval 717"/>
                  <p:cNvSpPr>
                    <a:spLocks noChangeArrowheads="1"/>
                  </p:cNvSpPr>
                  <p:nvPr/>
                </p:nvSpPr>
                <p:spPr bwMode="auto">
                  <a:xfrm>
                    <a:off x="2978" y="2156"/>
                    <a:ext cx="132" cy="122"/>
                  </a:xfrm>
                  <a:prstGeom prst="ellipse">
                    <a:avLst/>
                  </a:prstGeom>
                  <a:solidFill>
                    <a:srgbClr val="202020"/>
                  </a:solidFill>
                  <a:ln w="12700">
                    <a:solidFill>
                      <a:srgbClr val="000000"/>
                    </a:solidFill>
                    <a:round/>
                    <a:headEnd/>
                    <a:tailEnd/>
                  </a:ln>
                </p:spPr>
                <p:txBody>
                  <a:bodyPr wrap="none" anchor="ctr"/>
                  <a:lstStyle/>
                  <a:p>
                    <a:endParaRPr lang="zh-CN" altLang="en-US"/>
                  </a:p>
                </p:txBody>
              </p:sp>
              <p:sp>
                <p:nvSpPr>
                  <p:cNvPr id="42" name="Oval 718"/>
                  <p:cNvSpPr>
                    <a:spLocks noChangeArrowheads="1"/>
                  </p:cNvSpPr>
                  <p:nvPr/>
                </p:nvSpPr>
                <p:spPr bwMode="auto">
                  <a:xfrm>
                    <a:off x="2996" y="2173"/>
                    <a:ext cx="91" cy="84"/>
                  </a:xfrm>
                  <a:prstGeom prst="ellipse">
                    <a:avLst/>
                  </a:prstGeom>
                  <a:solidFill>
                    <a:srgbClr val="A0A0A0"/>
                  </a:solidFill>
                  <a:ln w="12700">
                    <a:solidFill>
                      <a:srgbClr val="000000"/>
                    </a:solidFill>
                    <a:round/>
                    <a:headEnd/>
                    <a:tailEnd/>
                  </a:ln>
                </p:spPr>
                <p:txBody>
                  <a:bodyPr wrap="none" anchor="ctr"/>
                  <a:lstStyle/>
                  <a:p>
                    <a:endParaRPr lang="zh-CN" altLang="en-US"/>
                  </a:p>
                </p:txBody>
              </p:sp>
              <p:sp>
                <p:nvSpPr>
                  <p:cNvPr id="43" name="Oval 719"/>
                  <p:cNvSpPr>
                    <a:spLocks noChangeArrowheads="1"/>
                  </p:cNvSpPr>
                  <p:nvPr/>
                </p:nvSpPr>
                <p:spPr bwMode="auto">
                  <a:xfrm>
                    <a:off x="3024" y="2202"/>
                    <a:ext cx="36" cy="27"/>
                  </a:xfrm>
                  <a:prstGeom prst="ellipse">
                    <a:avLst/>
                  </a:prstGeom>
                  <a:solidFill>
                    <a:srgbClr val="606060"/>
                  </a:solidFill>
                  <a:ln w="12700">
                    <a:solidFill>
                      <a:srgbClr val="000000"/>
                    </a:solidFill>
                    <a:round/>
                    <a:headEnd/>
                    <a:tailEnd/>
                  </a:ln>
                </p:spPr>
                <p:txBody>
                  <a:bodyPr wrap="none" anchor="ctr"/>
                  <a:lstStyle/>
                  <a:p>
                    <a:endParaRPr lang="zh-CN" altLang="en-US"/>
                  </a:p>
                </p:txBody>
              </p:sp>
            </p:grpSp>
            <p:sp>
              <p:nvSpPr>
                <p:cNvPr id="40" name="Freeform 721"/>
                <p:cNvSpPr>
                  <a:spLocks/>
                </p:cNvSpPr>
                <p:nvPr/>
              </p:nvSpPr>
              <p:spPr bwMode="auto">
                <a:xfrm>
                  <a:off x="2949" y="1909"/>
                  <a:ext cx="173" cy="17"/>
                </a:xfrm>
                <a:custGeom>
                  <a:avLst/>
                  <a:gdLst>
                    <a:gd name="T0" fmla="*/ 0 w 173"/>
                    <a:gd name="T1" fmla="*/ 16 h 17"/>
                    <a:gd name="T2" fmla="*/ 0 w 173"/>
                    <a:gd name="T3" fmla="*/ 13 h 17"/>
                    <a:gd name="T4" fmla="*/ 2 w 173"/>
                    <a:gd name="T5" fmla="*/ 13 h 17"/>
                    <a:gd name="T6" fmla="*/ 4 w 173"/>
                    <a:gd name="T7" fmla="*/ 10 h 17"/>
                    <a:gd name="T8" fmla="*/ 9 w 173"/>
                    <a:gd name="T9" fmla="*/ 8 h 17"/>
                    <a:gd name="T10" fmla="*/ 13 w 173"/>
                    <a:gd name="T11" fmla="*/ 8 h 17"/>
                    <a:gd name="T12" fmla="*/ 21 w 173"/>
                    <a:gd name="T13" fmla="*/ 5 h 17"/>
                    <a:gd name="T14" fmla="*/ 27 w 173"/>
                    <a:gd name="T15" fmla="*/ 5 h 17"/>
                    <a:gd name="T16" fmla="*/ 39 w 173"/>
                    <a:gd name="T17" fmla="*/ 2 h 17"/>
                    <a:gd name="T18" fmla="*/ 48 w 173"/>
                    <a:gd name="T19" fmla="*/ 2 h 17"/>
                    <a:gd name="T20" fmla="*/ 57 w 173"/>
                    <a:gd name="T21" fmla="*/ 0 h 17"/>
                    <a:gd name="T22" fmla="*/ 66 w 173"/>
                    <a:gd name="T23" fmla="*/ 0 h 17"/>
                    <a:gd name="T24" fmla="*/ 77 w 173"/>
                    <a:gd name="T25" fmla="*/ 0 h 17"/>
                    <a:gd name="T26" fmla="*/ 89 w 173"/>
                    <a:gd name="T27" fmla="*/ 0 h 17"/>
                    <a:gd name="T28" fmla="*/ 100 w 173"/>
                    <a:gd name="T29" fmla="*/ 0 h 17"/>
                    <a:gd name="T30" fmla="*/ 112 w 173"/>
                    <a:gd name="T31" fmla="*/ 0 h 17"/>
                    <a:gd name="T32" fmla="*/ 123 w 173"/>
                    <a:gd name="T33" fmla="*/ 2 h 17"/>
                    <a:gd name="T34" fmla="*/ 130 w 173"/>
                    <a:gd name="T35" fmla="*/ 2 h 17"/>
                    <a:gd name="T36" fmla="*/ 137 w 173"/>
                    <a:gd name="T37" fmla="*/ 2 h 17"/>
                    <a:gd name="T38" fmla="*/ 144 w 173"/>
                    <a:gd name="T39" fmla="*/ 5 h 17"/>
                    <a:gd name="T40" fmla="*/ 150 w 173"/>
                    <a:gd name="T41" fmla="*/ 5 h 17"/>
                    <a:gd name="T42" fmla="*/ 158 w 173"/>
                    <a:gd name="T43" fmla="*/ 8 h 17"/>
                    <a:gd name="T44" fmla="*/ 162 w 173"/>
                    <a:gd name="T45" fmla="*/ 8 h 17"/>
                    <a:gd name="T46" fmla="*/ 164 w 173"/>
                    <a:gd name="T47" fmla="*/ 10 h 17"/>
                    <a:gd name="T48" fmla="*/ 167 w 173"/>
                    <a:gd name="T49" fmla="*/ 10 h 17"/>
                    <a:gd name="T50" fmla="*/ 169 w 173"/>
                    <a:gd name="T51" fmla="*/ 13 h 17"/>
                    <a:gd name="T52" fmla="*/ 172 w 173"/>
                    <a:gd name="T53" fmla="*/ 16 h 17"/>
                    <a:gd name="T54" fmla="*/ 0 w 173"/>
                    <a:gd name="T55" fmla="*/ 16 h 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3"/>
                    <a:gd name="T85" fmla="*/ 0 h 17"/>
                    <a:gd name="T86" fmla="*/ 173 w 173"/>
                    <a:gd name="T87" fmla="*/ 17 h 1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3" h="17">
                      <a:moveTo>
                        <a:pt x="0" y="16"/>
                      </a:moveTo>
                      <a:lnTo>
                        <a:pt x="0" y="13"/>
                      </a:lnTo>
                      <a:lnTo>
                        <a:pt x="2" y="13"/>
                      </a:lnTo>
                      <a:lnTo>
                        <a:pt x="4" y="10"/>
                      </a:lnTo>
                      <a:lnTo>
                        <a:pt x="9" y="8"/>
                      </a:lnTo>
                      <a:lnTo>
                        <a:pt x="13" y="8"/>
                      </a:lnTo>
                      <a:lnTo>
                        <a:pt x="21" y="5"/>
                      </a:lnTo>
                      <a:lnTo>
                        <a:pt x="27" y="5"/>
                      </a:lnTo>
                      <a:lnTo>
                        <a:pt x="39" y="2"/>
                      </a:lnTo>
                      <a:lnTo>
                        <a:pt x="48" y="2"/>
                      </a:lnTo>
                      <a:lnTo>
                        <a:pt x="57" y="0"/>
                      </a:lnTo>
                      <a:lnTo>
                        <a:pt x="66" y="0"/>
                      </a:lnTo>
                      <a:lnTo>
                        <a:pt x="77" y="0"/>
                      </a:lnTo>
                      <a:lnTo>
                        <a:pt x="89" y="0"/>
                      </a:lnTo>
                      <a:lnTo>
                        <a:pt x="100" y="0"/>
                      </a:lnTo>
                      <a:lnTo>
                        <a:pt x="112" y="0"/>
                      </a:lnTo>
                      <a:lnTo>
                        <a:pt x="123" y="2"/>
                      </a:lnTo>
                      <a:lnTo>
                        <a:pt x="130" y="2"/>
                      </a:lnTo>
                      <a:lnTo>
                        <a:pt x="137" y="2"/>
                      </a:lnTo>
                      <a:lnTo>
                        <a:pt x="144" y="5"/>
                      </a:lnTo>
                      <a:lnTo>
                        <a:pt x="150" y="5"/>
                      </a:lnTo>
                      <a:lnTo>
                        <a:pt x="158" y="8"/>
                      </a:lnTo>
                      <a:lnTo>
                        <a:pt x="162" y="8"/>
                      </a:lnTo>
                      <a:lnTo>
                        <a:pt x="164" y="10"/>
                      </a:lnTo>
                      <a:lnTo>
                        <a:pt x="167" y="10"/>
                      </a:lnTo>
                      <a:lnTo>
                        <a:pt x="169" y="13"/>
                      </a:lnTo>
                      <a:lnTo>
                        <a:pt x="172" y="16"/>
                      </a:lnTo>
                      <a:lnTo>
                        <a:pt x="0" y="16"/>
                      </a:lnTo>
                    </a:path>
                  </a:pathLst>
                </a:custGeom>
                <a:solidFill>
                  <a:srgbClr val="FF0000"/>
                </a:solidFill>
                <a:ln w="12700" cap="rnd">
                  <a:solidFill>
                    <a:srgbClr val="000000"/>
                  </a:solidFill>
                  <a:round/>
                  <a:headEnd/>
                  <a:tailEnd/>
                </a:ln>
              </p:spPr>
              <p:txBody>
                <a:bodyPr/>
                <a:lstStyle/>
                <a:p>
                  <a:endParaRPr lang="zh-CN" altLang="en-US"/>
                </a:p>
              </p:txBody>
            </p:sp>
          </p:grpSp>
        </p:grpSp>
        <p:grpSp>
          <p:nvGrpSpPr>
            <p:cNvPr id="16" name="Group 730"/>
            <p:cNvGrpSpPr>
              <a:grpSpLocks/>
            </p:cNvGrpSpPr>
            <p:nvPr/>
          </p:nvGrpSpPr>
          <p:grpSpPr bwMode="auto">
            <a:xfrm>
              <a:off x="3175" y="1934"/>
              <a:ext cx="692" cy="192"/>
              <a:chOff x="3175" y="1934"/>
              <a:chExt cx="692" cy="192"/>
            </a:xfrm>
          </p:grpSpPr>
          <p:sp>
            <p:nvSpPr>
              <p:cNvPr id="17" name="Rectangle 724"/>
              <p:cNvSpPr>
                <a:spLocks noChangeArrowheads="1"/>
              </p:cNvSpPr>
              <p:nvPr/>
            </p:nvSpPr>
            <p:spPr bwMode="auto">
              <a:xfrm>
                <a:off x="3640" y="1934"/>
                <a:ext cx="227" cy="96"/>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sp>
            <p:nvSpPr>
              <p:cNvPr id="18" name="Rectangle 725"/>
              <p:cNvSpPr>
                <a:spLocks noChangeArrowheads="1"/>
              </p:cNvSpPr>
              <p:nvPr/>
            </p:nvSpPr>
            <p:spPr bwMode="auto">
              <a:xfrm>
                <a:off x="3640" y="2038"/>
                <a:ext cx="227" cy="88"/>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sp>
            <p:nvSpPr>
              <p:cNvPr id="19" name="Rectangle 726"/>
              <p:cNvSpPr>
                <a:spLocks noChangeArrowheads="1"/>
              </p:cNvSpPr>
              <p:nvPr/>
            </p:nvSpPr>
            <p:spPr bwMode="auto">
              <a:xfrm>
                <a:off x="3396" y="1934"/>
                <a:ext cx="225" cy="96"/>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sp>
            <p:nvSpPr>
              <p:cNvPr id="20" name="Rectangle 727"/>
              <p:cNvSpPr>
                <a:spLocks noChangeArrowheads="1"/>
              </p:cNvSpPr>
              <p:nvPr/>
            </p:nvSpPr>
            <p:spPr bwMode="auto">
              <a:xfrm>
                <a:off x="3396" y="2038"/>
                <a:ext cx="225" cy="88"/>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sp>
            <p:nvSpPr>
              <p:cNvPr id="21" name="Rectangle 728"/>
              <p:cNvSpPr>
                <a:spLocks noChangeArrowheads="1"/>
              </p:cNvSpPr>
              <p:nvPr/>
            </p:nvSpPr>
            <p:spPr bwMode="auto">
              <a:xfrm>
                <a:off x="3175" y="1934"/>
                <a:ext cx="224" cy="96"/>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sp>
            <p:nvSpPr>
              <p:cNvPr id="23" name="Rectangle 729"/>
              <p:cNvSpPr>
                <a:spLocks noChangeArrowheads="1"/>
              </p:cNvSpPr>
              <p:nvPr/>
            </p:nvSpPr>
            <p:spPr bwMode="auto">
              <a:xfrm>
                <a:off x="3175" y="2038"/>
                <a:ext cx="224" cy="88"/>
              </a:xfrm>
              <a:prstGeom prst="rect">
                <a:avLst/>
              </a:prstGeom>
              <a:solidFill>
                <a:schemeClr val="accent1"/>
              </a:solidFill>
              <a:ln w="12700">
                <a:solidFill>
                  <a:schemeClr val="tx1"/>
                </a:solidFill>
                <a:miter lim="800000"/>
                <a:headEnd/>
                <a:tailEnd/>
              </a:ln>
            </p:spPr>
            <p:txBody>
              <a:bodyPr wrap="none" anchor="ctr"/>
              <a:lstStyle/>
              <a:p>
                <a:endParaRPr lang="zh-CN" altLang="en-US"/>
              </a:p>
            </p:txBody>
          </p:sp>
        </p:grpSp>
      </p:grpSp>
      <p:sp>
        <p:nvSpPr>
          <p:cNvPr id="303" name="TextBox 302"/>
          <p:cNvSpPr txBox="1"/>
          <p:nvPr/>
        </p:nvSpPr>
        <p:spPr>
          <a:xfrm>
            <a:off x="2988000" y="1760292"/>
            <a:ext cx="5400000" cy="738664"/>
          </a:xfrm>
          <a:prstGeom prst="rect">
            <a:avLst/>
          </a:prstGeom>
          <a:noFill/>
        </p:spPr>
        <p:txBody>
          <a:bodyPr wrap="square" rtlCol="0">
            <a:spAutoFit/>
          </a:bodyPr>
          <a:lstStyle/>
          <a:p>
            <a:r>
              <a:rPr lang="zh-CN" altLang="en-US" sz="1400" b="1" dirty="0" smtClean="0">
                <a:solidFill>
                  <a:schemeClr val="accent1"/>
                </a:solidFill>
              </a:rPr>
              <a:t>企业租用外部集装箱和运输工具为本企业提供物流运输服务或将本企业物流运输业务外包给其他公司的，对租用或者承包物流运输业务公司的集装箱和运输工具均适用上述两项标准。</a:t>
            </a:r>
            <a:endParaRPr lang="zh-CN" altLang="en-US" sz="1400" b="1" dirty="0">
              <a:solidFill>
                <a:schemeClr val="accent1"/>
              </a:solidFill>
            </a:endParaRPr>
          </a:p>
        </p:txBody>
      </p:sp>
      <p:sp>
        <p:nvSpPr>
          <p:cNvPr id="304" name="TextBox 303"/>
          <p:cNvSpPr txBox="1"/>
          <p:nvPr/>
        </p:nvSpPr>
        <p:spPr>
          <a:xfrm>
            <a:off x="1188000" y="3938956"/>
            <a:ext cx="7128000" cy="738664"/>
          </a:xfrm>
          <a:prstGeom prst="rect">
            <a:avLst/>
          </a:prstGeom>
          <a:noFill/>
        </p:spPr>
        <p:txBody>
          <a:bodyPr wrap="square" rtlCol="0">
            <a:spAutoFit/>
          </a:bodyPr>
          <a:lstStyle/>
          <a:p>
            <a:r>
              <a:rPr lang="zh-CN" altLang="en-US" sz="1400" b="1" dirty="0" smtClean="0">
                <a:solidFill>
                  <a:schemeClr val="accent1"/>
                </a:solidFill>
              </a:rPr>
              <a:t>对于企业或其法定代表人（负责人）、负责关务的高级管理人员、财务负责人连续</a:t>
            </a:r>
            <a:r>
              <a:rPr lang="en-US" altLang="zh-CN" sz="1400" b="1" dirty="0" smtClean="0">
                <a:solidFill>
                  <a:schemeClr val="accent1"/>
                </a:solidFill>
              </a:rPr>
              <a:t>1</a:t>
            </a:r>
            <a:r>
              <a:rPr lang="zh-CN" altLang="en-US" sz="1400" b="1" dirty="0" smtClean="0">
                <a:solidFill>
                  <a:schemeClr val="accent1"/>
                </a:solidFill>
              </a:rPr>
              <a:t>年在工商、商务、税务、银行、检验检疫、公安、检察院、法院、外汇等部门的信用状况。以海关的信用系统查询为准。</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22956"/>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税务</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原创设计师QQ598969553             _6"/>
          <p:cNvSpPr/>
          <p:nvPr/>
        </p:nvSpPr>
        <p:spPr bwMode="auto">
          <a:xfrm>
            <a:off x="655320" y="3738562"/>
            <a:ext cx="302419" cy="309249"/>
          </a:xfrm>
          <a:custGeom>
            <a:avLst/>
            <a:gdLst>
              <a:gd name="T0" fmla="*/ 199 w 206"/>
              <a:gd name="T1" fmla="*/ 159 h 211"/>
              <a:gd name="T2" fmla="*/ 152 w 206"/>
              <a:gd name="T3" fmla="*/ 112 h 211"/>
              <a:gd name="T4" fmla="*/ 152 w 206"/>
              <a:gd name="T5" fmla="*/ 112 h 211"/>
              <a:gd name="T6" fmla="*/ 149 w 206"/>
              <a:gd name="T7" fmla="*/ 109 h 211"/>
              <a:gd name="T8" fmla="*/ 149 w 206"/>
              <a:gd name="T9" fmla="*/ 109 h 211"/>
              <a:gd name="T10" fmla="*/ 144 w 206"/>
              <a:gd name="T11" fmla="*/ 107 h 211"/>
              <a:gd name="T12" fmla="*/ 138 w 206"/>
              <a:gd name="T13" fmla="*/ 114 h 211"/>
              <a:gd name="T14" fmla="*/ 138 w 206"/>
              <a:gd name="T15" fmla="*/ 116 h 211"/>
              <a:gd name="T16" fmla="*/ 138 w 206"/>
              <a:gd name="T17" fmla="*/ 116 h 211"/>
              <a:gd name="T18" fmla="*/ 139 w 206"/>
              <a:gd name="T19" fmla="*/ 117 h 211"/>
              <a:gd name="T20" fmla="*/ 139 w 206"/>
              <a:gd name="T21" fmla="*/ 118 h 211"/>
              <a:gd name="T22" fmla="*/ 139 w 206"/>
              <a:gd name="T23" fmla="*/ 118 h 211"/>
              <a:gd name="T24" fmla="*/ 189 w 206"/>
              <a:gd name="T25" fmla="*/ 168 h 211"/>
              <a:gd name="T26" fmla="*/ 189 w 206"/>
              <a:gd name="T27" fmla="*/ 177 h 211"/>
              <a:gd name="T28" fmla="*/ 170 w 206"/>
              <a:gd name="T29" fmla="*/ 196 h 211"/>
              <a:gd name="T30" fmla="*/ 161 w 206"/>
              <a:gd name="T31" fmla="*/ 196 h 211"/>
              <a:gd name="T32" fmla="*/ 111 w 206"/>
              <a:gd name="T33" fmla="*/ 146 h 211"/>
              <a:gd name="T34" fmla="*/ 110 w 206"/>
              <a:gd name="T35" fmla="*/ 145 h 211"/>
              <a:gd name="T36" fmla="*/ 105 w 206"/>
              <a:gd name="T37" fmla="*/ 142 h 211"/>
              <a:gd name="T38" fmla="*/ 102 w 206"/>
              <a:gd name="T39" fmla="*/ 142 h 211"/>
              <a:gd name="T40" fmla="*/ 80 w 206"/>
              <a:gd name="T41" fmla="*/ 146 h 211"/>
              <a:gd name="T42" fmla="*/ 13 w 206"/>
              <a:gd name="T43" fmla="*/ 80 h 211"/>
              <a:gd name="T44" fmla="*/ 16 w 206"/>
              <a:gd name="T45" fmla="*/ 63 h 211"/>
              <a:gd name="T46" fmla="*/ 36 w 206"/>
              <a:gd name="T47" fmla="*/ 84 h 211"/>
              <a:gd name="T48" fmla="*/ 64 w 206"/>
              <a:gd name="T49" fmla="*/ 84 h 211"/>
              <a:gd name="T50" fmla="*/ 83 w 206"/>
              <a:gd name="T51" fmla="*/ 65 h 211"/>
              <a:gd name="T52" fmla="*/ 83 w 206"/>
              <a:gd name="T53" fmla="*/ 37 h 211"/>
              <a:gd name="T54" fmla="*/ 62 w 206"/>
              <a:gd name="T55" fmla="*/ 16 h 211"/>
              <a:gd name="T56" fmla="*/ 80 w 206"/>
              <a:gd name="T57" fmla="*/ 14 h 211"/>
              <a:gd name="T58" fmla="*/ 146 w 206"/>
              <a:gd name="T59" fmla="*/ 80 h 211"/>
              <a:gd name="T60" fmla="*/ 146 w 206"/>
              <a:gd name="T61" fmla="*/ 86 h 211"/>
              <a:gd name="T62" fmla="*/ 152 w 206"/>
              <a:gd name="T63" fmla="*/ 92 h 211"/>
              <a:gd name="T64" fmla="*/ 159 w 206"/>
              <a:gd name="T65" fmla="*/ 86 h 211"/>
              <a:gd name="T66" fmla="*/ 159 w 206"/>
              <a:gd name="T67" fmla="*/ 86 h 211"/>
              <a:gd name="T68" fmla="*/ 159 w 206"/>
              <a:gd name="T69" fmla="*/ 80 h 211"/>
              <a:gd name="T70" fmla="*/ 80 w 206"/>
              <a:gd name="T71" fmla="*/ 0 h 211"/>
              <a:gd name="T72" fmla="*/ 48 w 206"/>
              <a:gd name="T73" fmla="*/ 7 h 211"/>
              <a:gd name="T74" fmla="*/ 44 w 206"/>
              <a:gd name="T75" fmla="*/ 12 h 211"/>
              <a:gd name="T76" fmla="*/ 46 w 206"/>
              <a:gd name="T77" fmla="*/ 18 h 211"/>
              <a:gd name="T78" fmla="*/ 74 w 206"/>
              <a:gd name="T79" fmla="*/ 46 h 211"/>
              <a:gd name="T80" fmla="*/ 74 w 206"/>
              <a:gd name="T81" fmla="*/ 56 h 211"/>
              <a:gd name="T82" fmla="*/ 55 w 206"/>
              <a:gd name="T83" fmla="*/ 74 h 211"/>
              <a:gd name="T84" fmla="*/ 46 w 206"/>
              <a:gd name="T85" fmla="*/ 74 h 211"/>
              <a:gd name="T86" fmla="*/ 18 w 206"/>
              <a:gd name="T87" fmla="*/ 46 h 211"/>
              <a:gd name="T88" fmla="*/ 12 w 206"/>
              <a:gd name="T89" fmla="*/ 44 h 211"/>
              <a:gd name="T90" fmla="*/ 7 w 206"/>
              <a:gd name="T91" fmla="*/ 48 h 211"/>
              <a:gd name="T92" fmla="*/ 0 w 206"/>
              <a:gd name="T93" fmla="*/ 80 h 211"/>
              <a:gd name="T94" fmla="*/ 80 w 206"/>
              <a:gd name="T95" fmla="*/ 159 h 211"/>
              <a:gd name="T96" fmla="*/ 102 w 206"/>
              <a:gd name="T97" fmla="*/ 156 h 211"/>
              <a:gd name="T98" fmla="*/ 152 w 206"/>
              <a:gd name="T99" fmla="*/ 205 h 211"/>
              <a:gd name="T100" fmla="*/ 166 w 206"/>
              <a:gd name="T101" fmla="*/ 211 h 211"/>
              <a:gd name="T102" fmla="*/ 180 w 206"/>
              <a:gd name="T103" fmla="*/ 205 h 211"/>
              <a:gd name="T104" fmla="*/ 199 w 206"/>
              <a:gd name="T105" fmla="*/ 187 h 211"/>
              <a:gd name="T106" fmla="*/ 199 w 206"/>
              <a:gd name="T107" fmla="*/ 1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11">
                <a:moveTo>
                  <a:pt x="199" y="159"/>
                </a:moveTo>
                <a:cubicBezTo>
                  <a:pt x="152" y="112"/>
                  <a:pt x="152" y="112"/>
                  <a:pt x="152" y="112"/>
                </a:cubicBezTo>
                <a:cubicBezTo>
                  <a:pt x="152" y="112"/>
                  <a:pt x="152" y="112"/>
                  <a:pt x="152" y="112"/>
                </a:cubicBezTo>
                <a:cubicBezTo>
                  <a:pt x="149" y="109"/>
                  <a:pt x="149" y="109"/>
                  <a:pt x="149" y="109"/>
                </a:cubicBezTo>
                <a:cubicBezTo>
                  <a:pt x="149" y="109"/>
                  <a:pt x="149" y="109"/>
                  <a:pt x="149" y="109"/>
                </a:cubicBezTo>
                <a:cubicBezTo>
                  <a:pt x="148" y="108"/>
                  <a:pt x="146" y="107"/>
                  <a:pt x="144" y="107"/>
                </a:cubicBezTo>
                <a:cubicBezTo>
                  <a:pt x="141" y="107"/>
                  <a:pt x="138" y="110"/>
                  <a:pt x="138" y="114"/>
                </a:cubicBezTo>
                <a:cubicBezTo>
                  <a:pt x="138" y="114"/>
                  <a:pt x="138" y="115"/>
                  <a:pt x="138" y="116"/>
                </a:cubicBezTo>
                <a:cubicBezTo>
                  <a:pt x="138" y="116"/>
                  <a:pt x="138" y="116"/>
                  <a:pt x="138" y="116"/>
                </a:cubicBezTo>
                <a:cubicBezTo>
                  <a:pt x="138" y="117"/>
                  <a:pt x="139" y="117"/>
                  <a:pt x="139" y="117"/>
                </a:cubicBezTo>
                <a:cubicBezTo>
                  <a:pt x="139" y="118"/>
                  <a:pt x="139" y="118"/>
                  <a:pt x="139" y="118"/>
                </a:cubicBezTo>
                <a:cubicBezTo>
                  <a:pt x="139" y="118"/>
                  <a:pt x="139" y="118"/>
                  <a:pt x="139" y="118"/>
                </a:cubicBezTo>
                <a:cubicBezTo>
                  <a:pt x="189" y="168"/>
                  <a:pt x="189" y="168"/>
                  <a:pt x="189" y="168"/>
                </a:cubicBezTo>
                <a:cubicBezTo>
                  <a:pt x="192" y="170"/>
                  <a:pt x="192" y="175"/>
                  <a:pt x="189" y="177"/>
                </a:cubicBezTo>
                <a:cubicBezTo>
                  <a:pt x="170" y="196"/>
                  <a:pt x="170" y="196"/>
                  <a:pt x="170" y="196"/>
                </a:cubicBezTo>
                <a:cubicBezTo>
                  <a:pt x="168" y="198"/>
                  <a:pt x="164" y="198"/>
                  <a:pt x="161" y="196"/>
                </a:cubicBezTo>
                <a:cubicBezTo>
                  <a:pt x="111" y="146"/>
                  <a:pt x="111" y="146"/>
                  <a:pt x="111" y="146"/>
                </a:cubicBezTo>
                <a:cubicBezTo>
                  <a:pt x="111" y="146"/>
                  <a:pt x="111" y="145"/>
                  <a:pt x="110" y="145"/>
                </a:cubicBezTo>
                <a:cubicBezTo>
                  <a:pt x="109" y="143"/>
                  <a:pt x="107" y="142"/>
                  <a:pt x="105" y="142"/>
                </a:cubicBezTo>
                <a:cubicBezTo>
                  <a:pt x="104" y="142"/>
                  <a:pt x="103" y="142"/>
                  <a:pt x="102" y="142"/>
                </a:cubicBezTo>
                <a:cubicBezTo>
                  <a:pt x="95" y="145"/>
                  <a:pt x="87" y="146"/>
                  <a:pt x="80" y="146"/>
                </a:cubicBezTo>
                <a:cubicBezTo>
                  <a:pt x="43" y="146"/>
                  <a:pt x="13" y="116"/>
                  <a:pt x="13" y="80"/>
                </a:cubicBezTo>
                <a:cubicBezTo>
                  <a:pt x="13" y="74"/>
                  <a:pt x="14" y="68"/>
                  <a:pt x="16" y="63"/>
                </a:cubicBezTo>
                <a:cubicBezTo>
                  <a:pt x="36" y="84"/>
                  <a:pt x="36" y="84"/>
                  <a:pt x="36" y="84"/>
                </a:cubicBezTo>
                <a:cubicBezTo>
                  <a:pt x="44" y="91"/>
                  <a:pt x="57" y="91"/>
                  <a:pt x="64" y="84"/>
                </a:cubicBezTo>
                <a:cubicBezTo>
                  <a:pt x="83" y="65"/>
                  <a:pt x="83" y="65"/>
                  <a:pt x="83" y="65"/>
                </a:cubicBezTo>
                <a:cubicBezTo>
                  <a:pt x="91" y="57"/>
                  <a:pt x="91" y="45"/>
                  <a:pt x="83" y="37"/>
                </a:cubicBezTo>
                <a:cubicBezTo>
                  <a:pt x="62" y="16"/>
                  <a:pt x="62" y="16"/>
                  <a:pt x="62" y="16"/>
                </a:cubicBezTo>
                <a:cubicBezTo>
                  <a:pt x="68" y="14"/>
                  <a:pt x="74" y="14"/>
                  <a:pt x="80" y="14"/>
                </a:cubicBezTo>
                <a:cubicBezTo>
                  <a:pt x="116" y="14"/>
                  <a:pt x="146" y="43"/>
                  <a:pt x="146" y="80"/>
                </a:cubicBezTo>
                <a:cubicBezTo>
                  <a:pt x="146" y="81"/>
                  <a:pt x="146" y="85"/>
                  <a:pt x="146" y="86"/>
                </a:cubicBezTo>
                <a:cubicBezTo>
                  <a:pt x="146" y="89"/>
                  <a:pt x="149" y="92"/>
                  <a:pt x="152" y="92"/>
                </a:cubicBezTo>
                <a:cubicBezTo>
                  <a:pt x="156" y="92"/>
                  <a:pt x="159" y="89"/>
                  <a:pt x="159" y="86"/>
                </a:cubicBezTo>
                <a:cubicBezTo>
                  <a:pt x="159" y="86"/>
                  <a:pt x="159" y="86"/>
                  <a:pt x="159" y="86"/>
                </a:cubicBezTo>
                <a:cubicBezTo>
                  <a:pt x="159" y="84"/>
                  <a:pt x="159" y="82"/>
                  <a:pt x="159" y="80"/>
                </a:cubicBezTo>
                <a:cubicBezTo>
                  <a:pt x="159" y="36"/>
                  <a:pt x="123" y="0"/>
                  <a:pt x="80" y="0"/>
                </a:cubicBezTo>
                <a:cubicBezTo>
                  <a:pt x="69" y="0"/>
                  <a:pt x="58" y="3"/>
                  <a:pt x="48" y="7"/>
                </a:cubicBezTo>
                <a:cubicBezTo>
                  <a:pt x="46" y="8"/>
                  <a:pt x="44" y="10"/>
                  <a:pt x="44" y="12"/>
                </a:cubicBezTo>
                <a:cubicBezTo>
                  <a:pt x="43" y="14"/>
                  <a:pt x="44" y="16"/>
                  <a:pt x="46" y="18"/>
                </a:cubicBezTo>
                <a:cubicBezTo>
                  <a:pt x="74" y="46"/>
                  <a:pt x="74" y="46"/>
                  <a:pt x="74" y="46"/>
                </a:cubicBezTo>
                <a:cubicBezTo>
                  <a:pt x="76" y="49"/>
                  <a:pt x="76" y="53"/>
                  <a:pt x="74" y="56"/>
                </a:cubicBezTo>
                <a:cubicBezTo>
                  <a:pt x="55" y="74"/>
                  <a:pt x="55" y="74"/>
                  <a:pt x="55" y="74"/>
                </a:cubicBezTo>
                <a:cubicBezTo>
                  <a:pt x="53" y="77"/>
                  <a:pt x="48" y="77"/>
                  <a:pt x="46" y="74"/>
                </a:cubicBezTo>
                <a:cubicBezTo>
                  <a:pt x="18" y="46"/>
                  <a:pt x="18" y="46"/>
                  <a:pt x="18" y="46"/>
                </a:cubicBezTo>
                <a:cubicBezTo>
                  <a:pt x="16" y="45"/>
                  <a:pt x="14" y="44"/>
                  <a:pt x="12" y="44"/>
                </a:cubicBezTo>
                <a:cubicBezTo>
                  <a:pt x="9" y="45"/>
                  <a:pt x="8" y="46"/>
                  <a:pt x="7" y="48"/>
                </a:cubicBezTo>
                <a:cubicBezTo>
                  <a:pt x="2" y="58"/>
                  <a:pt x="0" y="69"/>
                  <a:pt x="0" y="80"/>
                </a:cubicBezTo>
                <a:cubicBezTo>
                  <a:pt x="0" y="124"/>
                  <a:pt x="36" y="159"/>
                  <a:pt x="80" y="159"/>
                </a:cubicBezTo>
                <a:cubicBezTo>
                  <a:pt x="87" y="159"/>
                  <a:pt x="95" y="158"/>
                  <a:pt x="102" y="156"/>
                </a:cubicBezTo>
                <a:cubicBezTo>
                  <a:pt x="152" y="205"/>
                  <a:pt x="152" y="205"/>
                  <a:pt x="152" y="205"/>
                </a:cubicBezTo>
                <a:cubicBezTo>
                  <a:pt x="155" y="209"/>
                  <a:pt x="160" y="211"/>
                  <a:pt x="166" y="211"/>
                </a:cubicBezTo>
                <a:cubicBezTo>
                  <a:pt x="171" y="211"/>
                  <a:pt x="176" y="209"/>
                  <a:pt x="180" y="205"/>
                </a:cubicBezTo>
                <a:cubicBezTo>
                  <a:pt x="199" y="187"/>
                  <a:pt x="199" y="187"/>
                  <a:pt x="199" y="187"/>
                </a:cubicBezTo>
                <a:cubicBezTo>
                  <a:pt x="206" y="179"/>
                  <a:pt x="206" y="166"/>
                  <a:pt x="199" y="15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pic>
        <p:nvPicPr>
          <p:cNvPr id="8"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589577902"/>
      </p:ext>
    </p:extLst>
  </p:cSld>
  <p:clrMapOvr>
    <a:masterClrMapping/>
  </p:clrMapOvr>
  <p:transition spd="slow">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8" name="TextBox 7"/>
          <p:cNvSpPr txBox="1"/>
          <p:nvPr/>
        </p:nvSpPr>
        <p:spPr>
          <a:xfrm>
            <a:off x="540000" y="760638"/>
            <a:ext cx="8064000" cy="3970318"/>
          </a:xfrm>
          <a:prstGeom prst="rect">
            <a:avLst/>
          </a:prstGeom>
          <a:noFill/>
        </p:spPr>
        <p:txBody>
          <a:bodyPr wrap="square" rtlCol="0">
            <a:spAutoFit/>
          </a:bodyPr>
          <a:lstStyle/>
          <a:p>
            <a:pPr algn="ctr"/>
            <a:r>
              <a:rPr lang="zh-CN" altLang="en-US" sz="1400" b="1" dirty="0" smtClean="0">
                <a:solidFill>
                  <a:schemeClr val="accent1"/>
                </a:solidFill>
              </a:rPr>
              <a:t>国家税务总局</a:t>
            </a:r>
          </a:p>
          <a:p>
            <a:pPr algn="ctr"/>
            <a:r>
              <a:rPr lang="zh-CN" altLang="en-US" sz="1400" b="1" dirty="0" smtClean="0">
                <a:solidFill>
                  <a:schemeClr val="accent1"/>
                </a:solidFill>
              </a:rPr>
              <a:t>关于</a:t>
            </a:r>
            <a:r>
              <a:rPr lang="en-US" altLang="zh-CN" sz="1400" b="1" dirty="0" smtClean="0">
                <a:solidFill>
                  <a:schemeClr val="accent1"/>
                </a:solidFill>
              </a:rPr>
              <a:t>2016</a:t>
            </a:r>
            <a:r>
              <a:rPr lang="zh-CN" altLang="en-US" sz="1400" b="1" dirty="0" smtClean="0">
                <a:solidFill>
                  <a:schemeClr val="accent1"/>
                </a:solidFill>
              </a:rPr>
              <a:t>年度企业研究开发费用税前加计扣除政策企业所得税纳税申报问题的公告</a:t>
            </a:r>
          </a:p>
          <a:p>
            <a:pPr algn="ctr"/>
            <a:r>
              <a:rPr lang="zh-CN" altLang="en-US" sz="1400" b="1" dirty="0" smtClean="0">
                <a:solidFill>
                  <a:schemeClr val="accent1"/>
                </a:solidFill>
              </a:rPr>
              <a:t>国家税务总局公告</a:t>
            </a:r>
            <a:r>
              <a:rPr lang="en-US" altLang="zh-CN" sz="1400" b="1" dirty="0" smtClean="0">
                <a:solidFill>
                  <a:schemeClr val="accent1"/>
                </a:solidFill>
              </a:rPr>
              <a:t>2017</a:t>
            </a:r>
            <a:r>
              <a:rPr lang="zh-CN" altLang="en-US" sz="1400" b="1" dirty="0" smtClean="0">
                <a:solidFill>
                  <a:schemeClr val="accent1"/>
                </a:solidFill>
              </a:rPr>
              <a:t>年第</a:t>
            </a:r>
            <a:r>
              <a:rPr lang="en-US" altLang="zh-CN" sz="1400" b="1" dirty="0" smtClean="0">
                <a:solidFill>
                  <a:schemeClr val="accent1"/>
                </a:solidFill>
              </a:rPr>
              <a:t>12</a:t>
            </a:r>
            <a:r>
              <a:rPr lang="zh-CN" altLang="en-US" sz="1400" b="1" dirty="0" smtClean="0">
                <a:solidFill>
                  <a:schemeClr val="accent1"/>
                </a:solidFill>
              </a:rPr>
              <a:t>号</a:t>
            </a:r>
          </a:p>
          <a:p>
            <a:endParaRPr lang="zh-CN" altLang="en-US" sz="1400" dirty="0" smtClean="0"/>
          </a:p>
          <a:p>
            <a:r>
              <a:rPr lang="zh-CN" altLang="en-US" sz="1400" dirty="0" smtClean="0"/>
              <a:t>　　为有效落实</a:t>
            </a:r>
            <a:r>
              <a:rPr lang="en-US" altLang="zh-CN" sz="1400" dirty="0" smtClean="0"/>
              <a:t>《</a:t>
            </a:r>
            <a:r>
              <a:rPr lang="zh-CN" altLang="en-US" sz="1400" dirty="0" smtClean="0"/>
              <a:t>国家税务总局关于企业研究开发费用税前加计扣除政策有关问题的公告</a:t>
            </a:r>
            <a:r>
              <a:rPr lang="en-US" altLang="zh-CN" sz="1400" dirty="0" smtClean="0"/>
              <a:t>》</a:t>
            </a:r>
            <a:r>
              <a:rPr lang="zh-CN" altLang="en-US" sz="1400" dirty="0" smtClean="0"/>
              <a:t>（国家税务总局公告</a:t>
            </a:r>
            <a:r>
              <a:rPr lang="en-US" altLang="zh-CN" sz="1400" dirty="0" smtClean="0"/>
              <a:t>2015</a:t>
            </a:r>
            <a:r>
              <a:rPr lang="zh-CN" altLang="en-US" sz="1400" dirty="0" smtClean="0"/>
              <a:t>年第</a:t>
            </a:r>
            <a:r>
              <a:rPr lang="en-US" altLang="zh-CN" sz="1400" dirty="0" smtClean="0"/>
              <a:t>97</a:t>
            </a:r>
            <a:r>
              <a:rPr lang="zh-CN" altLang="en-US" sz="1400" dirty="0" smtClean="0"/>
              <a:t>号，以下简称“</a:t>
            </a:r>
            <a:r>
              <a:rPr lang="en-US" altLang="zh-CN" sz="1400" dirty="0" smtClean="0"/>
              <a:t>97</a:t>
            </a:r>
            <a:r>
              <a:rPr lang="zh-CN" altLang="en-US" sz="1400" dirty="0" smtClean="0"/>
              <a:t>号公告”）规定，现就</a:t>
            </a:r>
            <a:r>
              <a:rPr lang="en-US" altLang="zh-CN" sz="1400" dirty="0" smtClean="0"/>
              <a:t>2016</a:t>
            </a:r>
            <a:r>
              <a:rPr lang="zh-CN" altLang="en-US" sz="1400" dirty="0" smtClean="0"/>
              <a:t>年度企业研究开发费用税前加计扣除企业所得税年度纳税申报问题公告如下：</a:t>
            </a:r>
          </a:p>
          <a:p>
            <a:r>
              <a:rPr lang="zh-CN" altLang="en-US" sz="1400" dirty="0" smtClean="0"/>
              <a:t> 　　一、企业享受研究开发费用税前加计扣除政策的，在年度纳税申报时，应当按照</a:t>
            </a:r>
            <a:r>
              <a:rPr lang="en-US" altLang="zh-CN" sz="1400" dirty="0" smtClean="0"/>
              <a:t>97</a:t>
            </a:r>
            <a:r>
              <a:rPr lang="zh-CN" altLang="en-US" sz="1400" dirty="0" smtClean="0"/>
              <a:t>号公告第六条第</a:t>
            </a:r>
            <a:r>
              <a:rPr lang="en-US" altLang="zh-CN" sz="1400" dirty="0" smtClean="0"/>
              <a:t>(</a:t>
            </a:r>
            <a:r>
              <a:rPr lang="zh-CN" altLang="en-US" sz="1400" dirty="0" smtClean="0"/>
              <a:t>一</a:t>
            </a:r>
            <a:r>
              <a:rPr lang="en-US" altLang="zh-CN" sz="1400" dirty="0" smtClean="0"/>
              <a:t>)</a:t>
            </a:r>
            <a:r>
              <a:rPr lang="zh-CN" altLang="en-US" sz="1400" dirty="0" smtClean="0"/>
              <a:t>项规定，附报</a:t>
            </a:r>
            <a:r>
              <a:rPr lang="en-US" altLang="zh-CN" sz="1400" dirty="0" smtClean="0"/>
              <a:t>《</a:t>
            </a:r>
            <a:r>
              <a:rPr lang="zh-CN" altLang="en-US" sz="1400" dirty="0" smtClean="0"/>
              <a:t>研发项目可加计扣除研究开发费用情况归集表</a:t>
            </a:r>
            <a:r>
              <a:rPr lang="en-US" altLang="zh-CN" sz="1400" dirty="0" smtClean="0"/>
              <a:t>》</a:t>
            </a:r>
            <a:r>
              <a:rPr lang="zh-CN" altLang="en-US" sz="1400" dirty="0" smtClean="0"/>
              <a:t>（以下简称</a:t>
            </a:r>
            <a:r>
              <a:rPr lang="en-US" altLang="zh-CN" sz="1400" dirty="0" smtClean="0"/>
              <a:t>《</a:t>
            </a:r>
            <a:r>
              <a:rPr lang="zh-CN" altLang="en-US" sz="1400" dirty="0" smtClean="0"/>
              <a:t>情况归集表</a:t>
            </a:r>
            <a:r>
              <a:rPr lang="en-US" altLang="zh-CN" sz="1400" dirty="0" smtClean="0"/>
              <a:t>》</a:t>
            </a:r>
            <a:r>
              <a:rPr lang="zh-CN" altLang="en-US" sz="1400" dirty="0" smtClean="0"/>
              <a:t>）。</a:t>
            </a:r>
          </a:p>
          <a:p>
            <a:r>
              <a:rPr lang="zh-CN" altLang="en-US" sz="1400" dirty="0" smtClean="0"/>
              <a:t> 　　二、企业享受研究开发费用税前加计扣除政策的，在填报</a:t>
            </a:r>
            <a:r>
              <a:rPr lang="en-US" altLang="zh-CN" sz="1400" dirty="0" smtClean="0"/>
              <a:t>《</a:t>
            </a:r>
            <a:r>
              <a:rPr lang="zh-CN" altLang="en-US" sz="1400" dirty="0" smtClean="0"/>
              <a:t>中华人民共和国企业所得税年度纳税申报表（</a:t>
            </a:r>
            <a:r>
              <a:rPr lang="en-US" altLang="zh-CN" sz="1400" dirty="0" smtClean="0"/>
              <a:t>A</a:t>
            </a:r>
            <a:r>
              <a:rPr lang="zh-CN" altLang="en-US" sz="1400" dirty="0" smtClean="0"/>
              <a:t>类，</a:t>
            </a:r>
            <a:r>
              <a:rPr lang="en-US" altLang="zh-CN" sz="1400" dirty="0" smtClean="0"/>
              <a:t>2014</a:t>
            </a:r>
            <a:r>
              <a:rPr lang="zh-CN" altLang="en-US" sz="1400" dirty="0" smtClean="0"/>
              <a:t>年版）</a:t>
            </a:r>
            <a:r>
              <a:rPr lang="en-US" altLang="zh-CN" sz="1400" dirty="0" smtClean="0"/>
              <a:t>》</a:t>
            </a:r>
            <a:r>
              <a:rPr lang="zh-CN" altLang="en-US" sz="1400" dirty="0" smtClean="0"/>
              <a:t>之</a:t>
            </a:r>
            <a:r>
              <a:rPr lang="en-US" altLang="zh-CN" sz="1400" dirty="0" smtClean="0"/>
              <a:t>《</a:t>
            </a:r>
            <a:r>
              <a:rPr lang="zh-CN" altLang="en-US" sz="1400" dirty="0" smtClean="0"/>
              <a:t>研发费用加计扣除优惠明细表</a:t>
            </a:r>
            <a:r>
              <a:rPr lang="en-US" altLang="zh-CN" sz="1400" dirty="0" smtClean="0"/>
              <a:t>》</a:t>
            </a:r>
            <a:r>
              <a:rPr lang="zh-CN" altLang="en-US" sz="1400" dirty="0" smtClean="0"/>
              <a:t>（</a:t>
            </a:r>
            <a:r>
              <a:rPr lang="en-US" altLang="zh-CN" sz="1400" dirty="0" smtClean="0"/>
              <a:t>A107014</a:t>
            </a:r>
            <a:r>
              <a:rPr lang="zh-CN" altLang="en-US" sz="1400" dirty="0" smtClean="0"/>
              <a:t>）时，仅填写第</a:t>
            </a:r>
            <a:r>
              <a:rPr lang="en-US" altLang="zh-CN" sz="1400" dirty="0" smtClean="0"/>
              <a:t>10</a:t>
            </a:r>
            <a:r>
              <a:rPr lang="zh-CN" altLang="en-US" sz="1400" dirty="0" smtClean="0"/>
              <a:t>行第</a:t>
            </a:r>
            <a:r>
              <a:rPr lang="en-US" altLang="zh-CN" sz="1400" dirty="0" smtClean="0"/>
              <a:t>19</a:t>
            </a:r>
            <a:r>
              <a:rPr lang="zh-CN" altLang="en-US" sz="1400" dirty="0" smtClean="0"/>
              <a:t>列“本年研发费用加计扣除额合计”，数据来源为</a:t>
            </a:r>
            <a:r>
              <a:rPr lang="en-US" altLang="zh-CN" sz="1400" dirty="0" smtClean="0"/>
              <a:t>《</a:t>
            </a:r>
            <a:r>
              <a:rPr lang="zh-CN" altLang="en-US" sz="1400" dirty="0" smtClean="0"/>
              <a:t>情况归集表</a:t>
            </a:r>
            <a:r>
              <a:rPr lang="en-US" altLang="zh-CN" sz="1400" dirty="0" smtClean="0"/>
              <a:t>》</a:t>
            </a:r>
            <a:r>
              <a:rPr lang="zh-CN" altLang="en-US" sz="1400" dirty="0" smtClean="0"/>
              <a:t>序号</a:t>
            </a:r>
            <a:r>
              <a:rPr lang="en-US" altLang="zh-CN" sz="1400" dirty="0" smtClean="0"/>
              <a:t>11“</a:t>
            </a:r>
            <a:r>
              <a:rPr lang="zh-CN" altLang="en-US" sz="1400" dirty="0" smtClean="0"/>
              <a:t>十一、当期实际加计扣除总额”行次填写的“发生额”。</a:t>
            </a:r>
          </a:p>
          <a:p>
            <a:r>
              <a:rPr lang="zh-CN" altLang="en-US" sz="1400" dirty="0" smtClean="0"/>
              <a:t> 　　三、本公告适用于</a:t>
            </a:r>
            <a:r>
              <a:rPr lang="en-US" altLang="zh-CN" sz="1400" dirty="0" smtClean="0"/>
              <a:t>2016</a:t>
            </a:r>
            <a:r>
              <a:rPr lang="zh-CN" altLang="en-US" sz="1400" dirty="0" smtClean="0"/>
              <a:t>年度企业所得税汇算清缴。</a:t>
            </a:r>
          </a:p>
          <a:p>
            <a:r>
              <a:rPr lang="zh-CN" altLang="en-US" sz="1400" dirty="0" smtClean="0"/>
              <a:t> 　　特此公告。</a:t>
            </a:r>
          </a:p>
          <a:p>
            <a:endParaRPr lang="zh-CN" altLang="en-US" sz="1400" dirty="0" smtClean="0"/>
          </a:p>
          <a:p>
            <a:pPr algn="r"/>
            <a:r>
              <a:rPr lang="zh-CN" altLang="en-US" sz="1400" dirty="0" smtClean="0"/>
              <a:t>国家税务总局</a:t>
            </a:r>
          </a:p>
          <a:p>
            <a:pPr algn="r"/>
            <a:r>
              <a:rPr lang="en-US" altLang="zh-CN" sz="1400" dirty="0" smtClean="0"/>
              <a:t>2017</a:t>
            </a:r>
            <a:r>
              <a:rPr lang="zh-CN" altLang="en-US" sz="1400" dirty="0" smtClean="0"/>
              <a:t>年</a:t>
            </a:r>
            <a:r>
              <a:rPr lang="en-US" altLang="zh-CN" sz="1400" dirty="0" smtClean="0"/>
              <a:t>5</a:t>
            </a:r>
            <a:r>
              <a:rPr lang="zh-CN" altLang="en-US" sz="1400" dirty="0" smtClean="0"/>
              <a:t>月</a:t>
            </a:r>
            <a:r>
              <a:rPr lang="en-US" altLang="zh-CN" sz="1400" dirty="0" smtClean="0"/>
              <a:t>2</a:t>
            </a:r>
            <a:r>
              <a:rPr lang="zh-CN" altLang="en-US" sz="1400" dirty="0" smtClean="0"/>
              <a:t>日</a:t>
            </a: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3074"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8" name="矩形 7"/>
          <p:cNvSpPr/>
          <p:nvPr/>
        </p:nvSpPr>
        <p:spPr>
          <a:xfrm>
            <a:off x="468000" y="770956"/>
            <a:ext cx="8208000" cy="3785652"/>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a:t>
            </a:r>
            <a:r>
              <a:rPr lang="en-US" altLang="zh-CN" sz="1200" b="1" dirty="0" smtClean="0">
                <a:solidFill>
                  <a:schemeClr val="accent1"/>
                </a:solidFill>
              </a:rPr>
              <a:t>2016</a:t>
            </a:r>
            <a:r>
              <a:rPr lang="zh-CN" altLang="en-US" sz="1200" b="1" dirty="0" smtClean="0">
                <a:solidFill>
                  <a:schemeClr val="accent1"/>
                </a:solidFill>
              </a:rPr>
              <a:t>年度企业研究开发费用税前加</a:t>
            </a:r>
            <a:endParaRPr lang="en-US" altLang="zh-CN" sz="1200" b="1" dirty="0" smtClean="0">
              <a:solidFill>
                <a:schemeClr val="accent1"/>
              </a:solidFill>
            </a:endParaRPr>
          </a:p>
          <a:p>
            <a:pPr algn="ctr"/>
            <a:r>
              <a:rPr lang="zh-CN" altLang="en-US" sz="1200" b="1" dirty="0" smtClean="0">
                <a:solidFill>
                  <a:schemeClr val="accent1"/>
                </a:solidFill>
              </a:rPr>
              <a:t>计扣除政策企业所得税纳税申报问题的公告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05</a:t>
            </a:r>
            <a:r>
              <a:rPr lang="zh-CN" altLang="en-US" sz="1200" b="1" dirty="0" smtClean="0">
                <a:solidFill>
                  <a:schemeClr val="accent1"/>
                </a:solidFill>
              </a:rPr>
              <a:t>月</a:t>
            </a:r>
            <a:r>
              <a:rPr lang="en-US" altLang="zh-CN" sz="1200" b="1" dirty="0" smtClean="0">
                <a:solidFill>
                  <a:schemeClr val="accent1"/>
                </a:solidFill>
              </a:rPr>
              <a:t>11</a:t>
            </a:r>
            <a:r>
              <a:rPr lang="zh-CN" altLang="en-US" sz="1200" b="1" dirty="0" smtClean="0">
                <a:solidFill>
                  <a:schemeClr val="accent1"/>
                </a:solidFill>
              </a:rPr>
              <a:t>日　　　　 </a:t>
            </a:r>
            <a:endParaRPr lang="en-US" altLang="zh-CN" sz="1200" b="1" dirty="0" smtClean="0">
              <a:solidFill>
                <a:schemeClr val="accent1"/>
              </a:solidFill>
            </a:endParaRPr>
          </a:p>
          <a:p>
            <a:pPr algn="ctr"/>
            <a:r>
              <a:rPr lang="zh-CN" altLang="en-US" sz="1200" b="1" dirty="0" smtClean="0">
                <a:solidFill>
                  <a:schemeClr val="accent1"/>
                </a:solidFill>
              </a:rPr>
              <a:t>来源：国家税务总局办公厅 </a:t>
            </a:r>
          </a:p>
          <a:p>
            <a:endParaRPr lang="zh-CN" altLang="en-US" sz="1200" dirty="0" smtClean="0"/>
          </a:p>
          <a:p>
            <a:endParaRPr lang="zh-CN" altLang="en-US" sz="1200" dirty="0" smtClean="0"/>
          </a:p>
          <a:p>
            <a:r>
              <a:rPr lang="zh-CN" altLang="en-US" sz="1200" dirty="0" smtClean="0"/>
              <a:t>　　一、背景</a:t>
            </a:r>
          </a:p>
          <a:p>
            <a:r>
              <a:rPr lang="zh-CN" altLang="en-US" sz="1200" dirty="0" smtClean="0"/>
              <a:t>　　</a:t>
            </a:r>
            <a:r>
              <a:rPr lang="en-US" altLang="zh-CN" sz="1200" dirty="0" smtClean="0"/>
              <a:t>2015</a:t>
            </a:r>
            <a:r>
              <a:rPr lang="zh-CN" altLang="en-US" sz="1200" dirty="0" smtClean="0"/>
              <a:t>年</a:t>
            </a:r>
            <a:r>
              <a:rPr lang="en-US" altLang="zh-CN" sz="1200" dirty="0" smtClean="0"/>
              <a:t>11</a:t>
            </a:r>
            <a:r>
              <a:rPr lang="zh-CN" altLang="en-US" sz="1200" dirty="0" smtClean="0"/>
              <a:t>月</a:t>
            </a:r>
            <a:r>
              <a:rPr lang="en-US" altLang="zh-CN" sz="1200" dirty="0" smtClean="0"/>
              <a:t>2</a:t>
            </a:r>
            <a:r>
              <a:rPr lang="zh-CN" altLang="en-US" sz="1200" dirty="0" smtClean="0"/>
              <a:t>日，财政部、国家税务总局和科技部制定下发了</a:t>
            </a:r>
            <a:r>
              <a:rPr lang="en-US" altLang="zh-CN" sz="1200" dirty="0" smtClean="0"/>
              <a:t>《</a:t>
            </a:r>
            <a:r>
              <a:rPr lang="zh-CN" altLang="en-US" sz="1200" dirty="0" smtClean="0"/>
              <a:t>关于完善研究开发费用税前加计扣除政策的通知</a:t>
            </a:r>
            <a:r>
              <a:rPr lang="en-US" altLang="zh-CN" sz="1200" dirty="0" smtClean="0"/>
              <a:t>》</a:t>
            </a:r>
            <a:r>
              <a:rPr lang="zh-CN" altLang="en-US" sz="1200" dirty="0" smtClean="0"/>
              <a:t>（财税</a:t>
            </a:r>
            <a:r>
              <a:rPr lang="en-US" altLang="zh-CN" sz="1200" dirty="0" smtClean="0"/>
              <a:t>〔2015〕119</a:t>
            </a:r>
            <a:r>
              <a:rPr lang="zh-CN" altLang="en-US" sz="1200" dirty="0" smtClean="0"/>
              <a:t>号，以下简称</a:t>
            </a:r>
            <a:r>
              <a:rPr lang="en-US" altLang="zh-CN" sz="1200" dirty="0" smtClean="0"/>
              <a:t>《</a:t>
            </a:r>
            <a:r>
              <a:rPr lang="zh-CN" altLang="en-US" sz="1200" dirty="0" smtClean="0"/>
              <a:t>通知</a:t>
            </a:r>
            <a:r>
              <a:rPr lang="en-US" altLang="zh-CN" sz="1200" dirty="0" smtClean="0"/>
              <a:t>》</a:t>
            </a:r>
            <a:r>
              <a:rPr lang="zh-CN" altLang="en-US" sz="1200" dirty="0" smtClean="0"/>
              <a:t>），对研究开发费用税前加计扣除政策进行了完善。</a:t>
            </a:r>
            <a:r>
              <a:rPr lang="en-US" altLang="zh-CN" sz="1200" dirty="0" smtClean="0"/>
              <a:t>2015</a:t>
            </a:r>
            <a:r>
              <a:rPr lang="zh-CN" altLang="en-US" sz="1200" dirty="0" smtClean="0"/>
              <a:t>年</a:t>
            </a:r>
            <a:r>
              <a:rPr lang="en-US" altLang="zh-CN" sz="1200" dirty="0" smtClean="0"/>
              <a:t>12</a:t>
            </a:r>
            <a:r>
              <a:rPr lang="zh-CN" altLang="en-US" sz="1200" dirty="0" smtClean="0"/>
              <a:t>月</a:t>
            </a:r>
            <a:r>
              <a:rPr lang="en-US" altLang="zh-CN" sz="1200" dirty="0" smtClean="0"/>
              <a:t>29</a:t>
            </a:r>
            <a:r>
              <a:rPr lang="zh-CN" altLang="en-US" sz="1200" dirty="0" smtClean="0"/>
              <a:t>日，国家税务总局发布了</a:t>
            </a:r>
            <a:r>
              <a:rPr lang="en-US" altLang="zh-CN" sz="1200" dirty="0" smtClean="0"/>
              <a:t>《</a:t>
            </a:r>
            <a:r>
              <a:rPr lang="zh-CN" altLang="en-US" sz="1200" dirty="0" smtClean="0"/>
              <a:t>关于企业研究开发费用税前加计扣除政策有关问题的公告</a:t>
            </a:r>
            <a:r>
              <a:rPr lang="en-US" altLang="zh-CN" sz="1200" dirty="0" smtClean="0"/>
              <a:t>》</a:t>
            </a:r>
            <a:r>
              <a:rPr lang="zh-CN" altLang="en-US" sz="1200" dirty="0" smtClean="0"/>
              <a:t>（国家税务总局公告</a:t>
            </a:r>
            <a:r>
              <a:rPr lang="en-US" altLang="zh-CN" sz="1200" dirty="0" smtClean="0"/>
              <a:t>2015</a:t>
            </a:r>
            <a:r>
              <a:rPr lang="zh-CN" altLang="en-US" sz="1200" dirty="0" smtClean="0"/>
              <a:t>年第</a:t>
            </a:r>
            <a:r>
              <a:rPr lang="en-US" altLang="zh-CN" sz="1200" dirty="0" smtClean="0"/>
              <a:t>97</a:t>
            </a:r>
            <a:r>
              <a:rPr lang="zh-CN" altLang="en-US" sz="1200" dirty="0" smtClean="0"/>
              <a:t>号，以下简称“</a:t>
            </a:r>
            <a:r>
              <a:rPr lang="en-US" altLang="zh-CN" sz="1200" dirty="0" smtClean="0"/>
              <a:t>97</a:t>
            </a:r>
            <a:r>
              <a:rPr lang="zh-CN" altLang="en-US" sz="1200" dirty="0" smtClean="0"/>
              <a:t>号公告”）进一步明确了政策执行口径和管理要求。</a:t>
            </a:r>
            <a:r>
              <a:rPr lang="en-US" altLang="zh-CN" sz="1200" dirty="0" smtClean="0"/>
              <a:t>《</a:t>
            </a:r>
            <a:r>
              <a:rPr lang="zh-CN" altLang="en-US" sz="1200" dirty="0" smtClean="0"/>
              <a:t>通知</a:t>
            </a:r>
            <a:r>
              <a:rPr lang="en-US" altLang="zh-CN" sz="1200" dirty="0" smtClean="0"/>
              <a:t>》</a:t>
            </a:r>
            <a:r>
              <a:rPr lang="zh-CN" altLang="en-US" sz="1200" dirty="0" smtClean="0"/>
              <a:t>和</a:t>
            </a:r>
            <a:r>
              <a:rPr lang="en-US" altLang="zh-CN" sz="1200" dirty="0" smtClean="0"/>
              <a:t>97</a:t>
            </a:r>
            <a:r>
              <a:rPr lang="zh-CN" altLang="en-US" sz="1200" dirty="0" smtClean="0"/>
              <a:t>号公告适用于</a:t>
            </a:r>
            <a:r>
              <a:rPr lang="en-US" altLang="zh-CN" sz="1200" dirty="0" smtClean="0"/>
              <a:t>2016</a:t>
            </a:r>
            <a:r>
              <a:rPr lang="zh-CN" altLang="en-US" sz="1200" dirty="0" smtClean="0"/>
              <a:t>年度及以后年度企业所得税汇算清缴。为保证该项税收优惠政策贯彻实施，解决纳税人在年度纳税申报表填报中的问题，国家税务总局发布了</a:t>
            </a:r>
            <a:r>
              <a:rPr lang="en-US" altLang="zh-CN" sz="1200" dirty="0" smtClean="0"/>
              <a:t>《</a:t>
            </a:r>
            <a:r>
              <a:rPr lang="zh-CN" altLang="en-US" sz="1200" dirty="0" smtClean="0"/>
              <a:t>关于</a:t>
            </a:r>
            <a:r>
              <a:rPr lang="en-US" altLang="zh-CN" sz="1200" dirty="0" smtClean="0"/>
              <a:t>2016</a:t>
            </a:r>
            <a:r>
              <a:rPr lang="zh-CN" altLang="en-US" sz="1200" dirty="0" smtClean="0"/>
              <a:t>年度企业研究开发费用税前加计扣除政策企业所得税纳税申报问题的公告</a:t>
            </a:r>
            <a:r>
              <a:rPr lang="en-US" altLang="zh-CN" sz="1200" dirty="0" smtClean="0"/>
              <a:t>》</a:t>
            </a:r>
            <a:r>
              <a:rPr lang="zh-CN" altLang="en-US" sz="1200" dirty="0" smtClean="0"/>
              <a:t>（以下简称</a:t>
            </a:r>
            <a:r>
              <a:rPr lang="en-US" altLang="zh-CN" sz="1200" dirty="0" smtClean="0"/>
              <a:t>《</a:t>
            </a:r>
            <a:r>
              <a:rPr lang="zh-CN" altLang="en-US" sz="1200" dirty="0" smtClean="0"/>
              <a:t>公告</a:t>
            </a:r>
            <a:r>
              <a:rPr lang="en-US" altLang="zh-CN" sz="1200" dirty="0" smtClean="0"/>
              <a:t>》</a:t>
            </a:r>
            <a:r>
              <a:rPr lang="zh-CN" altLang="en-US" sz="1200" dirty="0" smtClean="0"/>
              <a:t>）。</a:t>
            </a:r>
            <a:endParaRPr lang="en-US" altLang="zh-CN" sz="1200" dirty="0" smtClean="0"/>
          </a:p>
          <a:p>
            <a:endParaRPr lang="zh-CN" altLang="en-US" sz="1200" dirty="0" smtClean="0"/>
          </a:p>
          <a:p>
            <a:r>
              <a:rPr lang="zh-CN" altLang="en-US" sz="1200" dirty="0" smtClean="0"/>
              <a:t>　　二、主要内容</a:t>
            </a:r>
          </a:p>
          <a:p>
            <a:r>
              <a:rPr lang="zh-CN" altLang="en-US" sz="1200" dirty="0" smtClean="0"/>
              <a:t>　　（一）明确</a:t>
            </a:r>
            <a:r>
              <a:rPr lang="en-US" altLang="zh-CN" sz="1200" dirty="0" smtClean="0"/>
              <a:t>97</a:t>
            </a:r>
            <a:r>
              <a:rPr lang="zh-CN" altLang="en-US" sz="1200" dirty="0" smtClean="0"/>
              <a:t>号公告附件</a:t>
            </a:r>
            <a:r>
              <a:rPr lang="en-US" altLang="zh-CN" sz="1200" dirty="0" smtClean="0"/>
              <a:t>《</a:t>
            </a:r>
            <a:r>
              <a:rPr lang="zh-CN" altLang="en-US" sz="1200" dirty="0" smtClean="0"/>
              <a:t>研发项目可加计扣除研究开发费用情况归集表</a:t>
            </a:r>
            <a:r>
              <a:rPr lang="en-US" altLang="zh-CN" sz="1200" dirty="0" smtClean="0"/>
              <a:t>》</a:t>
            </a:r>
            <a:r>
              <a:rPr lang="zh-CN" altLang="en-US" sz="1200" dirty="0" smtClean="0"/>
              <a:t>与企业所得税年度纳税申报表的关系，及其报送时间要求。</a:t>
            </a:r>
          </a:p>
          <a:p>
            <a:r>
              <a:rPr lang="zh-CN" altLang="en-US" sz="1200" dirty="0" smtClean="0"/>
              <a:t>　　</a:t>
            </a:r>
            <a:r>
              <a:rPr lang="en-US" altLang="zh-CN" sz="1200" dirty="0" smtClean="0"/>
              <a:t>97</a:t>
            </a:r>
            <a:r>
              <a:rPr lang="zh-CN" altLang="en-US" sz="1200" dirty="0" smtClean="0"/>
              <a:t>号公告所附</a:t>
            </a:r>
            <a:r>
              <a:rPr lang="en-US" altLang="zh-CN" sz="1200" dirty="0" smtClean="0"/>
              <a:t>《</a:t>
            </a:r>
            <a:r>
              <a:rPr lang="zh-CN" altLang="en-US" sz="1200" dirty="0" smtClean="0"/>
              <a:t>研发项目可加计扣除研究开发费用情况归集表</a:t>
            </a:r>
            <a:r>
              <a:rPr lang="en-US" altLang="zh-CN" sz="1200" dirty="0" smtClean="0"/>
              <a:t>》</a:t>
            </a:r>
            <a:r>
              <a:rPr lang="zh-CN" altLang="en-US" sz="1200" dirty="0" smtClean="0"/>
              <a:t>，属于税收征管法规定的税务机关根据实际需要要求纳税人报送的其他纳税资料。其报送时间，应当按照</a:t>
            </a:r>
            <a:r>
              <a:rPr lang="en-US" altLang="zh-CN" sz="1200" dirty="0" smtClean="0"/>
              <a:t>97</a:t>
            </a:r>
            <a:r>
              <a:rPr lang="zh-CN" altLang="en-US" sz="1200" dirty="0" smtClean="0"/>
              <a:t>号公告规定，在年度纳税申报时随企业所得税年度纳税申报表一并报送。</a:t>
            </a:r>
          </a:p>
        </p:txBody>
      </p:sp>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0" name="矩形 9"/>
          <p:cNvSpPr/>
          <p:nvPr/>
        </p:nvSpPr>
        <p:spPr>
          <a:xfrm>
            <a:off x="612000" y="626956"/>
            <a:ext cx="7848000" cy="2308324"/>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关于发布</a:t>
            </a:r>
            <a:r>
              <a:rPr lang="en-US" altLang="zh-CN" sz="1200" b="1" dirty="0" smtClean="0">
                <a:solidFill>
                  <a:schemeClr val="accent1"/>
                </a:solidFill>
              </a:rPr>
              <a:t>《</a:t>
            </a:r>
            <a:r>
              <a:rPr lang="zh-CN" altLang="en-US" sz="1200" b="1" dirty="0" smtClean="0">
                <a:solidFill>
                  <a:schemeClr val="accent1"/>
                </a:solidFill>
              </a:rPr>
              <a:t>涉税专业服务监管办法</a:t>
            </a:r>
            <a:r>
              <a:rPr lang="en-US" altLang="zh-CN" sz="1200" b="1" dirty="0" smtClean="0">
                <a:solidFill>
                  <a:schemeClr val="accent1"/>
                </a:solidFill>
              </a:rPr>
              <a:t>(</a:t>
            </a:r>
            <a:r>
              <a:rPr lang="zh-CN" altLang="en-US" sz="1200" b="1" dirty="0" smtClean="0">
                <a:solidFill>
                  <a:schemeClr val="accent1"/>
                </a:solidFill>
              </a:rPr>
              <a:t>试行</a:t>
            </a:r>
            <a:r>
              <a:rPr lang="en-US" altLang="zh-CN" sz="1200" b="1" dirty="0" smtClean="0">
                <a:solidFill>
                  <a:schemeClr val="accent1"/>
                </a:solidFill>
              </a:rPr>
              <a:t>)》</a:t>
            </a:r>
            <a:r>
              <a:rPr lang="zh-CN" altLang="en-US" sz="1200" b="1" dirty="0" smtClean="0">
                <a:solidFill>
                  <a:schemeClr val="accent1"/>
                </a:solidFill>
              </a:rPr>
              <a:t>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13</a:t>
            </a:r>
            <a:r>
              <a:rPr lang="zh-CN" altLang="en-US" sz="1200" b="1" dirty="0" smtClean="0">
                <a:solidFill>
                  <a:schemeClr val="accent1"/>
                </a:solidFill>
              </a:rPr>
              <a:t>号</a:t>
            </a:r>
          </a:p>
          <a:p>
            <a:endParaRPr lang="zh-CN" altLang="en-US" sz="1200" dirty="0" smtClean="0"/>
          </a:p>
          <a:p>
            <a:endParaRPr lang="zh-CN" altLang="en-US" sz="1200" dirty="0" smtClean="0"/>
          </a:p>
          <a:p>
            <a:r>
              <a:rPr lang="zh-CN" altLang="en-US" sz="1200" dirty="0" smtClean="0"/>
              <a:t>　　为深入贯彻落实国务院“放管服”改革部署要求，规范涉税专业服务，维护国家税收利益和纳税人合法权益，依据</a:t>
            </a:r>
            <a:r>
              <a:rPr lang="en-US" altLang="zh-CN" sz="1200" dirty="0" smtClean="0"/>
              <a:t>《</a:t>
            </a:r>
            <a:r>
              <a:rPr lang="zh-CN" altLang="en-US" sz="1200" dirty="0" smtClean="0"/>
              <a:t>中华人民共和国税收征收管理法</a:t>
            </a:r>
            <a:r>
              <a:rPr lang="en-US" altLang="zh-CN" sz="1200" dirty="0" smtClean="0"/>
              <a:t>》</a:t>
            </a:r>
            <a:r>
              <a:rPr lang="zh-CN" altLang="en-US" sz="1200" dirty="0" smtClean="0"/>
              <a:t>及其实施细则和国务院有关决定，国家税务总局制定了</a:t>
            </a:r>
            <a:r>
              <a:rPr lang="en-US" altLang="zh-CN" sz="1200" dirty="0" smtClean="0"/>
              <a:t>《</a:t>
            </a:r>
            <a:r>
              <a:rPr lang="zh-CN" altLang="en-US" sz="1200" dirty="0" smtClean="0"/>
              <a:t>涉税专业服务监管办法（试行）</a:t>
            </a:r>
            <a:r>
              <a:rPr lang="en-US" altLang="zh-CN" sz="1200" dirty="0" smtClean="0"/>
              <a:t>》</a:t>
            </a:r>
            <a:r>
              <a:rPr lang="zh-CN" altLang="en-US" sz="1200" dirty="0" smtClean="0"/>
              <a:t>，现予以发布，自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日起施行。</a:t>
            </a:r>
          </a:p>
          <a:p>
            <a:r>
              <a:rPr lang="zh-CN" altLang="en-US" sz="1200" dirty="0" smtClean="0"/>
              <a:t> 　　特此公告。</a:t>
            </a:r>
          </a:p>
          <a:p>
            <a:endParaRPr lang="zh-CN" altLang="en-US" sz="1200" dirty="0" smtClean="0"/>
          </a:p>
          <a:p>
            <a:pPr algn="r"/>
            <a:r>
              <a:rPr lang="zh-CN" altLang="en-US" sz="1200" dirty="0" smtClean="0"/>
              <a:t>国家税务总局</a:t>
            </a:r>
          </a:p>
          <a:p>
            <a:pPr algn="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5</a:t>
            </a:r>
            <a:r>
              <a:rPr lang="zh-CN" altLang="en-US" sz="1200" dirty="0" smtClean="0"/>
              <a:t>日</a:t>
            </a:r>
            <a:endParaRPr lang="zh-CN" altLang="en-US" sz="1200" dirty="0"/>
          </a:p>
        </p:txBody>
      </p:sp>
      <p:sp>
        <p:nvSpPr>
          <p:cNvPr id="11" name="矩形 10"/>
          <p:cNvSpPr/>
          <p:nvPr/>
        </p:nvSpPr>
        <p:spPr>
          <a:xfrm>
            <a:off x="612000" y="2976630"/>
            <a:ext cx="7920000" cy="1754326"/>
          </a:xfrm>
          <a:prstGeom prst="rect">
            <a:avLst/>
          </a:prstGeom>
        </p:spPr>
        <p:txBody>
          <a:bodyPr wrap="square">
            <a:spAutoFit/>
          </a:bodyPr>
          <a:lstStyle/>
          <a:p>
            <a:pPr algn="ctr"/>
            <a:r>
              <a:rPr lang="zh-CN" altLang="en-US" sz="1200" b="1" dirty="0" smtClean="0"/>
              <a:t>涉税专业服务监管办法（试行）</a:t>
            </a:r>
          </a:p>
          <a:p>
            <a:r>
              <a:rPr lang="zh-CN" altLang="en-US" sz="1200" dirty="0" smtClean="0"/>
              <a:t>  </a:t>
            </a:r>
          </a:p>
          <a:p>
            <a:r>
              <a:rPr lang="zh-CN" altLang="en-US" sz="1200" dirty="0" smtClean="0"/>
              <a:t>　　第一条  为贯彻落实国务院简政放权、放管结合、优化服务工作要求，维护国家税收利益，保护纳税人合法权益，规范涉税专业服务，依据</a:t>
            </a:r>
            <a:r>
              <a:rPr lang="en-US" altLang="zh-CN" sz="1200" dirty="0" smtClean="0"/>
              <a:t>《</a:t>
            </a:r>
            <a:r>
              <a:rPr lang="zh-CN" altLang="en-US" sz="1200" dirty="0" smtClean="0"/>
              <a:t>中华人民共和国税收征收管理法</a:t>
            </a:r>
            <a:r>
              <a:rPr lang="en-US" altLang="zh-CN" sz="1200" dirty="0" smtClean="0"/>
              <a:t>》</a:t>
            </a:r>
            <a:r>
              <a:rPr lang="zh-CN" altLang="en-US" sz="1200" dirty="0" smtClean="0"/>
              <a:t>及其实施细则和国务院有关决定，制定本办法。</a:t>
            </a:r>
          </a:p>
          <a:p>
            <a:r>
              <a:rPr lang="zh-CN" altLang="en-US" sz="1200" dirty="0" smtClean="0"/>
              <a:t>　　第二条  税务机关对涉税专业服务机构在中华人民共和国境内从事涉税专业服务进行监管。</a:t>
            </a:r>
          </a:p>
          <a:p>
            <a:r>
              <a:rPr lang="zh-CN" altLang="en-US" sz="1200" dirty="0" smtClean="0"/>
              <a:t>　　第三条  涉税专业服务是指涉税专业服务机构接受委托，利用专业知识和技能，就涉税事项向委托人提供的税务代理等服务。</a:t>
            </a:r>
          </a:p>
          <a:p>
            <a:r>
              <a:rPr lang="zh-CN" altLang="en-US" sz="1200" dirty="0" smtClean="0"/>
              <a:t>　　第四条  涉税专业服务机构是指税务师事务所和从事涉税专业服务的会计师事务所、律师事务所、代理记账机构、税务代理公司、财税类咨询公司等机构。</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24000" y="842956"/>
            <a:ext cx="8352000" cy="3785652"/>
          </a:xfrm>
          <a:prstGeom prst="rect">
            <a:avLst/>
          </a:prstGeom>
        </p:spPr>
        <p:txBody>
          <a:bodyPr wrap="square">
            <a:spAutoFit/>
          </a:bodyPr>
          <a:lstStyle/>
          <a:p>
            <a:r>
              <a:rPr lang="zh-CN" altLang="en-US" sz="1200" dirty="0" smtClean="0"/>
              <a:t>第五条  涉税专业服务机构可以从事下列涉税业务：</a:t>
            </a:r>
          </a:p>
          <a:p>
            <a:r>
              <a:rPr lang="zh-CN" altLang="en-US" sz="1200" dirty="0" smtClean="0"/>
              <a:t> 　　（一）纳税申报代理。对纳税人、扣缴义务人提供的资料进行归集和专业判断，代理纳税人、扣缴义务人进行纳税申报准备和签署纳税申报表、扣缴税款报告表以及相关文件。</a:t>
            </a:r>
          </a:p>
          <a:p>
            <a:r>
              <a:rPr lang="zh-CN" altLang="en-US" sz="1200" dirty="0" smtClean="0"/>
              <a:t> 　　（二）一般税务咨询。对纳税人、扣缴义务人的日常办税事项提供税务咨询服务。</a:t>
            </a:r>
          </a:p>
          <a:p>
            <a:r>
              <a:rPr lang="zh-CN" altLang="en-US" sz="1200" dirty="0" smtClean="0"/>
              <a:t> 　　（三）专业税务顾问。对纳税人、扣缴义务人的涉税事项提供长期的专业税务顾问服务。</a:t>
            </a:r>
          </a:p>
          <a:p>
            <a:r>
              <a:rPr lang="zh-CN" altLang="en-US" sz="1200" dirty="0" smtClean="0"/>
              <a:t> 　　（四）税收策划。对纳税人、扣缴义务人的经营和投资活动提供符合税收法律法规及相关规定的纳税计划、纳税方案。</a:t>
            </a:r>
          </a:p>
          <a:p>
            <a:r>
              <a:rPr lang="zh-CN" altLang="en-US" sz="1200" dirty="0" smtClean="0"/>
              <a:t> 　　（五）涉税鉴证。按照法律、法规以及依据法律、法规制定的相关规定要求，对涉税事项真实性和合法性出具鉴定和证明。</a:t>
            </a:r>
          </a:p>
          <a:p>
            <a:r>
              <a:rPr lang="zh-CN" altLang="en-US" sz="1200" dirty="0" smtClean="0"/>
              <a:t> 　　（六）纳税情况审查。接受行政机关、司法机关委托，依法对企业纳税情况进行审查，作出专业结论。</a:t>
            </a:r>
          </a:p>
          <a:p>
            <a:r>
              <a:rPr lang="zh-CN" altLang="en-US" sz="1200" dirty="0" smtClean="0"/>
              <a:t> 　　（七）其他税务事项代理。接受纳税人、扣缴义务人的委托，代理建账记账、发票领用、减免退税申请等税务事项。</a:t>
            </a:r>
          </a:p>
          <a:p>
            <a:r>
              <a:rPr lang="zh-CN" altLang="en-US" sz="1200" dirty="0" smtClean="0"/>
              <a:t> 　　（八）其他涉税服务。</a:t>
            </a:r>
          </a:p>
          <a:p>
            <a:r>
              <a:rPr lang="zh-CN" altLang="en-US" sz="1200" dirty="0" smtClean="0"/>
              <a:t> 　　前款第三项至第六项涉税业务，应当由具有税务师事务所、会计师事务所、律师事务所资质的涉税专业服务机构从事，相关文书应由税务师、注册会计师、律师签字，并承担相应的责任。</a:t>
            </a:r>
          </a:p>
          <a:p>
            <a:r>
              <a:rPr lang="zh-CN" altLang="en-US" sz="1200" dirty="0" smtClean="0"/>
              <a:t>　　第六条  涉税专业服务机构从事涉税业务，应当遵守税收法律、法规及相关税收规定，遵循涉税专业服务业务规范。</a:t>
            </a:r>
          </a:p>
          <a:p>
            <a:r>
              <a:rPr lang="zh-CN" altLang="en-US" sz="1200" dirty="0" smtClean="0"/>
              <a:t> 　　涉税专业服务机构为委托人出具的各类涉税报告和文书，由双方留存备查，其中，税收法律、法规及国家税务总局规定报送的，应当向税务机关报送。</a:t>
            </a:r>
          </a:p>
          <a:p>
            <a:r>
              <a:rPr lang="zh-CN" altLang="en-US" sz="1200" dirty="0" smtClean="0"/>
              <a:t>　　第七条  税务机关应当对税务师事务所实施行政登记管理。未经行政登记不得使用“税务师事务所”名称，不能享有税务师事务所的合法权益。</a:t>
            </a:r>
          </a:p>
          <a:p>
            <a:r>
              <a:rPr lang="zh-CN" altLang="en-US" sz="1200" dirty="0" smtClean="0"/>
              <a:t> 　　税务师事务所合伙人或者股东由税务师、注册会计师、律师担任，税务师占比应高于百分之五十，国家税务总局另有规定的除外。</a:t>
            </a: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a:spLocks noChangeArrowheads="1"/>
          </p:cNvSpPr>
          <p:nvPr/>
        </p:nvSpPr>
        <p:spPr bwMode="auto">
          <a:xfrm>
            <a:off x="1260000" y="3722956"/>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schemeClr val="bg1"/>
                </a:solidFill>
                <a:latin typeface="微软雅黑" pitchFamily="34" charset="-122"/>
                <a:ea typeface="微软雅黑" pitchFamily="34" charset="-122"/>
                <a:cs typeface="Arial" pitchFamily="34" charset="0"/>
              </a:rPr>
              <a:t>关务</a:t>
            </a:r>
            <a:endParaRPr lang="zh-CN" altLang="en-US" sz="2000" dirty="0">
              <a:solidFill>
                <a:schemeClr val="bg1"/>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原创设计师QQ598969553             _6"/>
          <p:cNvGrpSpPr/>
          <p:nvPr/>
        </p:nvGrpSpPr>
        <p:grpSpPr>
          <a:xfrm>
            <a:off x="560902" y="3731419"/>
            <a:ext cx="396306" cy="319798"/>
            <a:chOff x="-3743325" y="2247900"/>
            <a:chExt cx="822326" cy="663576"/>
          </a:xfrm>
          <a:solidFill>
            <a:schemeClr val="bg1"/>
          </a:solidFill>
        </p:grpSpPr>
        <p:sp>
          <p:nvSpPr>
            <p:cNvPr id="15" name="Freeform 7"/>
            <p:cNvSpPr>
              <a:spLocks noEditPoints="1"/>
            </p:cNvSpPr>
            <p:nvPr/>
          </p:nvSpPr>
          <p:spPr bwMode="auto">
            <a:xfrm>
              <a:off x="-3743325" y="2247900"/>
              <a:ext cx="588963" cy="660400"/>
            </a:xfrm>
            <a:custGeom>
              <a:avLst/>
              <a:gdLst>
                <a:gd name="T0" fmla="*/ 156 w 157"/>
                <a:gd name="T1" fmla="*/ 168 h 176"/>
                <a:gd name="T2" fmla="*/ 100 w 157"/>
                <a:gd name="T3" fmla="*/ 96 h 176"/>
                <a:gd name="T4" fmla="*/ 102 w 157"/>
                <a:gd name="T5" fmla="*/ 94 h 176"/>
                <a:gd name="T6" fmla="*/ 108 w 157"/>
                <a:gd name="T7" fmla="*/ 90 h 176"/>
                <a:gd name="T8" fmla="*/ 114 w 157"/>
                <a:gd name="T9" fmla="*/ 86 h 176"/>
                <a:gd name="T10" fmla="*/ 121 w 157"/>
                <a:gd name="T11" fmla="*/ 77 h 176"/>
                <a:gd name="T12" fmla="*/ 123 w 157"/>
                <a:gd name="T13" fmla="*/ 72 h 176"/>
                <a:gd name="T14" fmla="*/ 124 w 157"/>
                <a:gd name="T15" fmla="*/ 71 h 176"/>
                <a:gd name="T16" fmla="*/ 128 w 157"/>
                <a:gd name="T17" fmla="*/ 50 h 176"/>
                <a:gd name="T18" fmla="*/ 78 w 157"/>
                <a:gd name="T19" fmla="*/ 0 h 176"/>
                <a:gd name="T20" fmla="*/ 78 w 157"/>
                <a:gd name="T21" fmla="*/ 0 h 176"/>
                <a:gd name="T22" fmla="*/ 78 w 157"/>
                <a:gd name="T23" fmla="*/ 0 h 176"/>
                <a:gd name="T24" fmla="*/ 28 w 157"/>
                <a:gd name="T25" fmla="*/ 50 h 176"/>
                <a:gd name="T26" fmla="*/ 56 w 157"/>
                <a:gd name="T27" fmla="*/ 96 h 176"/>
                <a:gd name="T28" fmla="*/ 0 w 157"/>
                <a:gd name="T29" fmla="*/ 168 h 176"/>
                <a:gd name="T30" fmla="*/ 0 w 157"/>
                <a:gd name="T31" fmla="*/ 169 h 176"/>
                <a:gd name="T32" fmla="*/ 0 w 157"/>
                <a:gd name="T33" fmla="*/ 169 h 176"/>
                <a:gd name="T34" fmla="*/ 1 w 157"/>
                <a:gd name="T35" fmla="*/ 172 h 176"/>
                <a:gd name="T36" fmla="*/ 7 w 157"/>
                <a:gd name="T37" fmla="*/ 176 h 176"/>
                <a:gd name="T38" fmla="*/ 13 w 157"/>
                <a:gd name="T39" fmla="*/ 172 h 176"/>
                <a:gd name="T40" fmla="*/ 13 w 157"/>
                <a:gd name="T41" fmla="*/ 170 h 176"/>
                <a:gd name="T42" fmla="*/ 14 w 157"/>
                <a:gd name="T43" fmla="*/ 169 h 176"/>
                <a:gd name="T44" fmla="*/ 13 w 157"/>
                <a:gd name="T45" fmla="*/ 168 h 176"/>
                <a:gd name="T46" fmla="*/ 13 w 157"/>
                <a:gd name="T47" fmla="*/ 165 h 176"/>
                <a:gd name="T48" fmla="*/ 14 w 157"/>
                <a:gd name="T49" fmla="*/ 163 h 176"/>
                <a:gd name="T50" fmla="*/ 14 w 157"/>
                <a:gd name="T51" fmla="*/ 163 h 176"/>
                <a:gd name="T52" fmla="*/ 39 w 157"/>
                <a:gd name="T53" fmla="*/ 119 h 176"/>
                <a:gd name="T54" fmla="*/ 40 w 157"/>
                <a:gd name="T55" fmla="*/ 119 h 176"/>
                <a:gd name="T56" fmla="*/ 40 w 157"/>
                <a:gd name="T57" fmla="*/ 119 h 176"/>
                <a:gd name="T58" fmla="*/ 68 w 157"/>
                <a:gd name="T59" fmla="*/ 107 h 176"/>
                <a:gd name="T60" fmla="*/ 68 w 157"/>
                <a:gd name="T61" fmla="*/ 106 h 176"/>
                <a:gd name="T62" fmla="*/ 73 w 157"/>
                <a:gd name="T63" fmla="*/ 106 h 176"/>
                <a:gd name="T64" fmla="*/ 77 w 157"/>
                <a:gd name="T65" fmla="*/ 106 h 176"/>
                <a:gd name="T66" fmla="*/ 78 w 157"/>
                <a:gd name="T67" fmla="*/ 106 h 176"/>
                <a:gd name="T68" fmla="*/ 85 w 157"/>
                <a:gd name="T69" fmla="*/ 106 h 176"/>
                <a:gd name="T70" fmla="*/ 85 w 157"/>
                <a:gd name="T71" fmla="*/ 106 h 176"/>
                <a:gd name="T72" fmla="*/ 143 w 157"/>
                <a:gd name="T73" fmla="*/ 163 h 176"/>
                <a:gd name="T74" fmla="*/ 143 w 157"/>
                <a:gd name="T75" fmla="*/ 163 h 176"/>
                <a:gd name="T76" fmla="*/ 143 w 157"/>
                <a:gd name="T77" fmla="*/ 165 h 176"/>
                <a:gd name="T78" fmla="*/ 143 w 157"/>
                <a:gd name="T79" fmla="*/ 168 h 176"/>
                <a:gd name="T80" fmla="*/ 143 w 157"/>
                <a:gd name="T81" fmla="*/ 169 h 176"/>
                <a:gd name="T82" fmla="*/ 143 w 157"/>
                <a:gd name="T83" fmla="*/ 170 h 176"/>
                <a:gd name="T84" fmla="*/ 143 w 157"/>
                <a:gd name="T85" fmla="*/ 172 h 176"/>
                <a:gd name="T86" fmla="*/ 150 w 157"/>
                <a:gd name="T87" fmla="*/ 176 h 176"/>
                <a:gd name="T88" fmla="*/ 156 w 157"/>
                <a:gd name="T89" fmla="*/ 172 h 176"/>
                <a:gd name="T90" fmla="*/ 157 w 157"/>
                <a:gd name="T91" fmla="*/ 169 h 176"/>
                <a:gd name="T92" fmla="*/ 157 w 157"/>
                <a:gd name="T93" fmla="*/ 169 h 176"/>
                <a:gd name="T94" fmla="*/ 156 w 157"/>
                <a:gd name="T95" fmla="*/ 168 h 176"/>
                <a:gd name="T96" fmla="*/ 41 w 157"/>
                <a:gd name="T97" fmla="*/ 50 h 176"/>
                <a:gd name="T98" fmla="*/ 78 w 157"/>
                <a:gd name="T99" fmla="*/ 13 h 176"/>
                <a:gd name="T100" fmla="*/ 115 w 157"/>
                <a:gd name="T101" fmla="*/ 50 h 176"/>
                <a:gd name="T102" fmla="*/ 78 w 157"/>
                <a:gd name="T103" fmla="*/ 87 h 176"/>
                <a:gd name="T104" fmla="*/ 41 w 157"/>
                <a:gd name="T105" fmla="*/ 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7" h="176">
                  <a:moveTo>
                    <a:pt x="156" y="168"/>
                  </a:moveTo>
                  <a:cubicBezTo>
                    <a:pt x="155" y="134"/>
                    <a:pt x="132" y="105"/>
                    <a:pt x="100" y="96"/>
                  </a:cubicBezTo>
                  <a:cubicBezTo>
                    <a:pt x="101" y="95"/>
                    <a:pt x="102" y="94"/>
                    <a:pt x="102" y="94"/>
                  </a:cubicBezTo>
                  <a:cubicBezTo>
                    <a:pt x="104" y="93"/>
                    <a:pt x="108" y="91"/>
                    <a:pt x="108" y="90"/>
                  </a:cubicBezTo>
                  <a:cubicBezTo>
                    <a:pt x="110" y="89"/>
                    <a:pt x="113" y="86"/>
                    <a:pt x="114" y="86"/>
                  </a:cubicBezTo>
                  <a:cubicBezTo>
                    <a:pt x="115" y="84"/>
                    <a:pt x="120" y="78"/>
                    <a:pt x="121" y="77"/>
                  </a:cubicBezTo>
                  <a:cubicBezTo>
                    <a:pt x="122" y="75"/>
                    <a:pt x="123" y="74"/>
                    <a:pt x="123" y="72"/>
                  </a:cubicBezTo>
                  <a:cubicBezTo>
                    <a:pt x="124" y="72"/>
                    <a:pt x="124" y="71"/>
                    <a:pt x="124" y="71"/>
                  </a:cubicBezTo>
                  <a:cubicBezTo>
                    <a:pt x="127" y="65"/>
                    <a:pt x="128" y="58"/>
                    <a:pt x="128" y="50"/>
                  </a:cubicBezTo>
                  <a:cubicBezTo>
                    <a:pt x="128" y="23"/>
                    <a:pt x="106" y="0"/>
                    <a:pt x="78" y="0"/>
                  </a:cubicBezTo>
                  <a:cubicBezTo>
                    <a:pt x="78" y="0"/>
                    <a:pt x="78" y="0"/>
                    <a:pt x="78" y="0"/>
                  </a:cubicBezTo>
                  <a:cubicBezTo>
                    <a:pt x="78" y="0"/>
                    <a:pt x="78" y="0"/>
                    <a:pt x="78" y="0"/>
                  </a:cubicBezTo>
                  <a:cubicBezTo>
                    <a:pt x="51" y="0"/>
                    <a:pt x="28" y="23"/>
                    <a:pt x="28" y="50"/>
                  </a:cubicBezTo>
                  <a:cubicBezTo>
                    <a:pt x="28" y="70"/>
                    <a:pt x="40" y="87"/>
                    <a:pt x="56" y="96"/>
                  </a:cubicBezTo>
                  <a:cubicBezTo>
                    <a:pt x="25" y="105"/>
                    <a:pt x="1" y="134"/>
                    <a:pt x="0" y="168"/>
                  </a:cubicBezTo>
                  <a:cubicBezTo>
                    <a:pt x="0" y="168"/>
                    <a:pt x="0" y="169"/>
                    <a:pt x="0" y="169"/>
                  </a:cubicBezTo>
                  <a:cubicBezTo>
                    <a:pt x="0" y="169"/>
                    <a:pt x="0" y="169"/>
                    <a:pt x="0" y="169"/>
                  </a:cubicBezTo>
                  <a:cubicBezTo>
                    <a:pt x="0" y="170"/>
                    <a:pt x="0" y="171"/>
                    <a:pt x="1" y="172"/>
                  </a:cubicBezTo>
                  <a:cubicBezTo>
                    <a:pt x="2" y="174"/>
                    <a:pt x="4" y="176"/>
                    <a:pt x="7" y="176"/>
                  </a:cubicBezTo>
                  <a:cubicBezTo>
                    <a:pt x="10" y="176"/>
                    <a:pt x="12" y="174"/>
                    <a:pt x="13" y="172"/>
                  </a:cubicBezTo>
                  <a:cubicBezTo>
                    <a:pt x="13" y="171"/>
                    <a:pt x="13" y="170"/>
                    <a:pt x="13" y="170"/>
                  </a:cubicBezTo>
                  <a:cubicBezTo>
                    <a:pt x="13" y="169"/>
                    <a:pt x="14" y="169"/>
                    <a:pt x="14" y="169"/>
                  </a:cubicBezTo>
                  <a:cubicBezTo>
                    <a:pt x="14" y="168"/>
                    <a:pt x="13" y="168"/>
                    <a:pt x="13" y="168"/>
                  </a:cubicBezTo>
                  <a:cubicBezTo>
                    <a:pt x="13" y="167"/>
                    <a:pt x="13" y="166"/>
                    <a:pt x="13" y="165"/>
                  </a:cubicBezTo>
                  <a:cubicBezTo>
                    <a:pt x="13" y="164"/>
                    <a:pt x="14" y="164"/>
                    <a:pt x="14" y="163"/>
                  </a:cubicBezTo>
                  <a:cubicBezTo>
                    <a:pt x="14" y="163"/>
                    <a:pt x="14" y="163"/>
                    <a:pt x="14" y="163"/>
                  </a:cubicBezTo>
                  <a:cubicBezTo>
                    <a:pt x="16" y="145"/>
                    <a:pt x="25" y="130"/>
                    <a:pt x="39" y="119"/>
                  </a:cubicBezTo>
                  <a:cubicBezTo>
                    <a:pt x="39" y="119"/>
                    <a:pt x="39" y="119"/>
                    <a:pt x="40" y="119"/>
                  </a:cubicBezTo>
                  <a:cubicBezTo>
                    <a:pt x="40" y="119"/>
                    <a:pt x="40" y="119"/>
                    <a:pt x="40" y="119"/>
                  </a:cubicBezTo>
                  <a:cubicBezTo>
                    <a:pt x="48" y="113"/>
                    <a:pt x="57" y="108"/>
                    <a:pt x="68" y="107"/>
                  </a:cubicBezTo>
                  <a:cubicBezTo>
                    <a:pt x="68" y="107"/>
                    <a:pt x="68" y="106"/>
                    <a:pt x="68" y="106"/>
                  </a:cubicBezTo>
                  <a:cubicBezTo>
                    <a:pt x="70" y="106"/>
                    <a:pt x="71" y="106"/>
                    <a:pt x="73" y="106"/>
                  </a:cubicBezTo>
                  <a:cubicBezTo>
                    <a:pt x="74" y="106"/>
                    <a:pt x="75" y="106"/>
                    <a:pt x="77" y="106"/>
                  </a:cubicBezTo>
                  <a:cubicBezTo>
                    <a:pt x="77" y="106"/>
                    <a:pt x="78" y="106"/>
                    <a:pt x="78" y="106"/>
                  </a:cubicBezTo>
                  <a:cubicBezTo>
                    <a:pt x="80" y="106"/>
                    <a:pt x="83" y="106"/>
                    <a:pt x="85" y="106"/>
                  </a:cubicBezTo>
                  <a:cubicBezTo>
                    <a:pt x="85" y="106"/>
                    <a:pt x="85" y="106"/>
                    <a:pt x="85" y="106"/>
                  </a:cubicBezTo>
                  <a:cubicBezTo>
                    <a:pt x="115" y="109"/>
                    <a:pt x="139" y="133"/>
                    <a:pt x="143" y="163"/>
                  </a:cubicBezTo>
                  <a:cubicBezTo>
                    <a:pt x="143" y="163"/>
                    <a:pt x="143" y="163"/>
                    <a:pt x="143" y="163"/>
                  </a:cubicBezTo>
                  <a:cubicBezTo>
                    <a:pt x="143" y="164"/>
                    <a:pt x="143" y="164"/>
                    <a:pt x="143" y="165"/>
                  </a:cubicBezTo>
                  <a:cubicBezTo>
                    <a:pt x="143" y="166"/>
                    <a:pt x="143" y="167"/>
                    <a:pt x="143" y="168"/>
                  </a:cubicBezTo>
                  <a:cubicBezTo>
                    <a:pt x="143" y="168"/>
                    <a:pt x="143" y="168"/>
                    <a:pt x="143" y="169"/>
                  </a:cubicBezTo>
                  <a:cubicBezTo>
                    <a:pt x="143" y="169"/>
                    <a:pt x="143" y="169"/>
                    <a:pt x="143" y="170"/>
                  </a:cubicBezTo>
                  <a:cubicBezTo>
                    <a:pt x="143" y="170"/>
                    <a:pt x="143" y="171"/>
                    <a:pt x="143" y="172"/>
                  </a:cubicBezTo>
                  <a:cubicBezTo>
                    <a:pt x="145" y="174"/>
                    <a:pt x="147" y="176"/>
                    <a:pt x="150" y="176"/>
                  </a:cubicBezTo>
                  <a:cubicBezTo>
                    <a:pt x="152" y="176"/>
                    <a:pt x="155" y="174"/>
                    <a:pt x="156" y="172"/>
                  </a:cubicBezTo>
                  <a:cubicBezTo>
                    <a:pt x="156" y="171"/>
                    <a:pt x="156" y="170"/>
                    <a:pt x="157" y="169"/>
                  </a:cubicBezTo>
                  <a:cubicBezTo>
                    <a:pt x="157" y="169"/>
                    <a:pt x="157" y="169"/>
                    <a:pt x="157" y="169"/>
                  </a:cubicBezTo>
                  <a:cubicBezTo>
                    <a:pt x="157" y="169"/>
                    <a:pt x="157" y="168"/>
                    <a:pt x="156" y="168"/>
                  </a:cubicBezTo>
                  <a:close/>
                  <a:moveTo>
                    <a:pt x="41" y="50"/>
                  </a:moveTo>
                  <a:cubicBezTo>
                    <a:pt x="41" y="30"/>
                    <a:pt x="58" y="13"/>
                    <a:pt x="78" y="13"/>
                  </a:cubicBezTo>
                  <a:cubicBezTo>
                    <a:pt x="99" y="13"/>
                    <a:pt x="115" y="30"/>
                    <a:pt x="115" y="50"/>
                  </a:cubicBezTo>
                  <a:cubicBezTo>
                    <a:pt x="115" y="71"/>
                    <a:pt x="99" y="87"/>
                    <a:pt x="78" y="87"/>
                  </a:cubicBezTo>
                  <a:cubicBezTo>
                    <a:pt x="58" y="87"/>
                    <a:pt x="41" y="71"/>
                    <a:pt x="41" y="5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3236912" y="2255838"/>
              <a:ext cx="315913" cy="655638"/>
            </a:xfrm>
            <a:custGeom>
              <a:avLst/>
              <a:gdLst>
                <a:gd name="T0" fmla="*/ 84 w 84"/>
                <a:gd name="T1" fmla="*/ 168 h 175"/>
                <a:gd name="T2" fmla="*/ 28 w 84"/>
                <a:gd name="T3" fmla="*/ 95 h 175"/>
                <a:gd name="T4" fmla="*/ 56 w 84"/>
                <a:gd name="T5" fmla="*/ 50 h 175"/>
                <a:gd name="T6" fmla="*/ 6 w 84"/>
                <a:gd name="T7" fmla="*/ 0 h 175"/>
                <a:gd name="T8" fmla="*/ 6 w 84"/>
                <a:gd name="T9" fmla="*/ 0 h 175"/>
                <a:gd name="T10" fmla="*/ 0 w 84"/>
                <a:gd name="T11" fmla="*/ 7 h 175"/>
                <a:gd name="T12" fmla="*/ 6 w 84"/>
                <a:gd name="T13" fmla="*/ 13 h 175"/>
                <a:gd name="T14" fmla="*/ 6 w 84"/>
                <a:gd name="T15" fmla="*/ 13 h 175"/>
                <a:gd name="T16" fmla="*/ 7 w 84"/>
                <a:gd name="T17" fmla="*/ 13 h 175"/>
                <a:gd name="T18" fmla="*/ 7 w 84"/>
                <a:gd name="T19" fmla="*/ 13 h 175"/>
                <a:gd name="T20" fmla="*/ 7 w 84"/>
                <a:gd name="T21" fmla="*/ 13 h 175"/>
                <a:gd name="T22" fmla="*/ 43 w 84"/>
                <a:gd name="T23" fmla="*/ 50 h 175"/>
                <a:gd name="T24" fmla="*/ 10 w 84"/>
                <a:gd name="T25" fmla="*/ 89 h 175"/>
                <a:gd name="T26" fmla="*/ 10 w 84"/>
                <a:gd name="T27" fmla="*/ 89 h 175"/>
                <a:gd name="T28" fmla="*/ 6 w 84"/>
                <a:gd name="T29" fmla="*/ 91 h 175"/>
                <a:gd name="T30" fmla="*/ 3 w 84"/>
                <a:gd name="T31" fmla="*/ 97 h 175"/>
                <a:gd name="T32" fmla="*/ 6 w 84"/>
                <a:gd name="T33" fmla="*/ 103 h 175"/>
                <a:gd name="T34" fmla="*/ 12 w 84"/>
                <a:gd name="T35" fmla="*/ 106 h 175"/>
                <a:gd name="T36" fmla="*/ 12 w 84"/>
                <a:gd name="T37" fmla="*/ 106 h 175"/>
                <a:gd name="T38" fmla="*/ 12 w 84"/>
                <a:gd name="T39" fmla="*/ 106 h 175"/>
                <a:gd name="T40" fmla="*/ 16 w 84"/>
                <a:gd name="T41" fmla="*/ 106 h 175"/>
                <a:gd name="T42" fmla="*/ 17 w 84"/>
                <a:gd name="T43" fmla="*/ 106 h 175"/>
                <a:gd name="T44" fmla="*/ 45 w 84"/>
                <a:gd name="T45" fmla="*/ 118 h 175"/>
                <a:gd name="T46" fmla="*/ 45 w 84"/>
                <a:gd name="T47" fmla="*/ 118 h 175"/>
                <a:gd name="T48" fmla="*/ 46 w 84"/>
                <a:gd name="T49" fmla="*/ 119 h 175"/>
                <a:gd name="T50" fmla="*/ 71 w 84"/>
                <a:gd name="T51" fmla="*/ 163 h 175"/>
                <a:gd name="T52" fmla="*/ 71 w 84"/>
                <a:gd name="T53" fmla="*/ 163 h 175"/>
                <a:gd name="T54" fmla="*/ 71 w 84"/>
                <a:gd name="T55" fmla="*/ 165 h 175"/>
                <a:gd name="T56" fmla="*/ 71 w 84"/>
                <a:gd name="T57" fmla="*/ 168 h 175"/>
                <a:gd name="T58" fmla="*/ 71 w 84"/>
                <a:gd name="T59" fmla="*/ 168 h 175"/>
                <a:gd name="T60" fmla="*/ 71 w 84"/>
                <a:gd name="T61" fmla="*/ 169 h 175"/>
                <a:gd name="T62" fmla="*/ 71 w 84"/>
                <a:gd name="T63" fmla="*/ 171 h 175"/>
                <a:gd name="T64" fmla="*/ 78 w 84"/>
                <a:gd name="T65" fmla="*/ 175 h 175"/>
                <a:gd name="T66" fmla="*/ 84 w 84"/>
                <a:gd name="T67" fmla="*/ 171 h 175"/>
                <a:gd name="T68" fmla="*/ 84 w 84"/>
                <a:gd name="T69" fmla="*/ 169 h 175"/>
                <a:gd name="T70" fmla="*/ 84 w 84"/>
                <a:gd name="T71" fmla="*/ 168 h 175"/>
                <a:gd name="T72" fmla="*/ 84 w 84"/>
                <a:gd name="T73" fmla="*/ 16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75">
                  <a:moveTo>
                    <a:pt x="84" y="168"/>
                  </a:moveTo>
                  <a:cubicBezTo>
                    <a:pt x="83" y="133"/>
                    <a:pt x="60" y="105"/>
                    <a:pt x="28" y="95"/>
                  </a:cubicBezTo>
                  <a:cubicBezTo>
                    <a:pt x="45" y="87"/>
                    <a:pt x="56" y="70"/>
                    <a:pt x="56" y="50"/>
                  </a:cubicBezTo>
                  <a:cubicBezTo>
                    <a:pt x="56" y="22"/>
                    <a:pt x="34" y="0"/>
                    <a:pt x="6" y="0"/>
                  </a:cubicBezTo>
                  <a:cubicBezTo>
                    <a:pt x="6" y="0"/>
                    <a:pt x="6" y="0"/>
                    <a:pt x="6" y="0"/>
                  </a:cubicBezTo>
                  <a:cubicBezTo>
                    <a:pt x="3" y="0"/>
                    <a:pt x="0" y="3"/>
                    <a:pt x="0" y="7"/>
                  </a:cubicBezTo>
                  <a:cubicBezTo>
                    <a:pt x="0" y="10"/>
                    <a:pt x="3" y="13"/>
                    <a:pt x="6" y="13"/>
                  </a:cubicBezTo>
                  <a:cubicBezTo>
                    <a:pt x="6" y="13"/>
                    <a:pt x="6" y="13"/>
                    <a:pt x="6" y="13"/>
                  </a:cubicBezTo>
                  <a:cubicBezTo>
                    <a:pt x="7" y="13"/>
                    <a:pt x="7" y="13"/>
                    <a:pt x="7" y="13"/>
                  </a:cubicBezTo>
                  <a:cubicBezTo>
                    <a:pt x="7" y="13"/>
                    <a:pt x="7" y="13"/>
                    <a:pt x="7" y="13"/>
                  </a:cubicBezTo>
                  <a:cubicBezTo>
                    <a:pt x="7" y="13"/>
                    <a:pt x="7" y="13"/>
                    <a:pt x="7" y="13"/>
                  </a:cubicBezTo>
                  <a:cubicBezTo>
                    <a:pt x="27" y="14"/>
                    <a:pt x="43" y="30"/>
                    <a:pt x="43" y="50"/>
                  </a:cubicBezTo>
                  <a:cubicBezTo>
                    <a:pt x="43" y="69"/>
                    <a:pt x="29" y="86"/>
                    <a:pt x="10" y="89"/>
                  </a:cubicBezTo>
                  <a:cubicBezTo>
                    <a:pt x="10" y="89"/>
                    <a:pt x="10" y="89"/>
                    <a:pt x="10" y="89"/>
                  </a:cubicBezTo>
                  <a:cubicBezTo>
                    <a:pt x="9" y="89"/>
                    <a:pt x="7" y="90"/>
                    <a:pt x="6" y="91"/>
                  </a:cubicBezTo>
                  <a:cubicBezTo>
                    <a:pt x="4" y="93"/>
                    <a:pt x="3" y="95"/>
                    <a:pt x="3" y="97"/>
                  </a:cubicBezTo>
                  <a:cubicBezTo>
                    <a:pt x="3" y="100"/>
                    <a:pt x="4" y="102"/>
                    <a:pt x="6" y="103"/>
                  </a:cubicBezTo>
                  <a:cubicBezTo>
                    <a:pt x="8" y="105"/>
                    <a:pt x="10" y="105"/>
                    <a:pt x="12" y="106"/>
                  </a:cubicBezTo>
                  <a:cubicBezTo>
                    <a:pt x="12" y="106"/>
                    <a:pt x="12" y="106"/>
                    <a:pt x="12" y="106"/>
                  </a:cubicBezTo>
                  <a:cubicBezTo>
                    <a:pt x="12" y="106"/>
                    <a:pt x="12" y="106"/>
                    <a:pt x="12" y="106"/>
                  </a:cubicBezTo>
                  <a:cubicBezTo>
                    <a:pt x="13" y="106"/>
                    <a:pt x="15" y="106"/>
                    <a:pt x="16" y="106"/>
                  </a:cubicBezTo>
                  <a:cubicBezTo>
                    <a:pt x="16" y="106"/>
                    <a:pt x="17" y="106"/>
                    <a:pt x="17" y="106"/>
                  </a:cubicBezTo>
                  <a:cubicBezTo>
                    <a:pt x="27" y="108"/>
                    <a:pt x="37" y="112"/>
                    <a:pt x="45" y="118"/>
                  </a:cubicBezTo>
                  <a:cubicBezTo>
                    <a:pt x="45" y="118"/>
                    <a:pt x="45" y="118"/>
                    <a:pt x="45" y="118"/>
                  </a:cubicBezTo>
                  <a:cubicBezTo>
                    <a:pt x="45" y="118"/>
                    <a:pt x="45" y="119"/>
                    <a:pt x="46" y="119"/>
                  </a:cubicBezTo>
                  <a:cubicBezTo>
                    <a:pt x="59" y="129"/>
                    <a:pt x="69" y="145"/>
                    <a:pt x="71" y="163"/>
                  </a:cubicBezTo>
                  <a:cubicBezTo>
                    <a:pt x="71" y="163"/>
                    <a:pt x="71" y="163"/>
                    <a:pt x="71" y="163"/>
                  </a:cubicBezTo>
                  <a:cubicBezTo>
                    <a:pt x="71" y="163"/>
                    <a:pt x="71" y="164"/>
                    <a:pt x="71" y="165"/>
                  </a:cubicBezTo>
                  <a:cubicBezTo>
                    <a:pt x="71" y="166"/>
                    <a:pt x="71" y="167"/>
                    <a:pt x="71" y="168"/>
                  </a:cubicBezTo>
                  <a:cubicBezTo>
                    <a:pt x="71" y="168"/>
                    <a:pt x="71" y="168"/>
                    <a:pt x="71" y="168"/>
                  </a:cubicBezTo>
                  <a:cubicBezTo>
                    <a:pt x="71" y="169"/>
                    <a:pt x="71" y="169"/>
                    <a:pt x="71" y="169"/>
                  </a:cubicBezTo>
                  <a:cubicBezTo>
                    <a:pt x="71" y="170"/>
                    <a:pt x="71" y="171"/>
                    <a:pt x="71" y="171"/>
                  </a:cubicBezTo>
                  <a:cubicBezTo>
                    <a:pt x="72" y="174"/>
                    <a:pt x="75" y="175"/>
                    <a:pt x="78" y="175"/>
                  </a:cubicBezTo>
                  <a:cubicBezTo>
                    <a:pt x="80" y="175"/>
                    <a:pt x="83" y="174"/>
                    <a:pt x="84" y="171"/>
                  </a:cubicBezTo>
                  <a:cubicBezTo>
                    <a:pt x="84" y="171"/>
                    <a:pt x="84" y="170"/>
                    <a:pt x="84" y="169"/>
                  </a:cubicBezTo>
                  <a:cubicBezTo>
                    <a:pt x="84" y="169"/>
                    <a:pt x="84" y="169"/>
                    <a:pt x="84" y="168"/>
                  </a:cubicBezTo>
                  <a:cubicBezTo>
                    <a:pt x="84" y="168"/>
                    <a:pt x="84" y="168"/>
                    <a:pt x="84" y="16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
            <p:cNvSpPr/>
            <p:nvPr/>
          </p:nvSpPr>
          <p:spPr bwMode="auto">
            <a:xfrm>
              <a:off x="-3190875" y="26527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11" name="Picture 64"/>
          <p:cNvPicPr>
            <a:picLocks noGrp="1" noSelect="1" noRot="1" noChangeAspect="1" noMove="1" noResize="1" noChangeShapeType="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46706477"/>
      </p:ext>
    </p:extLst>
  </p:cSld>
  <p:clrMapOvr>
    <a:overrideClrMapping bg1="lt1" tx1="dk1" bg2="lt2" tx2="dk2" accent1="accent1" accent2="accent2" accent3="accent3" accent4="accent4" accent5="accent5" accent6="accent6" hlink="hlink" folHlink="folHlink"/>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68000" y="842956"/>
            <a:ext cx="8280000" cy="3785652"/>
          </a:xfrm>
          <a:prstGeom prst="rect">
            <a:avLst/>
          </a:prstGeom>
        </p:spPr>
        <p:txBody>
          <a:bodyPr wrap="square">
            <a:spAutoFit/>
          </a:bodyPr>
          <a:lstStyle/>
          <a:p>
            <a:r>
              <a:rPr lang="zh-CN" altLang="en-US" sz="1200" dirty="0" smtClean="0"/>
              <a:t>         税务师事务所办理商事登记后，应当向省税务机关办理行政登记。省税务机关准予行政登记的，颁发</a:t>
            </a:r>
            <a:r>
              <a:rPr lang="en-US" altLang="zh-CN" sz="1200" dirty="0" smtClean="0"/>
              <a:t>《</a:t>
            </a:r>
            <a:r>
              <a:rPr lang="zh-CN" altLang="en-US" sz="1200" dirty="0" smtClean="0"/>
              <a:t>税务师事务所行政登记证书</a:t>
            </a:r>
            <a:r>
              <a:rPr lang="en-US" altLang="zh-CN" sz="1200" dirty="0" smtClean="0"/>
              <a:t>》</a:t>
            </a:r>
            <a:r>
              <a:rPr lang="zh-CN" altLang="en-US" sz="1200" dirty="0" smtClean="0"/>
              <a:t>，并将相关资料报送国家税务总局，抄送省税务师行业协会。不予行政登记的，书面通知申请人，说明不予行政登记的理由。</a:t>
            </a:r>
          </a:p>
          <a:p>
            <a:r>
              <a:rPr lang="zh-CN" altLang="en-US" sz="1200" dirty="0" smtClean="0"/>
              <a:t> 　　税务师事务所行政登记流程（规范）另行制定。</a:t>
            </a:r>
          </a:p>
          <a:p>
            <a:r>
              <a:rPr lang="zh-CN" altLang="en-US" sz="1200" dirty="0" smtClean="0"/>
              <a:t> 　　从事涉税专业服务的会计师事务所和律师事务所，依法取得会计师事务所执业证书或律师事务所执业许可证，视同行政登记。</a:t>
            </a:r>
          </a:p>
          <a:p>
            <a:r>
              <a:rPr lang="zh-CN" altLang="en-US" sz="1200" dirty="0" smtClean="0"/>
              <a:t>　　第八条  税务机关对涉税专业服务机构及其从事涉税服务人员进行实名制管理。</a:t>
            </a:r>
          </a:p>
          <a:p>
            <a:r>
              <a:rPr lang="zh-CN" altLang="en-US" sz="1200" dirty="0" smtClean="0"/>
              <a:t> 　　税务机关依托金税三期应用系统，建立涉税专业服务管理信息库。综合运用从金税三期核心征管系统采集的涉税专业服务机构的基本信息、涉税专业服务机构报送的人员信息和经纳税人（扣缴义务人）确认的实名办税（自有办税人员和涉税专业服务机构代理办税人员）信息，建立对涉税专业服务机构及其从事涉税服务人员的分类管理，确立涉税专业服务机构及其从事涉税服务人员与纳税人（扣缴义务人）的代理关系，区分纳税人自有办税人员和涉税专业服务机构代理办税人员，实现对涉税专业服务机构及其从事涉税服务人员和纳税人（扣缴义务人）的全面动态实名信息管理。</a:t>
            </a:r>
          </a:p>
          <a:p>
            <a:r>
              <a:rPr lang="zh-CN" altLang="en-US" sz="1200" dirty="0" smtClean="0"/>
              <a:t> 　　涉税专业服务机构应当向税务机关提供机构和从事涉税服务人员的姓名、身份证号、专业资格证书编号、业务委托协议等实名信息。</a:t>
            </a:r>
          </a:p>
          <a:p>
            <a:r>
              <a:rPr lang="zh-CN" altLang="en-US" sz="1200" dirty="0" smtClean="0"/>
              <a:t>　　第九条  税务机关应当建立业务信息采集制度，利用现有的信息化平台分类采集业务信息，加强内部信息共享，提高分析利用水平。</a:t>
            </a:r>
          </a:p>
          <a:p>
            <a:r>
              <a:rPr lang="zh-CN" altLang="en-US" sz="1200" dirty="0" smtClean="0"/>
              <a:t> 　　涉税专业服务机构应当以年度报告形式，向税务机关报送从事涉税专业服务的总体情况。</a:t>
            </a:r>
          </a:p>
          <a:p>
            <a:r>
              <a:rPr lang="zh-CN" altLang="en-US" sz="1200" dirty="0" smtClean="0"/>
              <a:t> 　　税务师事务所、会计师事务所、律师事务所从事专业税务顾问、税收策划、涉税鉴证、纳税情况审查业务，应当在完成业务的次月向税务机关单独报送相关业务信息。</a:t>
            </a:r>
          </a:p>
          <a:p>
            <a:r>
              <a:rPr lang="zh-CN" altLang="en-US" sz="1200" dirty="0" smtClean="0"/>
              <a:t>　　第十条  税务机关对涉税专业服务机构从事涉税专业服务的执业情况进行检查，根据举报、投诉情况进行调查。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24000" y="679306"/>
            <a:ext cx="8496000" cy="4339650"/>
          </a:xfrm>
          <a:prstGeom prst="rect">
            <a:avLst/>
          </a:prstGeom>
        </p:spPr>
        <p:txBody>
          <a:bodyPr wrap="square">
            <a:spAutoFit/>
          </a:bodyPr>
          <a:lstStyle/>
          <a:p>
            <a:r>
              <a:rPr lang="zh-CN" altLang="en-US" sz="1200" dirty="0" smtClean="0"/>
              <a:t>          第十一条  税务机关应当建立信用评价管理制度，对涉税专业服务机构从事涉税专业服务情况进行信用评价，对其从事涉税服务人员进行信用记录。</a:t>
            </a:r>
          </a:p>
          <a:p>
            <a:r>
              <a:rPr lang="zh-CN" altLang="en-US" sz="1200" dirty="0" smtClean="0"/>
              <a:t> 　　税务机关应以涉税专业服务机构的纳税信用为基础，结合委托人纳税信用、纳税人评价、税务机关评价、实名办税、业务规模、服务质量、执业质量检查、业务信息质量等情况，建立科学合理的信用评价指标体系，进行信用等级评价或信用记录，具体办法另行制定。</a:t>
            </a:r>
          </a:p>
          <a:p>
            <a:r>
              <a:rPr lang="zh-CN" altLang="en-US" sz="1200" dirty="0" smtClean="0"/>
              <a:t>　　第十二条  税务机关应当加强对税务师行业协会的监督指导，与其他相关行业协会建立工作联系制度。</a:t>
            </a:r>
          </a:p>
          <a:p>
            <a:r>
              <a:rPr lang="zh-CN" altLang="en-US" sz="1200" dirty="0" smtClean="0"/>
              <a:t> 　　税务机关可以委托行业协会对涉税专业服务机构从事涉税专业服务的执业质量进行评价。</a:t>
            </a:r>
          </a:p>
          <a:p>
            <a:r>
              <a:rPr lang="zh-CN" altLang="en-US" sz="1200" dirty="0" smtClean="0"/>
              <a:t> 　　全国税务师行业协会负责拟制涉税专业服务业务规范</a:t>
            </a:r>
            <a:r>
              <a:rPr lang="en-US" altLang="zh-CN" sz="1200" dirty="0" smtClean="0"/>
              <a:t>(</a:t>
            </a:r>
            <a:r>
              <a:rPr lang="zh-CN" altLang="en-US" sz="1200" dirty="0" smtClean="0"/>
              <a:t>准则、规则</a:t>
            </a:r>
            <a:r>
              <a:rPr lang="en-US" altLang="zh-CN" sz="1200" dirty="0" smtClean="0"/>
              <a:t>)</a:t>
            </a:r>
            <a:r>
              <a:rPr lang="zh-CN" altLang="en-US" sz="1200" dirty="0" smtClean="0"/>
              <a:t>，报国家税务总局批准后施行。</a:t>
            </a:r>
          </a:p>
          <a:p>
            <a:r>
              <a:rPr lang="zh-CN" altLang="en-US" sz="1200" dirty="0" smtClean="0"/>
              <a:t>　　第十三条  税务机关应当在门户网站、电子税务局和办税服务场所公告纳入监管的涉税专业服务机构名单及其信用情况，同时公告未经行政登记的税务师事务所名单。</a:t>
            </a:r>
          </a:p>
          <a:p>
            <a:r>
              <a:rPr lang="zh-CN" altLang="en-US" sz="1200" dirty="0" smtClean="0"/>
              <a:t>　　第十四条  涉税专业服务机构及其涉税服务人员有下列情形之一的，由税务机关责令限期改正或予以约谈；逾期不改正的，由税务机关降低信用等级或纳入信用记录，暂停受理所代理的涉税业务（暂停时间不超过六个月）；情节严重的，由税务机关纳入涉税服务失信名录</a:t>
            </a:r>
            <a:r>
              <a:rPr lang="en-US" altLang="zh-CN" sz="1200" dirty="0" smtClean="0"/>
              <a:t>,</a:t>
            </a:r>
            <a:r>
              <a:rPr lang="zh-CN" altLang="en-US" sz="1200" dirty="0" smtClean="0"/>
              <a:t>予以公告并向社会信用平台推送，其所代理的涉税业务，税务机关不予受理：</a:t>
            </a:r>
          </a:p>
          <a:p>
            <a:r>
              <a:rPr lang="zh-CN" altLang="en-US" sz="1200" dirty="0" smtClean="0"/>
              <a:t> 　　（一）使用税务师事务所名称未办理行政登记的；</a:t>
            </a:r>
          </a:p>
          <a:p>
            <a:r>
              <a:rPr lang="zh-CN" altLang="en-US" sz="1200" dirty="0" smtClean="0"/>
              <a:t> 　　（二）未按照办税实名制要求提供涉税专业服务机构和从事涉税服务人员实名信息的；</a:t>
            </a:r>
          </a:p>
          <a:p>
            <a:r>
              <a:rPr lang="zh-CN" altLang="en-US" sz="1200" dirty="0" smtClean="0"/>
              <a:t> 　　（三）未按照业务信息采集要求报送从事涉税专业服务有关情况的；</a:t>
            </a:r>
          </a:p>
          <a:p>
            <a:r>
              <a:rPr lang="zh-CN" altLang="en-US" sz="1200" dirty="0" smtClean="0"/>
              <a:t>　　（四）报送信息与实际不符的；</a:t>
            </a:r>
          </a:p>
          <a:p>
            <a:r>
              <a:rPr lang="zh-CN" altLang="en-US" sz="1200" dirty="0" smtClean="0"/>
              <a:t> 　　（五）拒不配合税务机关检查、调查的；</a:t>
            </a:r>
          </a:p>
          <a:p>
            <a:r>
              <a:rPr lang="zh-CN" altLang="en-US" sz="1200" dirty="0" smtClean="0"/>
              <a:t> 　　（六）其他违反税务机关监管规定的行为。</a:t>
            </a:r>
          </a:p>
          <a:p>
            <a:r>
              <a:rPr lang="zh-CN" altLang="en-US" sz="1200" dirty="0" smtClean="0"/>
              <a:t> 　　税务师事务所有前款第一项情形且逾期不改正的，省税务机关应当提请工商部门吊销其营业执照。</a:t>
            </a:r>
          </a:p>
          <a:p>
            <a:r>
              <a:rPr lang="zh-CN" altLang="en-US" sz="1200" dirty="0" smtClean="0"/>
              <a:t>　　第十五条  涉税专业服务机构及其涉税服务人员有下列情形之一的，由税务机关列为重点监管对象</a:t>
            </a:r>
            <a:r>
              <a:rPr lang="en-US" altLang="zh-CN" sz="1200" dirty="0" smtClean="0"/>
              <a:t>,</a:t>
            </a:r>
            <a:r>
              <a:rPr lang="zh-CN" altLang="en-US" sz="1200" dirty="0" smtClean="0"/>
              <a:t>降低信用等级或纳入信用记录，暂停受理所代理的涉税业务（暂停时间不超过六个月）；情节较重的，由税务机关纳入涉税服务失信名录，予以公告并向社会信用平台推送，其所代理的涉税业务，税务机关不予受理；</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396000" y="791972"/>
            <a:ext cx="8280000" cy="4154984"/>
          </a:xfrm>
          <a:prstGeom prst="rect">
            <a:avLst/>
          </a:prstGeom>
        </p:spPr>
        <p:txBody>
          <a:bodyPr wrap="square">
            <a:spAutoFit/>
          </a:bodyPr>
          <a:lstStyle/>
          <a:p>
            <a:r>
              <a:rPr lang="zh-CN" altLang="en-US" sz="1200" dirty="0" smtClean="0"/>
              <a:t>登记证书</a:t>
            </a:r>
            <a:r>
              <a:rPr lang="en-US" altLang="zh-CN" sz="1200" dirty="0" smtClean="0"/>
              <a:t>》</a:t>
            </a:r>
            <a:r>
              <a:rPr lang="zh-CN" altLang="en-US" sz="1200" dirty="0" smtClean="0"/>
              <a:t>无效，提请工商部门吊销其营业执照，提请全国税务师行业协会取消税务师职业资格证书登记、收回其职业资格证书并向社会公告，其他涉税服务机构及其从事涉税服务人员由税务机关提请其他行业主管部门及行业协会予以相应处理：</a:t>
            </a:r>
          </a:p>
          <a:p>
            <a:r>
              <a:rPr lang="zh-CN" altLang="en-US" sz="1200" dirty="0" smtClean="0"/>
              <a:t> 　　（一）违反税收法律、行政法规，造成委托人未缴或者少缴税款，按照</a:t>
            </a:r>
            <a:r>
              <a:rPr lang="en-US" altLang="zh-CN" sz="1200" dirty="0" smtClean="0"/>
              <a:t>《</a:t>
            </a:r>
            <a:r>
              <a:rPr lang="zh-CN" altLang="en-US" sz="1200" dirty="0" smtClean="0"/>
              <a:t>中华人民共和国税收征收管理法</a:t>
            </a:r>
            <a:r>
              <a:rPr lang="en-US" altLang="zh-CN" sz="1200" dirty="0" smtClean="0"/>
              <a:t>》</a:t>
            </a:r>
            <a:r>
              <a:rPr lang="zh-CN" altLang="en-US" sz="1200" dirty="0" smtClean="0"/>
              <a:t>及其实施细则相关规定被处罚的；</a:t>
            </a:r>
          </a:p>
          <a:p>
            <a:r>
              <a:rPr lang="zh-CN" altLang="en-US" sz="1200" dirty="0" smtClean="0"/>
              <a:t> 　　（二）未按涉税专业服务相关业务规范执业，出具虚假意见的；</a:t>
            </a:r>
          </a:p>
          <a:p>
            <a:r>
              <a:rPr lang="zh-CN" altLang="en-US" sz="1200" dirty="0" smtClean="0"/>
              <a:t> 　　（三）采取隐瞒、欺诈、贿赂、串通、回扣等不正当竞争手段承揽业务，损害委托人或他人利益的；</a:t>
            </a:r>
          </a:p>
          <a:p>
            <a:r>
              <a:rPr lang="zh-CN" altLang="en-US" sz="1200" dirty="0" smtClean="0"/>
              <a:t> 　　（四）利用服务之便，谋取不正当利益的；</a:t>
            </a:r>
          </a:p>
          <a:p>
            <a:r>
              <a:rPr lang="zh-CN" altLang="en-US" sz="1200" dirty="0" smtClean="0"/>
              <a:t> 　　（五）以税务机关和税务人员的名义敲诈纳税人、扣缴义务人的；</a:t>
            </a:r>
          </a:p>
          <a:p>
            <a:r>
              <a:rPr lang="zh-CN" altLang="en-US" sz="1200" dirty="0" smtClean="0"/>
              <a:t> 　　（六）向税务机关工作人员行贿或者指使、诱导委托人行贿的；</a:t>
            </a:r>
          </a:p>
          <a:p>
            <a:r>
              <a:rPr lang="zh-CN" altLang="en-US" sz="1200" dirty="0" smtClean="0"/>
              <a:t> 　　（七）其他违反税收法律法规的行为。</a:t>
            </a:r>
          </a:p>
          <a:p>
            <a:r>
              <a:rPr lang="zh-CN" altLang="en-US" sz="1200" dirty="0" smtClean="0"/>
              <a:t>　　第十六条  税务机关应当为涉税专业服务机构提供便捷的服务，依托信息化平台为信用等级高的涉税专业服务机构开展批量纳税申报、信息报送等业务提供便利化服务。</a:t>
            </a:r>
          </a:p>
          <a:p>
            <a:r>
              <a:rPr lang="zh-CN" altLang="en-US" sz="1200" dirty="0" smtClean="0"/>
              <a:t>　　第十七条  税务机关所需的涉税专业服务，应当通过政府采购方式购买。</a:t>
            </a:r>
          </a:p>
          <a:p>
            <a:r>
              <a:rPr lang="zh-CN" altLang="en-US" sz="1200" dirty="0" smtClean="0"/>
              <a:t> 　　税务机关和税务人员不得参与或违规干预涉税专业服务机构经营活动。</a:t>
            </a:r>
          </a:p>
          <a:p>
            <a:r>
              <a:rPr lang="zh-CN" altLang="en-US" sz="1200" dirty="0" smtClean="0"/>
              <a:t>　　第十八条  税务师行业协会应当加强税务师行业自律管理，提高服务能力、强化培训服务，促进转型升级和行业健康发展。</a:t>
            </a:r>
          </a:p>
          <a:p>
            <a:r>
              <a:rPr lang="zh-CN" altLang="en-US" sz="1200" dirty="0" smtClean="0"/>
              <a:t> 　　税务师事务所自愿加入税务师行业协会。从事涉税专业服务的会计师事务所、律师事务所、代理记账机构除加入各自行业协会接受行业自律管理外，可自愿加入税务师行业协会税务代理人分会；鼓励其他没有加入任何行业协会的涉税专业服务机构自愿加入税务师行业协会税务代理人分会。</a:t>
            </a:r>
          </a:p>
          <a:p>
            <a:r>
              <a:rPr lang="zh-CN" altLang="en-US" sz="1200" dirty="0" smtClean="0"/>
              <a:t>　　第十九条  各省税务机关依据本办法，结合本地实际，制定涉税专业服务机构从事涉税专业服务的具体实施办法。</a:t>
            </a:r>
          </a:p>
          <a:p>
            <a:r>
              <a:rPr lang="zh-CN" altLang="en-US" sz="1200" dirty="0" smtClean="0"/>
              <a:t>　　第二十条  本办法自</a:t>
            </a:r>
            <a:r>
              <a:rPr lang="en-US" altLang="zh-CN" sz="1200" dirty="0" smtClean="0"/>
              <a:t>2017</a:t>
            </a:r>
            <a:r>
              <a:rPr lang="zh-CN" altLang="en-US" sz="1200" dirty="0" smtClean="0"/>
              <a:t>年</a:t>
            </a:r>
            <a:r>
              <a:rPr lang="en-US" altLang="zh-CN" sz="1200" dirty="0" smtClean="0"/>
              <a:t>9</a:t>
            </a:r>
            <a:r>
              <a:rPr lang="zh-CN" altLang="en-US" sz="1200" dirty="0" smtClean="0"/>
              <a:t>月</a:t>
            </a:r>
            <a:r>
              <a:rPr lang="en-US" altLang="zh-CN" sz="1200" dirty="0" smtClean="0"/>
              <a:t>1</a:t>
            </a:r>
            <a:r>
              <a:rPr lang="zh-CN" altLang="en-US" sz="1200" dirty="0" smtClean="0"/>
              <a:t>日起施行。情节严重的，其中，税务师事务所由省税务机关宣布</a:t>
            </a:r>
            <a:r>
              <a:rPr lang="en-US" altLang="zh-CN" sz="1200" dirty="0" smtClean="0"/>
              <a:t>《</a:t>
            </a:r>
            <a:r>
              <a:rPr lang="zh-CN" altLang="en-US" sz="1200" dirty="0" smtClean="0"/>
              <a:t>税务师事务所行政</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10" name="矩形 9"/>
          <p:cNvSpPr/>
          <p:nvPr/>
        </p:nvSpPr>
        <p:spPr>
          <a:xfrm>
            <a:off x="396000" y="566641"/>
            <a:ext cx="8280000" cy="4524315"/>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国家税务总局关于发布</a:t>
            </a:r>
            <a:r>
              <a:rPr lang="en-US" altLang="zh-CN" sz="1200" b="1" dirty="0" smtClean="0">
                <a:solidFill>
                  <a:schemeClr val="accent1"/>
                </a:solidFill>
              </a:rPr>
              <a:t>〈</a:t>
            </a:r>
            <a:r>
              <a:rPr lang="zh-CN" altLang="en-US" sz="1200" b="1" dirty="0" smtClean="0">
                <a:solidFill>
                  <a:schemeClr val="accent1"/>
                </a:solidFill>
              </a:rPr>
              <a:t>涉税专业服务监管办法（试行）</a:t>
            </a:r>
            <a:r>
              <a:rPr lang="en-US" altLang="zh-CN" sz="1200" b="1" dirty="0" smtClean="0">
                <a:solidFill>
                  <a:schemeClr val="accent1"/>
                </a:solidFill>
              </a:rPr>
              <a:t>〉</a:t>
            </a:r>
            <a:r>
              <a:rPr lang="zh-CN" altLang="en-US" sz="1200" b="1" dirty="0" smtClean="0">
                <a:solidFill>
                  <a:schemeClr val="accent1"/>
                </a:solidFill>
              </a:rPr>
              <a:t>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05</a:t>
            </a:r>
            <a:r>
              <a:rPr lang="zh-CN" altLang="en-US" sz="1200" b="1" dirty="0" smtClean="0">
                <a:solidFill>
                  <a:schemeClr val="accent1"/>
                </a:solidFill>
              </a:rPr>
              <a:t>月</a:t>
            </a:r>
            <a:r>
              <a:rPr lang="en-US" altLang="zh-CN" sz="1200" b="1" dirty="0" smtClean="0">
                <a:solidFill>
                  <a:schemeClr val="accent1"/>
                </a:solidFill>
              </a:rPr>
              <a:t>11</a:t>
            </a:r>
            <a:r>
              <a:rPr lang="zh-CN" altLang="en-US" sz="1200" b="1" dirty="0" smtClean="0">
                <a:solidFill>
                  <a:schemeClr val="accent1"/>
                </a:solidFill>
              </a:rPr>
              <a:t>日　　　　 来源：国家税务总局办公厅 </a:t>
            </a:r>
          </a:p>
          <a:p>
            <a:endParaRPr lang="zh-CN" altLang="en-US" sz="1200" dirty="0" smtClean="0"/>
          </a:p>
          <a:p>
            <a:r>
              <a:rPr lang="zh-CN" altLang="en-US" sz="1200" dirty="0" smtClean="0"/>
              <a:t>　　为贯彻落实国务院“放管服”改革要求，规范涉税专业服务，依据</a:t>
            </a:r>
            <a:r>
              <a:rPr lang="en-US" altLang="zh-CN" sz="1200" dirty="0" smtClean="0"/>
              <a:t>《</a:t>
            </a:r>
            <a:r>
              <a:rPr lang="zh-CN" altLang="en-US" sz="1200" dirty="0" smtClean="0"/>
              <a:t>中华人民共和国税收征收管理法</a:t>
            </a:r>
            <a:r>
              <a:rPr lang="en-US" altLang="zh-CN" sz="1200" dirty="0" smtClean="0"/>
              <a:t>》</a:t>
            </a:r>
          </a:p>
          <a:p>
            <a:r>
              <a:rPr lang="zh-CN" altLang="en-US" sz="1200" dirty="0" smtClean="0"/>
              <a:t>及其实施细则和国务院有关决定，国家税务总局在充分调研论证的基础上，制定发布了</a:t>
            </a:r>
            <a:r>
              <a:rPr lang="en-US" altLang="zh-CN" sz="1200" dirty="0" smtClean="0"/>
              <a:t>《</a:t>
            </a:r>
            <a:r>
              <a:rPr lang="zh-CN" altLang="en-US" sz="1200" dirty="0" smtClean="0"/>
              <a:t>涉税专业服务监管</a:t>
            </a:r>
            <a:endParaRPr lang="en-US" altLang="zh-CN" sz="1200" dirty="0" smtClean="0"/>
          </a:p>
          <a:p>
            <a:r>
              <a:rPr lang="zh-CN" altLang="en-US" sz="1200" dirty="0" smtClean="0"/>
              <a:t>办法（试行）</a:t>
            </a:r>
            <a:r>
              <a:rPr lang="en-US" altLang="zh-CN" sz="1200" dirty="0" smtClean="0"/>
              <a:t>》</a:t>
            </a:r>
            <a:r>
              <a:rPr lang="zh-CN" altLang="en-US" sz="1200" dirty="0" smtClean="0"/>
              <a:t>（以下简称</a:t>
            </a:r>
            <a:r>
              <a:rPr lang="en-US" altLang="zh-CN" sz="1200" dirty="0" smtClean="0"/>
              <a:t>《</a:t>
            </a:r>
            <a:r>
              <a:rPr lang="zh-CN" altLang="en-US" sz="1200" dirty="0" smtClean="0"/>
              <a:t>办法</a:t>
            </a:r>
            <a:r>
              <a:rPr lang="en-US" altLang="zh-CN" sz="1200" dirty="0" smtClean="0"/>
              <a:t>》</a:t>
            </a:r>
            <a:r>
              <a:rPr lang="zh-CN" altLang="en-US" sz="1200" dirty="0" smtClean="0"/>
              <a:t>。）现将</a:t>
            </a:r>
            <a:r>
              <a:rPr lang="en-US" altLang="zh-CN" sz="1200" dirty="0" smtClean="0"/>
              <a:t>《</a:t>
            </a:r>
            <a:r>
              <a:rPr lang="zh-CN" altLang="en-US" sz="1200" dirty="0" smtClean="0"/>
              <a:t>办法</a:t>
            </a:r>
            <a:r>
              <a:rPr lang="en-US" altLang="zh-CN" sz="1200" dirty="0" smtClean="0"/>
              <a:t>》</a:t>
            </a:r>
            <a:r>
              <a:rPr lang="zh-CN" altLang="en-US" sz="1200" dirty="0" smtClean="0"/>
              <a:t>解读如下：</a:t>
            </a:r>
          </a:p>
          <a:p>
            <a:r>
              <a:rPr lang="zh-CN" altLang="en-US" sz="1200" dirty="0" smtClean="0"/>
              <a:t>　　一、</a:t>
            </a:r>
            <a:r>
              <a:rPr lang="en-US" altLang="zh-CN" sz="1200" dirty="0" smtClean="0"/>
              <a:t>《</a:t>
            </a:r>
            <a:r>
              <a:rPr lang="zh-CN" altLang="en-US" sz="1200" dirty="0" smtClean="0"/>
              <a:t>办法</a:t>
            </a:r>
            <a:r>
              <a:rPr lang="en-US" altLang="zh-CN" sz="1200" dirty="0" smtClean="0"/>
              <a:t>》</a:t>
            </a:r>
            <a:r>
              <a:rPr lang="zh-CN" altLang="en-US" sz="1200" dirty="0" smtClean="0"/>
              <a:t>出台的主要意义是什么？</a:t>
            </a:r>
          </a:p>
          <a:p>
            <a:r>
              <a:rPr lang="zh-CN" altLang="en-US" sz="1200" dirty="0" smtClean="0"/>
              <a:t>　　一是为贯彻落实国务院简政放权、放管结合、优化服务工作要求，税务机关将全面开放涉税专业服务市场，建立健全监管制度，优化服务措施，不断提高监管水平，</a:t>
            </a:r>
            <a:r>
              <a:rPr lang="en-US" altLang="zh-CN" sz="1200" dirty="0" smtClean="0"/>
              <a:t>《</a:t>
            </a:r>
            <a:r>
              <a:rPr lang="zh-CN" altLang="en-US" sz="1200" dirty="0" smtClean="0"/>
              <a:t>办法</a:t>
            </a:r>
            <a:r>
              <a:rPr lang="en-US" altLang="zh-CN" sz="1200" dirty="0" smtClean="0"/>
              <a:t>》</a:t>
            </a:r>
            <a:r>
              <a:rPr lang="zh-CN" altLang="en-US" sz="1200" dirty="0" smtClean="0"/>
              <a:t>出台有利于促进涉税专业服务规范发展，维护国家税收利益，保护纳税人合法权益。二是贯彻落实中办、国办印发的</a:t>
            </a:r>
            <a:r>
              <a:rPr lang="en-US" altLang="zh-CN" sz="1200" dirty="0" smtClean="0"/>
              <a:t>《</a:t>
            </a:r>
            <a:r>
              <a:rPr lang="zh-CN" altLang="en-US" sz="1200" dirty="0" smtClean="0"/>
              <a:t>深化国税、地税征管体制改革方案</a:t>
            </a:r>
            <a:r>
              <a:rPr lang="en-US" altLang="zh-CN" sz="1200" dirty="0" smtClean="0"/>
              <a:t>》</a:t>
            </a:r>
            <a:r>
              <a:rPr lang="zh-CN" altLang="en-US" sz="1200" dirty="0" smtClean="0"/>
              <a:t>要求，</a:t>
            </a:r>
            <a:r>
              <a:rPr lang="en-US" altLang="zh-CN" sz="1200" dirty="0" smtClean="0"/>
              <a:t>《</a:t>
            </a:r>
            <a:r>
              <a:rPr lang="zh-CN" altLang="en-US" sz="1200" dirty="0" smtClean="0"/>
              <a:t>办法</a:t>
            </a:r>
            <a:r>
              <a:rPr lang="en-US" altLang="zh-CN" sz="1200" dirty="0" smtClean="0"/>
              <a:t>》</a:t>
            </a:r>
            <a:r>
              <a:rPr lang="zh-CN" altLang="en-US" sz="1200" dirty="0" smtClean="0"/>
              <a:t>出台将为涉税专业服务机构在优化纳税服务、提高征管效能等方面充分发挥作用，提供制度保障。三是为贯彻落实国务院行政审批制度改革要求，取消税务师事务所设立审批后，</a:t>
            </a:r>
            <a:r>
              <a:rPr lang="en-US" altLang="zh-CN" sz="1200" dirty="0" smtClean="0"/>
              <a:t>《</a:t>
            </a:r>
            <a:r>
              <a:rPr lang="zh-CN" altLang="en-US" sz="1200" dirty="0" smtClean="0"/>
              <a:t>办法</a:t>
            </a:r>
            <a:r>
              <a:rPr lang="en-US" altLang="zh-CN" sz="1200" dirty="0" smtClean="0"/>
              <a:t>》</a:t>
            </a:r>
            <a:r>
              <a:rPr lang="zh-CN" altLang="en-US" sz="1200" dirty="0" smtClean="0"/>
              <a:t>出台将在制度上明确税务师事务所行政登记制度，有利于促进税务师行业转型升级健康发展。</a:t>
            </a:r>
          </a:p>
          <a:p>
            <a:r>
              <a:rPr lang="zh-CN" altLang="en-US" sz="1200" dirty="0" smtClean="0"/>
              <a:t>　　二、什么是涉税专业服务？</a:t>
            </a:r>
          </a:p>
          <a:p>
            <a:r>
              <a:rPr lang="zh-CN" altLang="en-US" sz="1200" dirty="0" smtClean="0"/>
              <a:t>　　涉税专业服务是指涉税专业服务机构接受委托，利用专业知识和技能，就涉税事项向委托人提供的税务代理等服务。涉税专业服务包括：（一）纳税申报代理；（二）一般税务咨询；（三）专业税务顾问；（四）税收策划；（五）涉税鉴证；（六）纳税情况审查；（七）其他税务事项代理；（八）其他涉税服务。其中，第三项至第六项，即专业税务顾问、税收策划、涉税鉴证和纳税情况审查四项业务，应当由具有税务师事务所、会计师事务所、律师事务所资质的涉税专业服务机构从事；第一项“纳税申报代理”和第七项“其他税务事项代理”涵盖</a:t>
            </a:r>
            <a:r>
              <a:rPr lang="en-US" altLang="zh-CN" sz="1200" dirty="0" smtClean="0"/>
              <a:t>《</a:t>
            </a:r>
            <a:r>
              <a:rPr lang="zh-CN" altLang="en-US" sz="1200" dirty="0" smtClean="0"/>
              <a:t>全国税务机关纳税服务规范（</a:t>
            </a:r>
            <a:r>
              <a:rPr lang="en-US" altLang="zh-CN" sz="1200" dirty="0" smtClean="0"/>
              <a:t>2.3</a:t>
            </a:r>
            <a:r>
              <a:rPr lang="zh-CN" altLang="en-US" sz="1200" dirty="0" smtClean="0"/>
              <a:t>版）</a:t>
            </a:r>
            <a:r>
              <a:rPr lang="en-US" altLang="zh-CN" sz="1200" dirty="0" smtClean="0"/>
              <a:t>》</a:t>
            </a:r>
            <a:r>
              <a:rPr lang="zh-CN" altLang="en-US" sz="1200" dirty="0" smtClean="0"/>
              <a:t>列举的所有办税事项，共</a:t>
            </a:r>
            <a:r>
              <a:rPr lang="en-US" altLang="zh-CN" sz="1200" dirty="0" smtClean="0"/>
              <a:t>6</a:t>
            </a:r>
            <a:r>
              <a:rPr lang="zh-CN" altLang="en-US" sz="1200" dirty="0" smtClean="0"/>
              <a:t>大类</a:t>
            </a:r>
            <a:r>
              <a:rPr lang="en-US" altLang="zh-CN" sz="1200" dirty="0" smtClean="0"/>
              <a:t>192</a:t>
            </a:r>
            <a:r>
              <a:rPr lang="zh-CN" altLang="en-US" sz="1200" dirty="0" smtClean="0"/>
              <a:t>项。这些由纳税人、扣缴义务人办理的税务事项均可由涉税专业服务机构代为办理，向所有涉税专业服务机构开放。</a:t>
            </a:r>
          </a:p>
          <a:p>
            <a:r>
              <a:rPr lang="zh-CN" altLang="en-US" sz="1200" dirty="0" smtClean="0"/>
              <a:t>　　三、涉税专业服务机构包括哪些？</a:t>
            </a:r>
          </a:p>
          <a:p>
            <a:r>
              <a:rPr lang="zh-CN" altLang="en-US" sz="1200" dirty="0" smtClean="0"/>
              <a:t>　　涉税专业服务机构包括税务师事务所和从事涉税专业服务的会计师事务所、律师事务所、代理记账机构、税务代理公司、财税类咨询公司等机构。</a:t>
            </a: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11" name="矩形 10"/>
          <p:cNvSpPr/>
          <p:nvPr/>
        </p:nvSpPr>
        <p:spPr>
          <a:xfrm>
            <a:off x="612000" y="1283302"/>
            <a:ext cx="8064000" cy="3231654"/>
          </a:xfrm>
          <a:prstGeom prst="rect">
            <a:avLst/>
          </a:prstGeom>
        </p:spPr>
        <p:txBody>
          <a:bodyPr wrap="square">
            <a:spAutoFit/>
          </a:bodyPr>
          <a:lstStyle/>
          <a:p>
            <a:r>
              <a:rPr lang="zh-CN" altLang="en-US" sz="1200" dirty="0" smtClean="0"/>
              <a:t>四、税务机关对涉税专业服务机构采取的监管措施有哪些？</a:t>
            </a:r>
          </a:p>
          <a:p>
            <a:r>
              <a:rPr lang="zh-CN" altLang="en-US" sz="1200" dirty="0" smtClean="0"/>
              <a:t>　　税务机关建立行政登记、实名制管理、业务信息采集、检查和调查、信用评价、公告与推送等制度，</a:t>
            </a:r>
            <a:endParaRPr lang="en-US" altLang="zh-CN" sz="1200" dirty="0" smtClean="0"/>
          </a:p>
          <a:p>
            <a:r>
              <a:rPr lang="zh-CN" altLang="en-US" sz="1200" dirty="0" smtClean="0"/>
              <a:t>同时加强对税务师行业协会的监督指导，建立与其他相关行业协会的工作联系制度，推动行业协会加强自律</a:t>
            </a:r>
            <a:endParaRPr lang="en-US" altLang="zh-CN" sz="1200" dirty="0" smtClean="0"/>
          </a:p>
          <a:p>
            <a:r>
              <a:rPr lang="zh-CN" altLang="en-US" sz="1200" dirty="0" smtClean="0"/>
              <a:t>管理，形成较为完整的涉税专业服务监管制度体系。</a:t>
            </a:r>
          </a:p>
          <a:p>
            <a:r>
              <a:rPr lang="zh-CN" altLang="en-US" sz="1200" dirty="0" smtClean="0"/>
              <a:t>　　五、为什么要实施行政登记管理？</a:t>
            </a:r>
          </a:p>
          <a:p>
            <a:r>
              <a:rPr lang="zh-CN" altLang="en-US" sz="1200" dirty="0" smtClean="0"/>
              <a:t>　　根据国务院第</a:t>
            </a:r>
            <a:r>
              <a:rPr lang="en-US" altLang="zh-CN" sz="1200" dirty="0" smtClean="0"/>
              <a:t>91</a:t>
            </a:r>
            <a:r>
              <a:rPr lang="zh-CN" altLang="en-US" sz="1200" dirty="0" smtClean="0"/>
              <a:t>次常务会议将“税务师事务所设立审批”调整为“具有行政登记性质的事项”的决定，税务机关应当对税务师事务所实施行政登记管理。从事涉税专业服务的会计师事务所和律师事务所，依法取得会计师事务所执业证书或律师事务所执业许可证，视同行政登记，不需要单独向税务机关办理行政登记。</a:t>
            </a:r>
          </a:p>
          <a:p>
            <a:r>
              <a:rPr lang="zh-CN" altLang="en-US" sz="1200" dirty="0" smtClean="0"/>
              <a:t>　　六、税务机关如何对涉税专业服务机构进行实名制管理？</a:t>
            </a:r>
          </a:p>
          <a:p>
            <a:r>
              <a:rPr lang="zh-CN" altLang="en-US" sz="1200" dirty="0" smtClean="0"/>
              <a:t>　　税务机关依托金税三期应用系统，建立涉税专业服务管理信息库。通过采集信息，建立对涉税专业服务机构及其从事涉税服务人员的分类管理，确立涉税专业服务机构及其从事涉税服务人员与纳税人（扣缴义务人）的代理关系，区分纳税人自有办税人员和涉税专业服务机构代理办税人员，实现对涉税专业服务机构及其从事涉税服务人员和纳税人（扣缴义务人）的全面动态实名信息管理。</a:t>
            </a:r>
          </a:p>
          <a:p>
            <a:r>
              <a:rPr lang="zh-CN" altLang="en-US" sz="1200" dirty="0" smtClean="0"/>
              <a:t>　　七、</a:t>
            </a:r>
            <a:r>
              <a:rPr lang="en-US" altLang="zh-CN" sz="1200" dirty="0" smtClean="0"/>
              <a:t>《</a:t>
            </a:r>
            <a:r>
              <a:rPr lang="zh-CN" altLang="en-US" sz="1200" dirty="0" smtClean="0"/>
              <a:t>办法</a:t>
            </a:r>
            <a:r>
              <a:rPr lang="en-US" altLang="zh-CN" sz="1200" dirty="0" smtClean="0"/>
              <a:t>》</a:t>
            </a:r>
            <a:r>
              <a:rPr lang="zh-CN" altLang="en-US" sz="1200" dirty="0" smtClean="0"/>
              <a:t>规定的公告渠道有哪些？公告内容是什么？</a:t>
            </a:r>
          </a:p>
          <a:p>
            <a:r>
              <a:rPr lang="zh-CN" altLang="en-US" sz="1200" dirty="0" smtClean="0"/>
              <a:t>　　公告渠道主要有：税务机关门户网站、电子税务局和办税服务场所。公告内容是纳入监管的涉税专业服务机构的名称、法定代表人或负责人、经营地址、联系方式等基本信息，以及动态更新的信用等级状况，同时公告未经行政登记的税务师事务所名单。</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10" name="矩形 9"/>
          <p:cNvSpPr/>
          <p:nvPr/>
        </p:nvSpPr>
        <p:spPr>
          <a:xfrm>
            <a:off x="396000" y="842956"/>
            <a:ext cx="8136000" cy="2308324"/>
          </a:xfrm>
          <a:prstGeom prst="rect">
            <a:avLst/>
          </a:prstGeom>
        </p:spPr>
        <p:txBody>
          <a:bodyPr wrap="square">
            <a:spAutoFit/>
          </a:bodyPr>
          <a:lstStyle/>
          <a:p>
            <a:r>
              <a:rPr lang="zh-CN" altLang="en-US" sz="1200" dirty="0" smtClean="0"/>
              <a:t>　    八、对违反法律法规及相关规定的涉税专业服务机构及其涉税服务人员，税务机关如何处理？</a:t>
            </a:r>
          </a:p>
          <a:p>
            <a:r>
              <a:rPr lang="zh-CN" altLang="en-US" sz="1200" dirty="0" smtClean="0"/>
              <a:t>　　税务机关视情节轻重，对违反法律法规及相关规定的涉税专业服务机构及其涉税服务人员采取以下处</a:t>
            </a:r>
            <a:endParaRPr lang="en-US" altLang="zh-CN" sz="1200" dirty="0" smtClean="0"/>
          </a:p>
          <a:p>
            <a:r>
              <a:rPr lang="zh-CN" altLang="en-US" sz="1200" dirty="0" smtClean="0"/>
              <a:t>理措施：责令限期改正或予以约谈；列为重点监管对象；降低信用等级或纳入信用记录；暂停受理或不予受</a:t>
            </a:r>
            <a:endParaRPr lang="en-US" altLang="zh-CN" sz="1200" dirty="0" smtClean="0"/>
          </a:p>
          <a:p>
            <a:r>
              <a:rPr lang="zh-CN" altLang="en-US" sz="1200" dirty="0" smtClean="0"/>
              <a:t>理其所代理的涉税业务；纳入涉税服务失信名录；予以公告并向社会信用平台推送。此外，对税务师事务所</a:t>
            </a:r>
            <a:endParaRPr lang="en-US" altLang="zh-CN" sz="1200" dirty="0" smtClean="0"/>
          </a:p>
          <a:p>
            <a:r>
              <a:rPr lang="zh-CN" altLang="en-US" sz="1200" dirty="0" smtClean="0"/>
              <a:t>还可以宣布</a:t>
            </a:r>
            <a:r>
              <a:rPr lang="en-US" altLang="zh-CN" sz="1200" dirty="0" smtClean="0"/>
              <a:t>《</a:t>
            </a:r>
            <a:r>
              <a:rPr lang="zh-CN" altLang="en-US" sz="1200" dirty="0" smtClean="0"/>
              <a:t>税务师事务所行政登记证书</a:t>
            </a:r>
            <a:r>
              <a:rPr lang="en-US" altLang="zh-CN" sz="1200" dirty="0" smtClean="0"/>
              <a:t>》</a:t>
            </a:r>
            <a:r>
              <a:rPr lang="zh-CN" altLang="en-US" sz="1200" dirty="0" smtClean="0"/>
              <a:t>无效，提请工商部门吊销其营业执照，提请全国税务师行业协会</a:t>
            </a:r>
            <a:endParaRPr lang="en-US" altLang="zh-CN" sz="1200" dirty="0" smtClean="0"/>
          </a:p>
          <a:p>
            <a:r>
              <a:rPr lang="zh-CN" altLang="en-US" sz="1200" dirty="0" smtClean="0"/>
              <a:t>取消税务师职业资格证书登记、收回其职业资格证书并向社会公告；对其他涉税专业服务机构及其涉税服务人员还可由税务机关提请其他行业主管部门及行业协会予以相应处理。</a:t>
            </a:r>
          </a:p>
          <a:p>
            <a:r>
              <a:rPr lang="zh-CN" altLang="en-US" sz="1200" dirty="0" smtClean="0"/>
              <a:t>　　九、涉税专业服务机构需要加入税务师行业协会接受行业自律管理吗？</a:t>
            </a:r>
          </a:p>
          <a:p>
            <a:r>
              <a:rPr lang="zh-CN" altLang="en-US" sz="1200" dirty="0" smtClean="0"/>
              <a:t>　　按照自愿原则，税务师事务所可自愿加入税务师行业协会。从事涉税专业服务的会计师事务所、律师事务所、代理记账机构可自愿加入税务师行业协会税务代理人分会；鼓励其他没有加入任何行业协会的涉税专业服务机构自愿加入税务师行业协会税务代理人分会。加入税务师行业协会的涉税专业服务机构，应当接受税务师行业协会的自律管理，享有税务师行业协会提供的相关服务。</a:t>
            </a:r>
            <a:endParaRPr lang="zh-CN" altLang="en-US" sz="1200" dirty="0"/>
          </a:p>
        </p:txBody>
      </p:sp>
      <p:sp>
        <p:nvSpPr>
          <p:cNvPr id="11" name="原创设计师QQ598969553             _5"/>
          <p:cNvSpPr/>
          <p:nvPr/>
        </p:nvSpPr>
        <p:spPr>
          <a:xfrm>
            <a:off x="1764000" y="3362956"/>
            <a:ext cx="2234572" cy="1349464"/>
          </a:xfrm>
          <a:prstGeom prst="rect">
            <a:avLst/>
          </a:prstGeom>
          <a:blipFill dpi="0" rotWithShape="1">
            <a:blip r:embed="rId6" cstate="print"/>
            <a:srcRect/>
            <a:stretch>
              <a:fillRect l="58" r="58"/>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
        <p:nvSpPr>
          <p:cNvPr id="12" name="原创设计师QQ598969553             _12"/>
          <p:cNvSpPr/>
          <p:nvPr/>
        </p:nvSpPr>
        <p:spPr>
          <a:xfrm>
            <a:off x="4929428" y="3362956"/>
            <a:ext cx="2234572" cy="1349464"/>
          </a:xfrm>
          <a:prstGeom prst="rect">
            <a:avLst/>
          </a:prstGeom>
          <a:blipFill dpi="0" rotWithShape="1">
            <a:blip r:embed="rId7" cstate="print"/>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120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3" name="矩形 12"/>
          <p:cNvSpPr/>
          <p:nvPr/>
        </p:nvSpPr>
        <p:spPr>
          <a:xfrm>
            <a:off x="540000" y="841970"/>
            <a:ext cx="8064000" cy="3600986"/>
          </a:xfrm>
          <a:prstGeom prst="rect">
            <a:avLst/>
          </a:prstGeom>
        </p:spPr>
        <p:txBody>
          <a:bodyPr wrap="square">
            <a:spAutoFit/>
          </a:bodyPr>
          <a:lstStyle/>
          <a:p>
            <a:pPr algn="ctr"/>
            <a:r>
              <a:rPr lang="zh-CN" altLang="en-US" sz="1200" b="1" dirty="0" smtClean="0">
                <a:solidFill>
                  <a:schemeClr val="accent1"/>
                </a:solidFill>
              </a:rPr>
              <a:t>国家税务总局</a:t>
            </a:r>
          </a:p>
          <a:p>
            <a:pPr algn="ctr"/>
            <a:r>
              <a:rPr lang="zh-CN" altLang="en-US" sz="1200" b="1" dirty="0" smtClean="0">
                <a:solidFill>
                  <a:schemeClr val="accent1"/>
                </a:solidFill>
              </a:rPr>
              <a:t>关于增值税发票开具有关问题的公告</a:t>
            </a:r>
          </a:p>
          <a:p>
            <a:pPr algn="ctr"/>
            <a:r>
              <a:rPr lang="zh-CN" altLang="en-US" sz="1200" b="1" dirty="0" smtClean="0">
                <a:solidFill>
                  <a:schemeClr val="accent1"/>
                </a:solidFill>
              </a:rPr>
              <a:t>国家税务总局公告</a:t>
            </a: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16</a:t>
            </a:r>
            <a:r>
              <a:rPr lang="zh-CN" altLang="en-US" sz="1200" b="1" dirty="0" smtClean="0">
                <a:solidFill>
                  <a:schemeClr val="accent1"/>
                </a:solidFill>
              </a:rPr>
              <a:t>号 </a:t>
            </a:r>
          </a:p>
          <a:p>
            <a:endParaRPr lang="zh-CN" altLang="en-US" sz="1200" dirty="0" smtClean="0"/>
          </a:p>
          <a:p>
            <a:endParaRPr lang="zh-CN" altLang="en-US" sz="1200" dirty="0" smtClean="0"/>
          </a:p>
          <a:p>
            <a:r>
              <a:rPr lang="zh-CN" altLang="en-US" sz="1200" dirty="0" smtClean="0"/>
              <a:t>　　为进一步加强增值税发票管理，保障全面推开营业税改征增值税试点工作顺利实施，保护纳税人合法权益，营造健康公平的税收环境，现将增值税发票开具有关问题公告如下：</a:t>
            </a:r>
          </a:p>
          <a:p>
            <a:r>
              <a:rPr lang="zh-CN" altLang="en-US" sz="1200" dirty="0" smtClean="0"/>
              <a:t> 　　一、自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购买方为企业的，索取增值税普通发票时，应向销售方提供纳税人识别号或统一社会信用代码；销售方为其开具增值税普通发票时，应在“购买方纳税人识别号”栏填写购买方的纳税人识别号或统一社会信用代码。不符合规定的发票，不得作为税收凭证。</a:t>
            </a:r>
          </a:p>
          <a:p>
            <a:r>
              <a:rPr lang="zh-CN" altLang="en-US" sz="1200" dirty="0" smtClean="0"/>
              <a:t> 　　本公告所称企业，包括公司、非公司制企业法人、企业分支机构、个人独资企业、合伙企业和其他企业。</a:t>
            </a:r>
          </a:p>
          <a:p>
            <a:r>
              <a:rPr lang="zh-CN" altLang="en-US" sz="1200" dirty="0" smtClean="0"/>
              <a:t> 　　二、销售方开具增值税发票时，发票内容应按照实际销售情况如实开具，不得根据购买方要求填开与实际交易不符的内容。销售方开具发票时，通过销售平台系统与增值税发票税控系统后台对接，导入相关信息开票的，系统导入的开票数据内容应与实际交易相符，如不相符应及时修改完善销售平台系统。</a:t>
            </a:r>
          </a:p>
          <a:p>
            <a:r>
              <a:rPr lang="zh-CN" altLang="en-US" sz="1200" dirty="0" smtClean="0"/>
              <a:t> 　　特此公告。</a:t>
            </a:r>
          </a:p>
          <a:p>
            <a:pPr algn="r"/>
            <a:endParaRPr lang="zh-CN" altLang="en-US" sz="1200" dirty="0" smtClean="0"/>
          </a:p>
          <a:p>
            <a:pPr algn="r"/>
            <a:r>
              <a:rPr lang="zh-CN" altLang="en-US" sz="1200" dirty="0" smtClean="0"/>
              <a:t>国家税务总局</a:t>
            </a:r>
          </a:p>
          <a:p>
            <a:pPr algn="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19</a:t>
            </a:r>
            <a:r>
              <a:rPr lang="zh-CN" altLang="en-US" sz="1200" dirty="0" smtClean="0"/>
              <a:t>日</a:t>
            </a:r>
          </a:p>
          <a:p>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79536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税务公告及解读</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2"/>
          <p:cNvPicPr>
            <a:picLocks noChangeAspect="1" noChangeArrowheads="1"/>
          </p:cNvPicPr>
          <p:nvPr/>
        </p:nvPicPr>
        <p:blipFill>
          <a:blip r:embed="rId5" cstate="print"/>
          <a:srcRect/>
          <a:stretch>
            <a:fillRect/>
          </a:stretch>
        </p:blipFill>
        <p:spPr bwMode="auto">
          <a:xfrm>
            <a:off x="7596000" y="626956"/>
            <a:ext cx="1351642" cy="1180307"/>
          </a:xfrm>
          <a:prstGeom prst="rect">
            <a:avLst/>
          </a:prstGeom>
          <a:ln>
            <a:noFill/>
          </a:ln>
          <a:effectLst>
            <a:softEdge rad="112500"/>
          </a:effectLst>
        </p:spPr>
      </p:pic>
      <p:sp>
        <p:nvSpPr>
          <p:cNvPr id="10" name="矩形 9"/>
          <p:cNvSpPr/>
          <p:nvPr/>
        </p:nvSpPr>
        <p:spPr>
          <a:xfrm>
            <a:off x="468000" y="913970"/>
            <a:ext cx="8136000" cy="3600986"/>
          </a:xfrm>
          <a:prstGeom prst="rect">
            <a:avLst/>
          </a:prstGeom>
        </p:spPr>
        <p:txBody>
          <a:bodyPr wrap="square">
            <a:spAutoFit/>
          </a:bodyPr>
          <a:lstStyle/>
          <a:p>
            <a:pPr algn="ctr"/>
            <a:r>
              <a:rPr lang="zh-CN" altLang="en-US" sz="1200" b="1" dirty="0" smtClean="0">
                <a:solidFill>
                  <a:schemeClr val="accent1"/>
                </a:solidFill>
              </a:rPr>
              <a:t>关于</a:t>
            </a:r>
            <a:r>
              <a:rPr lang="en-US" altLang="zh-CN" sz="1200" b="1" dirty="0" smtClean="0">
                <a:solidFill>
                  <a:schemeClr val="accent1"/>
                </a:solidFill>
              </a:rPr>
              <a:t>《</a:t>
            </a:r>
            <a:r>
              <a:rPr lang="zh-CN" altLang="en-US" sz="1200" b="1" dirty="0" smtClean="0">
                <a:solidFill>
                  <a:schemeClr val="accent1"/>
                </a:solidFill>
              </a:rPr>
              <a:t>国家税务总局关于增值税发票开具有关问题的公告</a:t>
            </a:r>
            <a:r>
              <a:rPr lang="en-US" altLang="zh-CN" sz="1200" b="1" dirty="0" smtClean="0">
                <a:solidFill>
                  <a:schemeClr val="accent1"/>
                </a:solidFill>
              </a:rPr>
              <a:t>》</a:t>
            </a:r>
            <a:r>
              <a:rPr lang="zh-CN" altLang="en-US" sz="1200" b="1" dirty="0" smtClean="0">
                <a:solidFill>
                  <a:schemeClr val="accent1"/>
                </a:solidFill>
              </a:rPr>
              <a:t>的解读</a:t>
            </a:r>
          </a:p>
          <a:p>
            <a:pPr algn="ctr"/>
            <a:r>
              <a:rPr lang="zh-CN" altLang="en-US" sz="1200" b="1" dirty="0" smtClean="0">
                <a:solidFill>
                  <a:schemeClr val="accent1"/>
                </a:solidFill>
              </a:rPr>
              <a:t>发布日期：</a:t>
            </a:r>
            <a:r>
              <a:rPr lang="en-US" altLang="zh-CN" sz="1200" b="1" dirty="0" smtClean="0">
                <a:solidFill>
                  <a:schemeClr val="accent1"/>
                </a:solidFill>
              </a:rPr>
              <a:t>2017</a:t>
            </a:r>
            <a:r>
              <a:rPr lang="zh-CN" altLang="en-US" sz="1200" b="1" dirty="0" smtClean="0">
                <a:solidFill>
                  <a:schemeClr val="accent1"/>
                </a:solidFill>
              </a:rPr>
              <a:t>年</a:t>
            </a:r>
            <a:r>
              <a:rPr lang="en-US" altLang="zh-CN" sz="1200" b="1" dirty="0" smtClean="0">
                <a:solidFill>
                  <a:schemeClr val="accent1"/>
                </a:solidFill>
              </a:rPr>
              <a:t>05</a:t>
            </a:r>
            <a:r>
              <a:rPr lang="zh-CN" altLang="en-US" sz="1200" b="1" dirty="0" smtClean="0">
                <a:solidFill>
                  <a:schemeClr val="accent1"/>
                </a:solidFill>
              </a:rPr>
              <a:t>月</a:t>
            </a:r>
            <a:r>
              <a:rPr lang="en-US" altLang="zh-CN" sz="1200" b="1" dirty="0" smtClean="0">
                <a:solidFill>
                  <a:schemeClr val="accent1"/>
                </a:solidFill>
              </a:rPr>
              <a:t>26</a:t>
            </a:r>
            <a:r>
              <a:rPr lang="zh-CN" altLang="en-US" sz="1200" b="1" dirty="0" smtClean="0">
                <a:solidFill>
                  <a:schemeClr val="accent1"/>
                </a:solidFill>
              </a:rPr>
              <a:t>日　　　　 来源：国家税务总局办公厅 </a:t>
            </a:r>
          </a:p>
          <a:p>
            <a:endParaRPr lang="zh-CN" altLang="en-US" sz="1200" dirty="0" smtClean="0"/>
          </a:p>
          <a:p>
            <a:endParaRPr lang="zh-CN" altLang="en-US" sz="1200" dirty="0" smtClean="0"/>
          </a:p>
          <a:p>
            <a:r>
              <a:rPr lang="zh-CN" altLang="en-US" sz="1200" dirty="0" smtClean="0"/>
              <a:t>　　一、发布本公告的背景是什么？</a:t>
            </a:r>
          </a:p>
          <a:p>
            <a:r>
              <a:rPr lang="zh-CN" altLang="en-US" sz="1200" dirty="0" smtClean="0"/>
              <a:t>　　为进一步加强增值税发票管理，保障全面推开营业税改征增值税试点工作顺利实施，保护纳税人合法权益，营造健康公平的税收环境，明确增值税发票开具有关问题，发布本公告。</a:t>
            </a:r>
          </a:p>
          <a:p>
            <a:r>
              <a:rPr lang="zh-CN" altLang="en-US" sz="1200" dirty="0" smtClean="0"/>
              <a:t>　　二、本公告对增值税发票开具方面有何要求？</a:t>
            </a:r>
          </a:p>
          <a:p>
            <a:r>
              <a:rPr lang="zh-CN" altLang="en-US" sz="1200" dirty="0" smtClean="0"/>
              <a:t>　　（一）自</a:t>
            </a:r>
            <a:r>
              <a:rPr lang="en-US" altLang="zh-CN" sz="1200" dirty="0" smtClean="0"/>
              <a:t>2017</a:t>
            </a:r>
            <a:r>
              <a:rPr lang="zh-CN" altLang="en-US" sz="1200" dirty="0" smtClean="0"/>
              <a:t>年</a:t>
            </a:r>
            <a:r>
              <a:rPr lang="en-US" altLang="zh-CN" sz="1200" dirty="0" smtClean="0"/>
              <a:t>7</a:t>
            </a:r>
            <a:r>
              <a:rPr lang="zh-CN" altLang="en-US" sz="1200" dirty="0" smtClean="0"/>
              <a:t>月</a:t>
            </a:r>
            <a:r>
              <a:rPr lang="en-US" altLang="zh-CN" sz="1200" dirty="0" smtClean="0"/>
              <a:t>1</a:t>
            </a:r>
            <a:r>
              <a:rPr lang="zh-CN" altLang="en-US" sz="1200" dirty="0" smtClean="0"/>
              <a:t>日起，购买方为企业的，索取增值税普通发票时，应向销售方提供纳税人识别号或统一社会信用代码；销售方为其开具增值税普通发票时，应在“购买方纳税人识别号”栏填写购买方的纳税人识别号或统一社会信用代码。不符合规定的发票，不得作为税收凭证用于办理涉税业务，如计税、退税、抵免等。</a:t>
            </a:r>
          </a:p>
          <a:p>
            <a:r>
              <a:rPr lang="zh-CN" altLang="en-US" sz="1200" dirty="0" smtClean="0"/>
              <a:t>　　本公告所称企业，包括公司、非公司制企业法人、企业分支机构、个人独资企业、合伙企业和其他企业。</a:t>
            </a:r>
          </a:p>
          <a:p>
            <a:r>
              <a:rPr lang="zh-CN" altLang="en-US" sz="1200" dirty="0" smtClean="0"/>
              <a:t>　　（二）</a:t>
            </a:r>
            <a:r>
              <a:rPr lang="en-US" altLang="zh-CN" sz="1200" dirty="0" smtClean="0"/>
              <a:t>《</a:t>
            </a:r>
            <a:r>
              <a:rPr lang="zh-CN" altLang="en-US" sz="1200" dirty="0" smtClean="0"/>
              <a:t>中华人民共和国发票管理办法</a:t>
            </a:r>
            <a:r>
              <a:rPr lang="en-US" altLang="zh-CN" sz="1200" dirty="0" smtClean="0"/>
              <a:t>》</a:t>
            </a:r>
            <a:r>
              <a:rPr lang="zh-CN" altLang="en-US" sz="1200" dirty="0" smtClean="0"/>
              <a:t>规定，销售方开具发票时，应如实开具与实际经营业务相符的发票。购买方取得发票时，不得要求变更品名和金额。但是目前发现部分销售方允许购买方可通过其销售平台，自行选择需要开具发票的商品服务名称等内容，并按照购买方的要求开具与实际经营业务不符的发票。对此问题，本公告再次明确，销售方开具增值税发票时，发票内容应按照实际销售情况如实开具，不得根据购买方要求填开与实际交易不符的内容。销售方开具发票时，通过销售平台系统与增值税发票税控系统后台对接，导入相关信息开票的，系统导入的开票数据内容应与实际交易相符，如不相符应及时修改完善销售平台系统。</a:t>
            </a:r>
          </a:p>
          <a:p>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03179"/>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归类</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原创设计师QQ598969553             _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1"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3975210"/>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1026" name="Picture 2"/>
          <p:cNvPicPr>
            <a:picLocks noChangeAspect="1" noChangeArrowheads="1"/>
          </p:cNvPicPr>
          <p:nvPr/>
        </p:nvPicPr>
        <p:blipFill>
          <a:blip r:embed="rId5" cstate="print"/>
          <a:srcRect/>
          <a:stretch>
            <a:fillRect/>
          </a:stretch>
        </p:blipFill>
        <p:spPr bwMode="auto">
          <a:xfrm>
            <a:off x="3132000" y="951603"/>
            <a:ext cx="2592000" cy="2483353"/>
          </a:xfrm>
          <a:prstGeom prst="rect">
            <a:avLst/>
          </a:prstGeom>
          <a:noFill/>
          <a:ln w="9525">
            <a:noFill/>
            <a:miter lim="800000"/>
            <a:headEnd/>
            <a:tailEnd/>
          </a:ln>
        </p:spPr>
      </p:pic>
      <p:sp>
        <p:nvSpPr>
          <p:cNvPr id="11" name="矩形 10"/>
          <p:cNvSpPr/>
          <p:nvPr/>
        </p:nvSpPr>
        <p:spPr>
          <a:xfrm>
            <a:off x="1695251" y="3765291"/>
            <a:ext cx="5753498" cy="461665"/>
          </a:xfrm>
          <a:prstGeom prst="rect">
            <a:avLst/>
          </a:prstGeom>
        </p:spPr>
        <p:txBody>
          <a:bodyPr wrap="none">
            <a:spAutoFit/>
          </a:bodyPr>
          <a:lstStyle/>
          <a:p>
            <a:r>
              <a:rPr lang="zh-CN" altLang="en-US" sz="2400" b="1" dirty="0" smtClean="0">
                <a:solidFill>
                  <a:schemeClr val="accent5"/>
                </a:solidFill>
              </a:rPr>
              <a:t>今天我们来谈谈各种靴子的商品归类吧！</a:t>
            </a:r>
            <a:endParaRPr lang="zh-CN" altLang="en-US" sz="2400" b="1" dirty="0">
              <a:solidFill>
                <a:schemeClr val="accent5"/>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1"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2" name="原创设计师QQ598969553             _3"/>
          <p:cNvSpPr>
            <a:spLocks noChangeArrowheads="1"/>
          </p:cNvSpPr>
          <p:nvPr/>
        </p:nvSpPr>
        <p:spPr bwMode="auto">
          <a:xfrm>
            <a:off x="463550" y="194692"/>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2"/>
                </a:solidFill>
                <a:latin typeface="Impact" pitchFamily="34" charset="0"/>
                <a:ea typeface="微软雅黑" pitchFamily="34" charset="-122"/>
                <a:cs typeface="宋体" pitchFamily="2" charset="-122"/>
              </a:rPr>
              <a:t>关务</a:t>
            </a:r>
            <a:endParaRPr lang="en-US" altLang="zh-CN" sz="2000" b="1" dirty="0">
              <a:solidFill>
                <a:schemeClr val="accent2"/>
              </a:solidFill>
              <a:latin typeface="Impact" pitchFamily="34" charset="0"/>
              <a:ea typeface="微软雅黑" pitchFamily="34" charset="-122"/>
              <a:cs typeface="宋体" pitchFamily="2" charset="-122"/>
            </a:endParaRPr>
          </a:p>
        </p:txBody>
      </p:sp>
      <p:sp>
        <p:nvSpPr>
          <p:cNvPr id="18" name="原创设计师QQ598969553             _6"/>
          <p:cNvSpPr/>
          <p:nvPr/>
        </p:nvSpPr>
        <p:spPr>
          <a:xfrm>
            <a:off x="540000" y="626956"/>
            <a:ext cx="7920000" cy="4216539"/>
          </a:xfrm>
          <a:prstGeom prst="rect">
            <a:avLst/>
          </a:prstGeom>
        </p:spPr>
        <p:txBody>
          <a:bodyPr wrap="square">
            <a:spAutoFit/>
          </a:bodyPr>
          <a:lstStyle/>
          <a:p>
            <a:pPr algn="ctr">
              <a:lnSpc>
                <a:spcPct val="150000"/>
              </a:lnSpc>
              <a:spcAft>
                <a:spcPts val="600"/>
              </a:spcAft>
            </a:pP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海关总署公告</a:t>
            </a:r>
            <a:r>
              <a:rPr lang="en-US" altLang="zh-CN" sz="1600" b="1" dirty="0" smtClean="0">
                <a:solidFill>
                  <a:schemeClr val="accent1">
                    <a:lumMod val="75000"/>
                  </a:schemeClr>
                </a:solidFill>
                <a:latin typeface="微软雅黑" panose="020B0503020204020204" pitchFamily="34" charset="-122"/>
                <a:ea typeface="微软雅黑" panose="020B0503020204020204" pitchFamily="34" charset="-122"/>
              </a:rPr>
              <a:t>2017</a:t>
            </a: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年第</a:t>
            </a:r>
            <a:r>
              <a:rPr lang="en-US" altLang="zh-CN" sz="1600" b="1" dirty="0" smtClean="0">
                <a:solidFill>
                  <a:schemeClr val="accent1">
                    <a:lumMod val="75000"/>
                  </a:schemeClr>
                </a:solidFill>
                <a:latin typeface="微软雅黑" panose="020B0503020204020204" pitchFamily="34" charset="-122"/>
                <a:ea typeface="微软雅黑" panose="020B0503020204020204" pitchFamily="34" charset="-122"/>
              </a:rPr>
              <a:t>20</a:t>
            </a: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号</a:t>
            </a:r>
            <a:endParaRPr lang="en-US" altLang="zh-CN" sz="1600" b="1" dirty="0" smtClean="0">
              <a:solidFill>
                <a:schemeClr val="accent1">
                  <a:lumMod val="75000"/>
                </a:schemeClr>
              </a:solidFill>
              <a:latin typeface="微软雅黑" panose="020B0503020204020204" pitchFamily="34" charset="-122"/>
              <a:ea typeface="微软雅黑" panose="020B0503020204020204" pitchFamily="34" charset="-122"/>
            </a:endParaRPr>
          </a:p>
          <a:p>
            <a:pPr algn="ctr">
              <a:lnSpc>
                <a:spcPct val="150000"/>
              </a:lnSpc>
              <a:spcAft>
                <a:spcPts val="600"/>
              </a:spcAft>
            </a:pP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（关于发布</a:t>
            </a:r>
            <a:r>
              <a:rPr lang="en-US" altLang="zh-CN" sz="1600" b="1"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海关开放预录入系统对外服务方案</a:t>
            </a:r>
            <a:r>
              <a:rPr lang="en-US" altLang="zh-CN" sz="1600" b="1" dirty="0" smtClean="0">
                <a:solidFill>
                  <a:schemeClr val="accent1">
                    <a:lumMod val="75000"/>
                  </a:schemeClr>
                </a:solidFill>
                <a:latin typeface="微软雅黑" panose="020B0503020204020204" pitchFamily="34" charset="-122"/>
                <a:ea typeface="微软雅黑" panose="020B0503020204020204" pitchFamily="34" charset="-122"/>
              </a:rPr>
              <a:t>》</a:t>
            </a:r>
            <a:r>
              <a:rPr lang="zh-CN" altLang="en-US" sz="1600" b="1" dirty="0" smtClean="0">
                <a:solidFill>
                  <a:schemeClr val="accent1">
                    <a:lumMod val="75000"/>
                  </a:schemeClr>
                </a:solidFill>
                <a:latin typeface="微软雅黑" panose="020B0503020204020204" pitchFamily="34" charset="-122"/>
                <a:ea typeface="微软雅黑" panose="020B0503020204020204" pitchFamily="34" charset="-122"/>
              </a:rPr>
              <a:t>的公告）</a:t>
            </a:r>
          </a:p>
          <a:p>
            <a:pPr algn="just">
              <a:lnSpc>
                <a:spcPct val="150000"/>
              </a:lnSpc>
              <a:spcAft>
                <a:spcPts val="600"/>
              </a:spcAft>
            </a:pPr>
            <a:endParaRPr lang="zh-CN" altLang="en-US" sz="1000" dirty="0" smtClean="0">
              <a:solidFill>
                <a:schemeClr val="tx2">
                  <a:lumMod val="60000"/>
                  <a:lumOff val="40000"/>
                </a:schemeClr>
              </a:solidFill>
              <a:latin typeface="微软雅黑" panose="020B0503020204020204" pitchFamily="34" charset="-122"/>
              <a:ea typeface="微软雅黑" panose="020B0503020204020204" pitchFamily="34" charset="-122"/>
            </a:endParaRPr>
          </a:p>
          <a:p>
            <a:pPr algn="just">
              <a:lnSpc>
                <a:spcPct val="150000"/>
              </a:lnSpc>
              <a:spcAft>
                <a:spcPts val="600"/>
              </a:spcAft>
            </a:pPr>
            <a:r>
              <a:rPr lang="zh-CN" altLang="en-US" sz="1000" dirty="0" smtClean="0">
                <a:solidFill>
                  <a:schemeClr val="tx2">
                    <a:lumMod val="60000"/>
                    <a:lumOff val="40000"/>
                  </a:schemeClr>
                </a:solidFill>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为进一步落实</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海关总署关于开放海关预录入系统客户端软件及业务数据交换接口的公告</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（公告</a:t>
            </a:r>
            <a:r>
              <a:rPr lang="en-US" altLang="zh-CN" sz="1000" dirty="0" smtClean="0">
                <a:latin typeface="微软雅黑" panose="020B0503020204020204" pitchFamily="34" charset="-122"/>
                <a:ea typeface="微软雅黑" panose="020B0503020204020204" pitchFamily="34" charset="-122"/>
              </a:rPr>
              <a:t>〔2016〕16</a:t>
            </a:r>
            <a:r>
              <a:rPr lang="zh-CN" altLang="en-US" sz="1000" dirty="0" smtClean="0">
                <a:latin typeface="微软雅黑" panose="020B0503020204020204" pitchFamily="34" charset="-122"/>
                <a:ea typeface="微软雅黑" panose="020B0503020204020204" pitchFamily="34" charset="-122"/>
              </a:rPr>
              <a:t>号），规范海关预录入系统管理，提升海关服务能力，海关总署研究制定了</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海关开放预录入系统对外服务方案</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（见附件），现予以发布。</a:t>
            </a:r>
          </a:p>
          <a:p>
            <a:pPr algn="just">
              <a:lnSpc>
                <a:spcPct val="150000"/>
              </a:lnSpc>
              <a:spcAft>
                <a:spcPts val="600"/>
              </a:spcAft>
            </a:pPr>
            <a:endParaRPr lang="zh-CN" altLang="en-US" sz="1000" dirty="0" smtClean="0">
              <a:latin typeface="微软雅黑" panose="020B0503020204020204" pitchFamily="34" charset="-122"/>
              <a:ea typeface="微软雅黑" panose="020B0503020204020204" pitchFamily="34" charset="-122"/>
            </a:endParaRPr>
          </a:p>
          <a:p>
            <a:pPr algn="just">
              <a:lnSpc>
                <a:spcPct val="150000"/>
              </a:lnSpc>
              <a:spcAft>
                <a:spcPts val="600"/>
              </a:spcAft>
            </a:pPr>
            <a:r>
              <a:rPr lang="zh-CN" altLang="en-US" sz="1000" dirty="0" smtClean="0">
                <a:latin typeface="微软雅黑" panose="020B0503020204020204" pitchFamily="34" charset="-122"/>
                <a:ea typeface="微软雅黑" panose="020B0503020204020204" pitchFamily="34" charset="-122"/>
              </a:rPr>
              <a:t>　　本公告自公布之日起施行。</a:t>
            </a:r>
          </a:p>
          <a:p>
            <a:pPr algn="just">
              <a:lnSpc>
                <a:spcPct val="150000"/>
              </a:lnSpc>
              <a:spcAft>
                <a:spcPts val="600"/>
              </a:spcAft>
            </a:pPr>
            <a:r>
              <a:rPr lang="zh-CN" altLang="en-US" sz="1000" dirty="0" smtClean="0">
                <a:latin typeface="微软雅黑" panose="020B0503020204020204" pitchFamily="34" charset="-122"/>
                <a:ea typeface="微软雅黑" panose="020B0503020204020204" pitchFamily="34" charset="-122"/>
              </a:rPr>
              <a:t>　　特此公告。</a:t>
            </a:r>
          </a:p>
          <a:p>
            <a:pPr algn="just">
              <a:lnSpc>
                <a:spcPct val="150000"/>
              </a:lnSpc>
              <a:spcAft>
                <a:spcPts val="600"/>
              </a:spcAft>
            </a:pPr>
            <a:r>
              <a:rPr lang="zh-CN" altLang="en-US" sz="1000" dirty="0" smtClean="0">
                <a:latin typeface="微软雅黑" panose="020B0503020204020204" pitchFamily="34" charset="-122"/>
                <a:ea typeface="微软雅黑" panose="020B0503020204020204" pitchFamily="34" charset="-122"/>
              </a:rPr>
              <a:t>　　</a:t>
            </a:r>
            <a:endParaRPr lang="en-US" altLang="zh-CN" sz="1000" dirty="0" smtClean="0">
              <a:latin typeface="微软雅黑" panose="020B0503020204020204" pitchFamily="34" charset="-122"/>
              <a:ea typeface="微软雅黑" panose="020B0503020204020204" pitchFamily="34" charset="-122"/>
            </a:endParaRPr>
          </a:p>
          <a:p>
            <a:pPr algn="just">
              <a:lnSpc>
                <a:spcPct val="150000"/>
              </a:lnSpc>
              <a:spcAft>
                <a:spcPts val="600"/>
              </a:spcAft>
            </a:pPr>
            <a:r>
              <a:rPr lang="zh-CN" altLang="en-US" sz="1000" dirty="0" smtClean="0">
                <a:latin typeface="微软雅黑" panose="020B0503020204020204" pitchFamily="34" charset="-122"/>
                <a:ea typeface="微软雅黑" panose="020B0503020204020204" pitchFamily="34" charset="-122"/>
              </a:rPr>
              <a:t>       下载链接</a:t>
            </a:r>
            <a:endParaRPr lang="en-US" altLang="zh-CN" sz="1000" dirty="0" smtClean="0">
              <a:latin typeface="微软雅黑" panose="020B0503020204020204" pitchFamily="34" charset="-122"/>
              <a:ea typeface="微软雅黑" panose="020B0503020204020204" pitchFamily="34" charset="-122"/>
            </a:endParaRPr>
          </a:p>
          <a:p>
            <a:pPr algn="just">
              <a:lnSpc>
                <a:spcPct val="150000"/>
              </a:lnSpc>
              <a:spcAft>
                <a:spcPts val="600"/>
              </a:spcAft>
            </a:pPr>
            <a:r>
              <a:rPr lang="en-US" altLang="zh-CN" sz="1000"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附件：</a:t>
            </a:r>
            <a:r>
              <a:rPr lang="zh-CN" altLang="en-US" sz="1000" dirty="0" smtClean="0">
                <a:latin typeface="微软雅黑" panose="020B0503020204020204" pitchFamily="34" charset="-122"/>
                <a:ea typeface="微软雅黑" panose="020B0503020204020204" pitchFamily="34" charset="-122"/>
                <a:hlinkClick r:id="rId3" action="ppaction://hlinkfile"/>
              </a:rPr>
              <a:t>海关开放预录入系统对外服务方案</a:t>
            </a:r>
            <a:r>
              <a:rPr lang="en-US" altLang="zh-CN" sz="1000" dirty="0" smtClean="0">
                <a:latin typeface="微软雅黑" panose="020B0503020204020204" pitchFamily="34" charset="-122"/>
                <a:ea typeface="微软雅黑" panose="020B0503020204020204" pitchFamily="34" charset="-122"/>
                <a:hlinkClick r:id="rId3" action="ppaction://hlinkfile"/>
              </a:rPr>
              <a:t>.doc</a:t>
            </a:r>
            <a:endParaRPr lang="en-US" altLang="zh-CN" sz="1000" dirty="0" smtClean="0">
              <a:latin typeface="微软雅黑" panose="020B0503020204020204" pitchFamily="34" charset="-122"/>
              <a:ea typeface="微软雅黑" panose="020B0503020204020204" pitchFamily="34" charset="-122"/>
            </a:endParaRPr>
          </a:p>
          <a:p>
            <a:pPr algn="r">
              <a:lnSpc>
                <a:spcPct val="150000"/>
              </a:lnSpc>
              <a:spcAft>
                <a:spcPts val="600"/>
              </a:spcAft>
            </a:pPr>
            <a:r>
              <a:rPr lang="zh-CN" altLang="en-US" sz="1000" dirty="0" smtClean="0">
                <a:latin typeface="微软雅黑" panose="020B0503020204020204" pitchFamily="34" charset="-122"/>
                <a:ea typeface="微软雅黑" panose="020B0503020204020204" pitchFamily="34" charset="-122"/>
              </a:rPr>
              <a:t>海关总署 </a:t>
            </a:r>
          </a:p>
          <a:p>
            <a:pPr algn="r">
              <a:lnSpc>
                <a:spcPct val="150000"/>
              </a:lnSpc>
              <a:spcAft>
                <a:spcPts val="600"/>
              </a:spcAft>
            </a:pPr>
            <a:r>
              <a:rPr lang="en-US" altLang="zh-CN" sz="1000" dirty="0" smtClean="0">
                <a:latin typeface="微软雅黑" panose="020B0503020204020204" pitchFamily="34" charset="-122"/>
                <a:ea typeface="微软雅黑" panose="020B0503020204020204" pitchFamily="34" charset="-122"/>
              </a:rPr>
              <a:t>2017</a:t>
            </a:r>
            <a:r>
              <a:rPr lang="zh-CN" altLang="en-US" sz="1000" dirty="0" smtClean="0">
                <a:latin typeface="微软雅黑" panose="020B0503020204020204" pitchFamily="34" charset="-122"/>
                <a:ea typeface="微软雅黑" panose="020B0503020204020204" pitchFamily="34" charset="-122"/>
              </a:rPr>
              <a:t>年</a:t>
            </a:r>
            <a:r>
              <a:rPr lang="en-US" altLang="zh-CN" sz="1000" dirty="0" smtClean="0">
                <a:latin typeface="微软雅黑" panose="020B0503020204020204" pitchFamily="34" charset="-122"/>
                <a:ea typeface="微软雅黑" panose="020B0503020204020204" pitchFamily="34" charset="-122"/>
              </a:rPr>
              <a:t>5</a:t>
            </a:r>
            <a:r>
              <a:rPr lang="zh-CN" altLang="en-US" sz="1000" dirty="0" smtClean="0">
                <a:latin typeface="微软雅黑" panose="020B0503020204020204" pitchFamily="34" charset="-122"/>
                <a:ea typeface="微软雅黑" panose="020B0503020204020204" pitchFamily="34" charset="-122"/>
              </a:rPr>
              <a:t>月</a:t>
            </a:r>
            <a:r>
              <a:rPr lang="en-US" altLang="zh-CN" sz="1000" dirty="0" smtClean="0">
                <a:latin typeface="微软雅黑" panose="020B0503020204020204" pitchFamily="34" charset="-122"/>
                <a:ea typeface="微软雅黑" panose="020B0503020204020204" pitchFamily="34" charset="-122"/>
              </a:rPr>
              <a:t>19</a:t>
            </a:r>
            <a:r>
              <a:rPr lang="zh-CN" altLang="en-US" sz="1000" dirty="0" smtClean="0">
                <a:latin typeface="微软雅黑" panose="020B0503020204020204" pitchFamily="34" charset="-122"/>
                <a:ea typeface="微软雅黑" panose="020B0503020204020204" pitchFamily="34" charset="-122"/>
              </a:rPr>
              <a:t>日</a:t>
            </a:r>
            <a:endParaRPr lang="en-US" altLang="zh-CN" sz="1000" dirty="0">
              <a:latin typeface="微软雅黑" panose="020B0503020204020204" pitchFamily="34" charset="-122"/>
              <a:ea typeface="微软雅黑" panose="020B0503020204020204" pitchFamily="34" charset="-122"/>
            </a:endParaRPr>
          </a:p>
        </p:txBody>
      </p:sp>
      <p:pic>
        <p:nvPicPr>
          <p:cNvPr id="15" name="Picture 64"/>
          <p:cNvPicPr>
            <a:picLocks noGrp="1" noSelect="1" noRot="1" noChangeAspect="1" noMove="1" noResize="1" noChangeShapeType="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图片 15" descr="PNG公司logo.png"/>
          <p:cNvPicPr>
            <a:picLocks noChangeAspect="1"/>
          </p:cNvPicPr>
          <p:nvPr/>
        </p:nvPicPr>
        <p:blipFill>
          <a:blip r:embed="rId5" cstate="print"/>
          <a:stretch>
            <a:fillRect/>
          </a:stretch>
        </p:blipFill>
        <p:spPr>
          <a:xfrm>
            <a:off x="7292986" y="0"/>
            <a:ext cx="1851014" cy="626956"/>
          </a:xfrm>
          <a:prstGeom prst="rect">
            <a:avLst/>
          </a:prstGeom>
        </p:spPr>
      </p:pic>
    </p:spTree>
    <p:extLst>
      <p:ext uri="{BB962C8B-B14F-4D97-AF65-F5344CB8AC3E}">
        <p14:creationId xmlns="" xmlns:p14="http://schemas.microsoft.com/office/powerpoint/2010/main" val="3796107402"/>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13314" name="Picture 2" descr="https://mmbiz.qpic.cn/mmbiz_gif/R9jk2UJ8c6icuM6MtVqLVM9voy2IW5xXJNR6DdboeuPyWicKfQem8yGSCyOfGjT8THD2711jcaHPdBX89aZCkMHg/0?wx_fmt=gif&amp;tp=webp&amp;wxfrom=5&amp;wx_lazy=1"/>
          <p:cNvPicPr>
            <a:picLocks noChangeAspect="1" noChangeArrowheads="1" noCrop="1"/>
          </p:cNvPicPr>
          <p:nvPr/>
        </p:nvPicPr>
        <p:blipFill>
          <a:blip r:embed="rId5" cstate="print"/>
          <a:srcRect/>
          <a:stretch>
            <a:fillRect/>
          </a:stretch>
        </p:blipFill>
        <p:spPr bwMode="auto">
          <a:xfrm>
            <a:off x="16500475" y="-44450"/>
            <a:ext cx="228600" cy="228600"/>
          </a:xfrm>
          <a:prstGeom prst="rect">
            <a:avLst/>
          </a:prstGeom>
          <a:noFill/>
        </p:spPr>
      </p:pic>
      <p:sp>
        <p:nvSpPr>
          <p:cNvPr id="12" name="原创设计师QQ598969553             _9"/>
          <p:cNvSpPr/>
          <p:nvPr/>
        </p:nvSpPr>
        <p:spPr>
          <a:xfrm>
            <a:off x="4220871" y="67943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a:solidFill>
                  <a:schemeClr val="bg1"/>
                </a:solidFill>
              </a:rPr>
              <a:t>01</a:t>
            </a:r>
            <a:endParaRPr lang="zh-CN" altLang="en-US" dirty="0">
              <a:solidFill>
                <a:schemeClr val="bg1"/>
              </a:solidFill>
            </a:endParaRPr>
          </a:p>
        </p:txBody>
      </p:sp>
      <p:sp>
        <p:nvSpPr>
          <p:cNvPr id="13" name="原创设计师QQ598969553             _10"/>
          <p:cNvSpPr/>
          <p:nvPr/>
        </p:nvSpPr>
        <p:spPr bwMode="auto">
          <a:xfrm>
            <a:off x="4273105" y="119228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4" name="原创设计师QQ598969553             _11"/>
          <p:cNvSpPr/>
          <p:nvPr/>
        </p:nvSpPr>
        <p:spPr bwMode="auto">
          <a:xfrm>
            <a:off x="4753093" y="83823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5" name="原创设计师QQ598969553             _12"/>
          <p:cNvSpPr/>
          <p:nvPr/>
        </p:nvSpPr>
        <p:spPr bwMode="auto">
          <a:xfrm>
            <a:off x="4173137" y="62695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6" name="原创设计师QQ598969553             _13"/>
          <p:cNvSpPr/>
          <p:nvPr/>
        </p:nvSpPr>
        <p:spPr bwMode="auto">
          <a:xfrm>
            <a:off x="4840013" y="112606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7" name="原创设计师QQ598969553             _14"/>
          <p:cNvSpPr/>
          <p:nvPr/>
        </p:nvSpPr>
        <p:spPr bwMode="auto">
          <a:xfrm flipH="1">
            <a:off x="4012255" y="62695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9" name="TextBox 18"/>
          <p:cNvSpPr txBox="1"/>
          <p:nvPr/>
        </p:nvSpPr>
        <p:spPr>
          <a:xfrm>
            <a:off x="3564000" y="1512402"/>
            <a:ext cx="2232000" cy="338554"/>
          </a:xfrm>
          <a:prstGeom prst="rect">
            <a:avLst/>
          </a:prstGeom>
          <a:noFill/>
        </p:spPr>
        <p:txBody>
          <a:bodyPr wrap="square" rtlCol="0">
            <a:spAutoFit/>
          </a:bodyPr>
          <a:lstStyle/>
          <a:p>
            <a:r>
              <a:rPr lang="en-US" altLang="zh-CN" sz="1600" dirty="0" smtClean="0">
                <a:solidFill>
                  <a:schemeClr val="accent5"/>
                </a:solidFill>
              </a:rPr>
              <a:t>/</a:t>
            </a:r>
            <a:r>
              <a:rPr lang="zh-CN" altLang="en-US" sz="1600" dirty="0" smtClean="0">
                <a:solidFill>
                  <a:schemeClr val="accent5"/>
                </a:solidFill>
              </a:rPr>
              <a:t>靴子</a:t>
            </a:r>
            <a:r>
              <a:rPr lang="en-US" altLang="zh-CN" sz="1600" dirty="0" smtClean="0">
                <a:solidFill>
                  <a:schemeClr val="accent5"/>
                </a:solidFill>
              </a:rPr>
              <a:t>in</a:t>
            </a:r>
            <a:r>
              <a:rPr lang="zh-CN" altLang="en-US" sz="1600" dirty="0" smtClean="0">
                <a:solidFill>
                  <a:schemeClr val="accent5"/>
                </a:solidFill>
              </a:rPr>
              <a:t>进出口税则</a:t>
            </a:r>
            <a:r>
              <a:rPr lang="en-US" altLang="zh-CN" sz="1600" dirty="0" smtClean="0">
                <a:solidFill>
                  <a:schemeClr val="accent5"/>
                </a:solidFill>
              </a:rPr>
              <a:t>/</a:t>
            </a:r>
            <a:endParaRPr lang="zh-CN" altLang="en-US" sz="1600" dirty="0">
              <a:solidFill>
                <a:schemeClr val="accent5"/>
              </a:solidFill>
            </a:endParaRPr>
          </a:p>
        </p:txBody>
      </p:sp>
      <p:sp>
        <p:nvSpPr>
          <p:cNvPr id="20" name="矩形 19"/>
          <p:cNvSpPr/>
          <p:nvPr/>
        </p:nvSpPr>
        <p:spPr>
          <a:xfrm>
            <a:off x="612000" y="2210956"/>
            <a:ext cx="7920000" cy="1861215"/>
          </a:xfrm>
          <a:prstGeom prst="rect">
            <a:avLst/>
          </a:prstGeom>
        </p:spPr>
        <p:txBody>
          <a:bodyPr wrap="square">
            <a:spAutoFit/>
          </a:bodyPr>
          <a:lstStyle/>
          <a:p>
            <a:pPr>
              <a:lnSpc>
                <a:spcPts val="2000"/>
              </a:lnSpc>
            </a:pPr>
            <a:r>
              <a:rPr lang="zh-CN" altLang="en-US" sz="1200" dirty="0" smtClean="0"/>
              <a:t>在第六十四章中，主要是鞋靴及零件，这里要注意，鞋子是鞋子，靴子是靴子哦。小编到这里不知道为啥就想起了第六十九章的陶瓷，陶和瓷本是两种很不同的产品，还有大家常说的废旧</a:t>
            </a:r>
            <a:r>
              <a:rPr lang="en-US" altLang="zh-CN" sz="1200" dirty="0" smtClean="0"/>
              <a:t>XX</a:t>
            </a:r>
            <a:r>
              <a:rPr lang="zh-CN" altLang="en-US" sz="1200" dirty="0" smtClean="0"/>
              <a:t>里的废旧</a:t>
            </a:r>
            <a:r>
              <a:rPr lang="en-US" altLang="zh-CN" sz="1200" dirty="0" smtClean="0"/>
              <a:t>……</a:t>
            </a:r>
            <a:r>
              <a:rPr lang="zh-CN" altLang="en-US" sz="1200" dirty="0" smtClean="0"/>
              <a:t>唉～跑题了。心中默念</a:t>
            </a:r>
            <a:r>
              <a:rPr lang="en-US" altLang="zh-CN" sz="1200" dirty="0" smtClean="0"/>
              <a:t>100</a:t>
            </a:r>
            <a:r>
              <a:rPr lang="zh-CN" altLang="en-US" sz="1200" dirty="0" smtClean="0"/>
              <a:t>遍归类总规则一，就会好起来的。</a:t>
            </a:r>
          </a:p>
          <a:p>
            <a:pPr>
              <a:lnSpc>
                <a:spcPts val="2000"/>
              </a:lnSpc>
            </a:pPr>
            <a:endParaRPr lang="zh-CN" altLang="en-US" sz="1200" dirty="0" smtClean="0"/>
          </a:p>
          <a:p>
            <a:pPr>
              <a:lnSpc>
                <a:spcPts val="2000"/>
              </a:lnSpc>
            </a:pPr>
            <a:r>
              <a:rPr lang="zh-CN" altLang="en-US" sz="1200" dirty="0" smtClean="0"/>
              <a:t>其实在我国的皮革行业中，对于穿于足部起保护作用的都叫做“鞋”，我们常说的靴子也被成为“靴鞋”而不是“靴子”。但是，在英文环境中鞋和靴子被成为“</a:t>
            </a:r>
            <a:r>
              <a:rPr lang="en-US" altLang="zh-CN" sz="1200" dirty="0" smtClean="0"/>
              <a:t>shoe”</a:t>
            </a:r>
            <a:r>
              <a:rPr lang="zh-CN" altLang="en-US" sz="1200" dirty="0" smtClean="0"/>
              <a:t>和“</a:t>
            </a:r>
            <a:r>
              <a:rPr lang="en-US" altLang="zh-CN" sz="1200" dirty="0" smtClean="0"/>
              <a:t>boots”</a:t>
            </a:r>
            <a:r>
              <a:rPr lang="zh-CN" altLang="en-US" sz="1200" dirty="0" smtClean="0"/>
              <a:t>，它们被通称为“</a:t>
            </a:r>
            <a:r>
              <a:rPr lang="en-US" altLang="zh-CN" sz="1200" dirty="0" smtClean="0"/>
              <a:t>footwear”</a:t>
            </a:r>
            <a:r>
              <a:rPr lang="zh-CN" altLang="en-US" sz="1200" dirty="0" smtClean="0"/>
              <a:t>。这样的话，我们在商品归类的时候，的确就要把鞋子和靴子分开一下了。</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9"/>
          <p:cNvSpPr/>
          <p:nvPr/>
        </p:nvSpPr>
        <p:spPr>
          <a:xfrm>
            <a:off x="4220871" y="67943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smtClean="0">
                <a:solidFill>
                  <a:schemeClr val="bg1"/>
                </a:solidFill>
              </a:rPr>
              <a:t>02</a:t>
            </a:r>
            <a:endParaRPr lang="zh-CN" altLang="en-US" dirty="0">
              <a:solidFill>
                <a:schemeClr val="bg1"/>
              </a:solidFill>
            </a:endParaRPr>
          </a:p>
        </p:txBody>
      </p:sp>
      <p:sp>
        <p:nvSpPr>
          <p:cNvPr id="10" name="原创设计师QQ598969553             _10"/>
          <p:cNvSpPr/>
          <p:nvPr/>
        </p:nvSpPr>
        <p:spPr bwMode="auto">
          <a:xfrm>
            <a:off x="4273105" y="119228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1"/>
          <p:cNvSpPr/>
          <p:nvPr/>
        </p:nvSpPr>
        <p:spPr bwMode="auto">
          <a:xfrm>
            <a:off x="4753093" y="83823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2"/>
          <p:cNvSpPr/>
          <p:nvPr/>
        </p:nvSpPr>
        <p:spPr bwMode="auto">
          <a:xfrm>
            <a:off x="4173137" y="62695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3"/>
          <p:cNvSpPr/>
          <p:nvPr/>
        </p:nvSpPr>
        <p:spPr bwMode="auto">
          <a:xfrm>
            <a:off x="4840013" y="112606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4" name="原创设计师QQ598969553             _14"/>
          <p:cNvSpPr/>
          <p:nvPr/>
        </p:nvSpPr>
        <p:spPr bwMode="auto">
          <a:xfrm flipH="1">
            <a:off x="4012255" y="62695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3708000" y="1512402"/>
            <a:ext cx="2232000" cy="338554"/>
          </a:xfrm>
          <a:prstGeom prst="rect">
            <a:avLst/>
          </a:prstGeom>
          <a:noFill/>
        </p:spPr>
        <p:txBody>
          <a:bodyPr wrap="square" rtlCol="0">
            <a:spAutoFit/>
          </a:bodyPr>
          <a:lstStyle/>
          <a:p>
            <a:r>
              <a:rPr lang="en-US" altLang="zh-CN" sz="1600" dirty="0" smtClean="0">
                <a:solidFill>
                  <a:schemeClr val="accent5"/>
                </a:solidFill>
              </a:rPr>
              <a:t>/</a:t>
            </a:r>
            <a:r>
              <a:rPr lang="zh-CN" altLang="en-US" sz="1600" dirty="0" smtClean="0">
                <a:solidFill>
                  <a:schemeClr val="accent5"/>
                </a:solidFill>
              </a:rPr>
              <a:t>靴子归类的困惑</a:t>
            </a:r>
            <a:r>
              <a:rPr lang="en-US" altLang="zh-CN" sz="1600" dirty="0" smtClean="0">
                <a:solidFill>
                  <a:schemeClr val="accent5"/>
                </a:solidFill>
              </a:rPr>
              <a:t>/</a:t>
            </a:r>
            <a:endParaRPr lang="zh-CN" altLang="en-US" sz="1600" dirty="0">
              <a:solidFill>
                <a:schemeClr val="accent5"/>
              </a:solidFill>
            </a:endParaRPr>
          </a:p>
        </p:txBody>
      </p:sp>
      <p:sp>
        <p:nvSpPr>
          <p:cNvPr id="16" name="矩形 15"/>
          <p:cNvSpPr/>
          <p:nvPr/>
        </p:nvSpPr>
        <p:spPr>
          <a:xfrm>
            <a:off x="828000" y="2066956"/>
            <a:ext cx="7488000" cy="276999"/>
          </a:xfrm>
          <a:prstGeom prst="rect">
            <a:avLst/>
          </a:prstGeom>
        </p:spPr>
        <p:txBody>
          <a:bodyPr wrap="square">
            <a:spAutoFit/>
          </a:bodyPr>
          <a:lstStyle/>
          <a:p>
            <a:r>
              <a:rPr lang="zh-CN" altLang="en-US" sz="1200" dirty="0" smtClean="0"/>
              <a:t>在第六十四章总注释中，对协调制度中所称的“鞋靴”范围做了定义，尤其是靴子，它的描述是这样的：</a:t>
            </a:r>
            <a:endParaRPr lang="zh-CN" altLang="en-US" sz="1200" dirty="0"/>
          </a:p>
        </p:txBody>
      </p:sp>
      <p:sp>
        <p:nvSpPr>
          <p:cNvPr id="20" name="矩形 19"/>
          <p:cNvSpPr/>
          <p:nvPr/>
        </p:nvSpPr>
        <p:spPr>
          <a:xfrm>
            <a:off x="1620000" y="2570956"/>
            <a:ext cx="5904000" cy="2123658"/>
          </a:xfrm>
          <a:prstGeom prst="rect">
            <a:avLst/>
          </a:prstGeom>
        </p:spPr>
        <p:txBody>
          <a:bodyPr wrap="square">
            <a:spAutoFit/>
          </a:bodyPr>
          <a:lstStyle/>
          <a:p>
            <a:r>
              <a:rPr lang="zh-CN" altLang="en-US" sz="1200" dirty="0" smtClean="0">
                <a:solidFill>
                  <a:schemeClr val="accent5"/>
                </a:solidFill>
              </a:rPr>
              <a:t>第六十四章 总注释</a:t>
            </a:r>
          </a:p>
          <a:p>
            <a:r>
              <a:rPr lang="zh-CN" altLang="en-US" sz="1200" dirty="0" smtClean="0">
                <a:solidFill>
                  <a:schemeClr val="accent5"/>
                </a:solidFill>
              </a:rPr>
              <a:t>一、鞋靴的范围，从鞋面仅由数条长短可调的条、带构成的凉鞋到长靴（鞋面盖过小腿及大腿，并可带有搭扣带等以便将靴统扣于腰间，防止滑下）不等。本章包括：</a:t>
            </a:r>
          </a:p>
          <a:p>
            <a:r>
              <a:rPr lang="zh-CN" altLang="en-US" sz="1200" dirty="0" smtClean="0">
                <a:solidFill>
                  <a:schemeClr val="accent5"/>
                </a:solidFill>
              </a:rPr>
              <a:t>（一）供日常室内或室外穿着的平跟鞋或高跟鞋。</a:t>
            </a:r>
          </a:p>
          <a:p>
            <a:r>
              <a:rPr lang="zh-CN" altLang="en-US" sz="1200" dirty="0" smtClean="0">
                <a:solidFill>
                  <a:srgbClr val="FF0000"/>
                </a:solidFill>
              </a:rPr>
              <a:t>（二）短统靴、中统靴、高统靴及长靴。</a:t>
            </a:r>
          </a:p>
          <a:p>
            <a:endParaRPr lang="zh-CN" altLang="en-US" sz="1200" dirty="0" smtClean="0">
              <a:solidFill>
                <a:schemeClr val="accent5"/>
              </a:solidFill>
            </a:endParaRPr>
          </a:p>
          <a:p>
            <a:r>
              <a:rPr lang="en-US" altLang="zh-CN" sz="1200" dirty="0" smtClean="0">
                <a:solidFill>
                  <a:schemeClr val="accent5"/>
                </a:solidFill>
              </a:rPr>
              <a:t>(A) Footwear may range from sandals with uppers consisting simply of adjustable laces or ribbons to thigh-boots (the uppers of which cover the leg and thigh, and which may have straps, etc., for fastening the uppers to the waist for better support). The Chapter includes:</a:t>
            </a:r>
          </a:p>
          <a:p>
            <a:r>
              <a:rPr lang="en-US" altLang="zh-CN" sz="1200" dirty="0" smtClean="0">
                <a:solidFill>
                  <a:schemeClr val="accent5"/>
                </a:solidFill>
              </a:rPr>
              <a:t>(1) Flat or high-heeled shoes for ordinary indoor or outdoor wear.</a:t>
            </a:r>
          </a:p>
          <a:p>
            <a:r>
              <a:rPr lang="en-US" altLang="zh-CN" sz="1200" dirty="0" smtClean="0">
                <a:solidFill>
                  <a:srgbClr val="FF0000"/>
                </a:solidFill>
              </a:rPr>
              <a:t>(2) Ankle-boots, half-boots, knee-boots and thigh-boots.</a:t>
            </a:r>
            <a:endParaRPr lang="zh-CN" altLang="en-US" sz="1200" dirty="0">
              <a:solidFill>
                <a:srgbClr val="FF0000"/>
              </a:solidFill>
            </a:endParaRPr>
          </a:p>
        </p:txBody>
      </p:sp>
      <p:sp>
        <p:nvSpPr>
          <p:cNvPr id="21" name="下箭头 20"/>
          <p:cNvSpPr/>
          <p:nvPr/>
        </p:nvSpPr>
        <p:spPr>
          <a:xfrm>
            <a:off x="4356000" y="4874956"/>
            <a:ext cx="360000" cy="266957"/>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648000" y="698956"/>
            <a:ext cx="7848000" cy="1118255"/>
          </a:xfrm>
          <a:prstGeom prst="rect">
            <a:avLst/>
          </a:prstGeom>
        </p:spPr>
        <p:txBody>
          <a:bodyPr wrap="square">
            <a:spAutoFit/>
          </a:bodyPr>
          <a:lstStyle/>
          <a:p>
            <a:pPr>
              <a:lnSpc>
                <a:spcPts val="2000"/>
              </a:lnSpc>
            </a:pPr>
            <a:r>
              <a:rPr lang="zh-CN" altLang="en-US" sz="1200" dirty="0" smtClean="0"/>
              <a:t>        这里有很明确地区分短统靴、中统靴、高统靴及长靴，至少有明确的措辞，但是同样的措辞在子目中并未出现！！！然鹅，果子想到了一个皮革行业中一直以来的争议，就是用“筒”还是“统”字。根据</a:t>
            </a:r>
            <a:r>
              <a:rPr lang="en-US" altLang="zh-CN" sz="1200" dirty="0" smtClean="0"/>
              <a:t>GB/T 2703-2008《</a:t>
            </a:r>
            <a:r>
              <a:rPr lang="zh-CN" altLang="en-US" sz="1200" dirty="0" smtClean="0"/>
              <a:t>鞋类 术语</a:t>
            </a:r>
            <a:r>
              <a:rPr lang="en-US" altLang="zh-CN" sz="1200" dirty="0" smtClean="0"/>
              <a:t>》</a:t>
            </a:r>
            <a:r>
              <a:rPr lang="zh-CN" altLang="en-US" sz="1200" dirty="0" smtClean="0"/>
              <a:t>中</a:t>
            </a:r>
            <a:r>
              <a:rPr lang="en-US" altLang="zh-CN" sz="1200" dirty="0" smtClean="0"/>
              <a:t>2.2.5</a:t>
            </a:r>
            <a:r>
              <a:rPr lang="zh-CN" altLang="en-US" sz="1200" dirty="0" smtClean="0"/>
              <a:t>款的描述“长筒橡胶靴 </a:t>
            </a:r>
            <a:r>
              <a:rPr lang="en-US" altLang="zh-CN" sz="1200" dirty="0" smtClean="0"/>
              <a:t>gum boot”</a:t>
            </a:r>
            <a:r>
              <a:rPr lang="zh-CN" altLang="en-US" sz="1200" dirty="0" smtClean="0"/>
              <a:t>，应该用“筒”字才是规范的作法，建议翻译人员好好看看。恐怕，这还不是最纠结的地方。</a:t>
            </a:r>
            <a:endParaRPr lang="zh-CN" altLang="en-US" sz="1200" dirty="0"/>
          </a:p>
        </p:txBody>
      </p:sp>
      <p:pic>
        <p:nvPicPr>
          <p:cNvPr id="10" name="图片 9" descr="微信图片_20170817093750.jpg"/>
          <p:cNvPicPr>
            <a:picLocks noChangeAspect="1"/>
          </p:cNvPicPr>
          <p:nvPr/>
        </p:nvPicPr>
        <p:blipFill>
          <a:blip r:embed="rId5" cstate="print"/>
          <a:stretch>
            <a:fillRect/>
          </a:stretch>
        </p:blipFill>
        <p:spPr>
          <a:xfrm>
            <a:off x="2088000" y="1850956"/>
            <a:ext cx="4968000" cy="489038"/>
          </a:xfrm>
          <a:prstGeom prst="rect">
            <a:avLst/>
          </a:prstGeom>
        </p:spPr>
      </p:pic>
      <p:sp>
        <p:nvSpPr>
          <p:cNvPr id="11" name="矩形 10"/>
          <p:cNvSpPr/>
          <p:nvPr/>
        </p:nvSpPr>
        <p:spPr>
          <a:xfrm>
            <a:off x="3867320" y="2426956"/>
            <a:ext cx="1409360" cy="261610"/>
          </a:xfrm>
          <a:prstGeom prst="rect">
            <a:avLst/>
          </a:prstGeom>
        </p:spPr>
        <p:txBody>
          <a:bodyPr wrap="none">
            <a:spAutoFit/>
          </a:bodyPr>
          <a:lstStyle/>
          <a:p>
            <a:r>
              <a:rPr lang="en-US" altLang="zh-CN" sz="1100" dirty="0" smtClean="0"/>
              <a:t>GB/T 2703-2008</a:t>
            </a:r>
            <a:r>
              <a:rPr lang="zh-CN" altLang="en-US" sz="1100" dirty="0" smtClean="0"/>
              <a:t>节选</a:t>
            </a:r>
            <a:endParaRPr lang="zh-CN" altLang="en-US" sz="1100" dirty="0"/>
          </a:p>
        </p:txBody>
      </p:sp>
      <p:sp>
        <p:nvSpPr>
          <p:cNvPr id="12" name="矩形 11"/>
          <p:cNvSpPr/>
          <p:nvPr/>
        </p:nvSpPr>
        <p:spPr>
          <a:xfrm>
            <a:off x="648000" y="2786956"/>
            <a:ext cx="7848000" cy="276999"/>
          </a:xfrm>
          <a:prstGeom prst="rect">
            <a:avLst/>
          </a:prstGeom>
        </p:spPr>
        <p:txBody>
          <a:bodyPr wrap="square">
            <a:spAutoFit/>
          </a:bodyPr>
          <a:lstStyle/>
          <a:p>
            <a:r>
              <a:rPr lang="zh-CN" altLang="en-US" sz="1200" dirty="0" smtClean="0"/>
              <a:t>        果然，今天下午就有网友在提问这个问题了。现在，我们先来看品目</a:t>
            </a:r>
            <a:r>
              <a:rPr lang="en-US" altLang="zh-CN" sz="1200" dirty="0" smtClean="0"/>
              <a:t>64.01</a:t>
            </a:r>
            <a:r>
              <a:rPr lang="zh-CN" altLang="en-US" sz="1200" dirty="0" smtClean="0"/>
              <a:t>：</a:t>
            </a:r>
            <a:endParaRPr lang="zh-CN" altLang="en-US" sz="1200" dirty="0"/>
          </a:p>
        </p:txBody>
      </p:sp>
      <p:pic>
        <p:nvPicPr>
          <p:cNvPr id="13" name="图片 12" descr="微信图片_20170817093901.jpg"/>
          <p:cNvPicPr>
            <a:picLocks noChangeAspect="1"/>
          </p:cNvPicPr>
          <p:nvPr/>
        </p:nvPicPr>
        <p:blipFill>
          <a:blip r:embed="rId6" cstate="print"/>
          <a:stretch>
            <a:fillRect/>
          </a:stretch>
        </p:blipFill>
        <p:spPr>
          <a:xfrm>
            <a:off x="2196000" y="3146956"/>
            <a:ext cx="4752000" cy="1715175"/>
          </a:xfrm>
          <a:prstGeom prst="rect">
            <a:avLst/>
          </a:prstGeom>
        </p:spPr>
      </p:pic>
      <p:sp>
        <p:nvSpPr>
          <p:cNvPr id="14" name="下箭头 13"/>
          <p:cNvSpPr/>
          <p:nvPr/>
        </p:nvSpPr>
        <p:spPr>
          <a:xfrm>
            <a:off x="4356000" y="4874956"/>
            <a:ext cx="360000" cy="266957"/>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450000" y="770956"/>
            <a:ext cx="8244000" cy="1118255"/>
          </a:xfrm>
          <a:prstGeom prst="rect">
            <a:avLst/>
          </a:prstGeom>
        </p:spPr>
        <p:txBody>
          <a:bodyPr wrap="square">
            <a:spAutoFit/>
          </a:bodyPr>
          <a:lstStyle/>
          <a:p>
            <a:pPr>
              <a:lnSpc>
                <a:spcPts val="2000"/>
              </a:lnSpc>
            </a:pPr>
            <a:r>
              <a:rPr lang="zh-CN" altLang="en-US" sz="1200" dirty="0" smtClean="0"/>
              <a:t>        在这里，二级子目将中统靴和短统靴归入了子目</a:t>
            </a:r>
            <a:r>
              <a:rPr lang="en-US" altLang="zh-CN" sz="1200" dirty="0" smtClean="0"/>
              <a:t>6401.92</a:t>
            </a:r>
            <a:r>
              <a:rPr lang="zh-CN" altLang="en-US" sz="1200" dirty="0" smtClean="0"/>
              <a:t>，而高统靴和长统靴则归入了子目</a:t>
            </a:r>
            <a:r>
              <a:rPr lang="en-US" altLang="zh-CN" sz="1200" dirty="0" smtClean="0"/>
              <a:t>6401.99</a:t>
            </a:r>
            <a:r>
              <a:rPr lang="zh-CN" altLang="en-US" sz="1200" dirty="0" smtClean="0"/>
              <a:t>。看起来很正常，但是出现了一个很意外的情况，就是中统靴和短统靴居然没有使用“</a:t>
            </a:r>
            <a:r>
              <a:rPr lang="en-US" altLang="zh-CN" sz="1200" dirty="0" smtClean="0"/>
              <a:t>Ankle-boots</a:t>
            </a:r>
            <a:r>
              <a:rPr lang="zh-CN" altLang="en-US" sz="1200" dirty="0" smtClean="0"/>
              <a:t>和</a:t>
            </a:r>
            <a:r>
              <a:rPr lang="en-US" altLang="zh-CN" sz="1200" dirty="0" smtClean="0"/>
              <a:t>half-boots”</a:t>
            </a:r>
            <a:r>
              <a:rPr lang="zh-CN" altLang="en-US" sz="1200" dirty="0" smtClean="0"/>
              <a:t>，而是用了一个靴帮位置的描述“</a:t>
            </a:r>
            <a:r>
              <a:rPr lang="en-US" altLang="zh-CN" sz="1200" dirty="0" smtClean="0"/>
              <a:t>covering the ankle but not covering the knee”</a:t>
            </a:r>
            <a:r>
              <a:rPr lang="zh-CN" altLang="en-US" sz="1200" dirty="0" smtClean="0"/>
              <a:t>，翻译过来是覆盖脚踝而不覆盖膝盖。这句话的描述是说短统靴和中统靴都是超过脚踝但未达膝盖的位置。如下图。</a:t>
            </a:r>
            <a:endParaRPr lang="zh-CN" altLang="en-US" sz="1200" dirty="0"/>
          </a:p>
        </p:txBody>
      </p:sp>
      <p:pic>
        <p:nvPicPr>
          <p:cNvPr id="7169" name="Picture 1"/>
          <p:cNvPicPr>
            <a:picLocks noChangeAspect="1" noChangeArrowheads="1"/>
          </p:cNvPicPr>
          <p:nvPr/>
        </p:nvPicPr>
        <p:blipFill>
          <a:blip r:embed="rId5" cstate="print"/>
          <a:srcRect/>
          <a:stretch>
            <a:fillRect/>
          </a:stretch>
        </p:blipFill>
        <p:spPr bwMode="auto">
          <a:xfrm>
            <a:off x="3775819" y="1850956"/>
            <a:ext cx="1592362" cy="2380278"/>
          </a:xfrm>
          <a:prstGeom prst="rect">
            <a:avLst/>
          </a:prstGeom>
          <a:noFill/>
          <a:ln w="9525">
            <a:noFill/>
            <a:miter lim="800000"/>
            <a:headEnd/>
            <a:tailEnd/>
          </a:ln>
        </p:spPr>
      </p:pic>
      <p:sp>
        <p:nvSpPr>
          <p:cNvPr id="11" name="矩形 10"/>
          <p:cNvSpPr/>
          <p:nvPr/>
        </p:nvSpPr>
        <p:spPr>
          <a:xfrm>
            <a:off x="3581986" y="4370956"/>
            <a:ext cx="1980029" cy="307777"/>
          </a:xfrm>
          <a:prstGeom prst="rect">
            <a:avLst/>
          </a:prstGeom>
        </p:spPr>
        <p:txBody>
          <a:bodyPr wrap="none">
            <a:spAutoFit/>
          </a:bodyPr>
          <a:lstStyle/>
          <a:p>
            <a:pPr algn="ctr"/>
            <a:r>
              <a:rPr lang="zh-CN" altLang="en-US" sz="1400" b="1" dirty="0" smtClean="0">
                <a:solidFill>
                  <a:schemeClr val="accent1"/>
                </a:solidFill>
              </a:rPr>
              <a:t>短统靴和中统靴的位置</a:t>
            </a:r>
            <a:endParaRPr lang="zh-CN" altLang="en-US" sz="1400" b="1" dirty="0">
              <a:solidFill>
                <a:schemeClr val="accent1"/>
              </a:solidFill>
            </a:endParaRPr>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914956"/>
            <a:ext cx="2230098" cy="276999"/>
          </a:xfrm>
          <a:prstGeom prst="rect">
            <a:avLst/>
          </a:prstGeom>
        </p:spPr>
        <p:txBody>
          <a:bodyPr wrap="none">
            <a:spAutoFit/>
          </a:bodyPr>
          <a:lstStyle/>
          <a:p>
            <a:r>
              <a:rPr lang="zh-CN" altLang="en-US" sz="1200" dirty="0" smtClean="0"/>
              <a:t>好了，再让我们看品目</a:t>
            </a:r>
            <a:r>
              <a:rPr lang="en-US" altLang="zh-CN" sz="1200" dirty="0" smtClean="0"/>
              <a:t>64.03</a:t>
            </a:r>
            <a:r>
              <a:rPr lang="zh-CN" altLang="en-US" sz="1200" dirty="0" smtClean="0"/>
              <a:t>：</a:t>
            </a:r>
            <a:endParaRPr lang="zh-CN" altLang="en-US" sz="1200" dirty="0"/>
          </a:p>
        </p:txBody>
      </p:sp>
      <p:pic>
        <p:nvPicPr>
          <p:cNvPr id="10" name="图片 9" descr="12.jpg"/>
          <p:cNvPicPr>
            <a:picLocks noChangeAspect="1"/>
          </p:cNvPicPr>
          <p:nvPr/>
        </p:nvPicPr>
        <p:blipFill>
          <a:blip r:embed="rId5" cstate="print"/>
          <a:stretch>
            <a:fillRect/>
          </a:stretch>
        </p:blipFill>
        <p:spPr>
          <a:xfrm>
            <a:off x="468000" y="1418956"/>
            <a:ext cx="4005818" cy="2448000"/>
          </a:xfrm>
          <a:prstGeom prst="rect">
            <a:avLst/>
          </a:prstGeom>
        </p:spPr>
      </p:pic>
      <p:sp>
        <p:nvSpPr>
          <p:cNvPr id="11" name="矩形 10"/>
          <p:cNvSpPr/>
          <p:nvPr/>
        </p:nvSpPr>
        <p:spPr>
          <a:xfrm>
            <a:off x="4716000" y="1706956"/>
            <a:ext cx="3996000" cy="1631216"/>
          </a:xfrm>
          <a:prstGeom prst="rect">
            <a:avLst/>
          </a:prstGeom>
        </p:spPr>
        <p:txBody>
          <a:bodyPr wrap="square">
            <a:spAutoFit/>
          </a:bodyPr>
          <a:lstStyle/>
          <a:p>
            <a:pPr>
              <a:lnSpc>
                <a:spcPts val="2000"/>
              </a:lnSpc>
            </a:pPr>
            <a:r>
              <a:rPr lang="zh-CN" altLang="en-US" sz="1200" dirty="0" smtClean="0"/>
              <a:t>        大家会发现，这里把短统靴按照长度分为两类，一类是“过脚踝但低于小腿”，另一类是“其他”。关于子目</a:t>
            </a:r>
            <a:r>
              <a:rPr lang="en-US" altLang="zh-CN" sz="1200" dirty="0" smtClean="0"/>
              <a:t>6403.519</a:t>
            </a:r>
            <a:r>
              <a:rPr lang="zh-CN" altLang="en-US" sz="1200" dirty="0" smtClean="0"/>
              <a:t>的范围，似乎就难以让人琢磨了。如果刚过脚踝就是短统靴，而没到膝盖就应该是中统靴了，那这中间又设立了一个子目，其所包含的范围到底是什么呢？换个角度，短统靴和中统靴的确切含义到底是什么？</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9"/>
          <p:cNvSpPr/>
          <p:nvPr/>
        </p:nvSpPr>
        <p:spPr>
          <a:xfrm>
            <a:off x="4220871" y="67943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smtClean="0">
                <a:solidFill>
                  <a:schemeClr val="bg1"/>
                </a:solidFill>
              </a:rPr>
              <a:t>03</a:t>
            </a:r>
            <a:endParaRPr lang="zh-CN" altLang="en-US" dirty="0">
              <a:solidFill>
                <a:schemeClr val="bg1"/>
              </a:solidFill>
            </a:endParaRPr>
          </a:p>
        </p:txBody>
      </p:sp>
      <p:sp>
        <p:nvSpPr>
          <p:cNvPr id="10" name="原创设计师QQ598969553             _10"/>
          <p:cNvSpPr/>
          <p:nvPr/>
        </p:nvSpPr>
        <p:spPr bwMode="auto">
          <a:xfrm>
            <a:off x="4273105" y="119228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1"/>
          <p:cNvSpPr/>
          <p:nvPr/>
        </p:nvSpPr>
        <p:spPr bwMode="auto">
          <a:xfrm>
            <a:off x="4753093" y="83823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2"/>
          <p:cNvSpPr/>
          <p:nvPr/>
        </p:nvSpPr>
        <p:spPr bwMode="auto">
          <a:xfrm>
            <a:off x="4173137" y="62695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3"/>
          <p:cNvSpPr/>
          <p:nvPr/>
        </p:nvSpPr>
        <p:spPr bwMode="auto">
          <a:xfrm>
            <a:off x="4840013" y="112606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4" name="原创设计师QQ598969553             _14"/>
          <p:cNvSpPr/>
          <p:nvPr/>
        </p:nvSpPr>
        <p:spPr bwMode="auto">
          <a:xfrm flipH="1">
            <a:off x="4012255" y="62695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3924000" y="1512402"/>
            <a:ext cx="1512000" cy="338554"/>
          </a:xfrm>
          <a:prstGeom prst="rect">
            <a:avLst/>
          </a:prstGeom>
          <a:noFill/>
        </p:spPr>
        <p:txBody>
          <a:bodyPr wrap="square" rtlCol="0">
            <a:spAutoFit/>
          </a:bodyPr>
          <a:lstStyle/>
          <a:p>
            <a:r>
              <a:rPr lang="en-US" altLang="zh-CN" sz="1600" dirty="0" smtClean="0">
                <a:solidFill>
                  <a:schemeClr val="accent5"/>
                </a:solidFill>
              </a:rPr>
              <a:t>/</a:t>
            </a:r>
            <a:r>
              <a:rPr lang="zh-CN" altLang="en-US" sz="1600" dirty="0" smtClean="0">
                <a:solidFill>
                  <a:schemeClr val="accent5"/>
                </a:solidFill>
              </a:rPr>
              <a:t>靴子的判断</a:t>
            </a:r>
            <a:r>
              <a:rPr lang="en-US" altLang="zh-CN" sz="1600" dirty="0" smtClean="0">
                <a:solidFill>
                  <a:schemeClr val="accent5"/>
                </a:solidFill>
              </a:rPr>
              <a:t>/</a:t>
            </a:r>
            <a:endParaRPr lang="zh-CN" altLang="en-US" sz="1600" dirty="0">
              <a:solidFill>
                <a:schemeClr val="accent5"/>
              </a:solidFill>
            </a:endParaRPr>
          </a:p>
        </p:txBody>
      </p:sp>
      <p:sp>
        <p:nvSpPr>
          <p:cNvPr id="16" name="矩形 15"/>
          <p:cNvSpPr/>
          <p:nvPr/>
        </p:nvSpPr>
        <p:spPr>
          <a:xfrm>
            <a:off x="540000" y="1922956"/>
            <a:ext cx="8064000" cy="2400657"/>
          </a:xfrm>
          <a:prstGeom prst="rect">
            <a:avLst/>
          </a:prstGeom>
        </p:spPr>
        <p:txBody>
          <a:bodyPr wrap="square">
            <a:spAutoFit/>
          </a:bodyPr>
          <a:lstStyle/>
          <a:p>
            <a:pPr>
              <a:lnSpc>
                <a:spcPts val="2000"/>
              </a:lnSpc>
            </a:pPr>
            <a:r>
              <a:rPr lang="zh-CN" altLang="en-US" sz="1200" dirty="0" smtClean="0"/>
              <a:t>        一条大腿，到哪儿算短靴、到哪儿算中统靴、到哪儿算</a:t>
            </a:r>
            <a:r>
              <a:rPr lang="en-US" altLang="zh-CN" sz="1200" dirty="0" smtClean="0"/>
              <a:t>……</a:t>
            </a:r>
            <a:r>
              <a:rPr lang="zh-CN" altLang="en-US" sz="1200" dirty="0" smtClean="0"/>
              <a:t>真的很纠结。</a:t>
            </a:r>
          </a:p>
          <a:p>
            <a:pPr>
              <a:lnSpc>
                <a:spcPts val="2000"/>
              </a:lnSpc>
            </a:pPr>
            <a:r>
              <a:rPr lang="zh-CN" altLang="en-US" sz="1200" dirty="0" smtClean="0"/>
              <a:t>       首先，在</a:t>
            </a:r>
            <a:r>
              <a:rPr lang="en-US" altLang="zh-CN" sz="1200" dirty="0" smtClean="0"/>
              <a:t>《</a:t>
            </a:r>
            <a:r>
              <a:rPr lang="zh-CN" altLang="en-US" sz="1200" dirty="0" smtClean="0"/>
              <a:t>进出口税则</a:t>
            </a:r>
            <a:r>
              <a:rPr lang="en-US" altLang="zh-CN" sz="1200" dirty="0" smtClean="0"/>
              <a:t>》</a:t>
            </a:r>
            <a:r>
              <a:rPr lang="zh-CN" altLang="en-US" sz="1200" dirty="0" smtClean="0"/>
              <a:t>、</a:t>
            </a:r>
            <a:r>
              <a:rPr lang="en-US" altLang="zh-CN" sz="1200" dirty="0" smtClean="0"/>
              <a:t>《</a:t>
            </a:r>
            <a:r>
              <a:rPr lang="zh-CN" altLang="en-US" sz="1200" dirty="0" smtClean="0"/>
              <a:t>品目注释</a:t>
            </a:r>
            <a:r>
              <a:rPr lang="en-US" altLang="zh-CN" sz="1200" dirty="0" smtClean="0"/>
              <a:t>》</a:t>
            </a:r>
            <a:r>
              <a:rPr lang="zh-CN" altLang="en-US" sz="1200" dirty="0" smtClean="0"/>
              <a:t>和</a:t>
            </a:r>
            <a:r>
              <a:rPr lang="en-US" altLang="zh-CN" sz="1200" dirty="0" smtClean="0"/>
              <a:t>《</a:t>
            </a:r>
            <a:r>
              <a:rPr lang="zh-CN" altLang="en-US" sz="1200" dirty="0" smtClean="0"/>
              <a:t>本国子目注释</a:t>
            </a:r>
            <a:r>
              <a:rPr lang="en-US" altLang="zh-CN" sz="1200" dirty="0" smtClean="0"/>
              <a:t>》</a:t>
            </a:r>
            <a:r>
              <a:rPr lang="zh-CN" altLang="en-US" sz="1200" dirty="0" smtClean="0"/>
              <a:t>中都没能找到确切依据。但可以发现，在协调制度中是将短统靴、中统靴和高统靴、长筒靴做了区分；在本国子目中对于短统靴和中统靴的区分就很模糊（见品目</a:t>
            </a:r>
            <a:r>
              <a:rPr lang="en-US" altLang="zh-CN" sz="1200" dirty="0" smtClean="0"/>
              <a:t>64.03</a:t>
            </a:r>
            <a:r>
              <a:rPr lang="zh-CN" altLang="en-US" sz="1200" dirty="0" smtClean="0"/>
              <a:t>）。</a:t>
            </a:r>
          </a:p>
          <a:p>
            <a:pPr>
              <a:lnSpc>
                <a:spcPts val="2000"/>
              </a:lnSpc>
            </a:pPr>
            <a:r>
              <a:rPr lang="zh-CN" altLang="en-US" sz="1200" dirty="0" smtClean="0"/>
              <a:t>其次，先根据协调制度中的线索去找能够找到的资料。通过</a:t>
            </a:r>
            <a:r>
              <a:rPr lang="en-US" altLang="zh-CN" sz="1200" dirty="0" smtClean="0"/>
              <a:t>WIKI</a:t>
            </a:r>
            <a:r>
              <a:rPr lang="zh-CN" altLang="en-US" sz="1200" dirty="0" smtClean="0"/>
              <a:t>，我们发现了短统靴、高统靴和长统靴的解释。</a:t>
            </a:r>
          </a:p>
          <a:p>
            <a:pPr>
              <a:lnSpc>
                <a:spcPts val="2000"/>
              </a:lnSpc>
            </a:pPr>
            <a:endParaRPr lang="zh-CN" altLang="en-US" sz="1200" dirty="0" smtClean="0"/>
          </a:p>
          <a:p>
            <a:pPr>
              <a:lnSpc>
                <a:spcPts val="2000"/>
              </a:lnSpc>
            </a:pPr>
            <a:r>
              <a:rPr lang="zh-CN" altLang="en-US" sz="1200" b="1" dirty="0" smtClean="0">
                <a:solidFill>
                  <a:schemeClr val="accent1"/>
                </a:solidFill>
              </a:rPr>
              <a:t>长统靴（</a:t>
            </a:r>
            <a:r>
              <a:rPr lang="en-US" altLang="zh-CN" sz="1200" b="1" dirty="0" smtClean="0">
                <a:solidFill>
                  <a:schemeClr val="accent1"/>
                </a:solidFill>
              </a:rPr>
              <a:t>thigh-boots</a:t>
            </a:r>
            <a:r>
              <a:rPr lang="zh-CN" altLang="en-US" sz="1200" b="1" dirty="0" smtClean="0">
                <a:solidFill>
                  <a:schemeClr val="accent1"/>
                </a:solidFill>
              </a:rPr>
              <a:t>）</a:t>
            </a:r>
          </a:p>
          <a:p>
            <a:pPr>
              <a:lnSpc>
                <a:spcPts val="2000"/>
              </a:lnSpc>
            </a:pPr>
            <a:r>
              <a:rPr lang="zh-CN" altLang="en-US" sz="1200" dirty="0" smtClean="0"/>
              <a:t>        长统靴又叫做大腿靴，是高于膝盖并向上延伸的靴子。原始男人骑马时防止摩擦</a:t>
            </a:r>
            <a:endParaRPr lang="en-US" altLang="zh-CN" sz="1200" dirty="0" smtClean="0"/>
          </a:p>
          <a:p>
            <a:pPr>
              <a:lnSpc>
                <a:spcPts val="2000"/>
              </a:lnSpc>
            </a:pPr>
            <a:r>
              <a:rPr lang="zh-CN" altLang="en-US" sz="1200" dirty="0" smtClean="0"/>
              <a:t>的靴子，后来被女性采用。这种靴子最高时靴筒可达胯部。喏，类似这种（真心觉得</a:t>
            </a:r>
            <a:endParaRPr lang="en-US" altLang="zh-CN" sz="1200" dirty="0" smtClean="0"/>
          </a:p>
          <a:p>
            <a:pPr>
              <a:lnSpc>
                <a:spcPts val="2000"/>
              </a:lnSpc>
            </a:pPr>
            <a:r>
              <a:rPr lang="zh-CN" altLang="en-US" sz="1200" dirty="0" smtClean="0"/>
              <a:t>能当裤子穿）：</a:t>
            </a:r>
            <a:endParaRPr lang="zh-CN" altLang="en-US" sz="1200" dirty="0"/>
          </a:p>
        </p:txBody>
      </p:sp>
      <p:pic>
        <p:nvPicPr>
          <p:cNvPr id="3074" name="Picture 2"/>
          <p:cNvPicPr>
            <a:picLocks noChangeAspect="1" noChangeArrowheads="1"/>
          </p:cNvPicPr>
          <p:nvPr/>
        </p:nvPicPr>
        <p:blipFill>
          <a:blip r:embed="rId5" cstate="print"/>
          <a:srcRect/>
          <a:stretch>
            <a:fillRect/>
          </a:stretch>
        </p:blipFill>
        <p:spPr bwMode="auto">
          <a:xfrm>
            <a:off x="6660000" y="3002956"/>
            <a:ext cx="1296000" cy="19286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8" name="Picture 1"/>
          <p:cNvPicPr>
            <a:picLocks noChangeAspect="1" noChangeArrowheads="1"/>
          </p:cNvPicPr>
          <p:nvPr/>
        </p:nvPicPr>
        <p:blipFill>
          <a:blip r:embed="rId5" cstate="print"/>
          <a:srcRect/>
          <a:stretch>
            <a:fillRect/>
          </a:stretch>
        </p:blipFill>
        <p:spPr bwMode="auto">
          <a:xfrm>
            <a:off x="6516000" y="626956"/>
            <a:ext cx="1872000" cy="1802058"/>
          </a:xfrm>
          <a:prstGeom prst="rect">
            <a:avLst/>
          </a:prstGeom>
          <a:ln>
            <a:noFill/>
          </a:ln>
          <a:effectLst>
            <a:softEdge rad="112500"/>
          </a:effectLst>
        </p:spPr>
      </p:pic>
      <p:sp>
        <p:nvSpPr>
          <p:cNvPr id="10" name="矩形 9"/>
          <p:cNvSpPr/>
          <p:nvPr/>
        </p:nvSpPr>
        <p:spPr>
          <a:xfrm>
            <a:off x="468000" y="770956"/>
            <a:ext cx="5904000" cy="3426579"/>
          </a:xfrm>
          <a:prstGeom prst="rect">
            <a:avLst/>
          </a:prstGeom>
        </p:spPr>
        <p:txBody>
          <a:bodyPr wrap="square">
            <a:spAutoFit/>
          </a:bodyPr>
          <a:lstStyle/>
          <a:p>
            <a:pPr>
              <a:lnSpc>
                <a:spcPts val="2000"/>
              </a:lnSpc>
            </a:pPr>
            <a:r>
              <a:rPr lang="zh-CN" altLang="en-US" sz="1200" b="1" dirty="0" smtClean="0">
                <a:solidFill>
                  <a:schemeClr val="accent1"/>
                </a:solidFill>
              </a:rPr>
              <a:t>高统靴（</a:t>
            </a:r>
            <a:r>
              <a:rPr lang="en-US" altLang="zh-CN" sz="1200" b="1" dirty="0" smtClean="0">
                <a:solidFill>
                  <a:schemeClr val="accent1"/>
                </a:solidFill>
              </a:rPr>
              <a:t>knee-boots</a:t>
            </a:r>
            <a:r>
              <a:rPr lang="zh-CN" altLang="en-US" sz="1200" b="1" dirty="0" smtClean="0">
                <a:solidFill>
                  <a:schemeClr val="accent1"/>
                </a:solidFill>
              </a:rPr>
              <a:t>）</a:t>
            </a:r>
            <a:endParaRPr lang="zh-CN" altLang="en-US" sz="1200" dirty="0" smtClean="0"/>
          </a:p>
          <a:p>
            <a:pPr>
              <a:lnSpc>
                <a:spcPts val="2000"/>
              </a:lnSpc>
            </a:pPr>
            <a:r>
              <a:rPr lang="zh-CN" altLang="en-US" sz="1200" dirty="0" smtClean="0"/>
              <a:t>高统靴从单词中就可以看出直译是膝盖靴，覆盖或轻微超过膝盖。这种靴子最早是由皮革或橡胶制成，由渔民、奶牛工人、猎人等使用，以保护脚免受水、泥土、粪便的污染。以前算是劳保靴，但是现在已经很时尚了。</a:t>
            </a:r>
            <a:endParaRPr lang="en-US" altLang="zh-CN" sz="1200" dirty="0" smtClean="0"/>
          </a:p>
          <a:p>
            <a:pPr>
              <a:lnSpc>
                <a:spcPts val="2000"/>
              </a:lnSpc>
            </a:pPr>
            <a:endParaRPr lang="en-US" altLang="zh-CN" sz="1200" dirty="0" smtClean="0"/>
          </a:p>
          <a:p>
            <a:pPr>
              <a:lnSpc>
                <a:spcPts val="2000"/>
              </a:lnSpc>
            </a:pPr>
            <a:endParaRPr lang="zh-CN" altLang="en-US" sz="1200" dirty="0" smtClean="0"/>
          </a:p>
          <a:p>
            <a:pPr>
              <a:lnSpc>
                <a:spcPts val="2000"/>
              </a:lnSpc>
            </a:pPr>
            <a:r>
              <a:rPr lang="zh-CN" altLang="en-US" sz="1200" b="1" dirty="0" smtClean="0">
                <a:solidFill>
                  <a:schemeClr val="accent1"/>
                </a:solidFill>
              </a:rPr>
              <a:t>短统靴（</a:t>
            </a:r>
            <a:r>
              <a:rPr lang="en-US" altLang="zh-CN" sz="1200" b="1" dirty="0" smtClean="0">
                <a:solidFill>
                  <a:schemeClr val="accent1"/>
                </a:solidFill>
              </a:rPr>
              <a:t>Ankle-boots</a:t>
            </a:r>
            <a:r>
              <a:rPr lang="zh-CN" altLang="en-US" sz="1200" b="1" dirty="0" smtClean="0">
                <a:solidFill>
                  <a:schemeClr val="accent1"/>
                </a:solidFill>
              </a:rPr>
              <a:t>）</a:t>
            </a:r>
            <a:endParaRPr lang="zh-CN" altLang="en-US" sz="1200" dirty="0" smtClean="0"/>
          </a:p>
          <a:p>
            <a:pPr>
              <a:lnSpc>
                <a:spcPts val="2000"/>
              </a:lnSpc>
            </a:pPr>
            <a:r>
              <a:rPr lang="zh-CN" altLang="en-US" sz="1200" dirty="0" smtClean="0"/>
              <a:t>这是一种常被描述为“覆盖”脚踝的靴子，但是在子目中被特意标注为“过踝”，所以我们可以根据二级子目的描述理解为覆盖和超过脚踝的靴子。</a:t>
            </a:r>
          </a:p>
          <a:p>
            <a:pPr>
              <a:lnSpc>
                <a:spcPts val="2000"/>
              </a:lnSpc>
            </a:pPr>
            <a:endParaRPr lang="en-US" altLang="zh-CN" sz="1200" dirty="0" smtClean="0"/>
          </a:p>
          <a:p>
            <a:pPr>
              <a:lnSpc>
                <a:spcPts val="2000"/>
              </a:lnSpc>
            </a:pPr>
            <a:endParaRPr lang="zh-CN" altLang="en-US" sz="1200" dirty="0" smtClean="0"/>
          </a:p>
          <a:p>
            <a:pPr>
              <a:lnSpc>
                <a:spcPts val="2000"/>
              </a:lnSpc>
            </a:pPr>
            <a:r>
              <a:rPr lang="zh-CN" altLang="en-US" sz="1200" b="1" dirty="0" smtClean="0">
                <a:solidFill>
                  <a:schemeClr val="accent1"/>
                </a:solidFill>
              </a:rPr>
              <a:t>中统靴（</a:t>
            </a:r>
            <a:r>
              <a:rPr lang="en-US" altLang="zh-CN" sz="1200" b="1" dirty="0" smtClean="0">
                <a:solidFill>
                  <a:schemeClr val="accent1"/>
                </a:solidFill>
              </a:rPr>
              <a:t>half-boots</a:t>
            </a:r>
            <a:r>
              <a:rPr lang="zh-CN" altLang="en-US" sz="1200" b="1" dirty="0" smtClean="0">
                <a:solidFill>
                  <a:schemeClr val="accent1"/>
                </a:solidFill>
              </a:rPr>
              <a:t>）</a:t>
            </a:r>
            <a:endParaRPr lang="en-US" altLang="zh-CN" sz="1200" b="1" dirty="0" smtClean="0">
              <a:solidFill>
                <a:schemeClr val="accent1"/>
              </a:solidFill>
            </a:endParaRPr>
          </a:p>
          <a:p>
            <a:pPr>
              <a:lnSpc>
                <a:spcPts val="2000"/>
              </a:lnSpc>
            </a:pPr>
            <a:r>
              <a:rPr lang="zh-CN" altLang="en-US" sz="1200" dirty="0" smtClean="0"/>
              <a:t>截止这一行</a:t>
            </a:r>
            <a:r>
              <a:rPr lang="en-US" altLang="zh-CN" sz="1200" dirty="0" smtClean="0"/>
              <a:t>,</a:t>
            </a:r>
            <a:r>
              <a:rPr lang="zh-CN" altLang="en-US" sz="1200" dirty="0" smtClean="0"/>
              <a:t>小编还不很准确地知道中统靴的概念。</a:t>
            </a:r>
            <a:endParaRPr lang="zh-CN" altLang="en-US" sz="1200" dirty="0"/>
          </a:p>
        </p:txBody>
      </p:sp>
      <p:pic>
        <p:nvPicPr>
          <p:cNvPr id="161794" name="Picture 2"/>
          <p:cNvPicPr>
            <a:picLocks noChangeAspect="1" noChangeArrowheads="1"/>
          </p:cNvPicPr>
          <p:nvPr/>
        </p:nvPicPr>
        <p:blipFill>
          <a:blip r:embed="rId6" cstate="print"/>
          <a:srcRect/>
          <a:stretch>
            <a:fillRect/>
          </a:stretch>
        </p:blipFill>
        <p:spPr bwMode="auto">
          <a:xfrm>
            <a:off x="6444000" y="2714956"/>
            <a:ext cx="2145623" cy="1775057"/>
          </a:xfrm>
          <a:prstGeom prst="rect">
            <a:avLst/>
          </a:prstGeom>
          <a:ln>
            <a:noFill/>
          </a:ln>
          <a:effectLst>
            <a:softEdge rad="112500"/>
          </a:effectLst>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原创设计师QQ598969553             _9"/>
          <p:cNvSpPr/>
          <p:nvPr/>
        </p:nvSpPr>
        <p:spPr>
          <a:xfrm>
            <a:off x="4220871" y="67943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smtClean="0">
                <a:solidFill>
                  <a:schemeClr val="bg1"/>
                </a:solidFill>
              </a:rPr>
              <a:t>04</a:t>
            </a:r>
            <a:endParaRPr lang="zh-CN" altLang="en-US" dirty="0">
              <a:solidFill>
                <a:schemeClr val="bg1"/>
              </a:solidFill>
            </a:endParaRPr>
          </a:p>
        </p:txBody>
      </p:sp>
      <p:sp>
        <p:nvSpPr>
          <p:cNvPr id="10" name="原创设计师QQ598969553             _10"/>
          <p:cNvSpPr/>
          <p:nvPr/>
        </p:nvSpPr>
        <p:spPr bwMode="auto">
          <a:xfrm>
            <a:off x="4273105" y="119228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1"/>
          <p:cNvSpPr/>
          <p:nvPr/>
        </p:nvSpPr>
        <p:spPr bwMode="auto">
          <a:xfrm>
            <a:off x="4753093" y="83823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2"/>
          <p:cNvSpPr/>
          <p:nvPr/>
        </p:nvSpPr>
        <p:spPr bwMode="auto">
          <a:xfrm>
            <a:off x="4173137" y="62695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3"/>
          <p:cNvSpPr/>
          <p:nvPr/>
        </p:nvSpPr>
        <p:spPr bwMode="auto">
          <a:xfrm>
            <a:off x="4840013" y="112606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4" name="原创设计师QQ598969553             _14"/>
          <p:cNvSpPr/>
          <p:nvPr/>
        </p:nvSpPr>
        <p:spPr bwMode="auto">
          <a:xfrm flipH="1">
            <a:off x="4012255" y="62695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3924000" y="1512402"/>
            <a:ext cx="1512000" cy="338554"/>
          </a:xfrm>
          <a:prstGeom prst="rect">
            <a:avLst/>
          </a:prstGeom>
          <a:noFill/>
        </p:spPr>
        <p:txBody>
          <a:bodyPr wrap="square" rtlCol="0">
            <a:spAutoFit/>
          </a:bodyPr>
          <a:lstStyle/>
          <a:p>
            <a:r>
              <a:rPr lang="en-US" altLang="zh-CN" sz="1600" dirty="0" smtClean="0">
                <a:solidFill>
                  <a:schemeClr val="accent5"/>
                </a:solidFill>
              </a:rPr>
              <a:t>/</a:t>
            </a:r>
            <a:r>
              <a:rPr lang="zh-CN" altLang="en-US" sz="1600" dirty="0" smtClean="0">
                <a:solidFill>
                  <a:schemeClr val="accent5"/>
                </a:solidFill>
              </a:rPr>
              <a:t>啥叫中统靴</a:t>
            </a:r>
            <a:r>
              <a:rPr lang="en-US" altLang="zh-CN" sz="1600" dirty="0" smtClean="0">
                <a:solidFill>
                  <a:schemeClr val="accent5"/>
                </a:solidFill>
              </a:rPr>
              <a:t>/</a:t>
            </a:r>
            <a:endParaRPr lang="zh-CN" altLang="en-US" sz="1600" dirty="0">
              <a:solidFill>
                <a:schemeClr val="accent5"/>
              </a:solidFill>
            </a:endParaRPr>
          </a:p>
        </p:txBody>
      </p:sp>
      <p:sp>
        <p:nvSpPr>
          <p:cNvPr id="16" name="矩形 15"/>
          <p:cNvSpPr/>
          <p:nvPr/>
        </p:nvSpPr>
        <p:spPr>
          <a:xfrm>
            <a:off x="468000" y="1961338"/>
            <a:ext cx="8136000" cy="2657138"/>
          </a:xfrm>
          <a:prstGeom prst="rect">
            <a:avLst/>
          </a:prstGeom>
        </p:spPr>
        <p:txBody>
          <a:bodyPr wrap="square">
            <a:spAutoFit/>
          </a:bodyPr>
          <a:lstStyle/>
          <a:p>
            <a:pPr>
              <a:lnSpc>
                <a:spcPts val="2000"/>
              </a:lnSpc>
            </a:pPr>
            <a:r>
              <a:rPr lang="zh-CN" altLang="en-US" sz="1200" dirty="0" smtClean="0"/>
              <a:t>        再次研究了第六十四章各品目下的列目结构发现，既没有中筒靴的子目，又存在与短统靴之间区分的难以界定，怎么办呢？经过查找相关资料，在我国皮革制造行业中对于靴子是有描述的。其中，对于半筒靴和高筒靴有所界定。若靴筒高度超过脚腕而达到腿肚部位时，称为半筒靴鞋。若靴筒高度超过腿肚而达到膝部时，称为高筒靴鞋。靴筒高度设计是依据腿肚部位高度和膝部位高度的脚型规律确定的。</a:t>
            </a:r>
          </a:p>
          <a:p>
            <a:pPr>
              <a:lnSpc>
                <a:spcPts val="2000"/>
              </a:lnSpc>
            </a:pPr>
            <a:r>
              <a:rPr lang="zh-CN" altLang="en-US" sz="1200" dirty="0" smtClean="0"/>
              <a:t>        此时此刻，高统靴没有异议了，短统靴至少覆盖脚踝也没异议了，关键就是中统靴。</a:t>
            </a:r>
            <a:endParaRPr lang="en-US" altLang="zh-CN" sz="1200" dirty="0" smtClean="0"/>
          </a:p>
          <a:p>
            <a:pPr>
              <a:lnSpc>
                <a:spcPts val="2000"/>
              </a:lnSpc>
            </a:pPr>
            <a:r>
              <a:rPr lang="zh-CN" altLang="en-US" sz="1200" dirty="0" smtClean="0"/>
              <a:t>而从这段皮革行业的描述中可以看到“半筒靴”的措辞，而半筒靴则是以小腿肚部位作</a:t>
            </a:r>
            <a:endParaRPr lang="en-US" altLang="zh-CN" sz="1200" dirty="0" smtClean="0"/>
          </a:p>
          <a:p>
            <a:pPr>
              <a:lnSpc>
                <a:spcPts val="2000"/>
              </a:lnSpc>
            </a:pPr>
            <a:r>
              <a:rPr lang="zh-CN" altLang="en-US" sz="1200" dirty="0" smtClean="0"/>
              <a:t>为分界点，这与中统靴所处的区段正好相符。而在皮革行业相关标准的脚型测量中有这</a:t>
            </a:r>
            <a:endParaRPr lang="en-US" altLang="zh-CN" sz="1200" dirty="0" smtClean="0"/>
          </a:p>
          <a:p>
            <a:pPr>
              <a:lnSpc>
                <a:spcPts val="2000"/>
              </a:lnSpc>
            </a:pPr>
            <a:r>
              <a:rPr lang="zh-CN" altLang="en-US" sz="1200" dirty="0" smtClean="0"/>
              <a:t>样一句话“围绕腿肚最粗处测量的围长，主要用于半筒靴及高统靴的设计”。</a:t>
            </a:r>
          </a:p>
          <a:p>
            <a:pPr>
              <a:lnSpc>
                <a:spcPts val="2000"/>
              </a:lnSpc>
            </a:pPr>
            <a:r>
              <a:rPr lang="zh-CN" altLang="en-US" sz="1200" dirty="0" smtClean="0"/>
              <a:t>        据此，果子可以认定小腿肚正式中统靴和短统靴的分界点。超过脚踝未达小腿肚的</a:t>
            </a:r>
            <a:endParaRPr lang="en-US" altLang="zh-CN" sz="1200" dirty="0" smtClean="0"/>
          </a:p>
          <a:p>
            <a:pPr>
              <a:lnSpc>
                <a:spcPts val="2000"/>
              </a:lnSpc>
            </a:pPr>
            <a:r>
              <a:rPr lang="zh-CN" altLang="en-US" sz="1200" dirty="0" smtClean="0"/>
              <a:t>为短统靴，超过小腿肚未达膝盖的为中统靴。</a:t>
            </a:r>
            <a:endParaRPr lang="zh-CN" altLang="en-US" sz="1200" dirty="0"/>
          </a:p>
        </p:txBody>
      </p:sp>
      <p:pic>
        <p:nvPicPr>
          <p:cNvPr id="162818" name="Picture 2"/>
          <p:cNvPicPr>
            <a:picLocks noChangeAspect="1" noChangeArrowheads="1"/>
          </p:cNvPicPr>
          <p:nvPr/>
        </p:nvPicPr>
        <p:blipFill>
          <a:blip r:embed="rId5" cstate="print"/>
          <a:srcRect/>
          <a:stretch>
            <a:fillRect/>
          </a:stretch>
        </p:blipFill>
        <p:spPr bwMode="auto">
          <a:xfrm>
            <a:off x="6732000" y="2858956"/>
            <a:ext cx="1656000" cy="2023052"/>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par>
                                <p:cTn id="22" presetID="2" presetClass="entr" presetSubtype="1" fill="hold" grpId="0" nodeType="withEffect">
                                  <p:stCondLst>
                                    <p:cond delay="12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35" presetClass="emph" presetSubtype="0" repeatCount="3000" fill="hold" grpId="1" nodeType="withEffect">
                                  <p:stCondLst>
                                    <p:cond delay="1600"/>
                                  </p:stCondLst>
                                  <p:childTnLst>
                                    <p:anim calcmode="discrete" valueType="str">
                                      <p:cBhvr>
                                        <p:cTn id="27" dur="100" fill="hold"/>
                                        <p:tgtEl>
                                          <p:spTgt spid="10"/>
                                        </p:tgtEl>
                                        <p:attrNameLst>
                                          <p:attrName>style.visibility</p:attrName>
                                        </p:attrNameLst>
                                      </p:cBhvr>
                                      <p:tavLst>
                                        <p:tav tm="0">
                                          <p:val>
                                            <p:strVal val="hidden"/>
                                          </p:val>
                                        </p:tav>
                                        <p:tav tm="50000">
                                          <p:val>
                                            <p:strVal val="visible"/>
                                          </p:val>
                                        </p:tav>
                                      </p:tavLst>
                                    </p:anim>
                                  </p:childTnLst>
                                </p:cTn>
                              </p:par>
                              <p:par>
                                <p:cTn id="28" presetID="2" presetClass="entr" presetSubtype="1" fill="hold" grpId="0" nodeType="withEffect">
                                  <p:stCondLst>
                                    <p:cond delay="13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par>
                                <p:cTn id="32" presetID="35" presetClass="emph" presetSubtype="0" repeatCount="3000" fill="hold" grpId="1" nodeType="withEffect">
                                  <p:stCondLst>
                                    <p:cond delay="1700"/>
                                  </p:stCondLst>
                                  <p:childTnLst>
                                    <p:anim calcmode="discrete" valueType="str">
                                      <p:cBhvr>
                                        <p:cTn id="33" dur="100" fill="hold"/>
                                        <p:tgtEl>
                                          <p:spTgt spid="11"/>
                                        </p:tgtEl>
                                        <p:attrNameLst>
                                          <p:attrName>style.visibility</p:attrName>
                                        </p:attrNameLst>
                                      </p:cBhvr>
                                      <p:tavLst>
                                        <p:tav tm="0">
                                          <p:val>
                                            <p:strVal val="hidden"/>
                                          </p:val>
                                        </p:tav>
                                        <p:tav tm="50000">
                                          <p:val>
                                            <p:strVal val="visible"/>
                                          </p:val>
                                        </p:tav>
                                      </p:tavLst>
                                    </p:anim>
                                  </p:childTnLst>
                                </p:cTn>
                              </p:par>
                              <p:par>
                                <p:cTn id="34" presetID="2" presetClass="entr" presetSubtype="1" fill="hold" grpId="0" nodeType="withEffect">
                                  <p:stCondLst>
                                    <p:cond delay="14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0-#ppt_h/2"/>
                                          </p:val>
                                        </p:tav>
                                        <p:tav tm="100000">
                                          <p:val>
                                            <p:strVal val="#ppt_y"/>
                                          </p:val>
                                        </p:tav>
                                      </p:tavLst>
                                    </p:anim>
                                  </p:childTnLst>
                                </p:cTn>
                              </p:par>
                              <p:par>
                                <p:cTn id="38" presetID="35" presetClass="emph" presetSubtype="0" repeatCount="3000" fill="hold" grpId="1" nodeType="withEffect">
                                  <p:stCondLst>
                                    <p:cond delay="1800"/>
                                  </p:stCondLst>
                                  <p:childTnLst>
                                    <p:anim calcmode="discrete" valueType="str">
                                      <p:cBhvr>
                                        <p:cTn id="39" dur="100" fill="hold"/>
                                        <p:tgtEl>
                                          <p:spTgt spid="13"/>
                                        </p:tgtEl>
                                        <p:attrNameLst>
                                          <p:attrName>style.visibility</p:attrName>
                                        </p:attrNameLst>
                                      </p:cBhvr>
                                      <p:tavLst>
                                        <p:tav tm="0">
                                          <p:val>
                                            <p:strVal val="hidden"/>
                                          </p:val>
                                        </p:tav>
                                        <p:tav tm="50000">
                                          <p:val>
                                            <p:strVal val="visible"/>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par>
                                <p:cTn id="44" presetID="35" presetClass="emph" presetSubtype="0" repeatCount="3000" fill="hold" grpId="1" nodeType="withEffect">
                                  <p:stCondLst>
                                    <p:cond delay="1900"/>
                                  </p:stCondLst>
                                  <p:childTnLst>
                                    <p:anim calcmode="discrete" valueType="str">
                                      <p:cBhvr>
                                        <p:cTn id="45" dur="100" fill="hold"/>
                                        <p:tgtEl>
                                          <p:spTgt spid="12"/>
                                        </p:tgtEl>
                                        <p:attrNameLst>
                                          <p:attrName>style.visibility</p:attrName>
                                        </p:attrNameLst>
                                      </p:cBhvr>
                                      <p:tavLst>
                                        <p:tav tm="0">
                                          <p:val>
                                            <p:strVal val="hidden"/>
                                          </p:val>
                                        </p:tav>
                                        <p:tav tm="50000">
                                          <p:val>
                                            <p:strVal val="visible"/>
                                          </p:val>
                                        </p:tav>
                                      </p:tavLst>
                                    </p:anim>
                                  </p:childTnLst>
                                </p:cTn>
                              </p:par>
                              <p:par>
                                <p:cTn id="46" presetID="2" presetClass="entr" presetSubtype="1" fill="hold" grpId="0" nodeType="withEffect">
                                  <p:stCondLst>
                                    <p:cond delay="1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0-#ppt_h/2"/>
                                          </p:val>
                                        </p:tav>
                                        <p:tav tm="100000">
                                          <p:val>
                                            <p:strVal val="#ppt_y"/>
                                          </p:val>
                                        </p:tav>
                                      </p:tavLst>
                                    </p:anim>
                                  </p:childTnLst>
                                </p:cTn>
                              </p:par>
                              <p:par>
                                <p:cTn id="50" presetID="35" presetClass="emph" presetSubtype="0" repeatCount="3000" fill="hold" grpId="1" nodeType="withEffect">
                                  <p:stCondLst>
                                    <p:cond delay="2000"/>
                                  </p:stCondLst>
                                  <p:childTnLst>
                                    <p:anim calcmode="discrete" valueType="str">
                                      <p:cBhvr>
                                        <p:cTn id="51" dur="100" fill="hold"/>
                                        <p:tgtEl>
                                          <p:spTgt spid="14"/>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8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250"/>
                                        <p:tgtEl>
                                          <p:spTgt spid="8"/>
                                        </p:tgtEl>
                                      </p:cBhvr>
                                    </p:animEffect>
                                  </p:childTnLst>
                                </p:cTn>
                              </p:par>
                              <p:par>
                                <p:cTn id="55" presetID="35" presetClass="emph" presetSubtype="0" fill="hold" grpId="1" nodeType="withEffect">
                                  <p:stCondLst>
                                    <p:cond delay="1900"/>
                                  </p:stCondLst>
                                  <p:childTnLst>
                                    <p:anim calcmode="discrete" valueType="str">
                                      <p:cBhvr>
                                        <p:cTn id="56" dur="1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P spid="8" grpId="0" animBg="1"/>
      <p:bldP spid="8"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pic>
        <p:nvPicPr>
          <p:cNvPr id="66562" name="Picture 2" descr="http://s13.mogujie.cn/b7/pic/120527/8m5os_kqyxg2cmozbfiqkugfjeg5sckzsew_683x952.jpg_468x468.jpg"/>
          <p:cNvPicPr>
            <a:picLocks noChangeAspect="1" noChangeArrowheads="1"/>
          </p:cNvPicPr>
          <p:nvPr/>
        </p:nvPicPr>
        <p:blipFill>
          <a:blip r:embed="rId5" cstate="print"/>
          <a:srcRect/>
          <a:stretch>
            <a:fillRect/>
          </a:stretch>
        </p:blipFill>
        <p:spPr bwMode="auto">
          <a:xfrm>
            <a:off x="3312000" y="1490956"/>
            <a:ext cx="2520000" cy="3650956"/>
          </a:xfrm>
          <a:prstGeom prst="rect">
            <a:avLst/>
          </a:prstGeom>
          <a:noFill/>
        </p:spPr>
      </p:pic>
      <p:sp>
        <p:nvSpPr>
          <p:cNvPr id="8" name="原创设计师QQ598969553             _9"/>
          <p:cNvSpPr/>
          <p:nvPr/>
        </p:nvSpPr>
        <p:spPr>
          <a:xfrm>
            <a:off x="4220871" y="319434"/>
            <a:ext cx="664664" cy="664662"/>
          </a:xfrm>
          <a:prstGeom prst="diamond">
            <a:avLst/>
          </a:prstGeom>
          <a:solidFill>
            <a:schemeClr val="accent1"/>
          </a:solidFill>
          <a:ln>
            <a:noFill/>
          </a:ln>
        </p:spPr>
        <p:txBody>
          <a:bodyPr vert="horz" wrap="square" lIns="0" tIns="0" rIns="0" bIns="0" numCol="1" anchor="ctr" anchorCtr="0" compatLnSpc="1"/>
          <a:lstStyle/>
          <a:p>
            <a:pPr algn="ctr"/>
            <a:r>
              <a:rPr lang="en-US" altLang="zh-CN" dirty="0" smtClean="0">
                <a:solidFill>
                  <a:schemeClr val="bg1"/>
                </a:solidFill>
              </a:rPr>
              <a:t>05</a:t>
            </a:r>
            <a:endParaRPr lang="zh-CN" altLang="en-US" dirty="0">
              <a:solidFill>
                <a:schemeClr val="bg1"/>
              </a:solidFill>
            </a:endParaRPr>
          </a:p>
        </p:txBody>
      </p:sp>
      <p:sp>
        <p:nvSpPr>
          <p:cNvPr id="10" name="原创设计师QQ598969553             _10"/>
          <p:cNvSpPr/>
          <p:nvPr/>
        </p:nvSpPr>
        <p:spPr bwMode="auto">
          <a:xfrm>
            <a:off x="4273105" y="832281"/>
            <a:ext cx="106888" cy="213392"/>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 name="原创设计师QQ598969553             _11"/>
          <p:cNvSpPr/>
          <p:nvPr/>
        </p:nvSpPr>
        <p:spPr bwMode="auto">
          <a:xfrm>
            <a:off x="4753093" y="478235"/>
            <a:ext cx="86920" cy="17353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2" name="原创设计师QQ598969553             _12"/>
          <p:cNvSpPr/>
          <p:nvPr/>
        </p:nvSpPr>
        <p:spPr bwMode="auto">
          <a:xfrm>
            <a:off x="4173137" y="266957"/>
            <a:ext cx="167710" cy="334816"/>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a:p>
        </p:txBody>
      </p:sp>
      <p:sp>
        <p:nvSpPr>
          <p:cNvPr id="13" name="原创设计师QQ598969553             _13"/>
          <p:cNvSpPr/>
          <p:nvPr/>
        </p:nvSpPr>
        <p:spPr bwMode="auto">
          <a:xfrm>
            <a:off x="4840013" y="766063"/>
            <a:ext cx="173226" cy="34582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4" name="原创设计师QQ598969553             _14"/>
          <p:cNvSpPr/>
          <p:nvPr/>
        </p:nvSpPr>
        <p:spPr bwMode="auto">
          <a:xfrm flipH="1">
            <a:off x="4012255" y="266956"/>
            <a:ext cx="160882" cy="33481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3996000" y="1152402"/>
            <a:ext cx="1512000" cy="338554"/>
          </a:xfrm>
          <a:prstGeom prst="rect">
            <a:avLst/>
          </a:prstGeom>
          <a:noFill/>
        </p:spPr>
        <p:txBody>
          <a:bodyPr wrap="square" rtlCol="0">
            <a:spAutoFit/>
          </a:bodyPr>
          <a:lstStyle/>
          <a:p>
            <a:r>
              <a:rPr lang="en-US" altLang="zh-CN" sz="1600" dirty="0" smtClean="0">
                <a:solidFill>
                  <a:schemeClr val="accent5"/>
                </a:solidFill>
              </a:rPr>
              <a:t>/</a:t>
            </a:r>
            <a:r>
              <a:rPr lang="zh-CN" altLang="en-US" sz="1600" dirty="0" smtClean="0">
                <a:solidFill>
                  <a:schemeClr val="accent5"/>
                </a:solidFill>
              </a:rPr>
              <a:t>看图说话</a:t>
            </a:r>
            <a:r>
              <a:rPr lang="en-US" altLang="zh-CN" sz="1600" dirty="0" smtClean="0">
                <a:solidFill>
                  <a:schemeClr val="accent5"/>
                </a:solidFill>
              </a:rPr>
              <a:t>/</a:t>
            </a:r>
            <a:endParaRPr lang="zh-CN" altLang="en-US" sz="1600" dirty="0">
              <a:solidFill>
                <a:schemeClr val="accent5"/>
              </a:solidFill>
            </a:endParaRPr>
          </a:p>
        </p:txBody>
      </p:sp>
      <p:cxnSp>
        <p:nvCxnSpPr>
          <p:cNvPr id="17" name="直接连接符 16"/>
          <p:cNvCxnSpPr/>
          <p:nvPr/>
        </p:nvCxnSpPr>
        <p:spPr>
          <a:xfrm>
            <a:off x="1476000" y="2714956"/>
            <a:ext cx="280800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04000" y="2426956"/>
            <a:ext cx="2016000" cy="276999"/>
          </a:xfrm>
          <a:prstGeom prst="rect">
            <a:avLst/>
          </a:prstGeom>
          <a:noFill/>
        </p:spPr>
        <p:txBody>
          <a:bodyPr wrap="square" rtlCol="0">
            <a:spAutoFit/>
          </a:bodyPr>
          <a:lstStyle/>
          <a:p>
            <a:r>
              <a:rPr lang="zh-CN" altLang="en-US" sz="1200" b="1" dirty="0" smtClean="0">
                <a:solidFill>
                  <a:schemeClr val="accent1"/>
                </a:solidFill>
              </a:rPr>
              <a:t>长统靴：超过膝盖至胯部</a:t>
            </a:r>
            <a:endParaRPr lang="zh-CN" altLang="en-US" sz="1200" b="1" dirty="0">
              <a:solidFill>
                <a:schemeClr val="accent1"/>
              </a:solidFill>
            </a:endParaRPr>
          </a:p>
        </p:txBody>
      </p:sp>
      <p:sp>
        <p:nvSpPr>
          <p:cNvPr id="25" name="TextBox 24"/>
          <p:cNvSpPr txBox="1"/>
          <p:nvPr/>
        </p:nvSpPr>
        <p:spPr>
          <a:xfrm>
            <a:off x="1404000" y="2941957"/>
            <a:ext cx="1728000" cy="276999"/>
          </a:xfrm>
          <a:prstGeom prst="rect">
            <a:avLst/>
          </a:prstGeom>
          <a:noFill/>
        </p:spPr>
        <p:txBody>
          <a:bodyPr wrap="square" rtlCol="0">
            <a:spAutoFit/>
          </a:bodyPr>
          <a:lstStyle/>
          <a:p>
            <a:r>
              <a:rPr lang="zh-CN" altLang="en-US" sz="1200" b="1" dirty="0" smtClean="0">
                <a:solidFill>
                  <a:schemeClr val="accent1"/>
                </a:solidFill>
              </a:rPr>
              <a:t>高统靴：覆盖膝盖</a:t>
            </a:r>
            <a:endParaRPr lang="zh-CN" altLang="en-US" sz="1200" b="1" dirty="0">
              <a:solidFill>
                <a:schemeClr val="accent1"/>
              </a:solidFill>
            </a:endParaRPr>
          </a:p>
        </p:txBody>
      </p:sp>
      <p:sp>
        <p:nvSpPr>
          <p:cNvPr id="26" name="TextBox 25"/>
          <p:cNvSpPr txBox="1"/>
          <p:nvPr/>
        </p:nvSpPr>
        <p:spPr>
          <a:xfrm>
            <a:off x="1404000" y="3373957"/>
            <a:ext cx="2016000" cy="276999"/>
          </a:xfrm>
          <a:prstGeom prst="rect">
            <a:avLst/>
          </a:prstGeom>
          <a:noFill/>
        </p:spPr>
        <p:txBody>
          <a:bodyPr wrap="square" rtlCol="0">
            <a:spAutoFit/>
          </a:bodyPr>
          <a:lstStyle/>
          <a:p>
            <a:r>
              <a:rPr lang="zh-CN" altLang="en-US" sz="1200" b="1" dirty="0" smtClean="0">
                <a:solidFill>
                  <a:schemeClr val="accent1"/>
                </a:solidFill>
              </a:rPr>
              <a:t>中统靴：小腿肚至膝盖以下</a:t>
            </a:r>
            <a:endParaRPr lang="zh-CN" altLang="en-US" sz="1200" b="1" dirty="0">
              <a:solidFill>
                <a:schemeClr val="accent1"/>
              </a:solidFill>
            </a:endParaRPr>
          </a:p>
        </p:txBody>
      </p:sp>
      <p:sp>
        <p:nvSpPr>
          <p:cNvPr id="27" name="TextBox 26"/>
          <p:cNvSpPr txBox="1"/>
          <p:nvPr/>
        </p:nvSpPr>
        <p:spPr>
          <a:xfrm>
            <a:off x="1404000" y="3949957"/>
            <a:ext cx="2232000" cy="276999"/>
          </a:xfrm>
          <a:prstGeom prst="rect">
            <a:avLst/>
          </a:prstGeom>
          <a:noFill/>
        </p:spPr>
        <p:txBody>
          <a:bodyPr wrap="square" rtlCol="0">
            <a:spAutoFit/>
          </a:bodyPr>
          <a:lstStyle/>
          <a:p>
            <a:r>
              <a:rPr lang="zh-CN" altLang="en-US" sz="1200" b="1" dirty="0" smtClean="0">
                <a:solidFill>
                  <a:schemeClr val="accent1"/>
                </a:solidFill>
              </a:rPr>
              <a:t>短统靴：覆盖脚踝至小腿肚</a:t>
            </a:r>
            <a:endParaRPr lang="zh-CN" altLang="en-US" sz="1200" b="1" dirty="0">
              <a:solidFill>
                <a:schemeClr val="accent1"/>
              </a:solidFill>
            </a:endParaRPr>
          </a:p>
        </p:txBody>
      </p:sp>
      <p:sp>
        <p:nvSpPr>
          <p:cNvPr id="28" name="TextBox 27"/>
          <p:cNvSpPr txBox="1"/>
          <p:nvPr/>
        </p:nvSpPr>
        <p:spPr>
          <a:xfrm>
            <a:off x="1404000" y="4453957"/>
            <a:ext cx="1728000" cy="276999"/>
          </a:xfrm>
          <a:prstGeom prst="rect">
            <a:avLst/>
          </a:prstGeom>
          <a:noFill/>
        </p:spPr>
        <p:txBody>
          <a:bodyPr wrap="square" rtlCol="0">
            <a:spAutoFit/>
          </a:bodyPr>
          <a:lstStyle/>
          <a:p>
            <a:r>
              <a:rPr lang="zh-CN" altLang="en-US" sz="1200" b="1" dirty="0" smtClean="0">
                <a:solidFill>
                  <a:schemeClr val="accent1"/>
                </a:solidFill>
              </a:rPr>
              <a:t>鞋：脚踝以下</a:t>
            </a:r>
            <a:endParaRPr lang="zh-CN" altLang="en-US" sz="1200" b="1" dirty="0">
              <a:solidFill>
                <a:schemeClr val="accent1"/>
              </a:solidFill>
            </a:endParaRPr>
          </a:p>
        </p:txBody>
      </p:sp>
      <p:cxnSp>
        <p:nvCxnSpPr>
          <p:cNvPr id="30" name="直接连接符 29"/>
          <p:cNvCxnSpPr/>
          <p:nvPr/>
        </p:nvCxnSpPr>
        <p:spPr>
          <a:xfrm>
            <a:off x="1476000" y="3290956"/>
            <a:ext cx="280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476000" y="3722956"/>
            <a:ext cx="2808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76000" y="4370956"/>
            <a:ext cx="2808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par>
                                <p:cTn id="22" presetID="2" presetClass="entr" presetSubtype="1" fill="hold" grpId="0" nodeType="withEffect">
                                  <p:stCondLst>
                                    <p:cond delay="12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0-#ppt_h/2"/>
                                          </p:val>
                                        </p:tav>
                                        <p:tav tm="100000">
                                          <p:val>
                                            <p:strVal val="#ppt_y"/>
                                          </p:val>
                                        </p:tav>
                                      </p:tavLst>
                                    </p:anim>
                                  </p:childTnLst>
                                </p:cTn>
                              </p:par>
                              <p:par>
                                <p:cTn id="26" presetID="35" presetClass="emph" presetSubtype="0" repeatCount="3000" fill="hold" grpId="1" nodeType="withEffect">
                                  <p:stCondLst>
                                    <p:cond delay="1600"/>
                                  </p:stCondLst>
                                  <p:childTnLst>
                                    <p:anim calcmode="discrete" valueType="str">
                                      <p:cBhvr>
                                        <p:cTn id="27" dur="100" fill="hold"/>
                                        <p:tgtEl>
                                          <p:spTgt spid="10"/>
                                        </p:tgtEl>
                                        <p:attrNameLst>
                                          <p:attrName>style.visibility</p:attrName>
                                        </p:attrNameLst>
                                      </p:cBhvr>
                                      <p:tavLst>
                                        <p:tav tm="0">
                                          <p:val>
                                            <p:strVal val="hidden"/>
                                          </p:val>
                                        </p:tav>
                                        <p:tav tm="50000">
                                          <p:val>
                                            <p:strVal val="visible"/>
                                          </p:val>
                                        </p:tav>
                                      </p:tavLst>
                                    </p:anim>
                                  </p:childTnLst>
                                </p:cTn>
                              </p:par>
                              <p:par>
                                <p:cTn id="28" presetID="2" presetClass="entr" presetSubtype="1" fill="hold" grpId="0" nodeType="withEffect">
                                  <p:stCondLst>
                                    <p:cond delay="13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par>
                                <p:cTn id="32" presetID="35" presetClass="emph" presetSubtype="0" repeatCount="3000" fill="hold" grpId="1" nodeType="withEffect">
                                  <p:stCondLst>
                                    <p:cond delay="1700"/>
                                  </p:stCondLst>
                                  <p:childTnLst>
                                    <p:anim calcmode="discrete" valueType="str">
                                      <p:cBhvr>
                                        <p:cTn id="33" dur="100" fill="hold"/>
                                        <p:tgtEl>
                                          <p:spTgt spid="11"/>
                                        </p:tgtEl>
                                        <p:attrNameLst>
                                          <p:attrName>style.visibility</p:attrName>
                                        </p:attrNameLst>
                                      </p:cBhvr>
                                      <p:tavLst>
                                        <p:tav tm="0">
                                          <p:val>
                                            <p:strVal val="hidden"/>
                                          </p:val>
                                        </p:tav>
                                        <p:tav tm="50000">
                                          <p:val>
                                            <p:strVal val="visible"/>
                                          </p:val>
                                        </p:tav>
                                      </p:tavLst>
                                    </p:anim>
                                  </p:childTnLst>
                                </p:cTn>
                              </p:par>
                              <p:par>
                                <p:cTn id="34" presetID="2" presetClass="entr" presetSubtype="1" fill="hold" grpId="0" nodeType="withEffect">
                                  <p:stCondLst>
                                    <p:cond delay="14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0-#ppt_h/2"/>
                                          </p:val>
                                        </p:tav>
                                        <p:tav tm="100000">
                                          <p:val>
                                            <p:strVal val="#ppt_y"/>
                                          </p:val>
                                        </p:tav>
                                      </p:tavLst>
                                    </p:anim>
                                  </p:childTnLst>
                                </p:cTn>
                              </p:par>
                              <p:par>
                                <p:cTn id="38" presetID="35" presetClass="emph" presetSubtype="0" repeatCount="3000" fill="hold" grpId="1" nodeType="withEffect">
                                  <p:stCondLst>
                                    <p:cond delay="1800"/>
                                  </p:stCondLst>
                                  <p:childTnLst>
                                    <p:anim calcmode="discrete" valueType="str">
                                      <p:cBhvr>
                                        <p:cTn id="39" dur="100" fill="hold"/>
                                        <p:tgtEl>
                                          <p:spTgt spid="13"/>
                                        </p:tgtEl>
                                        <p:attrNameLst>
                                          <p:attrName>style.visibility</p:attrName>
                                        </p:attrNameLst>
                                      </p:cBhvr>
                                      <p:tavLst>
                                        <p:tav tm="0">
                                          <p:val>
                                            <p:strVal val="hidden"/>
                                          </p:val>
                                        </p:tav>
                                        <p:tav tm="50000">
                                          <p:val>
                                            <p:strVal val="visible"/>
                                          </p:val>
                                        </p:tav>
                                      </p:tavLst>
                                    </p:anim>
                                  </p:childTnLst>
                                </p:cTn>
                              </p:par>
                              <p:par>
                                <p:cTn id="40" presetID="2" presetClass="entr" presetSubtype="1" fill="hold" grpId="0" nodeType="withEffect">
                                  <p:stCondLst>
                                    <p:cond delay="15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par>
                                <p:cTn id="44" presetID="35" presetClass="emph" presetSubtype="0" repeatCount="3000" fill="hold" grpId="1" nodeType="withEffect">
                                  <p:stCondLst>
                                    <p:cond delay="1900"/>
                                  </p:stCondLst>
                                  <p:childTnLst>
                                    <p:anim calcmode="discrete" valueType="str">
                                      <p:cBhvr>
                                        <p:cTn id="45" dur="100" fill="hold"/>
                                        <p:tgtEl>
                                          <p:spTgt spid="12"/>
                                        </p:tgtEl>
                                        <p:attrNameLst>
                                          <p:attrName>style.visibility</p:attrName>
                                        </p:attrNameLst>
                                      </p:cBhvr>
                                      <p:tavLst>
                                        <p:tav tm="0">
                                          <p:val>
                                            <p:strVal val="hidden"/>
                                          </p:val>
                                        </p:tav>
                                        <p:tav tm="50000">
                                          <p:val>
                                            <p:strVal val="visible"/>
                                          </p:val>
                                        </p:tav>
                                      </p:tavLst>
                                    </p:anim>
                                  </p:childTnLst>
                                </p:cTn>
                              </p:par>
                              <p:par>
                                <p:cTn id="46" presetID="2" presetClass="entr" presetSubtype="1" fill="hold" grpId="0" nodeType="withEffect">
                                  <p:stCondLst>
                                    <p:cond delay="160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0-#ppt_h/2"/>
                                          </p:val>
                                        </p:tav>
                                        <p:tav tm="100000">
                                          <p:val>
                                            <p:strVal val="#ppt_y"/>
                                          </p:val>
                                        </p:tav>
                                      </p:tavLst>
                                    </p:anim>
                                  </p:childTnLst>
                                </p:cTn>
                              </p:par>
                              <p:par>
                                <p:cTn id="50" presetID="35" presetClass="emph" presetSubtype="0" repeatCount="3000" fill="hold" grpId="1" nodeType="withEffect">
                                  <p:stCondLst>
                                    <p:cond delay="2000"/>
                                  </p:stCondLst>
                                  <p:childTnLst>
                                    <p:anim calcmode="discrete" valueType="str">
                                      <p:cBhvr>
                                        <p:cTn id="51" dur="100" fill="hold"/>
                                        <p:tgtEl>
                                          <p:spTgt spid="14"/>
                                        </p:tgtEl>
                                        <p:attrNameLst>
                                          <p:attrName>style.visibility</p:attrName>
                                        </p:attrNameLst>
                                      </p:cBhvr>
                                      <p:tavLst>
                                        <p:tav tm="0">
                                          <p:val>
                                            <p:strVal val="hidden"/>
                                          </p:val>
                                        </p:tav>
                                        <p:tav tm="50000">
                                          <p:val>
                                            <p:strVal val="visible"/>
                                          </p:val>
                                        </p:tav>
                                      </p:tavLst>
                                    </p:anim>
                                  </p:childTnLst>
                                </p:cTn>
                              </p:par>
                              <p:par>
                                <p:cTn id="52" presetID="10" presetClass="entr" presetSubtype="0" fill="hold" grpId="0" nodeType="withEffect">
                                  <p:stCondLst>
                                    <p:cond delay="18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250"/>
                                        <p:tgtEl>
                                          <p:spTgt spid="8"/>
                                        </p:tgtEl>
                                      </p:cBhvr>
                                    </p:animEffect>
                                  </p:childTnLst>
                                </p:cTn>
                              </p:par>
                              <p:par>
                                <p:cTn id="55" presetID="35" presetClass="emph" presetSubtype="0" fill="hold" grpId="1" nodeType="withEffect">
                                  <p:stCondLst>
                                    <p:cond delay="1900"/>
                                  </p:stCondLst>
                                  <p:childTnLst>
                                    <p:anim calcmode="discrete" valueType="str">
                                      <p:cBhvr>
                                        <p:cTn id="56" dur="1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P spid="8" grpId="0" animBg="1"/>
      <p:bldP spid="8"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53888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商品归类解析</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7" name="矩形 16"/>
          <p:cNvSpPr/>
          <p:nvPr/>
        </p:nvSpPr>
        <p:spPr>
          <a:xfrm>
            <a:off x="720000" y="626956"/>
            <a:ext cx="7704000" cy="4196020"/>
          </a:xfrm>
          <a:prstGeom prst="rect">
            <a:avLst/>
          </a:prstGeom>
        </p:spPr>
        <p:txBody>
          <a:bodyPr wrap="square">
            <a:spAutoFit/>
          </a:bodyPr>
          <a:lstStyle/>
          <a:p>
            <a:pPr>
              <a:lnSpc>
                <a:spcPts val="2000"/>
              </a:lnSpc>
            </a:pPr>
            <a:r>
              <a:rPr lang="zh-CN" altLang="en-US" sz="1200" dirty="0" smtClean="0"/>
              <a:t>然而，还有一个问题没有解决。就是以品目</a:t>
            </a:r>
            <a:r>
              <a:rPr lang="en-US" altLang="zh-CN" sz="1200" dirty="0" smtClean="0"/>
              <a:t>64.03</a:t>
            </a:r>
            <a:r>
              <a:rPr lang="zh-CN" altLang="en-US" sz="1200" dirty="0" smtClean="0"/>
              <a:t>为例，在短统靴里面又再分为两个三级子目，就在子目</a:t>
            </a:r>
            <a:r>
              <a:rPr lang="en-US" altLang="zh-CN" sz="1200" dirty="0" smtClean="0"/>
              <a:t>6403.511</a:t>
            </a:r>
            <a:r>
              <a:rPr lang="zh-CN" altLang="en-US" sz="1200" dirty="0" smtClean="0"/>
              <a:t>和</a:t>
            </a:r>
            <a:r>
              <a:rPr lang="en-US" altLang="zh-CN" sz="1200" dirty="0" smtClean="0"/>
              <a:t>6403.519</a:t>
            </a:r>
            <a:r>
              <a:rPr lang="zh-CN" altLang="en-US" sz="1200" dirty="0" smtClean="0"/>
              <a:t>之间的区分。根据上图可知，如果以小腿肚为短统靴和中统靴的区分，那么子目</a:t>
            </a:r>
            <a:r>
              <a:rPr lang="en-US" altLang="zh-CN" sz="1200" dirty="0" smtClean="0"/>
              <a:t>6403.511</a:t>
            </a:r>
            <a:r>
              <a:rPr lang="zh-CN" altLang="en-US" sz="1200" dirty="0" smtClean="0"/>
              <a:t>的“过脚踝但低于小腿”则应以小腿腓肠肌为分界点，这样区分：</a:t>
            </a: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en-US" altLang="zh-CN" sz="1200" dirty="0" smtClean="0"/>
          </a:p>
          <a:p>
            <a:pPr>
              <a:lnSpc>
                <a:spcPts val="2000"/>
              </a:lnSpc>
            </a:pPr>
            <a:endParaRPr lang="zh-CN" altLang="en-US" sz="1200" dirty="0" smtClean="0"/>
          </a:p>
          <a:p>
            <a:pPr>
              <a:lnSpc>
                <a:spcPts val="2000"/>
              </a:lnSpc>
            </a:pPr>
            <a:endParaRPr lang="zh-CN" altLang="en-US" sz="1200" dirty="0" smtClean="0"/>
          </a:p>
          <a:p>
            <a:pPr>
              <a:lnSpc>
                <a:spcPts val="2000"/>
              </a:lnSpc>
            </a:pPr>
            <a:endParaRPr lang="zh-CN" altLang="en-US" sz="1200" dirty="0" smtClean="0"/>
          </a:p>
          <a:p>
            <a:pPr>
              <a:lnSpc>
                <a:spcPts val="2000"/>
              </a:lnSpc>
            </a:pPr>
            <a:r>
              <a:rPr lang="zh-CN" altLang="en-US" sz="1200" dirty="0" smtClean="0"/>
              <a:t>子目</a:t>
            </a:r>
            <a:r>
              <a:rPr lang="en-US" altLang="zh-CN" sz="1200" dirty="0" smtClean="0"/>
              <a:t>6403.511</a:t>
            </a:r>
            <a:r>
              <a:rPr lang="zh-CN" altLang="en-US" sz="1200" dirty="0" smtClean="0"/>
              <a:t>是上图分界点以下，而子目</a:t>
            </a:r>
            <a:r>
              <a:rPr lang="en-US" altLang="zh-CN" sz="1200" dirty="0" smtClean="0"/>
              <a:t>6403.519</a:t>
            </a:r>
            <a:r>
              <a:rPr lang="zh-CN" altLang="en-US" sz="1200" dirty="0" smtClean="0"/>
              <a:t>则是上图分界点以上。</a:t>
            </a:r>
            <a:endParaRPr lang="zh-CN" altLang="en-US" sz="1200" dirty="0"/>
          </a:p>
        </p:txBody>
      </p:sp>
      <p:pic>
        <p:nvPicPr>
          <p:cNvPr id="167938" name="Picture 2"/>
          <p:cNvPicPr>
            <a:picLocks noChangeAspect="1" noChangeArrowheads="1"/>
          </p:cNvPicPr>
          <p:nvPr/>
        </p:nvPicPr>
        <p:blipFill>
          <a:blip r:embed="rId5" cstate="print"/>
          <a:srcRect/>
          <a:stretch>
            <a:fillRect/>
          </a:stretch>
        </p:blipFill>
        <p:spPr bwMode="auto">
          <a:xfrm>
            <a:off x="2191332" y="1623434"/>
            <a:ext cx="4761337" cy="2657321"/>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cstate="print"/>
          <a:srcRect/>
          <a:stretch>
            <a:fillRect/>
          </a:stretch>
        </p:blipFill>
        <p:spPr bwMode="auto">
          <a:xfrm>
            <a:off x="1908000" y="770956"/>
            <a:ext cx="4960350" cy="4083009"/>
          </a:xfrm>
          <a:prstGeom prst="rect">
            <a:avLst/>
          </a:prstGeom>
          <a:noFill/>
          <a:ln w="9525">
            <a:noFill/>
            <a:miter lim="800000"/>
            <a:headEnd/>
            <a:tailEnd/>
          </a:ln>
        </p:spPr>
      </p:pic>
      <p:pic>
        <p:nvPicPr>
          <p:cNvPr id="30" name="图片 29" descr="PNG公司logo.png"/>
          <p:cNvPicPr>
            <a:picLocks noChangeAspect="1"/>
          </p:cNvPicPr>
          <p:nvPr/>
        </p:nvPicPr>
        <p:blipFill>
          <a:blip r:embed="rId5" cstate="print"/>
          <a:stretch>
            <a:fillRect/>
          </a:stretch>
        </p:blipFill>
        <p:spPr>
          <a:xfrm>
            <a:off x="7292986" y="0"/>
            <a:ext cx="1851014" cy="626956"/>
          </a:xfrm>
          <a:prstGeom prst="rect">
            <a:avLst/>
          </a:prstGeom>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
            <a:ext cx="9144000" cy="5141914"/>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原创设计师QQ598969553             _2"/>
          <p:cNvSpPr>
            <a:spLocks noChangeArrowheads="1"/>
          </p:cNvSpPr>
          <p:nvPr/>
        </p:nvSpPr>
        <p:spPr bwMode="auto">
          <a:xfrm>
            <a:off x="1259632" y="3703179"/>
            <a:ext cx="512961"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buFont typeface="Arial" pitchFamily="34" charset="0"/>
              <a:buNone/>
            </a:pPr>
            <a:r>
              <a:rPr lang="zh-CN" altLang="en-US" sz="2000" dirty="0" smtClean="0">
                <a:solidFill>
                  <a:prstClr val="white"/>
                </a:solidFill>
                <a:latin typeface="微软雅黑" pitchFamily="34" charset="-122"/>
                <a:ea typeface="微软雅黑" pitchFamily="34" charset="-122"/>
                <a:cs typeface="Arial" pitchFamily="34" charset="0"/>
              </a:rPr>
              <a:t>商检</a:t>
            </a:r>
            <a:endParaRPr lang="zh-CN" altLang="en-US" sz="2000" dirty="0">
              <a:solidFill>
                <a:prstClr val="white"/>
              </a:solidFill>
              <a:latin typeface="微软雅黑" pitchFamily="34" charset="-122"/>
              <a:ea typeface="微软雅黑" pitchFamily="34" charset="-122"/>
              <a:cs typeface="Arial" pitchFamily="34" charset="0"/>
            </a:endParaRPr>
          </a:p>
        </p:txBody>
      </p:sp>
      <p:sp>
        <p:nvSpPr>
          <p:cNvPr id="6" name="原创设计师QQ598969553             _4"/>
          <p:cNvSpPr/>
          <p:nvPr/>
        </p:nvSpPr>
        <p:spPr bwMode="auto">
          <a:xfrm>
            <a:off x="1836000" y="3794956"/>
            <a:ext cx="68978" cy="138202"/>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cxnSp>
        <p:nvCxnSpPr>
          <p:cNvPr id="10" name="原创设计师QQ598969553             _5"/>
          <p:cNvCxnSpPr/>
          <p:nvPr/>
        </p:nvCxnSpPr>
        <p:spPr>
          <a:xfrm>
            <a:off x="1115616" y="3674888"/>
            <a:ext cx="0" cy="42324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原创设计师QQ598969553             _6"/>
          <p:cNvGrpSpPr/>
          <p:nvPr/>
        </p:nvGrpSpPr>
        <p:grpSpPr>
          <a:xfrm>
            <a:off x="636573" y="3736907"/>
            <a:ext cx="325200" cy="308837"/>
            <a:chOff x="1866900" y="2420938"/>
            <a:chExt cx="757238" cy="719137"/>
          </a:xfrm>
          <a:solidFill>
            <a:schemeClr val="bg1"/>
          </a:solidFill>
        </p:grpSpPr>
        <p:sp>
          <p:nvSpPr>
            <p:cNvPr id="23" name="Freeform 15"/>
            <p:cNvSpPr/>
            <p:nvPr/>
          </p:nvSpPr>
          <p:spPr bwMode="auto">
            <a:xfrm>
              <a:off x="1979613" y="2420938"/>
              <a:ext cx="644525" cy="495300"/>
            </a:xfrm>
            <a:custGeom>
              <a:avLst/>
              <a:gdLst>
                <a:gd name="T0" fmla="*/ 158 w 172"/>
                <a:gd name="T1" fmla="*/ 0 h 132"/>
                <a:gd name="T2" fmla="*/ 15 w 172"/>
                <a:gd name="T3" fmla="*/ 0 h 132"/>
                <a:gd name="T4" fmla="*/ 0 w 172"/>
                <a:gd name="T5" fmla="*/ 14 h 132"/>
                <a:gd name="T6" fmla="*/ 0 w 172"/>
                <a:gd name="T7" fmla="*/ 30 h 132"/>
                <a:gd name="T8" fmla="*/ 13 w 172"/>
                <a:gd name="T9" fmla="*/ 30 h 132"/>
                <a:gd name="T10" fmla="*/ 13 w 172"/>
                <a:gd name="T11" fmla="*/ 14 h 132"/>
                <a:gd name="T12" fmla="*/ 15 w 172"/>
                <a:gd name="T13" fmla="*/ 13 h 132"/>
                <a:gd name="T14" fmla="*/ 158 w 172"/>
                <a:gd name="T15" fmla="*/ 13 h 132"/>
                <a:gd name="T16" fmla="*/ 159 w 172"/>
                <a:gd name="T17" fmla="*/ 14 h 132"/>
                <a:gd name="T18" fmla="*/ 159 w 172"/>
                <a:gd name="T19" fmla="*/ 118 h 132"/>
                <a:gd name="T20" fmla="*/ 158 w 172"/>
                <a:gd name="T21" fmla="*/ 119 h 132"/>
                <a:gd name="T22" fmla="*/ 142 w 172"/>
                <a:gd name="T23" fmla="*/ 119 h 132"/>
                <a:gd name="T24" fmla="*/ 142 w 172"/>
                <a:gd name="T25" fmla="*/ 132 h 132"/>
                <a:gd name="T26" fmla="*/ 158 w 172"/>
                <a:gd name="T27" fmla="*/ 132 h 132"/>
                <a:gd name="T28" fmla="*/ 172 w 172"/>
                <a:gd name="T29" fmla="*/ 118 h 132"/>
                <a:gd name="T30" fmla="*/ 172 w 172"/>
                <a:gd name="T31" fmla="*/ 14 h 132"/>
                <a:gd name="T32" fmla="*/ 158 w 172"/>
                <a:gd name="T3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132">
                  <a:moveTo>
                    <a:pt x="158" y="0"/>
                  </a:moveTo>
                  <a:cubicBezTo>
                    <a:pt x="15" y="0"/>
                    <a:pt x="15" y="0"/>
                    <a:pt x="15" y="0"/>
                  </a:cubicBezTo>
                  <a:cubicBezTo>
                    <a:pt x="7" y="0"/>
                    <a:pt x="0" y="6"/>
                    <a:pt x="0" y="14"/>
                  </a:cubicBezTo>
                  <a:cubicBezTo>
                    <a:pt x="0" y="30"/>
                    <a:pt x="0" y="30"/>
                    <a:pt x="0" y="30"/>
                  </a:cubicBezTo>
                  <a:cubicBezTo>
                    <a:pt x="13" y="30"/>
                    <a:pt x="13" y="30"/>
                    <a:pt x="13" y="30"/>
                  </a:cubicBezTo>
                  <a:cubicBezTo>
                    <a:pt x="13" y="14"/>
                    <a:pt x="13" y="14"/>
                    <a:pt x="13" y="14"/>
                  </a:cubicBezTo>
                  <a:cubicBezTo>
                    <a:pt x="13" y="14"/>
                    <a:pt x="14" y="13"/>
                    <a:pt x="15" y="13"/>
                  </a:cubicBezTo>
                  <a:cubicBezTo>
                    <a:pt x="158" y="13"/>
                    <a:pt x="158" y="13"/>
                    <a:pt x="158" y="13"/>
                  </a:cubicBezTo>
                  <a:cubicBezTo>
                    <a:pt x="158" y="13"/>
                    <a:pt x="159" y="14"/>
                    <a:pt x="159" y="14"/>
                  </a:cubicBezTo>
                  <a:cubicBezTo>
                    <a:pt x="159" y="118"/>
                    <a:pt x="159" y="118"/>
                    <a:pt x="159" y="118"/>
                  </a:cubicBezTo>
                  <a:cubicBezTo>
                    <a:pt x="159" y="118"/>
                    <a:pt x="158" y="119"/>
                    <a:pt x="158" y="119"/>
                  </a:cubicBezTo>
                  <a:cubicBezTo>
                    <a:pt x="142" y="119"/>
                    <a:pt x="142" y="119"/>
                    <a:pt x="142" y="119"/>
                  </a:cubicBezTo>
                  <a:cubicBezTo>
                    <a:pt x="142" y="132"/>
                    <a:pt x="142" y="132"/>
                    <a:pt x="142" y="132"/>
                  </a:cubicBezTo>
                  <a:cubicBezTo>
                    <a:pt x="158" y="132"/>
                    <a:pt x="158" y="132"/>
                    <a:pt x="158" y="132"/>
                  </a:cubicBezTo>
                  <a:cubicBezTo>
                    <a:pt x="166" y="132"/>
                    <a:pt x="172" y="126"/>
                    <a:pt x="172" y="118"/>
                  </a:cubicBezTo>
                  <a:cubicBezTo>
                    <a:pt x="172" y="14"/>
                    <a:pt x="172" y="14"/>
                    <a:pt x="172" y="14"/>
                  </a:cubicBezTo>
                  <a:cubicBezTo>
                    <a:pt x="172" y="6"/>
                    <a:pt x="166" y="0"/>
                    <a:pt x="158"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6"/>
            <p:cNvSpPr/>
            <p:nvPr/>
          </p:nvSpPr>
          <p:spPr bwMode="auto">
            <a:xfrm>
              <a:off x="1866900" y="2533650"/>
              <a:ext cx="644525" cy="606425"/>
            </a:xfrm>
            <a:custGeom>
              <a:avLst/>
              <a:gdLst>
                <a:gd name="T0" fmla="*/ 157 w 172"/>
                <a:gd name="T1" fmla="*/ 0 h 162"/>
                <a:gd name="T2" fmla="*/ 43 w 172"/>
                <a:gd name="T3" fmla="*/ 0 h 162"/>
                <a:gd name="T4" fmla="*/ 30 w 172"/>
                <a:gd name="T5" fmla="*/ 0 h 162"/>
                <a:gd name="T6" fmla="*/ 14 w 172"/>
                <a:gd name="T7" fmla="*/ 0 h 162"/>
                <a:gd name="T8" fmla="*/ 0 w 172"/>
                <a:gd name="T9" fmla="*/ 15 h 162"/>
                <a:gd name="T10" fmla="*/ 0 w 172"/>
                <a:gd name="T11" fmla="*/ 118 h 162"/>
                <a:gd name="T12" fmla="*/ 0 w 172"/>
                <a:gd name="T13" fmla="*/ 120 h 162"/>
                <a:gd name="T14" fmla="*/ 14 w 172"/>
                <a:gd name="T15" fmla="*/ 133 h 162"/>
                <a:gd name="T16" fmla="*/ 44 w 172"/>
                <a:gd name="T17" fmla="*/ 133 h 162"/>
                <a:gd name="T18" fmla="*/ 51 w 172"/>
                <a:gd name="T19" fmla="*/ 126 h 162"/>
                <a:gd name="T20" fmla="*/ 44 w 172"/>
                <a:gd name="T21" fmla="*/ 119 h 162"/>
                <a:gd name="T22" fmla="*/ 14 w 172"/>
                <a:gd name="T23" fmla="*/ 119 h 162"/>
                <a:gd name="T24" fmla="*/ 13 w 172"/>
                <a:gd name="T25" fmla="*/ 118 h 162"/>
                <a:gd name="T26" fmla="*/ 13 w 172"/>
                <a:gd name="T27" fmla="*/ 15 h 162"/>
                <a:gd name="T28" fmla="*/ 14 w 172"/>
                <a:gd name="T29" fmla="*/ 13 h 162"/>
                <a:gd name="T30" fmla="*/ 30 w 172"/>
                <a:gd name="T31" fmla="*/ 13 h 162"/>
                <a:gd name="T32" fmla="*/ 43 w 172"/>
                <a:gd name="T33" fmla="*/ 13 h 162"/>
                <a:gd name="T34" fmla="*/ 157 w 172"/>
                <a:gd name="T35" fmla="*/ 13 h 162"/>
                <a:gd name="T36" fmla="*/ 159 w 172"/>
                <a:gd name="T37" fmla="*/ 15 h 162"/>
                <a:gd name="T38" fmla="*/ 159 w 172"/>
                <a:gd name="T39" fmla="*/ 89 h 162"/>
                <a:gd name="T40" fmla="*/ 159 w 172"/>
                <a:gd name="T41" fmla="*/ 102 h 162"/>
                <a:gd name="T42" fmla="*/ 159 w 172"/>
                <a:gd name="T43" fmla="*/ 118 h 162"/>
                <a:gd name="T44" fmla="*/ 157 w 172"/>
                <a:gd name="T45" fmla="*/ 119 h 162"/>
                <a:gd name="T46" fmla="*/ 130 w 172"/>
                <a:gd name="T47" fmla="*/ 119 h 162"/>
                <a:gd name="T48" fmla="*/ 105 w 172"/>
                <a:gd name="T49" fmla="*/ 119 h 162"/>
                <a:gd name="T50" fmla="*/ 90 w 172"/>
                <a:gd name="T51" fmla="*/ 119 h 162"/>
                <a:gd name="T52" fmla="*/ 89 w 172"/>
                <a:gd name="T53" fmla="*/ 119 h 162"/>
                <a:gd name="T54" fmla="*/ 85 w 172"/>
                <a:gd name="T55" fmla="*/ 121 h 162"/>
                <a:gd name="T56" fmla="*/ 85 w 172"/>
                <a:gd name="T57" fmla="*/ 121 h 162"/>
                <a:gd name="T58" fmla="*/ 82 w 172"/>
                <a:gd name="T59" fmla="*/ 123 h 162"/>
                <a:gd name="T60" fmla="*/ 73 w 172"/>
                <a:gd name="T61" fmla="*/ 133 h 162"/>
                <a:gd name="T62" fmla="*/ 56 w 172"/>
                <a:gd name="T63" fmla="*/ 150 h 162"/>
                <a:gd name="T64" fmla="*/ 56 w 172"/>
                <a:gd name="T65" fmla="*/ 160 h 162"/>
                <a:gd name="T66" fmla="*/ 65 w 172"/>
                <a:gd name="T67" fmla="*/ 160 h 162"/>
                <a:gd name="T68" fmla="*/ 92 w 172"/>
                <a:gd name="T69" fmla="*/ 133 h 162"/>
                <a:gd name="T70" fmla="*/ 130 w 172"/>
                <a:gd name="T71" fmla="*/ 133 h 162"/>
                <a:gd name="T72" fmla="*/ 157 w 172"/>
                <a:gd name="T73" fmla="*/ 133 h 162"/>
                <a:gd name="T74" fmla="*/ 172 w 172"/>
                <a:gd name="T75" fmla="*/ 118 h 162"/>
                <a:gd name="T76" fmla="*/ 172 w 172"/>
                <a:gd name="T77" fmla="*/ 102 h 162"/>
                <a:gd name="T78" fmla="*/ 172 w 172"/>
                <a:gd name="T79" fmla="*/ 89 h 162"/>
                <a:gd name="T80" fmla="*/ 172 w 172"/>
                <a:gd name="T81" fmla="*/ 15 h 162"/>
                <a:gd name="T82" fmla="*/ 157 w 172"/>
                <a:gd name="T8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62">
                  <a:moveTo>
                    <a:pt x="157" y="0"/>
                  </a:moveTo>
                  <a:cubicBezTo>
                    <a:pt x="43" y="0"/>
                    <a:pt x="43" y="0"/>
                    <a:pt x="43" y="0"/>
                  </a:cubicBezTo>
                  <a:cubicBezTo>
                    <a:pt x="30" y="0"/>
                    <a:pt x="30" y="0"/>
                    <a:pt x="30" y="0"/>
                  </a:cubicBezTo>
                  <a:cubicBezTo>
                    <a:pt x="14" y="0"/>
                    <a:pt x="14" y="0"/>
                    <a:pt x="14" y="0"/>
                  </a:cubicBezTo>
                  <a:cubicBezTo>
                    <a:pt x="6" y="0"/>
                    <a:pt x="0" y="7"/>
                    <a:pt x="0" y="15"/>
                  </a:cubicBezTo>
                  <a:cubicBezTo>
                    <a:pt x="0" y="118"/>
                    <a:pt x="0" y="118"/>
                    <a:pt x="0" y="118"/>
                  </a:cubicBezTo>
                  <a:cubicBezTo>
                    <a:pt x="0" y="119"/>
                    <a:pt x="0" y="119"/>
                    <a:pt x="0" y="120"/>
                  </a:cubicBezTo>
                  <a:cubicBezTo>
                    <a:pt x="1" y="127"/>
                    <a:pt x="7" y="133"/>
                    <a:pt x="14" y="133"/>
                  </a:cubicBezTo>
                  <a:cubicBezTo>
                    <a:pt x="44" y="133"/>
                    <a:pt x="44" y="133"/>
                    <a:pt x="44" y="133"/>
                  </a:cubicBezTo>
                  <a:cubicBezTo>
                    <a:pt x="48" y="133"/>
                    <a:pt x="51" y="130"/>
                    <a:pt x="51" y="126"/>
                  </a:cubicBezTo>
                  <a:cubicBezTo>
                    <a:pt x="51" y="122"/>
                    <a:pt x="48" y="119"/>
                    <a:pt x="44" y="119"/>
                  </a:cubicBezTo>
                  <a:cubicBezTo>
                    <a:pt x="14" y="119"/>
                    <a:pt x="14" y="119"/>
                    <a:pt x="14" y="119"/>
                  </a:cubicBezTo>
                  <a:cubicBezTo>
                    <a:pt x="14" y="119"/>
                    <a:pt x="13" y="119"/>
                    <a:pt x="13" y="118"/>
                  </a:cubicBezTo>
                  <a:cubicBezTo>
                    <a:pt x="13" y="15"/>
                    <a:pt x="13" y="15"/>
                    <a:pt x="13" y="15"/>
                  </a:cubicBezTo>
                  <a:cubicBezTo>
                    <a:pt x="13" y="14"/>
                    <a:pt x="14" y="13"/>
                    <a:pt x="14" y="13"/>
                  </a:cubicBezTo>
                  <a:cubicBezTo>
                    <a:pt x="30" y="13"/>
                    <a:pt x="30" y="13"/>
                    <a:pt x="30" y="13"/>
                  </a:cubicBezTo>
                  <a:cubicBezTo>
                    <a:pt x="43" y="13"/>
                    <a:pt x="43" y="13"/>
                    <a:pt x="43" y="13"/>
                  </a:cubicBezTo>
                  <a:cubicBezTo>
                    <a:pt x="157" y="13"/>
                    <a:pt x="157" y="13"/>
                    <a:pt x="157" y="13"/>
                  </a:cubicBezTo>
                  <a:cubicBezTo>
                    <a:pt x="158" y="13"/>
                    <a:pt x="159" y="14"/>
                    <a:pt x="159" y="15"/>
                  </a:cubicBezTo>
                  <a:cubicBezTo>
                    <a:pt x="159" y="89"/>
                    <a:pt x="159" y="89"/>
                    <a:pt x="159" y="89"/>
                  </a:cubicBezTo>
                  <a:cubicBezTo>
                    <a:pt x="159" y="102"/>
                    <a:pt x="159" y="102"/>
                    <a:pt x="159" y="102"/>
                  </a:cubicBezTo>
                  <a:cubicBezTo>
                    <a:pt x="159" y="118"/>
                    <a:pt x="159" y="118"/>
                    <a:pt x="159" y="118"/>
                  </a:cubicBezTo>
                  <a:cubicBezTo>
                    <a:pt x="159" y="119"/>
                    <a:pt x="158" y="119"/>
                    <a:pt x="157" y="119"/>
                  </a:cubicBezTo>
                  <a:cubicBezTo>
                    <a:pt x="130" y="119"/>
                    <a:pt x="130" y="119"/>
                    <a:pt x="130" y="119"/>
                  </a:cubicBezTo>
                  <a:cubicBezTo>
                    <a:pt x="105" y="119"/>
                    <a:pt x="105" y="119"/>
                    <a:pt x="105" y="119"/>
                  </a:cubicBezTo>
                  <a:cubicBezTo>
                    <a:pt x="90" y="119"/>
                    <a:pt x="90" y="119"/>
                    <a:pt x="90" y="119"/>
                  </a:cubicBezTo>
                  <a:cubicBezTo>
                    <a:pt x="89" y="119"/>
                    <a:pt x="89" y="119"/>
                    <a:pt x="89" y="119"/>
                  </a:cubicBezTo>
                  <a:cubicBezTo>
                    <a:pt x="88" y="119"/>
                    <a:pt x="87" y="120"/>
                    <a:pt x="85" y="121"/>
                  </a:cubicBezTo>
                  <a:cubicBezTo>
                    <a:pt x="85" y="121"/>
                    <a:pt x="85" y="121"/>
                    <a:pt x="85" y="121"/>
                  </a:cubicBezTo>
                  <a:cubicBezTo>
                    <a:pt x="82" y="123"/>
                    <a:pt x="82" y="123"/>
                    <a:pt x="82" y="123"/>
                  </a:cubicBezTo>
                  <a:cubicBezTo>
                    <a:pt x="73" y="133"/>
                    <a:pt x="73" y="133"/>
                    <a:pt x="73" y="133"/>
                  </a:cubicBezTo>
                  <a:cubicBezTo>
                    <a:pt x="56" y="150"/>
                    <a:pt x="56" y="150"/>
                    <a:pt x="56" y="150"/>
                  </a:cubicBezTo>
                  <a:cubicBezTo>
                    <a:pt x="53" y="153"/>
                    <a:pt x="53" y="157"/>
                    <a:pt x="56" y="160"/>
                  </a:cubicBezTo>
                  <a:cubicBezTo>
                    <a:pt x="58" y="162"/>
                    <a:pt x="62" y="162"/>
                    <a:pt x="65" y="160"/>
                  </a:cubicBezTo>
                  <a:cubicBezTo>
                    <a:pt x="92" y="133"/>
                    <a:pt x="92" y="133"/>
                    <a:pt x="92" y="133"/>
                  </a:cubicBezTo>
                  <a:cubicBezTo>
                    <a:pt x="130" y="133"/>
                    <a:pt x="130" y="133"/>
                    <a:pt x="130" y="133"/>
                  </a:cubicBezTo>
                  <a:cubicBezTo>
                    <a:pt x="157" y="133"/>
                    <a:pt x="157" y="133"/>
                    <a:pt x="157" y="133"/>
                  </a:cubicBezTo>
                  <a:cubicBezTo>
                    <a:pt x="165" y="133"/>
                    <a:pt x="172" y="126"/>
                    <a:pt x="172" y="118"/>
                  </a:cubicBezTo>
                  <a:cubicBezTo>
                    <a:pt x="172" y="102"/>
                    <a:pt x="172" y="102"/>
                    <a:pt x="172" y="102"/>
                  </a:cubicBezTo>
                  <a:cubicBezTo>
                    <a:pt x="172" y="89"/>
                    <a:pt x="172" y="89"/>
                    <a:pt x="172" y="89"/>
                  </a:cubicBezTo>
                  <a:cubicBezTo>
                    <a:pt x="172" y="15"/>
                    <a:pt x="172" y="15"/>
                    <a:pt x="172" y="15"/>
                  </a:cubicBezTo>
                  <a:cubicBezTo>
                    <a:pt x="172" y="7"/>
                    <a:pt x="165" y="0"/>
                    <a:pt x="157"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pic>
        <p:nvPicPr>
          <p:cNvPr id="11"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397521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2" presetClass="entr" presetSubtype="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35" presetClass="emph" presetSubtype="0" repeatCount="3000" fill="hold" grpId="1" nodeType="withEffect">
                                  <p:stCondLst>
                                    <p:cond delay="900"/>
                                  </p:stCondLst>
                                  <p:childTnLst>
                                    <p:anim calcmode="discrete" valueType="str">
                                      <p:cBhvr>
                                        <p:cTn id="22" dur="1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6"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10" name="矩形 9"/>
          <p:cNvSpPr/>
          <p:nvPr/>
        </p:nvSpPr>
        <p:spPr>
          <a:xfrm>
            <a:off x="540000" y="592936"/>
            <a:ext cx="8136000" cy="4426020"/>
          </a:xfrm>
          <a:prstGeom prst="rect">
            <a:avLst/>
          </a:prstGeom>
        </p:spPr>
        <p:txBody>
          <a:bodyPr wrap="square">
            <a:spAutoFit/>
          </a:bodyPr>
          <a:lstStyle/>
          <a:p>
            <a:pPr algn="ctr">
              <a:lnSpc>
                <a:spcPts val="2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32</a:t>
            </a:r>
            <a:r>
              <a:rPr lang="zh-CN" altLang="en-US" sz="1200" b="1" dirty="0" smtClean="0">
                <a:solidFill>
                  <a:schemeClr val="accent1"/>
                </a:solidFill>
              </a:rPr>
              <a:t>号</a:t>
            </a:r>
          </a:p>
          <a:p>
            <a:pPr algn="ctr">
              <a:lnSpc>
                <a:spcPts val="2000"/>
              </a:lnSpc>
            </a:pPr>
            <a:r>
              <a:rPr lang="zh-CN" altLang="en-US" sz="1200" b="1" dirty="0" smtClean="0">
                <a:solidFill>
                  <a:schemeClr val="accent1"/>
                </a:solidFill>
              </a:rPr>
              <a:t>质检总局关于同意命名宁河区采暖散热器产业聚集区等</a:t>
            </a:r>
            <a:r>
              <a:rPr lang="en-US" altLang="zh-CN" sz="1200" b="1" dirty="0" smtClean="0">
                <a:solidFill>
                  <a:schemeClr val="accent1"/>
                </a:solidFill>
              </a:rPr>
              <a:t>15</a:t>
            </a:r>
            <a:r>
              <a:rPr lang="zh-CN" altLang="en-US" sz="1200" b="1" dirty="0" smtClean="0">
                <a:solidFill>
                  <a:schemeClr val="accent1"/>
                </a:solidFill>
              </a:rPr>
              <a:t>家园区为</a:t>
            </a:r>
          </a:p>
          <a:p>
            <a:pPr algn="ctr">
              <a:lnSpc>
                <a:spcPts val="2000"/>
              </a:lnSpc>
            </a:pPr>
            <a:r>
              <a:rPr lang="zh-CN" altLang="en-US" sz="1200" b="1" dirty="0" smtClean="0">
                <a:solidFill>
                  <a:schemeClr val="accent1"/>
                </a:solidFill>
              </a:rPr>
              <a:t>“全国知名品牌创建示范区”的公告</a:t>
            </a:r>
          </a:p>
          <a:p>
            <a:pPr>
              <a:lnSpc>
                <a:spcPts val="2000"/>
              </a:lnSpc>
            </a:pPr>
            <a:endParaRPr lang="zh-CN" altLang="en-US" sz="1200" dirty="0" smtClean="0"/>
          </a:p>
          <a:p>
            <a:pPr>
              <a:lnSpc>
                <a:spcPts val="2000"/>
              </a:lnSpc>
            </a:pPr>
            <a:r>
              <a:rPr lang="zh-CN" altLang="en-US" sz="1200" dirty="0" smtClean="0"/>
              <a:t>    为贯彻落实国务院</a:t>
            </a:r>
            <a:r>
              <a:rPr lang="en-US" altLang="zh-CN" sz="1200" dirty="0" smtClean="0"/>
              <a:t>《</a:t>
            </a:r>
            <a:r>
              <a:rPr lang="zh-CN" altLang="en-US" sz="1200" dirty="0" smtClean="0"/>
              <a:t>质量发展纲要（</a:t>
            </a:r>
            <a:r>
              <a:rPr lang="en-US" altLang="zh-CN" sz="1200" dirty="0" smtClean="0"/>
              <a:t>2011-2020</a:t>
            </a:r>
            <a:r>
              <a:rPr lang="zh-CN" altLang="en-US" sz="1200" dirty="0" smtClean="0"/>
              <a:t>年）</a:t>
            </a:r>
            <a:r>
              <a:rPr lang="en-US" altLang="zh-CN" sz="1200" dirty="0" smtClean="0"/>
              <a:t>》“</a:t>
            </a:r>
            <a:r>
              <a:rPr lang="zh-CN" altLang="en-US" sz="1200" dirty="0" smtClean="0"/>
              <a:t>开展知名品牌创建工作”的要求，根据</a:t>
            </a:r>
            <a:r>
              <a:rPr lang="en-US" altLang="zh-CN" sz="1200" dirty="0" smtClean="0"/>
              <a:t>《“</a:t>
            </a:r>
            <a:r>
              <a:rPr lang="zh-CN" altLang="en-US" sz="1200" dirty="0" smtClean="0"/>
              <a:t>全国知名品牌创建示范区”建设工作指导意见</a:t>
            </a:r>
            <a:r>
              <a:rPr lang="en-US" altLang="zh-CN" sz="1200" dirty="0" smtClean="0"/>
              <a:t>》</a:t>
            </a:r>
            <a:r>
              <a:rPr lang="zh-CN" altLang="en-US" sz="1200" dirty="0" smtClean="0"/>
              <a:t>（国质检质</a:t>
            </a:r>
            <a:r>
              <a:rPr lang="en-US" altLang="zh-CN" sz="1200" dirty="0" smtClean="0"/>
              <a:t>〔2012〕91</a:t>
            </a:r>
            <a:r>
              <a:rPr lang="zh-CN" altLang="en-US" sz="1200" dirty="0" smtClean="0"/>
              <a:t>号），经园区政府自愿申请创建，相关省（区、市）政府或“质量强（兴）省”工作领导小组审查推荐，质检总局组织进行严格的文审论证并委托相关省局组织现场验收合格，同意命名宁河区采暖散热器产业聚集区等</a:t>
            </a:r>
            <a:r>
              <a:rPr lang="en-US" altLang="zh-CN" sz="1200" dirty="0" smtClean="0"/>
              <a:t>15</a:t>
            </a:r>
            <a:r>
              <a:rPr lang="zh-CN" altLang="en-US" sz="1200" dirty="0" smtClean="0"/>
              <a:t>家园区为“全国知名品牌创建示范区”，示范期为</a:t>
            </a:r>
            <a:r>
              <a:rPr lang="en-US" altLang="zh-CN" sz="1200" dirty="0" smtClean="0"/>
              <a:t>2017</a:t>
            </a:r>
            <a:r>
              <a:rPr lang="zh-CN" altLang="en-US" sz="1200" dirty="0" smtClean="0"/>
              <a:t>年</a:t>
            </a:r>
            <a:r>
              <a:rPr lang="en-US" altLang="zh-CN" sz="1200" dirty="0" smtClean="0"/>
              <a:t>4</a:t>
            </a:r>
            <a:r>
              <a:rPr lang="zh-CN" altLang="en-US" sz="1200" dirty="0" smtClean="0"/>
              <a:t>月至</a:t>
            </a:r>
            <a:r>
              <a:rPr lang="en-US" altLang="zh-CN" sz="1200" dirty="0" smtClean="0"/>
              <a:t>2020</a:t>
            </a:r>
            <a:r>
              <a:rPr lang="zh-CN" altLang="en-US" sz="1200" dirty="0" smtClean="0"/>
              <a:t>年</a:t>
            </a:r>
            <a:r>
              <a:rPr lang="en-US" altLang="zh-CN" sz="1200" dirty="0" smtClean="0"/>
              <a:t>4</a:t>
            </a:r>
            <a:r>
              <a:rPr lang="zh-CN" altLang="en-US" sz="1200" dirty="0" smtClean="0"/>
              <a:t>月，示范名称及示范期内创建知名品牌的骨干企业名单附后。</a:t>
            </a:r>
          </a:p>
          <a:p>
            <a:pPr>
              <a:lnSpc>
                <a:spcPts val="2000"/>
              </a:lnSpc>
            </a:pPr>
            <a:endParaRPr lang="zh-CN" altLang="en-US" sz="1200" dirty="0" smtClean="0"/>
          </a:p>
          <a:p>
            <a:pPr>
              <a:lnSpc>
                <a:spcPts val="2000"/>
              </a:lnSpc>
            </a:pPr>
            <a:r>
              <a:rPr lang="zh-CN" altLang="en-US" sz="1200" dirty="0" smtClean="0"/>
              <a:t>    特此公告。</a:t>
            </a:r>
          </a:p>
          <a:p>
            <a:pPr>
              <a:lnSpc>
                <a:spcPts val="2000"/>
              </a:lnSpc>
            </a:pPr>
            <a:endParaRPr lang="zh-CN" altLang="en-US" sz="1200" dirty="0" smtClean="0"/>
          </a:p>
          <a:p>
            <a:pPr>
              <a:lnSpc>
                <a:spcPts val="2000"/>
              </a:lnSpc>
            </a:pPr>
            <a:r>
              <a:rPr lang="zh-CN" altLang="en-US" sz="1200" dirty="0" smtClean="0"/>
              <a:t>    附件：</a:t>
            </a:r>
            <a:r>
              <a:rPr lang="en-US" altLang="zh-CN" sz="1200" dirty="0" smtClean="0">
                <a:hlinkClick r:id="rId5" action="ppaction://hlinkfile"/>
              </a:rPr>
              <a:t>1. “</a:t>
            </a:r>
            <a:r>
              <a:rPr lang="zh-CN" altLang="en-US" sz="1200" dirty="0" smtClean="0">
                <a:hlinkClick r:id="rId5" action="ppaction://hlinkfile"/>
              </a:rPr>
              <a:t>全国知名品牌创建示范区”名单</a:t>
            </a:r>
          </a:p>
          <a:p>
            <a:pPr>
              <a:lnSpc>
                <a:spcPts val="2000"/>
              </a:lnSpc>
            </a:pPr>
            <a:r>
              <a:rPr lang="zh-CN" altLang="en-US" sz="1200" dirty="0" smtClean="0">
                <a:hlinkClick r:id="rId5" action="ppaction://hlinkfile"/>
              </a:rPr>
              <a:t>                 </a:t>
            </a:r>
            <a:r>
              <a:rPr lang="en-US" altLang="zh-CN" sz="1200" dirty="0" smtClean="0">
                <a:hlinkClick r:id="rId5" action="ppaction://hlinkfile"/>
              </a:rPr>
              <a:t>2. </a:t>
            </a:r>
            <a:r>
              <a:rPr lang="zh-CN" altLang="en-US" sz="1200" dirty="0" smtClean="0">
                <a:hlinkClick r:id="rId5" action="ppaction://hlinkfile"/>
              </a:rPr>
              <a:t>示范区内创建知名品牌的骨干企业名单</a:t>
            </a:r>
            <a:endParaRPr lang="zh-CN" altLang="en-US" sz="1200" dirty="0" smtClean="0"/>
          </a:p>
          <a:p>
            <a:pPr>
              <a:lnSpc>
                <a:spcPts val="2000"/>
              </a:lnSpc>
            </a:pPr>
            <a:endParaRPr lang="zh-CN" altLang="en-US" sz="1200" dirty="0" smtClean="0"/>
          </a:p>
          <a:p>
            <a:pPr algn="r">
              <a:lnSpc>
                <a:spcPts val="2000"/>
              </a:lnSpc>
            </a:pPr>
            <a:r>
              <a:rPr lang="zh-CN" altLang="en-US" sz="1200" dirty="0" smtClean="0"/>
              <a:t>质检总局</a:t>
            </a:r>
          </a:p>
          <a:p>
            <a:pPr algn="r">
              <a:lnSpc>
                <a:spcPts val="2000"/>
              </a:lnSpc>
            </a:pPr>
            <a:r>
              <a:rPr lang="en-US" altLang="zh-CN" sz="1200" dirty="0" smtClean="0"/>
              <a:t>2017</a:t>
            </a:r>
            <a:r>
              <a:rPr lang="zh-CN" altLang="en-US" sz="1200" dirty="0" smtClean="0"/>
              <a:t>年</a:t>
            </a:r>
            <a:r>
              <a:rPr lang="en-US" altLang="zh-CN" sz="1200" dirty="0" smtClean="0"/>
              <a:t>4</a:t>
            </a:r>
            <a:r>
              <a:rPr lang="zh-CN" altLang="en-US" sz="1200" dirty="0" smtClean="0"/>
              <a:t>月</a:t>
            </a:r>
            <a:r>
              <a:rPr lang="en-US" altLang="zh-CN" sz="1200" dirty="0" smtClean="0"/>
              <a:t>24</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698956"/>
            <a:ext cx="8064000" cy="3683060"/>
          </a:xfrm>
          <a:prstGeom prst="rect">
            <a:avLst/>
          </a:prstGeom>
        </p:spPr>
        <p:txBody>
          <a:bodyPr wrap="square">
            <a:spAutoFit/>
          </a:bodyPr>
          <a:lstStyle/>
          <a:p>
            <a:pPr algn="ctr">
              <a:lnSpc>
                <a:spcPts val="2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33</a:t>
            </a:r>
            <a:r>
              <a:rPr lang="zh-CN" altLang="en-US" sz="1200" b="1" dirty="0" smtClean="0">
                <a:solidFill>
                  <a:schemeClr val="accent1"/>
                </a:solidFill>
              </a:rPr>
              <a:t>号</a:t>
            </a:r>
          </a:p>
          <a:p>
            <a:pPr algn="ctr">
              <a:lnSpc>
                <a:spcPts val="2000"/>
              </a:lnSpc>
            </a:pPr>
            <a:r>
              <a:rPr lang="zh-CN" altLang="en-US" sz="1200" b="1" dirty="0" smtClean="0">
                <a:solidFill>
                  <a:schemeClr val="accent1"/>
                </a:solidFill>
              </a:rPr>
              <a:t>质检总局关于注销北京立马水泥有限公司等企业工业产品生产许可证的公告</a:t>
            </a:r>
          </a:p>
          <a:p>
            <a:pPr>
              <a:lnSpc>
                <a:spcPts val="2000"/>
              </a:lnSpc>
            </a:pPr>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中华人民共和国工业产品生产许可证管理条例</a:t>
            </a:r>
            <a:r>
              <a:rPr lang="en-US" altLang="zh-CN" sz="1200" dirty="0" smtClean="0"/>
              <a:t>》</a:t>
            </a:r>
            <a:r>
              <a:rPr lang="zh-CN" altLang="en-US" sz="1200" dirty="0" smtClean="0"/>
              <a:t>（国务院令第</a:t>
            </a:r>
            <a:r>
              <a:rPr lang="en-US" altLang="zh-CN" sz="1200" dirty="0" smtClean="0"/>
              <a:t>440</a:t>
            </a:r>
            <a:r>
              <a:rPr lang="zh-CN" altLang="en-US" sz="1200" dirty="0" smtClean="0"/>
              <a:t>号）、</a:t>
            </a:r>
            <a:r>
              <a:rPr lang="en-US" altLang="zh-CN" sz="1200" dirty="0" smtClean="0"/>
              <a:t>《</a:t>
            </a:r>
            <a:r>
              <a:rPr lang="zh-CN" altLang="en-US" sz="1200" dirty="0" smtClean="0"/>
              <a:t>质量监督检验检疫行政许可实施办法</a:t>
            </a:r>
            <a:r>
              <a:rPr lang="en-US" altLang="zh-CN" sz="1200" dirty="0" smtClean="0"/>
              <a:t>》</a:t>
            </a:r>
            <a:r>
              <a:rPr lang="zh-CN" altLang="en-US" sz="1200" dirty="0" smtClean="0"/>
              <a:t>（质检总局令第</a:t>
            </a:r>
            <a:r>
              <a:rPr lang="en-US" altLang="zh-CN" sz="1200" dirty="0" smtClean="0"/>
              <a:t>149</a:t>
            </a:r>
            <a:r>
              <a:rPr lang="zh-CN" altLang="en-US" sz="1200" dirty="0" smtClean="0"/>
              <a:t>号）和</a:t>
            </a:r>
            <a:r>
              <a:rPr lang="en-US" altLang="zh-CN" sz="1200" dirty="0" smtClean="0"/>
              <a:t>《</a:t>
            </a:r>
            <a:r>
              <a:rPr lang="zh-CN" altLang="en-US" sz="1200" dirty="0" smtClean="0"/>
              <a:t>中华人民共和国工业产品生产许可证管理条例实施办法</a:t>
            </a:r>
            <a:r>
              <a:rPr lang="en-US" altLang="zh-CN" sz="1200" dirty="0" smtClean="0"/>
              <a:t>》</a:t>
            </a:r>
            <a:r>
              <a:rPr lang="zh-CN" altLang="en-US" sz="1200" dirty="0" smtClean="0"/>
              <a:t>（质检总局令第</a:t>
            </a:r>
            <a:r>
              <a:rPr lang="en-US" altLang="zh-CN" sz="1200" dirty="0" smtClean="0"/>
              <a:t>156</a:t>
            </a:r>
            <a:r>
              <a:rPr lang="zh-CN" altLang="en-US" sz="1200" dirty="0" smtClean="0"/>
              <a:t>号），因生产许可有效期届满未延续、企业不再从事列入目录产品的生产活动等情形，质检总局已注销北京立马水泥有限公司等</a:t>
            </a:r>
            <a:r>
              <a:rPr lang="en-US" altLang="zh-CN" sz="1200" dirty="0" smtClean="0"/>
              <a:t>346</a:t>
            </a:r>
            <a:r>
              <a:rPr lang="zh-CN" altLang="en-US" sz="1200" dirty="0" smtClean="0"/>
              <a:t>家企业工业产品生产许可证，现将名单予以公布。</a:t>
            </a:r>
          </a:p>
          <a:p>
            <a:pPr>
              <a:lnSpc>
                <a:spcPts val="2000"/>
              </a:lnSpc>
            </a:pPr>
            <a:r>
              <a:rPr lang="zh-CN" altLang="en-US" sz="1200" dirty="0" smtClean="0"/>
              <a:t>        请各地质量技术监督部门进一步加强监管，确保重要工业产品质量安全。</a:t>
            </a:r>
          </a:p>
          <a:p>
            <a:pPr>
              <a:lnSpc>
                <a:spcPts val="2000"/>
              </a:lnSpc>
            </a:pPr>
            <a:r>
              <a:rPr lang="zh-CN" altLang="en-US" sz="1200" dirty="0" smtClean="0"/>
              <a:t>        特此公告。</a:t>
            </a:r>
          </a:p>
          <a:p>
            <a:pPr>
              <a:lnSpc>
                <a:spcPts val="2000"/>
              </a:lnSpc>
            </a:pPr>
            <a:endParaRPr lang="zh-CN" altLang="en-US" sz="1200" dirty="0" smtClean="0"/>
          </a:p>
          <a:p>
            <a:pPr>
              <a:lnSpc>
                <a:spcPts val="2000"/>
              </a:lnSpc>
            </a:pPr>
            <a:r>
              <a:rPr lang="zh-CN" altLang="en-US" sz="1200" dirty="0" smtClean="0"/>
              <a:t>        </a:t>
            </a:r>
            <a:r>
              <a:rPr lang="zh-CN" altLang="en-US" sz="1200" dirty="0" smtClean="0">
                <a:hlinkClick r:id="rId5" action="ppaction://hlinkfile"/>
              </a:rPr>
              <a:t>附件：注销工业产品生产许可证的企业名单</a:t>
            </a:r>
            <a:endParaRPr lang="zh-CN" altLang="en-US" sz="1200" dirty="0" smtClean="0"/>
          </a:p>
          <a:p>
            <a:pPr>
              <a:lnSpc>
                <a:spcPts val="2000"/>
              </a:lnSpc>
            </a:pPr>
            <a:endParaRPr lang="zh-CN" altLang="en-US" sz="1200" dirty="0" smtClean="0"/>
          </a:p>
          <a:p>
            <a:pPr algn="r">
              <a:lnSpc>
                <a:spcPts val="2000"/>
              </a:lnSpc>
            </a:pPr>
            <a:r>
              <a:rPr lang="zh-CN" altLang="en-US" sz="1200" dirty="0" smtClean="0"/>
              <a:t>                                                                                                                                                                                        质检总局</a:t>
            </a:r>
          </a:p>
          <a:p>
            <a:pPr algn="r">
              <a:lnSpc>
                <a:spcPts val="2000"/>
              </a:lnSpc>
            </a:pP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2</a:t>
            </a:r>
            <a:r>
              <a:rPr lang="zh-CN" altLang="en-US" sz="1200" dirty="0" smtClean="0"/>
              <a:t>日</a:t>
            </a: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sp>
        <p:nvSpPr>
          <p:cNvPr id="9" name="原创设计师QQ598969553             _3"/>
          <p:cNvSpPr>
            <a:spLocks noChangeArrowheads="1"/>
          </p:cNvSpPr>
          <p:nvPr/>
        </p:nvSpPr>
        <p:spPr bwMode="auto">
          <a:xfrm>
            <a:off x="463550" y="194692"/>
            <a:ext cx="102592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商品检验</a:t>
            </a:r>
            <a:endParaRPr lang="en-US" altLang="zh-CN" sz="2000" b="1" dirty="0">
              <a:solidFill>
                <a:schemeClr val="accent1"/>
              </a:solidFill>
              <a:latin typeface="Impact" pitchFamily="34" charset="0"/>
              <a:ea typeface="微软雅黑" pitchFamily="34" charset="-122"/>
              <a:cs typeface="宋体" pitchFamily="2" charset="-122"/>
            </a:endParaRPr>
          </a:p>
        </p:txBody>
      </p:sp>
      <p:sp>
        <p:nvSpPr>
          <p:cNvPr id="8" name="矩形 7"/>
          <p:cNvSpPr/>
          <p:nvPr/>
        </p:nvSpPr>
        <p:spPr>
          <a:xfrm>
            <a:off x="540000" y="932634"/>
            <a:ext cx="8064000" cy="4429033"/>
          </a:xfrm>
          <a:prstGeom prst="rect">
            <a:avLst/>
          </a:prstGeom>
        </p:spPr>
        <p:txBody>
          <a:bodyPr wrap="square">
            <a:spAutoFit/>
          </a:bodyPr>
          <a:lstStyle/>
          <a:p>
            <a:pPr algn="ctr">
              <a:lnSpc>
                <a:spcPts val="2000"/>
              </a:lnSpc>
            </a:pPr>
            <a:r>
              <a:rPr lang="en-US" altLang="zh-CN" sz="1200" b="1" dirty="0" smtClean="0">
                <a:solidFill>
                  <a:schemeClr val="accent1"/>
                </a:solidFill>
              </a:rPr>
              <a:t>2017</a:t>
            </a:r>
            <a:r>
              <a:rPr lang="zh-CN" altLang="en-US" sz="1200" b="1" dirty="0" smtClean="0">
                <a:solidFill>
                  <a:schemeClr val="accent1"/>
                </a:solidFill>
              </a:rPr>
              <a:t>年第</a:t>
            </a:r>
            <a:r>
              <a:rPr lang="en-US" altLang="zh-CN" sz="1200" b="1" dirty="0" smtClean="0">
                <a:solidFill>
                  <a:schemeClr val="accent1"/>
                </a:solidFill>
              </a:rPr>
              <a:t>34</a:t>
            </a:r>
            <a:r>
              <a:rPr lang="zh-CN" altLang="en-US" sz="1200" b="1" dirty="0" smtClean="0">
                <a:solidFill>
                  <a:schemeClr val="accent1"/>
                </a:solidFill>
              </a:rPr>
              <a:t>号</a:t>
            </a:r>
          </a:p>
          <a:p>
            <a:pPr algn="ctr">
              <a:lnSpc>
                <a:spcPts val="2000"/>
              </a:lnSpc>
            </a:pPr>
            <a:r>
              <a:rPr lang="zh-CN" altLang="en-US" sz="1200" b="1" dirty="0" smtClean="0">
                <a:solidFill>
                  <a:schemeClr val="accent1"/>
                </a:solidFill>
              </a:rPr>
              <a:t>质检总局关于注销北京格利泰特木业有限公司等企业工业产品生产许可证的公告</a:t>
            </a:r>
            <a:endParaRPr lang="en-US" altLang="zh-CN" sz="1200" b="1" dirty="0" smtClean="0">
              <a:solidFill>
                <a:schemeClr val="accent1"/>
              </a:solidFill>
            </a:endParaRPr>
          </a:p>
          <a:p>
            <a:pPr>
              <a:lnSpc>
                <a:spcPts val="2000"/>
              </a:lnSpc>
            </a:pPr>
            <a:endParaRPr lang="zh-CN" altLang="en-US" sz="1200" dirty="0" smtClean="0"/>
          </a:p>
          <a:p>
            <a:pPr>
              <a:lnSpc>
                <a:spcPts val="2000"/>
              </a:lnSpc>
            </a:pPr>
            <a:r>
              <a:rPr lang="zh-CN" altLang="en-US" sz="1200" dirty="0" smtClean="0"/>
              <a:t>    根据</a:t>
            </a:r>
            <a:r>
              <a:rPr lang="en-US" altLang="zh-CN" sz="1200" dirty="0" smtClean="0"/>
              <a:t>《</a:t>
            </a:r>
            <a:r>
              <a:rPr lang="zh-CN" altLang="en-US" sz="1200" dirty="0" smtClean="0"/>
              <a:t>中华人民共和国工业产品生产许可证管理条例</a:t>
            </a:r>
            <a:r>
              <a:rPr lang="en-US" altLang="zh-CN" sz="1200" dirty="0" smtClean="0"/>
              <a:t>》</a:t>
            </a:r>
            <a:r>
              <a:rPr lang="zh-CN" altLang="en-US" sz="1200" dirty="0" smtClean="0"/>
              <a:t>（国务院令第</a:t>
            </a:r>
            <a:r>
              <a:rPr lang="en-US" altLang="zh-CN" sz="1200" dirty="0" smtClean="0"/>
              <a:t>440</a:t>
            </a:r>
            <a:r>
              <a:rPr lang="zh-CN" altLang="en-US" sz="1200" dirty="0" smtClean="0"/>
              <a:t>号）、</a:t>
            </a:r>
            <a:r>
              <a:rPr lang="en-US" altLang="zh-CN" sz="1200" dirty="0" smtClean="0"/>
              <a:t>《</a:t>
            </a:r>
            <a:r>
              <a:rPr lang="zh-CN" altLang="en-US" sz="1200" dirty="0" smtClean="0"/>
              <a:t>质量监督检验检疫行政许可实施办法</a:t>
            </a:r>
            <a:r>
              <a:rPr lang="en-US" altLang="zh-CN" sz="1200" dirty="0" smtClean="0"/>
              <a:t>》</a:t>
            </a:r>
            <a:r>
              <a:rPr lang="zh-CN" altLang="en-US" sz="1200" dirty="0" smtClean="0"/>
              <a:t>（质检总局令第</a:t>
            </a:r>
            <a:r>
              <a:rPr lang="en-US" altLang="zh-CN" sz="1200" dirty="0" smtClean="0"/>
              <a:t>149</a:t>
            </a:r>
            <a:r>
              <a:rPr lang="zh-CN" altLang="en-US" sz="1200" dirty="0" smtClean="0"/>
              <a:t>号）和</a:t>
            </a:r>
            <a:r>
              <a:rPr lang="en-US" altLang="zh-CN" sz="1200" dirty="0" smtClean="0"/>
              <a:t>《</a:t>
            </a:r>
            <a:r>
              <a:rPr lang="zh-CN" altLang="en-US" sz="1200" dirty="0" smtClean="0"/>
              <a:t>中华人民共和国工业产品生产许可证管理条例实施办法</a:t>
            </a:r>
            <a:r>
              <a:rPr lang="en-US" altLang="zh-CN" sz="1200" dirty="0" smtClean="0"/>
              <a:t>》</a:t>
            </a:r>
            <a:r>
              <a:rPr lang="zh-CN" altLang="en-US" sz="1200" dirty="0" smtClean="0"/>
              <a:t>（质检总局令第</a:t>
            </a:r>
            <a:r>
              <a:rPr lang="en-US" altLang="zh-CN" sz="1200" dirty="0" smtClean="0"/>
              <a:t>156</a:t>
            </a:r>
            <a:r>
              <a:rPr lang="zh-CN" altLang="en-US" sz="1200" dirty="0" smtClean="0"/>
              <a:t>号），因换发省级证书、生产许可有效期届满未延续、企业依法整体关停退出等情形，质检总局已注销北京格利泰特木业有限公司等</a:t>
            </a:r>
            <a:r>
              <a:rPr lang="en-US" altLang="zh-CN" sz="1200" dirty="0" smtClean="0"/>
              <a:t>2593</a:t>
            </a:r>
            <a:r>
              <a:rPr lang="zh-CN" altLang="en-US" sz="1200" dirty="0" smtClean="0"/>
              <a:t>家企业工业产品生产许可证，现将名单予以公布。</a:t>
            </a:r>
          </a:p>
          <a:p>
            <a:pPr>
              <a:lnSpc>
                <a:spcPts val="2000"/>
              </a:lnSpc>
            </a:pPr>
            <a:r>
              <a:rPr lang="zh-CN" altLang="en-US" sz="1200" dirty="0" smtClean="0"/>
              <a:t>    请各地质量技术监督部门进一步加强监管，确保重要工业产品质量安全。</a:t>
            </a:r>
          </a:p>
          <a:p>
            <a:pPr>
              <a:lnSpc>
                <a:spcPts val="2000"/>
              </a:lnSpc>
            </a:pPr>
            <a:r>
              <a:rPr lang="zh-CN" altLang="en-US" sz="1200" dirty="0" smtClean="0"/>
              <a:t>    特此公告。</a:t>
            </a:r>
            <a:endParaRPr lang="en-US" altLang="zh-CN" sz="1200" dirty="0" smtClean="0"/>
          </a:p>
          <a:p>
            <a:pPr>
              <a:lnSpc>
                <a:spcPts val="2000"/>
              </a:lnSpc>
            </a:pPr>
            <a:endParaRPr lang="zh-CN" altLang="en-US" sz="1200" dirty="0" smtClean="0"/>
          </a:p>
          <a:p>
            <a:pPr>
              <a:lnSpc>
                <a:spcPts val="2000"/>
              </a:lnSpc>
            </a:pPr>
            <a:r>
              <a:rPr lang="zh-CN" altLang="en-US" sz="1200" dirty="0" smtClean="0"/>
              <a:t>    </a:t>
            </a:r>
            <a:r>
              <a:rPr lang="zh-CN" altLang="en-US" sz="1200" dirty="0" smtClean="0">
                <a:hlinkClick r:id="rId5" action="ppaction://hlinkfile"/>
              </a:rPr>
              <a:t>附件：注销工业产品生产许可证的企业名单</a:t>
            </a:r>
            <a:endParaRPr lang="zh-CN" altLang="en-US" sz="1200" dirty="0" smtClean="0"/>
          </a:p>
          <a:p>
            <a:pPr>
              <a:lnSpc>
                <a:spcPts val="2000"/>
              </a:lnSpc>
            </a:pPr>
            <a:r>
              <a:rPr lang="zh-CN" altLang="en-US" sz="1200" dirty="0" smtClean="0"/>
              <a:t>                                        </a:t>
            </a:r>
          </a:p>
          <a:p>
            <a:pPr algn="r">
              <a:lnSpc>
                <a:spcPts val="2000"/>
              </a:lnSpc>
            </a:pPr>
            <a:r>
              <a:rPr lang="zh-CN" altLang="en-US" sz="1200" dirty="0" smtClean="0"/>
              <a:t>                                     质检总局</a:t>
            </a:r>
          </a:p>
          <a:p>
            <a:pPr algn="r">
              <a:lnSpc>
                <a:spcPts val="2000"/>
              </a:lnSpc>
            </a:pPr>
            <a:r>
              <a:rPr lang="en-US" altLang="zh-CN" sz="1200" dirty="0" smtClean="0"/>
              <a:t>2017</a:t>
            </a:r>
            <a:r>
              <a:rPr lang="zh-CN" altLang="en-US" sz="1200" dirty="0" smtClean="0"/>
              <a:t>年</a:t>
            </a:r>
            <a:r>
              <a:rPr lang="en-US" altLang="zh-CN" sz="1200" dirty="0" smtClean="0"/>
              <a:t>5</a:t>
            </a:r>
            <a:r>
              <a:rPr lang="zh-CN" altLang="en-US" sz="1200" dirty="0" smtClean="0"/>
              <a:t>月</a:t>
            </a:r>
            <a:r>
              <a:rPr lang="en-US" altLang="zh-CN" sz="1200" dirty="0" smtClean="0"/>
              <a:t>4</a:t>
            </a:r>
            <a:r>
              <a:rPr lang="zh-CN" altLang="en-US" sz="1200" dirty="0" smtClean="0"/>
              <a:t>日</a:t>
            </a:r>
          </a:p>
          <a:p>
            <a:pPr>
              <a:lnSpc>
                <a:spcPts val="2000"/>
              </a:lnSpc>
            </a:pPr>
            <a:endParaRPr lang="zh-CN" altLang="en-US" sz="1200" dirty="0" smtClean="0"/>
          </a:p>
          <a:p>
            <a:pPr>
              <a:lnSpc>
                <a:spcPts val="2000"/>
              </a:lnSpc>
            </a:pPr>
            <a:endParaRPr lang="zh-CN" altLang="en-US" sz="1200" dirty="0" smtClean="0"/>
          </a:p>
          <a:p>
            <a:pPr>
              <a:lnSpc>
                <a:spcPts val="2000"/>
              </a:lnSpc>
            </a:pPr>
            <a:endParaRPr lang="zh-CN" altLang="en-US" sz="1200" dirty="0"/>
          </a:p>
        </p:txBody>
      </p:sp>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600"/>
                                  </p:stCondLst>
                                  <p:childTnLst>
                                    <p:anim calcmode="discrete" valueType="str">
                                      <p:cBhvr>
                                        <p:cTn id="16" dur="100" fill="hold"/>
                                        <p:tgtEl>
                                          <p:spTgt spid="2"/>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原创设计师QQ598969553             _1"/>
          <p:cNvGrpSpPr>
            <a:grpSpLocks/>
          </p:cNvGrpSpPr>
          <p:nvPr/>
        </p:nvGrpSpPr>
        <p:grpSpPr bwMode="auto">
          <a:xfrm>
            <a:off x="-12700" y="-12700"/>
            <a:ext cx="9169400" cy="5156200"/>
            <a:chOff x="-12700" y="-12889"/>
            <a:chExt cx="9169400" cy="5156389"/>
          </a:xfrm>
        </p:grpSpPr>
        <p:pic>
          <p:nvPicPr>
            <p:cNvPr id="20" name="图片 1"/>
            <p:cNvPicPr>
              <a:picLocks noChangeAspect="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12700" y="0"/>
              <a:ext cx="91694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 name="矩形 20"/>
            <p:cNvSpPr/>
            <p:nvPr/>
          </p:nvSpPr>
          <p:spPr>
            <a:xfrm>
              <a:off x="0" y="-12889"/>
              <a:ext cx="9156700" cy="5143689"/>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原创设计师QQ598969553             _2"/>
          <p:cNvSpPr txBox="1">
            <a:spLocks noChangeArrowheads="1"/>
          </p:cNvSpPr>
          <p:nvPr/>
        </p:nvSpPr>
        <p:spPr bwMode="auto">
          <a:xfrm>
            <a:off x="2625795" y="944563"/>
            <a:ext cx="3892411" cy="22159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3800" dirty="0">
                <a:solidFill>
                  <a:schemeClr val="bg1"/>
                </a:solidFill>
                <a:latin typeface="Helvetica-Roman-SemiB" pitchFamily="2" charset="0"/>
                <a:ea typeface="SimSun-ExtB" panose="02010609060101010101" pitchFamily="49" charset="-122"/>
                <a:cs typeface="Arial" panose="020B0604020202020204" pitchFamily="34" charset="0"/>
              </a:rPr>
              <a:t>Thanks</a:t>
            </a:r>
            <a:endParaRPr lang="zh-CN" altLang="en-US" sz="13800" dirty="0">
              <a:solidFill>
                <a:schemeClr val="bg1"/>
              </a:solidFill>
              <a:latin typeface="Helvetica-Roman-SemiB" pitchFamily="2" charset="0"/>
              <a:ea typeface="SimSun-ExtB" panose="02010609060101010101" pitchFamily="49" charset="-122"/>
              <a:cs typeface="Arial" panose="020B0604020202020204" pitchFamily="34" charset="0"/>
            </a:endParaRPr>
          </a:p>
        </p:txBody>
      </p:sp>
      <p:sp>
        <p:nvSpPr>
          <p:cNvPr id="23" name="原创设计师QQ598969553             _3"/>
          <p:cNvSpPr txBox="1">
            <a:spLocks noChangeArrowheads="1"/>
          </p:cNvSpPr>
          <p:nvPr/>
        </p:nvSpPr>
        <p:spPr bwMode="auto">
          <a:xfrm>
            <a:off x="3345542" y="2951163"/>
            <a:ext cx="245291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2017</a:t>
            </a:r>
            <a:r>
              <a:rPr lang="zh-CN" altLang="en-US"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年</a:t>
            </a:r>
            <a:r>
              <a:rPr lang="en-US" altLang="zh-CN"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5</a:t>
            </a:r>
            <a:r>
              <a:rPr lang="zh-CN" altLang="en-US" sz="1800" b="1" dirty="0" smtClean="0">
                <a:solidFill>
                  <a:schemeClr val="bg1"/>
                </a:solidFill>
                <a:latin typeface="Helvetica" panose="020B0604020202020204" pitchFamily="34" charset="0"/>
                <a:ea typeface="SimSun-ExtB" panose="02010609060101010101" pitchFamily="49" charset="-122"/>
                <a:cs typeface="Arial" panose="020B0604020202020204" pitchFamily="34" charset="0"/>
              </a:rPr>
              <a:t>月进出口月刊</a:t>
            </a:r>
            <a:endParaRPr lang="zh-CN" altLang="en-US" sz="1800" b="1" dirty="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4" name="原创设计师QQ598969553             _4"/>
          <p:cNvSpPr txBox="1">
            <a:spLocks noChangeArrowheads="1"/>
          </p:cNvSpPr>
          <p:nvPr/>
        </p:nvSpPr>
        <p:spPr bwMode="auto">
          <a:xfrm>
            <a:off x="2862263" y="3363769"/>
            <a:ext cx="3419475" cy="21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ts val="900"/>
              </a:lnSpc>
            </a:pPr>
            <a:r>
              <a:rPr lang="zh-CN" altLang="en-US" sz="1200" dirty="0" smtClean="0">
                <a:solidFill>
                  <a:schemeClr val="bg1"/>
                </a:solidFill>
                <a:latin typeface="Helvetica" panose="020B0604020202020204" pitchFamily="34" charset="0"/>
                <a:ea typeface="微软雅黑" panose="020B0503020204020204" pitchFamily="34" charset="-122"/>
                <a:cs typeface="Arial" panose="020B0604020202020204" pitchFamily="34" charset="0"/>
              </a:rPr>
              <a:t>苏州德意道通企业管理咨询有限公司</a:t>
            </a:r>
            <a:endParaRPr lang="zh-CN" altLang="en-US" sz="1200" dirty="0">
              <a:solidFill>
                <a:schemeClr val="bg1"/>
              </a:solidFill>
              <a:latin typeface="Helvetica" panose="020B0604020202020204" pitchFamily="34" charset="0"/>
              <a:ea typeface="微软雅黑" panose="020B0503020204020204" pitchFamily="34" charset="-122"/>
              <a:cs typeface="Arial" panose="020B0604020202020204" pitchFamily="34" charset="0"/>
            </a:endParaRPr>
          </a:p>
        </p:txBody>
      </p:sp>
      <p:grpSp>
        <p:nvGrpSpPr>
          <p:cNvPr id="25" name="原创设计师QQ598969553             _5"/>
          <p:cNvGrpSpPr>
            <a:grpSpLocks/>
          </p:cNvGrpSpPr>
          <p:nvPr/>
        </p:nvGrpSpPr>
        <p:grpSpPr bwMode="auto">
          <a:xfrm>
            <a:off x="2405063" y="2852738"/>
            <a:ext cx="4386262" cy="44450"/>
            <a:chOff x="2404630" y="2852103"/>
            <a:chExt cx="4386695" cy="45720"/>
          </a:xfrm>
        </p:grpSpPr>
        <p:sp>
          <p:nvSpPr>
            <p:cNvPr id="26" name="任意多边形 3"/>
            <p:cNvSpPr/>
            <p:nvPr/>
          </p:nvSpPr>
          <p:spPr>
            <a:xfrm>
              <a:off x="2404630" y="2880360"/>
              <a:ext cx="1991591"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任意多边形 17"/>
            <p:cNvSpPr/>
            <p:nvPr/>
          </p:nvSpPr>
          <p:spPr>
            <a:xfrm flipH="1">
              <a:off x="4600575" y="2880360"/>
              <a:ext cx="2190750" cy="0"/>
            </a:xfrm>
            <a:custGeom>
              <a:avLst/>
              <a:gdLst>
                <a:gd name="connsiteX0" fmla="*/ 2190750 w 2190750"/>
                <a:gd name="connsiteY0" fmla="*/ 0 h 0"/>
                <a:gd name="connsiteX1" fmla="*/ 0 w 2190750"/>
                <a:gd name="connsiteY1" fmla="*/ 0 h 0"/>
              </a:gdLst>
              <a:ahLst/>
              <a:cxnLst>
                <a:cxn ang="0">
                  <a:pos x="connsiteX0" y="connsiteY0"/>
                </a:cxn>
                <a:cxn ang="0">
                  <a:pos x="connsiteX1" y="connsiteY1"/>
                </a:cxn>
              </a:cxnLst>
              <a:rect l="l" t="t" r="r" b="b"/>
              <a:pathLst>
                <a:path w="2190750">
                  <a:moveTo>
                    <a:pt x="2190750" y="0"/>
                  </a:moveTo>
                  <a:lnTo>
                    <a:pt x="0" y="0"/>
                  </a:lnTo>
                </a:path>
              </a:pathLst>
            </a:custGeom>
            <a:noFill/>
            <a:ln w="19050">
              <a:gradFill flip="none" rotWithShape="1">
                <a:gsLst>
                  <a:gs pos="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27"/>
            <p:cNvSpPr/>
            <p:nvPr/>
          </p:nvSpPr>
          <p:spPr>
            <a:xfrm>
              <a:off x="4479697" y="2852103"/>
              <a:ext cx="46043"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12" name="Picture 64"/>
          <p:cNvPicPr>
            <a:picLocks noGrp="1" noSelect="1" noRot="1" noChangeAspect="1" noMove="1" noResize="1" noChangeShapeType="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934666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3"/>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par>
                                <p:cTn id="10" presetID="16" presetClass="entr" presetSubtype="21" fill="hold" nodeType="withEffect">
                                  <p:stCondLst>
                                    <p:cond delay="110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50" presetClass="entr" presetSubtype="0" decel="100000" fill="hold" grpId="0" nodeType="withEffect">
                                  <p:stCondLst>
                                    <p:cond delay="7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strVal val="#ppt_w+.3"/>
                                          </p:val>
                                        </p:tav>
                                        <p:tav tm="100000">
                                          <p:val>
                                            <p:strVal val="#ppt_w"/>
                                          </p:val>
                                        </p:tav>
                                      </p:tavLst>
                                    </p:anim>
                                    <p:anim calcmode="lin" valueType="num">
                                      <p:cBhvr>
                                        <p:cTn id="16" dur="1000" fill="hold"/>
                                        <p:tgtEl>
                                          <p:spTgt spid="23"/>
                                        </p:tgtEl>
                                        <p:attrNameLst>
                                          <p:attrName>ppt_h</p:attrName>
                                        </p:attrNameLst>
                                      </p:cBhvr>
                                      <p:tavLst>
                                        <p:tav tm="0">
                                          <p:val>
                                            <p:strVal val="#ppt_h"/>
                                          </p:val>
                                        </p:tav>
                                        <p:tav tm="100000">
                                          <p:val>
                                            <p:strVal val="#ppt_h"/>
                                          </p:val>
                                        </p:tav>
                                      </p:tavLst>
                                    </p:anim>
                                    <p:animEffect transition="in" filter="fade">
                                      <p:cBhvr>
                                        <p:cTn id="17" dur="1000"/>
                                        <p:tgtEl>
                                          <p:spTgt spid="23"/>
                                        </p:tgtEl>
                                      </p:cBhvr>
                                    </p:animEffect>
                                  </p:childTnLst>
                                </p:cTn>
                              </p:par>
                              <p:par>
                                <p:cTn id="18" presetID="53" presetClass="entr" presetSubtype="16" fill="hold" grpId="0" nodeType="withEffect">
                                  <p:stCondLst>
                                    <p:cond delay="1500"/>
                                  </p:stCondLst>
                                  <p:childTnLst>
                                    <p:set>
                                      <p:cBhvr>
                                        <p:cTn id="19" dur="1" fill="hold">
                                          <p:stCondLst>
                                            <p:cond delay="0"/>
                                          </p:stCondLst>
                                        </p:cTn>
                                        <p:tgtEl>
                                          <p:spTgt spid="24"/>
                                        </p:tgtEl>
                                        <p:attrNameLst>
                                          <p:attrName>style.visibility</p:attrName>
                                        </p:attrNameLst>
                                      </p:cBhvr>
                                      <p:to>
                                        <p:strVal val="visible"/>
                                      </p:to>
                                    </p:set>
                                    <p:anim calcmode="lin" valueType="num">
                                      <p:cBhvr>
                                        <p:cTn id="20" dur="750" fill="hold"/>
                                        <p:tgtEl>
                                          <p:spTgt spid="24"/>
                                        </p:tgtEl>
                                        <p:attrNameLst>
                                          <p:attrName>ppt_w</p:attrName>
                                        </p:attrNameLst>
                                      </p:cBhvr>
                                      <p:tavLst>
                                        <p:tav tm="0">
                                          <p:val>
                                            <p:fltVal val="0"/>
                                          </p:val>
                                        </p:tav>
                                        <p:tav tm="100000">
                                          <p:val>
                                            <p:strVal val="#ppt_w"/>
                                          </p:val>
                                        </p:tav>
                                      </p:tavLst>
                                    </p:anim>
                                    <p:anim calcmode="lin" valueType="num">
                                      <p:cBhvr>
                                        <p:cTn id="21" dur="750" fill="hold"/>
                                        <p:tgtEl>
                                          <p:spTgt spid="24"/>
                                        </p:tgtEl>
                                        <p:attrNameLst>
                                          <p:attrName>ppt_h</p:attrName>
                                        </p:attrNameLst>
                                      </p:cBhvr>
                                      <p:tavLst>
                                        <p:tav tm="0">
                                          <p:val>
                                            <p:fltVal val="0"/>
                                          </p:val>
                                        </p:tav>
                                        <p:tav tm="100000">
                                          <p:val>
                                            <p:strVal val="#ppt_h"/>
                                          </p:val>
                                        </p:tav>
                                      </p:tavLst>
                                    </p:anim>
                                    <p:animEffect transition="in" filter="fade">
                                      <p:cBhvr>
                                        <p:cTn id="2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2050" name="Picture 2"/>
          <p:cNvPicPr>
            <a:picLocks noChangeAspect="1" noChangeArrowheads="1"/>
          </p:cNvPicPr>
          <p:nvPr/>
        </p:nvPicPr>
        <p:blipFill>
          <a:blip r:embed="rId5" cstate="print"/>
          <a:srcRect/>
          <a:stretch>
            <a:fillRect/>
          </a:stretch>
        </p:blipFill>
        <p:spPr bwMode="auto">
          <a:xfrm>
            <a:off x="324000" y="914956"/>
            <a:ext cx="3888000" cy="1728797"/>
          </a:xfrm>
          <a:prstGeom prst="rect">
            <a:avLst/>
          </a:prstGeom>
          <a:noFill/>
          <a:ln w="9525">
            <a:noFill/>
            <a:miter lim="800000"/>
            <a:headEnd/>
            <a:tailEnd/>
          </a:ln>
        </p:spPr>
      </p:pic>
      <p:pic>
        <p:nvPicPr>
          <p:cNvPr id="2051" name="Picture 3"/>
          <p:cNvPicPr>
            <a:picLocks noChangeAspect="1" noChangeArrowheads="1"/>
          </p:cNvPicPr>
          <p:nvPr/>
        </p:nvPicPr>
        <p:blipFill>
          <a:blip r:embed="rId6" cstate="print"/>
          <a:srcRect/>
          <a:stretch>
            <a:fillRect/>
          </a:stretch>
        </p:blipFill>
        <p:spPr bwMode="auto">
          <a:xfrm>
            <a:off x="4572000" y="914956"/>
            <a:ext cx="4032000" cy="3863720"/>
          </a:xfrm>
          <a:prstGeom prst="rect">
            <a:avLst/>
          </a:prstGeom>
          <a:noFill/>
          <a:ln w="9525">
            <a:noFill/>
            <a:miter lim="800000"/>
            <a:headEnd/>
            <a:tailEnd/>
          </a:ln>
        </p:spPr>
      </p:pic>
      <p:pic>
        <p:nvPicPr>
          <p:cNvPr id="2052" name="Picture 4" descr="C:\Users\Administrator\Desktop\ppt模板\ppt素材\94张职场场景商务人物png高清图片\94张职场场景商务人物png高清图片 (5).png"/>
          <p:cNvPicPr>
            <a:picLocks noChangeAspect="1" noChangeArrowheads="1"/>
          </p:cNvPicPr>
          <p:nvPr/>
        </p:nvPicPr>
        <p:blipFill>
          <a:blip r:embed="rId7" cstate="print"/>
          <a:srcRect/>
          <a:stretch>
            <a:fillRect/>
          </a:stretch>
        </p:blipFill>
        <p:spPr bwMode="auto">
          <a:xfrm>
            <a:off x="1116000" y="2858956"/>
            <a:ext cx="2035788" cy="2277018"/>
          </a:xfrm>
          <a:prstGeom prst="rect">
            <a:avLst/>
          </a:prstGeom>
          <a:noFill/>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3074" name="Picture 2"/>
          <p:cNvPicPr>
            <a:picLocks noChangeAspect="1" noChangeArrowheads="1"/>
          </p:cNvPicPr>
          <p:nvPr/>
        </p:nvPicPr>
        <p:blipFill>
          <a:blip r:embed="rId5" cstate="print"/>
          <a:srcRect/>
          <a:stretch>
            <a:fillRect/>
          </a:stretch>
        </p:blipFill>
        <p:spPr bwMode="auto">
          <a:xfrm>
            <a:off x="418675" y="698957"/>
            <a:ext cx="3649325" cy="4331330"/>
          </a:xfrm>
          <a:prstGeom prst="rect">
            <a:avLst/>
          </a:prstGeom>
          <a:noFill/>
          <a:ln w="9525">
            <a:noFill/>
            <a:miter lim="800000"/>
            <a:headEnd/>
            <a:tailEnd/>
          </a:ln>
        </p:spPr>
      </p:pic>
      <p:pic>
        <p:nvPicPr>
          <p:cNvPr id="3075" name="Picture 3"/>
          <p:cNvPicPr>
            <a:picLocks noChangeAspect="1" noChangeArrowheads="1"/>
          </p:cNvPicPr>
          <p:nvPr/>
        </p:nvPicPr>
        <p:blipFill>
          <a:blip r:embed="rId6" cstate="print"/>
          <a:srcRect/>
          <a:stretch>
            <a:fillRect/>
          </a:stretch>
        </p:blipFill>
        <p:spPr bwMode="auto">
          <a:xfrm>
            <a:off x="4419663" y="770956"/>
            <a:ext cx="4256337" cy="3888000"/>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4098" name="Picture 2"/>
          <p:cNvPicPr>
            <a:picLocks noChangeAspect="1" noChangeArrowheads="1"/>
          </p:cNvPicPr>
          <p:nvPr/>
        </p:nvPicPr>
        <p:blipFill>
          <a:blip r:embed="rId5" cstate="print"/>
          <a:srcRect/>
          <a:stretch>
            <a:fillRect/>
          </a:stretch>
        </p:blipFill>
        <p:spPr bwMode="auto">
          <a:xfrm>
            <a:off x="3063253" y="770956"/>
            <a:ext cx="3017495" cy="932025"/>
          </a:xfrm>
          <a:prstGeom prst="rect">
            <a:avLst/>
          </a:prstGeom>
          <a:noFill/>
          <a:ln w="9525">
            <a:noFill/>
            <a:miter lim="800000"/>
            <a:headEnd/>
            <a:tailEnd/>
          </a:ln>
        </p:spPr>
      </p:pic>
      <p:pic>
        <p:nvPicPr>
          <p:cNvPr id="4099" name="Picture 3"/>
          <p:cNvPicPr>
            <a:picLocks noChangeAspect="1" noChangeArrowheads="1"/>
          </p:cNvPicPr>
          <p:nvPr/>
        </p:nvPicPr>
        <p:blipFill>
          <a:blip r:embed="rId6" cstate="print"/>
          <a:srcRect/>
          <a:stretch>
            <a:fillRect/>
          </a:stretch>
        </p:blipFill>
        <p:spPr bwMode="auto">
          <a:xfrm>
            <a:off x="326653" y="1818749"/>
            <a:ext cx="4317347" cy="2912207"/>
          </a:xfrm>
          <a:prstGeom prst="rect">
            <a:avLst/>
          </a:prstGeom>
          <a:noFill/>
          <a:ln w="9525">
            <a:noFill/>
            <a:miter lim="800000"/>
            <a:headEnd/>
            <a:tailEnd/>
          </a:ln>
        </p:spPr>
      </p:pic>
      <p:pic>
        <p:nvPicPr>
          <p:cNvPr id="4100" name="Picture 4"/>
          <p:cNvPicPr>
            <a:picLocks noChangeAspect="1" noChangeArrowheads="1"/>
          </p:cNvPicPr>
          <p:nvPr/>
        </p:nvPicPr>
        <p:blipFill>
          <a:blip r:embed="rId7" cstate="print"/>
          <a:srcRect/>
          <a:stretch>
            <a:fillRect/>
          </a:stretch>
        </p:blipFill>
        <p:spPr bwMode="auto">
          <a:xfrm>
            <a:off x="4716000" y="1833406"/>
            <a:ext cx="4267853" cy="2465550"/>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bwMode="auto">
          <a:xfrm>
            <a:off x="0" y="0"/>
            <a:ext cx="322337" cy="64354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3" name="原创设计师QQ598969553             _2"/>
          <p:cNvSpPr/>
          <p:nvPr/>
        </p:nvSpPr>
        <p:spPr bwMode="auto">
          <a:xfrm>
            <a:off x="99884" y="225172"/>
            <a:ext cx="216113" cy="433005"/>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原创设计师QQ598969553             _3"/>
          <p:cNvSpPr>
            <a:spLocks noChangeArrowheads="1"/>
          </p:cNvSpPr>
          <p:nvPr/>
        </p:nvSpPr>
        <p:spPr bwMode="auto">
          <a:xfrm>
            <a:off x="463550" y="194692"/>
            <a:ext cx="2430152"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2000" b="1" dirty="0" smtClean="0">
                <a:solidFill>
                  <a:schemeClr val="accent1"/>
                </a:solidFill>
                <a:latin typeface="Impact" pitchFamily="34" charset="0"/>
                <a:ea typeface="微软雅黑" pitchFamily="34" charset="-122"/>
                <a:cs typeface="宋体" pitchFamily="2" charset="-122"/>
              </a:rPr>
              <a:t>海关</a:t>
            </a:r>
            <a:r>
              <a:rPr lang="en-US" altLang="zh-CN" sz="2000" b="1" dirty="0" smtClean="0">
                <a:solidFill>
                  <a:schemeClr val="accent1"/>
                </a:solidFill>
                <a:latin typeface="Impact" pitchFamily="34" charset="0"/>
                <a:ea typeface="微软雅黑" pitchFamily="34" charset="-122"/>
                <a:cs typeface="宋体" pitchFamily="2" charset="-122"/>
              </a:rPr>
              <a:t>AEO</a:t>
            </a:r>
            <a:r>
              <a:rPr lang="zh-CN" altLang="en-US" sz="2000" b="1" dirty="0" smtClean="0">
                <a:solidFill>
                  <a:schemeClr val="accent1"/>
                </a:solidFill>
                <a:latin typeface="Impact" pitchFamily="34" charset="0"/>
                <a:ea typeface="微软雅黑" pitchFamily="34" charset="-122"/>
                <a:cs typeface="宋体" pitchFamily="2" charset="-122"/>
              </a:rPr>
              <a:t>互认实施指南</a:t>
            </a:r>
            <a:endParaRPr lang="en-US" altLang="zh-CN" sz="2000" b="1" dirty="0">
              <a:solidFill>
                <a:schemeClr val="accent2"/>
              </a:solidFill>
              <a:latin typeface="Impact" pitchFamily="34" charset="0"/>
              <a:ea typeface="微软雅黑" pitchFamily="34" charset="-122"/>
              <a:cs typeface="宋体" pitchFamily="2" charset="-122"/>
            </a:endParaRPr>
          </a:p>
        </p:txBody>
      </p:sp>
      <p:pic>
        <p:nvPicPr>
          <p:cNvPr id="22" name="Picture 64"/>
          <p:cNvPicPr>
            <a:picLocks noGrp="1" noSelect="1" noRot="1" noChangeAspect="1" noMove="1" noResize="1" noChangeShapeType="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PNG公司logo.png"/>
          <p:cNvPicPr>
            <a:picLocks noChangeAspect="1"/>
          </p:cNvPicPr>
          <p:nvPr/>
        </p:nvPicPr>
        <p:blipFill>
          <a:blip r:embed="rId4" cstate="print"/>
          <a:stretch>
            <a:fillRect/>
          </a:stretch>
        </p:blipFill>
        <p:spPr>
          <a:xfrm>
            <a:off x="7292986" y="0"/>
            <a:ext cx="1851014" cy="626956"/>
          </a:xfrm>
          <a:prstGeom prst="rect">
            <a:avLst/>
          </a:prstGeom>
        </p:spPr>
      </p:pic>
      <p:pic>
        <p:nvPicPr>
          <p:cNvPr id="5122" name="Picture 2"/>
          <p:cNvPicPr>
            <a:picLocks noChangeAspect="1" noChangeArrowheads="1"/>
          </p:cNvPicPr>
          <p:nvPr/>
        </p:nvPicPr>
        <p:blipFill>
          <a:blip r:embed="rId5" cstate="print"/>
          <a:srcRect/>
          <a:stretch>
            <a:fillRect/>
          </a:stretch>
        </p:blipFill>
        <p:spPr bwMode="auto">
          <a:xfrm>
            <a:off x="252000" y="842956"/>
            <a:ext cx="4135622" cy="3627144"/>
          </a:xfrm>
          <a:prstGeom prst="rect">
            <a:avLst/>
          </a:prstGeom>
          <a:noFill/>
          <a:ln w="9525">
            <a:noFill/>
            <a:miter lim="800000"/>
            <a:headEnd/>
            <a:tailEnd/>
          </a:ln>
        </p:spPr>
      </p:pic>
      <p:pic>
        <p:nvPicPr>
          <p:cNvPr id="5123" name="Picture 3"/>
          <p:cNvPicPr>
            <a:picLocks noChangeAspect="1" noChangeArrowheads="1"/>
          </p:cNvPicPr>
          <p:nvPr/>
        </p:nvPicPr>
        <p:blipFill>
          <a:blip r:embed="rId6" cstate="print"/>
          <a:srcRect/>
          <a:stretch>
            <a:fillRect/>
          </a:stretch>
        </p:blipFill>
        <p:spPr bwMode="auto">
          <a:xfrm>
            <a:off x="4572000" y="1498799"/>
            <a:ext cx="4209006" cy="2224157"/>
          </a:xfrm>
          <a:prstGeom prst="rect">
            <a:avLst/>
          </a:prstGeom>
          <a:noFill/>
          <a:ln w="9525">
            <a:noFill/>
            <a:miter lim="800000"/>
            <a:headEnd/>
            <a:tailEnd/>
          </a:ln>
        </p:spPr>
      </p:pic>
    </p:spTree>
    <p:extLst>
      <p:ext uri="{BB962C8B-B14F-4D97-AF65-F5344CB8AC3E}">
        <p14:creationId xmlns="" xmlns:p14="http://schemas.microsoft.com/office/powerpoint/2010/main" val="3806099760"/>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0076DA"/>
      </a:accent1>
      <a:accent2>
        <a:srgbClr val="404040"/>
      </a:accent2>
      <a:accent3>
        <a:srgbClr val="0076DA"/>
      </a:accent3>
      <a:accent4>
        <a:srgbClr val="404040"/>
      </a:accent4>
      <a:accent5>
        <a:srgbClr val="0076DA"/>
      </a:accent5>
      <a:accent6>
        <a:srgbClr val="40404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TotalTime>
  <Words>6793</Words>
  <Application>Microsoft Office PowerPoint</Application>
  <PresentationFormat>自定义</PresentationFormat>
  <Paragraphs>493</Paragraphs>
  <Slides>54</Slides>
  <Notes>54</Notes>
  <HiddenSlides>0</HiddenSlides>
  <MMClips>1</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363</cp:revision>
  <dcterms:created xsi:type="dcterms:W3CDTF">2016-02-29T06:04:00Z</dcterms:created>
  <dcterms:modified xsi:type="dcterms:W3CDTF">2017-08-17T07:46:42Z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