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Default Extension="wav" ContentType="audio/x-wav"/>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1" r:id="rId2"/>
    <p:sldId id="309" r:id="rId3"/>
    <p:sldId id="343" r:id="rId4"/>
    <p:sldId id="259" r:id="rId5"/>
    <p:sldId id="347" r:id="rId6"/>
    <p:sldId id="348" r:id="rId7"/>
    <p:sldId id="349" r:id="rId8"/>
    <p:sldId id="344" r:id="rId9"/>
    <p:sldId id="379" r:id="rId10"/>
    <p:sldId id="380" r:id="rId11"/>
    <p:sldId id="381" r:id="rId12"/>
    <p:sldId id="382" r:id="rId13"/>
    <p:sldId id="383" r:id="rId14"/>
    <p:sldId id="354" r:id="rId15"/>
    <p:sldId id="371" r:id="rId16"/>
    <p:sldId id="372" r:id="rId17"/>
    <p:sldId id="373" r:id="rId18"/>
    <p:sldId id="374" r:id="rId19"/>
    <p:sldId id="376" r:id="rId20"/>
    <p:sldId id="375" r:id="rId21"/>
    <p:sldId id="377" r:id="rId22"/>
    <p:sldId id="378" r:id="rId23"/>
    <p:sldId id="345" r:id="rId24"/>
    <p:sldId id="366" r:id="rId25"/>
    <p:sldId id="367" r:id="rId26"/>
    <p:sldId id="384" r:id="rId27"/>
    <p:sldId id="385" r:id="rId28"/>
    <p:sldId id="386" r:id="rId29"/>
    <p:sldId id="387" r:id="rId30"/>
    <p:sldId id="346" r:id="rId31"/>
    <p:sldId id="388" r:id="rId32"/>
    <p:sldId id="389" r:id="rId33"/>
    <p:sldId id="390" r:id="rId34"/>
    <p:sldId id="342" r:id="rId35"/>
  </p:sldIdLst>
  <p:sldSz cx="12195175"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9">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557AE"/>
    <a:srgbClr val="5F70EF"/>
    <a:srgbClr val="0070C0"/>
    <a:srgbClr val="DBC05B"/>
    <a:srgbClr val="BFBFBF"/>
    <a:srgbClr val="D9D9D9"/>
    <a:srgbClr val="FFFFFF"/>
    <a:srgbClr val="C69135"/>
    <a:srgbClr val="000000"/>
    <a:srgbClr val="C573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361" autoAdjust="0"/>
  </p:normalViewPr>
  <p:slideViewPr>
    <p:cSldViewPr showGuides="1">
      <p:cViewPr varScale="1">
        <p:scale>
          <a:sx n="87" d="100"/>
          <a:sy n="87" d="100"/>
        </p:scale>
        <p:origin x="-222" y="-90"/>
      </p:cViewPr>
      <p:guideLst>
        <p:guide orient="horz" pos="4319"/>
        <p:guide pos="3841"/>
      </p:guideLst>
    </p:cSldViewPr>
  </p:slideViewPr>
  <p:notesTextViewPr>
    <p:cViewPr>
      <p:scale>
        <a:sx n="1" d="1"/>
        <a:sy n="1" d="1"/>
      </p:scale>
      <p:origin x="0" y="0"/>
    </p:cViewPr>
  </p:notesTextViewPr>
  <p:sorterViewPr>
    <p:cViewPr>
      <p:scale>
        <a:sx n="55" d="100"/>
        <a:sy n="5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E4FFA8-7E0C-4803-A4C6-3DDD6AB6E33B}" type="datetimeFigureOut">
              <a:rPr lang="zh-CN" altLang="en-US" smtClean="0"/>
              <a:pPr/>
              <a:t>2017/7/17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7CD64D-B72C-4FF8-85BB-4AA899BC1DF5}" type="slidenum">
              <a:rPr lang="zh-CN" altLang="en-US" smtClean="0"/>
              <a:pPr/>
              <a:t>‹#›</a:t>
            </a:fld>
            <a:endParaRPr lang="zh-CN" altLang="en-US"/>
          </a:p>
        </p:txBody>
      </p:sp>
    </p:spTree>
    <p:extLst>
      <p:ext uri="{BB962C8B-B14F-4D97-AF65-F5344CB8AC3E}">
        <p14:creationId xmlns:p14="http://schemas.microsoft.com/office/powerpoint/2010/main" xmlns="" val="3685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1</a:t>
            </a:fld>
            <a:endParaRPr lang="zh-CN" altLang="en-US"/>
          </a:p>
        </p:txBody>
      </p:sp>
    </p:spTree>
    <p:extLst>
      <p:ext uri="{BB962C8B-B14F-4D97-AF65-F5344CB8AC3E}">
        <p14:creationId xmlns:p14="http://schemas.microsoft.com/office/powerpoint/2010/main" xmlns="" val="3459103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12</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13</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14</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pPr/>
              <a:t>34</a:t>
            </a:fld>
            <a:endParaRPr lang="zh-CN" altLang="en-US"/>
          </a:p>
        </p:txBody>
      </p:sp>
    </p:spTree>
    <p:extLst>
      <p:ext uri="{BB962C8B-B14F-4D97-AF65-F5344CB8AC3E}">
        <p14:creationId xmlns:p14="http://schemas.microsoft.com/office/powerpoint/2010/main" xmlns="" val="146436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pPr/>
              <a:t>2</a:t>
            </a:fld>
            <a:endParaRPr lang="zh-CN" altLang="en-US"/>
          </a:p>
        </p:txBody>
      </p:sp>
    </p:spTree>
    <p:extLst>
      <p:ext uri="{BB962C8B-B14F-4D97-AF65-F5344CB8AC3E}">
        <p14:creationId xmlns:p14="http://schemas.microsoft.com/office/powerpoint/2010/main" xmlns="" val="692666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4</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5</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6</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7</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17238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17238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pPr/>
              <a:t>11</a:t>
            </a:fld>
            <a:endParaRPr lang="zh-CN" altLang="en-US"/>
          </a:p>
        </p:txBody>
      </p:sp>
    </p:spTree>
    <p:extLst>
      <p:ext uri="{BB962C8B-B14F-4D97-AF65-F5344CB8AC3E}">
        <p14:creationId xmlns:p14="http://schemas.microsoft.com/office/powerpoint/2010/main" xmlns="" val="3132434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857796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258627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2446317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286240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706929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48239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57136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966702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391099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39865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3E24BF-67B8-48BD-9ABF-36DACBACC99B}" type="datetimeFigureOut">
              <a:rPr lang="zh-CN" altLang="en-US" smtClean="0"/>
              <a:pPr/>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62420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3E24BF-67B8-48BD-9ABF-36DACBACC99B}" type="datetimeFigureOut">
              <a:rPr lang="zh-CN" altLang="en-US" smtClean="0"/>
              <a:pPr/>
              <a:t>2017/7/17</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64AD9-C849-45B6-BBCC-5E990A5EEF54}" type="slidenum">
              <a:rPr lang="zh-CN" altLang="en-US" smtClean="0"/>
              <a:pPr/>
              <a:t>‹#›</a:t>
            </a:fld>
            <a:endParaRPr lang="zh-CN" altLang="en-US"/>
          </a:p>
        </p:txBody>
      </p:sp>
    </p:spTree>
    <p:extLst>
      <p:ext uri="{BB962C8B-B14F-4D97-AF65-F5344CB8AC3E}">
        <p14:creationId xmlns:p14="http://schemas.microsoft.com/office/powerpoint/2010/main" xmlns="" val="1524027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jpeg"/><Relationship Id="rId3" Type="http://schemas.openxmlformats.org/officeDocument/2006/relationships/notesSlide" Target="../notesSlides/notesSlide1.xml"/><Relationship Id="rId7" Type="http://schemas.microsoft.com/office/2007/relationships/hdphoto" Target="../media/hdphoto1.wdp"/><Relationship Id="rId12" Type="http://schemas.microsoft.com/office/2007/relationships/hdphoto" Target="../media/hdphoto3.wdp"/><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jpeg"/><Relationship Id="rId4" Type="http://schemas.microsoft.com/office/2007/relationships/media" Target="../media/media1.wav"/><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36136;&#26816;28&#21495;&#20844;&#21578;&#38468;&#20214;.doc"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36136;&#26816;29&#21495;&#20844;&#21578;&#38468;&#20214;.xls"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7.jpeg"/><Relationship Id="rId3" Type="http://schemas.openxmlformats.org/officeDocument/2006/relationships/notesSlide" Target="../notesSlides/notesSlide13.xml"/><Relationship Id="rId7" Type="http://schemas.microsoft.com/office/2007/relationships/hdphoto" Target="../media/hdphoto1.wdp"/><Relationship Id="rId12" Type="http://schemas.microsoft.com/office/2007/relationships/hdphoto" Target="../media/hdphoto3.wdp"/><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jpeg"/><Relationship Id="rId4" Type="http://schemas.microsoft.com/office/2007/relationships/media" Target="../media/media1.wav"/><Relationship Id="rId9"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hyperlink" Target="1.&#12298;&#20013;&#21326;&#20154;&#27665;&#20849;&#21644;&#22269;&#36827;&#20986;&#21475;&#31246;&#21017;&#26412;&#22269;&#23376;&#30446;&#27880;&#37322;&#65288;2017&#24180;&#35843;&#25972;&#37096;&#20998;&#65289;&#12299;.doc"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2.&#12298;&#20013;&#21326;&#20154;&#27665;&#20849;&#21644;&#22269;&#36827;&#20986;&#21475;&#31246;&#21017;&#26412;&#22269;&#23376;&#30446;&#27880;&#37322;&#65288;2017&#24180;&#24223;&#27490;&#37096;&#20998;&#65289;&#12299;.doc"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1.2017&#24180;&#21830;&#21697;&#24402;&#31867;&#20915;&#23450;&#65288;&#8544;&#65289;.doc"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hyperlink" Target="2.2017&#24180;&#22833;&#25928;&#30340;&#21830;&#21697;&#24402;&#31867;&#20915;&#23450;&#65288;&#8544;&#65289;.doc"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20844;&#21578;2017&#24180;&#31532;18&#21495;fj.tiff"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5316199" y="927427"/>
            <a:ext cx="812800" cy="731520"/>
          </a:xfrm>
          <a:prstGeom prst="rect">
            <a:avLst/>
          </a:prstGeom>
        </p:spPr>
      </p:pic>
      <p:pic>
        <p:nvPicPr>
          <p:cNvPr id="6" name="图片 5"/>
          <p:cNvPicPr>
            <a:picLocks noChangeAspect="1"/>
          </p:cNvPicPr>
          <p:nvPr/>
        </p:nvPicPr>
        <p:blipFill>
          <a:blip r:embed="rId6" cstate="email">
            <a:extLst>
              <a:ext uri="{BEBA8EAE-BF5A-486C-A8C5-ECC9F3942E4B}">
                <a14:imgProps xmlns:a14="http://schemas.microsoft.com/office/drawing/2010/main" xmlns="">
                  <a14:imgLayer r:embed="rId7">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8" cstate="email">
            <a:extLst>
              <a:ext uri="{BEBA8EAE-BF5A-486C-A8C5-ECC9F3942E4B}">
                <a14:imgProps xmlns:a14="http://schemas.microsoft.com/office/drawing/2010/main" xmlns="">
                  <a14:imgLayer r:embed="rId9">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10" cstate="email">
            <a:extLst>
              <a:ext uri="{28A0092B-C50C-407E-A947-70E740481C1C}">
                <a14:useLocalDpi xmlns:a14="http://schemas.microsoft.com/office/drawing/2010/main" xmlns=""/>
              </a:ext>
            </a:extLst>
          </a:blip>
          <a:srcRect/>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11" cstate="email">
            <a:extLst>
              <a:ext uri="{BEBA8EAE-BF5A-486C-A8C5-ECC9F3942E4B}">
                <a14:imgProps xmlns:a14="http://schemas.microsoft.com/office/drawing/2010/main" xmlns="">
                  <a14:imgLayer r:embed="rId12">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13" cstate="email">
            <a:extLst>
              <a:ext uri="{28A0092B-C50C-407E-A947-70E740481C1C}">
                <a14:useLocalDpi xmlns:a14="http://schemas.microsoft.com/office/drawing/2010/main" xmlns=""/>
              </a:ext>
            </a:extLst>
          </a:blip>
          <a:srcRect/>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36948" y="2104206"/>
            <a:ext cx="4237057" cy="2062103"/>
          </a:xfrm>
          <a:prstGeom prst="rect">
            <a:avLst/>
          </a:prstGeom>
          <a:noFill/>
        </p:spPr>
        <p:txBody>
          <a:bodyPr wrap="none" rtlCol="0">
            <a:spAutoFit/>
          </a:bodyPr>
          <a:lstStyle/>
          <a:p>
            <a:r>
              <a:rPr lang="en-US" altLang="zh-CN" sz="12800" b="1" dirty="0">
                <a:solidFill>
                  <a:srgbClr val="1557AE"/>
                </a:solidFill>
                <a:latin typeface="微软雅黑" pitchFamily="34" charset="-122"/>
                <a:ea typeface="微软雅黑" pitchFamily="34" charset="-122"/>
              </a:rPr>
              <a:t>2017</a:t>
            </a:r>
            <a:endParaRPr lang="zh-CN" altLang="en-US" sz="12800" b="1" dirty="0">
              <a:solidFill>
                <a:srgbClr val="1557AE"/>
              </a:solidFill>
              <a:latin typeface="微软雅黑" pitchFamily="34" charset="-122"/>
              <a:ea typeface="微软雅黑" pitchFamily="34" charset="-122"/>
            </a:endParaRPr>
          </a:p>
        </p:txBody>
      </p:sp>
      <p:sp>
        <p:nvSpPr>
          <p:cNvPr id="28" name="TextBox 27"/>
          <p:cNvSpPr txBox="1"/>
          <p:nvPr/>
        </p:nvSpPr>
        <p:spPr>
          <a:xfrm>
            <a:off x="336947" y="3897439"/>
            <a:ext cx="8928992" cy="748988"/>
          </a:xfrm>
          <a:prstGeom prst="rect">
            <a:avLst/>
          </a:prstGeom>
          <a:noFill/>
        </p:spPr>
        <p:txBody>
          <a:bodyPr wrap="square" rtlCol="0">
            <a:spAutoFit/>
          </a:bodyPr>
          <a:lstStyle/>
          <a:p>
            <a:r>
              <a:rPr lang="en-US" altLang="zh-CN" sz="4267" b="1" dirty="0" smtClean="0">
                <a:solidFill>
                  <a:srgbClr val="1557AE"/>
                </a:solidFill>
                <a:latin typeface="微软雅黑" panose="020B0503020204020204" pitchFamily="34" charset="-122"/>
                <a:ea typeface="微软雅黑" panose="020B0503020204020204" pitchFamily="34" charset="-122"/>
              </a:rPr>
              <a:t>4</a:t>
            </a:r>
            <a:r>
              <a:rPr lang="zh-CN" altLang="en-US" sz="4267" b="1" dirty="0" smtClean="0">
                <a:solidFill>
                  <a:srgbClr val="1557AE"/>
                </a:solidFill>
                <a:latin typeface="微软雅黑" panose="020B0503020204020204" pitchFamily="34" charset="-122"/>
                <a:ea typeface="微软雅黑" panose="020B0503020204020204" pitchFamily="34" charset="-122"/>
              </a:rPr>
              <a:t>月进出口月刊</a:t>
            </a:r>
            <a:endParaRPr lang="zh-CN" altLang="en-US" sz="4267" b="1" dirty="0">
              <a:solidFill>
                <a:srgbClr val="1557AE"/>
              </a:solidFill>
              <a:latin typeface="微软雅黑" panose="020B0503020204020204" pitchFamily="34" charset="-122"/>
              <a:ea typeface="微软雅黑" panose="020B0503020204020204" pitchFamily="34" charset="-122"/>
            </a:endParaRPr>
          </a:p>
        </p:txBody>
      </p:sp>
      <p:sp>
        <p:nvSpPr>
          <p:cNvPr id="29" name="矩形 28"/>
          <p:cNvSpPr/>
          <p:nvPr/>
        </p:nvSpPr>
        <p:spPr>
          <a:xfrm>
            <a:off x="336947" y="5418897"/>
            <a:ext cx="981231" cy="379656"/>
          </a:xfrm>
          <a:prstGeom prst="rect">
            <a:avLst/>
          </a:prstGeom>
          <a:effectLst/>
        </p:spPr>
        <p:txBody>
          <a:bodyPr wrap="none">
            <a:spAutoFit/>
          </a:bodyPr>
          <a:lstStyle/>
          <a:p>
            <a:r>
              <a:rPr lang="en-US" altLang="zh-CN" sz="1867" dirty="0" smtClean="0">
                <a:solidFill>
                  <a:srgbClr val="1557AE"/>
                </a:solidFill>
                <a:latin typeface="微软雅黑" panose="020B0503020204020204" pitchFamily="34" charset="-122"/>
                <a:ea typeface="微软雅黑" panose="020B0503020204020204" pitchFamily="34" charset="-122"/>
              </a:rPr>
              <a:t>BY:JAN</a:t>
            </a:r>
            <a:endParaRPr lang="zh-CN" altLang="en-US" sz="1867" dirty="0">
              <a:solidFill>
                <a:srgbClr val="1557AE"/>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456960" y="4725144"/>
            <a:ext cx="4560507"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451468" y="4814186"/>
            <a:ext cx="4565999"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446985" y="4842833"/>
            <a:ext cx="4570482" cy="420564"/>
          </a:xfrm>
          <a:prstGeom prst="rect">
            <a:avLst/>
          </a:prstGeom>
          <a:noFill/>
          <a:ln>
            <a:noFill/>
          </a:ln>
          <a:effectLst/>
        </p:spPr>
        <p:txBody>
          <a:bodyPr wrap="none">
            <a:spAutoFit/>
          </a:bodyPr>
          <a:lstStyle/>
          <a:p>
            <a:r>
              <a:rPr lang="zh-CN" altLang="en-US" sz="2133" dirty="0" smtClean="0">
                <a:solidFill>
                  <a:schemeClr val="bg1"/>
                </a:solidFill>
                <a:latin typeface="微软雅黑" panose="020B0503020204020204" pitchFamily="34" charset="-122"/>
                <a:ea typeface="微软雅黑" panose="020B0503020204020204" pitchFamily="34" charset="-122"/>
              </a:rPr>
              <a:t>苏州德意道通企业管理咨询有限公司</a:t>
            </a:r>
            <a:endParaRPr lang="zh-CN" altLang="en-US" sz="2133"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272360611"/>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par>
                                <p:cTn id="14" presetID="31" presetClass="entr" presetSubtype="0" fill="hold" nodeType="withEffect">
                                  <p:stCondLst>
                                    <p:cond delay="20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par>
                                <p:cTn id="26" presetID="3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3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200" fill="hold"/>
                                        <p:tgtEl>
                                          <p:spTgt spid="15"/>
                                        </p:tgtEl>
                                        <p:attrNameLst>
                                          <p:attrName>ppt_w</p:attrName>
                                        </p:attrNameLst>
                                      </p:cBhvr>
                                      <p:tavLst>
                                        <p:tav tm="0">
                                          <p:val>
                                            <p:fltVal val="0"/>
                                          </p:val>
                                        </p:tav>
                                        <p:tav tm="100000">
                                          <p:val>
                                            <p:strVal val="#ppt_w"/>
                                          </p:val>
                                        </p:tav>
                                      </p:tavLst>
                                    </p:anim>
                                    <p:anim calcmode="lin" valueType="num">
                                      <p:cBhvr>
                                        <p:cTn id="47" dur="1200" fill="hold"/>
                                        <p:tgtEl>
                                          <p:spTgt spid="15"/>
                                        </p:tgtEl>
                                        <p:attrNameLst>
                                          <p:attrName>ppt_h</p:attrName>
                                        </p:attrNameLst>
                                      </p:cBhvr>
                                      <p:tavLst>
                                        <p:tav tm="0">
                                          <p:val>
                                            <p:fltVal val="0"/>
                                          </p:val>
                                        </p:tav>
                                        <p:tav tm="100000">
                                          <p:val>
                                            <p:strVal val="#ppt_h"/>
                                          </p:val>
                                        </p:tav>
                                      </p:tavLst>
                                    </p:anim>
                                    <p:anim calcmode="lin" valueType="num">
                                      <p:cBhvr>
                                        <p:cTn id="48" dur="1200" fill="hold"/>
                                        <p:tgtEl>
                                          <p:spTgt spid="15"/>
                                        </p:tgtEl>
                                        <p:attrNameLst>
                                          <p:attrName>style.rotation</p:attrName>
                                        </p:attrNameLst>
                                      </p:cBhvr>
                                      <p:tavLst>
                                        <p:tav tm="0">
                                          <p:val>
                                            <p:fltVal val="90"/>
                                          </p:val>
                                        </p:tav>
                                        <p:tav tm="100000">
                                          <p:val>
                                            <p:fltVal val="0"/>
                                          </p:val>
                                        </p:tav>
                                      </p:tavLst>
                                    </p:anim>
                                    <p:animEffect transition="in" filter="fade">
                                      <p:cBhvr>
                                        <p:cTn id="49" dur="1200"/>
                                        <p:tgtEl>
                                          <p:spTgt spid="15"/>
                                        </p:tgtEl>
                                      </p:cBhvr>
                                    </p:animEffect>
                                  </p:childTnLst>
                                </p:cTn>
                              </p:par>
                              <p:par>
                                <p:cTn id="50" presetID="31" presetClass="entr" presetSubtype="0" fill="hold" grpId="0" nodeType="withEffect">
                                  <p:stCondLst>
                                    <p:cond delay="3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fltVal val="0"/>
                                          </p:val>
                                        </p:tav>
                                        <p:tav tm="100000">
                                          <p:val>
                                            <p:strVal val="#ppt_w"/>
                                          </p:val>
                                        </p:tav>
                                      </p:tavLst>
                                    </p:anim>
                                    <p:anim calcmode="lin" valueType="num">
                                      <p:cBhvr>
                                        <p:cTn id="53" dur="1000" fill="hold"/>
                                        <p:tgtEl>
                                          <p:spTgt spid="16"/>
                                        </p:tgtEl>
                                        <p:attrNameLst>
                                          <p:attrName>ppt_h</p:attrName>
                                        </p:attrNameLst>
                                      </p:cBhvr>
                                      <p:tavLst>
                                        <p:tav tm="0">
                                          <p:val>
                                            <p:fltVal val="0"/>
                                          </p:val>
                                        </p:tav>
                                        <p:tav tm="100000">
                                          <p:val>
                                            <p:strVal val="#ppt_h"/>
                                          </p:val>
                                        </p:tav>
                                      </p:tavLst>
                                    </p:anim>
                                    <p:anim calcmode="lin" valueType="num">
                                      <p:cBhvr>
                                        <p:cTn id="54" dur="1000" fill="hold"/>
                                        <p:tgtEl>
                                          <p:spTgt spid="16"/>
                                        </p:tgtEl>
                                        <p:attrNameLst>
                                          <p:attrName>style.rotation</p:attrName>
                                        </p:attrNameLst>
                                      </p:cBhvr>
                                      <p:tavLst>
                                        <p:tav tm="0">
                                          <p:val>
                                            <p:fltVal val="90"/>
                                          </p:val>
                                        </p:tav>
                                        <p:tav tm="100000">
                                          <p:val>
                                            <p:fltVal val="0"/>
                                          </p:val>
                                        </p:tav>
                                      </p:tavLst>
                                    </p:anim>
                                    <p:animEffect transition="in" filter="fade">
                                      <p:cBhvr>
                                        <p:cTn id="55" dur="1000"/>
                                        <p:tgtEl>
                                          <p:spTgt spid="1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1000" fill="hold"/>
                                        <p:tgtEl>
                                          <p:spTgt spid="17"/>
                                        </p:tgtEl>
                                        <p:attrNameLst>
                                          <p:attrName>ppt_w</p:attrName>
                                        </p:attrNameLst>
                                      </p:cBhvr>
                                      <p:tavLst>
                                        <p:tav tm="0">
                                          <p:val>
                                            <p:fltVal val="0"/>
                                          </p:val>
                                        </p:tav>
                                        <p:tav tm="100000">
                                          <p:val>
                                            <p:strVal val="#ppt_w"/>
                                          </p:val>
                                        </p:tav>
                                      </p:tavLst>
                                    </p:anim>
                                    <p:anim calcmode="lin" valueType="num">
                                      <p:cBhvr>
                                        <p:cTn id="59" dur="1000" fill="hold"/>
                                        <p:tgtEl>
                                          <p:spTgt spid="17"/>
                                        </p:tgtEl>
                                        <p:attrNameLst>
                                          <p:attrName>ppt_h</p:attrName>
                                        </p:attrNameLst>
                                      </p:cBhvr>
                                      <p:tavLst>
                                        <p:tav tm="0">
                                          <p:val>
                                            <p:fltVal val="0"/>
                                          </p:val>
                                        </p:tav>
                                        <p:tav tm="100000">
                                          <p:val>
                                            <p:strVal val="#ppt_h"/>
                                          </p:val>
                                        </p:tav>
                                      </p:tavLst>
                                    </p:anim>
                                    <p:anim calcmode="lin" valueType="num">
                                      <p:cBhvr>
                                        <p:cTn id="60" dur="1000" fill="hold"/>
                                        <p:tgtEl>
                                          <p:spTgt spid="17"/>
                                        </p:tgtEl>
                                        <p:attrNameLst>
                                          <p:attrName>style.rotation</p:attrName>
                                        </p:attrNameLst>
                                      </p:cBhvr>
                                      <p:tavLst>
                                        <p:tav tm="0">
                                          <p:val>
                                            <p:fltVal val="90"/>
                                          </p:val>
                                        </p:tav>
                                        <p:tav tm="100000">
                                          <p:val>
                                            <p:fltVal val="0"/>
                                          </p:val>
                                        </p:tav>
                                      </p:tavLst>
                                    </p:anim>
                                    <p:animEffect transition="in" filter="fade">
                                      <p:cBhvr>
                                        <p:cTn id="61" dur="1000"/>
                                        <p:tgtEl>
                                          <p:spTgt spid="17"/>
                                        </p:tgtEl>
                                      </p:cBhvr>
                                    </p:animEffect>
                                  </p:childTnLst>
                                </p:cTn>
                              </p:par>
                              <p:par>
                                <p:cTn id="62" presetID="31" presetClass="entr" presetSubtype="0" fill="hold" grpId="0" nodeType="withEffect">
                                  <p:stCondLst>
                                    <p:cond delay="7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par>
                                <p:cTn id="68" presetID="31" presetClass="entr" presetSubtype="0" fill="hold" grpId="0" nodeType="withEffect">
                                  <p:stCondLst>
                                    <p:cond delay="2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fltVal val="0"/>
                                          </p:val>
                                        </p:tav>
                                        <p:tav tm="100000">
                                          <p:val>
                                            <p:strVal val="#ppt_w"/>
                                          </p:val>
                                        </p:tav>
                                      </p:tavLst>
                                    </p:anim>
                                    <p:anim calcmode="lin" valueType="num">
                                      <p:cBhvr>
                                        <p:cTn id="77" dur="1000" fill="hold"/>
                                        <p:tgtEl>
                                          <p:spTgt spid="20"/>
                                        </p:tgtEl>
                                        <p:attrNameLst>
                                          <p:attrName>ppt_h</p:attrName>
                                        </p:attrNameLst>
                                      </p:cBhvr>
                                      <p:tavLst>
                                        <p:tav tm="0">
                                          <p:val>
                                            <p:fltVal val="0"/>
                                          </p:val>
                                        </p:tav>
                                        <p:tav tm="100000">
                                          <p:val>
                                            <p:strVal val="#ppt_h"/>
                                          </p:val>
                                        </p:tav>
                                      </p:tavLst>
                                    </p:anim>
                                    <p:anim calcmode="lin" valueType="num">
                                      <p:cBhvr>
                                        <p:cTn id="78" dur="1000" fill="hold"/>
                                        <p:tgtEl>
                                          <p:spTgt spid="20"/>
                                        </p:tgtEl>
                                        <p:attrNameLst>
                                          <p:attrName>style.rotation</p:attrName>
                                        </p:attrNameLst>
                                      </p:cBhvr>
                                      <p:tavLst>
                                        <p:tav tm="0">
                                          <p:val>
                                            <p:fltVal val="90"/>
                                          </p:val>
                                        </p:tav>
                                        <p:tav tm="100000">
                                          <p:val>
                                            <p:fltVal val="0"/>
                                          </p:val>
                                        </p:tav>
                                      </p:tavLst>
                                    </p:anim>
                                    <p:animEffect transition="in" filter="fade">
                                      <p:cBhvr>
                                        <p:cTn id="79" dur="1000"/>
                                        <p:tgtEl>
                                          <p:spTgt spid="20"/>
                                        </p:tgtEl>
                                      </p:cBhvr>
                                    </p:animEffect>
                                  </p:childTnLst>
                                </p:cTn>
                              </p:par>
                              <p:par>
                                <p:cTn id="80" presetID="31" presetClass="entr" presetSubtype="0" fill="hold" grpId="0" nodeType="withEffect">
                                  <p:stCondLst>
                                    <p:cond delay="300"/>
                                  </p:stCondLst>
                                  <p:childTnLst>
                                    <p:set>
                                      <p:cBhvr>
                                        <p:cTn id="81" dur="1" fill="hold">
                                          <p:stCondLst>
                                            <p:cond delay="0"/>
                                          </p:stCondLst>
                                        </p:cTn>
                                        <p:tgtEl>
                                          <p:spTgt spid="21"/>
                                        </p:tgtEl>
                                        <p:attrNameLst>
                                          <p:attrName>style.visibility</p:attrName>
                                        </p:attrNameLst>
                                      </p:cBhvr>
                                      <p:to>
                                        <p:strVal val="visible"/>
                                      </p:to>
                                    </p:set>
                                    <p:anim calcmode="lin" valueType="num">
                                      <p:cBhvr>
                                        <p:cTn id="82" dur="1000" fill="hold"/>
                                        <p:tgtEl>
                                          <p:spTgt spid="21"/>
                                        </p:tgtEl>
                                        <p:attrNameLst>
                                          <p:attrName>ppt_w</p:attrName>
                                        </p:attrNameLst>
                                      </p:cBhvr>
                                      <p:tavLst>
                                        <p:tav tm="0">
                                          <p:val>
                                            <p:fltVal val="0"/>
                                          </p:val>
                                        </p:tav>
                                        <p:tav tm="100000">
                                          <p:val>
                                            <p:strVal val="#ppt_w"/>
                                          </p:val>
                                        </p:tav>
                                      </p:tavLst>
                                    </p:anim>
                                    <p:anim calcmode="lin" valueType="num">
                                      <p:cBhvr>
                                        <p:cTn id="83" dur="1000" fill="hold"/>
                                        <p:tgtEl>
                                          <p:spTgt spid="21"/>
                                        </p:tgtEl>
                                        <p:attrNameLst>
                                          <p:attrName>ppt_h</p:attrName>
                                        </p:attrNameLst>
                                      </p:cBhvr>
                                      <p:tavLst>
                                        <p:tav tm="0">
                                          <p:val>
                                            <p:fltVal val="0"/>
                                          </p:val>
                                        </p:tav>
                                        <p:tav tm="100000">
                                          <p:val>
                                            <p:strVal val="#ppt_h"/>
                                          </p:val>
                                        </p:tav>
                                      </p:tavLst>
                                    </p:anim>
                                    <p:anim calcmode="lin" valueType="num">
                                      <p:cBhvr>
                                        <p:cTn id="84" dur="1000" fill="hold"/>
                                        <p:tgtEl>
                                          <p:spTgt spid="21"/>
                                        </p:tgtEl>
                                        <p:attrNameLst>
                                          <p:attrName>style.rotation</p:attrName>
                                        </p:attrNameLst>
                                      </p:cBhvr>
                                      <p:tavLst>
                                        <p:tav tm="0">
                                          <p:val>
                                            <p:fltVal val="90"/>
                                          </p:val>
                                        </p:tav>
                                        <p:tav tm="100000">
                                          <p:val>
                                            <p:fltVal val="0"/>
                                          </p:val>
                                        </p:tav>
                                      </p:tavLst>
                                    </p:anim>
                                    <p:animEffect transition="in" filter="fade">
                                      <p:cBhvr>
                                        <p:cTn id="85" dur="1000"/>
                                        <p:tgtEl>
                                          <p:spTgt spid="2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1000" fill="hold"/>
                                        <p:tgtEl>
                                          <p:spTgt spid="22"/>
                                        </p:tgtEl>
                                        <p:attrNameLst>
                                          <p:attrName>ppt_w</p:attrName>
                                        </p:attrNameLst>
                                      </p:cBhvr>
                                      <p:tavLst>
                                        <p:tav tm="0">
                                          <p:val>
                                            <p:fltVal val="0"/>
                                          </p:val>
                                        </p:tav>
                                        <p:tav tm="100000">
                                          <p:val>
                                            <p:strVal val="#ppt_w"/>
                                          </p:val>
                                        </p:tav>
                                      </p:tavLst>
                                    </p:anim>
                                    <p:anim calcmode="lin" valueType="num">
                                      <p:cBhvr>
                                        <p:cTn id="89" dur="1000" fill="hold"/>
                                        <p:tgtEl>
                                          <p:spTgt spid="22"/>
                                        </p:tgtEl>
                                        <p:attrNameLst>
                                          <p:attrName>ppt_h</p:attrName>
                                        </p:attrNameLst>
                                      </p:cBhvr>
                                      <p:tavLst>
                                        <p:tav tm="0">
                                          <p:val>
                                            <p:fltVal val="0"/>
                                          </p:val>
                                        </p:tav>
                                        <p:tav tm="100000">
                                          <p:val>
                                            <p:strVal val="#ppt_h"/>
                                          </p:val>
                                        </p:tav>
                                      </p:tavLst>
                                    </p:anim>
                                    <p:anim calcmode="lin" valueType="num">
                                      <p:cBhvr>
                                        <p:cTn id="90" dur="1000" fill="hold"/>
                                        <p:tgtEl>
                                          <p:spTgt spid="22"/>
                                        </p:tgtEl>
                                        <p:attrNameLst>
                                          <p:attrName>style.rotation</p:attrName>
                                        </p:attrNameLst>
                                      </p:cBhvr>
                                      <p:tavLst>
                                        <p:tav tm="0">
                                          <p:val>
                                            <p:fltVal val="90"/>
                                          </p:val>
                                        </p:tav>
                                        <p:tav tm="100000">
                                          <p:val>
                                            <p:fltVal val="0"/>
                                          </p:val>
                                        </p:tav>
                                      </p:tavLst>
                                    </p:anim>
                                    <p:animEffect transition="in" filter="fade">
                                      <p:cBhvr>
                                        <p:cTn id="91" dur="1000"/>
                                        <p:tgtEl>
                                          <p:spTgt spid="22"/>
                                        </p:tgtEl>
                                      </p:cBhvr>
                                    </p:animEffect>
                                  </p:childTnLst>
                                </p:cTn>
                              </p:par>
                            </p:childTnLst>
                          </p:cTn>
                        </p:par>
                        <p:par>
                          <p:cTn id="92" fill="hold">
                            <p:stCondLst>
                              <p:cond delay="17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par>
                          <p:cTn id="108" fill="hold">
                            <p:stCondLst>
                              <p:cond delay="2700"/>
                            </p:stCondLst>
                            <p:childTnLst>
                              <p:par>
                                <p:cTn id="109" presetID="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fill="hold"/>
                                        <p:tgtEl>
                                          <p:spTgt spid="27"/>
                                        </p:tgtEl>
                                        <p:attrNameLst>
                                          <p:attrName>ppt_x</p:attrName>
                                        </p:attrNameLst>
                                      </p:cBhvr>
                                      <p:tavLst>
                                        <p:tav tm="0">
                                          <p:val>
                                            <p:strVal val="#ppt_x"/>
                                          </p:val>
                                        </p:tav>
                                        <p:tav tm="100000">
                                          <p:val>
                                            <p:strVal val="#ppt_x"/>
                                          </p:val>
                                        </p:tav>
                                      </p:tavLst>
                                    </p:anim>
                                    <p:anim calcmode="lin" valueType="num">
                                      <p:cBhvr additive="base">
                                        <p:cTn id="112" dur="500" fill="hold"/>
                                        <p:tgtEl>
                                          <p:spTgt spid="27"/>
                                        </p:tgtEl>
                                        <p:attrNameLst>
                                          <p:attrName>ppt_y</p:attrName>
                                        </p:attrNameLst>
                                      </p:cBhvr>
                                      <p:tavLst>
                                        <p:tav tm="0">
                                          <p:val>
                                            <p:strVal val="1+#ppt_h/2"/>
                                          </p:val>
                                        </p:tav>
                                        <p:tav tm="100000">
                                          <p:val>
                                            <p:strVal val="#ppt_y"/>
                                          </p:val>
                                        </p:tav>
                                      </p:tavLst>
                                    </p:anim>
                                  </p:childTnLst>
                                </p:cTn>
                              </p:par>
                            </p:childTnLst>
                          </p:cTn>
                        </p:par>
                        <p:par>
                          <p:cTn id="113" fill="hold">
                            <p:stCondLst>
                              <p:cond delay="3200"/>
                            </p:stCondLst>
                            <p:childTnLst>
                              <p:par>
                                <p:cTn id="114" presetID="41" presetClass="entr" presetSubtype="0" fill="hold" grpId="0" nodeType="afterEffect">
                                  <p:stCondLst>
                                    <p:cond delay="0"/>
                                  </p:stCondLst>
                                  <p:iterate type="lt">
                                    <p:tmPct val="10000"/>
                                  </p:iterate>
                                  <p:childTnLst>
                                    <p:set>
                                      <p:cBhvr>
                                        <p:cTn id="115" dur="1" fill="hold">
                                          <p:stCondLst>
                                            <p:cond delay="0"/>
                                          </p:stCondLst>
                                        </p:cTn>
                                        <p:tgtEl>
                                          <p:spTgt spid="28"/>
                                        </p:tgtEl>
                                        <p:attrNameLst>
                                          <p:attrName>style.visibility</p:attrName>
                                        </p:attrNameLst>
                                      </p:cBhvr>
                                      <p:to>
                                        <p:strVal val="visible"/>
                                      </p:to>
                                    </p:set>
                                    <p:anim calcmode="lin" valueType="num">
                                      <p:cBhvr>
                                        <p:cTn id="11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8"/>
                                        </p:tgtEl>
                                        <p:attrNameLst>
                                          <p:attrName>ppt_y</p:attrName>
                                        </p:attrNameLst>
                                      </p:cBhvr>
                                      <p:tavLst>
                                        <p:tav tm="0">
                                          <p:val>
                                            <p:strVal val="#ppt_y"/>
                                          </p:val>
                                        </p:tav>
                                        <p:tav tm="100000">
                                          <p:val>
                                            <p:strVal val="#ppt_y"/>
                                          </p:val>
                                        </p:tav>
                                      </p:tavLst>
                                    </p:anim>
                                    <p:anim calcmode="lin" valueType="num">
                                      <p:cBhvr>
                                        <p:cTn id="11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8"/>
                                        </p:tgtEl>
                                      </p:cBhvr>
                                    </p:animEffect>
                                  </p:childTnLst>
                                </p:cTn>
                              </p:par>
                            </p:childTnLst>
                          </p:cTn>
                        </p:par>
                        <p:par>
                          <p:cTn id="121" fill="hold">
                            <p:stCondLst>
                              <p:cond delay="4000"/>
                            </p:stCondLst>
                            <p:childTnLst>
                              <p:par>
                                <p:cTn id="122" presetID="22" presetClass="entr" presetSubtype="8" fill="hold" nodeType="after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wipe(left)">
                                      <p:cBhvr>
                                        <p:cTn id="124" dur="500"/>
                                        <p:tgtEl>
                                          <p:spTgt spid="30"/>
                                        </p:tgtEl>
                                      </p:cBhvr>
                                    </p:animEffect>
                                  </p:childTnLst>
                                </p:cTn>
                              </p:par>
                            </p:childTnLst>
                          </p:cTn>
                        </p:par>
                        <p:par>
                          <p:cTn id="125" fill="hold">
                            <p:stCondLst>
                              <p:cond delay="4500"/>
                            </p:stCondLst>
                            <p:childTnLst>
                              <p:par>
                                <p:cTn id="126" presetID="22" presetClass="entr" presetSubtype="2" fill="hold" grpId="0" nodeType="after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wipe(right)">
                                      <p:cBhvr>
                                        <p:cTn id="128" dur="500"/>
                                        <p:tgtEl>
                                          <p:spTgt spid="31"/>
                                        </p:tgtEl>
                                      </p:cBhvr>
                                    </p:animEffect>
                                  </p:childTnLst>
                                </p:cTn>
                              </p:par>
                            </p:childTnLst>
                          </p:cTn>
                        </p:par>
                        <p:par>
                          <p:cTn id="129" fill="hold">
                            <p:stCondLst>
                              <p:cond delay="5000"/>
                            </p:stCondLst>
                            <p:childTnLst>
                              <p:par>
                                <p:cTn id="130" presetID="53" presetClass="entr" presetSubtype="16" fill="hold" grpId="0" nodeType="after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fltVal val="0"/>
                                          </p:val>
                                        </p:tav>
                                        <p:tav tm="100000">
                                          <p:val>
                                            <p:strVal val="#ppt_h"/>
                                          </p:val>
                                        </p:tav>
                                      </p:tavLst>
                                    </p:anim>
                                    <p:animEffect transition="in" filter="fade">
                                      <p:cBhvr>
                                        <p:cTn id="134" dur="500"/>
                                        <p:tgtEl>
                                          <p:spTgt spid="32"/>
                                        </p:tgtEl>
                                      </p:cBhvr>
                                    </p:animEffect>
                                  </p:childTnLst>
                                </p:cTn>
                              </p:par>
                            </p:childTnLst>
                          </p:cTn>
                        </p:par>
                        <p:par>
                          <p:cTn id="135" fill="hold">
                            <p:stCondLst>
                              <p:cond delay="5500"/>
                            </p:stCondLst>
                            <p:childTnLst>
                              <p:par>
                                <p:cTn id="136" presetID="47" presetClass="entr" presetSubtype="0" fill="hold" grpId="0" nodeType="after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fade">
                                      <p:cBhvr>
                                        <p:cTn id="138" dur="1000"/>
                                        <p:tgtEl>
                                          <p:spTgt spid="29"/>
                                        </p:tgtEl>
                                      </p:cBhvr>
                                    </p:animEffect>
                                    <p:anim calcmode="lin" valueType="num">
                                      <p:cBhvr>
                                        <p:cTn id="139" dur="1000" fill="hold"/>
                                        <p:tgtEl>
                                          <p:spTgt spid="29"/>
                                        </p:tgtEl>
                                        <p:attrNameLst>
                                          <p:attrName>ppt_x</p:attrName>
                                        </p:attrNameLst>
                                      </p:cBhvr>
                                      <p:tavLst>
                                        <p:tav tm="0">
                                          <p:val>
                                            <p:strVal val="#ppt_x"/>
                                          </p:val>
                                        </p:tav>
                                        <p:tav tm="100000">
                                          <p:val>
                                            <p:strVal val="#ppt_x"/>
                                          </p:val>
                                        </p:tav>
                                      </p:tavLst>
                                    </p:anim>
                                    <p:anim calcmode="lin" valueType="num">
                                      <p:cBhvr>
                                        <p:cTn id="1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41" repeatCount="indefinite" fill="hold" display="0">
                  <p:stCondLst>
                    <p:cond delay="indefinite"/>
                  </p:stCondLst>
                  <p:endCondLst>
                    <p:cond evt="onStopAudio" delay="0">
                      <p:tgtEl>
                        <p:sldTgt/>
                      </p:tgtEl>
                    </p:cond>
                  </p:endCondLst>
                </p:cTn>
                <p:tgtEl>
                  <p:spTgt spid="45"/>
                </p:tgtEl>
              </p:cMediaNode>
            </p:video>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28" grpId="0"/>
      <p:bldP spid="29" grpId="0"/>
      <p:bldP spid="31" grpId="0" animBg="1"/>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480963" y="620688"/>
            <a:ext cx="11089232" cy="6256403"/>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总局公告</a:t>
            </a:r>
            <a:r>
              <a:rPr lang="en-US" altLang="zh-CN" sz="1400" dirty="0" smtClean="0">
                <a:latin typeface="+mj-ea"/>
                <a:ea typeface="+mj-ea"/>
              </a:rPr>
              <a:t>2017</a:t>
            </a:r>
            <a:r>
              <a:rPr lang="zh-CN" altLang="en-US" sz="1400" dirty="0" smtClean="0">
                <a:latin typeface="+mj-ea"/>
                <a:ea typeface="+mj-ea"/>
              </a:rPr>
              <a:t>年第</a:t>
            </a:r>
            <a:r>
              <a:rPr lang="en-US" altLang="zh-CN" sz="1400" dirty="0" smtClean="0">
                <a:latin typeface="+mj-ea"/>
                <a:ea typeface="+mj-ea"/>
              </a:rPr>
              <a:t>10</a:t>
            </a:r>
            <a:r>
              <a:rPr lang="zh-CN" altLang="en-US" sz="1400" dirty="0" smtClean="0">
                <a:latin typeface="+mj-ea"/>
                <a:ea typeface="+mj-ea"/>
              </a:rPr>
              <a:t>号、税总信息办便函</a:t>
            </a:r>
            <a:r>
              <a:rPr lang="en-US" altLang="zh-CN" sz="1400" dirty="0" smtClean="0">
                <a:latin typeface="+mj-ea"/>
                <a:ea typeface="+mj-ea"/>
              </a:rPr>
              <a:t>〔2017〕49</a:t>
            </a:r>
            <a:r>
              <a:rPr lang="zh-CN" altLang="en-US" sz="1400" dirty="0" smtClean="0">
                <a:latin typeface="+mj-ea"/>
                <a:ea typeface="+mj-ea"/>
              </a:rPr>
              <a:t>号和本通知的要求，抓紧落实，争取早日上线。为此</a:t>
            </a:r>
            <a:r>
              <a:rPr lang="en-US" altLang="zh-CN" sz="1400" dirty="0" smtClean="0">
                <a:latin typeface="+mj-ea"/>
                <a:ea typeface="+mj-ea"/>
              </a:rPr>
              <a:t>,</a:t>
            </a:r>
            <a:r>
              <a:rPr lang="zh-CN" altLang="en-US" sz="1400" dirty="0" smtClean="0">
                <a:latin typeface="+mj-ea"/>
                <a:ea typeface="+mj-ea"/>
              </a:rPr>
              <a:t>提出以下要求：</a:t>
            </a:r>
          </a:p>
          <a:p>
            <a:pPr>
              <a:lnSpc>
                <a:spcPct val="150000"/>
              </a:lnSpc>
            </a:pPr>
            <a:r>
              <a:rPr lang="zh-CN" altLang="en-US" sz="1400" dirty="0" smtClean="0">
                <a:latin typeface="+mj-ea"/>
                <a:ea typeface="+mj-ea"/>
              </a:rPr>
              <a:t>　　</a:t>
            </a:r>
            <a:r>
              <a:rPr lang="zh-CN" altLang="en-US" sz="1400" b="1" dirty="0" smtClean="0">
                <a:latin typeface="+mj-ea"/>
                <a:ea typeface="+mj-ea"/>
              </a:rPr>
              <a:t>（一）加强组织领导。</a:t>
            </a:r>
            <a:r>
              <a:rPr lang="zh-CN" altLang="en-US" sz="1400" dirty="0" smtClean="0">
                <a:latin typeface="+mj-ea"/>
                <a:ea typeface="+mj-ea"/>
              </a:rPr>
              <a:t>各省国税局、地税局应当在省税收风险管理工作领导小组办公室统一领导下，建立由所得税管理部门牵头，税收征管、电子税务、纳税服务等部门参加的风险提示服务工作推进协调机制。牵头部门要负主责</a:t>
            </a:r>
            <a:r>
              <a:rPr lang="en-US" altLang="zh-CN" sz="1400" dirty="0" smtClean="0">
                <a:latin typeface="+mj-ea"/>
                <a:ea typeface="+mj-ea"/>
              </a:rPr>
              <a:t>,</a:t>
            </a:r>
            <a:r>
              <a:rPr lang="zh-CN" altLang="en-US" sz="1400" dirty="0" smtClean="0">
                <a:latin typeface="+mj-ea"/>
                <a:ea typeface="+mj-ea"/>
              </a:rPr>
              <a:t>细化落实方案，明确时间表、路线图。各部门要按照职责分工和方案要求，迅速开展工作。</a:t>
            </a:r>
          </a:p>
          <a:p>
            <a:pPr>
              <a:lnSpc>
                <a:spcPct val="150000"/>
              </a:lnSpc>
            </a:pPr>
            <a:r>
              <a:rPr lang="zh-CN" altLang="en-US" sz="1400" dirty="0" smtClean="0">
                <a:latin typeface="+mj-ea"/>
                <a:ea typeface="+mj-ea"/>
              </a:rPr>
              <a:t>　　</a:t>
            </a:r>
            <a:r>
              <a:rPr lang="zh-CN" altLang="en-US" sz="1400" b="1" dirty="0" smtClean="0">
                <a:latin typeface="+mj-ea"/>
                <a:ea typeface="+mj-ea"/>
              </a:rPr>
              <a:t>（二）加强统筹协调。</a:t>
            </a:r>
            <a:r>
              <a:rPr lang="zh-CN" altLang="en-US" sz="1400" dirty="0" smtClean="0">
                <a:latin typeface="+mj-ea"/>
                <a:ea typeface="+mj-ea"/>
              </a:rPr>
              <a:t>各省国税局、地税局要依托国税、地税合作联席会议机制，切实加强合作，争取同城同期为纳税人开展政策风险提示服务。</a:t>
            </a:r>
          </a:p>
          <a:p>
            <a:pPr>
              <a:lnSpc>
                <a:spcPct val="150000"/>
              </a:lnSpc>
            </a:pPr>
            <a:r>
              <a:rPr lang="zh-CN" altLang="en-US" sz="1400" dirty="0" smtClean="0">
                <a:latin typeface="+mj-ea"/>
                <a:ea typeface="+mj-ea"/>
              </a:rPr>
              <a:t>　　</a:t>
            </a:r>
            <a:r>
              <a:rPr lang="zh-CN" altLang="en-US" sz="1400" b="1" dirty="0" smtClean="0">
                <a:latin typeface="+mj-ea"/>
                <a:ea typeface="+mj-ea"/>
              </a:rPr>
              <a:t>（三）加快工作准备。</a:t>
            </a:r>
            <a:r>
              <a:rPr lang="zh-CN" altLang="en-US" sz="1400" dirty="0" smtClean="0">
                <a:latin typeface="+mj-ea"/>
                <a:ea typeface="+mj-ea"/>
              </a:rPr>
              <a:t>各省国税局、地税局应加快开展软件的安装与测试等工作，完成后即可上线投入使用。原则上，各地应在</a:t>
            </a:r>
            <a:endParaRPr lang="en-US" altLang="zh-CN" sz="1400" dirty="0" smtClean="0">
              <a:latin typeface="+mj-ea"/>
              <a:ea typeface="+mj-ea"/>
            </a:endParaRPr>
          </a:p>
          <a:p>
            <a:pPr>
              <a:lnSpc>
                <a:spcPct val="150000"/>
              </a:lnSpc>
            </a:pPr>
            <a:r>
              <a:rPr lang="en-US" altLang="zh-CN" sz="1400" dirty="0" smtClean="0">
                <a:latin typeface="+mj-ea"/>
                <a:ea typeface="+mj-ea"/>
              </a:rPr>
              <a:t>4</a:t>
            </a:r>
            <a:r>
              <a:rPr lang="zh-CN" altLang="en-US" sz="1400" dirty="0" smtClean="0">
                <a:latin typeface="+mj-ea"/>
                <a:ea typeface="+mj-ea"/>
              </a:rPr>
              <a:t>月</a:t>
            </a:r>
            <a:r>
              <a:rPr lang="en-US" altLang="zh-CN" sz="1400" dirty="0" smtClean="0">
                <a:latin typeface="+mj-ea"/>
                <a:ea typeface="+mj-ea"/>
              </a:rPr>
              <a:t>30</a:t>
            </a:r>
            <a:r>
              <a:rPr lang="zh-CN" altLang="en-US" sz="1400" dirty="0" smtClean="0">
                <a:latin typeface="+mj-ea"/>
                <a:ea typeface="+mj-ea"/>
              </a:rPr>
              <a:t>日前完成软件系统安装及调试。</a:t>
            </a:r>
          </a:p>
          <a:p>
            <a:pPr>
              <a:lnSpc>
                <a:spcPct val="150000"/>
              </a:lnSpc>
            </a:pPr>
            <a:r>
              <a:rPr lang="zh-CN" altLang="en-US" sz="1400" dirty="0" smtClean="0">
                <a:latin typeface="+mj-ea"/>
                <a:ea typeface="+mj-ea"/>
              </a:rPr>
              <a:t>　　</a:t>
            </a:r>
            <a:r>
              <a:rPr lang="zh-CN" altLang="en-US" sz="1400" b="1" dirty="0" smtClean="0">
                <a:latin typeface="+mj-ea"/>
                <a:ea typeface="+mj-ea"/>
              </a:rPr>
              <a:t>（四）加强宣传辅导。</a:t>
            </a:r>
            <a:r>
              <a:rPr lang="zh-CN" altLang="en-US" sz="1400" dirty="0" smtClean="0">
                <a:latin typeface="+mj-ea"/>
                <a:ea typeface="+mj-ea"/>
              </a:rPr>
              <a:t>各省国税局、地税局要认真做好服务内容的宣传与风险指标的解读。要突出宣传重点，向纳税人讲清楚，风险提示服务是税务机关推出的一项便民措施，也是纳税服务的升级之举，不改变纳税人依法自行计算和申报应纳税额、享受法定权益、承担法律责任的权利和义务。要通过多种渠道，扩大宣传范围，引导纳税人自愿选择接受服务，赢得社会各界的理解和支持。对纳税服务前台工作人员（办税服务厅、</a:t>
            </a:r>
            <a:r>
              <a:rPr lang="en-US" altLang="zh-CN" sz="1400" dirty="0" smtClean="0">
                <a:latin typeface="+mj-ea"/>
                <a:ea typeface="+mj-ea"/>
              </a:rPr>
              <a:t>12366</a:t>
            </a:r>
            <a:r>
              <a:rPr lang="zh-CN" altLang="en-US" sz="1400" dirty="0" smtClean="0">
                <a:latin typeface="+mj-ea"/>
                <a:ea typeface="+mj-ea"/>
              </a:rPr>
              <a:t>热线）在系统使用前进行培训。税务总局将开展相关培训，各省国税局、地税局也要派专家到各地</a:t>
            </a:r>
            <a:r>
              <a:rPr lang="en-US" altLang="zh-CN" sz="1400" dirty="0" smtClean="0">
                <a:latin typeface="+mj-ea"/>
                <a:ea typeface="+mj-ea"/>
              </a:rPr>
              <a:t>12366</a:t>
            </a:r>
            <a:r>
              <a:rPr lang="zh-CN" altLang="en-US" sz="1400" dirty="0" smtClean="0">
                <a:latin typeface="+mj-ea"/>
                <a:ea typeface="+mj-ea"/>
              </a:rPr>
              <a:t>纳税服务中心授课辅导，并加强对基层税务人员的培训。</a:t>
            </a:r>
          </a:p>
          <a:p>
            <a:pPr>
              <a:lnSpc>
                <a:spcPct val="150000"/>
              </a:lnSpc>
            </a:pPr>
            <a:r>
              <a:rPr lang="zh-CN" altLang="en-US" sz="1400" dirty="0" smtClean="0">
                <a:latin typeface="+mj-ea"/>
                <a:ea typeface="+mj-ea"/>
              </a:rPr>
              <a:t>　　</a:t>
            </a:r>
            <a:r>
              <a:rPr lang="zh-CN" altLang="en-US" sz="1400" b="1" dirty="0" smtClean="0">
                <a:latin typeface="+mj-ea"/>
                <a:ea typeface="+mj-ea"/>
              </a:rPr>
              <a:t>（五）严肃工作纪律。</a:t>
            </a:r>
            <a:r>
              <a:rPr lang="zh-CN" altLang="en-US" sz="1400" dirty="0" smtClean="0">
                <a:latin typeface="+mj-ea"/>
                <a:ea typeface="+mj-ea"/>
              </a:rPr>
              <a:t>风险提示服务是税务机关提供的一项服务措施，是否选择接受服务，是纳税人的自愿行为。各省国税局、地税局严禁强制纳税人接受服务，也不得以提供此项服务为名，向纳税人收取或变相收取费用。</a:t>
            </a:r>
          </a:p>
          <a:p>
            <a:pPr>
              <a:lnSpc>
                <a:spcPct val="150000"/>
              </a:lnSpc>
            </a:pPr>
            <a:r>
              <a:rPr lang="zh-CN" altLang="en-US" sz="1400" dirty="0" smtClean="0">
                <a:latin typeface="+mj-ea"/>
                <a:ea typeface="+mj-ea"/>
              </a:rPr>
              <a:t>　　</a:t>
            </a:r>
            <a:r>
              <a:rPr lang="zh-CN" altLang="en-US" sz="1400" b="1" dirty="0" smtClean="0">
                <a:latin typeface="+mj-ea"/>
                <a:ea typeface="+mj-ea"/>
              </a:rPr>
              <a:t>（六）报送工作情况。</a:t>
            </a:r>
            <a:r>
              <a:rPr lang="zh-CN" altLang="en-US" sz="1400" dirty="0" smtClean="0">
                <a:latin typeface="+mj-ea"/>
                <a:ea typeface="+mj-ea"/>
              </a:rPr>
              <a:t>为加强工作指导，全面了解和掌握各省国税局、地税局工作情况。企业所得税汇算清缴结束后一个月内（</a:t>
            </a:r>
            <a:r>
              <a:rPr lang="en-US" altLang="zh-CN" sz="1400" dirty="0" smtClean="0">
                <a:latin typeface="+mj-ea"/>
                <a:ea typeface="+mj-ea"/>
              </a:rPr>
              <a:t>6</a:t>
            </a:r>
            <a:r>
              <a:rPr lang="zh-CN" altLang="en-US" sz="1400" dirty="0" smtClean="0">
                <a:latin typeface="+mj-ea"/>
                <a:ea typeface="+mj-ea"/>
              </a:rPr>
              <a:t>月</a:t>
            </a:r>
            <a:r>
              <a:rPr lang="en-US" altLang="zh-CN" sz="1400" dirty="0" smtClean="0">
                <a:latin typeface="+mj-ea"/>
                <a:ea typeface="+mj-ea"/>
              </a:rPr>
              <a:t>30</a:t>
            </a:r>
            <a:r>
              <a:rPr lang="zh-CN" altLang="en-US" sz="1400" dirty="0" smtClean="0">
                <a:latin typeface="+mj-ea"/>
                <a:ea typeface="+mj-ea"/>
              </a:rPr>
              <a:t>日前），各省国税局、地税局应将工作开展情况、成效统计情况通过可控</a:t>
            </a:r>
            <a:r>
              <a:rPr lang="en-US" altLang="zh-CN" sz="1400" dirty="0" smtClean="0">
                <a:latin typeface="+mj-ea"/>
                <a:ea typeface="+mj-ea"/>
              </a:rPr>
              <a:t>FTP</a:t>
            </a:r>
            <a:r>
              <a:rPr lang="zh-CN" altLang="en-US" sz="1400" dirty="0" smtClean="0">
                <a:latin typeface="+mj-ea"/>
                <a:ea typeface="+mj-ea"/>
              </a:rPr>
              <a:t>报送税务总局（所得税司企业所得税三处）。</a:t>
            </a:r>
          </a:p>
          <a:p>
            <a:pPr algn="r">
              <a:lnSpc>
                <a:spcPct val="150000"/>
              </a:lnSpc>
            </a:pPr>
            <a:r>
              <a:rPr lang="zh-CN" altLang="en-US" sz="1400" dirty="0" smtClean="0">
                <a:latin typeface="+mj-ea"/>
                <a:ea typeface="+mj-ea"/>
              </a:rPr>
              <a:t>国家税务总局</a:t>
            </a:r>
          </a:p>
          <a:p>
            <a:pPr algn="r">
              <a:lnSpc>
                <a:spcPct val="150000"/>
              </a:lnSpc>
            </a:pPr>
            <a:r>
              <a:rPr lang="en-US" altLang="zh-CN" sz="1400" dirty="0" smtClean="0">
                <a:latin typeface="+mj-ea"/>
                <a:ea typeface="+mj-ea"/>
              </a:rPr>
              <a:t>2017</a:t>
            </a:r>
            <a:r>
              <a:rPr lang="zh-CN" altLang="en-US" sz="1400" dirty="0" smtClean="0">
                <a:latin typeface="+mj-ea"/>
                <a:ea typeface="+mj-ea"/>
              </a:rPr>
              <a:t>年</a:t>
            </a:r>
            <a:r>
              <a:rPr lang="en-US" altLang="zh-CN" sz="1400" dirty="0" smtClean="0">
                <a:latin typeface="+mj-ea"/>
                <a:ea typeface="+mj-ea"/>
              </a:rPr>
              <a:t>4</a:t>
            </a:r>
            <a:r>
              <a:rPr lang="zh-CN" altLang="en-US" sz="1400" dirty="0" smtClean="0">
                <a:latin typeface="+mj-ea"/>
                <a:ea typeface="+mj-ea"/>
              </a:rPr>
              <a:t>月</a:t>
            </a:r>
            <a:r>
              <a:rPr lang="en-US" altLang="zh-CN" sz="1400" dirty="0" smtClean="0">
                <a:latin typeface="+mj-ea"/>
                <a:ea typeface="+mj-ea"/>
              </a:rPr>
              <a:t>19</a:t>
            </a:r>
            <a:r>
              <a:rPr lang="zh-CN" altLang="en-US" sz="1400" dirty="0" smtClean="0">
                <a:latin typeface="+mj-ea"/>
                <a:ea typeface="+mj-ea"/>
              </a:rPr>
              <a:t>日</a:t>
            </a:r>
            <a:endParaRPr lang="en-US" altLang="zh-CN" sz="1400" dirty="0">
              <a:latin typeface="+mj-ea"/>
              <a:ea typeface="+mj-ea"/>
            </a:endParaRPr>
          </a:p>
        </p:txBody>
      </p:sp>
      <p:grpSp>
        <p:nvGrpSpPr>
          <p:cNvPr id="2" name="组合 28"/>
          <p:cNvGrpSpPr/>
          <p:nvPr/>
        </p:nvGrpSpPr>
        <p:grpSpPr>
          <a:xfrm>
            <a:off x="11066139" y="2276872"/>
            <a:ext cx="823376" cy="86596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31"/>
          <p:cNvGrpSpPr/>
          <p:nvPr/>
        </p:nvGrpSpPr>
        <p:grpSpPr>
          <a:xfrm>
            <a:off x="11498187" y="1556792"/>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7"/>
          <p:cNvGrpSpPr/>
          <p:nvPr/>
        </p:nvGrpSpPr>
        <p:grpSpPr>
          <a:xfrm>
            <a:off x="11426179" y="90872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51"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750"/>
                                        <p:tgtEl>
                                          <p:spTgt spid="28"/>
                                        </p:tgtEl>
                                      </p:cBhvr>
                                    </p:animEffect>
                                  </p:childTnLst>
                                </p:cTn>
                              </p:par>
                              <p:par>
                                <p:cTn id="8" presetID="2" presetClass="entr" presetSubtype="6" fill="hold" nodeType="withEffect">
                                  <p:stCondLst>
                                    <p:cond delay="75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1+#ppt_w/2"/>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par>
                                <p:cTn id="12" presetID="2" presetClass="entr" presetSubtype="6" fill="hold" nodeType="withEffect">
                                  <p:stCondLst>
                                    <p:cond delay="7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1+#ppt_w/2"/>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75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264939"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25"/>
          <p:cNvGrpSpPr/>
          <p:nvPr/>
        </p:nvGrpSpPr>
        <p:grpSpPr>
          <a:xfrm>
            <a:off x="1417067" y="6237312"/>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1"/>
          <p:cNvGrpSpPr/>
          <p:nvPr/>
        </p:nvGrpSpPr>
        <p:grpSpPr>
          <a:xfrm>
            <a:off x="192931" y="522920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14" name="TextBox 13"/>
          <p:cNvSpPr txBox="1"/>
          <p:nvPr/>
        </p:nvSpPr>
        <p:spPr>
          <a:xfrm>
            <a:off x="505586" y="436602"/>
            <a:ext cx="8400313" cy="40011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000" dirty="0" smtClean="0"/>
              <a:t>国家税务总局 关于进一步做好税收服务“一带一路”建设工作的通知</a:t>
            </a:r>
            <a:endParaRPr lang="zh-CN" altLang="en-US" sz="2000" dirty="0"/>
          </a:p>
        </p:txBody>
      </p:sp>
      <p:sp>
        <p:nvSpPr>
          <p:cNvPr id="15" name="TextBox 6"/>
          <p:cNvSpPr txBox="1"/>
          <p:nvPr/>
        </p:nvSpPr>
        <p:spPr>
          <a:xfrm>
            <a:off x="480963" y="836712"/>
            <a:ext cx="11089232" cy="5882775"/>
          </a:xfrm>
          <a:prstGeom prst="rect">
            <a:avLst/>
          </a:prstGeom>
          <a:noFill/>
        </p:spPr>
        <p:txBody>
          <a:bodyPr wrap="square" lIns="115134" tIns="57568" rIns="115134" bIns="57568" rtlCol="0">
            <a:spAutoFit/>
          </a:bodyPr>
          <a:lstStyle/>
          <a:p>
            <a:pPr>
              <a:lnSpc>
                <a:spcPct val="150000"/>
              </a:lnSpc>
            </a:pPr>
            <a:r>
              <a:rPr lang="zh-CN" altLang="en-US" sz="1400" b="1" dirty="0" smtClean="0">
                <a:latin typeface="+mj-ea"/>
                <a:ea typeface="+mj-ea"/>
              </a:rPr>
              <a:t>各省、自治区、直辖市和计划单列市国家税务局、地方税务局：</a:t>
            </a:r>
          </a:p>
          <a:p>
            <a:pPr>
              <a:lnSpc>
                <a:spcPct val="150000"/>
              </a:lnSpc>
            </a:pPr>
            <a:r>
              <a:rPr lang="zh-CN" altLang="en-US" sz="1400" dirty="0" smtClean="0">
                <a:latin typeface="+mj-ea"/>
                <a:ea typeface="+mj-ea"/>
              </a:rPr>
              <a:t>　　为深入贯彻落实党中央、国务院关于扎实推进“一带一路”建设的要求，更好发挥税收作用，现就进一步做好相关工作通知如下：</a:t>
            </a:r>
          </a:p>
          <a:p>
            <a:pPr>
              <a:lnSpc>
                <a:spcPct val="150000"/>
              </a:lnSpc>
            </a:pPr>
            <a:r>
              <a:rPr lang="zh-CN" altLang="en-US" sz="1400" dirty="0" smtClean="0">
                <a:latin typeface="+mj-ea"/>
                <a:ea typeface="+mj-ea"/>
              </a:rPr>
              <a:t>　　</a:t>
            </a:r>
            <a:r>
              <a:rPr lang="zh-CN" altLang="en-US" sz="1400" b="1" dirty="0" smtClean="0">
                <a:latin typeface="+mj-ea"/>
                <a:ea typeface="+mj-ea"/>
              </a:rPr>
              <a:t>一、高度重视税收服务“一带一路”工作</a:t>
            </a:r>
          </a:p>
          <a:p>
            <a:pPr>
              <a:lnSpc>
                <a:spcPct val="150000"/>
              </a:lnSpc>
            </a:pPr>
            <a:r>
              <a:rPr lang="zh-CN" altLang="en-US" sz="1400" dirty="0" smtClean="0">
                <a:latin typeface="+mj-ea"/>
                <a:ea typeface="+mj-ea"/>
              </a:rPr>
              <a:t>　　“一带一路”战略是党中央、国务院打造我国对外开放新格局的重大发展战略。战略提出以来，“一带一路”建设进展迅速，取得了令人瞩目的成绩。</a:t>
            </a:r>
            <a:r>
              <a:rPr lang="en-US" altLang="zh-CN" sz="1400" dirty="0" smtClean="0">
                <a:latin typeface="+mj-ea"/>
                <a:ea typeface="+mj-ea"/>
              </a:rPr>
              <a:t>2017</a:t>
            </a:r>
            <a:r>
              <a:rPr lang="zh-CN" altLang="en-US" sz="1400" dirty="0" smtClean="0">
                <a:latin typeface="+mj-ea"/>
                <a:ea typeface="+mj-ea"/>
              </a:rPr>
              <a:t>年政府工作报告中明确提出“扎实推进‘一带一路’建设。坚持共商共建共享，加快陆上经济走廊和海上合作支点建设，构建沿线大通关合作机制”。</a:t>
            </a:r>
            <a:r>
              <a:rPr lang="en-US" altLang="zh-CN" sz="1400" dirty="0" smtClean="0">
                <a:latin typeface="+mj-ea"/>
                <a:ea typeface="+mj-ea"/>
              </a:rPr>
              <a:t>2017</a:t>
            </a:r>
            <a:r>
              <a:rPr lang="zh-CN" altLang="en-US" sz="1400" dirty="0" smtClean="0">
                <a:latin typeface="+mj-ea"/>
                <a:ea typeface="+mj-ea"/>
              </a:rPr>
              <a:t>年</a:t>
            </a:r>
            <a:r>
              <a:rPr lang="en-US" altLang="zh-CN" sz="1400" dirty="0" smtClean="0">
                <a:latin typeface="+mj-ea"/>
                <a:ea typeface="+mj-ea"/>
              </a:rPr>
              <a:t>5</a:t>
            </a:r>
            <a:r>
              <a:rPr lang="zh-CN" altLang="en-US" sz="1400" dirty="0" smtClean="0">
                <a:latin typeface="+mj-ea"/>
                <a:ea typeface="+mj-ea"/>
              </a:rPr>
              <a:t>月，我国将主办“一带一路”国际合作高峰论坛，共商合作大计，共建合作平台，共享合作成果，为促进世界经济增长、深化区域合作打造坚实基础。</a:t>
            </a:r>
          </a:p>
          <a:p>
            <a:pPr>
              <a:lnSpc>
                <a:spcPct val="150000"/>
              </a:lnSpc>
            </a:pPr>
            <a:r>
              <a:rPr lang="zh-CN" altLang="en-US" sz="1400" dirty="0" smtClean="0">
                <a:latin typeface="+mj-ea"/>
                <a:ea typeface="+mj-ea"/>
              </a:rPr>
              <a:t>　　税收作为全球经济治理的重要组成部分，有助于优化生产要素配置、消除跨境投资障碍、推动国际经济合作，对推进“一带一路”建设发挥着重要作用。各级税务机关要充分认识“一带一路”建设的重要意义，主动服务国家对外开放大局，落实</a:t>
            </a:r>
            <a:r>
              <a:rPr lang="en-US" altLang="zh-CN" sz="1400" dirty="0" smtClean="0">
                <a:latin typeface="+mj-ea"/>
                <a:ea typeface="+mj-ea"/>
              </a:rPr>
              <a:t>2017</a:t>
            </a:r>
            <a:r>
              <a:rPr lang="zh-CN" altLang="en-US" sz="1400" dirty="0" smtClean="0">
                <a:latin typeface="+mj-ea"/>
                <a:ea typeface="+mj-ea"/>
              </a:rPr>
              <a:t>年全国税务工作会议相关工作要求，进一步完善税收服务“一带一路”工作体系，为我国企业参与国际经济合作创造良好的税收环境。</a:t>
            </a:r>
          </a:p>
          <a:p>
            <a:pPr>
              <a:lnSpc>
                <a:spcPct val="150000"/>
              </a:lnSpc>
            </a:pPr>
            <a:r>
              <a:rPr lang="zh-CN" altLang="en-US" sz="1400" dirty="0" smtClean="0">
                <a:latin typeface="+mj-ea"/>
                <a:ea typeface="+mj-ea"/>
              </a:rPr>
              <a:t>　　</a:t>
            </a:r>
            <a:r>
              <a:rPr lang="zh-CN" altLang="en-US" sz="1400" b="1" dirty="0" smtClean="0">
                <a:latin typeface="+mj-ea"/>
                <a:ea typeface="+mj-ea"/>
              </a:rPr>
              <a:t>二、认真落实税收服务“一带一路”工作</a:t>
            </a:r>
          </a:p>
          <a:p>
            <a:pPr>
              <a:lnSpc>
                <a:spcPct val="150000"/>
              </a:lnSpc>
            </a:pPr>
            <a:r>
              <a:rPr lang="zh-CN" altLang="en-US" sz="1400" dirty="0" smtClean="0">
                <a:latin typeface="+mj-ea"/>
                <a:ea typeface="+mj-ea"/>
              </a:rPr>
              <a:t>　　（一）做好税收协定执行</a:t>
            </a:r>
          </a:p>
          <a:p>
            <a:pPr>
              <a:lnSpc>
                <a:spcPct val="150000"/>
              </a:lnSpc>
            </a:pPr>
            <a:r>
              <a:rPr lang="zh-CN" altLang="en-US" sz="1400" dirty="0" smtClean="0">
                <a:latin typeface="+mj-ea"/>
                <a:ea typeface="+mj-ea"/>
              </a:rPr>
              <a:t>　　落实税收协定政策，营造优良营商环境，保障我国“走出去”企业的合法权益。加强我国居民享受税收协定待遇的服务、管理、统计分析工作，跟踪我国对外投资企业经营情况，及时反映境外涉税争议，配合税务总局与“一带一路”沿线国家税务主管当局就跨境纳税人提起的涉税争议开展相互协商。</a:t>
            </a:r>
          </a:p>
          <a:p>
            <a:pPr>
              <a:lnSpc>
                <a:spcPct val="150000"/>
              </a:lnSpc>
            </a:pPr>
            <a:r>
              <a:rPr lang="zh-CN" altLang="en-US" sz="1400" dirty="0" smtClean="0">
                <a:latin typeface="+mj-ea"/>
                <a:ea typeface="+mj-ea"/>
              </a:rPr>
              <a:t>　　（二）落实相关国内税收政策</a:t>
            </a:r>
          </a:p>
          <a:p>
            <a:pPr>
              <a:lnSpc>
                <a:spcPct val="150000"/>
              </a:lnSpc>
            </a:pPr>
            <a:r>
              <a:rPr lang="zh-CN" altLang="en-US" sz="1400" dirty="0" smtClean="0">
                <a:latin typeface="+mj-ea"/>
                <a:ea typeface="+mj-ea"/>
              </a:rPr>
              <a:t>　　结合全面推开营改增试点工作，落实跨境应税服务退税或免税政策、天然气等资源进口税收优惠政策、对外投资和对外承包工程出口货物退（免）税政策；按照所得税政策规定，落实境外所得税收抵免政策，减轻企业税收负担，促进国际资源共享和国际产能合作。</a:t>
            </a:r>
            <a:endParaRPr lang="en-US" altLang="zh-CN" sz="1400" dirty="0">
              <a:latin typeface="+mj-ea"/>
              <a:ea typeface="+mj-ea"/>
            </a:endParaRP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250"/>
                                        <p:tgtEl>
                                          <p:spTgt spid="41"/>
                                        </p:tgtEl>
                                      </p:cBhvr>
                                    </p:animEffect>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264939"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25"/>
          <p:cNvGrpSpPr/>
          <p:nvPr/>
        </p:nvGrpSpPr>
        <p:grpSpPr>
          <a:xfrm>
            <a:off x="1417067" y="6237312"/>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1"/>
          <p:cNvGrpSpPr/>
          <p:nvPr/>
        </p:nvGrpSpPr>
        <p:grpSpPr>
          <a:xfrm>
            <a:off x="192931" y="522920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13" name="TextBox 6"/>
          <p:cNvSpPr txBox="1"/>
          <p:nvPr/>
        </p:nvSpPr>
        <p:spPr>
          <a:xfrm>
            <a:off x="480963" y="260648"/>
            <a:ext cx="11089232" cy="6529106"/>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　　（三）优化“走出去”税收服务</a:t>
            </a:r>
          </a:p>
          <a:p>
            <a:pPr>
              <a:lnSpc>
                <a:spcPct val="150000"/>
              </a:lnSpc>
            </a:pPr>
            <a:r>
              <a:rPr lang="zh-CN" altLang="en-US" sz="1400" dirty="0" smtClean="0">
                <a:latin typeface="+mj-ea"/>
                <a:ea typeface="+mj-ea"/>
              </a:rPr>
              <a:t>　　落实“放管服”改革要求，推动税收服务优化升级。落实出口退（免）税企业分类管理、简化出口退（免）税流程、简化消除双重征税政策适用手续等规定，进一步减轻纳税人办税负担。做好</a:t>
            </a:r>
            <a:r>
              <a:rPr lang="en-US" altLang="zh-CN" sz="1400" dirty="0" smtClean="0">
                <a:latin typeface="+mj-ea"/>
                <a:ea typeface="+mj-ea"/>
              </a:rPr>
              <a:t>《</a:t>
            </a:r>
            <a:r>
              <a:rPr lang="zh-CN" altLang="en-US" sz="1400" dirty="0" smtClean="0">
                <a:latin typeface="+mj-ea"/>
                <a:ea typeface="+mj-ea"/>
              </a:rPr>
              <a:t>中国税收居民身份证明</a:t>
            </a:r>
            <a:r>
              <a:rPr lang="en-US" altLang="zh-CN" sz="1400" dirty="0" smtClean="0">
                <a:latin typeface="+mj-ea"/>
                <a:ea typeface="+mj-ea"/>
              </a:rPr>
              <a:t>》</a:t>
            </a:r>
            <a:r>
              <a:rPr lang="zh-CN" altLang="en-US" sz="1400" dirty="0" smtClean="0">
                <a:latin typeface="+mj-ea"/>
                <a:ea typeface="+mj-ea"/>
              </a:rPr>
              <a:t>开具工作，便利纳税人境外享受税收协定待遇，助力“走出去”企业和“一带一路”建设重点项目。创新境外税收服务模式与内容，提高服务的针对性和有效性，探索对“走出去”纳税人实行分类服务。针对大型跨国企业着重提供政策确定性相关的个性化服务，针对中小型企业着重提供政策宣传辅导的普惠性服务。发挥优势，运用“互联网</a:t>
            </a:r>
            <a:r>
              <a:rPr lang="en-US" altLang="zh-CN" sz="1400" dirty="0" smtClean="0">
                <a:latin typeface="+mj-ea"/>
                <a:ea typeface="+mj-ea"/>
              </a:rPr>
              <a:t>+”</a:t>
            </a:r>
            <a:r>
              <a:rPr lang="zh-CN" altLang="en-US" sz="1400" dirty="0" smtClean="0">
                <a:latin typeface="+mj-ea"/>
                <a:ea typeface="+mj-ea"/>
              </a:rPr>
              <a:t>思维，提升国际税收办税便利度。</a:t>
            </a:r>
          </a:p>
          <a:p>
            <a:pPr>
              <a:lnSpc>
                <a:spcPct val="150000"/>
              </a:lnSpc>
            </a:pPr>
            <a:r>
              <a:rPr lang="zh-CN" altLang="en-US" sz="1400" dirty="0" smtClean="0">
                <a:latin typeface="+mj-ea"/>
                <a:ea typeface="+mj-ea"/>
              </a:rPr>
              <a:t>　　（四）深化国别税收信息研究</a:t>
            </a:r>
          </a:p>
          <a:p>
            <a:pPr>
              <a:lnSpc>
                <a:spcPct val="150000"/>
              </a:lnSpc>
            </a:pPr>
            <a:r>
              <a:rPr lang="zh-CN" altLang="en-US" sz="1400" dirty="0" smtClean="0">
                <a:latin typeface="+mj-ea"/>
                <a:ea typeface="+mj-ea"/>
              </a:rPr>
              <a:t>　　深入推进国别税收信息研究工作，做好境外税收政策跟踪和更新，配合税务总局陆续发布国别投资税收指南，实现年底前全面发布“一带一路”重点国家的投资税收指南</a:t>
            </a:r>
            <a:r>
              <a:rPr lang="en-US" altLang="zh-CN" sz="1400" dirty="0" smtClean="0">
                <a:latin typeface="+mj-ea"/>
                <a:ea typeface="+mj-ea"/>
              </a:rPr>
              <a:t>,</a:t>
            </a:r>
            <a:r>
              <a:rPr lang="zh-CN" altLang="en-US" sz="1400" dirty="0" smtClean="0">
                <a:latin typeface="+mj-ea"/>
                <a:ea typeface="+mj-ea"/>
              </a:rPr>
              <a:t>进一步完善和丰富纳税人可获取的境外税收信息。</a:t>
            </a:r>
          </a:p>
          <a:p>
            <a:pPr>
              <a:lnSpc>
                <a:spcPct val="150000"/>
              </a:lnSpc>
            </a:pPr>
            <a:r>
              <a:rPr lang="zh-CN" altLang="en-US" sz="1400" dirty="0" smtClean="0">
                <a:latin typeface="+mj-ea"/>
                <a:ea typeface="+mj-ea"/>
              </a:rPr>
              <a:t>　　（五）完善税收政策咨询</a:t>
            </a:r>
          </a:p>
          <a:p>
            <a:pPr>
              <a:lnSpc>
                <a:spcPct val="150000"/>
              </a:lnSpc>
            </a:pPr>
            <a:r>
              <a:rPr lang="zh-CN" altLang="en-US" sz="1400" dirty="0" smtClean="0">
                <a:latin typeface="+mj-ea"/>
                <a:ea typeface="+mj-ea"/>
              </a:rPr>
              <a:t>　　丰富政策咨询途径，有条件的地区要加强</a:t>
            </a:r>
            <a:r>
              <a:rPr lang="en-US" altLang="zh-CN" sz="1400" dirty="0" smtClean="0">
                <a:latin typeface="+mj-ea"/>
                <a:ea typeface="+mj-ea"/>
              </a:rPr>
              <a:t>12366</a:t>
            </a:r>
            <a:r>
              <a:rPr lang="zh-CN" altLang="en-US" sz="1400" dirty="0" smtClean="0">
                <a:latin typeface="+mj-ea"/>
                <a:ea typeface="+mj-ea"/>
              </a:rPr>
              <a:t>国际税收服务专席或“走出去”服务专线建设。按照“互联网</a:t>
            </a:r>
            <a:r>
              <a:rPr lang="en-US" altLang="zh-CN" sz="1400" dirty="0" smtClean="0">
                <a:latin typeface="+mj-ea"/>
                <a:ea typeface="+mj-ea"/>
              </a:rPr>
              <a:t>+</a:t>
            </a:r>
            <a:r>
              <a:rPr lang="zh-CN" altLang="en-US" sz="1400" dirty="0" smtClean="0">
                <a:latin typeface="+mj-ea"/>
                <a:ea typeface="+mj-ea"/>
              </a:rPr>
              <a:t>税务”工作要求，丰富网站、微信、微博等税收咨询服务渠道，提升咨询服务水平。以“走出去”企业涉税风险为重点，探索为纳税人提供专家咨询、定制咨询、预约咨询等服务，响应涉税需求，促进纳税遵从。建立和完善国际税收知识库，整理并发布国际税收问题答疑手册。</a:t>
            </a:r>
          </a:p>
          <a:p>
            <a:pPr>
              <a:lnSpc>
                <a:spcPct val="150000"/>
              </a:lnSpc>
            </a:pPr>
            <a:r>
              <a:rPr lang="zh-CN" altLang="en-US" sz="1400" dirty="0" smtClean="0">
                <a:latin typeface="+mj-ea"/>
                <a:ea typeface="+mj-ea"/>
              </a:rPr>
              <a:t>　　（六）开展税收宣传与辅导</a:t>
            </a:r>
          </a:p>
          <a:p>
            <a:pPr>
              <a:lnSpc>
                <a:spcPct val="150000"/>
              </a:lnSpc>
            </a:pPr>
            <a:r>
              <a:rPr lang="zh-CN" altLang="en-US" sz="1400" dirty="0" smtClean="0">
                <a:latin typeface="+mj-ea"/>
                <a:ea typeface="+mj-ea"/>
              </a:rPr>
              <a:t>　　开展“走出去”税收政策大宣传、大辅导。按照税务总局总体工作要求，配合“一带一路”国际合作高峰论坛，结合“便民办税春风行动”，集中开展主题鲜明、形式多样、内容丰富的“走出去”专题宣传与辅导。结合</a:t>
            </a:r>
            <a:r>
              <a:rPr lang="en-US" altLang="zh-CN" sz="1400" dirty="0" smtClean="0">
                <a:latin typeface="+mj-ea"/>
                <a:ea typeface="+mj-ea"/>
              </a:rPr>
              <a:t>《</a:t>
            </a:r>
            <a:r>
              <a:rPr lang="zh-CN" altLang="en-US" sz="1400" dirty="0" smtClean="0">
                <a:latin typeface="+mj-ea"/>
                <a:ea typeface="+mj-ea"/>
              </a:rPr>
              <a:t>国家税务总局关于完善关联申报和同期资料管理有关事项的公告</a:t>
            </a:r>
            <a:r>
              <a:rPr lang="en-US" altLang="zh-CN" sz="1400" dirty="0" smtClean="0">
                <a:latin typeface="+mj-ea"/>
                <a:ea typeface="+mj-ea"/>
              </a:rPr>
              <a:t>》</a:t>
            </a:r>
            <a:r>
              <a:rPr lang="zh-CN" altLang="en-US" sz="1400" dirty="0" smtClean="0">
                <a:latin typeface="+mj-ea"/>
                <a:ea typeface="+mj-ea"/>
              </a:rPr>
              <a:t>（国家税务总局公告</a:t>
            </a:r>
            <a:r>
              <a:rPr lang="en-US" altLang="zh-CN" sz="1400" dirty="0" smtClean="0">
                <a:latin typeface="+mj-ea"/>
                <a:ea typeface="+mj-ea"/>
              </a:rPr>
              <a:t>2016</a:t>
            </a:r>
            <a:r>
              <a:rPr lang="zh-CN" altLang="en-US" sz="1400" dirty="0" smtClean="0">
                <a:latin typeface="+mj-ea"/>
                <a:ea typeface="+mj-ea"/>
              </a:rPr>
              <a:t>年第</a:t>
            </a:r>
            <a:r>
              <a:rPr lang="en-US" altLang="zh-CN" sz="1400" dirty="0" smtClean="0">
                <a:latin typeface="+mj-ea"/>
                <a:ea typeface="+mj-ea"/>
              </a:rPr>
              <a:t>42</a:t>
            </a:r>
            <a:r>
              <a:rPr lang="zh-CN" altLang="en-US" sz="1400" dirty="0" smtClean="0">
                <a:latin typeface="+mj-ea"/>
                <a:ea typeface="+mj-ea"/>
              </a:rPr>
              <a:t>号）、</a:t>
            </a:r>
            <a:r>
              <a:rPr lang="en-US" altLang="zh-CN" sz="1400" dirty="0" smtClean="0">
                <a:latin typeface="+mj-ea"/>
                <a:ea typeface="+mj-ea"/>
              </a:rPr>
              <a:t>《 </a:t>
            </a:r>
            <a:r>
              <a:rPr lang="zh-CN" altLang="en-US" sz="1400" dirty="0" smtClean="0">
                <a:latin typeface="+mj-ea"/>
                <a:ea typeface="+mj-ea"/>
              </a:rPr>
              <a:t>国家税务总局关于完善预约定价安排管理有关事项的公告</a:t>
            </a:r>
            <a:r>
              <a:rPr lang="en-US" altLang="zh-CN" sz="1400" dirty="0" smtClean="0">
                <a:latin typeface="+mj-ea"/>
                <a:ea typeface="+mj-ea"/>
              </a:rPr>
              <a:t>》</a:t>
            </a:r>
            <a:r>
              <a:rPr lang="zh-CN" altLang="en-US" sz="1400" dirty="0" smtClean="0">
                <a:latin typeface="+mj-ea"/>
                <a:ea typeface="+mj-ea"/>
              </a:rPr>
              <a:t>（国家税务总局公告</a:t>
            </a:r>
            <a:r>
              <a:rPr lang="en-US" altLang="zh-CN" sz="1400" dirty="0" smtClean="0">
                <a:latin typeface="+mj-ea"/>
                <a:ea typeface="+mj-ea"/>
              </a:rPr>
              <a:t>2016</a:t>
            </a:r>
            <a:r>
              <a:rPr lang="zh-CN" altLang="en-US" sz="1400" dirty="0" smtClean="0">
                <a:latin typeface="+mj-ea"/>
                <a:ea typeface="+mj-ea"/>
              </a:rPr>
              <a:t>年第</a:t>
            </a:r>
            <a:r>
              <a:rPr lang="en-US" altLang="zh-CN" sz="1400" dirty="0" smtClean="0">
                <a:latin typeface="+mj-ea"/>
                <a:ea typeface="+mj-ea"/>
              </a:rPr>
              <a:t>64</a:t>
            </a:r>
            <a:r>
              <a:rPr lang="zh-CN" altLang="en-US" sz="1400" dirty="0" smtClean="0">
                <a:latin typeface="+mj-ea"/>
                <a:ea typeface="+mj-ea"/>
              </a:rPr>
              <a:t>号）、</a:t>
            </a:r>
            <a:r>
              <a:rPr lang="en-US" altLang="zh-CN" sz="1400" dirty="0" smtClean="0">
                <a:latin typeface="+mj-ea"/>
                <a:ea typeface="+mj-ea"/>
              </a:rPr>
              <a:t>《</a:t>
            </a:r>
            <a:r>
              <a:rPr lang="zh-CN" altLang="en-US" sz="1400" dirty="0" smtClean="0">
                <a:latin typeface="+mj-ea"/>
                <a:ea typeface="+mj-ea"/>
              </a:rPr>
              <a:t>国家税务总局关于发布</a:t>
            </a:r>
            <a:r>
              <a:rPr lang="en-US" altLang="zh-CN" sz="1400" dirty="0" smtClean="0">
                <a:latin typeface="+mj-ea"/>
                <a:ea typeface="+mj-ea"/>
              </a:rPr>
              <a:t>〈</a:t>
            </a:r>
            <a:r>
              <a:rPr lang="zh-CN" altLang="en-US" sz="1400" dirty="0" smtClean="0">
                <a:latin typeface="+mj-ea"/>
                <a:ea typeface="+mj-ea"/>
              </a:rPr>
              <a:t>特别纳税调查调整及相互协商程序管理办法</a:t>
            </a:r>
            <a:r>
              <a:rPr lang="en-US" altLang="zh-CN" sz="1400" dirty="0" smtClean="0">
                <a:latin typeface="+mj-ea"/>
                <a:ea typeface="+mj-ea"/>
              </a:rPr>
              <a:t>〉</a:t>
            </a:r>
            <a:r>
              <a:rPr lang="zh-CN" altLang="en-US" sz="1400" dirty="0" smtClean="0">
                <a:latin typeface="+mj-ea"/>
                <a:ea typeface="+mj-ea"/>
              </a:rPr>
              <a:t>的公告</a:t>
            </a:r>
            <a:r>
              <a:rPr lang="en-US" altLang="zh-CN" sz="1400" dirty="0" smtClean="0">
                <a:latin typeface="+mj-ea"/>
                <a:ea typeface="+mj-ea"/>
              </a:rPr>
              <a:t>》</a:t>
            </a:r>
            <a:r>
              <a:rPr lang="zh-CN" altLang="en-US" sz="1400" dirty="0" smtClean="0">
                <a:latin typeface="+mj-ea"/>
                <a:ea typeface="+mj-ea"/>
              </a:rPr>
              <a:t>（国家税务总局公告</a:t>
            </a:r>
            <a:r>
              <a:rPr lang="en-US" altLang="zh-CN" sz="1400" dirty="0" smtClean="0">
                <a:latin typeface="+mj-ea"/>
                <a:ea typeface="+mj-ea"/>
              </a:rPr>
              <a:t>2017</a:t>
            </a:r>
            <a:r>
              <a:rPr lang="zh-CN" altLang="en-US" sz="1400" dirty="0" smtClean="0">
                <a:latin typeface="+mj-ea"/>
                <a:ea typeface="+mj-ea"/>
              </a:rPr>
              <a:t>年第</a:t>
            </a:r>
            <a:r>
              <a:rPr lang="en-US" altLang="zh-CN" sz="1400" dirty="0" smtClean="0">
                <a:latin typeface="+mj-ea"/>
                <a:ea typeface="+mj-ea"/>
              </a:rPr>
              <a:t>6</a:t>
            </a:r>
            <a:r>
              <a:rPr lang="zh-CN" altLang="en-US" sz="1400" dirty="0" smtClean="0">
                <a:latin typeface="+mj-ea"/>
                <a:ea typeface="+mj-ea"/>
              </a:rPr>
              <a:t>号）等重要文件，就二十国集团税改及税基侵蚀和利润转移行动计划成果落地、国际税收征管改革、税收协定解释和执行、国际税收其他政策更新等及时做好政策宣传与辅导。</a:t>
            </a:r>
            <a:endParaRPr lang="en-US" altLang="zh-CN" sz="1400" dirty="0">
              <a:latin typeface="+mj-ea"/>
              <a:ea typeface="+mj-ea"/>
            </a:endParaRP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250"/>
                                        <p:tgtEl>
                                          <p:spTgt spid="41"/>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264939"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25"/>
          <p:cNvGrpSpPr/>
          <p:nvPr/>
        </p:nvGrpSpPr>
        <p:grpSpPr>
          <a:xfrm>
            <a:off x="1417067" y="6237312"/>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1"/>
          <p:cNvGrpSpPr/>
          <p:nvPr/>
        </p:nvGrpSpPr>
        <p:grpSpPr>
          <a:xfrm>
            <a:off x="192931" y="522920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13" name="TextBox 6"/>
          <p:cNvSpPr txBox="1"/>
          <p:nvPr/>
        </p:nvSpPr>
        <p:spPr>
          <a:xfrm>
            <a:off x="480963" y="260648"/>
            <a:ext cx="11089232" cy="6205941"/>
          </a:xfrm>
          <a:prstGeom prst="rect">
            <a:avLst/>
          </a:prstGeom>
          <a:noFill/>
        </p:spPr>
        <p:txBody>
          <a:bodyPr wrap="square" lIns="115134" tIns="57568" rIns="115134" bIns="57568" rtlCol="0">
            <a:spAutoFit/>
          </a:bodyPr>
          <a:lstStyle/>
          <a:p>
            <a:pPr>
              <a:lnSpc>
                <a:spcPct val="150000"/>
              </a:lnSpc>
            </a:pPr>
            <a:r>
              <a:rPr lang="zh-CN" altLang="en-US" sz="1400" dirty="0" smtClean="0">
                <a:latin typeface="+mj-ea"/>
                <a:ea typeface="+mj-ea"/>
              </a:rPr>
              <a:t>　　（七）加强数据统计分析</a:t>
            </a:r>
          </a:p>
          <a:p>
            <a:pPr>
              <a:lnSpc>
                <a:spcPct val="150000"/>
              </a:lnSpc>
            </a:pPr>
            <a:r>
              <a:rPr lang="zh-CN" altLang="en-US" sz="1400" dirty="0" smtClean="0">
                <a:latin typeface="+mj-ea"/>
                <a:ea typeface="+mj-ea"/>
              </a:rPr>
              <a:t>　　各地税务机关应积极落实对外投资、所得报告相关制度，结合各地区特点以及“走出去”企业类型、所属行业、对外投资目的地等，有针对性地开展数据统计和税收分析，并在此基础上归纳税收风险类型，有针对地为纳税人提示风险。</a:t>
            </a:r>
          </a:p>
          <a:p>
            <a:pPr>
              <a:lnSpc>
                <a:spcPct val="150000"/>
              </a:lnSpc>
            </a:pPr>
            <a:r>
              <a:rPr lang="zh-CN" altLang="en-US" sz="1400" dirty="0" smtClean="0">
                <a:latin typeface="+mj-ea"/>
                <a:ea typeface="+mj-ea"/>
              </a:rPr>
              <a:t>　　（八）深化国际税收合作</a:t>
            </a:r>
          </a:p>
          <a:p>
            <a:pPr>
              <a:lnSpc>
                <a:spcPct val="150000"/>
              </a:lnSpc>
            </a:pPr>
            <a:r>
              <a:rPr lang="zh-CN" altLang="en-US" sz="1400" dirty="0" smtClean="0">
                <a:latin typeface="+mj-ea"/>
                <a:ea typeface="+mj-ea"/>
              </a:rPr>
              <a:t>　　配合做好“一带一路”国际合作高峰论坛相关工作；落实好已签署的双边合作备忘录，加强与毗邻国家税务部门的信息交流与合作；积极参与亚欧博览会、中阿博览会等区域性交流合作平台，推动税收在相关交流活动中发挥更加突出的作用。</a:t>
            </a:r>
          </a:p>
          <a:p>
            <a:pPr>
              <a:lnSpc>
                <a:spcPct val="150000"/>
              </a:lnSpc>
            </a:pPr>
            <a:r>
              <a:rPr lang="zh-CN" altLang="en-US" sz="1400" dirty="0" smtClean="0">
                <a:latin typeface="+mj-ea"/>
                <a:ea typeface="+mj-ea"/>
              </a:rPr>
              <a:t>　</a:t>
            </a:r>
            <a:r>
              <a:rPr lang="zh-CN" altLang="en-US" sz="1400" b="1" dirty="0" smtClean="0">
                <a:latin typeface="+mj-ea"/>
                <a:ea typeface="+mj-ea"/>
              </a:rPr>
              <a:t>　三、有关工作要求</a:t>
            </a:r>
          </a:p>
          <a:p>
            <a:pPr>
              <a:lnSpc>
                <a:spcPct val="150000"/>
              </a:lnSpc>
            </a:pPr>
            <a:r>
              <a:rPr lang="zh-CN" altLang="en-US" sz="1400" dirty="0" smtClean="0">
                <a:latin typeface="+mj-ea"/>
                <a:ea typeface="+mj-ea"/>
              </a:rPr>
              <a:t>　　（一）统筹安排，加强领导</a:t>
            </a:r>
          </a:p>
          <a:p>
            <a:pPr>
              <a:lnSpc>
                <a:spcPct val="150000"/>
              </a:lnSpc>
            </a:pPr>
            <a:r>
              <a:rPr lang="zh-CN" altLang="en-US" sz="1400" dirty="0" smtClean="0">
                <a:latin typeface="+mj-ea"/>
                <a:ea typeface="+mj-ea"/>
              </a:rPr>
              <a:t>　　各省税务机关要从服务国家战略的高度出发，紧密结合</a:t>
            </a:r>
            <a:r>
              <a:rPr lang="en-US" altLang="zh-CN" sz="1400" dirty="0" smtClean="0">
                <a:latin typeface="+mj-ea"/>
                <a:ea typeface="+mj-ea"/>
              </a:rPr>
              <a:t>《</a:t>
            </a:r>
            <a:r>
              <a:rPr lang="zh-CN" altLang="en-US" sz="1400" dirty="0" smtClean="0">
                <a:latin typeface="+mj-ea"/>
                <a:ea typeface="+mj-ea"/>
              </a:rPr>
              <a:t>深化国税、地税征管体制改革方案</a:t>
            </a:r>
            <a:r>
              <a:rPr lang="en-US" altLang="zh-CN" sz="1400" dirty="0" smtClean="0">
                <a:latin typeface="+mj-ea"/>
                <a:ea typeface="+mj-ea"/>
              </a:rPr>
              <a:t>》</a:t>
            </a:r>
            <a:r>
              <a:rPr lang="zh-CN" altLang="en-US" sz="1400" dirty="0" smtClean="0">
                <a:latin typeface="+mj-ea"/>
                <a:ea typeface="+mj-ea"/>
              </a:rPr>
              <a:t>要求，加强对税收服务“一带一路”工作的规划指导，统筹内部相关部门、所辖税务机关做好对外投资税收服务和管理工作。</a:t>
            </a:r>
          </a:p>
          <a:p>
            <a:pPr>
              <a:lnSpc>
                <a:spcPct val="150000"/>
              </a:lnSpc>
            </a:pPr>
            <a:r>
              <a:rPr lang="zh-CN" altLang="en-US" sz="1400" dirty="0" smtClean="0">
                <a:latin typeface="+mj-ea"/>
                <a:ea typeface="+mj-ea"/>
              </a:rPr>
              <a:t>　　（二）密切合作，主动协调</a:t>
            </a:r>
          </a:p>
          <a:p>
            <a:pPr>
              <a:lnSpc>
                <a:spcPct val="150000"/>
              </a:lnSpc>
            </a:pPr>
            <a:r>
              <a:rPr lang="zh-CN" altLang="en-US" sz="1400" dirty="0" smtClean="0">
                <a:latin typeface="+mj-ea"/>
                <a:ea typeface="+mj-ea"/>
              </a:rPr>
              <a:t>　　做好税务机关内部各部门的统筹协调，规范新闻宣传工作，落实相关工作责任。加强国税、地税合作，完善合作机制、深化合作路径、丰富合作事项，持续抓好“走出去”税收服务与管理事项的落实。积极推进与外部门合作，探索与外汇、商务、发改、海关、出入境管理等部门建立合作机制，共享跨境交易信息，形成服务合力。</a:t>
            </a:r>
          </a:p>
          <a:p>
            <a:pPr>
              <a:lnSpc>
                <a:spcPct val="150000"/>
              </a:lnSpc>
            </a:pPr>
            <a:r>
              <a:rPr lang="zh-CN" altLang="en-US" sz="1400" dirty="0" smtClean="0">
                <a:latin typeface="+mj-ea"/>
                <a:ea typeface="+mj-ea"/>
              </a:rPr>
              <a:t>　　（三）总结经验，注重提升</a:t>
            </a:r>
          </a:p>
          <a:p>
            <a:pPr>
              <a:lnSpc>
                <a:spcPct val="150000"/>
              </a:lnSpc>
            </a:pPr>
            <a:r>
              <a:rPr lang="zh-CN" altLang="en-US" sz="1400" dirty="0" smtClean="0">
                <a:latin typeface="+mj-ea"/>
                <a:ea typeface="+mj-ea"/>
              </a:rPr>
              <a:t>　　各级税务机关要结合本地区实际，主动作为，将税收服务“一带一路”各项措施落到实处，并在此基础上创新方式方法，及时总结经验，注重深化、拓展，不断提升工作质效。</a:t>
            </a:r>
          </a:p>
          <a:p>
            <a:pPr algn="r">
              <a:lnSpc>
                <a:spcPct val="150000"/>
              </a:lnSpc>
            </a:pPr>
            <a:r>
              <a:rPr lang="zh-CN" altLang="en-US" sz="1400" dirty="0" smtClean="0">
                <a:latin typeface="+mj-ea"/>
                <a:ea typeface="+mj-ea"/>
              </a:rPr>
              <a:t>国家税务总局</a:t>
            </a:r>
          </a:p>
          <a:p>
            <a:pPr algn="r">
              <a:lnSpc>
                <a:spcPct val="150000"/>
              </a:lnSpc>
            </a:pPr>
            <a:r>
              <a:rPr lang="en-US" altLang="zh-CN" sz="1400" dirty="0" smtClean="0">
                <a:latin typeface="+mj-ea"/>
                <a:ea typeface="+mj-ea"/>
              </a:rPr>
              <a:t>2017</a:t>
            </a:r>
            <a:r>
              <a:rPr lang="zh-CN" altLang="en-US" sz="1400" dirty="0" smtClean="0">
                <a:latin typeface="+mj-ea"/>
                <a:ea typeface="+mj-ea"/>
              </a:rPr>
              <a:t>年</a:t>
            </a:r>
            <a:r>
              <a:rPr lang="en-US" altLang="zh-CN" sz="1400" dirty="0" smtClean="0">
                <a:latin typeface="+mj-ea"/>
                <a:ea typeface="+mj-ea"/>
              </a:rPr>
              <a:t>4</a:t>
            </a:r>
            <a:r>
              <a:rPr lang="zh-CN" altLang="en-US" sz="1400" dirty="0" smtClean="0">
                <a:latin typeface="+mj-ea"/>
                <a:ea typeface="+mj-ea"/>
              </a:rPr>
              <a:t>月</a:t>
            </a:r>
            <a:r>
              <a:rPr lang="en-US" altLang="zh-CN" sz="1400" dirty="0" smtClean="0">
                <a:latin typeface="+mj-ea"/>
                <a:ea typeface="+mj-ea"/>
              </a:rPr>
              <a:t>24</a:t>
            </a:r>
            <a:r>
              <a:rPr lang="zh-CN" altLang="en-US" sz="1400" dirty="0" smtClean="0">
                <a:latin typeface="+mj-ea"/>
                <a:ea typeface="+mj-ea"/>
              </a:rPr>
              <a:t>日</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7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250"/>
                                        <p:tgtEl>
                                          <p:spTgt spid="41"/>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994131" y="5445224"/>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pic>
        <p:nvPicPr>
          <p:cNvPr id="1026" name="Picture 2"/>
          <p:cNvPicPr>
            <a:picLocks noChangeAspect="1" noChangeArrowheads="1"/>
          </p:cNvPicPr>
          <p:nvPr/>
        </p:nvPicPr>
        <p:blipFill>
          <a:blip r:embed="rId4" cstate="print"/>
          <a:srcRect/>
          <a:stretch>
            <a:fillRect/>
          </a:stretch>
        </p:blipFill>
        <p:spPr bwMode="auto">
          <a:xfrm>
            <a:off x="1489075" y="764704"/>
            <a:ext cx="9145016" cy="5832648"/>
          </a:xfrm>
          <a:prstGeom prst="rect">
            <a:avLst/>
          </a:prstGeom>
          <a:noFill/>
          <a:ln w="9525">
            <a:noFill/>
            <a:miter lim="800000"/>
            <a:headEnd/>
            <a:tailEnd/>
          </a:ln>
        </p:spPr>
      </p:pic>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7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7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7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2050" name="Picture 2"/>
          <p:cNvPicPr>
            <a:picLocks noChangeAspect="1" noChangeArrowheads="1"/>
          </p:cNvPicPr>
          <p:nvPr/>
        </p:nvPicPr>
        <p:blipFill>
          <a:blip r:embed="rId3" cstate="print"/>
          <a:srcRect/>
          <a:stretch>
            <a:fillRect/>
          </a:stretch>
        </p:blipFill>
        <p:spPr bwMode="auto">
          <a:xfrm>
            <a:off x="1345059" y="764704"/>
            <a:ext cx="9361040" cy="60652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3074" name="Picture 2"/>
          <p:cNvPicPr>
            <a:picLocks noChangeAspect="1" noChangeArrowheads="1"/>
          </p:cNvPicPr>
          <p:nvPr/>
        </p:nvPicPr>
        <p:blipFill>
          <a:blip r:embed="rId3" cstate="print"/>
          <a:srcRect/>
          <a:stretch>
            <a:fillRect/>
          </a:stretch>
        </p:blipFill>
        <p:spPr bwMode="auto">
          <a:xfrm>
            <a:off x="1417067" y="692697"/>
            <a:ext cx="9145016" cy="61206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4098" name="Picture 2"/>
          <p:cNvPicPr>
            <a:picLocks noChangeAspect="1" noChangeArrowheads="1"/>
          </p:cNvPicPr>
          <p:nvPr/>
        </p:nvPicPr>
        <p:blipFill>
          <a:blip r:embed="rId3" cstate="print"/>
          <a:srcRect/>
          <a:stretch>
            <a:fillRect/>
          </a:stretch>
        </p:blipFill>
        <p:spPr bwMode="auto">
          <a:xfrm>
            <a:off x="1417067" y="1412776"/>
            <a:ext cx="9210715" cy="43555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5122" name="Picture 2"/>
          <p:cNvPicPr>
            <a:picLocks noChangeAspect="1" noChangeArrowheads="1"/>
          </p:cNvPicPr>
          <p:nvPr/>
        </p:nvPicPr>
        <p:blipFill>
          <a:blip r:embed="rId3" cstate="print"/>
          <a:srcRect/>
          <a:stretch>
            <a:fillRect/>
          </a:stretch>
        </p:blipFill>
        <p:spPr bwMode="auto">
          <a:xfrm>
            <a:off x="1489075" y="836712"/>
            <a:ext cx="9073008" cy="59871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6146" name="Picture 2"/>
          <p:cNvPicPr>
            <a:picLocks noChangeAspect="1" noChangeArrowheads="1"/>
          </p:cNvPicPr>
          <p:nvPr/>
        </p:nvPicPr>
        <p:blipFill>
          <a:blip r:embed="rId3" cstate="print"/>
          <a:srcRect/>
          <a:stretch>
            <a:fillRect/>
          </a:stretch>
        </p:blipFill>
        <p:spPr bwMode="auto">
          <a:xfrm>
            <a:off x="1345059" y="1268759"/>
            <a:ext cx="9217024" cy="46149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738" y="-26673"/>
            <a:ext cx="3166792" cy="134049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p>
        </p:txBody>
      </p:sp>
      <p:sp>
        <p:nvSpPr>
          <p:cNvPr id="67" name="TextBox 59"/>
          <p:cNvSpPr txBox="1">
            <a:spLocks noChangeArrowheads="1"/>
          </p:cNvSpPr>
          <p:nvPr/>
        </p:nvSpPr>
        <p:spPr bwMode="auto">
          <a:xfrm>
            <a:off x="4441743" y="421656"/>
            <a:ext cx="3311688" cy="1495538"/>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178">
              <a:lnSpc>
                <a:spcPct val="120000"/>
              </a:lnSpc>
              <a:defRPr/>
            </a:pPr>
            <a:r>
              <a:rPr lang="zh-CN" altLang="en-US" sz="4799"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178">
              <a:lnSpc>
                <a:spcPct val="120000"/>
              </a:lnSpc>
              <a:defRPr/>
            </a:pPr>
            <a:r>
              <a:rPr lang="en-US" altLang="zh-CN" sz="2799" kern="0" dirty="0">
                <a:solidFill>
                  <a:srgbClr val="2F5EB0"/>
                </a:solidFill>
                <a:latin typeface="微软雅黑" pitchFamily="34" charset="-122"/>
                <a:ea typeface="微软雅黑" pitchFamily="34" charset="-122"/>
              </a:rPr>
              <a:t>Contents</a:t>
            </a:r>
            <a:endParaRPr lang="en-US" altLang="ko-KR" sz="2799"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2037561"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0" name="文本框 9"/>
          <p:cNvSpPr txBox="1"/>
          <p:nvPr/>
        </p:nvSpPr>
        <p:spPr>
          <a:xfrm>
            <a:off x="1561083"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关务</a:t>
            </a:r>
            <a:endParaRPr lang="en-US" altLang="zh-CN" sz="2000" b="1" dirty="0">
              <a:solidFill>
                <a:srgbClr val="2F5EB0"/>
              </a:solidFill>
              <a:latin typeface="微软雅黑" pitchFamily="34" charset="-122"/>
              <a:ea typeface="微软雅黑" pitchFamily="34" charset="-122"/>
            </a:endParaRPr>
          </a:p>
        </p:txBody>
      </p:sp>
      <p:sp>
        <p:nvSpPr>
          <p:cNvPr id="71" name="Freeform 5"/>
          <p:cNvSpPr>
            <a:spLocks/>
          </p:cNvSpPr>
          <p:nvPr/>
        </p:nvSpPr>
        <p:spPr bwMode="auto">
          <a:xfrm>
            <a:off x="4326052"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3" name="Freeform 5"/>
          <p:cNvSpPr>
            <a:spLocks/>
          </p:cNvSpPr>
          <p:nvPr/>
        </p:nvSpPr>
        <p:spPr bwMode="auto">
          <a:xfrm>
            <a:off x="890303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4" name="Freeform 5"/>
          <p:cNvSpPr>
            <a:spLocks/>
          </p:cNvSpPr>
          <p:nvPr/>
        </p:nvSpPr>
        <p:spPr bwMode="auto">
          <a:xfrm>
            <a:off x="6614543" y="2997041"/>
            <a:ext cx="1183746" cy="1067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22" tIns="45711" rIns="91422" bIns="45711" numCol="1" anchor="t" anchorCtr="0" compatLnSpc="1">
            <a:prstTxWarp prst="textNoShape">
              <a:avLst/>
            </a:prstTxWarp>
          </a:bodyPr>
          <a:lstStyle/>
          <a:p>
            <a:endParaRPr lang="zh-CN" altLang="en-US" sz="1707">
              <a:solidFill>
                <a:srgbClr val="3CCCC7"/>
              </a:solidFill>
            </a:endParaRPr>
          </a:p>
        </p:txBody>
      </p:sp>
      <p:sp>
        <p:nvSpPr>
          <p:cNvPr id="75" name="KSO_Shape"/>
          <p:cNvSpPr>
            <a:spLocks/>
          </p:cNvSpPr>
          <p:nvPr/>
        </p:nvSpPr>
        <p:spPr bwMode="auto">
          <a:xfrm>
            <a:off x="4600837" y="3309850"/>
            <a:ext cx="599483" cy="45720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7" name="KSO_Shape"/>
          <p:cNvSpPr>
            <a:spLocks/>
          </p:cNvSpPr>
          <p:nvPr/>
        </p:nvSpPr>
        <p:spPr bwMode="auto">
          <a:xfrm>
            <a:off x="6975782" y="3308662"/>
            <a:ext cx="518709" cy="44090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rgbClr val="1C666E"/>
              </a:solidFill>
              <a:ea typeface="宋体" panose="02010600030101010101" pitchFamily="2" charset="-122"/>
            </a:endParaRPr>
          </a:p>
        </p:txBody>
      </p:sp>
      <p:sp>
        <p:nvSpPr>
          <p:cNvPr id="78" name="文本框 9"/>
          <p:cNvSpPr txBox="1"/>
          <p:nvPr/>
        </p:nvSpPr>
        <p:spPr>
          <a:xfrm>
            <a:off x="3870131"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税务</a:t>
            </a:r>
            <a:endParaRPr lang="en-US" altLang="zh-CN" sz="2000" b="1" dirty="0" smtClean="0">
              <a:solidFill>
                <a:srgbClr val="2F5EB0"/>
              </a:solidFill>
              <a:latin typeface="微软雅黑" pitchFamily="34" charset="-122"/>
              <a:ea typeface="微软雅黑" pitchFamily="34" charset="-122"/>
            </a:endParaRPr>
          </a:p>
        </p:txBody>
      </p:sp>
      <p:sp>
        <p:nvSpPr>
          <p:cNvPr id="82" name="KSO_Shape"/>
          <p:cNvSpPr>
            <a:spLocks/>
          </p:cNvSpPr>
          <p:nvPr/>
        </p:nvSpPr>
        <p:spPr bwMode="auto">
          <a:xfrm>
            <a:off x="9235334" y="3260106"/>
            <a:ext cx="519146" cy="51914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349328" y="3308662"/>
            <a:ext cx="585547" cy="444038"/>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1251" y="6524709"/>
            <a:ext cx="12192671" cy="360436"/>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5" name="矩形 84"/>
          <p:cNvSpPr/>
          <p:nvPr/>
        </p:nvSpPr>
        <p:spPr>
          <a:xfrm flipH="1">
            <a:off x="1250" y="6595759"/>
            <a:ext cx="12192671" cy="2889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6" name="矩形 5"/>
          <p:cNvSpPr/>
          <p:nvPr/>
        </p:nvSpPr>
        <p:spPr>
          <a:xfrm>
            <a:off x="9975772" y="6492514"/>
            <a:ext cx="1018084" cy="111792"/>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7" name="矩形 86"/>
          <p:cNvSpPr/>
          <p:nvPr/>
        </p:nvSpPr>
        <p:spPr>
          <a:xfrm>
            <a:off x="10066731" y="6492513"/>
            <a:ext cx="1070380" cy="39216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8" name="Rectangle 4"/>
          <p:cNvSpPr txBox="1">
            <a:spLocks noChangeArrowheads="1"/>
          </p:cNvSpPr>
          <p:nvPr/>
        </p:nvSpPr>
        <p:spPr bwMode="auto">
          <a:xfrm>
            <a:off x="9985220" y="6492513"/>
            <a:ext cx="1151892" cy="39216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139" y="7029364"/>
            <a:ext cx="843501" cy="355034"/>
          </a:xfrm>
          <a:prstGeom prst="rect">
            <a:avLst/>
          </a:prstGeom>
          <a:noFill/>
        </p:spPr>
        <p:txBody>
          <a:bodyPr wrap="none" rtlCol="0">
            <a:spAutoFit/>
          </a:bodyPr>
          <a:lstStyle/>
          <a:p>
            <a:r>
              <a:rPr lang="zh-CN" altLang="en-US" sz="1707" dirty="0"/>
              <a:t>延时符</a:t>
            </a:r>
          </a:p>
        </p:txBody>
      </p:sp>
      <p:sp>
        <p:nvSpPr>
          <p:cNvPr id="25" name="文本框 9"/>
          <p:cNvSpPr txBox="1"/>
          <p:nvPr/>
        </p:nvSpPr>
        <p:spPr>
          <a:xfrm>
            <a:off x="6126339"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归类</a:t>
            </a:r>
            <a:endParaRPr lang="en-US" altLang="zh-CN" sz="2000" b="1" dirty="0" smtClean="0">
              <a:solidFill>
                <a:srgbClr val="2F5EB0"/>
              </a:solidFill>
              <a:latin typeface="微软雅黑" pitchFamily="34" charset="-122"/>
              <a:ea typeface="微软雅黑" pitchFamily="34" charset="-122"/>
            </a:endParaRPr>
          </a:p>
        </p:txBody>
      </p:sp>
      <p:sp>
        <p:nvSpPr>
          <p:cNvPr id="26" name="文本框 9"/>
          <p:cNvSpPr txBox="1"/>
          <p:nvPr/>
        </p:nvSpPr>
        <p:spPr>
          <a:xfrm>
            <a:off x="8430595" y="4204116"/>
            <a:ext cx="2102608" cy="377012"/>
          </a:xfrm>
          <a:prstGeom prst="rect">
            <a:avLst/>
          </a:prstGeom>
          <a:noFill/>
        </p:spPr>
        <p:txBody>
          <a:bodyPr wrap="square" lIns="68566" tIns="34283" rIns="68566" bIns="34283" rtlCol="0">
            <a:spAutoFit/>
          </a:bodyPr>
          <a:lstStyle/>
          <a:p>
            <a:pPr marL="0" lvl="1" algn="ctr"/>
            <a:r>
              <a:rPr lang="zh-CN" altLang="en-US" sz="2000" b="1" dirty="0" smtClean="0">
                <a:solidFill>
                  <a:srgbClr val="2F5EB0"/>
                </a:solidFill>
                <a:latin typeface="微软雅黑" pitchFamily="34" charset="-122"/>
                <a:ea typeface="微软雅黑" pitchFamily="34" charset="-122"/>
              </a:rPr>
              <a:t>商检</a:t>
            </a:r>
            <a:endParaRPr lang="en-US" altLang="zh-CN" sz="2000" b="1" dirty="0" smtClean="0">
              <a:solidFill>
                <a:srgbClr val="2F5EB0"/>
              </a:solidFill>
              <a:latin typeface="微软雅黑" pitchFamily="34" charset="-122"/>
              <a:ea typeface="微软雅黑" pitchFamily="34" charset="-122"/>
            </a:endParaRPr>
          </a:p>
        </p:txBody>
      </p:sp>
      <p:pic>
        <p:nvPicPr>
          <p:cNvPr id="1026"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527273579"/>
      </p:ext>
    </p:extLst>
  </p:cSld>
  <p:clrMapOvr>
    <a:masterClrMapping/>
  </p:clrMapOvr>
  <mc:AlternateContent xmlns:mc="http://schemas.openxmlformats.org/markup-compatibility/2006">
    <mc:Choice xmlns:p14="http://schemas.microsoft.com/office/powerpoint/2010/main" xmlns=""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500" fill="hold"/>
                                        <p:tgtEl>
                                          <p:spTgt spid="73"/>
                                        </p:tgtEl>
                                        <p:attrNameLst>
                                          <p:attrName>ppt_x</p:attrName>
                                        </p:attrNameLst>
                                      </p:cBhvr>
                                      <p:tavLst>
                                        <p:tav tm="0">
                                          <p:val>
                                            <p:strVal val="0-#ppt_w/2"/>
                                          </p:val>
                                        </p:tav>
                                        <p:tav tm="100000">
                                          <p:val>
                                            <p:strVal val="#ppt_x"/>
                                          </p:val>
                                        </p:tav>
                                      </p:tavLst>
                                    </p:anim>
                                    <p:anim calcmode="lin" valueType="num">
                                      <p:cBhvr additive="base">
                                        <p:cTn id="29" dur="500" fill="hold"/>
                                        <p:tgtEl>
                                          <p:spTgt spid="73"/>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0-#ppt_w/2"/>
                                          </p:val>
                                        </p:tav>
                                        <p:tav tm="100000">
                                          <p:val>
                                            <p:strVal val="#ppt_x"/>
                                          </p:val>
                                        </p:tav>
                                      </p:tavLst>
                                    </p:anim>
                                    <p:anim calcmode="lin" valueType="num">
                                      <p:cBhvr additive="base">
                                        <p:cTn id="33"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83"/>
                                        </p:tgtEl>
                                        <p:attrNameLst>
                                          <p:attrName>style.visibility</p:attrName>
                                        </p:attrNameLst>
                                      </p:cBhvr>
                                      <p:to>
                                        <p:strVal val="visible"/>
                                      </p:to>
                                    </p:set>
                                    <p:animEffect transition="in" filter="fade">
                                      <p:cBhvr>
                                        <p:cTn id="38" dur="1000"/>
                                        <p:tgtEl>
                                          <p:spTgt spid="83"/>
                                        </p:tgtEl>
                                      </p:cBhvr>
                                    </p:animEffect>
                                    <p:anim calcmode="lin" valueType="num">
                                      <p:cBhvr>
                                        <p:cTn id="39" dur="1000" fill="hold"/>
                                        <p:tgtEl>
                                          <p:spTgt spid="83"/>
                                        </p:tgtEl>
                                        <p:attrNameLst>
                                          <p:attrName>ppt_x</p:attrName>
                                        </p:attrNameLst>
                                      </p:cBhvr>
                                      <p:tavLst>
                                        <p:tav tm="0">
                                          <p:val>
                                            <p:strVal val="#ppt_x"/>
                                          </p:val>
                                        </p:tav>
                                        <p:tav tm="100000">
                                          <p:val>
                                            <p:strVal val="#ppt_x"/>
                                          </p:val>
                                        </p:tav>
                                      </p:tavLst>
                                    </p:anim>
                                    <p:anim calcmode="lin" valueType="num">
                                      <p:cBhvr>
                                        <p:cTn id="40" dur="1000" fill="hold"/>
                                        <p:tgtEl>
                                          <p:spTgt spid="8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1000"/>
                                        <p:tgtEl>
                                          <p:spTgt spid="75"/>
                                        </p:tgtEl>
                                      </p:cBhvr>
                                    </p:animEffect>
                                    <p:anim calcmode="lin" valueType="num">
                                      <p:cBhvr>
                                        <p:cTn id="44" dur="1000" fill="hold"/>
                                        <p:tgtEl>
                                          <p:spTgt spid="75"/>
                                        </p:tgtEl>
                                        <p:attrNameLst>
                                          <p:attrName>ppt_x</p:attrName>
                                        </p:attrNameLst>
                                      </p:cBhvr>
                                      <p:tavLst>
                                        <p:tav tm="0">
                                          <p:val>
                                            <p:strVal val="#ppt_x"/>
                                          </p:val>
                                        </p:tav>
                                        <p:tav tm="100000">
                                          <p:val>
                                            <p:strVal val="#ppt_x"/>
                                          </p:val>
                                        </p:tav>
                                      </p:tavLst>
                                    </p:anim>
                                    <p:anim calcmode="lin" valueType="num">
                                      <p:cBhvr>
                                        <p:cTn id="45" dur="1000" fill="hold"/>
                                        <p:tgtEl>
                                          <p:spTgt spid="75"/>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fade">
                                      <p:cBhvr>
                                        <p:cTn id="48" dur="1000"/>
                                        <p:tgtEl>
                                          <p:spTgt spid="82"/>
                                        </p:tgtEl>
                                      </p:cBhvr>
                                    </p:animEffect>
                                    <p:anim calcmode="lin" valueType="num">
                                      <p:cBhvr>
                                        <p:cTn id="49" dur="1000" fill="hold"/>
                                        <p:tgtEl>
                                          <p:spTgt spid="82"/>
                                        </p:tgtEl>
                                        <p:attrNameLst>
                                          <p:attrName>ppt_x</p:attrName>
                                        </p:attrNameLst>
                                      </p:cBhvr>
                                      <p:tavLst>
                                        <p:tav tm="0">
                                          <p:val>
                                            <p:strVal val="#ppt_x"/>
                                          </p:val>
                                        </p:tav>
                                        <p:tav tm="100000">
                                          <p:val>
                                            <p:strVal val="#ppt_x"/>
                                          </p:val>
                                        </p:tav>
                                      </p:tavLst>
                                    </p:anim>
                                    <p:anim calcmode="lin" valueType="num">
                                      <p:cBhvr>
                                        <p:cTn id="50" dur="1000" fill="hold"/>
                                        <p:tgtEl>
                                          <p:spTgt spid="8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fade">
                                      <p:cBhvr>
                                        <p:cTn id="53" dur="1000"/>
                                        <p:tgtEl>
                                          <p:spTgt spid="77"/>
                                        </p:tgtEl>
                                      </p:cBhvr>
                                    </p:animEffect>
                                    <p:anim calcmode="lin" valueType="num">
                                      <p:cBhvr>
                                        <p:cTn id="54" dur="1000" fill="hold"/>
                                        <p:tgtEl>
                                          <p:spTgt spid="77"/>
                                        </p:tgtEl>
                                        <p:attrNameLst>
                                          <p:attrName>ppt_x</p:attrName>
                                        </p:attrNameLst>
                                      </p:cBhvr>
                                      <p:tavLst>
                                        <p:tav tm="0">
                                          <p:val>
                                            <p:strVal val="#ppt_x"/>
                                          </p:val>
                                        </p:tav>
                                        <p:tav tm="100000">
                                          <p:val>
                                            <p:strVal val="#ppt_x"/>
                                          </p:val>
                                        </p:tav>
                                      </p:tavLst>
                                    </p:anim>
                                    <p:anim calcmode="lin" valueType="num">
                                      <p:cBhvr>
                                        <p:cTn id="55" dur="1000" fill="hold"/>
                                        <p:tgtEl>
                                          <p:spTgt spid="77"/>
                                        </p:tgtEl>
                                        <p:attrNameLst>
                                          <p:attrName>ppt_y</p:attrName>
                                        </p:attrNameLst>
                                      </p:cBhvr>
                                      <p:tavLst>
                                        <p:tav tm="0">
                                          <p:val>
                                            <p:strVal val="#ppt_y-.1"/>
                                          </p:val>
                                        </p:tav>
                                        <p:tav tm="100000">
                                          <p:val>
                                            <p:strVal val="#ppt_y"/>
                                          </p:val>
                                        </p:tav>
                                      </p:tavLst>
                                    </p:anim>
                                  </p:childTnLst>
                                </p:cTn>
                              </p:par>
                              <p:par>
                                <p:cTn id="56" presetID="16" presetClass="entr" presetSubtype="21" fill="hold" grpId="0" nodeType="withEffect">
                                  <p:stCondLst>
                                    <p:cond delay="3250"/>
                                  </p:stCondLst>
                                  <p:childTnLst>
                                    <p:set>
                                      <p:cBhvr>
                                        <p:cTn id="57" dur="1" fill="hold">
                                          <p:stCondLst>
                                            <p:cond delay="0"/>
                                          </p:stCondLst>
                                        </p:cTn>
                                        <p:tgtEl>
                                          <p:spTgt spid="70"/>
                                        </p:tgtEl>
                                        <p:attrNameLst>
                                          <p:attrName>style.visibility</p:attrName>
                                        </p:attrNameLst>
                                      </p:cBhvr>
                                      <p:to>
                                        <p:strVal val="visible"/>
                                      </p:to>
                                    </p:set>
                                    <p:animEffect transition="in" filter="barn(inVertical)">
                                      <p:cBhvr>
                                        <p:cTn id="58" dur="500"/>
                                        <p:tgtEl>
                                          <p:spTgt spid="70"/>
                                        </p:tgtEl>
                                      </p:cBhvr>
                                    </p:animEffect>
                                  </p:childTnLst>
                                </p:cTn>
                              </p:par>
                              <p:par>
                                <p:cTn id="59" presetID="16" presetClass="entr" presetSubtype="21" fill="hold" grpId="0" nodeType="withEffect">
                                  <p:stCondLst>
                                    <p:cond delay="3250"/>
                                  </p:stCondLst>
                                  <p:childTnLst>
                                    <p:set>
                                      <p:cBhvr>
                                        <p:cTn id="60" dur="1" fill="hold">
                                          <p:stCondLst>
                                            <p:cond delay="0"/>
                                          </p:stCondLst>
                                        </p:cTn>
                                        <p:tgtEl>
                                          <p:spTgt spid="78"/>
                                        </p:tgtEl>
                                        <p:attrNameLst>
                                          <p:attrName>style.visibility</p:attrName>
                                        </p:attrNameLst>
                                      </p:cBhvr>
                                      <p:to>
                                        <p:strVal val="visible"/>
                                      </p:to>
                                    </p:set>
                                    <p:animEffect transition="in" filter="barn(inVertical)">
                                      <p:cBhvr>
                                        <p:cTn id="61" dur="500"/>
                                        <p:tgtEl>
                                          <p:spTgt spid="78"/>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1250"/>
                                        <p:tgtEl>
                                          <p:spTgt spid="89"/>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500"/>
                                        <p:tgtEl>
                                          <p:spTgt spid="25"/>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26"/>
                                        </p:tgtEl>
                                        <p:attrNameLst>
                                          <p:attrName>style.visibility</p:attrName>
                                        </p:attrNameLst>
                                      </p:cBhvr>
                                      <p:to>
                                        <p:strVal val="visible"/>
                                      </p:to>
                                    </p:set>
                                    <p:animEffect transition="in" filter="barn(inVertical)">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3" grpId="0" animBg="1"/>
      <p:bldP spid="74" grpId="0" animBg="1"/>
      <p:bldP spid="75" grpId="0" animBg="1"/>
      <p:bldP spid="77" grpId="0" animBg="1"/>
      <p:bldP spid="78" grpId="0"/>
      <p:bldP spid="82" grpId="0" animBg="1"/>
      <p:bldP spid="83" grpId="0" animBg="1"/>
      <p:bldP spid="89"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7170" name="Picture 2"/>
          <p:cNvPicPr>
            <a:picLocks noChangeAspect="1" noChangeArrowheads="1"/>
          </p:cNvPicPr>
          <p:nvPr/>
        </p:nvPicPr>
        <p:blipFill>
          <a:blip r:embed="rId3" cstate="print"/>
          <a:srcRect/>
          <a:stretch>
            <a:fillRect/>
          </a:stretch>
        </p:blipFill>
        <p:spPr bwMode="auto">
          <a:xfrm>
            <a:off x="1345059" y="840724"/>
            <a:ext cx="9217024" cy="54685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8194" name="Picture 2"/>
          <p:cNvPicPr>
            <a:picLocks noChangeAspect="1" noChangeArrowheads="1"/>
          </p:cNvPicPr>
          <p:nvPr/>
        </p:nvPicPr>
        <p:blipFill>
          <a:blip r:embed="rId3" cstate="print"/>
          <a:srcRect/>
          <a:stretch>
            <a:fillRect/>
          </a:stretch>
        </p:blipFill>
        <p:spPr bwMode="auto">
          <a:xfrm>
            <a:off x="1201043" y="1340768"/>
            <a:ext cx="9512983" cy="43204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9218" name="Picture 2"/>
          <p:cNvPicPr>
            <a:picLocks noChangeAspect="1" noChangeArrowheads="1"/>
          </p:cNvPicPr>
          <p:nvPr/>
        </p:nvPicPr>
        <p:blipFill>
          <a:blip r:embed="rId3" cstate="print"/>
          <a:srcRect/>
          <a:stretch>
            <a:fillRect/>
          </a:stretch>
        </p:blipFill>
        <p:spPr bwMode="auto">
          <a:xfrm>
            <a:off x="1273051" y="1544166"/>
            <a:ext cx="9433048" cy="34111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a:t>
            </a:r>
            <a:r>
              <a:rPr lang="zh-CN" altLang="en-US" sz="2400" b="1" spc="400" dirty="0" smtClean="0">
                <a:solidFill>
                  <a:srgbClr val="1557AE"/>
                </a:solidFill>
                <a:latin typeface="微软雅黑" panose="020B0503020204020204" pitchFamily="34" charset="-122"/>
                <a:ea typeface="微软雅黑" panose="020B0503020204020204" pitchFamily="34" charset="-122"/>
              </a:rPr>
              <a:t>三 </a:t>
            </a:r>
            <a:r>
              <a:rPr lang="zh-CN" altLang="en-US" sz="2400" b="1" spc="400" dirty="0">
                <a:solidFill>
                  <a:srgbClr val="1557AE"/>
                </a:solidFill>
                <a:latin typeface="微软雅黑" panose="020B0503020204020204" pitchFamily="34" charset="-122"/>
                <a:ea typeface="微软雅黑" panose="020B0503020204020204" pitchFamily="34" charset="-122"/>
              </a:rPr>
              <a:t>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归类</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305499" y="1790173"/>
            <a:ext cx="1656184" cy="1323439"/>
          </a:xfrm>
          <a:prstGeom prst="rect">
            <a:avLst/>
          </a:prstGeom>
          <a:noFill/>
        </p:spPr>
        <p:txBody>
          <a:bodyPr wrap="square" rtlCol="0">
            <a:spAutoFit/>
          </a:bodyPr>
          <a:lstStyle/>
          <a:p>
            <a:pPr algn="ctr"/>
            <a:r>
              <a:rPr lang="en-US" altLang="zh-CN" sz="4000" b="1" dirty="0" smtClean="0">
                <a:solidFill>
                  <a:srgbClr val="1557AE"/>
                </a:solidFill>
                <a:latin typeface="微软雅黑" panose="020B0503020204020204" pitchFamily="34" charset="-122"/>
                <a:ea typeface="微软雅黑" panose="020B0503020204020204" pitchFamily="34" charset="-122"/>
              </a:rPr>
              <a:t>Part    three</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grpSp>
        <p:nvGrpSpPr>
          <p:cNvPr id="3" name="组合 2"/>
          <p:cNvGrpSpPr/>
          <p:nvPr/>
        </p:nvGrpSpPr>
        <p:grpSpPr>
          <a:xfrm>
            <a:off x="913011" y="620688"/>
            <a:ext cx="2448272" cy="2952328"/>
            <a:chOff x="681032" y="1902140"/>
            <a:chExt cx="1944688" cy="2681281"/>
          </a:xfrm>
        </p:grpSpPr>
        <p:sp>
          <p:nvSpPr>
            <p:cNvPr id="4"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5"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6" name="矩形​​ 16"/>
            <p:cNvSpPr>
              <a:spLocks noChangeArrowheads="1"/>
            </p:cNvSpPr>
            <p:nvPr/>
          </p:nvSpPr>
          <p:spPr bwMode="auto">
            <a:xfrm>
              <a:off x="1005184" y="2308151"/>
              <a:ext cx="1404664" cy="1154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fontAlgn="base">
                <a:spcBef>
                  <a:spcPct val="0"/>
                </a:spcBef>
                <a:spcAft>
                  <a:spcPct val="0"/>
                </a:spcAft>
                <a:defRPr/>
              </a:pPr>
              <a:r>
                <a:rPr lang="zh-CN" altLang="en-US" sz="2800" b="1" kern="0" dirty="0" smtClean="0">
                  <a:solidFill>
                    <a:schemeClr val="bg1"/>
                  </a:solidFill>
                  <a:latin typeface="微软雅黑" pitchFamily="34" charset="-122"/>
                  <a:ea typeface="微软雅黑" pitchFamily="34" charset="-122"/>
                  <a:cs typeface="Arial Unicode MS" pitchFamily="34" charset="-122"/>
                </a:rPr>
                <a:t>同名同姓，为什么归类却不同？</a:t>
              </a:r>
              <a:endParaRPr lang="zh-CN" altLang="en-US" sz="2800" b="1" kern="0" dirty="0">
                <a:solidFill>
                  <a:schemeClr val="bg1"/>
                </a:solidFill>
                <a:latin typeface="微软雅黑" pitchFamily="34" charset="-122"/>
                <a:ea typeface="微软雅黑" pitchFamily="34" charset="-122"/>
                <a:cs typeface="Arial Unicode MS" pitchFamily="34" charset="-122"/>
              </a:endParaRPr>
            </a:p>
          </p:txBody>
        </p:sp>
      </p:grpSp>
      <p:sp>
        <p:nvSpPr>
          <p:cNvPr id="7" name="矩形 6"/>
          <p:cNvSpPr/>
          <p:nvPr/>
        </p:nvSpPr>
        <p:spPr>
          <a:xfrm>
            <a:off x="3505299" y="908720"/>
            <a:ext cx="6912768" cy="1754326"/>
          </a:xfrm>
          <a:prstGeom prst="rect">
            <a:avLst/>
          </a:prstGeom>
        </p:spPr>
        <p:txBody>
          <a:bodyPr wrap="square">
            <a:spAutoFit/>
          </a:bodyPr>
          <a:lstStyle/>
          <a:p>
            <a:r>
              <a:rPr lang="zh-CN" altLang="en-US" dirty="0" smtClean="0"/>
              <a:t>        最近，某企业以十位商品编码</a:t>
            </a:r>
            <a:r>
              <a:rPr lang="en-US" altLang="zh-CN" b="1" dirty="0" smtClean="0"/>
              <a:t>84798999.60</a:t>
            </a:r>
            <a:r>
              <a:rPr lang="zh-CN" altLang="en-US" dirty="0" smtClean="0"/>
              <a:t>申报进口品名为“绕线机”的商品，同时在规格型号栏中标明“用于给电机的定子绕线”。果断地被计算机风控系统命中，转入人工审单，现场海关关员甚至都不需要企业进一步提供资料就能判定：归类错误，应归入</a:t>
            </a:r>
            <a:r>
              <a:rPr lang="en-US" altLang="zh-CN" b="1" dirty="0" smtClean="0"/>
              <a:t>84798110.00</a:t>
            </a:r>
            <a:r>
              <a:rPr lang="zh-CN" altLang="en-US" dirty="0" smtClean="0"/>
              <a:t>。由于该商品属于税则列名的商品且存在较大税差，被移送进入缉私处理流程。</a:t>
            </a:r>
          </a:p>
        </p:txBody>
      </p:sp>
      <p:pic>
        <p:nvPicPr>
          <p:cNvPr id="1027" name="Picture 3"/>
          <p:cNvPicPr>
            <a:picLocks noChangeAspect="1" noChangeArrowheads="1"/>
          </p:cNvPicPr>
          <p:nvPr/>
        </p:nvPicPr>
        <p:blipFill>
          <a:blip r:embed="rId3" cstate="print"/>
          <a:srcRect/>
          <a:stretch>
            <a:fillRect/>
          </a:stretch>
        </p:blipFill>
        <p:spPr bwMode="auto">
          <a:xfrm>
            <a:off x="8041803" y="2780928"/>
            <a:ext cx="2808312" cy="3505859"/>
          </a:xfrm>
          <a:prstGeom prst="rect">
            <a:avLst/>
          </a:prstGeom>
          <a:noFill/>
          <a:ln w="9525">
            <a:noFill/>
            <a:miter lim="800000"/>
            <a:headEnd/>
            <a:tailEnd/>
          </a:ln>
        </p:spPr>
      </p:pic>
      <p:sp>
        <p:nvSpPr>
          <p:cNvPr id="11" name="矩形 10"/>
          <p:cNvSpPr/>
          <p:nvPr/>
        </p:nvSpPr>
        <p:spPr>
          <a:xfrm>
            <a:off x="1129035" y="3789040"/>
            <a:ext cx="6096000" cy="1754326"/>
          </a:xfrm>
          <a:prstGeom prst="rect">
            <a:avLst/>
          </a:prstGeom>
        </p:spPr>
        <p:txBody>
          <a:bodyPr>
            <a:spAutoFit/>
          </a:bodyPr>
          <a:lstStyle/>
          <a:p>
            <a:endParaRPr lang="zh-CN" altLang="en-US" dirty="0" smtClean="0"/>
          </a:p>
          <a:p>
            <a:r>
              <a:rPr lang="zh-CN" altLang="en-US" dirty="0" smtClean="0"/>
              <a:t>        涉事企业却觉得很委屈：“我们是按照国家法律守法申报的呀，为什么说我们错误？</a:t>
            </a:r>
            <a:r>
              <a:rPr lang="en-US" altLang="zh-CN" dirty="0" smtClean="0"/>
              <a:t>84798999.60</a:t>
            </a:r>
            <a:r>
              <a:rPr lang="zh-CN" altLang="en-US" dirty="0" smtClean="0"/>
              <a:t>的商品名称也是“绕线机”，我一字不差照着法条申报为什么还会有错？”这就涉及到</a:t>
            </a:r>
            <a:r>
              <a:rPr lang="en-US" altLang="zh-CN" dirty="0" smtClean="0"/>
              <a:t>《</a:t>
            </a:r>
            <a:r>
              <a:rPr lang="zh-CN" altLang="en-US" dirty="0" smtClean="0"/>
              <a:t>进出口税则</a:t>
            </a:r>
            <a:r>
              <a:rPr lang="en-US" altLang="zh-CN" dirty="0" smtClean="0"/>
              <a:t>》</a:t>
            </a:r>
            <a:r>
              <a:rPr lang="zh-CN" altLang="en-US" dirty="0" smtClean="0"/>
              <a:t>及其</a:t>
            </a:r>
            <a:r>
              <a:rPr lang="en-US" altLang="zh-CN" dirty="0" smtClean="0"/>
              <a:t>《</a:t>
            </a:r>
            <a:r>
              <a:rPr lang="zh-CN" altLang="en-US" dirty="0" smtClean="0"/>
              <a:t>实用手册</a:t>
            </a:r>
            <a:r>
              <a:rPr lang="en-US" altLang="zh-CN" dirty="0" smtClean="0"/>
              <a:t>》</a:t>
            </a:r>
            <a:r>
              <a:rPr lang="zh-CN" altLang="en-US" dirty="0" smtClean="0"/>
              <a:t>所不能回避的</a:t>
            </a:r>
            <a:r>
              <a:rPr lang="zh-CN" altLang="en-US" b="1" dirty="0" smtClean="0"/>
              <a:t>重名</a:t>
            </a:r>
            <a:r>
              <a:rPr lang="zh-CN" altLang="en-US" dirty="0" smtClean="0"/>
              <a:t>问题。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6">
                                          <p:stCondLst>
                                            <p:cond delay="0"/>
                                          </p:stCondLst>
                                        </p:cTn>
                                        <p:tgtEl>
                                          <p:spTgt spid="3"/>
                                        </p:tgtEl>
                                      </p:cBhvr>
                                    </p:animEffect>
                                    <p:anim calcmode="lin" valueType="num">
                                      <p:cBhvr>
                                        <p:cTn id="8" dur="1594"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581"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581" tmFilter="0, 0; 0.125,0.2665; 0.25,0.4; 0.375,0.465; 0.5,0.5;  0.625,0.535; 0.75,0.6; 0.875,0.7335; 1,1">
                                          <p:stCondLst>
                                            <p:cond delay="581"/>
                                          </p:stCondLst>
                                        </p:cTn>
                                        <p:tgtEl>
                                          <p:spTgt spid="3"/>
                                        </p:tgtEl>
                                        <p:attrNameLst>
                                          <p:attrName>ppt_y</p:attrName>
                                        </p:attrNameLst>
                                      </p:cBhvr>
                                      <p:tavLst>
                                        <p:tav tm="0" fmla="#ppt_y-sin(pi*$)/9">
                                          <p:val>
                                            <p:fltVal val="0"/>
                                          </p:val>
                                        </p:tav>
                                        <p:tav tm="100000">
                                          <p:val>
                                            <p:fltVal val="1"/>
                                          </p:val>
                                        </p:tav>
                                      </p:tavLst>
                                    </p:anim>
                                    <p:anim calcmode="lin" valueType="num">
                                      <p:cBhvr>
                                        <p:cTn id="11" dur="289" tmFilter="0, 0; 0.125,0.2665; 0.25,0.4; 0.375,0.465; 0.5,0.5;  0.625,0.535; 0.75,0.6; 0.875,0.7335; 1,1">
                                          <p:stCondLst>
                                            <p:cond delay="1160"/>
                                          </p:stCondLst>
                                        </p:cTn>
                                        <p:tgtEl>
                                          <p:spTgt spid="3"/>
                                        </p:tgtEl>
                                        <p:attrNameLst>
                                          <p:attrName>ppt_y</p:attrName>
                                        </p:attrNameLst>
                                      </p:cBhvr>
                                      <p:tavLst>
                                        <p:tav tm="0" fmla="#ppt_y-sin(pi*$)/27">
                                          <p:val>
                                            <p:fltVal val="0"/>
                                          </p:val>
                                        </p:tav>
                                        <p:tav tm="100000">
                                          <p:val>
                                            <p:fltVal val="1"/>
                                          </p:val>
                                        </p:tav>
                                      </p:tavLst>
                                    </p:anim>
                                    <p:anim calcmode="lin" valueType="num">
                                      <p:cBhvr>
                                        <p:cTn id="12" dur="145" tmFilter="0, 0; 0.125,0.2665; 0.25,0.4; 0.375,0.465; 0.5,0.5;  0.625,0.535; 0.75,0.6; 0.875,0.7335; 1,1">
                                          <p:stCondLst>
                                            <p:cond delay="1449"/>
                                          </p:stCondLst>
                                        </p:cTn>
                                        <p:tgtEl>
                                          <p:spTgt spid="3"/>
                                        </p:tgtEl>
                                        <p:attrNameLst>
                                          <p:attrName>ppt_y</p:attrName>
                                        </p:attrNameLst>
                                      </p:cBhvr>
                                      <p:tavLst>
                                        <p:tav tm="0" fmla="#ppt_y-sin(pi*$)/81">
                                          <p:val>
                                            <p:fltVal val="0"/>
                                          </p:val>
                                        </p:tav>
                                        <p:tav tm="100000">
                                          <p:val>
                                            <p:fltVal val="1"/>
                                          </p:val>
                                        </p:tav>
                                      </p:tavLst>
                                    </p:anim>
                                    <p:animScale>
                                      <p:cBhvr>
                                        <p:cTn id="13" dur="23">
                                          <p:stCondLst>
                                            <p:cond delay="569"/>
                                          </p:stCondLst>
                                        </p:cTn>
                                        <p:tgtEl>
                                          <p:spTgt spid="3"/>
                                        </p:tgtEl>
                                      </p:cBhvr>
                                      <p:to x="100000" y="60000"/>
                                    </p:animScale>
                                    <p:animScale>
                                      <p:cBhvr>
                                        <p:cTn id="14" dur="145" decel="50000">
                                          <p:stCondLst>
                                            <p:cond delay="593"/>
                                          </p:stCondLst>
                                        </p:cTn>
                                        <p:tgtEl>
                                          <p:spTgt spid="3"/>
                                        </p:tgtEl>
                                      </p:cBhvr>
                                      <p:to x="100000" y="100000"/>
                                    </p:animScale>
                                    <p:animScale>
                                      <p:cBhvr>
                                        <p:cTn id="15" dur="23">
                                          <p:stCondLst>
                                            <p:cond delay="1148"/>
                                          </p:stCondLst>
                                        </p:cTn>
                                        <p:tgtEl>
                                          <p:spTgt spid="3"/>
                                        </p:tgtEl>
                                      </p:cBhvr>
                                      <p:to x="100000" y="80000"/>
                                    </p:animScale>
                                    <p:animScale>
                                      <p:cBhvr>
                                        <p:cTn id="16" dur="145" decel="50000">
                                          <p:stCondLst>
                                            <p:cond delay="1171"/>
                                          </p:stCondLst>
                                        </p:cTn>
                                        <p:tgtEl>
                                          <p:spTgt spid="3"/>
                                        </p:tgtEl>
                                      </p:cBhvr>
                                      <p:to x="100000" y="100000"/>
                                    </p:animScale>
                                    <p:animScale>
                                      <p:cBhvr>
                                        <p:cTn id="17" dur="23">
                                          <p:stCondLst>
                                            <p:cond delay="1437"/>
                                          </p:stCondLst>
                                        </p:cTn>
                                        <p:tgtEl>
                                          <p:spTgt spid="3"/>
                                        </p:tgtEl>
                                      </p:cBhvr>
                                      <p:to x="100000" y="90000"/>
                                    </p:animScale>
                                    <p:animScale>
                                      <p:cBhvr>
                                        <p:cTn id="18" dur="145" decel="50000">
                                          <p:stCondLst>
                                            <p:cond delay="1458"/>
                                          </p:stCondLst>
                                        </p:cTn>
                                        <p:tgtEl>
                                          <p:spTgt spid="3"/>
                                        </p:tgtEl>
                                      </p:cBhvr>
                                      <p:to x="100000" y="100000"/>
                                    </p:animScale>
                                    <p:animScale>
                                      <p:cBhvr>
                                        <p:cTn id="19" dur="23">
                                          <p:stCondLst>
                                            <p:cond delay="1582"/>
                                          </p:stCondLst>
                                        </p:cTn>
                                        <p:tgtEl>
                                          <p:spTgt spid="3"/>
                                        </p:tgtEl>
                                      </p:cBhvr>
                                      <p:to x="100000" y="95000"/>
                                    </p:animScale>
                                    <p:animScale>
                                      <p:cBhvr>
                                        <p:cTn id="20" dur="145" decel="50000">
                                          <p:stCondLst>
                                            <p:cond delay="1605"/>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3" name="图片 2" descr="微信图片_20170714134354.jpg"/>
          <p:cNvPicPr>
            <a:picLocks noChangeAspect="1"/>
          </p:cNvPicPr>
          <p:nvPr/>
        </p:nvPicPr>
        <p:blipFill>
          <a:blip r:embed="rId3" cstate="print"/>
          <a:stretch>
            <a:fillRect/>
          </a:stretch>
        </p:blipFill>
        <p:spPr>
          <a:xfrm>
            <a:off x="841003" y="1556792"/>
            <a:ext cx="6462662" cy="4398051"/>
          </a:xfrm>
          <a:prstGeom prst="rect">
            <a:avLst/>
          </a:prstGeom>
        </p:spPr>
      </p:pic>
      <p:sp>
        <p:nvSpPr>
          <p:cNvPr id="4" name="矩形 3"/>
          <p:cNvSpPr/>
          <p:nvPr/>
        </p:nvSpPr>
        <p:spPr>
          <a:xfrm>
            <a:off x="768995" y="548680"/>
            <a:ext cx="1420582" cy="584775"/>
          </a:xfrm>
          <a:prstGeom prst="rect">
            <a:avLst/>
          </a:prstGeom>
          <a:noFill/>
        </p:spPr>
        <p:txBody>
          <a:bodyPr wrap="none" lIns="91440" tIns="45720" rIns="91440" bIns="45720">
            <a:spAutoFit/>
          </a:bodyPr>
          <a:lstStyle/>
          <a:p>
            <a:pPr algn="ctr"/>
            <a:r>
              <a:rPr lang="zh-CN" altLang="en-US" sz="32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如图：</a:t>
            </a:r>
            <a:endParaRPr lang="zh-CN" altLang="en-US" sz="3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矩形 4"/>
          <p:cNvSpPr/>
          <p:nvPr/>
        </p:nvSpPr>
        <p:spPr>
          <a:xfrm>
            <a:off x="7969795" y="2348880"/>
            <a:ext cx="2999656" cy="2031325"/>
          </a:xfrm>
          <a:prstGeom prst="rect">
            <a:avLst/>
          </a:prstGeom>
        </p:spPr>
        <p:txBody>
          <a:bodyPr wrap="square">
            <a:spAutoFit/>
          </a:bodyPr>
          <a:lstStyle/>
          <a:p>
            <a:r>
              <a:rPr lang="zh-CN" altLang="en-US" dirty="0" smtClean="0"/>
              <a:t>        由此可见，同样的主语存在于法律的不同条文中，其区分的重点在于</a:t>
            </a:r>
            <a:r>
              <a:rPr lang="zh-CN" altLang="en-US" b="1" dirty="0" smtClean="0"/>
              <a:t>定语</a:t>
            </a:r>
            <a:r>
              <a:rPr lang="en-US" altLang="zh-CN" b="1" dirty="0" smtClean="0"/>
              <a:t>/</a:t>
            </a:r>
            <a:r>
              <a:rPr lang="zh-CN" altLang="en-US" b="1" dirty="0" smtClean="0"/>
              <a:t>定语从句</a:t>
            </a:r>
            <a:r>
              <a:rPr lang="zh-CN" altLang="en-US" dirty="0" smtClean="0"/>
              <a:t>所规范的应用范围。这一范围不仅体现在商品编码的名称当中，也体现在税号本身所处的层级结构中。</a:t>
            </a:r>
            <a:endParaRPr lang="zh-CN" altLang="en-US" dirty="0"/>
          </a:p>
        </p:txBody>
      </p:sp>
      <p:sp>
        <p:nvSpPr>
          <p:cNvPr id="6" name="左箭头 5"/>
          <p:cNvSpPr/>
          <p:nvPr/>
        </p:nvSpPr>
        <p:spPr>
          <a:xfrm>
            <a:off x="8185819" y="4509120"/>
            <a:ext cx="2592288" cy="216024"/>
          </a:xfrm>
          <a:prstGeom prst="left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7" name="图片 6" descr="微信图片_20170714135247.jpg"/>
          <p:cNvPicPr>
            <a:picLocks noChangeAspect="1"/>
          </p:cNvPicPr>
          <p:nvPr/>
        </p:nvPicPr>
        <p:blipFill>
          <a:blip r:embed="rId3" cstate="print"/>
          <a:stretch>
            <a:fillRect/>
          </a:stretch>
        </p:blipFill>
        <p:spPr>
          <a:xfrm>
            <a:off x="2353171" y="0"/>
            <a:ext cx="4320480" cy="6858000"/>
          </a:xfrm>
          <a:prstGeom prst="rect">
            <a:avLst/>
          </a:prstGeom>
        </p:spPr>
      </p:pic>
      <p:sp>
        <p:nvSpPr>
          <p:cNvPr id="9" name="云形标注 8"/>
          <p:cNvSpPr/>
          <p:nvPr/>
        </p:nvSpPr>
        <p:spPr>
          <a:xfrm>
            <a:off x="7033691" y="1052736"/>
            <a:ext cx="3168352" cy="1584176"/>
          </a:xfrm>
          <a:prstGeom prst="cloudCallou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smtClean="0"/>
              <a:t>除此之外，我们还能找到很多案例</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3" name="图片 2" descr="微信图片_20170714135335.jpg"/>
          <p:cNvPicPr>
            <a:picLocks noChangeAspect="1"/>
          </p:cNvPicPr>
          <p:nvPr/>
        </p:nvPicPr>
        <p:blipFill>
          <a:blip r:embed="rId3" cstate="print"/>
          <a:stretch>
            <a:fillRect/>
          </a:stretch>
        </p:blipFill>
        <p:spPr>
          <a:xfrm>
            <a:off x="1201043" y="764704"/>
            <a:ext cx="4362427" cy="3744416"/>
          </a:xfrm>
          <a:prstGeom prst="rect">
            <a:avLst/>
          </a:prstGeom>
        </p:spPr>
      </p:pic>
      <p:pic>
        <p:nvPicPr>
          <p:cNvPr id="5" name="图片 4" descr="微信图片_20170714135344.jpg"/>
          <p:cNvPicPr>
            <a:picLocks noChangeAspect="1"/>
          </p:cNvPicPr>
          <p:nvPr/>
        </p:nvPicPr>
        <p:blipFill>
          <a:blip r:embed="rId4" cstate="print"/>
          <a:stretch>
            <a:fillRect/>
          </a:stretch>
        </p:blipFill>
        <p:spPr>
          <a:xfrm>
            <a:off x="6313611" y="1110344"/>
            <a:ext cx="4320480" cy="54150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3" name="图片 2" descr="微信图片_20170714140935.jpg"/>
          <p:cNvPicPr>
            <a:picLocks noChangeAspect="1"/>
          </p:cNvPicPr>
          <p:nvPr/>
        </p:nvPicPr>
        <p:blipFill>
          <a:blip r:embed="rId3" cstate="print"/>
          <a:stretch>
            <a:fillRect/>
          </a:stretch>
        </p:blipFill>
        <p:spPr>
          <a:xfrm>
            <a:off x="1345059" y="908720"/>
            <a:ext cx="4424387" cy="5183907"/>
          </a:xfrm>
          <a:prstGeom prst="rect">
            <a:avLst/>
          </a:prstGeom>
        </p:spPr>
      </p:pic>
      <p:pic>
        <p:nvPicPr>
          <p:cNvPr id="4" name="图片 3" descr="微信图片_20170714140944.jpg"/>
          <p:cNvPicPr>
            <a:picLocks noChangeAspect="1"/>
          </p:cNvPicPr>
          <p:nvPr/>
        </p:nvPicPr>
        <p:blipFill>
          <a:blip r:embed="rId4" cstate="print"/>
          <a:stretch>
            <a:fillRect/>
          </a:stretch>
        </p:blipFill>
        <p:spPr>
          <a:xfrm>
            <a:off x="6097587" y="908720"/>
            <a:ext cx="4424958" cy="518457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pic>
        <p:nvPicPr>
          <p:cNvPr id="3" name="图片 2" descr="5.jpg"/>
          <p:cNvPicPr>
            <a:picLocks noChangeAspect="1"/>
          </p:cNvPicPr>
          <p:nvPr/>
        </p:nvPicPr>
        <p:blipFill>
          <a:blip r:embed="rId3" cstate="print"/>
          <a:stretch>
            <a:fillRect/>
          </a:stretch>
        </p:blipFill>
        <p:spPr>
          <a:xfrm>
            <a:off x="768995" y="908720"/>
            <a:ext cx="4961975" cy="3795911"/>
          </a:xfrm>
          <a:prstGeom prst="rect">
            <a:avLst/>
          </a:prstGeom>
        </p:spPr>
      </p:pic>
      <p:pic>
        <p:nvPicPr>
          <p:cNvPr id="4" name="图片 3" descr="6.jpg"/>
          <p:cNvPicPr>
            <a:picLocks noChangeAspect="1"/>
          </p:cNvPicPr>
          <p:nvPr/>
        </p:nvPicPr>
        <p:blipFill>
          <a:blip r:embed="rId4" cstate="print"/>
          <a:stretch>
            <a:fillRect/>
          </a:stretch>
        </p:blipFill>
        <p:spPr>
          <a:xfrm>
            <a:off x="6097587" y="908720"/>
            <a:ext cx="5124165" cy="499606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一 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关务</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1557AE"/>
                </a:solidFill>
                <a:latin typeface="微软雅黑" panose="020B0503020204020204" pitchFamily="34" charset="-122"/>
                <a:ea typeface="微软雅黑" panose="020B0503020204020204" pitchFamily="34" charset="-122"/>
              </a:rPr>
              <a:t>Part    one</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a:t>
            </a:r>
            <a:r>
              <a:rPr lang="zh-CN" altLang="en-US" sz="2400" b="1" spc="400" dirty="0" smtClean="0">
                <a:solidFill>
                  <a:srgbClr val="1557AE"/>
                </a:solidFill>
                <a:latin typeface="微软雅黑" panose="020B0503020204020204" pitchFamily="34" charset="-122"/>
                <a:ea typeface="微软雅黑" panose="020B0503020204020204" pitchFamily="34" charset="-122"/>
              </a:rPr>
              <a:t>四 </a:t>
            </a:r>
            <a:r>
              <a:rPr lang="zh-CN" altLang="en-US" sz="2400" b="1" spc="400" dirty="0">
                <a:solidFill>
                  <a:srgbClr val="1557AE"/>
                </a:solidFill>
                <a:latin typeface="微软雅黑" panose="020B0503020204020204" pitchFamily="34" charset="-122"/>
                <a:ea typeface="微软雅黑" panose="020B0503020204020204" pitchFamily="34" charset="-122"/>
              </a:rPr>
              <a:t>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商检</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1557AE"/>
                </a:solidFill>
                <a:latin typeface="微软雅黑" panose="020B0503020204020204" pitchFamily="34" charset="-122"/>
                <a:ea typeface="微软雅黑" panose="020B0503020204020204" pitchFamily="34" charset="-122"/>
              </a:rPr>
              <a:t>Part    four</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grpSp>
        <p:nvGrpSpPr>
          <p:cNvPr id="5" name="组合 4"/>
          <p:cNvGrpSpPr/>
          <p:nvPr/>
        </p:nvGrpSpPr>
        <p:grpSpPr>
          <a:xfrm>
            <a:off x="1575176" y="1124744"/>
            <a:ext cx="2623667" cy="2624616"/>
            <a:chOff x="1835696" y="880098"/>
            <a:chExt cx="1968462" cy="1968462"/>
          </a:xfrm>
        </p:grpSpPr>
        <p:sp>
          <p:nvSpPr>
            <p:cNvPr id="6" name="椭圆 5"/>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398844" y="1525981"/>
              <a:ext cx="833703" cy="484748"/>
            </a:xfrm>
            <a:prstGeom prst="rect">
              <a:avLst/>
            </a:prstGeom>
            <a:noFill/>
          </p:spPr>
          <p:txBody>
            <a:bodyPr wrap="none" rtlCol="0">
              <a:spAutoFit/>
            </a:bodyPr>
            <a:lstStyle/>
            <a:p>
              <a:r>
                <a:rPr lang="zh-CN" altLang="en-US" sz="3600" b="1" dirty="0" smtClean="0">
                  <a:solidFill>
                    <a:schemeClr val="bg1"/>
                  </a:solidFill>
                  <a:latin typeface="方正兰亭准黑_GBK" pitchFamily="2" charset="-122"/>
                  <a:ea typeface="方正兰亭准黑_GBK" pitchFamily="2" charset="-122"/>
                </a:rPr>
                <a:t>中国</a:t>
              </a:r>
              <a:endParaRPr lang="zh-CN" altLang="en-US" sz="3600" b="1" dirty="0">
                <a:solidFill>
                  <a:schemeClr val="bg1"/>
                </a:solidFill>
                <a:latin typeface="方正兰亭准黑_GBK" pitchFamily="2" charset="-122"/>
                <a:ea typeface="方正兰亭准黑_GBK" pitchFamily="2" charset="-122"/>
              </a:endParaRPr>
            </a:p>
          </p:txBody>
        </p:sp>
      </p:grpSp>
      <p:grpSp>
        <p:nvGrpSpPr>
          <p:cNvPr id="8" name="组合 7"/>
          <p:cNvGrpSpPr/>
          <p:nvPr/>
        </p:nvGrpSpPr>
        <p:grpSpPr>
          <a:xfrm>
            <a:off x="913011" y="2891727"/>
            <a:ext cx="2298761" cy="2299592"/>
            <a:chOff x="2115570" y="1737559"/>
            <a:chExt cx="1620620" cy="1620620"/>
          </a:xfrm>
          <a:solidFill>
            <a:srgbClr val="2B83E5"/>
          </a:solidFill>
        </p:grpSpPr>
        <p:sp>
          <p:nvSpPr>
            <p:cNvPr id="9" name="椭圆 8"/>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422757" y="2402905"/>
              <a:ext cx="889625" cy="292819"/>
            </a:xfrm>
            <a:prstGeom prst="rect">
              <a:avLst/>
            </a:prstGeom>
            <a:grpFill/>
          </p:spPr>
          <p:txBody>
            <a:bodyPr wrap="none" rtlCol="0">
              <a:spAutoFit/>
            </a:bodyPr>
            <a:lstStyle/>
            <a:p>
              <a:r>
                <a:rPr lang="zh-CN" altLang="en-US" sz="2100" dirty="0" smtClean="0">
                  <a:solidFill>
                    <a:schemeClr val="bg1"/>
                  </a:solidFill>
                  <a:latin typeface="微软雅黑" panose="020B0503020204020204" pitchFamily="34" charset="-122"/>
                  <a:ea typeface="微软雅黑" panose="020B0503020204020204" pitchFamily="34" charset="-122"/>
                </a:rPr>
                <a:t>出口香</a:t>
              </a:r>
              <a:r>
                <a:rPr lang="zh-CN" altLang="en-US" sz="2100" dirty="0" smtClean="0">
                  <a:solidFill>
                    <a:schemeClr val="bg1"/>
                  </a:solidFill>
                  <a:latin typeface="微软雅黑" panose="020B0503020204020204" pitchFamily="34" charset="-122"/>
                  <a:ea typeface="微软雅黑" panose="020B0503020204020204" pitchFamily="34" charset="-122"/>
                </a:rPr>
                <a:t>蕉</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921423" y="3061950"/>
            <a:ext cx="1933306" cy="1934005"/>
            <a:chOff x="3527026" y="1952177"/>
            <a:chExt cx="1191384" cy="1191384"/>
          </a:xfrm>
          <a:solidFill>
            <a:srgbClr val="DEA900"/>
          </a:solidFill>
        </p:grpSpPr>
        <p:sp>
          <p:nvSpPr>
            <p:cNvPr id="12" name="椭圆 11"/>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798086" y="2437142"/>
              <a:ext cx="714404" cy="236995"/>
            </a:xfrm>
            <a:prstGeom prst="rect">
              <a:avLst/>
            </a:prstGeom>
            <a:noFill/>
          </p:spPr>
          <p:txBody>
            <a:bodyPr wrap="none" rtlCol="0">
              <a:spAutoFit/>
            </a:bodyPr>
            <a:lstStyle/>
            <a:p>
              <a:r>
                <a:rPr lang="zh-CN" altLang="en-US" sz="1900" dirty="0" smtClean="0">
                  <a:solidFill>
                    <a:schemeClr val="bg1"/>
                  </a:solidFill>
                  <a:latin typeface="微软雅黑" panose="020B0503020204020204" pitchFamily="34" charset="-122"/>
                  <a:ea typeface="微软雅黑" panose="020B0503020204020204" pitchFamily="34" charset="-122"/>
                </a:rPr>
                <a:t>进口柑橘</a:t>
              </a:r>
              <a:endParaRPr lang="zh-CN" altLang="en-US" sz="1900" dirty="0">
                <a:solidFill>
                  <a:schemeClr val="bg1"/>
                </a:solidFill>
                <a:latin typeface="微软雅黑" panose="020B0503020204020204" pitchFamily="34" charset="-122"/>
                <a:ea typeface="微软雅黑" panose="020B0503020204020204" pitchFamily="34" charset="-122"/>
              </a:endParaRPr>
            </a:p>
          </p:txBody>
        </p:sp>
      </p:grpSp>
      <p:cxnSp>
        <p:nvCxnSpPr>
          <p:cNvPr id="15" name="直接箭头连接符 14"/>
          <p:cNvCxnSpPr/>
          <p:nvPr/>
        </p:nvCxnSpPr>
        <p:spPr>
          <a:xfrm flipH="1">
            <a:off x="2065139" y="2852936"/>
            <a:ext cx="360040" cy="864096"/>
          </a:xfrm>
          <a:prstGeom prst="straightConnector1">
            <a:avLst/>
          </a:prstGeom>
          <a:ln>
            <a:solidFill>
              <a:schemeClr val="bg1"/>
            </a:solidFill>
            <a:tailEnd type="arrow"/>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flipH="1" flipV="1">
            <a:off x="3289275" y="2852936"/>
            <a:ext cx="432048" cy="864096"/>
          </a:xfrm>
          <a:prstGeom prst="straightConnector1">
            <a:avLst/>
          </a:prstGeom>
          <a:ln>
            <a:solidFill>
              <a:schemeClr val="bg1"/>
            </a:solidFill>
            <a:tailEnd type="arrow"/>
          </a:ln>
        </p:spPr>
        <p:style>
          <a:lnRef idx="3">
            <a:schemeClr val="accent2"/>
          </a:lnRef>
          <a:fillRef idx="0">
            <a:schemeClr val="accent2"/>
          </a:fillRef>
          <a:effectRef idx="2">
            <a:schemeClr val="accent2"/>
          </a:effectRef>
          <a:fontRef idx="minor">
            <a:schemeClr val="tx1"/>
          </a:fontRef>
        </p:style>
      </p:cxnSp>
      <p:sp>
        <p:nvSpPr>
          <p:cNvPr id="21" name="矩形 20"/>
          <p:cNvSpPr/>
          <p:nvPr/>
        </p:nvSpPr>
        <p:spPr>
          <a:xfrm>
            <a:off x="5017467" y="1196752"/>
            <a:ext cx="6383459" cy="4770537"/>
          </a:xfrm>
          <a:prstGeom prst="rect">
            <a:avLst/>
          </a:prstGeom>
        </p:spPr>
        <p:txBody>
          <a:bodyPr wrap="square">
            <a:spAutoFit/>
          </a:bodyPr>
          <a:lstStyle/>
          <a:p>
            <a:pPr algn="ctr"/>
            <a:r>
              <a:rPr lang="en-US" altLang="zh-CN" sz="1600" b="1" dirty="0" smtClean="0">
                <a:solidFill>
                  <a:schemeClr val="tx2">
                    <a:lumMod val="60000"/>
                    <a:lumOff val="40000"/>
                  </a:schemeClr>
                </a:solidFill>
              </a:rPr>
              <a:t>2017</a:t>
            </a:r>
            <a:r>
              <a:rPr lang="zh-CN" altLang="en-US" sz="1600" b="1" dirty="0" smtClean="0">
                <a:solidFill>
                  <a:schemeClr val="tx2">
                    <a:lumMod val="60000"/>
                    <a:lumOff val="40000"/>
                  </a:schemeClr>
                </a:solidFill>
              </a:rPr>
              <a:t>年第</a:t>
            </a:r>
            <a:r>
              <a:rPr lang="en-US" altLang="zh-CN" sz="1600" b="1" dirty="0" smtClean="0">
                <a:solidFill>
                  <a:schemeClr val="tx2">
                    <a:lumMod val="60000"/>
                    <a:lumOff val="40000"/>
                  </a:schemeClr>
                </a:solidFill>
              </a:rPr>
              <a:t>28</a:t>
            </a:r>
            <a:r>
              <a:rPr lang="zh-CN" altLang="en-US" sz="1600" b="1" dirty="0" smtClean="0">
                <a:solidFill>
                  <a:schemeClr val="tx2">
                    <a:lumMod val="60000"/>
                    <a:lumOff val="40000"/>
                  </a:schemeClr>
                </a:solidFill>
              </a:rPr>
              <a:t>号</a:t>
            </a:r>
          </a:p>
          <a:p>
            <a:pPr algn="ctr"/>
            <a:endParaRPr lang="zh-CN" altLang="en-US" sz="1600" b="1" dirty="0" smtClean="0">
              <a:solidFill>
                <a:schemeClr val="tx2">
                  <a:lumMod val="60000"/>
                  <a:lumOff val="40000"/>
                </a:schemeClr>
              </a:solidFill>
            </a:endParaRPr>
          </a:p>
          <a:p>
            <a:pPr algn="ctr"/>
            <a:r>
              <a:rPr lang="zh-CN" altLang="en-US" sz="1600" b="1" dirty="0" smtClean="0">
                <a:solidFill>
                  <a:schemeClr val="tx2">
                    <a:lumMod val="60000"/>
                    <a:lumOff val="40000"/>
                  </a:schemeClr>
                </a:solidFill>
              </a:rPr>
              <a:t>质检总局关于中国香蕉出口新西兰和进口意大利柑橘植物检疫要求的公告</a:t>
            </a:r>
          </a:p>
          <a:p>
            <a:endParaRPr lang="zh-CN" altLang="en-US" sz="1600" dirty="0" smtClean="0"/>
          </a:p>
          <a:p>
            <a:r>
              <a:rPr lang="zh-CN" altLang="en-US" sz="1600" dirty="0" smtClean="0"/>
              <a:t>        根</a:t>
            </a:r>
            <a:r>
              <a:rPr lang="zh-CN" altLang="en-US" sz="1600" dirty="0" smtClean="0"/>
              <a:t>据风险分析结果，我局与新西兰和意大利检疫部门分别签署了</a:t>
            </a:r>
            <a:r>
              <a:rPr lang="en-US" altLang="zh-CN" sz="1600" dirty="0" smtClean="0"/>
              <a:t>《</a:t>
            </a:r>
            <a:r>
              <a:rPr lang="zh-CN" altLang="en-US" sz="1600" dirty="0" smtClean="0"/>
              <a:t>关于中国香蕉出口新西兰计划</a:t>
            </a:r>
            <a:r>
              <a:rPr lang="en-US" altLang="zh-CN" sz="1600" dirty="0" smtClean="0"/>
              <a:t>》</a:t>
            </a:r>
            <a:r>
              <a:rPr lang="zh-CN" altLang="en-US" sz="1600" dirty="0" smtClean="0"/>
              <a:t>和</a:t>
            </a:r>
            <a:r>
              <a:rPr lang="en-US" altLang="zh-CN" sz="1600" dirty="0" smtClean="0"/>
              <a:t>《</a:t>
            </a:r>
            <a:r>
              <a:rPr lang="zh-CN" altLang="en-US" sz="1600" dirty="0" smtClean="0"/>
              <a:t>关于意大利新鲜柑橘输华植物检疫要求的议定书</a:t>
            </a:r>
            <a:r>
              <a:rPr lang="en-US" altLang="zh-CN" sz="1600" dirty="0" smtClean="0"/>
              <a:t>》</a:t>
            </a:r>
            <a:r>
              <a:rPr lang="zh-CN" altLang="en-US" sz="1600" dirty="0" smtClean="0"/>
              <a:t>。</a:t>
            </a:r>
          </a:p>
          <a:p>
            <a:endParaRPr lang="zh-CN" altLang="en-US" sz="1600" dirty="0" smtClean="0"/>
          </a:p>
          <a:p>
            <a:r>
              <a:rPr lang="zh-CN" altLang="en-US" sz="1600" dirty="0" smtClean="0"/>
              <a:t>        即</a:t>
            </a:r>
            <a:r>
              <a:rPr lang="zh-CN" altLang="en-US" sz="1600" dirty="0" smtClean="0"/>
              <a:t>日起，允许符合相关要求（见附件</a:t>
            </a:r>
            <a:r>
              <a:rPr lang="en-US" altLang="zh-CN" sz="1600" dirty="0" smtClean="0"/>
              <a:t>1</a:t>
            </a:r>
            <a:r>
              <a:rPr lang="zh-CN" altLang="en-US" sz="1600" dirty="0" smtClean="0"/>
              <a:t>）的中国香蕉向新西兰出口，符合相关要求（见附件</a:t>
            </a:r>
            <a:r>
              <a:rPr lang="en-US" altLang="zh-CN" sz="1600" dirty="0" smtClean="0"/>
              <a:t>2</a:t>
            </a:r>
            <a:r>
              <a:rPr lang="zh-CN" altLang="en-US" sz="1600" dirty="0" smtClean="0"/>
              <a:t>）的意大利柑橘输往中国。</a:t>
            </a:r>
          </a:p>
          <a:p>
            <a:endParaRPr lang="zh-CN" altLang="en-US" sz="1600" dirty="0" smtClean="0"/>
          </a:p>
          <a:p>
            <a:r>
              <a:rPr lang="zh-CN" altLang="en-US" sz="1600" dirty="0" smtClean="0">
                <a:hlinkClick r:id="rId3" action="ppaction://hlinkfile"/>
              </a:rPr>
              <a:t>附</a:t>
            </a:r>
            <a:r>
              <a:rPr lang="zh-CN" altLang="en-US" sz="1600" dirty="0" smtClean="0">
                <a:hlinkClick r:id="rId3" action="ppaction://hlinkfile"/>
              </a:rPr>
              <a:t>件：</a:t>
            </a:r>
            <a:r>
              <a:rPr lang="en-US" altLang="zh-CN" sz="1600" dirty="0" smtClean="0">
                <a:hlinkClick r:id="rId3" action="ppaction://hlinkfile"/>
              </a:rPr>
              <a:t>1. </a:t>
            </a:r>
            <a:r>
              <a:rPr lang="zh-CN" altLang="en-US" sz="1600" dirty="0" smtClean="0">
                <a:hlinkClick r:id="rId3" action="ppaction://hlinkfile"/>
              </a:rPr>
              <a:t>中国香蕉输往新西兰植物检验检疫要求</a:t>
            </a:r>
          </a:p>
          <a:p>
            <a:r>
              <a:rPr lang="zh-CN" altLang="en-US" sz="1600" dirty="0" smtClean="0">
                <a:hlinkClick r:id="rId3" action="ppaction://hlinkfile"/>
              </a:rPr>
              <a:t>              </a:t>
            </a:r>
            <a:r>
              <a:rPr lang="en-US" altLang="zh-CN" sz="1600" dirty="0" smtClean="0">
                <a:hlinkClick r:id="rId3" action="ppaction://hlinkfile"/>
              </a:rPr>
              <a:t>2</a:t>
            </a:r>
            <a:r>
              <a:rPr lang="en-US" altLang="zh-CN" sz="1600" dirty="0" smtClean="0">
                <a:hlinkClick r:id="rId3" action="ppaction://hlinkfile"/>
              </a:rPr>
              <a:t>. </a:t>
            </a:r>
            <a:r>
              <a:rPr lang="zh-CN" altLang="en-US" sz="1600" dirty="0" smtClean="0">
                <a:hlinkClick r:id="rId3" action="ppaction://hlinkfile"/>
              </a:rPr>
              <a:t>进口意大利柑橘植物检验检疫要求</a:t>
            </a:r>
            <a:endParaRPr lang="zh-CN" altLang="en-US" sz="1600" dirty="0" smtClean="0"/>
          </a:p>
          <a:p>
            <a:endParaRPr lang="zh-CN" altLang="en-US" sz="1600" dirty="0" smtClean="0"/>
          </a:p>
          <a:p>
            <a:r>
              <a:rPr lang="zh-CN" altLang="en-US" sz="1600" dirty="0" smtClean="0"/>
              <a:t>                        </a:t>
            </a:r>
          </a:p>
          <a:p>
            <a:endParaRPr lang="zh-CN" altLang="en-US" sz="1600" dirty="0" smtClean="0"/>
          </a:p>
          <a:p>
            <a:pPr algn="r"/>
            <a:r>
              <a:rPr lang="zh-CN" altLang="en-US" sz="1600" dirty="0" smtClean="0"/>
              <a:t>                     质检总</a:t>
            </a:r>
            <a:r>
              <a:rPr lang="zh-CN" altLang="en-US" sz="1600" dirty="0" smtClean="0"/>
              <a:t>局</a:t>
            </a:r>
            <a:endParaRPr lang="zh-CN" altLang="en-US" sz="1600" dirty="0" smtClean="0"/>
          </a:p>
          <a:p>
            <a:pPr algn="r"/>
            <a:r>
              <a:rPr lang="zh-CN" altLang="en-US" sz="1600" dirty="0" smtClean="0"/>
              <a:t>                         </a:t>
            </a:r>
            <a:r>
              <a:rPr lang="en-US" altLang="zh-CN" sz="1600" dirty="0" smtClean="0"/>
              <a:t>2017</a:t>
            </a:r>
            <a:r>
              <a:rPr lang="zh-CN" altLang="en-US" sz="1600" dirty="0" smtClean="0"/>
              <a:t>年</a:t>
            </a:r>
            <a:r>
              <a:rPr lang="en-US" altLang="zh-CN" sz="1600" dirty="0" smtClean="0"/>
              <a:t>4</a:t>
            </a:r>
            <a:r>
              <a:rPr lang="zh-CN" altLang="en-US" sz="1600" dirty="0" smtClean="0"/>
              <a:t>月</a:t>
            </a:r>
            <a:r>
              <a:rPr lang="en-US" altLang="zh-CN" sz="1600" dirty="0" smtClean="0"/>
              <a:t>7</a:t>
            </a:r>
            <a:r>
              <a:rPr lang="zh-CN" altLang="en-US" sz="1600" dirty="0" smtClean="0"/>
              <a:t>日</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300" fill="hold"/>
                                        <p:tgtEl>
                                          <p:spTgt spid="8"/>
                                        </p:tgtEl>
                                        <p:attrNameLst>
                                          <p:attrName>ppt_x</p:attrName>
                                        </p:attrNameLst>
                                      </p:cBhvr>
                                      <p:tavLst>
                                        <p:tav tm="0">
                                          <p:val>
                                            <p:strVal val="0-#ppt_w/2"/>
                                          </p:val>
                                        </p:tav>
                                        <p:tav tm="100000">
                                          <p:val>
                                            <p:strVal val="#ppt_x"/>
                                          </p:val>
                                        </p:tav>
                                      </p:tavLst>
                                    </p:anim>
                                    <p:anim calcmode="lin" valueType="num">
                                      <p:cBhvr additive="base">
                                        <p:cTn id="13" dur="3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00" fill="hold"/>
                                        <p:tgtEl>
                                          <p:spTgt spid="11"/>
                                        </p:tgtEl>
                                        <p:attrNameLst>
                                          <p:attrName>ppt_x</p:attrName>
                                        </p:attrNameLst>
                                      </p:cBhvr>
                                      <p:tavLst>
                                        <p:tav tm="0">
                                          <p:val>
                                            <p:strVal val="0-#ppt_w/2"/>
                                          </p:val>
                                        </p:tav>
                                        <p:tav tm="100000">
                                          <p:val>
                                            <p:strVal val="#ppt_x"/>
                                          </p:val>
                                        </p:tav>
                                      </p:tavLst>
                                    </p:anim>
                                    <p:anim calcmode="lin" valueType="num">
                                      <p:cBhvr additive="base">
                                        <p:cTn id="18" dur="3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6" presetClass="emph" presetSubtype="0" fill="hold" nodeType="after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childTnLst>
                          </p:cTn>
                        </p:par>
                        <p:par>
                          <p:cTn id="23" fill="hold">
                            <p:stCondLst>
                              <p:cond delay="1400"/>
                            </p:stCondLst>
                            <p:childTnLst>
                              <p:par>
                                <p:cTn id="24" presetID="26" presetClass="emph" presetSubtype="0" fill="hold" nodeType="afterEffect">
                                  <p:stCondLst>
                                    <p:cond delay="500"/>
                                  </p:stCondLst>
                                  <p:childTnLst>
                                    <p:animEffect transition="out" filter="fade">
                                      <p:cBhvr>
                                        <p:cTn id="25" dur="500" tmFilter="0, 0; .2, .5; .8, .5; 1, 0"/>
                                        <p:tgtEl>
                                          <p:spTgt spid="8"/>
                                        </p:tgtEl>
                                      </p:cBhvr>
                                    </p:animEffect>
                                    <p:animScale>
                                      <p:cBhvr>
                                        <p:cTn id="26" dur="250" autoRev="1" fill="hold"/>
                                        <p:tgtEl>
                                          <p:spTgt spid="8"/>
                                        </p:tgtEl>
                                      </p:cBhvr>
                                      <p:by x="105000" y="105000"/>
                                    </p:animScale>
                                  </p:childTnLst>
                                </p:cTn>
                              </p:par>
                            </p:childTnLst>
                          </p:cTn>
                        </p:par>
                        <p:par>
                          <p:cTn id="27" fill="hold">
                            <p:stCondLst>
                              <p:cond delay="2400"/>
                            </p:stCondLst>
                            <p:childTnLst>
                              <p:par>
                                <p:cTn id="28" presetID="26" presetClass="emph" presetSubtype="0" fill="hold" nodeType="afterEffect">
                                  <p:stCondLst>
                                    <p:cond delay="500"/>
                                  </p:stCondLst>
                                  <p:childTnLst>
                                    <p:animEffect transition="out" filter="fade">
                                      <p:cBhvr>
                                        <p:cTn id="29" dur="500" tmFilter="0, 0; .2, .5; .8, .5; 1, 0"/>
                                        <p:tgtEl>
                                          <p:spTgt spid="11"/>
                                        </p:tgtEl>
                                      </p:cBhvr>
                                    </p:animEffect>
                                    <p:animScale>
                                      <p:cBhvr>
                                        <p:cTn id="30"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grpSp>
        <p:nvGrpSpPr>
          <p:cNvPr id="5" name="组合 4"/>
          <p:cNvGrpSpPr/>
          <p:nvPr/>
        </p:nvGrpSpPr>
        <p:grpSpPr>
          <a:xfrm>
            <a:off x="762246" y="2132856"/>
            <a:ext cx="1769555" cy="1880154"/>
            <a:chOff x="395537" y="2426415"/>
            <a:chExt cx="1327474" cy="1410442"/>
          </a:xfrm>
          <a:solidFill>
            <a:srgbClr val="C00000"/>
          </a:solidFill>
        </p:grpSpPr>
        <p:sp>
          <p:nvSpPr>
            <p:cNvPr id="6" name="六边形 5"/>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8926">
                <a:defRPr/>
              </a:pPr>
              <a:endParaRPr lang="zh-CN" altLang="en-US" sz="3199" kern="0">
                <a:solidFill>
                  <a:prstClr val="white"/>
                </a:solidFill>
                <a:latin typeface="+mj-ea"/>
                <a:ea typeface="+mj-ea"/>
              </a:endParaRPr>
            </a:p>
          </p:txBody>
        </p:sp>
        <p:sp>
          <p:nvSpPr>
            <p:cNvPr id="7" name="TextBox 28"/>
            <p:cNvSpPr txBox="1"/>
            <p:nvPr/>
          </p:nvSpPr>
          <p:spPr>
            <a:xfrm>
              <a:off x="454618" y="3013648"/>
              <a:ext cx="1188341" cy="277063"/>
            </a:xfrm>
            <a:prstGeom prst="rect">
              <a:avLst/>
            </a:prstGeom>
            <a:noFill/>
            <a:ln>
              <a:noFill/>
            </a:ln>
          </p:spPr>
          <p:txBody>
            <a:bodyPr wrap="none" rtlCol="0">
              <a:spAutoFit/>
            </a:bodyPr>
            <a:lstStyle/>
            <a:p>
              <a:pPr defTabSz="1218926">
                <a:defRPr/>
              </a:pPr>
              <a:r>
                <a:rPr lang="en-US" altLang="zh-CN" b="1" kern="0" dirty="0" smtClean="0">
                  <a:solidFill>
                    <a:prstClr val="white"/>
                  </a:solidFill>
                  <a:latin typeface="+mj-ea"/>
                  <a:ea typeface="+mj-ea"/>
                </a:rPr>
                <a:t>2017</a:t>
              </a:r>
              <a:r>
                <a:rPr lang="zh-CN" altLang="en-US" b="1" kern="0" dirty="0" smtClean="0">
                  <a:solidFill>
                    <a:prstClr val="white"/>
                  </a:solidFill>
                  <a:latin typeface="+mj-ea"/>
                  <a:ea typeface="+mj-ea"/>
                </a:rPr>
                <a:t>年第</a:t>
              </a:r>
              <a:r>
                <a:rPr lang="en-US" altLang="zh-CN" b="1" kern="0" dirty="0" smtClean="0">
                  <a:solidFill>
                    <a:prstClr val="white"/>
                  </a:solidFill>
                  <a:latin typeface="+mj-ea"/>
                  <a:ea typeface="+mj-ea"/>
                </a:rPr>
                <a:t>29</a:t>
              </a:r>
              <a:r>
                <a:rPr lang="zh-CN" altLang="en-US" b="1" kern="0" dirty="0" smtClean="0">
                  <a:solidFill>
                    <a:prstClr val="white"/>
                  </a:solidFill>
                  <a:latin typeface="+mj-ea"/>
                  <a:ea typeface="+mj-ea"/>
                </a:rPr>
                <a:t>号</a:t>
              </a:r>
              <a:endParaRPr lang="zh-CN" altLang="en-US" b="1" kern="0" dirty="0">
                <a:solidFill>
                  <a:prstClr val="white"/>
                </a:solidFill>
                <a:latin typeface="+mj-ea"/>
                <a:ea typeface="+mj-ea"/>
              </a:endParaRPr>
            </a:p>
          </p:txBody>
        </p:sp>
      </p:grpSp>
      <p:sp>
        <p:nvSpPr>
          <p:cNvPr id="8" name="等腰三角形 7"/>
          <p:cNvSpPr/>
          <p:nvPr/>
        </p:nvSpPr>
        <p:spPr>
          <a:xfrm rot="5400000">
            <a:off x="2638870" y="2976947"/>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9" name="等腰三角形 8"/>
          <p:cNvSpPr/>
          <p:nvPr/>
        </p:nvSpPr>
        <p:spPr>
          <a:xfrm rot="5400000">
            <a:off x="2956336" y="2972592"/>
            <a:ext cx="299819" cy="258464"/>
          </a:xfrm>
          <a:prstGeom prst="triangle">
            <a:avLst/>
          </a:prstGeom>
          <a:solidFill>
            <a:schemeClr val="accent1">
              <a:lumMod val="75000"/>
            </a:schemeClr>
          </a:solidFill>
          <a:ln w="25400" cap="flat" cmpd="sng" algn="ctr">
            <a:noFill/>
            <a:prstDash val="solid"/>
          </a:ln>
          <a:effectLst/>
        </p:spPr>
        <p:txBody>
          <a:bodyPr rtlCol="0" anchor="ctr"/>
          <a:lstStyle/>
          <a:p>
            <a:pPr algn="ctr" defTabSz="1218926">
              <a:defRPr/>
            </a:pPr>
            <a:endParaRPr lang="zh-CN" altLang="en-US" sz="3199" kern="0">
              <a:solidFill>
                <a:prstClr val="black">
                  <a:lumMod val="95000"/>
                  <a:lumOff val="5000"/>
                </a:prstClr>
              </a:solidFill>
              <a:latin typeface="+mj-ea"/>
              <a:ea typeface="+mj-ea"/>
            </a:endParaRPr>
          </a:p>
        </p:txBody>
      </p:sp>
      <p:sp>
        <p:nvSpPr>
          <p:cNvPr id="10" name="矩形 9"/>
          <p:cNvSpPr/>
          <p:nvPr/>
        </p:nvSpPr>
        <p:spPr>
          <a:xfrm>
            <a:off x="3361284" y="1208941"/>
            <a:ext cx="7128791" cy="4524315"/>
          </a:xfrm>
          <a:prstGeom prst="rect">
            <a:avLst/>
          </a:prstGeom>
        </p:spPr>
        <p:txBody>
          <a:bodyPr wrap="square">
            <a:spAutoFit/>
          </a:bodyPr>
          <a:lstStyle/>
          <a:p>
            <a:pPr algn="ctr"/>
            <a:r>
              <a:rPr lang="zh-CN" altLang="en-US" sz="1600" b="1" dirty="0" smtClean="0">
                <a:solidFill>
                  <a:schemeClr val="tx2">
                    <a:lumMod val="60000"/>
                    <a:lumOff val="40000"/>
                  </a:schemeClr>
                </a:solidFill>
              </a:rPr>
              <a:t>质检总局关于开展</a:t>
            </a:r>
            <a:r>
              <a:rPr lang="en-US" altLang="zh-CN" sz="1600" b="1" dirty="0" smtClean="0">
                <a:solidFill>
                  <a:schemeClr val="tx2">
                    <a:lumMod val="60000"/>
                    <a:lumOff val="40000"/>
                  </a:schemeClr>
                </a:solidFill>
              </a:rPr>
              <a:t>2017</a:t>
            </a:r>
            <a:r>
              <a:rPr lang="zh-CN" altLang="en-US" sz="1600" b="1" dirty="0" smtClean="0">
                <a:solidFill>
                  <a:schemeClr val="tx2">
                    <a:lumMod val="60000"/>
                    <a:lumOff val="40000"/>
                  </a:schemeClr>
                </a:solidFill>
              </a:rPr>
              <a:t>年目录外进出口商品抽查检验工作的公告</a:t>
            </a:r>
          </a:p>
          <a:p>
            <a:endParaRPr lang="zh-CN" altLang="en-US" sz="1600" dirty="0" smtClean="0"/>
          </a:p>
          <a:p>
            <a:r>
              <a:rPr lang="zh-CN" altLang="en-US" sz="1600" dirty="0" smtClean="0"/>
              <a:t>        为</a:t>
            </a:r>
            <a:r>
              <a:rPr lang="zh-CN" altLang="en-US" sz="1600" dirty="0" smtClean="0"/>
              <a:t>全面加强进出口商品质量监管，维护国家利益和消费者合法权益，根据</a:t>
            </a:r>
            <a:r>
              <a:rPr lang="en-US" altLang="zh-CN" sz="1600" dirty="0" smtClean="0"/>
              <a:t>《</a:t>
            </a:r>
            <a:r>
              <a:rPr lang="zh-CN" altLang="en-US" sz="1600" dirty="0" smtClean="0"/>
              <a:t>中华人民共和国进出口商品检验法</a:t>
            </a:r>
            <a:r>
              <a:rPr lang="en-US" altLang="zh-CN" sz="1600" dirty="0" smtClean="0"/>
              <a:t>》</a:t>
            </a:r>
            <a:r>
              <a:rPr lang="zh-CN" altLang="en-US" sz="1600" dirty="0" smtClean="0"/>
              <a:t>和</a:t>
            </a:r>
            <a:r>
              <a:rPr lang="en-US" altLang="zh-CN" sz="1600" dirty="0" smtClean="0"/>
              <a:t>《</a:t>
            </a:r>
            <a:r>
              <a:rPr lang="zh-CN" altLang="en-US" sz="1600" dirty="0" smtClean="0"/>
              <a:t>中华人民共和国进出口商品检验法实施条例</a:t>
            </a:r>
            <a:r>
              <a:rPr lang="en-US" altLang="zh-CN" sz="1600" dirty="0" smtClean="0"/>
              <a:t>》</a:t>
            </a:r>
            <a:r>
              <a:rPr lang="zh-CN" altLang="en-US" sz="1600" dirty="0" smtClean="0"/>
              <a:t>，中华人民共和国国家质量监督检验检疫总局决定自</a:t>
            </a:r>
            <a:r>
              <a:rPr lang="en-US" altLang="zh-CN" sz="1600" dirty="0" smtClean="0"/>
              <a:t>2017</a:t>
            </a:r>
            <a:r>
              <a:rPr lang="zh-CN" altLang="en-US" sz="1600" dirty="0" smtClean="0"/>
              <a:t>年</a:t>
            </a:r>
            <a:r>
              <a:rPr lang="en-US" altLang="zh-CN" sz="1600" dirty="0" smtClean="0"/>
              <a:t>4</a:t>
            </a:r>
            <a:r>
              <a:rPr lang="zh-CN" altLang="en-US" sz="1600" dirty="0" smtClean="0"/>
              <a:t>月起组织各地检验检疫机构对必须经检验检疫机构检验的进出口商品以外的进出口商品实施抽查检验。</a:t>
            </a:r>
          </a:p>
          <a:p>
            <a:endParaRPr lang="zh-CN" altLang="en-US" sz="1600" dirty="0" smtClean="0"/>
          </a:p>
          <a:p>
            <a:r>
              <a:rPr lang="zh-CN" altLang="en-US" sz="1600" dirty="0" smtClean="0"/>
              <a:t>        抽</a:t>
            </a:r>
            <a:r>
              <a:rPr lang="zh-CN" altLang="en-US" sz="1600" dirty="0" smtClean="0"/>
              <a:t>查检验工作由各地检验检疫机构具体实施，本次抽查商品的范围是附件中的进出口商品，以及各地检验检疫机构根据辖区进出口商品特点确定的抽查商品（由各地检验检疫机构对外通告，抽查时限自定）。进口商品抽查地点是进口口岸、到达站和收用货单位所在地；出口商品抽查地点是生产企业、出口口岸和出口商品集散地。</a:t>
            </a:r>
          </a:p>
          <a:p>
            <a:endParaRPr lang="en-US" altLang="zh-CN" sz="1600" dirty="0" smtClean="0"/>
          </a:p>
          <a:p>
            <a:r>
              <a:rPr lang="zh-CN" altLang="en-US" sz="1600" dirty="0" smtClean="0">
                <a:hlinkClick r:id="rId3" action="ppaction://hlinkfile"/>
              </a:rPr>
              <a:t>附</a:t>
            </a:r>
            <a:r>
              <a:rPr lang="zh-CN" altLang="en-US" sz="1600" dirty="0" smtClean="0">
                <a:hlinkClick r:id="rId3" action="ppaction://hlinkfile"/>
              </a:rPr>
              <a:t>件：</a:t>
            </a:r>
            <a:r>
              <a:rPr lang="en-US" altLang="zh-CN" sz="1600" dirty="0" smtClean="0">
                <a:hlinkClick r:id="rId3" action="ppaction://hlinkfile"/>
              </a:rPr>
              <a:t>2017</a:t>
            </a:r>
            <a:r>
              <a:rPr lang="zh-CN" altLang="en-US" sz="1600" dirty="0" smtClean="0">
                <a:hlinkClick r:id="rId3" action="ppaction://hlinkfile"/>
              </a:rPr>
              <a:t>年目录外进出口商品抽查检验商品品种和要素</a:t>
            </a:r>
            <a:endParaRPr lang="zh-CN" altLang="en-US" sz="1600" dirty="0" smtClean="0"/>
          </a:p>
          <a:p>
            <a:endParaRPr lang="zh-CN" altLang="en-US" sz="1600" dirty="0" smtClean="0"/>
          </a:p>
          <a:p>
            <a:pPr algn="r"/>
            <a:r>
              <a:rPr lang="zh-CN" altLang="en-US" sz="1600" dirty="0" smtClean="0"/>
              <a:t>                                    质检总</a:t>
            </a:r>
            <a:r>
              <a:rPr lang="zh-CN" altLang="en-US" sz="1600" dirty="0" smtClean="0"/>
              <a:t>局</a:t>
            </a:r>
            <a:endParaRPr lang="zh-CN" altLang="en-US" sz="1600" dirty="0" smtClean="0"/>
          </a:p>
          <a:p>
            <a:pPr algn="r"/>
            <a:r>
              <a:rPr lang="en-US" altLang="zh-CN" sz="1600" dirty="0" smtClean="0"/>
              <a:t>2017</a:t>
            </a:r>
            <a:r>
              <a:rPr lang="zh-CN" altLang="en-US" sz="1600" dirty="0" smtClean="0"/>
              <a:t>年</a:t>
            </a:r>
            <a:r>
              <a:rPr lang="en-US" altLang="zh-CN" sz="1600" dirty="0" smtClean="0"/>
              <a:t>4</a:t>
            </a:r>
            <a:r>
              <a:rPr lang="zh-CN" altLang="en-US" sz="1600" dirty="0" smtClean="0"/>
              <a:t>月</a:t>
            </a:r>
            <a:r>
              <a:rPr lang="en-US" altLang="zh-CN" sz="1600" dirty="0" smtClean="0"/>
              <a:t>7</a:t>
            </a:r>
            <a:r>
              <a:rPr lang="zh-CN" altLang="en-US" sz="1600" dirty="0" smtClean="0"/>
              <a:t>日</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grpSp>
        <p:nvGrpSpPr>
          <p:cNvPr id="11" name="组合 10"/>
          <p:cNvGrpSpPr/>
          <p:nvPr/>
        </p:nvGrpSpPr>
        <p:grpSpPr>
          <a:xfrm>
            <a:off x="624979" y="476672"/>
            <a:ext cx="4510870" cy="361099"/>
            <a:chOff x="5283922" y="2292733"/>
            <a:chExt cx="3384376" cy="270824"/>
          </a:xfrm>
        </p:grpSpPr>
        <p:sp>
          <p:nvSpPr>
            <p:cNvPr id="12" name="矩形 11"/>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5355930" y="2292733"/>
              <a:ext cx="1061967" cy="253856"/>
            </a:xfrm>
            <a:prstGeom prst="rect">
              <a:avLst/>
            </a:prstGeom>
            <a:noFill/>
          </p:spPr>
          <p:txBody>
            <a:bodyPr wrap="none" rtlCol="0">
              <a:spAutoFit/>
            </a:bodyPr>
            <a:lstStyle/>
            <a:p>
              <a:r>
                <a:rPr lang="en-US" altLang="zh-CN" sz="1600" dirty="0" smtClean="0">
                  <a:solidFill>
                    <a:schemeClr val="bg1"/>
                  </a:solidFill>
                  <a:latin typeface="方正兰亭准黑_GBK" pitchFamily="2" charset="-122"/>
                  <a:ea typeface="方正兰亭准黑_GBK" pitchFamily="2" charset="-122"/>
                </a:rPr>
                <a:t>2017</a:t>
              </a:r>
              <a:r>
                <a:rPr lang="zh-CN" altLang="en-US" sz="1600" dirty="0" smtClean="0">
                  <a:solidFill>
                    <a:schemeClr val="bg1"/>
                  </a:solidFill>
                  <a:latin typeface="方正兰亭准黑_GBK" pitchFamily="2" charset="-122"/>
                  <a:ea typeface="方正兰亭准黑_GBK" pitchFamily="2" charset="-122"/>
                </a:rPr>
                <a:t>年第</a:t>
              </a:r>
              <a:r>
                <a:rPr lang="en-US" altLang="zh-CN" sz="1600" dirty="0" smtClean="0">
                  <a:solidFill>
                    <a:schemeClr val="bg1"/>
                  </a:solidFill>
                  <a:latin typeface="方正兰亭准黑_GBK" pitchFamily="2" charset="-122"/>
                  <a:ea typeface="方正兰亭准黑_GBK" pitchFamily="2" charset="-122"/>
                </a:rPr>
                <a:t>31</a:t>
              </a:r>
              <a:r>
                <a:rPr lang="zh-CN" altLang="en-US" sz="1600" dirty="0" smtClean="0">
                  <a:solidFill>
                    <a:schemeClr val="bg1"/>
                  </a:solidFill>
                  <a:latin typeface="方正兰亭准黑_GBK" pitchFamily="2" charset="-122"/>
                  <a:ea typeface="方正兰亭准黑_GBK" pitchFamily="2" charset="-122"/>
                </a:rPr>
                <a:t>号</a:t>
              </a:r>
              <a:endParaRPr lang="zh-CN" altLang="en-US" sz="1600" dirty="0">
                <a:solidFill>
                  <a:schemeClr val="bg1"/>
                </a:solidFill>
                <a:latin typeface="方正兰亭准黑_GBK" pitchFamily="2" charset="-122"/>
                <a:ea typeface="方正兰亭准黑_GBK" pitchFamily="2" charset="-122"/>
              </a:endParaRPr>
            </a:p>
          </p:txBody>
        </p:sp>
      </p:grpSp>
      <p:sp>
        <p:nvSpPr>
          <p:cNvPr id="14" name="矩形 13"/>
          <p:cNvSpPr/>
          <p:nvPr/>
        </p:nvSpPr>
        <p:spPr>
          <a:xfrm>
            <a:off x="552971" y="1196752"/>
            <a:ext cx="11161240" cy="2308324"/>
          </a:xfrm>
          <a:prstGeom prst="rect">
            <a:avLst/>
          </a:prstGeom>
        </p:spPr>
        <p:txBody>
          <a:bodyPr wrap="square">
            <a:spAutoFit/>
          </a:bodyPr>
          <a:lstStyle/>
          <a:p>
            <a:r>
              <a:rPr lang="zh-CN" altLang="en-US" sz="1600" b="1" dirty="0" smtClean="0">
                <a:solidFill>
                  <a:schemeClr val="tx2">
                    <a:lumMod val="60000"/>
                    <a:lumOff val="40000"/>
                  </a:schemeClr>
                </a:solidFill>
              </a:rPr>
              <a:t>质检总局关于取消曼秀雷敦</a:t>
            </a:r>
            <a:r>
              <a:rPr lang="en-US" altLang="zh-CN" sz="1600" b="1" dirty="0" smtClean="0">
                <a:solidFill>
                  <a:schemeClr val="tx2">
                    <a:lumMod val="60000"/>
                    <a:lumOff val="40000"/>
                  </a:schemeClr>
                </a:solidFill>
              </a:rPr>
              <a:t>(</a:t>
            </a:r>
            <a:r>
              <a:rPr lang="zh-CN" altLang="en-US" sz="1600" b="1" dirty="0" smtClean="0">
                <a:solidFill>
                  <a:schemeClr val="tx2">
                    <a:lumMod val="60000"/>
                    <a:lumOff val="40000"/>
                  </a:schemeClr>
                </a:solidFill>
              </a:rPr>
              <a:t>中国</a:t>
            </a:r>
            <a:r>
              <a:rPr lang="en-US" altLang="zh-CN" sz="1600" b="1" dirty="0" smtClean="0">
                <a:solidFill>
                  <a:schemeClr val="tx2">
                    <a:lumMod val="60000"/>
                    <a:lumOff val="40000"/>
                  </a:schemeClr>
                </a:solidFill>
              </a:rPr>
              <a:t>)</a:t>
            </a:r>
            <a:r>
              <a:rPr lang="zh-CN" altLang="en-US" sz="1600" b="1" dirty="0" smtClean="0">
                <a:solidFill>
                  <a:schemeClr val="tx2">
                    <a:lumMod val="60000"/>
                    <a:lumOff val="40000"/>
                  </a:schemeClr>
                </a:solidFill>
              </a:rPr>
              <a:t>药业有限公司等</a:t>
            </a:r>
            <a:r>
              <a:rPr lang="en-US" altLang="zh-CN" sz="1600" b="1" dirty="0" smtClean="0">
                <a:solidFill>
                  <a:schemeClr val="tx2">
                    <a:lumMod val="60000"/>
                    <a:lumOff val="40000"/>
                  </a:schemeClr>
                </a:solidFill>
              </a:rPr>
              <a:t>10</a:t>
            </a:r>
            <a:r>
              <a:rPr lang="zh-CN" altLang="en-US" sz="1600" b="1" dirty="0" smtClean="0">
                <a:solidFill>
                  <a:schemeClr val="tx2">
                    <a:lumMod val="60000"/>
                    <a:lumOff val="40000"/>
                  </a:schemeClr>
                </a:solidFill>
              </a:rPr>
              <a:t>家企</a:t>
            </a:r>
            <a:r>
              <a:rPr lang="zh-CN" altLang="en-US" sz="1600" b="1" dirty="0" smtClean="0">
                <a:solidFill>
                  <a:schemeClr val="tx2">
                    <a:lumMod val="60000"/>
                    <a:lumOff val="40000"/>
                  </a:schemeClr>
                </a:solidFill>
              </a:rPr>
              <a:t>业出</a:t>
            </a:r>
            <a:r>
              <a:rPr lang="zh-CN" altLang="en-US" sz="1600" b="1" dirty="0" smtClean="0">
                <a:solidFill>
                  <a:schemeClr val="tx2">
                    <a:lumMod val="60000"/>
                    <a:lumOff val="40000"/>
                  </a:schemeClr>
                </a:solidFill>
              </a:rPr>
              <a:t>入境检验检疫信用管理</a:t>
            </a:r>
            <a:r>
              <a:rPr lang="en-US" altLang="zh-CN" sz="1600" b="1" dirty="0" smtClean="0">
                <a:solidFill>
                  <a:schemeClr val="tx2">
                    <a:lumMod val="60000"/>
                    <a:lumOff val="40000"/>
                  </a:schemeClr>
                </a:solidFill>
              </a:rPr>
              <a:t>AA</a:t>
            </a:r>
            <a:r>
              <a:rPr lang="zh-CN" altLang="en-US" sz="1600" b="1" dirty="0" smtClean="0">
                <a:solidFill>
                  <a:schemeClr val="tx2">
                    <a:lumMod val="60000"/>
                    <a:lumOff val="40000"/>
                  </a:schemeClr>
                </a:solidFill>
              </a:rPr>
              <a:t>级资质的公告</a:t>
            </a:r>
          </a:p>
          <a:p>
            <a:endParaRPr lang="zh-CN" altLang="en-US" sz="1600" dirty="0" smtClean="0"/>
          </a:p>
          <a:p>
            <a:r>
              <a:rPr lang="zh-CN" altLang="en-US" sz="1600" dirty="0" smtClean="0"/>
              <a:t>        根</a:t>
            </a:r>
            <a:r>
              <a:rPr lang="zh-CN" altLang="en-US" sz="1600" dirty="0" smtClean="0"/>
              <a:t>据</a:t>
            </a:r>
            <a:r>
              <a:rPr lang="en-US" altLang="zh-CN" sz="1600" dirty="0" smtClean="0"/>
              <a:t>《</a:t>
            </a:r>
            <a:r>
              <a:rPr lang="zh-CN" altLang="en-US" sz="1600" dirty="0" smtClean="0"/>
              <a:t>出入境检验检疫企业信用管理办法</a:t>
            </a:r>
            <a:r>
              <a:rPr lang="en-US" altLang="zh-CN" sz="1600" dirty="0" smtClean="0"/>
              <a:t>》</a:t>
            </a:r>
            <a:r>
              <a:rPr lang="zh-CN" altLang="en-US" sz="1600" dirty="0" smtClean="0"/>
              <a:t>，曼秀雷敦</a:t>
            </a:r>
            <a:r>
              <a:rPr lang="en-US" altLang="zh-CN" sz="1600" dirty="0" smtClean="0"/>
              <a:t>(</a:t>
            </a:r>
            <a:r>
              <a:rPr lang="zh-CN" altLang="en-US" sz="1600" dirty="0" smtClean="0"/>
              <a:t>中国</a:t>
            </a:r>
            <a:r>
              <a:rPr lang="en-US" altLang="zh-CN" sz="1600" dirty="0" smtClean="0"/>
              <a:t>)</a:t>
            </a:r>
            <a:r>
              <a:rPr lang="zh-CN" altLang="en-US" sz="1600" dirty="0" smtClean="0"/>
              <a:t>药业有限公司、镇泰</a:t>
            </a:r>
            <a:r>
              <a:rPr lang="en-US" altLang="zh-CN" sz="1600" dirty="0" smtClean="0"/>
              <a:t>(</a:t>
            </a:r>
            <a:r>
              <a:rPr lang="zh-CN" altLang="en-US" sz="1600" dirty="0" smtClean="0"/>
              <a:t>广东</a:t>
            </a:r>
            <a:r>
              <a:rPr lang="en-US" altLang="zh-CN" sz="1600" dirty="0" smtClean="0"/>
              <a:t>)</a:t>
            </a:r>
            <a:r>
              <a:rPr lang="zh-CN" altLang="en-US" sz="1600" dirty="0" smtClean="0"/>
              <a:t>工业有限公司、奉化市爱伊美服饰有限公司、宁波雅戈尔衬衫有限公司、宁波舜宇仪器有限公司、宁波兴隆车业有限公司、浙江吉利汽车有限公司、宁波赛尔富电子有限公司、广西威汉鞋业有限公司、阿特拉斯</a:t>
            </a:r>
            <a:r>
              <a:rPr lang="en-US" altLang="zh-CN" sz="1600" dirty="0" smtClean="0"/>
              <a:t>.</a:t>
            </a:r>
            <a:r>
              <a:rPr lang="zh-CN" altLang="en-US" sz="1600" dirty="0" smtClean="0"/>
              <a:t>科普柯（上海）贸易有限公司等</a:t>
            </a:r>
            <a:r>
              <a:rPr lang="en-US" altLang="zh-CN" sz="1600" dirty="0" smtClean="0"/>
              <a:t>10</a:t>
            </a:r>
            <a:r>
              <a:rPr lang="zh-CN" altLang="en-US" sz="1600" dirty="0" smtClean="0"/>
              <a:t>家企业不再符合出入境检验检疫信用管理</a:t>
            </a:r>
            <a:r>
              <a:rPr lang="en-US" altLang="zh-CN" sz="1600" dirty="0" smtClean="0"/>
              <a:t>AA</a:t>
            </a:r>
            <a:r>
              <a:rPr lang="zh-CN" altLang="en-US" sz="1600" dirty="0" smtClean="0"/>
              <a:t>级资质相关标准，现予以取消，特此公告。</a:t>
            </a:r>
          </a:p>
          <a:p>
            <a:endParaRPr lang="zh-CN" altLang="en-US" sz="1600" dirty="0" smtClean="0"/>
          </a:p>
          <a:p>
            <a:pPr algn="r"/>
            <a:r>
              <a:rPr lang="zh-CN" altLang="en-US" sz="1600" dirty="0" smtClean="0"/>
              <a:t>                            质检总</a:t>
            </a:r>
            <a:r>
              <a:rPr lang="zh-CN" altLang="en-US" sz="1600" dirty="0" smtClean="0"/>
              <a:t>局</a:t>
            </a:r>
            <a:endParaRPr lang="zh-CN" altLang="en-US" sz="1600" dirty="0" smtClean="0"/>
          </a:p>
          <a:p>
            <a:pPr algn="r"/>
            <a:r>
              <a:rPr lang="en-US" altLang="zh-CN" sz="1600" dirty="0" smtClean="0"/>
              <a:t>2017</a:t>
            </a:r>
            <a:r>
              <a:rPr lang="zh-CN" altLang="en-US" sz="1600" dirty="0" smtClean="0"/>
              <a:t>年</a:t>
            </a:r>
            <a:r>
              <a:rPr lang="en-US" altLang="zh-CN" sz="1600" dirty="0" smtClean="0"/>
              <a:t>4</a:t>
            </a:r>
            <a:r>
              <a:rPr lang="zh-CN" altLang="en-US" sz="1600" dirty="0" smtClean="0"/>
              <a:t>月</a:t>
            </a:r>
            <a:r>
              <a:rPr lang="en-US" altLang="zh-CN" sz="1600" dirty="0" smtClean="0"/>
              <a:t>17</a:t>
            </a:r>
            <a:r>
              <a:rPr lang="zh-CN" altLang="en-US" sz="1600" dirty="0" smtClean="0"/>
              <a:t>日</a:t>
            </a:r>
            <a:endParaRPr lang="zh-CN" altLang="en-US" sz="1600" dirty="0"/>
          </a:p>
        </p:txBody>
      </p:sp>
      <p:pic>
        <p:nvPicPr>
          <p:cNvPr id="15" name="图片 14" descr="A4CB17185BAFB6AD55D7F7E8C81E2C61.png"/>
          <p:cNvPicPr>
            <a:picLocks noChangeAspect="1"/>
          </p:cNvPicPr>
          <p:nvPr/>
        </p:nvPicPr>
        <p:blipFill>
          <a:blip r:embed="rId3" cstate="print"/>
          <a:stretch>
            <a:fillRect/>
          </a:stretch>
        </p:blipFill>
        <p:spPr>
          <a:xfrm>
            <a:off x="3145259" y="2420888"/>
            <a:ext cx="5472608" cy="54726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300" fill="hold"/>
                                        <p:tgtEl>
                                          <p:spTgt spid="11"/>
                                        </p:tgtEl>
                                        <p:attrNameLst>
                                          <p:attrName>ppt_x</p:attrName>
                                        </p:attrNameLst>
                                      </p:cBhvr>
                                      <p:tavLst>
                                        <p:tav tm="0">
                                          <p:val>
                                            <p:strVal val="1+#ppt_w/2"/>
                                          </p:val>
                                        </p:tav>
                                        <p:tav tm="100000">
                                          <p:val>
                                            <p:strVal val="#ppt_x"/>
                                          </p:val>
                                        </p:tav>
                                      </p:tavLst>
                                    </p:anim>
                                    <p:anim calcmode="lin" valueType="num">
                                      <p:cBhvr additive="base">
                                        <p:cTn id="8" dur="300" fill="hold"/>
                                        <p:tgtEl>
                                          <p:spTgt spid="11"/>
                                        </p:tgtEl>
                                        <p:attrNameLst>
                                          <p:attrName>ppt_y</p:attrName>
                                        </p:attrNameLst>
                                      </p:cBhvr>
                                      <p:tavLst>
                                        <p:tav tm="0">
                                          <p:val>
                                            <p:strVal val="#ppt_y"/>
                                          </p:val>
                                        </p:tav>
                                        <p:tav tm="100000">
                                          <p:val>
                                            <p:strVal val="#ppt_y"/>
                                          </p:val>
                                        </p:tav>
                                      </p:tavLst>
                                    </p:anim>
                                  </p:childTnLst>
                                </p:cTn>
                              </p:par>
                              <p:par>
                                <p:cTn id="9" presetID="26" presetClass="emph" presetSubtype="0" fill="hold" nodeType="withEffect">
                                  <p:stCondLst>
                                    <p:cond delay="500"/>
                                  </p:stCondLst>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15316199" y="927427"/>
            <a:ext cx="812800" cy="731520"/>
          </a:xfrm>
          <a:prstGeom prst="rect">
            <a:avLst/>
          </a:prstGeom>
        </p:spPr>
      </p:pic>
      <p:pic>
        <p:nvPicPr>
          <p:cNvPr id="6" name="图片 5"/>
          <p:cNvPicPr>
            <a:picLocks noChangeAspect="1"/>
          </p:cNvPicPr>
          <p:nvPr/>
        </p:nvPicPr>
        <p:blipFill>
          <a:blip r:embed="rId6" cstate="email">
            <a:extLst>
              <a:ext uri="{BEBA8EAE-BF5A-486C-A8C5-ECC9F3942E4B}">
                <a14:imgProps xmlns:a14="http://schemas.microsoft.com/office/drawing/2010/main" xmlns="">
                  <a14:imgLayer r:embed="rId7">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72878" y="2"/>
            <a:ext cx="1884180" cy="941847"/>
          </a:xfrm>
          <a:custGeom>
            <a:avLst/>
            <a:gdLst>
              <a:gd name="connsiteX0" fmla="*/ 0 w 1413135"/>
              <a:gd name="connsiteY0" fmla="*/ 0 h 706385"/>
              <a:gd name="connsiteX1" fmla="*/ 1413135 w 1413135"/>
              <a:gd name="connsiteY1" fmla="*/ 0 h 706385"/>
              <a:gd name="connsiteX2" fmla="*/ 690511 w 1413135"/>
              <a:gd name="connsiteY2" fmla="*/ 706385 h 706385"/>
              <a:gd name="connsiteX3" fmla="*/ 0 w 1413135"/>
              <a:gd name="connsiteY3" fmla="*/ 0 h 706385"/>
            </a:gdLst>
            <a:ahLst/>
            <a:cxnLst>
              <a:cxn ang="0">
                <a:pos x="connsiteX0" y="connsiteY0"/>
              </a:cxn>
              <a:cxn ang="0">
                <a:pos x="connsiteX1" y="connsiteY1"/>
              </a:cxn>
              <a:cxn ang="0">
                <a:pos x="connsiteX2" y="connsiteY2"/>
              </a:cxn>
              <a:cxn ang="0">
                <a:pos x="connsiteX3" y="connsiteY3"/>
              </a:cxn>
            </a:cxnLst>
            <a:rect l="l" t="t" r="r" b="b"/>
            <a:pathLst>
              <a:path w="1413135" h="706385">
                <a:moveTo>
                  <a:pt x="0" y="0"/>
                </a:moveTo>
                <a:lnTo>
                  <a:pt x="1413135" y="0"/>
                </a:lnTo>
                <a:lnTo>
                  <a:pt x="690511" y="706385"/>
                </a:lnTo>
                <a:lnTo>
                  <a:pt x="0" y="0"/>
                </a:lnTo>
                <a:close/>
              </a:path>
            </a:pathLst>
          </a:custGeom>
        </p:spPr>
      </p:pic>
      <p:pic>
        <p:nvPicPr>
          <p:cNvPr id="7" name="图片 6"/>
          <p:cNvPicPr>
            <a:picLocks noChangeAspect="1"/>
          </p:cNvPicPr>
          <p:nvPr/>
        </p:nvPicPr>
        <p:blipFill>
          <a:blip r:embed="rId8" cstate="email">
            <a:extLst>
              <a:ext uri="{BEBA8EAE-BF5A-486C-A8C5-ECC9F3942E4B}">
                <a14:imgProps xmlns:a14="http://schemas.microsoft.com/office/drawing/2010/main" xmlns="">
                  <a14:imgLayer r:embed="rId9">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9660651" y="1"/>
            <a:ext cx="3421345" cy="4098851"/>
          </a:xfrm>
          <a:custGeom>
            <a:avLst/>
            <a:gdLst>
              <a:gd name="connsiteX0" fmla="*/ 468300 w 2566009"/>
              <a:gd name="connsiteY0" fmla="*/ 0 h 3074138"/>
              <a:gd name="connsiteX1" fmla="*/ 2566009 w 2566009"/>
              <a:gd name="connsiteY1" fmla="*/ 0 h 3074138"/>
              <a:gd name="connsiteX2" fmla="*/ 2566009 w 2566009"/>
              <a:gd name="connsiteY2" fmla="*/ 3065886 h 3074138"/>
              <a:gd name="connsiteX3" fmla="*/ 2557567 w 2566009"/>
              <a:gd name="connsiteY3" fmla="*/ 3074138 h 3074138"/>
              <a:gd name="connsiteX4" fmla="*/ 0 w 2566009"/>
              <a:gd name="connsiteY4" fmla="*/ 457776 h 3074138"/>
              <a:gd name="connsiteX5" fmla="*/ 468300 w 2566009"/>
              <a:gd name="connsiteY5" fmla="*/ 0 h 3074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009" h="3074138">
                <a:moveTo>
                  <a:pt x="468300" y="0"/>
                </a:moveTo>
                <a:lnTo>
                  <a:pt x="2566009" y="0"/>
                </a:lnTo>
                <a:lnTo>
                  <a:pt x="2566009" y="3065886"/>
                </a:lnTo>
                <a:lnTo>
                  <a:pt x="2557567" y="3074138"/>
                </a:lnTo>
                <a:lnTo>
                  <a:pt x="0" y="457776"/>
                </a:lnTo>
                <a:lnTo>
                  <a:pt x="468300" y="0"/>
                </a:lnTo>
                <a:close/>
              </a:path>
            </a:pathLst>
          </a:custGeom>
        </p:spPr>
      </p:pic>
      <p:pic>
        <p:nvPicPr>
          <p:cNvPr id="8" name="图片 7"/>
          <p:cNvPicPr>
            <a:picLocks noChangeAspect="1"/>
          </p:cNvPicPr>
          <p:nvPr/>
        </p:nvPicPr>
        <p:blipFill>
          <a:blip r:embed="rId10" cstate="email">
            <a:extLst>
              <a:ext uri="{28A0092B-C50C-407E-A947-70E740481C1C}">
                <a14:useLocalDpi xmlns:a14="http://schemas.microsoft.com/office/drawing/2010/main" xmlns=""/>
              </a:ext>
            </a:extLst>
          </a:blip>
          <a:srcRect/>
          <a:stretch>
            <a:fillRect/>
          </a:stretch>
        </p:blipFill>
        <p:spPr>
          <a:xfrm>
            <a:off x="7110504" y="126573"/>
            <a:ext cx="1831411" cy="1832569"/>
          </a:xfrm>
          <a:custGeom>
            <a:avLst/>
            <a:gdLst>
              <a:gd name="connsiteX0" fmla="*/ 675477 w 1373558"/>
              <a:gd name="connsiteY0" fmla="*/ 0 h 1374427"/>
              <a:gd name="connsiteX1" fmla="*/ 1373558 w 1373558"/>
              <a:gd name="connsiteY1" fmla="*/ 714129 h 1374427"/>
              <a:gd name="connsiteX2" fmla="*/ 698081 w 1373558"/>
              <a:gd name="connsiteY2" fmla="*/ 1374427 h 1374427"/>
              <a:gd name="connsiteX3" fmla="*/ 0 w 1373558"/>
              <a:gd name="connsiteY3" fmla="*/ 660298 h 1374427"/>
              <a:gd name="connsiteX4" fmla="*/ 675477 w 1373558"/>
              <a:gd name="connsiteY4" fmla="*/ 0 h 1374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3558" h="1374427">
                <a:moveTo>
                  <a:pt x="675477" y="0"/>
                </a:moveTo>
                <a:lnTo>
                  <a:pt x="1373558" y="714129"/>
                </a:lnTo>
                <a:lnTo>
                  <a:pt x="698081" y="1374427"/>
                </a:lnTo>
                <a:lnTo>
                  <a:pt x="0" y="660298"/>
                </a:lnTo>
                <a:lnTo>
                  <a:pt x="675477" y="0"/>
                </a:lnTo>
                <a:close/>
              </a:path>
            </a:pathLst>
          </a:custGeom>
        </p:spPr>
      </p:pic>
      <p:pic>
        <p:nvPicPr>
          <p:cNvPr id="11" name="图片 10"/>
          <p:cNvPicPr>
            <a:picLocks noChangeAspect="1"/>
          </p:cNvPicPr>
          <p:nvPr/>
        </p:nvPicPr>
        <p:blipFill>
          <a:blip r:embed="rId11" cstate="email">
            <a:extLst>
              <a:ext uri="{BEBA8EAE-BF5A-486C-A8C5-ECC9F3942E4B}">
                <a14:imgProps xmlns:a14="http://schemas.microsoft.com/office/drawing/2010/main" xmlns="">
                  <a14:imgLayer r:embed="rId12">
                    <a14:imgEffect>
                      <a14:brightnessContrast contrast="20000"/>
                    </a14:imgEffect>
                  </a14:imgLayer>
                </a14:imgProps>
              </a:ext>
              <a:ext uri="{28A0092B-C50C-407E-A947-70E740481C1C}">
                <a14:useLocalDpi xmlns:a14="http://schemas.microsoft.com/office/drawing/2010/main" xmlns=""/>
              </a:ext>
            </a:extLst>
          </a:blip>
          <a:srcRect/>
          <a:stretch>
            <a:fillRect/>
          </a:stretch>
        </p:blipFill>
        <p:spPr>
          <a:xfrm>
            <a:off x="8167042" y="752478"/>
            <a:ext cx="2708668" cy="2708668"/>
          </a:xfrm>
          <a:custGeom>
            <a:avLst/>
            <a:gdLst>
              <a:gd name="connsiteX0" fmla="*/ 1027293 w 2031501"/>
              <a:gd name="connsiteY0" fmla="*/ 0 h 2031501"/>
              <a:gd name="connsiteX1" fmla="*/ 2031501 w 2031501"/>
              <a:gd name="connsiteY1" fmla="*/ 1027293 h 2031501"/>
              <a:gd name="connsiteX2" fmla="*/ 1004208 w 2031501"/>
              <a:gd name="connsiteY2" fmla="*/ 2031501 h 2031501"/>
              <a:gd name="connsiteX3" fmla="*/ 0 w 2031501"/>
              <a:gd name="connsiteY3" fmla="*/ 1004208 h 2031501"/>
              <a:gd name="connsiteX4" fmla="*/ 1027293 w 2031501"/>
              <a:gd name="connsiteY4" fmla="*/ 0 h 2031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501" h="2031501">
                <a:moveTo>
                  <a:pt x="1027293" y="0"/>
                </a:moveTo>
                <a:lnTo>
                  <a:pt x="2031501" y="1027293"/>
                </a:lnTo>
                <a:lnTo>
                  <a:pt x="1004208" y="2031501"/>
                </a:lnTo>
                <a:lnTo>
                  <a:pt x="0" y="1004208"/>
                </a:lnTo>
                <a:lnTo>
                  <a:pt x="1027293" y="0"/>
                </a:lnTo>
                <a:close/>
              </a:path>
            </a:pathLst>
          </a:custGeom>
        </p:spPr>
      </p:pic>
      <p:pic>
        <p:nvPicPr>
          <p:cNvPr id="13" name="图片 12"/>
          <p:cNvPicPr>
            <a:picLocks noChangeAspect="1"/>
          </p:cNvPicPr>
          <p:nvPr/>
        </p:nvPicPr>
        <p:blipFill>
          <a:blip r:embed="rId13" cstate="email">
            <a:extLst>
              <a:ext uri="{28A0092B-C50C-407E-A947-70E740481C1C}">
                <a14:useLocalDpi xmlns:a14="http://schemas.microsoft.com/office/drawing/2010/main" xmlns=""/>
              </a:ext>
            </a:extLst>
          </a:blip>
          <a:srcRect/>
          <a:stretch>
            <a:fillRect/>
          </a:stretch>
        </p:blipFill>
        <p:spPr>
          <a:xfrm>
            <a:off x="6560782" y="1102126"/>
            <a:ext cx="827703" cy="827703"/>
          </a:xfrm>
          <a:custGeom>
            <a:avLst/>
            <a:gdLst>
              <a:gd name="connsiteX0" fmla="*/ 313915 w 620777"/>
              <a:gd name="connsiteY0" fmla="*/ 0 h 620777"/>
              <a:gd name="connsiteX1" fmla="*/ 620777 w 620777"/>
              <a:gd name="connsiteY1" fmla="*/ 313915 h 620777"/>
              <a:gd name="connsiteX2" fmla="*/ 306861 w 620777"/>
              <a:gd name="connsiteY2" fmla="*/ 620777 h 620777"/>
              <a:gd name="connsiteX3" fmla="*/ 0 w 620777"/>
              <a:gd name="connsiteY3" fmla="*/ 306861 h 620777"/>
              <a:gd name="connsiteX4" fmla="*/ 313915 w 620777"/>
              <a:gd name="connsiteY4" fmla="*/ 0 h 620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777" h="620777">
                <a:moveTo>
                  <a:pt x="313915" y="0"/>
                </a:moveTo>
                <a:lnTo>
                  <a:pt x="620777" y="313915"/>
                </a:lnTo>
                <a:lnTo>
                  <a:pt x="306861" y="620777"/>
                </a:lnTo>
                <a:lnTo>
                  <a:pt x="0" y="306861"/>
                </a:lnTo>
                <a:lnTo>
                  <a:pt x="313915" y="0"/>
                </a:lnTo>
                <a:close/>
              </a:path>
            </a:pathLst>
          </a:custGeom>
        </p:spPr>
      </p:pic>
      <p:sp>
        <p:nvSpPr>
          <p:cNvPr id="14" name="矩形 13"/>
          <p:cNvSpPr/>
          <p:nvPr/>
        </p:nvSpPr>
        <p:spPr>
          <a:xfrm rot="2685974">
            <a:off x="10376571" y="2520100"/>
            <a:ext cx="1219200" cy="1219200"/>
          </a:xfrm>
          <a:prstGeom prst="rect">
            <a:avLst/>
          </a:pr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矩形 14"/>
          <p:cNvSpPr/>
          <p:nvPr/>
        </p:nvSpPr>
        <p:spPr>
          <a:xfrm rot="2685974">
            <a:off x="8722562" y="3231980"/>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rot="2657183">
            <a:off x="7184718" y="1788738"/>
            <a:ext cx="642029" cy="5421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rot="2685974">
            <a:off x="6048599" y="1340051"/>
            <a:ext cx="340936" cy="3409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rot="2685974">
            <a:off x="6019563" y="738468"/>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rot="2685974">
            <a:off x="12267216" y="3630956"/>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rot="2731766">
            <a:off x="7502217" y="2462356"/>
            <a:ext cx="1057708" cy="10725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rot="2685974">
            <a:off x="6948683" y="3184033"/>
            <a:ext cx="438704" cy="43870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 name="矩形 21"/>
          <p:cNvSpPr/>
          <p:nvPr/>
        </p:nvSpPr>
        <p:spPr>
          <a:xfrm rot="2685974">
            <a:off x="6562710" y="3320747"/>
            <a:ext cx="165275" cy="165275"/>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22"/>
          <p:cNvSpPr/>
          <p:nvPr/>
        </p:nvSpPr>
        <p:spPr>
          <a:xfrm rot="2680233">
            <a:off x="6744018" y="4872236"/>
            <a:ext cx="7191213" cy="6332337"/>
          </a:xfrm>
          <a:custGeom>
            <a:avLst/>
            <a:gdLst>
              <a:gd name="connsiteX0" fmla="*/ 0 w 5393410"/>
              <a:gd name="connsiteY0" fmla="*/ 0 h 4749253"/>
              <a:gd name="connsiteX1" fmla="*/ 4406292 w 5393410"/>
              <a:gd name="connsiteY1" fmla="*/ 0 h 4749253"/>
              <a:gd name="connsiteX2" fmla="*/ 5393410 w 5393410"/>
              <a:gd name="connsiteY2" fmla="*/ 998536 h 4749253"/>
              <a:gd name="connsiteX3" fmla="*/ 1599309 w 5393410"/>
              <a:gd name="connsiteY3" fmla="*/ 4749253 h 4749253"/>
              <a:gd name="connsiteX4" fmla="*/ 0 w 5393410"/>
              <a:gd name="connsiteY4" fmla="*/ 4749253 h 4749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3410" h="4749253">
                <a:moveTo>
                  <a:pt x="0" y="0"/>
                </a:moveTo>
                <a:lnTo>
                  <a:pt x="4406292" y="0"/>
                </a:lnTo>
                <a:lnTo>
                  <a:pt x="5393410" y="998536"/>
                </a:lnTo>
                <a:lnTo>
                  <a:pt x="1599309" y="4749253"/>
                </a:lnTo>
                <a:lnTo>
                  <a:pt x="0" y="4749253"/>
                </a:lnTo>
                <a:close/>
              </a:path>
            </a:pathLst>
          </a:custGeom>
          <a:solidFill>
            <a:srgbClr val="155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23"/>
          <p:cNvCxnSpPr/>
          <p:nvPr/>
        </p:nvCxnSpPr>
        <p:spPr>
          <a:xfrm>
            <a:off x="10003066" y="3597144"/>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931589" y="3637361"/>
            <a:ext cx="4073316" cy="4091244"/>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9195" y="7739065"/>
            <a:ext cx="4183523" cy="4083096"/>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8915" y="2996952"/>
            <a:ext cx="6308137" cy="1785104"/>
          </a:xfrm>
          <a:prstGeom prst="rect">
            <a:avLst/>
          </a:prstGeom>
          <a:noFill/>
        </p:spPr>
        <p:txBody>
          <a:bodyPr wrap="none" rtlCol="0">
            <a:spAutoFit/>
          </a:bodyPr>
          <a:lstStyle/>
          <a:p>
            <a:r>
              <a:rPr lang="en-US" altLang="zh-CN" sz="11000" b="1" dirty="0">
                <a:solidFill>
                  <a:srgbClr val="1557AE"/>
                </a:solidFill>
                <a:latin typeface="微软雅黑" pitchFamily="34" charset="-122"/>
                <a:ea typeface="微软雅黑" pitchFamily="34" charset="-122"/>
              </a:rPr>
              <a:t>THANKS</a:t>
            </a:r>
            <a:endParaRPr lang="zh-CN" altLang="en-US" sz="11000" b="1" dirty="0">
              <a:solidFill>
                <a:srgbClr val="1557AE"/>
              </a:solidFill>
              <a:latin typeface="微软雅黑" pitchFamily="34" charset="-122"/>
              <a:ea typeface="微软雅黑" pitchFamily="34" charset="-122"/>
            </a:endParaRPr>
          </a:p>
        </p:txBody>
      </p:sp>
      <p:cxnSp>
        <p:nvCxnSpPr>
          <p:cNvPr id="30" name="直接连接符 29"/>
          <p:cNvCxnSpPr/>
          <p:nvPr/>
        </p:nvCxnSpPr>
        <p:spPr>
          <a:xfrm>
            <a:off x="333923" y="4833540"/>
            <a:ext cx="4539528" cy="356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33924" y="4814186"/>
            <a:ext cx="4539527" cy="4800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a:solidFill>
                <a:srgbClr val="1557AE"/>
              </a:solidFill>
            </a:endParaRPr>
          </a:p>
        </p:txBody>
      </p:sp>
      <p:sp>
        <p:nvSpPr>
          <p:cNvPr id="32" name="矩形 31"/>
          <p:cNvSpPr/>
          <p:nvPr/>
        </p:nvSpPr>
        <p:spPr>
          <a:xfrm>
            <a:off x="333923" y="4842833"/>
            <a:ext cx="4570482" cy="420564"/>
          </a:xfrm>
          <a:prstGeom prst="rect">
            <a:avLst/>
          </a:prstGeom>
          <a:noFill/>
          <a:ln>
            <a:noFill/>
          </a:ln>
          <a:effectLst/>
        </p:spPr>
        <p:txBody>
          <a:bodyPr wrap="none">
            <a:spAutoFit/>
          </a:bodyPr>
          <a:lstStyle/>
          <a:p>
            <a:r>
              <a:rPr lang="zh-CN" altLang="en-US" sz="2133" dirty="0" smtClean="0">
                <a:solidFill>
                  <a:schemeClr val="bg1"/>
                </a:solidFill>
                <a:latin typeface="微软雅黑" panose="020B0503020204020204" pitchFamily="34" charset="-122"/>
                <a:ea typeface="微软雅黑" panose="020B0503020204020204" pitchFamily="34" charset="-122"/>
              </a:rPr>
              <a:t>苏州德意道通企业管理咨询有限公司</a:t>
            </a:r>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336947" y="5418897"/>
            <a:ext cx="981231" cy="379656"/>
          </a:xfrm>
          <a:prstGeom prst="rect">
            <a:avLst/>
          </a:prstGeom>
          <a:effectLst/>
        </p:spPr>
        <p:txBody>
          <a:bodyPr wrap="none">
            <a:spAutoFit/>
          </a:bodyPr>
          <a:lstStyle/>
          <a:p>
            <a:r>
              <a:rPr lang="en-US" altLang="zh-CN" sz="1867" dirty="0" smtClean="0">
                <a:solidFill>
                  <a:srgbClr val="1557AE"/>
                </a:solidFill>
                <a:latin typeface="微软雅黑" panose="020B0503020204020204" pitchFamily="34" charset="-122"/>
                <a:ea typeface="微软雅黑" panose="020B0503020204020204" pitchFamily="34" charset="-122"/>
              </a:rPr>
              <a:t>BY:JAN</a:t>
            </a:r>
            <a:endParaRPr lang="zh-CN" altLang="en-US" sz="1867" dirty="0">
              <a:solidFill>
                <a:srgbClr val="1557A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162230439"/>
      </p:ext>
    </p:extLst>
  </p:cSld>
  <p:clrMapOvr>
    <a:masterClrMapping/>
  </p:clrMapOvr>
  <mc:AlternateContent xmlns:mc="http://schemas.openxmlformats.org/markup-compatibility/2006">
    <mc:Choice xmlns:p14="http://schemas.microsoft.com/office/powerpoint/2010/main" xmlns="" Requires="p14">
      <p:transition spd="slow" p14:dur="4000">
        <p14:vortex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par>
                                <p:cTn id="14" presetID="31" presetClass="entr" presetSubtype="0" fill="hold" nodeType="withEffect">
                                  <p:stCondLst>
                                    <p:cond delay="20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par>
                                <p:cTn id="26" presetID="31"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3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1000" fill="hold"/>
                                        <p:tgtEl>
                                          <p:spTgt spid="13"/>
                                        </p:tgtEl>
                                        <p:attrNameLst>
                                          <p:attrName>ppt_w</p:attrName>
                                        </p:attrNameLst>
                                      </p:cBhvr>
                                      <p:tavLst>
                                        <p:tav tm="0">
                                          <p:val>
                                            <p:fltVal val="0"/>
                                          </p:val>
                                        </p:tav>
                                        <p:tav tm="100000">
                                          <p:val>
                                            <p:strVal val="#ppt_w"/>
                                          </p:val>
                                        </p:tav>
                                      </p:tavLst>
                                    </p:anim>
                                    <p:anim calcmode="lin" valueType="num">
                                      <p:cBhvr>
                                        <p:cTn id="35" dur="1000" fill="hold"/>
                                        <p:tgtEl>
                                          <p:spTgt spid="13"/>
                                        </p:tgtEl>
                                        <p:attrNameLst>
                                          <p:attrName>ppt_h</p:attrName>
                                        </p:attrNameLst>
                                      </p:cBhvr>
                                      <p:tavLst>
                                        <p:tav tm="0">
                                          <p:val>
                                            <p:fltVal val="0"/>
                                          </p:val>
                                        </p:tav>
                                        <p:tav tm="100000">
                                          <p:val>
                                            <p:strVal val="#ppt_h"/>
                                          </p:val>
                                        </p:tav>
                                      </p:tavLst>
                                    </p:anim>
                                    <p:anim calcmode="lin" valueType="num">
                                      <p:cBhvr>
                                        <p:cTn id="36" dur="1000" fill="hold"/>
                                        <p:tgtEl>
                                          <p:spTgt spid="13"/>
                                        </p:tgtEl>
                                        <p:attrNameLst>
                                          <p:attrName>style.rotation</p:attrName>
                                        </p:attrNameLst>
                                      </p:cBhvr>
                                      <p:tavLst>
                                        <p:tav tm="0">
                                          <p:val>
                                            <p:fltVal val="90"/>
                                          </p:val>
                                        </p:tav>
                                        <p:tav tm="100000">
                                          <p:val>
                                            <p:fltVal val="0"/>
                                          </p:val>
                                        </p:tav>
                                      </p:tavLst>
                                    </p:anim>
                                    <p:animEffect transition="in" filter="fade">
                                      <p:cBhvr>
                                        <p:cTn id="37" dur="1000"/>
                                        <p:tgtEl>
                                          <p:spTgt spid="13"/>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 calcmode="lin" valueType="num">
                                      <p:cBhvr>
                                        <p:cTn id="42" dur="1000" fill="hold"/>
                                        <p:tgtEl>
                                          <p:spTgt spid="14"/>
                                        </p:tgtEl>
                                        <p:attrNameLst>
                                          <p:attrName>style.rotation</p:attrName>
                                        </p:attrNameLst>
                                      </p:cBhvr>
                                      <p:tavLst>
                                        <p:tav tm="0">
                                          <p:val>
                                            <p:fltVal val="90"/>
                                          </p:val>
                                        </p:tav>
                                        <p:tav tm="100000">
                                          <p:val>
                                            <p:fltVal val="0"/>
                                          </p:val>
                                        </p:tav>
                                      </p:tavLst>
                                    </p:anim>
                                    <p:animEffect transition="in" filter="fade">
                                      <p:cBhvr>
                                        <p:cTn id="43" dur="1000"/>
                                        <p:tgtEl>
                                          <p:spTgt spid="14"/>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200" fill="hold"/>
                                        <p:tgtEl>
                                          <p:spTgt spid="15"/>
                                        </p:tgtEl>
                                        <p:attrNameLst>
                                          <p:attrName>ppt_w</p:attrName>
                                        </p:attrNameLst>
                                      </p:cBhvr>
                                      <p:tavLst>
                                        <p:tav tm="0">
                                          <p:val>
                                            <p:fltVal val="0"/>
                                          </p:val>
                                        </p:tav>
                                        <p:tav tm="100000">
                                          <p:val>
                                            <p:strVal val="#ppt_w"/>
                                          </p:val>
                                        </p:tav>
                                      </p:tavLst>
                                    </p:anim>
                                    <p:anim calcmode="lin" valueType="num">
                                      <p:cBhvr>
                                        <p:cTn id="47" dur="1200" fill="hold"/>
                                        <p:tgtEl>
                                          <p:spTgt spid="15"/>
                                        </p:tgtEl>
                                        <p:attrNameLst>
                                          <p:attrName>ppt_h</p:attrName>
                                        </p:attrNameLst>
                                      </p:cBhvr>
                                      <p:tavLst>
                                        <p:tav tm="0">
                                          <p:val>
                                            <p:fltVal val="0"/>
                                          </p:val>
                                        </p:tav>
                                        <p:tav tm="100000">
                                          <p:val>
                                            <p:strVal val="#ppt_h"/>
                                          </p:val>
                                        </p:tav>
                                      </p:tavLst>
                                    </p:anim>
                                    <p:anim calcmode="lin" valueType="num">
                                      <p:cBhvr>
                                        <p:cTn id="48" dur="1200" fill="hold"/>
                                        <p:tgtEl>
                                          <p:spTgt spid="15"/>
                                        </p:tgtEl>
                                        <p:attrNameLst>
                                          <p:attrName>style.rotation</p:attrName>
                                        </p:attrNameLst>
                                      </p:cBhvr>
                                      <p:tavLst>
                                        <p:tav tm="0">
                                          <p:val>
                                            <p:fltVal val="90"/>
                                          </p:val>
                                        </p:tav>
                                        <p:tav tm="100000">
                                          <p:val>
                                            <p:fltVal val="0"/>
                                          </p:val>
                                        </p:tav>
                                      </p:tavLst>
                                    </p:anim>
                                    <p:animEffect transition="in" filter="fade">
                                      <p:cBhvr>
                                        <p:cTn id="49" dur="1200"/>
                                        <p:tgtEl>
                                          <p:spTgt spid="15"/>
                                        </p:tgtEl>
                                      </p:cBhvr>
                                    </p:animEffect>
                                  </p:childTnLst>
                                </p:cTn>
                              </p:par>
                              <p:par>
                                <p:cTn id="50" presetID="31" presetClass="entr" presetSubtype="0" fill="hold" grpId="0" nodeType="withEffect">
                                  <p:stCondLst>
                                    <p:cond delay="30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fltVal val="0"/>
                                          </p:val>
                                        </p:tav>
                                        <p:tav tm="100000">
                                          <p:val>
                                            <p:strVal val="#ppt_w"/>
                                          </p:val>
                                        </p:tav>
                                      </p:tavLst>
                                    </p:anim>
                                    <p:anim calcmode="lin" valueType="num">
                                      <p:cBhvr>
                                        <p:cTn id="53" dur="1000" fill="hold"/>
                                        <p:tgtEl>
                                          <p:spTgt spid="16"/>
                                        </p:tgtEl>
                                        <p:attrNameLst>
                                          <p:attrName>ppt_h</p:attrName>
                                        </p:attrNameLst>
                                      </p:cBhvr>
                                      <p:tavLst>
                                        <p:tav tm="0">
                                          <p:val>
                                            <p:fltVal val="0"/>
                                          </p:val>
                                        </p:tav>
                                        <p:tav tm="100000">
                                          <p:val>
                                            <p:strVal val="#ppt_h"/>
                                          </p:val>
                                        </p:tav>
                                      </p:tavLst>
                                    </p:anim>
                                    <p:anim calcmode="lin" valueType="num">
                                      <p:cBhvr>
                                        <p:cTn id="54" dur="1000" fill="hold"/>
                                        <p:tgtEl>
                                          <p:spTgt spid="16"/>
                                        </p:tgtEl>
                                        <p:attrNameLst>
                                          <p:attrName>style.rotation</p:attrName>
                                        </p:attrNameLst>
                                      </p:cBhvr>
                                      <p:tavLst>
                                        <p:tav tm="0">
                                          <p:val>
                                            <p:fltVal val="90"/>
                                          </p:val>
                                        </p:tav>
                                        <p:tav tm="100000">
                                          <p:val>
                                            <p:fltVal val="0"/>
                                          </p:val>
                                        </p:tav>
                                      </p:tavLst>
                                    </p:anim>
                                    <p:animEffect transition="in" filter="fade">
                                      <p:cBhvr>
                                        <p:cTn id="55" dur="1000"/>
                                        <p:tgtEl>
                                          <p:spTgt spid="1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1000" fill="hold"/>
                                        <p:tgtEl>
                                          <p:spTgt spid="17"/>
                                        </p:tgtEl>
                                        <p:attrNameLst>
                                          <p:attrName>ppt_w</p:attrName>
                                        </p:attrNameLst>
                                      </p:cBhvr>
                                      <p:tavLst>
                                        <p:tav tm="0">
                                          <p:val>
                                            <p:fltVal val="0"/>
                                          </p:val>
                                        </p:tav>
                                        <p:tav tm="100000">
                                          <p:val>
                                            <p:strVal val="#ppt_w"/>
                                          </p:val>
                                        </p:tav>
                                      </p:tavLst>
                                    </p:anim>
                                    <p:anim calcmode="lin" valueType="num">
                                      <p:cBhvr>
                                        <p:cTn id="59" dur="1000" fill="hold"/>
                                        <p:tgtEl>
                                          <p:spTgt spid="17"/>
                                        </p:tgtEl>
                                        <p:attrNameLst>
                                          <p:attrName>ppt_h</p:attrName>
                                        </p:attrNameLst>
                                      </p:cBhvr>
                                      <p:tavLst>
                                        <p:tav tm="0">
                                          <p:val>
                                            <p:fltVal val="0"/>
                                          </p:val>
                                        </p:tav>
                                        <p:tav tm="100000">
                                          <p:val>
                                            <p:strVal val="#ppt_h"/>
                                          </p:val>
                                        </p:tav>
                                      </p:tavLst>
                                    </p:anim>
                                    <p:anim calcmode="lin" valueType="num">
                                      <p:cBhvr>
                                        <p:cTn id="60" dur="1000" fill="hold"/>
                                        <p:tgtEl>
                                          <p:spTgt spid="17"/>
                                        </p:tgtEl>
                                        <p:attrNameLst>
                                          <p:attrName>style.rotation</p:attrName>
                                        </p:attrNameLst>
                                      </p:cBhvr>
                                      <p:tavLst>
                                        <p:tav tm="0">
                                          <p:val>
                                            <p:fltVal val="90"/>
                                          </p:val>
                                        </p:tav>
                                        <p:tav tm="100000">
                                          <p:val>
                                            <p:fltVal val="0"/>
                                          </p:val>
                                        </p:tav>
                                      </p:tavLst>
                                    </p:anim>
                                    <p:animEffect transition="in" filter="fade">
                                      <p:cBhvr>
                                        <p:cTn id="61" dur="1000"/>
                                        <p:tgtEl>
                                          <p:spTgt spid="17"/>
                                        </p:tgtEl>
                                      </p:cBhvr>
                                    </p:animEffect>
                                  </p:childTnLst>
                                </p:cTn>
                              </p:par>
                              <p:par>
                                <p:cTn id="62" presetID="31" presetClass="entr" presetSubtype="0" fill="hold" grpId="0" nodeType="withEffect">
                                  <p:stCondLst>
                                    <p:cond delay="7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par>
                                <p:cTn id="68" presetID="31" presetClass="entr" presetSubtype="0" fill="hold" grpId="0" nodeType="withEffect">
                                  <p:stCondLst>
                                    <p:cond delay="2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fltVal val="0"/>
                                          </p:val>
                                        </p:tav>
                                        <p:tav tm="100000">
                                          <p:val>
                                            <p:strVal val="#ppt_w"/>
                                          </p:val>
                                        </p:tav>
                                      </p:tavLst>
                                    </p:anim>
                                    <p:anim calcmode="lin" valueType="num">
                                      <p:cBhvr>
                                        <p:cTn id="77" dur="1000" fill="hold"/>
                                        <p:tgtEl>
                                          <p:spTgt spid="20"/>
                                        </p:tgtEl>
                                        <p:attrNameLst>
                                          <p:attrName>ppt_h</p:attrName>
                                        </p:attrNameLst>
                                      </p:cBhvr>
                                      <p:tavLst>
                                        <p:tav tm="0">
                                          <p:val>
                                            <p:fltVal val="0"/>
                                          </p:val>
                                        </p:tav>
                                        <p:tav tm="100000">
                                          <p:val>
                                            <p:strVal val="#ppt_h"/>
                                          </p:val>
                                        </p:tav>
                                      </p:tavLst>
                                    </p:anim>
                                    <p:anim calcmode="lin" valueType="num">
                                      <p:cBhvr>
                                        <p:cTn id="78" dur="1000" fill="hold"/>
                                        <p:tgtEl>
                                          <p:spTgt spid="20"/>
                                        </p:tgtEl>
                                        <p:attrNameLst>
                                          <p:attrName>style.rotation</p:attrName>
                                        </p:attrNameLst>
                                      </p:cBhvr>
                                      <p:tavLst>
                                        <p:tav tm="0">
                                          <p:val>
                                            <p:fltVal val="90"/>
                                          </p:val>
                                        </p:tav>
                                        <p:tav tm="100000">
                                          <p:val>
                                            <p:fltVal val="0"/>
                                          </p:val>
                                        </p:tav>
                                      </p:tavLst>
                                    </p:anim>
                                    <p:animEffect transition="in" filter="fade">
                                      <p:cBhvr>
                                        <p:cTn id="79" dur="1000"/>
                                        <p:tgtEl>
                                          <p:spTgt spid="20"/>
                                        </p:tgtEl>
                                      </p:cBhvr>
                                    </p:animEffect>
                                  </p:childTnLst>
                                </p:cTn>
                              </p:par>
                              <p:par>
                                <p:cTn id="80" presetID="31" presetClass="entr" presetSubtype="0" fill="hold" grpId="0" nodeType="withEffect">
                                  <p:stCondLst>
                                    <p:cond delay="300"/>
                                  </p:stCondLst>
                                  <p:childTnLst>
                                    <p:set>
                                      <p:cBhvr>
                                        <p:cTn id="81" dur="1" fill="hold">
                                          <p:stCondLst>
                                            <p:cond delay="0"/>
                                          </p:stCondLst>
                                        </p:cTn>
                                        <p:tgtEl>
                                          <p:spTgt spid="21"/>
                                        </p:tgtEl>
                                        <p:attrNameLst>
                                          <p:attrName>style.visibility</p:attrName>
                                        </p:attrNameLst>
                                      </p:cBhvr>
                                      <p:to>
                                        <p:strVal val="visible"/>
                                      </p:to>
                                    </p:set>
                                    <p:anim calcmode="lin" valueType="num">
                                      <p:cBhvr>
                                        <p:cTn id="82" dur="1000" fill="hold"/>
                                        <p:tgtEl>
                                          <p:spTgt spid="21"/>
                                        </p:tgtEl>
                                        <p:attrNameLst>
                                          <p:attrName>ppt_w</p:attrName>
                                        </p:attrNameLst>
                                      </p:cBhvr>
                                      <p:tavLst>
                                        <p:tav tm="0">
                                          <p:val>
                                            <p:fltVal val="0"/>
                                          </p:val>
                                        </p:tav>
                                        <p:tav tm="100000">
                                          <p:val>
                                            <p:strVal val="#ppt_w"/>
                                          </p:val>
                                        </p:tav>
                                      </p:tavLst>
                                    </p:anim>
                                    <p:anim calcmode="lin" valueType="num">
                                      <p:cBhvr>
                                        <p:cTn id="83" dur="1000" fill="hold"/>
                                        <p:tgtEl>
                                          <p:spTgt spid="21"/>
                                        </p:tgtEl>
                                        <p:attrNameLst>
                                          <p:attrName>ppt_h</p:attrName>
                                        </p:attrNameLst>
                                      </p:cBhvr>
                                      <p:tavLst>
                                        <p:tav tm="0">
                                          <p:val>
                                            <p:fltVal val="0"/>
                                          </p:val>
                                        </p:tav>
                                        <p:tav tm="100000">
                                          <p:val>
                                            <p:strVal val="#ppt_h"/>
                                          </p:val>
                                        </p:tav>
                                      </p:tavLst>
                                    </p:anim>
                                    <p:anim calcmode="lin" valueType="num">
                                      <p:cBhvr>
                                        <p:cTn id="84" dur="1000" fill="hold"/>
                                        <p:tgtEl>
                                          <p:spTgt spid="21"/>
                                        </p:tgtEl>
                                        <p:attrNameLst>
                                          <p:attrName>style.rotation</p:attrName>
                                        </p:attrNameLst>
                                      </p:cBhvr>
                                      <p:tavLst>
                                        <p:tav tm="0">
                                          <p:val>
                                            <p:fltVal val="90"/>
                                          </p:val>
                                        </p:tav>
                                        <p:tav tm="100000">
                                          <p:val>
                                            <p:fltVal val="0"/>
                                          </p:val>
                                        </p:tav>
                                      </p:tavLst>
                                    </p:anim>
                                    <p:animEffect transition="in" filter="fade">
                                      <p:cBhvr>
                                        <p:cTn id="85" dur="1000"/>
                                        <p:tgtEl>
                                          <p:spTgt spid="2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p:cTn id="88" dur="1000" fill="hold"/>
                                        <p:tgtEl>
                                          <p:spTgt spid="22"/>
                                        </p:tgtEl>
                                        <p:attrNameLst>
                                          <p:attrName>ppt_w</p:attrName>
                                        </p:attrNameLst>
                                      </p:cBhvr>
                                      <p:tavLst>
                                        <p:tav tm="0">
                                          <p:val>
                                            <p:fltVal val="0"/>
                                          </p:val>
                                        </p:tav>
                                        <p:tav tm="100000">
                                          <p:val>
                                            <p:strVal val="#ppt_w"/>
                                          </p:val>
                                        </p:tav>
                                      </p:tavLst>
                                    </p:anim>
                                    <p:anim calcmode="lin" valueType="num">
                                      <p:cBhvr>
                                        <p:cTn id="89" dur="1000" fill="hold"/>
                                        <p:tgtEl>
                                          <p:spTgt spid="22"/>
                                        </p:tgtEl>
                                        <p:attrNameLst>
                                          <p:attrName>ppt_h</p:attrName>
                                        </p:attrNameLst>
                                      </p:cBhvr>
                                      <p:tavLst>
                                        <p:tav tm="0">
                                          <p:val>
                                            <p:fltVal val="0"/>
                                          </p:val>
                                        </p:tav>
                                        <p:tav tm="100000">
                                          <p:val>
                                            <p:strVal val="#ppt_h"/>
                                          </p:val>
                                        </p:tav>
                                      </p:tavLst>
                                    </p:anim>
                                    <p:anim calcmode="lin" valueType="num">
                                      <p:cBhvr>
                                        <p:cTn id="90" dur="1000" fill="hold"/>
                                        <p:tgtEl>
                                          <p:spTgt spid="22"/>
                                        </p:tgtEl>
                                        <p:attrNameLst>
                                          <p:attrName>style.rotation</p:attrName>
                                        </p:attrNameLst>
                                      </p:cBhvr>
                                      <p:tavLst>
                                        <p:tav tm="0">
                                          <p:val>
                                            <p:fltVal val="90"/>
                                          </p:val>
                                        </p:tav>
                                        <p:tav tm="100000">
                                          <p:val>
                                            <p:fltVal val="0"/>
                                          </p:val>
                                        </p:tav>
                                      </p:tavLst>
                                    </p:anim>
                                    <p:animEffect transition="in" filter="fade">
                                      <p:cBhvr>
                                        <p:cTn id="91" dur="1000"/>
                                        <p:tgtEl>
                                          <p:spTgt spid="22"/>
                                        </p:tgtEl>
                                      </p:cBhvr>
                                    </p:animEffect>
                                  </p:childTnLst>
                                </p:cTn>
                              </p:par>
                            </p:childTnLst>
                          </p:cTn>
                        </p:par>
                        <p:par>
                          <p:cTn id="92" fill="hold">
                            <p:stCondLst>
                              <p:cond delay="17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1000"/>
                                        <p:tgtEl>
                                          <p:spTgt spid="23"/>
                                        </p:tgtEl>
                                      </p:cBhvr>
                                    </p:animEffect>
                                    <p:anim calcmode="lin" valueType="num">
                                      <p:cBhvr>
                                        <p:cTn id="96" dur="1000" fill="hold"/>
                                        <p:tgtEl>
                                          <p:spTgt spid="23"/>
                                        </p:tgtEl>
                                        <p:attrNameLst>
                                          <p:attrName>ppt_x</p:attrName>
                                        </p:attrNameLst>
                                      </p:cBhvr>
                                      <p:tavLst>
                                        <p:tav tm="0">
                                          <p:val>
                                            <p:strVal val="#ppt_x"/>
                                          </p:val>
                                        </p:tav>
                                        <p:tav tm="100000">
                                          <p:val>
                                            <p:strVal val="#ppt_x"/>
                                          </p:val>
                                        </p:tav>
                                      </p:tavLst>
                                    </p:anim>
                                    <p:anim calcmode="lin" valueType="num">
                                      <p:cBhvr>
                                        <p:cTn id="97" dur="1000" fill="hold"/>
                                        <p:tgtEl>
                                          <p:spTgt spid="23"/>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1000"/>
                                        <p:tgtEl>
                                          <p:spTgt spid="24"/>
                                        </p:tgtEl>
                                      </p:cBhvr>
                                    </p:animEffect>
                                    <p:anim calcmode="lin" valueType="num">
                                      <p:cBhvr>
                                        <p:cTn id="106" dur="1000" fill="hold"/>
                                        <p:tgtEl>
                                          <p:spTgt spid="24"/>
                                        </p:tgtEl>
                                        <p:attrNameLst>
                                          <p:attrName>ppt_x</p:attrName>
                                        </p:attrNameLst>
                                      </p:cBhvr>
                                      <p:tavLst>
                                        <p:tav tm="0">
                                          <p:val>
                                            <p:strVal val="#ppt_x"/>
                                          </p:val>
                                        </p:tav>
                                        <p:tav tm="100000">
                                          <p:val>
                                            <p:strVal val="#ppt_x"/>
                                          </p:val>
                                        </p:tav>
                                      </p:tavLst>
                                    </p:anim>
                                    <p:anim calcmode="lin" valueType="num">
                                      <p:cBhvr>
                                        <p:cTn id="107" dur="1000" fill="hold"/>
                                        <p:tgtEl>
                                          <p:spTgt spid="24"/>
                                        </p:tgtEl>
                                        <p:attrNameLst>
                                          <p:attrName>ppt_y</p:attrName>
                                        </p:attrNameLst>
                                      </p:cBhvr>
                                      <p:tavLst>
                                        <p:tav tm="0">
                                          <p:val>
                                            <p:strVal val="#ppt_y+.1"/>
                                          </p:val>
                                        </p:tav>
                                        <p:tav tm="100000">
                                          <p:val>
                                            <p:strVal val="#ppt_y"/>
                                          </p:val>
                                        </p:tav>
                                      </p:tavLst>
                                    </p:anim>
                                  </p:childTnLst>
                                </p:cTn>
                              </p:par>
                            </p:childTnLst>
                          </p:cTn>
                        </p:par>
                        <p:par>
                          <p:cTn id="108" fill="hold">
                            <p:stCondLst>
                              <p:cond delay="2700"/>
                            </p:stCondLst>
                            <p:childTnLst>
                              <p:par>
                                <p:cTn id="109" presetID="2" presetClass="entr" presetSubtype="4"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 calcmode="lin" valueType="num">
                                      <p:cBhvr additive="base">
                                        <p:cTn id="111" dur="500" fill="hold"/>
                                        <p:tgtEl>
                                          <p:spTgt spid="27"/>
                                        </p:tgtEl>
                                        <p:attrNameLst>
                                          <p:attrName>ppt_x</p:attrName>
                                        </p:attrNameLst>
                                      </p:cBhvr>
                                      <p:tavLst>
                                        <p:tav tm="0">
                                          <p:val>
                                            <p:strVal val="#ppt_x"/>
                                          </p:val>
                                        </p:tav>
                                        <p:tav tm="100000">
                                          <p:val>
                                            <p:strVal val="#ppt_x"/>
                                          </p:val>
                                        </p:tav>
                                      </p:tavLst>
                                    </p:anim>
                                    <p:anim calcmode="lin" valueType="num">
                                      <p:cBhvr additive="base">
                                        <p:cTn id="112" dur="500" fill="hold"/>
                                        <p:tgtEl>
                                          <p:spTgt spid="27"/>
                                        </p:tgtEl>
                                        <p:attrNameLst>
                                          <p:attrName>ppt_y</p:attrName>
                                        </p:attrNameLst>
                                      </p:cBhvr>
                                      <p:tavLst>
                                        <p:tav tm="0">
                                          <p:val>
                                            <p:strVal val="1+#ppt_h/2"/>
                                          </p:val>
                                        </p:tav>
                                        <p:tav tm="100000">
                                          <p:val>
                                            <p:strVal val="#ppt_y"/>
                                          </p:val>
                                        </p:tav>
                                      </p:tavLst>
                                    </p:anim>
                                  </p:childTnLst>
                                </p:cTn>
                              </p:par>
                            </p:childTnLst>
                          </p:cTn>
                        </p:par>
                        <p:par>
                          <p:cTn id="113" fill="hold">
                            <p:stCondLst>
                              <p:cond delay="3200"/>
                            </p:stCondLst>
                            <p:childTnLst>
                              <p:par>
                                <p:cTn id="114" presetID="22" presetClass="entr" presetSubtype="8" fill="hold"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left)">
                                      <p:cBhvr>
                                        <p:cTn id="116" dur="500"/>
                                        <p:tgtEl>
                                          <p:spTgt spid="30"/>
                                        </p:tgtEl>
                                      </p:cBhvr>
                                    </p:animEffect>
                                  </p:childTnLst>
                                </p:cTn>
                              </p:par>
                            </p:childTnLst>
                          </p:cTn>
                        </p:par>
                        <p:par>
                          <p:cTn id="117" fill="hold">
                            <p:stCondLst>
                              <p:cond delay="3700"/>
                            </p:stCondLst>
                            <p:childTnLst>
                              <p:par>
                                <p:cTn id="118" presetID="22" presetClass="entr" presetSubtype="2" fill="hold" grpId="0" nodeType="after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right)">
                                      <p:cBhvr>
                                        <p:cTn id="120" dur="500"/>
                                        <p:tgtEl>
                                          <p:spTgt spid="31"/>
                                        </p:tgtEl>
                                      </p:cBhvr>
                                    </p:animEffect>
                                  </p:childTnLst>
                                </p:cTn>
                              </p:par>
                            </p:childTnLst>
                          </p:cTn>
                        </p:par>
                        <p:par>
                          <p:cTn id="121" fill="hold">
                            <p:stCondLst>
                              <p:cond delay="4200"/>
                            </p:stCondLst>
                            <p:childTnLst>
                              <p:par>
                                <p:cTn id="122" presetID="53" presetClass="entr" presetSubtype="16"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 calcmode="lin" valueType="num">
                                      <p:cBhvr>
                                        <p:cTn id="124" dur="500" fill="hold"/>
                                        <p:tgtEl>
                                          <p:spTgt spid="32"/>
                                        </p:tgtEl>
                                        <p:attrNameLst>
                                          <p:attrName>ppt_w</p:attrName>
                                        </p:attrNameLst>
                                      </p:cBhvr>
                                      <p:tavLst>
                                        <p:tav tm="0">
                                          <p:val>
                                            <p:fltVal val="0"/>
                                          </p:val>
                                        </p:tav>
                                        <p:tav tm="100000">
                                          <p:val>
                                            <p:strVal val="#ppt_w"/>
                                          </p:val>
                                        </p:tav>
                                      </p:tavLst>
                                    </p:anim>
                                    <p:anim calcmode="lin" valueType="num">
                                      <p:cBhvr>
                                        <p:cTn id="125" dur="500" fill="hold"/>
                                        <p:tgtEl>
                                          <p:spTgt spid="32"/>
                                        </p:tgtEl>
                                        <p:attrNameLst>
                                          <p:attrName>ppt_h</p:attrName>
                                        </p:attrNameLst>
                                      </p:cBhvr>
                                      <p:tavLst>
                                        <p:tav tm="0">
                                          <p:val>
                                            <p:fltVal val="0"/>
                                          </p:val>
                                        </p:tav>
                                        <p:tav tm="100000">
                                          <p:val>
                                            <p:strVal val="#ppt_h"/>
                                          </p:val>
                                        </p:tav>
                                      </p:tavLst>
                                    </p:anim>
                                    <p:animEffect transition="in" filter="fade">
                                      <p:cBhvr>
                                        <p:cTn id="126" dur="500"/>
                                        <p:tgtEl>
                                          <p:spTgt spid="32"/>
                                        </p:tgtEl>
                                      </p:cBhvr>
                                    </p:animEffect>
                                  </p:childTnLst>
                                </p:cTn>
                              </p:par>
                            </p:childTnLst>
                          </p:cTn>
                        </p:par>
                        <p:par>
                          <p:cTn id="127" fill="hold">
                            <p:stCondLst>
                              <p:cond delay="4700"/>
                            </p:stCondLst>
                            <p:childTnLst>
                              <p:par>
                                <p:cTn id="128" presetID="47" presetClass="entr" presetSubtype="0"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1000"/>
                                        <p:tgtEl>
                                          <p:spTgt spid="28"/>
                                        </p:tgtEl>
                                      </p:cBhvr>
                                    </p:animEffect>
                                    <p:anim calcmode="lin" valueType="num">
                                      <p:cBhvr>
                                        <p:cTn id="131" dur="1000" fill="hold"/>
                                        <p:tgtEl>
                                          <p:spTgt spid="28"/>
                                        </p:tgtEl>
                                        <p:attrNameLst>
                                          <p:attrName>ppt_x</p:attrName>
                                        </p:attrNameLst>
                                      </p:cBhvr>
                                      <p:tavLst>
                                        <p:tav tm="0">
                                          <p:val>
                                            <p:strVal val="#ppt_x"/>
                                          </p:val>
                                        </p:tav>
                                        <p:tav tm="100000">
                                          <p:val>
                                            <p:strVal val="#ppt_x"/>
                                          </p:val>
                                        </p:tav>
                                      </p:tavLst>
                                    </p:anim>
                                    <p:anim calcmode="lin" valueType="num">
                                      <p:cBhvr>
                                        <p:cTn id="1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33" repeatCount="indefinite" fill="hold" display="0">
                  <p:stCondLst>
                    <p:cond delay="indefinite"/>
                  </p:stCondLst>
                  <p:endCondLst>
                    <p:cond evt="onStopAudio" delay="0">
                      <p:tgtEl>
                        <p:sldTgt/>
                      </p:tgtEl>
                    </p:cond>
                  </p:endCondLst>
                </p:cTn>
                <p:tgtEl>
                  <p:spTgt spid="45"/>
                </p:tgtEl>
              </p:cMediaNode>
            </p:video>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p:bldP spid="31" grpId="0" animBg="1"/>
      <p:bldP spid="32"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1057027" y="2204864"/>
            <a:ext cx="9937103" cy="33034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2017-04-11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为便于进出口货物的收发货人及其代理人准确申报商品归类事项，根据</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中华人民共和国进出口税则</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，现调整和废止部分</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中华人民共和国进出口税则本国子目注释</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内容（详见附件），予以公告。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本公告自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5</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日起执行。</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附件：　</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1.《</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中华人民共和国进出口税则本国子目注释（</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2017</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年调整部分）</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》.doc</a:t>
            </a:r>
            <a:r>
              <a:rPr lang="zh-CN" altLang="en-US" sz="1400" dirty="0" smtClean="0">
                <a:solidFill>
                  <a:srgbClr val="0070C0"/>
                </a:solidFill>
                <a:latin typeface="微软雅黑" pitchFamily="34" charset="-122"/>
                <a:ea typeface="微软雅黑" pitchFamily="34" charset="-122"/>
                <a:sym typeface="微软雅黑" pitchFamily="34" charset="-122"/>
              </a:rPr>
              <a:t>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2.《</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中华人民共和国进出口税则本国子目注释（</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2017</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年废止部分）</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》.doc      </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11</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15"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16</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2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6"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9"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5"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3577307" y="1412776"/>
            <a:ext cx="4968552" cy="584775"/>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关于公布</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中华人民共和国进出口税则本国子目注释</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a:t>
            </a:r>
            <a:r>
              <a:rPr lang="en-US" altLang="zh-CN" sz="1600" b="1" dirty="0" smtClean="0">
                <a:solidFill>
                  <a:srgbClr val="0070C0"/>
                </a:solidFill>
                <a:latin typeface="微软雅黑" pitchFamily="34" charset="-122"/>
                <a:ea typeface="微软雅黑" pitchFamily="34" charset="-122"/>
                <a:sym typeface="微软雅黑" pitchFamily="34" charset="-122"/>
              </a:rPr>
              <a:t>2017</a:t>
            </a:r>
            <a:r>
              <a:rPr lang="zh-CN" altLang="en-US" sz="1600" b="1" dirty="0" smtClean="0">
                <a:solidFill>
                  <a:srgbClr val="0070C0"/>
                </a:solidFill>
                <a:latin typeface="微软雅黑" pitchFamily="34" charset="-122"/>
                <a:ea typeface="微软雅黑" pitchFamily="34" charset="-122"/>
                <a:sym typeface="微软雅黑" pitchFamily="34" charset="-122"/>
              </a:rPr>
              <a:t>年调整和废止部分）的公告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ppt_w</p:attrName>
                                        </p:attrNameLst>
                                      </p:cBhvr>
                                      <p:tavLst>
                                        <p:tav tm="0">
                                          <p:val>
                                            <p:fltVal val="0"/>
                                          </p:val>
                                        </p:tav>
                                        <p:tav tm="100000">
                                          <p:val>
                                            <p:strVal val="#ppt_w"/>
                                          </p:val>
                                        </p:tav>
                                      </p:tavLst>
                                    </p:anim>
                                    <p:anim calcmode="lin" valueType="num">
                                      <p:cBhvr>
                                        <p:cTn id="12" dur="750" fill="hold"/>
                                        <p:tgtEl>
                                          <p:spTgt spid="15"/>
                                        </p:tgtEl>
                                        <p:attrNameLst>
                                          <p:attrName>ppt_h</p:attrName>
                                        </p:attrNameLst>
                                      </p:cBhvr>
                                      <p:tavLst>
                                        <p:tav tm="0">
                                          <p:val>
                                            <p:fltVal val="0"/>
                                          </p:val>
                                        </p:tav>
                                        <p:tav tm="100000">
                                          <p:val>
                                            <p:strVal val="#ppt_h"/>
                                          </p:val>
                                        </p:tav>
                                      </p:tavLst>
                                    </p:anim>
                                    <p:anim calcmode="lin" valueType="num">
                                      <p:cBhvr>
                                        <p:cTn id="13" dur="750" fill="hold"/>
                                        <p:tgtEl>
                                          <p:spTgt spid="15"/>
                                        </p:tgtEl>
                                        <p:attrNameLst>
                                          <p:attrName>style.rotation</p:attrName>
                                        </p:attrNameLst>
                                      </p:cBhvr>
                                      <p:tavLst>
                                        <p:tav tm="0">
                                          <p:val>
                                            <p:fltVal val="90"/>
                                          </p:val>
                                        </p:tav>
                                        <p:tav tm="100000">
                                          <p:val>
                                            <p:fltVal val="0"/>
                                          </p:val>
                                        </p:tav>
                                      </p:tavLst>
                                    </p:anim>
                                    <p:animEffect transition="in" filter="fade">
                                      <p:cBhvr>
                                        <p:cTn id="14" dur="750"/>
                                        <p:tgtEl>
                                          <p:spTgt spid="15"/>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1+#ppt_w/2"/>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1+#ppt_w/2"/>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768078"/>
            <a:ext cx="10225136" cy="4109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2017-04-13 </a:t>
            </a:r>
          </a:p>
          <a:p>
            <a:pP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为便于进出口货物的收发货人、经营单位及其代理人正确申报商品归类事项，减少商品归类争议，保障海关商品归类执法的统一，根据</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中华人民共和国海关进出口货物商品归类管理规定</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（海关总署令第</a:t>
            </a:r>
            <a:r>
              <a:rPr lang="en-US" altLang="zh-CN" sz="1400" dirty="0" smtClean="0">
                <a:solidFill>
                  <a:srgbClr val="0070C0"/>
                </a:solidFill>
                <a:latin typeface="微软雅黑" pitchFamily="34" charset="-122"/>
                <a:ea typeface="微软雅黑" pitchFamily="34" charset="-122"/>
                <a:sym typeface="微软雅黑" pitchFamily="34" charset="-122"/>
              </a:rPr>
              <a:t>158</a:t>
            </a:r>
            <a:r>
              <a:rPr lang="zh-CN" altLang="en-US" sz="1400" dirty="0" smtClean="0">
                <a:solidFill>
                  <a:srgbClr val="0070C0"/>
                </a:solidFill>
                <a:latin typeface="微软雅黑" pitchFamily="34" charset="-122"/>
                <a:ea typeface="微软雅黑" pitchFamily="34" charset="-122"/>
                <a:sym typeface="微软雅黑" pitchFamily="34" charset="-122"/>
              </a:rPr>
              <a:t>号）有关规定，海关总署决定公布</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年商品归类决定（</a:t>
            </a:r>
            <a:r>
              <a:rPr lang="en-US" altLang="zh-CN" sz="1400" dirty="0" smtClean="0">
                <a:solidFill>
                  <a:srgbClr val="0070C0"/>
                </a:solidFill>
                <a:latin typeface="微软雅黑" pitchFamily="34" charset="-122"/>
                <a:ea typeface="微软雅黑" pitchFamily="34" charset="-122"/>
                <a:sym typeface="微软雅黑" pitchFamily="34" charset="-122"/>
              </a:rPr>
              <a:t>Ⅰ</a:t>
            </a:r>
            <a:r>
              <a:rPr lang="zh-CN" altLang="en-US" sz="1400" dirty="0" smtClean="0">
                <a:solidFill>
                  <a:srgbClr val="0070C0"/>
                </a:solidFill>
                <a:latin typeface="微软雅黑" pitchFamily="34" charset="-122"/>
                <a:ea typeface="微软雅黑" pitchFamily="34" charset="-122"/>
                <a:sym typeface="微软雅黑" pitchFamily="34" charset="-122"/>
              </a:rPr>
              <a:t>）（详见附件</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）。有关商品归类决定所依据的法律、行政法规以及其他相关规定发生变化的，商品归类决定同时失效。</a:t>
            </a:r>
          </a:p>
          <a:p>
            <a:pP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上述决定自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5</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a:t>
            </a:r>
            <a:r>
              <a:rPr lang="zh-CN" altLang="en-US" sz="1400" dirty="0" smtClean="0">
                <a:solidFill>
                  <a:srgbClr val="0070C0"/>
                </a:solidFill>
                <a:latin typeface="微软雅黑" pitchFamily="34" charset="-122"/>
                <a:ea typeface="微软雅黑" pitchFamily="34" charset="-122"/>
                <a:sym typeface="微软雅黑" pitchFamily="34" charset="-122"/>
              </a:rPr>
              <a:t>日起执行。</a:t>
            </a:r>
          </a:p>
          <a:p>
            <a:pP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部分因所依据的法律、行政法规发生变化而同时失效的商品归类决定一并予以公布（详见附件</a:t>
            </a:r>
            <a:r>
              <a:rPr lang="en-US" altLang="zh-CN" sz="1400" dirty="0" smtClean="0">
                <a:solidFill>
                  <a:srgbClr val="0070C0"/>
                </a:solidFill>
                <a:latin typeface="微软雅黑" pitchFamily="34" charset="-122"/>
                <a:ea typeface="微软雅黑" pitchFamily="34" charset="-122"/>
                <a:sym typeface="微软雅黑" pitchFamily="34" charset="-122"/>
              </a:rPr>
              <a:t>2</a:t>
            </a:r>
            <a:r>
              <a:rPr lang="zh-CN" altLang="en-US" sz="1400" dirty="0" smtClean="0">
                <a:solidFill>
                  <a:srgbClr val="0070C0"/>
                </a:solidFill>
                <a:latin typeface="微软雅黑" pitchFamily="34" charset="-122"/>
                <a:ea typeface="微软雅黑" pitchFamily="34" charset="-122"/>
                <a:sym typeface="微软雅黑" pitchFamily="34" charset="-122"/>
              </a:rPr>
              <a:t>）。</a:t>
            </a:r>
          </a:p>
          <a:p>
            <a:pP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附件：</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1.2017</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年商品归类决定（</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Ⅰ</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.doc</a:t>
            </a:r>
            <a:r>
              <a:rPr lang="zh-CN" altLang="en-US" sz="1400" dirty="0" smtClean="0">
                <a:solidFill>
                  <a:srgbClr val="0070C0"/>
                </a:solidFill>
                <a:latin typeface="微软雅黑" pitchFamily="34" charset="-122"/>
                <a:ea typeface="微软雅黑" pitchFamily="34" charset="-122"/>
                <a:sym typeface="微软雅黑" pitchFamily="34" charset="-122"/>
              </a:rPr>
              <a:t>　　</a:t>
            </a:r>
          </a:p>
          <a:p>
            <a:pP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2.2017</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年失效的商品归类决定（</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Ⅰ</a:t>
            </a:r>
            <a:r>
              <a:rPr lang="zh-CN" altLang="en-US" sz="1400" dirty="0" smtClean="0">
                <a:solidFill>
                  <a:srgbClr val="0070C0"/>
                </a:solidFill>
                <a:latin typeface="微软雅黑" pitchFamily="34" charset="-122"/>
                <a:ea typeface="微软雅黑" pitchFamily="34" charset="-122"/>
                <a:sym typeface="微软雅黑" pitchFamily="34" charset="-122"/>
                <a:hlinkClick r:id="rId4" action="ppaction://hlinkfile"/>
              </a:rPr>
              <a:t>）</a:t>
            </a:r>
            <a:r>
              <a:rPr lang="en-US" altLang="zh-CN" sz="1400" dirty="0" smtClean="0">
                <a:solidFill>
                  <a:srgbClr val="0070C0"/>
                </a:solidFill>
                <a:latin typeface="微软雅黑" pitchFamily="34" charset="-122"/>
                <a:ea typeface="微软雅黑" pitchFamily="34" charset="-122"/>
                <a:sym typeface="微软雅黑" pitchFamily="34" charset="-122"/>
                <a:hlinkClick r:id="rId4" action="ppaction://hlinkfile"/>
              </a:rPr>
              <a:t>.doc</a:t>
            </a:r>
            <a:endParaRPr lang="en-US" altLang="zh-CN" sz="1400" dirty="0" smtClean="0">
              <a:solidFill>
                <a:srgbClr val="0070C0"/>
              </a:solidFill>
              <a:latin typeface="微软雅黑" pitchFamily="34" charset="-122"/>
              <a:ea typeface="微软雅黑" pitchFamily="34" charset="-122"/>
              <a:sym typeface="微软雅黑" pitchFamily="34" charset="-122"/>
            </a:endParaRPr>
          </a:p>
          <a:p>
            <a:pPr algn="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海关总署</a:t>
            </a:r>
          </a:p>
          <a:p>
            <a:pPr algn="r" eaLnBrk="1" hangingPunct="1">
              <a:lnSpc>
                <a:spcPts val="18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13</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17</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5"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3001243" y="1340768"/>
            <a:ext cx="6096000" cy="338554"/>
          </a:xfrm>
          <a:prstGeom prst="rect">
            <a:avLst/>
          </a:prstGeom>
        </p:spPr>
        <p:txBody>
          <a:bodyPr>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关于公布、废止部分商品归类决定的公告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2023396"/>
            <a:ext cx="10225136" cy="3867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2017-04-24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根据</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中华人民共和国反倾销条例</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的规定，商务部决定自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日起，对进口原产于日本的偏二氯乙烯</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氯乙烯共聚树脂（税则号列：</a:t>
            </a:r>
            <a:r>
              <a:rPr lang="en-US" altLang="zh-CN" sz="1400" dirty="0" smtClean="0">
                <a:solidFill>
                  <a:srgbClr val="0070C0"/>
                </a:solidFill>
                <a:latin typeface="微软雅黑" pitchFamily="34" charset="-122"/>
                <a:ea typeface="微软雅黑" pitchFamily="34" charset="-122"/>
                <a:sym typeface="微软雅黑" pitchFamily="34" charset="-122"/>
              </a:rPr>
              <a:t>3904.5000</a:t>
            </a:r>
            <a:r>
              <a:rPr lang="zh-CN" altLang="en-US" sz="1400" dirty="0" smtClean="0">
                <a:solidFill>
                  <a:srgbClr val="0070C0"/>
                </a:solidFill>
                <a:latin typeface="微软雅黑" pitchFamily="34" charset="-122"/>
                <a:ea typeface="微软雅黑" pitchFamily="34" charset="-122"/>
                <a:sym typeface="微软雅黑" pitchFamily="34" charset="-122"/>
              </a:rPr>
              <a:t>）征收反倾销税，期限为</a:t>
            </a:r>
            <a:r>
              <a:rPr lang="en-US" altLang="zh-CN" sz="1400" dirty="0" smtClean="0">
                <a:solidFill>
                  <a:srgbClr val="0070C0"/>
                </a:solidFill>
                <a:latin typeface="微软雅黑" pitchFamily="34" charset="-122"/>
                <a:ea typeface="微软雅黑" pitchFamily="34" charset="-122"/>
                <a:sym typeface="微软雅黑" pitchFamily="34" charset="-122"/>
              </a:rPr>
              <a:t>5</a:t>
            </a:r>
            <a:r>
              <a:rPr lang="zh-CN" altLang="en-US" sz="1400" dirty="0" smtClean="0">
                <a:solidFill>
                  <a:srgbClr val="0070C0"/>
                </a:solidFill>
                <a:latin typeface="微软雅黑" pitchFamily="34" charset="-122"/>
                <a:ea typeface="微软雅黑" pitchFamily="34" charset="-122"/>
                <a:sym typeface="微软雅黑" pitchFamily="34" charset="-122"/>
              </a:rPr>
              <a:t>年。商务部为此发布了</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年第</a:t>
            </a:r>
            <a:r>
              <a:rPr lang="en-US" altLang="zh-CN" sz="1400" dirty="0" smtClean="0">
                <a:solidFill>
                  <a:srgbClr val="0070C0"/>
                </a:solidFill>
                <a:latin typeface="微软雅黑" pitchFamily="34" charset="-122"/>
                <a:ea typeface="微软雅黑" pitchFamily="34" charset="-122"/>
                <a:sym typeface="微软雅黑" pitchFamily="34" charset="-122"/>
              </a:rPr>
              <a:t>17</a:t>
            </a:r>
            <a:r>
              <a:rPr lang="zh-CN" altLang="en-US" sz="1400" dirty="0" smtClean="0">
                <a:solidFill>
                  <a:srgbClr val="0070C0"/>
                </a:solidFill>
                <a:latin typeface="微软雅黑" pitchFamily="34" charset="-122"/>
                <a:ea typeface="微软雅黑" pitchFamily="34" charset="-122"/>
                <a:sym typeface="微软雅黑" pitchFamily="34" charset="-122"/>
              </a:rPr>
              <a:t>号公告（详见附件），并明确了实施反倾销措施产品的具体商品范围。现就有关事项公告如下：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20</a:t>
            </a:r>
            <a:r>
              <a:rPr lang="zh-CN" altLang="en-US" sz="1400" dirty="0" smtClean="0">
                <a:solidFill>
                  <a:srgbClr val="0070C0"/>
                </a:solidFill>
                <a:latin typeface="微软雅黑" pitchFamily="34" charset="-122"/>
                <a:ea typeface="微软雅黑" pitchFamily="34" charset="-122"/>
                <a:sym typeface="微软雅黑" pitchFamily="34" charset="-122"/>
              </a:rPr>
              <a:t>日起，进口收货人在申报进口上述税则号列项下属于反倾销措施范围内的商品时，商品编号应填报为</a:t>
            </a:r>
            <a:r>
              <a:rPr lang="en-US" altLang="zh-CN" sz="1400" dirty="0" smtClean="0">
                <a:solidFill>
                  <a:srgbClr val="0070C0"/>
                </a:solidFill>
                <a:latin typeface="微软雅黑" pitchFamily="34" charset="-122"/>
                <a:ea typeface="微软雅黑" pitchFamily="34" charset="-122"/>
                <a:sym typeface="微软雅黑" pitchFamily="34" charset="-122"/>
              </a:rPr>
              <a:t>39045000.10</a:t>
            </a:r>
            <a:r>
              <a:rPr lang="zh-CN" altLang="en-US" sz="1400" dirty="0" smtClean="0">
                <a:solidFill>
                  <a:srgbClr val="0070C0"/>
                </a:solidFill>
                <a:latin typeface="微软雅黑" pitchFamily="34" charset="-122"/>
                <a:ea typeface="微软雅黑" pitchFamily="34" charset="-122"/>
                <a:sym typeface="微软雅黑" pitchFamily="34" charset="-122"/>
              </a:rPr>
              <a:t>。</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附件：中华人民共和国商务部公告</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2017</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年第</a:t>
            </a:r>
            <a:r>
              <a:rPr lang="en-US" altLang="zh-CN" sz="1400" dirty="0" smtClean="0">
                <a:solidFill>
                  <a:srgbClr val="0070C0"/>
                </a:solidFill>
                <a:latin typeface="微软雅黑" pitchFamily="34" charset="-122"/>
                <a:ea typeface="微软雅黑" pitchFamily="34" charset="-122"/>
                <a:sym typeface="微软雅黑" pitchFamily="34" charset="-122"/>
                <a:hlinkClick r:id="rId3" action="ppaction://hlinkfile"/>
              </a:rPr>
              <a:t>17</a:t>
            </a:r>
            <a:r>
              <a:rPr lang="zh-CN" altLang="en-US" sz="1400" dirty="0" smtClean="0">
                <a:solidFill>
                  <a:srgbClr val="0070C0"/>
                </a:solidFill>
                <a:latin typeface="微软雅黑" pitchFamily="34" charset="-122"/>
                <a:ea typeface="微软雅黑" pitchFamily="34" charset="-122"/>
                <a:sym typeface="微软雅黑" pitchFamily="34" charset="-122"/>
                <a:hlinkClick r:id="rId3" action="ppaction://hlinkfile"/>
              </a:rPr>
              <a:t>号</a:t>
            </a:r>
            <a:endParaRPr lang="zh-CN" altLang="en-US" sz="1400" dirty="0" smtClean="0">
              <a:solidFill>
                <a:srgbClr val="0070C0"/>
              </a:solidFill>
              <a:latin typeface="微软雅黑" pitchFamily="34" charset="-122"/>
              <a:ea typeface="微软雅黑" pitchFamily="34" charset="-122"/>
              <a:sym typeface="微软雅黑" pitchFamily="34" charset="-122"/>
            </a:endParaRP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19</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18</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4"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44" name="矩形 43"/>
          <p:cNvSpPr/>
          <p:nvPr/>
        </p:nvSpPr>
        <p:spPr>
          <a:xfrm>
            <a:off x="3793331" y="1332057"/>
            <a:ext cx="4536504" cy="584775"/>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关于实施偏二氯乙烯－氯乙烯共聚树脂反倾销措施有关商品编号申报要求的公告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4979" y="1124744"/>
            <a:ext cx="10729192" cy="532859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9"/>
          <p:cNvSpPr>
            <a:spLocks noChangeArrowheads="1"/>
          </p:cNvSpPr>
          <p:nvPr/>
        </p:nvSpPr>
        <p:spPr bwMode="auto">
          <a:xfrm>
            <a:off x="913011" y="1689150"/>
            <a:ext cx="10225136" cy="44041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发布时间：</a:t>
            </a:r>
            <a:r>
              <a:rPr lang="en-US" altLang="zh-CN" sz="1400" dirty="0" smtClean="0">
                <a:solidFill>
                  <a:srgbClr val="0070C0"/>
                </a:solidFill>
                <a:latin typeface="微软雅黑" pitchFamily="34" charset="-122"/>
                <a:ea typeface="微软雅黑" pitchFamily="34" charset="-122"/>
                <a:sym typeface="微软雅黑" pitchFamily="34" charset="-122"/>
              </a:rPr>
              <a:t>2017-04-21 </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为进一步便利减免税申请和货物通关，海关总署决定，对通过中国电子口岸</a:t>
            </a:r>
            <a:r>
              <a:rPr lang="en-US" altLang="zh-CN" sz="1400" dirty="0" smtClean="0">
                <a:solidFill>
                  <a:srgbClr val="0070C0"/>
                </a:solidFill>
                <a:latin typeface="微软雅黑" pitchFamily="34" charset="-122"/>
                <a:ea typeface="微软雅黑" pitchFamily="34" charset="-122"/>
                <a:sym typeface="微软雅黑" pitchFamily="34" charset="-122"/>
              </a:rPr>
              <a:t>QP</a:t>
            </a:r>
            <a:r>
              <a:rPr lang="zh-CN" altLang="en-US" sz="1400" dirty="0" smtClean="0">
                <a:solidFill>
                  <a:srgbClr val="0070C0"/>
                </a:solidFill>
                <a:latin typeface="微软雅黑" pitchFamily="34" charset="-122"/>
                <a:ea typeface="微软雅黑" pitchFamily="34" charset="-122"/>
                <a:sym typeface="微软雅黑" pitchFamily="34" charset="-122"/>
              </a:rPr>
              <a:t>预录入客户端减免税申报系统申请办理减免税手续并通过了海关审核的，收发货人或受委托的报关企业在进口通关环节无需提交纸质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中华人民共和国海关进出口货物征免税证明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（以下简称</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）第二联（即送海关凭以减免税联）。现将有关事项公告如下：</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自</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26</a:t>
            </a:r>
            <a:r>
              <a:rPr lang="zh-CN" altLang="en-US" sz="1400" dirty="0" smtClean="0">
                <a:solidFill>
                  <a:srgbClr val="0070C0"/>
                </a:solidFill>
                <a:latin typeface="微软雅黑" pitchFamily="34" charset="-122"/>
                <a:ea typeface="微软雅黑" pitchFamily="34" charset="-122"/>
                <a:sym typeface="微软雅黑" pitchFamily="34" charset="-122"/>
              </a:rPr>
              <a:t>日起，收发货人或受委托的报关企业在申报进口上述</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所列货物时，无需提交纸质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或其扫描件。如果</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电子数据与申报数据不一致，海关需要验核纸质单证的，有关企业应予以提供。</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进口货物申报时，收发货人或受委托的报关企业应按规定将</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编号填写在进口货物报关单“备案号”栏目中。</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编号可通过中国电子口岸</a:t>
            </a:r>
            <a:r>
              <a:rPr lang="en-US" altLang="zh-CN" sz="1400" dirty="0" smtClean="0">
                <a:solidFill>
                  <a:srgbClr val="0070C0"/>
                </a:solidFill>
                <a:latin typeface="微软雅黑" pitchFamily="34" charset="-122"/>
                <a:ea typeface="微软雅黑" pitchFamily="34" charset="-122"/>
                <a:sym typeface="微软雅黑" pitchFamily="34" charset="-122"/>
              </a:rPr>
              <a:t>QP</a:t>
            </a:r>
            <a:r>
              <a:rPr lang="zh-CN" altLang="en-US" sz="1400" dirty="0" smtClean="0">
                <a:solidFill>
                  <a:srgbClr val="0070C0"/>
                </a:solidFill>
                <a:latin typeface="微软雅黑" pitchFamily="34" charset="-122"/>
                <a:ea typeface="微软雅黑" pitchFamily="34" charset="-122"/>
                <a:sym typeface="微软雅黑" pitchFamily="34" charset="-122"/>
              </a:rPr>
              <a:t>预录入客户端减免税申报系统查询。减免税申请人如需要纸质</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留存的（即申请单位留存的第三联），可在该</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征免税证明</a:t>
            </a:r>
            <a:r>
              <a:rPr lang="en-US" altLang="zh-CN" sz="1400" dirty="0" smtClean="0">
                <a:solidFill>
                  <a:srgbClr val="0070C0"/>
                </a:solidFill>
                <a:latin typeface="微软雅黑" pitchFamily="34" charset="-122"/>
                <a:ea typeface="微软雅黑" pitchFamily="34" charset="-122"/>
                <a:sym typeface="微软雅黑" pitchFamily="34" charset="-122"/>
              </a:rPr>
              <a:t>》</a:t>
            </a:r>
            <a:r>
              <a:rPr lang="zh-CN" altLang="en-US" sz="1400" dirty="0" smtClean="0">
                <a:solidFill>
                  <a:srgbClr val="0070C0"/>
                </a:solidFill>
                <a:latin typeface="微软雅黑" pitchFamily="34" charset="-122"/>
                <a:ea typeface="微软雅黑" pitchFamily="34" charset="-122"/>
                <a:sym typeface="微软雅黑" pitchFamily="34" charset="-122"/>
              </a:rPr>
              <a:t>有效期内向主管海关申请领取。</a:t>
            </a:r>
          </a:p>
          <a:p>
            <a:pP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特此公告。</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海关总署</a:t>
            </a:r>
          </a:p>
          <a:p>
            <a:pPr algn="r" eaLnBrk="1" hangingPunct="1">
              <a:lnSpc>
                <a:spcPts val="2200"/>
              </a:lnSpc>
              <a:spcAft>
                <a:spcPts val="1200"/>
              </a:spcAft>
            </a:pPr>
            <a:r>
              <a:rPr lang="zh-CN" altLang="en-US" sz="1400" dirty="0" smtClean="0">
                <a:solidFill>
                  <a:srgbClr val="0070C0"/>
                </a:solidFill>
                <a:latin typeface="微软雅黑" pitchFamily="34" charset="-122"/>
                <a:ea typeface="微软雅黑" pitchFamily="34" charset="-122"/>
                <a:sym typeface="微软雅黑" pitchFamily="34" charset="-122"/>
              </a:rPr>
              <a:t>　　</a:t>
            </a:r>
            <a:r>
              <a:rPr lang="en-US" altLang="zh-CN" sz="1400" dirty="0" smtClean="0">
                <a:solidFill>
                  <a:srgbClr val="0070C0"/>
                </a:solidFill>
                <a:latin typeface="微软雅黑" pitchFamily="34" charset="-122"/>
                <a:ea typeface="微软雅黑" pitchFamily="34" charset="-122"/>
                <a:sym typeface="微软雅黑" pitchFamily="34" charset="-122"/>
              </a:rPr>
              <a:t>2017</a:t>
            </a:r>
            <a:r>
              <a:rPr lang="zh-CN" altLang="en-US" sz="1400" dirty="0" smtClean="0">
                <a:solidFill>
                  <a:srgbClr val="0070C0"/>
                </a:solidFill>
                <a:latin typeface="微软雅黑" pitchFamily="34" charset="-122"/>
                <a:ea typeface="微软雅黑" pitchFamily="34" charset="-122"/>
                <a:sym typeface="微软雅黑" pitchFamily="34" charset="-122"/>
              </a:rPr>
              <a:t>年</a:t>
            </a:r>
            <a:r>
              <a:rPr lang="en-US" altLang="zh-CN" sz="1400" dirty="0" smtClean="0">
                <a:solidFill>
                  <a:srgbClr val="0070C0"/>
                </a:solidFill>
                <a:latin typeface="微软雅黑" pitchFamily="34" charset="-122"/>
                <a:ea typeface="微软雅黑" pitchFamily="34" charset="-122"/>
                <a:sym typeface="微软雅黑" pitchFamily="34" charset="-122"/>
              </a:rPr>
              <a:t>4</a:t>
            </a:r>
            <a:r>
              <a:rPr lang="zh-CN" altLang="en-US" sz="1400" dirty="0" smtClean="0">
                <a:solidFill>
                  <a:srgbClr val="0070C0"/>
                </a:solidFill>
                <a:latin typeface="微软雅黑" pitchFamily="34" charset="-122"/>
                <a:ea typeface="微软雅黑" pitchFamily="34" charset="-122"/>
                <a:sym typeface="微软雅黑" pitchFamily="34" charset="-122"/>
              </a:rPr>
              <a:t>月</a:t>
            </a:r>
            <a:r>
              <a:rPr lang="en-US" altLang="zh-CN" sz="1400" dirty="0" smtClean="0">
                <a:solidFill>
                  <a:srgbClr val="0070C0"/>
                </a:solidFill>
                <a:latin typeface="微软雅黑" pitchFamily="34" charset="-122"/>
                <a:ea typeface="微软雅黑" pitchFamily="34" charset="-122"/>
                <a:sym typeface="微软雅黑" pitchFamily="34" charset="-122"/>
              </a:rPr>
              <a:t>21</a:t>
            </a:r>
            <a:r>
              <a:rPr lang="zh-CN" altLang="en-US" sz="1400" dirty="0" smtClean="0">
                <a:solidFill>
                  <a:srgbClr val="0070C0"/>
                </a:solidFill>
                <a:latin typeface="微软雅黑" pitchFamily="34" charset="-122"/>
                <a:ea typeface="微软雅黑" pitchFamily="34" charset="-122"/>
                <a:sym typeface="微软雅黑" pitchFamily="34" charset="-122"/>
              </a:rPr>
              <a:t>日</a:t>
            </a:r>
            <a:endParaRPr lang="en-US" altLang="zh-CN" sz="1400" dirty="0">
              <a:solidFill>
                <a:srgbClr val="0070C0"/>
              </a:solidFill>
              <a:latin typeface="微软雅黑" pitchFamily="34" charset="-122"/>
              <a:ea typeface="微软雅黑" pitchFamily="34" charset="-122"/>
              <a:sym typeface="微软雅黑" pitchFamily="34" charset="-122"/>
            </a:endParaRPr>
          </a:p>
        </p:txBody>
      </p:sp>
      <p:grpSp>
        <p:nvGrpSpPr>
          <p:cNvPr id="2" name="组合 14"/>
          <p:cNvGrpSpPr/>
          <p:nvPr/>
        </p:nvGrpSpPr>
        <p:grpSpPr>
          <a:xfrm>
            <a:off x="841003" y="260648"/>
            <a:ext cx="1756607" cy="1756607"/>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6" name="任意多边形 15"/>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7" name="椭圆 16"/>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sp>
          <p:nvSpPr>
            <p:cNvPr id="18" name="椭圆 17"/>
            <p:cNvSpPr/>
            <p:nvPr/>
          </p:nvSpPr>
          <p:spPr>
            <a:xfrm>
              <a:off x="4710169" y="2738382"/>
              <a:ext cx="2152650" cy="2152648"/>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E932F"/>
                </a:solidFill>
              </a:endParaRPr>
            </a:p>
          </p:txBody>
        </p:sp>
      </p:grpSp>
      <p:sp>
        <p:nvSpPr>
          <p:cNvPr id="20" name="TextBox 7"/>
          <p:cNvSpPr>
            <a:spLocks noChangeArrowheads="1"/>
          </p:cNvSpPr>
          <p:nvPr/>
        </p:nvSpPr>
        <p:spPr bwMode="auto">
          <a:xfrm>
            <a:off x="975770" y="911953"/>
            <a:ext cx="1487074" cy="49244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b="1" dirty="0" smtClean="0">
                <a:solidFill>
                  <a:srgbClr val="0070C0"/>
                </a:solidFill>
                <a:latin typeface="微软雅黑" pitchFamily="34" charset="-122"/>
                <a:ea typeface="微软雅黑" pitchFamily="34" charset="-122"/>
                <a:sym typeface="微软雅黑" pitchFamily="34" charset="-122"/>
              </a:rPr>
              <a:t>19</a:t>
            </a:r>
            <a:r>
              <a:rPr lang="zh-CN" altLang="en-US" sz="3200" b="1" dirty="0" smtClean="0">
                <a:solidFill>
                  <a:srgbClr val="0070C0"/>
                </a:solidFill>
                <a:latin typeface="微软雅黑" pitchFamily="34" charset="-122"/>
                <a:ea typeface="微软雅黑" pitchFamily="34" charset="-122"/>
                <a:sym typeface="微软雅黑" pitchFamily="34" charset="-122"/>
              </a:rPr>
              <a:t>号</a:t>
            </a:r>
            <a:endParaRPr lang="zh-CN" altLang="en-US" sz="3200" b="1" dirty="0">
              <a:solidFill>
                <a:srgbClr val="0070C0"/>
              </a:solidFill>
              <a:latin typeface="微软雅黑" pitchFamily="34" charset="-122"/>
              <a:ea typeface="微软雅黑" pitchFamily="34" charset="-122"/>
              <a:sym typeface="微软雅黑" pitchFamily="34" charset="-122"/>
            </a:endParaRPr>
          </a:p>
        </p:txBody>
      </p:sp>
      <p:grpSp>
        <p:nvGrpSpPr>
          <p:cNvPr id="3" name="组合 22"/>
          <p:cNvGrpSpPr/>
          <p:nvPr/>
        </p:nvGrpSpPr>
        <p:grpSpPr>
          <a:xfrm>
            <a:off x="11282163" y="5733256"/>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4" name="椭圆 2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25"/>
          <p:cNvGrpSpPr/>
          <p:nvPr/>
        </p:nvGrpSpPr>
        <p:grpSpPr>
          <a:xfrm>
            <a:off x="10850115" y="6165304"/>
            <a:ext cx="360040" cy="36004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7" name="椭圆 2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28"/>
          <p:cNvGrpSpPr/>
          <p:nvPr/>
        </p:nvGrpSpPr>
        <p:grpSpPr>
          <a:xfrm>
            <a:off x="8905899" y="5733256"/>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31"/>
          <p:cNvGrpSpPr/>
          <p:nvPr/>
        </p:nvGrpSpPr>
        <p:grpSpPr>
          <a:xfrm>
            <a:off x="10346059" y="638132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3" name="椭圆 32"/>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34"/>
          <p:cNvGrpSpPr/>
          <p:nvPr/>
        </p:nvGrpSpPr>
        <p:grpSpPr>
          <a:xfrm>
            <a:off x="10922123" y="4437112"/>
            <a:ext cx="720080" cy="720080"/>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6" name="椭圆 3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37"/>
          <p:cNvGrpSpPr/>
          <p:nvPr/>
        </p:nvGrpSpPr>
        <p:grpSpPr>
          <a:xfrm>
            <a:off x="10202043" y="594928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9" name="椭圆 3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TextBox 40"/>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pic>
        <p:nvPicPr>
          <p:cNvPr id="42"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
        <p:nvSpPr>
          <p:cNvPr id="43" name="TextBox 42"/>
          <p:cNvSpPr txBox="1"/>
          <p:nvPr/>
        </p:nvSpPr>
        <p:spPr>
          <a:xfrm>
            <a:off x="7753771" y="231031"/>
            <a:ext cx="2376264" cy="461665"/>
          </a:xfrm>
          <a:prstGeom prst="rect">
            <a:avLst/>
          </a:prstGeom>
          <a:noFill/>
        </p:spPr>
        <p:txBody>
          <a:bodyPr wrap="square" rtlCol="0">
            <a:spAutoFit/>
          </a:bodyPr>
          <a:lstStyle/>
          <a:p>
            <a:pPr algn="ctr">
              <a:defRPr/>
            </a:pPr>
            <a:r>
              <a:rPr lang="zh-CN" altLang="en-US" sz="2400" b="1" dirty="0" smtClean="0">
                <a:solidFill>
                  <a:srgbClr val="0070C0"/>
                </a:solidFill>
                <a:latin typeface="微软雅黑" pitchFamily="34" charset="-122"/>
                <a:ea typeface="微软雅黑" pitchFamily="34" charset="-122"/>
                <a:sym typeface="微软雅黑" pitchFamily="34" charset="-122"/>
              </a:rPr>
              <a:t>海关总署公告</a:t>
            </a:r>
          </a:p>
        </p:txBody>
      </p:sp>
      <p:sp>
        <p:nvSpPr>
          <p:cNvPr id="32" name="矩形 31"/>
          <p:cNvSpPr/>
          <p:nvPr/>
        </p:nvSpPr>
        <p:spPr>
          <a:xfrm>
            <a:off x="2713211" y="1332057"/>
            <a:ext cx="7848872" cy="338554"/>
          </a:xfrm>
          <a:prstGeom prst="rect">
            <a:avLst/>
          </a:prstGeom>
        </p:spPr>
        <p:txBody>
          <a:bodyPr wrap="square">
            <a:spAutoFit/>
          </a:bodyPr>
          <a:lstStyle/>
          <a:p>
            <a:pPr algn="ctr">
              <a:defRPr/>
            </a:pPr>
            <a:r>
              <a:rPr lang="zh-CN" altLang="en-US" sz="1600" b="1" dirty="0" smtClean="0">
                <a:solidFill>
                  <a:srgbClr val="0070C0"/>
                </a:solidFill>
                <a:latin typeface="微软雅黑" pitchFamily="34" charset="-122"/>
                <a:ea typeface="微软雅黑" pitchFamily="34" charset="-122"/>
                <a:sym typeface="微软雅黑" pitchFamily="34" charset="-122"/>
              </a:rPr>
              <a:t>关于在通关环节免予提交纸质</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中华人民共和国海关进出口货物征免税证明</a:t>
            </a:r>
            <a:r>
              <a:rPr lang="en-US" altLang="zh-CN" sz="1600" b="1" dirty="0" smtClean="0">
                <a:solidFill>
                  <a:srgbClr val="0070C0"/>
                </a:solidFill>
                <a:latin typeface="微软雅黑" pitchFamily="34" charset="-122"/>
                <a:ea typeface="微软雅黑" pitchFamily="34" charset="-122"/>
                <a:sym typeface="微软雅黑" pitchFamily="34" charset="-122"/>
              </a:rPr>
              <a:t>》</a:t>
            </a:r>
            <a:r>
              <a:rPr lang="zh-CN" altLang="en-US" sz="1600" b="1" dirty="0" smtClean="0">
                <a:solidFill>
                  <a:srgbClr val="0070C0"/>
                </a:solidFill>
                <a:latin typeface="微软雅黑" pitchFamily="34" charset="-122"/>
                <a:ea typeface="微软雅黑" pitchFamily="34" charset="-122"/>
                <a:sym typeface="微软雅黑" pitchFamily="34" charset="-122"/>
              </a:rPr>
              <a:t>的公告</a:t>
            </a:r>
          </a:p>
        </p:txBody>
      </p:sp>
    </p:spTree>
    <p:extLst>
      <p:ext uri="{BB962C8B-B14F-4D97-AF65-F5344CB8AC3E}">
        <p14:creationId xmlns:p14="http://schemas.microsoft.com/office/powerpoint/2010/main" xmlns="" val="1114526761"/>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 calcmode="lin" valueType="num">
                                      <p:cBhvr>
                                        <p:cTn id="13" dur="750" fill="hold"/>
                                        <p:tgtEl>
                                          <p:spTgt spid="2"/>
                                        </p:tgtEl>
                                        <p:attrNameLst>
                                          <p:attrName>style.rotation</p:attrName>
                                        </p:attrNameLst>
                                      </p:cBhvr>
                                      <p:tavLst>
                                        <p:tav tm="0">
                                          <p:val>
                                            <p:fltVal val="90"/>
                                          </p:val>
                                        </p:tav>
                                        <p:tav tm="100000">
                                          <p:val>
                                            <p:fltVal val="0"/>
                                          </p:val>
                                        </p:tav>
                                      </p:tavLst>
                                    </p:anim>
                                    <p:animEffect transition="in" filter="fade">
                                      <p:cBhvr>
                                        <p:cTn id="14" dur="750"/>
                                        <p:tgtEl>
                                          <p:spTgt spid="2"/>
                                        </p:tgtEl>
                                      </p:cBhvr>
                                    </p:animEffect>
                                  </p:childTnLst>
                                </p:cTn>
                              </p:par>
                            </p:childTnLst>
                          </p:cTn>
                        </p:par>
                        <p:par>
                          <p:cTn id="15" fill="hold">
                            <p:stCondLst>
                              <p:cond delay="275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325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2" presetClass="entr" presetSubtype="6"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75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75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6" fill="hold" nodeType="withEffect">
                                  <p:stCondLst>
                                    <p:cond delay="75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6" fill="hold" nodeType="withEffect">
                                  <p:stCondLst>
                                    <p:cond delay="75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2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38703" y="1473427"/>
            <a:ext cx="1914597" cy="3045017"/>
          </a:xfrm>
          <a:prstGeom prst="rect">
            <a:avLst/>
          </a:prstGeom>
          <a:noFill/>
          <a:ln w="19050" cap="flat" cmpd="sng" algn="ctr">
            <a:solidFill>
              <a:srgbClr val="1557AE"/>
            </a:solidFill>
            <a:prstDash val="solid"/>
            <a:miter lim="800000"/>
          </a:ln>
          <a:effectLst/>
        </p:spPr>
        <p:txBody>
          <a:bodyPr rtlCol="0" anchor="ctr"/>
          <a:lstStyle/>
          <a:p>
            <a:pPr algn="ctr">
              <a:defRPr/>
            </a:pPr>
            <a:endParaRPr lang="zh-CN" altLang="en-US" kern="0">
              <a:solidFill>
                <a:prstClr val="white"/>
              </a:solidFill>
            </a:endParaRPr>
          </a:p>
        </p:txBody>
      </p:sp>
      <p:sp>
        <p:nvSpPr>
          <p:cNvPr id="3"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1557AE"/>
                </a:solidFill>
                <a:latin typeface="微软雅黑" panose="020B0503020204020204" pitchFamily="34" charset="-122"/>
                <a:ea typeface="微软雅黑" panose="020B0503020204020204" pitchFamily="34" charset="-122"/>
              </a:rPr>
              <a:t>第 </a:t>
            </a:r>
            <a:r>
              <a:rPr lang="zh-CN" altLang="en-US" sz="2400" b="1" spc="400" dirty="0" smtClean="0">
                <a:solidFill>
                  <a:srgbClr val="1557AE"/>
                </a:solidFill>
                <a:latin typeface="微软雅黑" panose="020B0503020204020204" pitchFamily="34" charset="-122"/>
                <a:ea typeface="微软雅黑" panose="020B0503020204020204" pitchFamily="34" charset="-122"/>
              </a:rPr>
              <a:t>二 </a:t>
            </a:r>
            <a:r>
              <a:rPr lang="zh-CN" altLang="en-US" sz="2400" b="1" spc="400" dirty="0">
                <a:solidFill>
                  <a:srgbClr val="1557AE"/>
                </a:solidFill>
                <a:latin typeface="微软雅黑" panose="020B0503020204020204" pitchFamily="34" charset="-122"/>
                <a:ea typeface="微软雅黑" panose="020B0503020204020204" pitchFamily="34" charset="-122"/>
              </a:rPr>
              <a:t>章</a:t>
            </a:r>
          </a:p>
        </p:txBody>
      </p:sp>
      <p:sp>
        <p:nvSpPr>
          <p:cNvPr id="4" name="文本框 20"/>
          <p:cNvSpPr txBox="1"/>
          <p:nvPr/>
        </p:nvSpPr>
        <p:spPr>
          <a:xfrm>
            <a:off x="4015429" y="3307936"/>
            <a:ext cx="4161142" cy="393954"/>
          </a:xfrm>
          <a:prstGeom prst="rect">
            <a:avLst/>
          </a:prstGeom>
          <a:solidFill>
            <a:srgbClr val="1557AE"/>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5" name="矩形 4"/>
          <p:cNvSpPr/>
          <p:nvPr/>
        </p:nvSpPr>
        <p:spPr>
          <a:xfrm>
            <a:off x="5138702" y="6626004"/>
            <a:ext cx="1914597" cy="231996"/>
          </a:xfrm>
          <a:prstGeom prst="rect">
            <a:avLst/>
          </a:prstGeom>
          <a:solidFill>
            <a:srgbClr val="1557AE"/>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税务</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8"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1557AE"/>
                </a:solidFill>
                <a:latin typeface="微软雅黑" panose="020B0503020204020204" pitchFamily="34" charset="-122"/>
                <a:ea typeface="微软雅黑" panose="020B0503020204020204" pitchFamily="34" charset="-122"/>
              </a:rPr>
              <a:t>Part    two</a:t>
            </a:r>
            <a:endParaRPr lang="zh-CN" altLang="en-US" sz="4000" b="1" dirty="0">
              <a:solidFill>
                <a:srgbClr val="1557AE"/>
              </a:solidFill>
              <a:latin typeface="微软雅黑" panose="020B0503020204020204" pitchFamily="34" charset="-122"/>
              <a:ea typeface="微软雅黑" panose="020B0503020204020204" pitchFamily="34" charset="-122"/>
            </a:endParaRPr>
          </a:p>
        </p:txBody>
      </p:sp>
      <p:pic>
        <p:nvPicPr>
          <p:cNvPr id="9" name="Picture 2" descr="C:\Users\Administrator\Desktop\图片\image001.png"/>
          <p:cNvPicPr>
            <a:picLocks noChangeAspect="1" noChangeArrowheads="1"/>
          </p:cNvPicPr>
          <p:nvPr/>
        </p:nvPicPr>
        <p:blipFill>
          <a:blip r:embed="rId2" cstate="print"/>
          <a:srcRect/>
          <a:stretch>
            <a:fillRect/>
          </a:stretch>
        </p:blipFill>
        <p:spPr bwMode="auto">
          <a:xfrm>
            <a:off x="10111060" y="-92098"/>
            <a:ext cx="1963191" cy="107282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505586" y="436602"/>
            <a:ext cx="7824249" cy="40011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sz="2000" dirty="0" smtClean="0"/>
              <a:t>国家税务总局 关于提供企业所得税税收政策风险提示服务的通知</a:t>
            </a:r>
            <a:endParaRPr lang="zh-CN" altLang="en-US" sz="2000" dirty="0"/>
          </a:p>
        </p:txBody>
      </p:sp>
      <p:sp>
        <p:nvSpPr>
          <p:cNvPr id="28" name="TextBox 6"/>
          <p:cNvSpPr txBox="1"/>
          <p:nvPr/>
        </p:nvSpPr>
        <p:spPr>
          <a:xfrm>
            <a:off x="480963" y="908720"/>
            <a:ext cx="11089232" cy="5610072"/>
          </a:xfrm>
          <a:prstGeom prst="rect">
            <a:avLst/>
          </a:prstGeom>
          <a:noFill/>
        </p:spPr>
        <p:txBody>
          <a:bodyPr wrap="square" lIns="115134" tIns="57568" rIns="115134" bIns="57568" rtlCol="0">
            <a:spAutoFit/>
          </a:bodyPr>
          <a:lstStyle/>
          <a:p>
            <a:pPr>
              <a:lnSpc>
                <a:spcPct val="150000"/>
              </a:lnSpc>
            </a:pPr>
            <a:r>
              <a:rPr lang="zh-CN" altLang="en-US" sz="1400" b="1" dirty="0" smtClean="0">
                <a:latin typeface="+mj-ea"/>
                <a:ea typeface="+mj-ea"/>
              </a:rPr>
              <a:t>各省、自治区、直辖市和计划单列市国家税务局、地方税务局：</a:t>
            </a:r>
          </a:p>
          <a:p>
            <a:pPr>
              <a:lnSpc>
                <a:spcPct val="150000"/>
              </a:lnSpc>
            </a:pPr>
            <a:r>
              <a:rPr lang="zh-CN" altLang="en-US" sz="1400" dirty="0" smtClean="0">
                <a:latin typeface="+mj-ea"/>
                <a:ea typeface="+mj-ea"/>
              </a:rPr>
              <a:t>　　为进一步贯彻落实</a:t>
            </a:r>
            <a:r>
              <a:rPr lang="en-US" altLang="zh-CN" sz="1400" dirty="0" smtClean="0">
                <a:latin typeface="+mj-ea"/>
                <a:ea typeface="+mj-ea"/>
              </a:rPr>
              <a:t>《</a:t>
            </a:r>
            <a:r>
              <a:rPr lang="zh-CN" altLang="en-US" sz="1400" dirty="0" smtClean="0">
                <a:latin typeface="+mj-ea"/>
                <a:ea typeface="+mj-ea"/>
              </a:rPr>
              <a:t>深化国税、地税征管体制改革方案</a:t>
            </a:r>
            <a:r>
              <a:rPr lang="en-US" altLang="zh-CN" sz="1400" dirty="0" smtClean="0">
                <a:latin typeface="+mj-ea"/>
                <a:ea typeface="+mj-ea"/>
              </a:rPr>
              <a:t>》</a:t>
            </a:r>
            <a:r>
              <a:rPr lang="zh-CN" altLang="en-US" sz="1400" dirty="0" smtClean="0">
                <a:latin typeface="+mj-ea"/>
                <a:ea typeface="+mj-ea"/>
              </a:rPr>
              <a:t>，按照简政放权、放管结合、优化服务的要求，切实转变企业所得税征管方</a:t>
            </a:r>
            <a:endParaRPr lang="en-US" altLang="zh-CN" sz="1400" dirty="0" smtClean="0">
              <a:latin typeface="+mj-ea"/>
              <a:ea typeface="+mj-ea"/>
            </a:endParaRPr>
          </a:p>
          <a:p>
            <a:pPr>
              <a:lnSpc>
                <a:spcPct val="150000"/>
              </a:lnSpc>
            </a:pPr>
            <a:r>
              <a:rPr lang="zh-CN" altLang="en-US" sz="1400" dirty="0" smtClean="0">
                <a:latin typeface="+mj-ea"/>
                <a:ea typeface="+mj-ea"/>
              </a:rPr>
              <a:t>式，结合“便民办税春风行动”有关安排，税务总局决定，从</a:t>
            </a:r>
            <a:r>
              <a:rPr lang="en-US" altLang="zh-CN" sz="1400" dirty="0" smtClean="0">
                <a:latin typeface="+mj-ea"/>
                <a:ea typeface="+mj-ea"/>
              </a:rPr>
              <a:t>2017</a:t>
            </a:r>
            <a:r>
              <a:rPr lang="zh-CN" altLang="en-US" sz="1400" dirty="0" smtClean="0">
                <a:latin typeface="+mj-ea"/>
                <a:ea typeface="+mj-ea"/>
              </a:rPr>
              <a:t>年开始，为纳税人提供企业所得税汇算清缴税收政策风险提示服务（以下简称“风险提示服务”）。现将有关要求通知如下：</a:t>
            </a:r>
          </a:p>
          <a:p>
            <a:pPr>
              <a:lnSpc>
                <a:spcPct val="150000"/>
              </a:lnSpc>
            </a:pPr>
            <a:r>
              <a:rPr lang="zh-CN" altLang="en-US" sz="1400" dirty="0" smtClean="0">
                <a:latin typeface="+mj-ea"/>
                <a:ea typeface="+mj-ea"/>
              </a:rPr>
              <a:t>　　</a:t>
            </a:r>
            <a:r>
              <a:rPr lang="zh-CN" altLang="en-US" sz="1400" b="1" dirty="0" smtClean="0">
                <a:latin typeface="+mj-ea"/>
                <a:ea typeface="+mj-ea"/>
              </a:rPr>
              <a:t>一、充分认识为纳税人提供风险提示服务的重要意义</a:t>
            </a:r>
          </a:p>
          <a:p>
            <a:pPr>
              <a:lnSpc>
                <a:spcPct val="150000"/>
              </a:lnSpc>
            </a:pPr>
            <a:r>
              <a:rPr lang="zh-CN" altLang="en-US" sz="1400" dirty="0" smtClean="0">
                <a:latin typeface="+mj-ea"/>
                <a:ea typeface="+mj-ea"/>
              </a:rPr>
              <a:t>　　为纳税人提供风险提示服务，是落实“放管服”重要举措之一，是科学构建事中事后管理机制的需要。这将有利于税务机关将有限征管资源从大量基础性、事务性工作中解放出来，为开展税收风险管理和推行分类分级管理创造条件、赢得空间，并推动税务机关实现有效精准纳税服务，增强简政放权成效，也将有助于纳税人遵从税法，履行义务，降低办税成本，减少纳税风险。</a:t>
            </a:r>
          </a:p>
          <a:p>
            <a:pPr>
              <a:lnSpc>
                <a:spcPct val="150000"/>
              </a:lnSpc>
            </a:pPr>
            <a:r>
              <a:rPr lang="zh-CN" altLang="en-US" sz="1400" dirty="0" smtClean="0">
                <a:latin typeface="+mj-ea"/>
                <a:ea typeface="+mj-ea"/>
              </a:rPr>
              <a:t>　　</a:t>
            </a:r>
            <a:r>
              <a:rPr lang="zh-CN" altLang="en-US" sz="1400" b="1" dirty="0" smtClean="0">
                <a:latin typeface="+mj-ea"/>
                <a:ea typeface="+mj-ea"/>
              </a:rPr>
              <a:t>二、风险提示服务的主要内容</a:t>
            </a:r>
          </a:p>
          <a:p>
            <a:pPr>
              <a:lnSpc>
                <a:spcPct val="150000"/>
              </a:lnSpc>
            </a:pPr>
            <a:r>
              <a:rPr lang="zh-CN" altLang="en-US" sz="1400" dirty="0" smtClean="0">
                <a:latin typeface="+mj-ea"/>
                <a:ea typeface="+mj-ea"/>
              </a:rPr>
              <a:t>　　风险提示服务是指税务机关依据现行税收法律法规及相关管理规定，深入挖掘已经掌握的税务登记信息、纳税申报信息、财务会计信息、备案资料信息、第三方涉税信息等内在规律和联系，建立企业所得税政策遵从风险指标体系，并将其内嵌于“金税三期”征管系统，在纳税人完成纳税申报表填报、正式申报纳税前，对其申报数据实施扫描，并将扫描结果和疑点信息及时推送纳税人，指导纳税人正确理解、遵从税法规定，正确计算应纳税款，减少纳税风险。近日，税务总局已经发布</a:t>
            </a:r>
            <a:r>
              <a:rPr lang="en-US" altLang="zh-CN" sz="1400" dirty="0" smtClean="0">
                <a:latin typeface="+mj-ea"/>
                <a:ea typeface="+mj-ea"/>
              </a:rPr>
              <a:t>《</a:t>
            </a:r>
            <a:r>
              <a:rPr lang="zh-CN" altLang="en-US" sz="1400" dirty="0" smtClean="0">
                <a:latin typeface="+mj-ea"/>
                <a:ea typeface="+mj-ea"/>
              </a:rPr>
              <a:t>关于为纳税人提供企业所得税税收政策风险提示服务有关问题的公告</a:t>
            </a:r>
            <a:r>
              <a:rPr lang="en-US" altLang="zh-CN" sz="1400" dirty="0" smtClean="0">
                <a:latin typeface="+mj-ea"/>
                <a:ea typeface="+mj-ea"/>
              </a:rPr>
              <a:t>》</a:t>
            </a:r>
            <a:r>
              <a:rPr lang="zh-CN" altLang="en-US" sz="1400" dirty="0" smtClean="0">
                <a:latin typeface="+mj-ea"/>
                <a:ea typeface="+mj-ea"/>
              </a:rPr>
              <a:t>（国家税务总局公告</a:t>
            </a:r>
            <a:r>
              <a:rPr lang="en-US" altLang="zh-CN" sz="1400" dirty="0" smtClean="0">
                <a:latin typeface="+mj-ea"/>
                <a:ea typeface="+mj-ea"/>
              </a:rPr>
              <a:t>2017</a:t>
            </a:r>
            <a:r>
              <a:rPr lang="zh-CN" altLang="en-US" sz="1400" dirty="0" smtClean="0">
                <a:latin typeface="+mj-ea"/>
                <a:ea typeface="+mj-ea"/>
              </a:rPr>
              <a:t>年第</a:t>
            </a:r>
            <a:r>
              <a:rPr lang="en-US" altLang="zh-CN" sz="1400" dirty="0" smtClean="0">
                <a:latin typeface="+mj-ea"/>
                <a:ea typeface="+mj-ea"/>
              </a:rPr>
              <a:t>10</a:t>
            </a:r>
            <a:r>
              <a:rPr lang="zh-CN" altLang="en-US" sz="1400" dirty="0" smtClean="0">
                <a:latin typeface="+mj-ea"/>
                <a:ea typeface="+mj-ea"/>
              </a:rPr>
              <a:t>号），明确了风险提示服务的内容和要求。</a:t>
            </a:r>
            <a:endParaRPr lang="en-US" altLang="zh-CN" sz="1400" dirty="0" smtClean="0">
              <a:latin typeface="+mj-ea"/>
              <a:ea typeface="+mj-ea"/>
            </a:endParaRPr>
          </a:p>
          <a:p>
            <a:pPr>
              <a:lnSpc>
                <a:spcPct val="150000"/>
              </a:lnSpc>
            </a:pPr>
            <a:r>
              <a:rPr lang="zh-CN" altLang="en-US" sz="1400" dirty="0" smtClean="0">
                <a:latin typeface="+mj-ea"/>
                <a:ea typeface="+mj-ea"/>
              </a:rPr>
              <a:t>    </a:t>
            </a:r>
            <a:r>
              <a:rPr lang="zh-CN" altLang="en-US" sz="1400" b="1" dirty="0" smtClean="0">
                <a:latin typeface="+mj-ea"/>
                <a:ea typeface="+mj-ea"/>
              </a:rPr>
              <a:t>三、有关工作要求</a:t>
            </a:r>
          </a:p>
          <a:p>
            <a:pPr>
              <a:lnSpc>
                <a:spcPct val="150000"/>
              </a:lnSpc>
            </a:pPr>
            <a:r>
              <a:rPr lang="zh-CN" altLang="en-US" sz="1400" dirty="0" smtClean="0">
                <a:latin typeface="+mj-ea"/>
                <a:ea typeface="+mj-ea"/>
              </a:rPr>
              <a:t>　　目前，风险提示服务系统软件已统一开发完毕，税务总局网络安全和信息化领导小组办公室已下发</a:t>
            </a:r>
            <a:r>
              <a:rPr lang="en-US" altLang="zh-CN" sz="1400" dirty="0" smtClean="0">
                <a:latin typeface="+mj-ea"/>
                <a:ea typeface="+mj-ea"/>
              </a:rPr>
              <a:t>《</a:t>
            </a:r>
            <a:r>
              <a:rPr lang="zh-CN" altLang="en-US" sz="1400" dirty="0" smtClean="0">
                <a:latin typeface="+mj-ea"/>
                <a:ea typeface="+mj-ea"/>
              </a:rPr>
              <a:t>关于启用企业所得税“税收政策风险提示服务系统”的通知</a:t>
            </a:r>
            <a:r>
              <a:rPr lang="en-US" altLang="zh-CN" sz="1400" dirty="0" smtClean="0">
                <a:latin typeface="+mj-ea"/>
                <a:ea typeface="+mj-ea"/>
              </a:rPr>
              <a:t>》</a:t>
            </a:r>
            <a:r>
              <a:rPr lang="zh-CN" altLang="en-US" sz="1400" dirty="0" smtClean="0">
                <a:latin typeface="+mj-ea"/>
                <a:ea typeface="+mj-ea"/>
              </a:rPr>
              <a:t>（税总信息办便函</a:t>
            </a:r>
            <a:r>
              <a:rPr lang="en-US" altLang="zh-CN" sz="1400" dirty="0" smtClean="0">
                <a:latin typeface="+mj-ea"/>
                <a:ea typeface="+mj-ea"/>
              </a:rPr>
              <a:t>〔2017〕49</a:t>
            </a:r>
            <a:r>
              <a:rPr lang="zh-CN" altLang="en-US" sz="1400" dirty="0" smtClean="0">
                <a:latin typeface="+mj-ea"/>
                <a:ea typeface="+mj-ea"/>
              </a:rPr>
              <a:t>号），对系统软件的安装、调试以及配套需求等提出了要求。各地要按照国家税务</a:t>
            </a:r>
            <a:endParaRPr lang="en-US" altLang="zh-CN" sz="1400" dirty="0">
              <a:latin typeface="+mj-ea"/>
              <a:ea typeface="+mj-ea"/>
            </a:endParaRPr>
          </a:p>
        </p:txBody>
      </p:sp>
      <p:grpSp>
        <p:nvGrpSpPr>
          <p:cNvPr id="2" name="组合 28"/>
          <p:cNvGrpSpPr/>
          <p:nvPr/>
        </p:nvGrpSpPr>
        <p:grpSpPr>
          <a:xfrm>
            <a:off x="9049915" y="188640"/>
            <a:ext cx="946294" cy="946294"/>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30" name="椭圆 2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 name="组合 31"/>
          <p:cNvGrpSpPr/>
          <p:nvPr/>
        </p:nvGrpSpPr>
        <p:grpSpPr>
          <a:xfrm>
            <a:off x="11570195" y="1340768"/>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6" name="椭圆 45"/>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 name="组合 37"/>
          <p:cNvGrpSpPr/>
          <p:nvPr/>
        </p:nvGrpSpPr>
        <p:grpSpPr>
          <a:xfrm>
            <a:off x="11426179" y="908720"/>
            <a:ext cx="222188" cy="222188"/>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9" name="椭圆 48"/>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3839838" y="2024052"/>
              <a:ext cx="1098122" cy="1098122"/>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51" name="Picture 2" descr="C:\Users\Administrator\Desktop\图片\image001.png"/>
          <p:cNvPicPr>
            <a:picLocks noChangeAspect="1" noChangeArrowheads="1"/>
          </p:cNvPicPr>
          <p:nvPr/>
        </p:nvPicPr>
        <p:blipFill>
          <a:blip r:embed="rId3" cstate="print"/>
          <a:srcRect/>
          <a:stretch>
            <a:fillRect/>
          </a:stretch>
        </p:blipFill>
        <p:spPr bwMode="auto">
          <a:xfrm>
            <a:off x="10111060" y="-92098"/>
            <a:ext cx="1963191" cy="1072826"/>
          </a:xfrm>
          <a:prstGeom prst="rect">
            <a:avLst/>
          </a:prstGeom>
          <a:noFill/>
        </p:spPr>
      </p:pic>
    </p:spTree>
    <p:extLst>
      <p:ext uri="{BB962C8B-B14F-4D97-AF65-F5344CB8AC3E}">
        <p14:creationId xmlns:p14="http://schemas.microsoft.com/office/powerpoint/2010/main" xmlns="" val="11099582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750"/>
                                        <p:tgtEl>
                                          <p:spTgt spid="28"/>
                                        </p:tgtEl>
                                      </p:cBhvr>
                                    </p:animEffect>
                                  </p:childTnLst>
                                </p:cTn>
                              </p:par>
                              <p:par>
                                <p:cTn id="12" presetID="2" presetClass="entr" presetSubtype="6" fill="hold" nodeType="withEffect">
                                  <p:stCondLst>
                                    <p:cond delay="75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75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par>
                                <p:cTn id="20" presetID="2" presetClass="entr" presetSubtype="6" fill="hold" nodeType="withEffect">
                                  <p:stCondLst>
                                    <p:cond delay="7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c1ec6b4c8718ec3729fa4977e1f43f607344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3049</TotalTime>
  <Words>1656</Words>
  <Application>Microsoft Office PowerPoint</Application>
  <PresentationFormat>自定义</PresentationFormat>
  <Paragraphs>183</Paragraphs>
  <Slides>34</Slides>
  <Notes>13</Notes>
  <HiddenSlides>0</HiddenSlides>
  <MMClips>2</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Company>http://www.deepbbs.org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vjtime</dc:creator>
  <cp:lastModifiedBy>Administrator</cp:lastModifiedBy>
  <cp:revision>554</cp:revision>
  <dcterms:created xsi:type="dcterms:W3CDTF">2015-12-21T02:26:22Z</dcterms:created>
  <dcterms:modified xsi:type="dcterms:W3CDTF">2017-07-17T07:53:02Z</dcterms:modified>
</cp:coreProperties>
</file>