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Default Extension="wav" ContentType="audio/x-wav"/>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1" r:id="rId2"/>
    <p:sldId id="309" r:id="rId3"/>
    <p:sldId id="343" r:id="rId4"/>
    <p:sldId id="259" r:id="rId5"/>
    <p:sldId id="347" r:id="rId6"/>
    <p:sldId id="348" r:id="rId7"/>
    <p:sldId id="349" r:id="rId8"/>
    <p:sldId id="350" r:id="rId9"/>
    <p:sldId id="351" r:id="rId10"/>
    <p:sldId id="352" r:id="rId11"/>
    <p:sldId id="353" r:id="rId12"/>
    <p:sldId id="344" r:id="rId13"/>
    <p:sldId id="354" r:id="rId14"/>
    <p:sldId id="355" r:id="rId15"/>
    <p:sldId id="356" r:id="rId16"/>
    <p:sldId id="357" r:id="rId17"/>
    <p:sldId id="358" r:id="rId18"/>
    <p:sldId id="359" r:id="rId19"/>
    <p:sldId id="360" r:id="rId20"/>
    <p:sldId id="361" r:id="rId21"/>
    <p:sldId id="362" r:id="rId22"/>
    <p:sldId id="363" r:id="rId23"/>
    <p:sldId id="364" r:id="rId24"/>
    <p:sldId id="365" r:id="rId25"/>
    <p:sldId id="345" r:id="rId26"/>
    <p:sldId id="366" r:id="rId27"/>
    <p:sldId id="367" r:id="rId28"/>
    <p:sldId id="368" r:id="rId29"/>
    <p:sldId id="369" r:id="rId30"/>
    <p:sldId id="370" r:id="rId31"/>
    <p:sldId id="346" r:id="rId32"/>
    <p:sldId id="371" r:id="rId33"/>
    <p:sldId id="372" r:id="rId34"/>
    <p:sldId id="342" r:id="rId35"/>
  </p:sldIdLst>
  <p:sldSz cx="12195175"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557AE"/>
    <a:srgbClr val="5F70EF"/>
    <a:srgbClr val="0070C0"/>
    <a:srgbClr val="DBC05B"/>
    <a:srgbClr val="BFBFBF"/>
    <a:srgbClr val="D9D9D9"/>
    <a:srgbClr val="FFFFFF"/>
    <a:srgbClr val="C69135"/>
    <a:srgbClr val="000000"/>
    <a:srgbClr val="C573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361" autoAdjust="0"/>
  </p:normalViewPr>
  <p:slideViewPr>
    <p:cSldViewPr showGuides="1">
      <p:cViewPr varScale="1">
        <p:scale>
          <a:sx n="85" d="100"/>
          <a:sy n="85" d="100"/>
        </p:scale>
        <p:origin x="-300" y="18"/>
      </p:cViewPr>
      <p:guideLst>
        <p:guide orient="horz" pos="4319"/>
        <p:guide pos="3841"/>
      </p:guideLst>
    </p:cSldViewPr>
  </p:slideViewPr>
  <p:notesTextViewPr>
    <p:cViewPr>
      <p:scale>
        <a:sx n="1" d="1"/>
        <a:sy n="1" d="1"/>
      </p:scale>
      <p:origin x="0" y="0"/>
    </p:cViewPr>
  </p:notesTextViewPr>
  <p:sorterViewPr>
    <p:cViewPr>
      <p:scale>
        <a:sx n="55" d="100"/>
        <a:sy n="5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4FFA8-7E0C-4803-A4C6-3DDD6AB6E33B}" type="datetimeFigureOut">
              <a:rPr lang="zh-CN" altLang="en-US" smtClean="0"/>
              <a:pPr/>
              <a:t>2017/4/17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CD64D-B72C-4FF8-85BB-4AA899BC1DF5}" type="slidenum">
              <a:rPr lang="zh-CN" altLang="en-US" smtClean="0"/>
              <a:pPr/>
              <a:t>‹#›</a:t>
            </a:fld>
            <a:endParaRPr lang="zh-CN" altLang="en-US"/>
          </a:p>
        </p:txBody>
      </p:sp>
    </p:spTree>
    <p:extLst>
      <p:ext uri="{BB962C8B-B14F-4D97-AF65-F5344CB8AC3E}">
        <p14:creationId xmlns:p14="http://schemas.microsoft.com/office/powerpoint/2010/main" xmlns="" val="36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a:t>
            </a:fld>
            <a:endParaRPr lang="zh-CN" altLang="en-US"/>
          </a:p>
        </p:txBody>
      </p:sp>
    </p:spTree>
    <p:extLst>
      <p:ext uri="{BB962C8B-B14F-4D97-AF65-F5344CB8AC3E}">
        <p14:creationId xmlns:p14="http://schemas.microsoft.com/office/powerpoint/2010/main" xmlns="" val="3459103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11</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13</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26614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19</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20</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21</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a:t>
            </a:fld>
            <a:endParaRPr lang="zh-CN" altLang="en-US"/>
          </a:p>
        </p:txBody>
      </p:sp>
    </p:spTree>
    <p:extLst>
      <p:ext uri="{BB962C8B-B14F-4D97-AF65-F5344CB8AC3E}">
        <p14:creationId xmlns:p14="http://schemas.microsoft.com/office/powerpoint/2010/main" xmlns="" val="692666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02601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32</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33</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34</a:t>
            </a:fld>
            <a:endParaRPr lang="zh-CN" altLang="en-US"/>
          </a:p>
        </p:txBody>
      </p:sp>
    </p:spTree>
    <p:extLst>
      <p:ext uri="{BB962C8B-B14F-4D97-AF65-F5344CB8AC3E}">
        <p14:creationId xmlns:p14="http://schemas.microsoft.com/office/powerpoint/2010/main" xmlns="" val="146436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4</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5</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6</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7</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8</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9</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10</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85779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258627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244631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28624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706929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48239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5713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9667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39109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9865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62420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E24BF-67B8-48BD-9ABF-36DACBACC99B}" type="datetimeFigureOut">
              <a:rPr lang="zh-CN" altLang="en-US" smtClean="0"/>
              <a:pPr/>
              <a:t>2017/4/17</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52402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jpeg"/><Relationship Id="rId3" Type="http://schemas.openxmlformats.org/officeDocument/2006/relationships/notesSlide" Target="../notesSlides/notesSlide1.xml"/><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jpeg"/><Relationship Id="rId4" Type="http://schemas.microsoft.com/office/2007/relationships/media" Target="../media/media1.wav"/><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20986;&#21475;&#36864;&#65288;&#20813;&#65289;&#31246;&#22791;&#26696;&#34920;.doc"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36141;&#36827;&#33258;&#29992;&#36135;&#29289;&#36864;&#31246;&#30003;&#25253;&#34920;.xl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31246;&#21153;&#26426;&#20851;&#24449;&#25910;&#31038;&#20250;&#20445;&#38505;&#36153;&#22320;&#21306;&#38477;&#36153;&#20943;&#36127;&#24773;&#20917;&#34920;.xls"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hyperlink" Target="&#29305;&#21035;&#32435;&#31246;&#35843;&#26597;&#21021;&#27493;&#35843;&#25972;&#36890;&#30693;&#20070;.doc" TargetMode="External"/><Relationship Id="rId13" Type="http://schemas.openxmlformats.org/officeDocument/2006/relationships/hyperlink" Target="&#29305;&#21035;&#32435;&#31246;&#35843;&#26597;&#35843;&#25972;&#21450;&#30456;&#20114;&#21327;&#21830;&#31243;&#24207;&#31649;&#29702;&#21150;&#27861;.doc" TargetMode="External"/><Relationship Id="rId3" Type="http://schemas.openxmlformats.org/officeDocument/2006/relationships/hyperlink" Target="&#29305;&#21035;&#32435;&#31246;&#35843;&#25972;&#33258;&#34892;&#32564;&#32435;&#31246;&#27454;&#34920;.doc" TargetMode="External"/><Relationship Id="rId7" Type="http://schemas.openxmlformats.org/officeDocument/2006/relationships/hyperlink" Target="&#21327;&#21830;&#20869;&#23481;&#35760;&#24405;.doc" TargetMode="External"/><Relationship Id="rId12"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29305;&#21035;&#32435;&#31246;&#35843;&#26597;&#32467;&#35770;&#36890;&#30693;&#20070;.doc" TargetMode="External"/><Relationship Id="rId11" Type="http://schemas.openxmlformats.org/officeDocument/2006/relationships/hyperlink" Target="&#29305;&#21035;&#32435;&#31246;&#35843;&#25972;&#30456;&#20114;&#21327;&#21830;&#21327;&#35758;&#34917;&#65288;&#36864;&#65289;&#31246;&#27454;&#36890;&#30693;&#20070;.doc" TargetMode="External"/><Relationship Id="rId5" Type="http://schemas.openxmlformats.org/officeDocument/2006/relationships/hyperlink" Target="&#20851;&#32852;&#20132;&#26131;&#35748;&#23450;&#34920;.doc" TargetMode="External"/><Relationship Id="rId10" Type="http://schemas.openxmlformats.org/officeDocument/2006/relationships/hyperlink" Target="&#21551;&#21160;&#29305;&#21035;&#32435;&#31246;&#35843;&#25972;&#30456;&#20114;&#21327;&#21830;&#31243;&#24207;&#30003;&#35831;&#34920;.doc" TargetMode="External"/><Relationship Id="rId4" Type="http://schemas.openxmlformats.org/officeDocument/2006/relationships/hyperlink" Target="&#20851;&#32852;&#20851;&#31995;&#35748;&#23450;&#34920;.doc" TargetMode="External"/><Relationship Id="rId9" Type="http://schemas.openxmlformats.org/officeDocument/2006/relationships/hyperlink" Target="&#29305;&#21035;&#32435;&#31246;&#35843;&#26597;&#35843;&#25972;&#36890;&#30693;&#20070;.doc" TargetMode="External"/><Relationship Id="rId1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jpeg"/><Relationship Id="rId3" Type="http://schemas.openxmlformats.org/officeDocument/2006/relationships/notesSlide" Target="../notesSlides/notesSlide23.xml"/><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jpeg"/><Relationship Id="rId4" Type="http://schemas.microsoft.com/office/2007/relationships/media" Target="../media/media1.wav"/><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12298;&#20013;&#21326;&#20154;&#27665;&#20849;&#21644;&#22269;&#28023;&#20851;&#36827;&#20986;&#21475;&#36135;&#29289;&#25253;&#20851;&#21333;&#22635;&#21046;&#35268;&#33539;&#12299;.doc"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5316199" y="927427"/>
            <a:ext cx="812800" cy="731520"/>
          </a:xfrm>
          <a:prstGeom prst="rect">
            <a:avLst/>
          </a:prstGeom>
        </p:spPr>
      </p:pic>
      <p:pic>
        <p:nvPicPr>
          <p:cNvPr id="6" name="图片 5"/>
          <p:cNvPicPr>
            <a:picLocks noChangeAspect="1"/>
          </p:cNvPicPr>
          <p:nvPr/>
        </p:nvPicPr>
        <p:blipFill>
          <a:blip r:embed="rId6" cstate="email">
            <a:extLst>
              <a:ext uri="{BEBA8EAE-BF5A-486C-A8C5-ECC9F3942E4B}">
                <a14:imgProps xmlns:a14="http://schemas.microsoft.com/office/drawing/2010/main" xmlns="">
                  <a14:imgLayer r:embed="rId7">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8" cstate="email">
            <a:extLst>
              <a:ext uri="{BEBA8EAE-BF5A-486C-A8C5-ECC9F3942E4B}">
                <a14:imgProps xmlns:a14="http://schemas.microsoft.com/office/drawing/2010/main" xmlns="">
                  <a14:imgLayer r:embed="rId9">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10" cstate="email">
            <a:extLst>
              <a:ext uri="{28A0092B-C50C-407E-A947-70E740481C1C}">
                <a14:useLocalDpi xmlns:a14="http://schemas.microsoft.com/office/drawing/2010/main" xmlns=""/>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11" cstate="email">
            <a:extLst>
              <a:ext uri="{BEBA8EAE-BF5A-486C-A8C5-ECC9F3942E4B}">
                <a14:imgProps xmlns:a14="http://schemas.microsoft.com/office/drawing/2010/main" xmlns="">
                  <a14:imgLayer r:embed="rId12">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3" cstate="email">
            <a:extLst>
              <a:ext uri="{28A0092B-C50C-407E-A947-70E740481C1C}">
                <a14:useLocalDpi xmlns:a14="http://schemas.microsoft.com/office/drawing/2010/main" xmlns=""/>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36948" y="2104206"/>
            <a:ext cx="4237057" cy="2062103"/>
          </a:xfrm>
          <a:prstGeom prst="rect">
            <a:avLst/>
          </a:prstGeom>
          <a:noFill/>
        </p:spPr>
        <p:txBody>
          <a:bodyPr wrap="none" rtlCol="0">
            <a:spAutoFit/>
          </a:bodyPr>
          <a:lstStyle/>
          <a:p>
            <a:r>
              <a:rPr lang="en-US" altLang="zh-CN" sz="12800" b="1" dirty="0">
                <a:solidFill>
                  <a:srgbClr val="1557AE"/>
                </a:solidFill>
                <a:latin typeface="微软雅黑" pitchFamily="34" charset="-122"/>
                <a:ea typeface="微软雅黑" pitchFamily="34" charset="-122"/>
              </a:rPr>
              <a:t>2017</a:t>
            </a:r>
            <a:endParaRPr lang="zh-CN" altLang="en-US" sz="12800" b="1" dirty="0">
              <a:solidFill>
                <a:srgbClr val="1557AE"/>
              </a:solidFill>
              <a:latin typeface="微软雅黑" pitchFamily="34" charset="-122"/>
              <a:ea typeface="微软雅黑" pitchFamily="34" charset="-122"/>
            </a:endParaRPr>
          </a:p>
        </p:txBody>
      </p:sp>
      <p:sp>
        <p:nvSpPr>
          <p:cNvPr id="28" name="TextBox 27"/>
          <p:cNvSpPr txBox="1"/>
          <p:nvPr/>
        </p:nvSpPr>
        <p:spPr>
          <a:xfrm>
            <a:off x="336947" y="3897439"/>
            <a:ext cx="8928992" cy="748988"/>
          </a:xfrm>
          <a:prstGeom prst="rect">
            <a:avLst/>
          </a:prstGeom>
          <a:noFill/>
        </p:spPr>
        <p:txBody>
          <a:bodyPr wrap="square" rtlCol="0">
            <a:spAutoFit/>
          </a:bodyPr>
          <a:lstStyle/>
          <a:p>
            <a:r>
              <a:rPr lang="en-US" altLang="zh-CN" sz="4267" b="1" dirty="0" smtClean="0">
                <a:solidFill>
                  <a:srgbClr val="1557AE"/>
                </a:solidFill>
                <a:latin typeface="微软雅黑" panose="020B0503020204020204" pitchFamily="34" charset="-122"/>
                <a:ea typeface="微软雅黑" panose="020B0503020204020204" pitchFamily="34" charset="-122"/>
              </a:rPr>
              <a:t>3</a:t>
            </a:r>
            <a:r>
              <a:rPr lang="zh-CN" altLang="en-US" sz="4267" b="1" dirty="0" smtClean="0">
                <a:solidFill>
                  <a:srgbClr val="1557AE"/>
                </a:solidFill>
                <a:latin typeface="微软雅黑" panose="020B0503020204020204" pitchFamily="34" charset="-122"/>
                <a:ea typeface="微软雅黑" panose="020B0503020204020204" pitchFamily="34" charset="-122"/>
              </a:rPr>
              <a:t>月进出口月刊</a:t>
            </a:r>
            <a:endParaRPr lang="zh-CN" altLang="en-US" sz="4267" b="1" dirty="0">
              <a:solidFill>
                <a:srgbClr val="1557AE"/>
              </a:solidFill>
              <a:latin typeface="微软雅黑" panose="020B0503020204020204" pitchFamily="34" charset="-122"/>
              <a:ea typeface="微软雅黑" panose="020B0503020204020204" pitchFamily="34" charset="-122"/>
            </a:endParaRPr>
          </a:p>
        </p:txBody>
      </p:sp>
      <p:sp>
        <p:nvSpPr>
          <p:cNvPr id="29" name="矩形 28"/>
          <p:cNvSpPr/>
          <p:nvPr/>
        </p:nvSpPr>
        <p:spPr>
          <a:xfrm>
            <a:off x="336947" y="5418897"/>
            <a:ext cx="981231" cy="379656"/>
          </a:xfrm>
          <a:prstGeom prst="rect">
            <a:avLst/>
          </a:prstGeom>
          <a:effectLst/>
        </p:spPr>
        <p:txBody>
          <a:bodyPr wrap="none">
            <a:spAutoFit/>
          </a:bodyPr>
          <a:lstStyle/>
          <a:p>
            <a:r>
              <a:rPr lang="en-US" altLang="zh-CN" sz="1867" dirty="0" smtClean="0">
                <a:solidFill>
                  <a:srgbClr val="1557AE"/>
                </a:solidFill>
                <a:latin typeface="微软雅黑" panose="020B0503020204020204" pitchFamily="34" charset="-122"/>
                <a:ea typeface="微软雅黑" panose="020B0503020204020204" pitchFamily="34" charset="-122"/>
              </a:rPr>
              <a:t>BY:JAN</a:t>
            </a:r>
            <a:endParaRPr lang="zh-CN" altLang="en-US" sz="1867" dirty="0">
              <a:solidFill>
                <a:srgbClr val="1557AE"/>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56960" y="4725144"/>
            <a:ext cx="650472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51468" y="4814186"/>
            <a:ext cx="4565999"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446985" y="4842833"/>
            <a:ext cx="4570482" cy="420564"/>
          </a:xfrm>
          <a:prstGeom prst="rect">
            <a:avLst/>
          </a:prstGeom>
          <a:noFill/>
          <a:ln>
            <a:noFill/>
          </a:ln>
          <a:effectLst/>
        </p:spPr>
        <p:txBody>
          <a:bodyPr wrap="none">
            <a:spAutoFit/>
          </a:bodyPr>
          <a:lstStyle/>
          <a:p>
            <a:r>
              <a:rPr lang="zh-CN" altLang="en-US" sz="2133" dirty="0" smtClean="0">
                <a:solidFill>
                  <a:schemeClr val="bg1"/>
                </a:solidFill>
                <a:latin typeface="微软雅黑" panose="020B0503020204020204" pitchFamily="34" charset="-122"/>
                <a:ea typeface="微软雅黑" panose="020B0503020204020204" pitchFamily="34" charset="-122"/>
              </a:rPr>
              <a:t>苏州德意道通企业管理咨询有限公司</a:t>
            </a:r>
            <a:endParaRPr lang="zh-CN" altLang="en-US" sz="2133"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72360611"/>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par>
                                <p:cTn id="14" presetID="31" presetClass="entr" presetSubtype="0" fill="hold"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200" fill="hold"/>
                                        <p:tgtEl>
                                          <p:spTgt spid="15"/>
                                        </p:tgtEl>
                                        <p:attrNameLst>
                                          <p:attrName>ppt_w</p:attrName>
                                        </p:attrNameLst>
                                      </p:cBhvr>
                                      <p:tavLst>
                                        <p:tav tm="0">
                                          <p:val>
                                            <p:fltVal val="0"/>
                                          </p:val>
                                        </p:tav>
                                        <p:tav tm="100000">
                                          <p:val>
                                            <p:strVal val="#ppt_w"/>
                                          </p:val>
                                        </p:tav>
                                      </p:tavLst>
                                    </p:anim>
                                    <p:anim calcmode="lin" valueType="num">
                                      <p:cBhvr>
                                        <p:cTn id="47" dur="1200" fill="hold"/>
                                        <p:tgtEl>
                                          <p:spTgt spid="15"/>
                                        </p:tgtEl>
                                        <p:attrNameLst>
                                          <p:attrName>ppt_h</p:attrName>
                                        </p:attrNameLst>
                                      </p:cBhvr>
                                      <p:tavLst>
                                        <p:tav tm="0">
                                          <p:val>
                                            <p:fltVal val="0"/>
                                          </p:val>
                                        </p:tav>
                                        <p:tav tm="100000">
                                          <p:val>
                                            <p:strVal val="#ppt_h"/>
                                          </p:val>
                                        </p:tav>
                                      </p:tavLst>
                                    </p:anim>
                                    <p:anim calcmode="lin" valueType="num">
                                      <p:cBhvr>
                                        <p:cTn id="48" dur="1200" fill="hold"/>
                                        <p:tgtEl>
                                          <p:spTgt spid="15"/>
                                        </p:tgtEl>
                                        <p:attrNameLst>
                                          <p:attrName>style.rotation</p:attrName>
                                        </p:attrNameLst>
                                      </p:cBhvr>
                                      <p:tavLst>
                                        <p:tav tm="0">
                                          <p:val>
                                            <p:fltVal val="90"/>
                                          </p:val>
                                        </p:tav>
                                        <p:tav tm="100000">
                                          <p:val>
                                            <p:fltVal val="0"/>
                                          </p:val>
                                        </p:tav>
                                      </p:tavLst>
                                    </p:anim>
                                    <p:animEffect transition="in" filter="fade">
                                      <p:cBhvr>
                                        <p:cTn id="49" dur="1200"/>
                                        <p:tgtEl>
                                          <p:spTgt spid="15"/>
                                        </p:tgtEl>
                                      </p:cBhvr>
                                    </p:animEffect>
                                  </p:childTnLst>
                                </p:cTn>
                              </p:par>
                              <p:par>
                                <p:cTn id="50" presetID="31" presetClass="entr" presetSubtype="0" fill="hold" grpId="0" nodeType="withEffect">
                                  <p:stCondLst>
                                    <p:cond delay="3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fltVal val="0"/>
                                          </p:val>
                                        </p:tav>
                                        <p:tav tm="100000">
                                          <p:val>
                                            <p:strVal val="#ppt_w"/>
                                          </p:val>
                                        </p:tav>
                                      </p:tavLst>
                                    </p:anim>
                                    <p:anim calcmode="lin" valueType="num">
                                      <p:cBhvr>
                                        <p:cTn id="53" dur="1000" fill="hold"/>
                                        <p:tgtEl>
                                          <p:spTgt spid="16"/>
                                        </p:tgtEl>
                                        <p:attrNameLst>
                                          <p:attrName>ppt_h</p:attrName>
                                        </p:attrNameLst>
                                      </p:cBhvr>
                                      <p:tavLst>
                                        <p:tav tm="0">
                                          <p:val>
                                            <p:fltVal val="0"/>
                                          </p:val>
                                        </p:tav>
                                        <p:tav tm="100000">
                                          <p:val>
                                            <p:strVal val="#ppt_h"/>
                                          </p:val>
                                        </p:tav>
                                      </p:tavLst>
                                    </p:anim>
                                    <p:anim calcmode="lin" valueType="num">
                                      <p:cBhvr>
                                        <p:cTn id="54" dur="1000" fill="hold"/>
                                        <p:tgtEl>
                                          <p:spTgt spid="16"/>
                                        </p:tgtEl>
                                        <p:attrNameLst>
                                          <p:attrName>style.rotation</p:attrName>
                                        </p:attrNameLst>
                                      </p:cBhvr>
                                      <p:tavLst>
                                        <p:tav tm="0">
                                          <p:val>
                                            <p:fltVal val="90"/>
                                          </p:val>
                                        </p:tav>
                                        <p:tav tm="100000">
                                          <p:val>
                                            <p:fltVal val="0"/>
                                          </p:val>
                                        </p:tav>
                                      </p:tavLst>
                                    </p:anim>
                                    <p:animEffect transition="in" filter="fade">
                                      <p:cBhvr>
                                        <p:cTn id="55" dur="1000"/>
                                        <p:tgtEl>
                                          <p:spTgt spid="1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fltVal val="0"/>
                                          </p:val>
                                        </p:tav>
                                        <p:tav tm="100000">
                                          <p:val>
                                            <p:strVal val="#ppt_w"/>
                                          </p:val>
                                        </p:tav>
                                      </p:tavLst>
                                    </p:anim>
                                    <p:anim calcmode="lin" valueType="num">
                                      <p:cBhvr>
                                        <p:cTn id="59" dur="1000" fill="hold"/>
                                        <p:tgtEl>
                                          <p:spTgt spid="17"/>
                                        </p:tgtEl>
                                        <p:attrNameLst>
                                          <p:attrName>ppt_h</p:attrName>
                                        </p:attrNameLst>
                                      </p:cBhvr>
                                      <p:tavLst>
                                        <p:tav tm="0">
                                          <p:val>
                                            <p:fltVal val="0"/>
                                          </p:val>
                                        </p:tav>
                                        <p:tav tm="100000">
                                          <p:val>
                                            <p:strVal val="#ppt_h"/>
                                          </p:val>
                                        </p:tav>
                                      </p:tavLst>
                                    </p:anim>
                                    <p:anim calcmode="lin" valueType="num">
                                      <p:cBhvr>
                                        <p:cTn id="60" dur="1000" fill="hold"/>
                                        <p:tgtEl>
                                          <p:spTgt spid="17"/>
                                        </p:tgtEl>
                                        <p:attrNameLst>
                                          <p:attrName>style.rotation</p:attrName>
                                        </p:attrNameLst>
                                      </p:cBhvr>
                                      <p:tavLst>
                                        <p:tav tm="0">
                                          <p:val>
                                            <p:fltVal val="90"/>
                                          </p:val>
                                        </p:tav>
                                        <p:tav tm="100000">
                                          <p:val>
                                            <p:fltVal val="0"/>
                                          </p:val>
                                        </p:tav>
                                      </p:tavLst>
                                    </p:anim>
                                    <p:animEffect transition="in" filter="fade">
                                      <p:cBhvr>
                                        <p:cTn id="61" dur="1000"/>
                                        <p:tgtEl>
                                          <p:spTgt spid="17"/>
                                        </p:tgtEl>
                                      </p:cBhvr>
                                    </p:animEffect>
                                  </p:childTnLst>
                                </p:cTn>
                              </p:par>
                              <p:par>
                                <p:cTn id="62" presetID="31" presetClass="entr" presetSubtype="0" fill="hold" grpId="0" nodeType="withEffect">
                                  <p:stCondLst>
                                    <p:cond delay="7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par>
                                <p:cTn id="68" presetID="31" presetClass="entr" presetSubtype="0" fill="hold" grpId="0" nodeType="withEffect">
                                  <p:stCondLst>
                                    <p:cond delay="2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par>
                                <p:cTn id="80" presetID="31" presetClass="entr" presetSubtype="0" fill="hold" grpId="0" nodeType="withEffect">
                                  <p:stCondLst>
                                    <p:cond delay="3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1000" fill="hold"/>
                                        <p:tgtEl>
                                          <p:spTgt spid="21"/>
                                        </p:tgtEl>
                                        <p:attrNameLst>
                                          <p:attrName>ppt_w</p:attrName>
                                        </p:attrNameLst>
                                      </p:cBhvr>
                                      <p:tavLst>
                                        <p:tav tm="0">
                                          <p:val>
                                            <p:fltVal val="0"/>
                                          </p:val>
                                        </p:tav>
                                        <p:tav tm="100000">
                                          <p:val>
                                            <p:strVal val="#ppt_w"/>
                                          </p:val>
                                        </p:tav>
                                      </p:tavLst>
                                    </p:anim>
                                    <p:anim calcmode="lin" valueType="num">
                                      <p:cBhvr>
                                        <p:cTn id="83" dur="1000" fill="hold"/>
                                        <p:tgtEl>
                                          <p:spTgt spid="21"/>
                                        </p:tgtEl>
                                        <p:attrNameLst>
                                          <p:attrName>ppt_h</p:attrName>
                                        </p:attrNameLst>
                                      </p:cBhvr>
                                      <p:tavLst>
                                        <p:tav tm="0">
                                          <p:val>
                                            <p:fltVal val="0"/>
                                          </p:val>
                                        </p:tav>
                                        <p:tav tm="100000">
                                          <p:val>
                                            <p:strVal val="#ppt_h"/>
                                          </p:val>
                                        </p:tav>
                                      </p:tavLst>
                                    </p:anim>
                                    <p:anim calcmode="lin" valueType="num">
                                      <p:cBhvr>
                                        <p:cTn id="84" dur="1000" fill="hold"/>
                                        <p:tgtEl>
                                          <p:spTgt spid="21"/>
                                        </p:tgtEl>
                                        <p:attrNameLst>
                                          <p:attrName>style.rotation</p:attrName>
                                        </p:attrNameLst>
                                      </p:cBhvr>
                                      <p:tavLst>
                                        <p:tav tm="0">
                                          <p:val>
                                            <p:fltVal val="90"/>
                                          </p:val>
                                        </p:tav>
                                        <p:tav tm="100000">
                                          <p:val>
                                            <p:fltVal val="0"/>
                                          </p:val>
                                        </p:tav>
                                      </p:tavLst>
                                    </p:anim>
                                    <p:animEffect transition="in" filter="fade">
                                      <p:cBhvr>
                                        <p:cTn id="85" dur="1000"/>
                                        <p:tgtEl>
                                          <p:spTgt spid="2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par>
                          <p:cTn id="92" fill="hold">
                            <p:stCondLst>
                              <p:cond delay="17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par>
                          <p:cTn id="108" fill="hold">
                            <p:stCondLst>
                              <p:cond delay="2700"/>
                            </p:stCondLst>
                            <p:childTnLst>
                              <p:par>
                                <p:cTn id="109" presetID="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fill="hold"/>
                                        <p:tgtEl>
                                          <p:spTgt spid="27"/>
                                        </p:tgtEl>
                                        <p:attrNameLst>
                                          <p:attrName>ppt_x</p:attrName>
                                        </p:attrNameLst>
                                      </p:cBhvr>
                                      <p:tavLst>
                                        <p:tav tm="0">
                                          <p:val>
                                            <p:strVal val="#ppt_x"/>
                                          </p:val>
                                        </p:tav>
                                        <p:tav tm="100000">
                                          <p:val>
                                            <p:strVal val="#ppt_x"/>
                                          </p:val>
                                        </p:tav>
                                      </p:tavLst>
                                    </p:anim>
                                    <p:anim calcmode="lin" valueType="num">
                                      <p:cBhvr additive="base">
                                        <p:cTn id="112" dur="500" fill="hold"/>
                                        <p:tgtEl>
                                          <p:spTgt spid="27"/>
                                        </p:tgtEl>
                                        <p:attrNameLst>
                                          <p:attrName>ppt_y</p:attrName>
                                        </p:attrNameLst>
                                      </p:cBhvr>
                                      <p:tavLst>
                                        <p:tav tm="0">
                                          <p:val>
                                            <p:strVal val="1+#ppt_h/2"/>
                                          </p:val>
                                        </p:tav>
                                        <p:tav tm="100000">
                                          <p:val>
                                            <p:strVal val="#ppt_y"/>
                                          </p:val>
                                        </p:tav>
                                      </p:tavLst>
                                    </p:anim>
                                  </p:childTnLst>
                                </p:cTn>
                              </p:par>
                            </p:childTnLst>
                          </p:cTn>
                        </p:par>
                        <p:par>
                          <p:cTn id="113" fill="hold">
                            <p:stCondLst>
                              <p:cond delay="320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8"/>
                                        </p:tgtEl>
                                        <p:attrNameLst>
                                          <p:attrName>style.visibility</p:attrName>
                                        </p:attrNameLst>
                                      </p:cBhvr>
                                      <p:to>
                                        <p:strVal val="visible"/>
                                      </p:to>
                                    </p:set>
                                    <p:anim calcmode="lin" valueType="num">
                                      <p:cBhvr>
                                        <p:cTn id="1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8"/>
                                        </p:tgtEl>
                                        <p:attrNameLst>
                                          <p:attrName>ppt_y</p:attrName>
                                        </p:attrNameLst>
                                      </p:cBhvr>
                                      <p:tavLst>
                                        <p:tav tm="0">
                                          <p:val>
                                            <p:strVal val="#ppt_y"/>
                                          </p:val>
                                        </p:tav>
                                        <p:tav tm="100000">
                                          <p:val>
                                            <p:strVal val="#ppt_y"/>
                                          </p:val>
                                        </p:tav>
                                      </p:tavLst>
                                    </p:anim>
                                    <p:anim calcmode="lin" valueType="num">
                                      <p:cBhvr>
                                        <p:cTn id="1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8"/>
                                        </p:tgtEl>
                                      </p:cBhvr>
                                    </p:animEffect>
                                  </p:childTnLst>
                                </p:cTn>
                              </p:par>
                            </p:childTnLst>
                          </p:cTn>
                        </p:par>
                        <p:par>
                          <p:cTn id="121" fill="hold">
                            <p:stCondLst>
                              <p:cond delay="4000"/>
                            </p:stCondLst>
                            <p:childTnLst>
                              <p:par>
                                <p:cTn id="122" presetID="22" presetClass="entr" presetSubtype="8" fill="hold" nodeType="after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wipe(left)">
                                      <p:cBhvr>
                                        <p:cTn id="124" dur="500"/>
                                        <p:tgtEl>
                                          <p:spTgt spid="30"/>
                                        </p:tgtEl>
                                      </p:cBhvr>
                                    </p:animEffect>
                                  </p:childTnLst>
                                </p:cTn>
                              </p:par>
                            </p:childTnLst>
                          </p:cTn>
                        </p:par>
                        <p:par>
                          <p:cTn id="125" fill="hold">
                            <p:stCondLst>
                              <p:cond delay="4500"/>
                            </p:stCondLst>
                            <p:childTnLst>
                              <p:par>
                                <p:cTn id="126" presetID="22" presetClass="entr" presetSubtype="2" fill="hold" grpId="0" nodeType="after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right)">
                                      <p:cBhvr>
                                        <p:cTn id="128" dur="500"/>
                                        <p:tgtEl>
                                          <p:spTgt spid="31"/>
                                        </p:tgtEl>
                                      </p:cBhvr>
                                    </p:animEffect>
                                  </p:childTnLst>
                                </p:cTn>
                              </p:par>
                            </p:childTnLst>
                          </p:cTn>
                        </p:par>
                        <p:par>
                          <p:cTn id="129" fill="hold">
                            <p:stCondLst>
                              <p:cond delay="5000"/>
                            </p:stCondLst>
                            <p:childTnLst>
                              <p:par>
                                <p:cTn id="130" presetID="53" presetClass="entr" presetSubtype="16" fill="hold" grpId="0" nodeType="after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fltVal val="0"/>
                                          </p:val>
                                        </p:tav>
                                        <p:tav tm="100000">
                                          <p:val>
                                            <p:strVal val="#ppt_h"/>
                                          </p:val>
                                        </p:tav>
                                      </p:tavLst>
                                    </p:anim>
                                    <p:animEffect transition="in" filter="fade">
                                      <p:cBhvr>
                                        <p:cTn id="134" dur="500"/>
                                        <p:tgtEl>
                                          <p:spTgt spid="32"/>
                                        </p:tgtEl>
                                      </p:cBhvr>
                                    </p:animEffect>
                                  </p:childTnLst>
                                </p:cTn>
                              </p:par>
                            </p:childTnLst>
                          </p:cTn>
                        </p:par>
                        <p:par>
                          <p:cTn id="135" fill="hold">
                            <p:stCondLst>
                              <p:cond delay="5500"/>
                            </p:stCondLst>
                            <p:childTnLst>
                              <p:par>
                                <p:cTn id="136" presetID="47" presetClass="entr" presetSubtype="0" fill="hold" grpId="0" nodeType="after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1000"/>
                                        <p:tgtEl>
                                          <p:spTgt spid="29"/>
                                        </p:tgtEl>
                                      </p:cBhvr>
                                    </p:animEffect>
                                    <p:anim calcmode="lin" valueType="num">
                                      <p:cBhvr>
                                        <p:cTn id="139" dur="1000" fill="hold"/>
                                        <p:tgtEl>
                                          <p:spTgt spid="29"/>
                                        </p:tgtEl>
                                        <p:attrNameLst>
                                          <p:attrName>ppt_x</p:attrName>
                                        </p:attrNameLst>
                                      </p:cBhvr>
                                      <p:tavLst>
                                        <p:tav tm="0">
                                          <p:val>
                                            <p:strVal val="#ppt_x"/>
                                          </p:val>
                                        </p:tav>
                                        <p:tav tm="100000">
                                          <p:val>
                                            <p:strVal val="#ppt_x"/>
                                          </p:val>
                                        </p:tav>
                                      </p:tavLst>
                                    </p:anim>
                                    <p:anim calcmode="lin" valueType="num">
                                      <p:cBhvr>
                                        <p:cTn id="1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41" repeatCount="indefinite" fill="hold" display="0">
                  <p:stCondLst>
                    <p:cond delay="indefinite"/>
                  </p:stCondLst>
                  <p:endCondLst>
                    <p:cond evt="onStopAudio" delay="0">
                      <p:tgtEl>
                        <p:sldTgt/>
                      </p:tgtEl>
                    </p:cond>
                  </p:endCondLst>
                </p:cTn>
                <p:tgtEl>
                  <p:spTgt spid="45"/>
                </p:tgtEl>
              </p:cMediaNode>
            </p:video>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8" grpId="0"/>
      <p:bldP spid="29" grpId="0"/>
      <p:bldP spid="31" grpId="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068934"/>
            <a:ext cx="10225136" cy="40963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2017-03-31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加强野生动植物及其产品的进出境管理，保障野生动植物资源的合理利用和相关产业的可持续发展，提高贸易便利化水平，海关总署和国家濒管办决定在哈尔滨、福州、厦门、昆明海关开展野生动植物进出口证书通关作业联网无纸化试点工作。现将有关事项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日起，在哈尔滨、福州、厦门、昆明海关开展野生动植物进出口证书通关作业联网无纸化试点，联网无纸化的野生动植物进出口证书包括</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濒危野生动植物种国际贸易公约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允许进出口证明书、中华人民共和国野生动植物允许进出口证明书和非</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进出口野生动植物种商品目录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物种证明。</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二、试点期间，海关将通过野生动植物进出口证书联网核查方式验凭相关证书电子数据，以无纸方式申报的免予交验纸质野生动植物进口证书，海关不再进行纸面签注。</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使用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濒危野生动植物种国际贸易公约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允许进出口证明书进口及其他野生动植物进出口证书（包括中华人民共和国野生动植物允许进出口证明书和非</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进出口野生动植物种商品目录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物种证明）进出口野生动植物及其产品的，按照海关通关作业无纸化改革的规定，可采用无纸方式向海关申报，国家濒管办试点办事处不再发放纸质证书。</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15</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696744" cy="584775"/>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关于在哈尔滨、福州、厦门、昆明海关开展野生动植物进出口证书通关作业联网无纸化试点的公告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723457"/>
            <a:ext cx="10225136" cy="4585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申请人使用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濒危野生动植物种国际贸易公约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允许进出口证明书出口、再出口野生动植物及其产品的，          仍须由海关同时在纸质证书的第</a:t>
            </a:r>
            <a:r>
              <a:rPr lang="en-US" altLang="zh-CN" sz="1400" dirty="0" smtClean="0">
                <a:solidFill>
                  <a:srgbClr val="0070C0"/>
                </a:solidFill>
                <a:latin typeface="微软雅黑" pitchFamily="34" charset="-122"/>
                <a:ea typeface="微软雅黑" pitchFamily="34" charset="-122"/>
                <a:sym typeface="微软雅黑" pitchFamily="34" charset="-122"/>
              </a:rPr>
              <a:t>9</a:t>
            </a:r>
            <a:r>
              <a:rPr lang="zh-CN" altLang="en-US" sz="1400" dirty="0" smtClean="0">
                <a:solidFill>
                  <a:srgbClr val="0070C0"/>
                </a:solidFill>
                <a:latin typeface="微软雅黑" pitchFamily="34" charset="-122"/>
                <a:ea typeface="微软雅黑" pitchFamily="34" charset="-122"/>
                <a:sym typeface="微软雅黑" pitchFamily="34" charset="-122"/>
              </a:rPr>
              <a:t>栏进行逐项签注（包括提单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空运单号、数量</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单位、进出境口岸、日期、签名和公章），以供申请人按照国际公约规定在境外使用证书，签注日期为海关放行日期。</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试点地区以外的，申请人应按照现行规定向国家濒管办或者其办事处申领并在报关时向海关提交纸质野生动植物进出口证书。</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三、因海关和国家濒管办审核需要、计算机管理系统故障、其他管理部门需要验凭纸质野生动植物进出口证书等原因，可以转为有纸报关作业或补充提交纸质野生动植物进出口证书。</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四、野生动植物进出口证书通关作业联网无纸化试点以外事项，按照</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中华人民共和国濒危野生动植物进出口管理条例</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野生动植物进出口证书管理办法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（国家林业局 海关总署令</a:t>
            </a:r>
            <a:r>
              <a:rPr lang="en-US" altLang="zh-CN" sz="1400" dirty="0" smtClean="0">
                <a:solidFill>
                  <a:srgbClr val="0070C0"/>
                </a:solidFill>
                <a:latin typeface="微软雅黑" pitchFamily="34" charset="-122"/>
                <a:ea typeface="微软雅黑" pitchFamily="34" charset="-122"/>
                <a:sym typeface="微软雅黑" pitchFamily="34" charset="-122"/>
              </a:rPr>
              <a:t>2014</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34</a:t>
            </a:r>
            <a:r>
              <a:rPr lang="zh-CN" altLang="en-US" sz="1400" dirty="0" smtClean="0">
                <a:solidFill>
                  <a:srgbClr val="0070C0"/>
                </a:solidFill>
                <a:latin typeface="微软雅黑" pitchFamily="34" charset="-122"/>
                <a:ea typeface="微软雅黑" pitchFamily="34" charset="-122"/>
                <a:sym typeface="微软雅黑" pitchFamily="34" charset="-122"/>
              </a:rPr>
              <a:t>号）执行。</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海关联系方式：全国海关热线电话：</a:t>
            </a:r>
            <a:r>
              <a:rPr lang="en-US" altLang="zh-CN" sz="1400" dirty="0" smtClean="0">
                <a:solidFill>
                  <a:srgbClr val="0070C0"/>
                </a:solidFill>
                <a:latin typeface="微软雅黑" pitchFamily="34" charset="-122"/>
                <a:ea typeface="微软雅黑" pitchFamily="34" charset="-122"/>
                <a:sym typeface="微软雅黑" pitchFamily="34" charset="-122"/>
              </a:rPr>
              <a:t>12360</a:t>
            </a:r>
            <a:r>
              <a:rPr lang="zh-CN" altLang="en-US" sz="1400" dirty="0" smtClean="0">
                <a:solidFill>
                  <a:srgbClr val="0070C0"/>
                </a:solidFill>
                <a:latin typeface="微软雅黑" pitchFamily="34" charset="-122"/>
                <a:ea typeface="微软雅黑" pitchFamily="34" charset="-122"/>
                <a:sym typeface="微软雅黑" pitchFamily="34" charset="-122"/>
              </a:rPr>
              <a:t>。</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国家濒管办联系方式：国家濒管办黑龙江省办事处：</a:t>
            </a:r>
            <a:r>
              <a:rPr lang="en-US" altLang="zh-CN" sz="1400" dirty="0" smtClean="0">
                <a:solidFill>
                  <a:srgbClr val="0070C0"/>
                </a:solidFill>
                <a:latin typeface="微软雅黑" pitchFamily="34" charset="-122"/>
                <a:ea typeface="微软雅黑" pitchFamily="34" charset="-122"/>
                <a:sym typeface="微软雅黑" pitchFamily="34" charset="-122"/>
              </a:rPr>
              <a:t>0451-82337347  </a:t>
            </a:r>
            <a:r>
              <a:rPr lang="zh-CN" altLang="en-US" sz="1400" dirty="0" smtClean="0">
                <a:solidFill>
                  <a:srgbClr val="0070C0"/>
                </a:solidFill>
                <a:latin typeface="微软雅黑" pitchFamily="34" charset="-122"/>
                <a:ea typeface="微软雅黑" pitchFamily="34" charset="-122"/>
                <a:sym typeface="微软雅黑" pitchFamily="34" charset="-122"/>
              </a:rPr>
              <a:t>国家濒管办福州办事处：</a:t>
            </a:r>
            <a:r>
              <a:rPr lang="en-US" altLang="zh-CN" sz="1400" dirty="0" smtClean="0">
                <a:solidFill>
                  <a:srgbClr val="0070C0"/>
                </a:solidFill>
                <a:latin typeface="微软雅黑" pitchFamily="34" charset="-122"/>
                <a:ea typeface="微软雅黑" pitchFamily="34" charset="-122"/>
                <a:sym typeface="微软雅黑" pitchFamily="34" charset="-122"/>
              </a:rPr>
              <a:t>0591-87854975</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国家濒管办云南省办事处：</a:t>
            </a:r>
            <a:r>
              <a:rPr lang="en-US" altLang="zh-CN" sz="1400" dirty="0" smtClean="0">
                <a:solidFill>
                  <a:srgbClr val="0070C0"/>
                </a:solidFill>
                <a:latin typeface="微软雅黑" pitchFamily="34" charset="-122"/>
                <a:ea typeface="微软雅黑" pitchFamily="34" charset="-122"/>
                <a:sym typeface="微软雅黑" pitchFamily="34" charset="-122"/>
              </a:rPr>
              <a:t>0871-63101907</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 </a:t>
            </a:r>
            <a:endParaRPr lang="en-US" altLang="zh-CN" sz="1400" dirty="0" smtClean="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15</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二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税务</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two</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265313"/>
            <a:ext cx="10225136" cy="2531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根据</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财政部 商务部 国家税务总局关于继续执行研发机构采购设备增值税政策的通知</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（财税</a:t>
            </a:r>
            <a:r>
              <a:rPr lang="en-US" altLang="zh-CN" sz="1400" dirty="0" smtClean="0">
                <a:solidFill>
                  <a:srgbClr val="0070C0"/>
                </a:solidFill>
                <a:latin typeface="微软雅黑" pitchFamily="34" charset="-122"/>
                <a:ea typeface="微软雅黑" pitchFamily="34" charset="-122"/>
                <a:sym typeface="微软雅黑" pitchFamily="34" charset="-122"/>
              </a:rPr>
              <a:t>〔2016〕121</a:t>
            </a:r>
            <a:r>
              <a:rPr lang="zh-CN" altLang="en-US" sz="1400" dirty="0" smtClean="0">
                <a:solidFill>
                  <a:srgbClr val="0070C0"/>
                </a:solidFill>
                <a:latin typeface="微软雅黑" pitchFamily="34" charset="-122"/>
                <a:ea typeface="微软雅黑" pitchFamily="34" charset="-122"/>
                <a:sym typeface="微软雅黑" pitchFamily="34" charset="-122"/>
              </a:rPr>
              <a:t>号）规定，经商财政部，国家税务总局制定了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研发机构采购国产设备增值税退税管理办法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，现予以发布，自</a:t>
            </a:r>
            <a:r>
              <a:rPr lang="en-US" altLang="zh-CN" sz="1400" dirty="0" smtClean="0">
                <a:solidFill>
                  <a:srgbClr val="0070C0"/>
                </a:solidFill>
                <a:latin typeface="微软雅黑" pitchFamily="34" charset="-122"/>
                <a:ea typeface="微软雅黑" pitchFamily="34" charset="-122"/>
                <a:sym typeface="微软雅黑" pitchFamily="34" charset="-122"/>
              </a:rPr>
              <a:t>2016</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日至</a:t>
            </a:r>
            <a:r>
              <a:rPr lang="en-US" altLang="zh-CN" sz="1400" dirty="0" smtClean="0">
                <a:solidFill>
                  <a:srgbClr val="0070C0"/>
                </a:solidFill>
                <a:latin typeface="微软雅黑" pitchFamily="34" charset="-122"/>
                <a:ea typeface="微软雅黑" pitchFamily="34" charset="-122"/>
                <a:sym typeface="微软雅黑" pitchFamily="34" charset="-122"/>
              </a:rPr>
              <a:t>2018</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12</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31</a:t>
            </a:r>
            <a:r>
              <a:rPr lang="zh-CN" altLang="en-US" sz="1400" dirty="0" smtClean="0">
                <a:solidFill>
                  <a:srgbClr val="0070C0"/>
                </a:solidFill>
                <a:latin typeface="微软雅黑" pitchFamily="34" charset="-122"/>
                <a:ea typeface="微软雅黑" pitchFamily="34" charset="-122"/>
                <a:sym typeface="微软雅黑" pitchFamily="34" charset="-122"/>
              </a:rPr>
              <a:t>日施行。</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国家税务总局关于印发</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研发机构采购国产设备退税管理办法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的公告</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（国家税务总局公告</a:t>
            </a:r>
            <a:r>
              <a:rPr lang="en-US" altLang="zh-CN" sz="1400" dirty="0" smtClean="0">
                <a:solidFill>
                  <a:srgbClr val="0070C0"/>
                </a:solidFill>
                <a:latin typeface="微软雅黑" pitchFamily="34" charset="-122"/>
                <a:ea typeface="微软雅黑" pitchFamily="34" charset="-122"/>
                <a:sym typeface="微软雅黑" pitchFamily="34" charset="-122"/>
              </a:rPr>
              <a:t>2011</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73</a:t>
            </a:r>
            <a:r>
              <a:rPr lang="zh-CN" altLang="en-US" sz="1400" dirty="0" smtClean="0">
                <a:solidFill>
                  <a:srgbClr val="0070C0"/>
                </a:solidFill>
                <a:latin typeface="微软雅黑" pitchFamily="34" charset="-122"/>
                <a:ea typeface="微软雅黑" pitchFamily="34" charset="-122"/>
                <a:sym typeface="微软雅黑" pitchFamily="34" charset="-122"/>
              </a:rPr>
              <a:t>号）到期停止执行。</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附件：</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1.</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出口退（免）税备案表</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2.</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购进自用货物退税申报表</a:t>
            </a:r>
            <a:endParaRPr lang="en-US" altLang="zh-CN" sz="1400" dirty="0" smtClean="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5</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5" cstate="print"/>
          <a:srcRect/>
          <a:stretch>
            <a:fillRect/>
          </a:stretch>
        </p:blipFill>
        <p:spPr bwMode="auto">
          <a:xfrm>
            <a:off x="10111060" y="-92098"/>
            <a:ext cx="1963191" cy="1072826"/>
          </a:xfrm>
          <a:prstGeom prst="rect">
            <a:avLst/>
          </a:prstGeom>
          <a:noFill/>
        </p:spPr>
      </p:pic>
      <p:sp>
        <p:nvSpPr>
          <p:cNvPr id="43" name="TextBox 42"/>
          <p:cNvSpPr txBox="1"/>
          <p:nvPr/>
        </p:nvSpPr>
        <p:spPr>
          <a:xfrm>
            <a:off x="7105699" y="231031"/>
            <a:ext cx="3024336"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国家税务总局公告</a:t>
            </a:r>
          </a:p>
        </p:txBody>
      </p:sp>
      <p:sp>
        <p:nvSpPr>
          <p:cNvPr id="32" name="矩形 31"/>
          <p:cNvSpPr/>
          <p:nvPr/>
        </p:nvSpPr>
        <p:spPr>
          <a:xfrm>
            <a:off x="2929235" y="1412776"/>
            <a:ext cx="6480720"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关于发布</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研发机构采购国产设备增值税退税管理办法</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7824249" cy="523092"/>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smtClean="0"/>
              <a:t>研发机构采购国产设备增值税退税管理办法</a:t>
            </a:r>
            <a:endParaRPr lang="zh-CN" altLang="en-US" sz="2799" dirty="0"/>
          </a:p>
        </p:txBody>
      </p:sp>
      <p:sp>
        <p:nvSpPr>
          <p:cNvPr id="28" name="TextBox 6"/>
          <p:cNvSpPr txBox="1"/>
          <p:nvPr/>
        </p:nvSpPr>
        <p:spPr>
          <a:xfrm>
            <a:off x="480963" y="1059288"/>
            <a:ext cx="11089232" cy="5610072"/>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第一条 为规范研发机构采购国产设备退税管理，根据</a:t>
            </a:r>
            <a:r>
              <a:rPr lang="en-US" altLang="zh-CN" sz="1400" dirty="0" smtClean="0">
                <a:latin typeface="+mj-ea"/>
                <a:ea typeface="+mj-ea"/>
              </a:rPr>
              <a:t>《</a:t>
            </a:r>
            <a:r>
              <a:rPr lang="zh-CN" altLang="en-US" sz="1400" dirty="0" smtClean="0">
                <a:latin typeface="+mj-ea"/>
                <a:ea typeface="+mj-ea"/>
              </a:rPr>
              <a:t>财政部 商务部 国家税务总局关于继续执行研发机构采购设备增值税政策的通知</a:t>
            </a:r>
            <a:r>
              <a:rPr lang="en-US" altLang="zh-CN" sz="1400" dirty="0" smtClean="0">
                <a:latin typeface="+mj-ea"/>
                <a:ea typeface="+mj-ea"/>
              </a:rPr>
              <a:t>》</a:t>
            </a:r>
            <a:r>
              <a:rPr lang="zh-CN" altLang="en-US" sz="1400" dirty="0" smtClean="0">
                <a:latin typeface="+mj-ea"/>
                <a:ea typeface="+mj-ea"/>
              </a:rPr>
              <a:t>（财税</a:t>
            </a:r>
            <a:r>
              <a:rPr lang="en-US" altLang="zh-CN" sz="1400" dirty="0" smtClean="0">
                <a:latin typeface="+mj-ea"/>
                <a:ea typeface="+mj-ea"/>
              </a:rPr>
              <a:t>〔2016〕121</a:t>
            </a:r>
            <a:r>
              <a:rPr lang="zh-CN" altLang="en-US" sz="1400" dirty="0" smtClean="0">
                <a:latin typeface="+mj-ea"/>
                <a:ea typeface="+mj-ea"/>
              </a:rPr>
              <a:t>号）规定，制定本办法。</a:t>
            </a:r>
          </a:p>
          <a:p>
            <a:pPr>
              <a:lnSpc>
                <a:spcPct val="150000"/>
              </a:lnSpc>
            </a:pPr>
            <a:r>
              <a:rPr lang="zh-CN" altLang="en-US" sz="1400" dirty="0" smtClean="0">
                <a:latin typeface="+mj-ea"/>
                <a:ea typeface="+mj-ea"/>
              </a:rPr>
              <a:t>　　第二条 适用退税政策的研发机构（包括内资研发机构和外资研发中心，以下简称“研发机构”）采购的国产设备，按本办法实行全额退还增值税。</a:t>
            </a:r>
          </a:p>
          <a:p>
            <a:pPr>
              <a:lnSpc>
                <a:spcPct val="150000"/>
              </a:lnSpc>
            </a:pPr>
            <a:r>
              <a:rPr lang="zh-CN" altLang="en-US" sz="1400" dirty="0" smtClean="0">
                <a:latin typeface="+mj-ea"/>
                <a:ea typeface="+mj-ea"/>
              </a:rPr>
              <a:t>　　第三条 本办法第二条所称研发机构、采购的国产设备的范围，按财税</a:t>
            </a:r>
            <a:r>
              <a:rPr lang="en-US" altLang="zh-CN" sz="1400" dirty="0" smtClean="0">
                <a:latin typeface="+mj-ea"/>
                <a:ea typeface="+mj-ea"/>
              </a:rPr>
              <a:t>〔2016〕121</a:t>
            </a:r>
            <a:r>
              <a:rPr lang="zh-CN" altLang="en-US" sz="1400" dirty="0" smtClean="0">
                <a:latin typeface="+mj-ea"/>
                <a:ea typeface="+mj-ea"/>
              </a:rPr>
              <a:t>号文件规定执行。　　</a:t>
            </a:r>
          </a:p>
          <a:p>
            <a:pPr>
              <a:lnSpc>
                <a:spcPct val="150000"/>
              </a:lnSpc>
            </a:pPr>
            <a:r>
              <a:rPr lang="zh-CN" altLang="en-US" sz="1400" dirty="0" smtClean="0">
                <a:latin typeface="+mj-ea"/>
                <a:ea typeface="+mj-ea"/>
              </a:rPr>
              <a:t>　　第四条 主管研发机构退税的国家税务局（以下简称“主管国税机关”）负责办理研发机构采购国产设备退税的备案、审核、核准及后续管理工作。</a:t>
            </a:r>
          </a:p>
          <a:p>
            <a:pPr>
              <a:lnSpc>
                <a:spcPct val="150000"/>
              </a:lnSpc>
            </a:pPr>
            <a:r>
              <a:rPr lang="zh-CN" altLang="en-US" sz="1400" dirty="0" smtClean="0">
                <a:latin typeface="+mj-ea"/>
                <a:ea typeface="+mj-ea"/>
              </a:rPr>
              <a:t>　　第五条 研发机构享受采购国产设备退税政策，应于首次申报退税时，持以下资料向主管国税机关办理采购国产设备的退税备案手续：</a:t>
            </a:r>
          </a:p>
          <a:p>
            <a:pPr>
              <a:lnSpc>
                <a:spcPct val="150000"/>
              </a:lnSpc>
            </a:pPr>
            <a:r>
              <a:rPr lang="zh-CN" altLang="en-US" sz="1400" dirty="0" smtClean="0">
                <a:latin typeface="+mj-ea"/>
                <a:ea typeface="+mj-ea"/>
              </a:rPr>
              <a:t>　　（一）符合财税</a:t>
            </a:r>
            <a:r>
              <a:rPr lang="en-US" altLang="zh-CN" sz="1400" dirty="0" smtClean="0">
                <a:latin typeface="+mj-ea"/>
                <a:ea typeface="+mj-ea"/>
              </a:rPr>
              <a:t>〔2016〕121</a:t>
            </a:r>
            <a:r>
              <a:rPr lang="zh-CN" altLang="en-US" sz="1400" dirty="0" smtClean="0">
                <a:latin typeface="+mj-ea"/>
                <a:ea typeface="+mj-ea"/>
              </a:rPr>
              <a:t>号文件第一条、第二条规定的研发机构的证明资料；</a:t>
            </a:r>
          </a:p>
          <a:p>
            <a:pPr>
              <a:lnSpc>
                <a:spcPct val="150000"/>
              </a:lnSpc>
            </a:pPr>
            <a:r>
              <a:rPr lang="zh-CN" altLang="en-US" sz="1400" dirty="0" smtClean="0">
                <a:latin typeface="+mj-ea"/>
                <a:ea typeface="+mj-ea"/>
              </a:rPr>
              <a:t>　　（二）内容填写真实、完整的</a:t>
            </a:r>
            <a:r>
              <a:rPr lang="en-US" altLang="zh-CN" sz="1400" dirty="0" smtClean="0">
                <a:latin typeface="+mj-ea"/>
                <a:ea typeface="+mj-ea"/>
              </a:rPr>
              <a:t>《</a:t>
            </a:r>
            <a:r>
              <a:rPr lang="zh-CN" altLang="en-US" sz="1400" dirty="0" smtClean="0">
                <a:latin typeface="+mj-ea"/>
                <a:ea typeface="+mj-ea"/>
              </a:rPr>
              <a:t>出口退（免）税备案表</a:t>
            </a:r>
            <a:r>
              <a:rPr lang="en-US" altLang="zh-CN" sz="1400" dirty="0" smtClean="0">
                <a:latin typeface="+mj-ea"/>
                <a:ea typeface="+mj-ea"/>
              </a:rPr>
              <a:t>》</a:t>
            </a:r>
            <a:r>
              <a:rPr lang="zh-CN" altLang="en-US" sz="1400" dirty="0" smtClean="0">
                <a:latin typeface="+mj-ea"/>
                <a:ea typeface="+mj-ea"/>
              </a:rPr>
              <a:t>（附件</a:t>
            </a:r>
            <a:r>
              <a:rPr lang="en-US" altLang="zh-CN" sz="1400" dirty="0" smtClean="0">
                <a:latin typeface="+mj-ea"/>
                <a:ea typeface="+mj-ea"/>
              </a:rPr>
              <a:t>1</a:t>
            </a:r>
            <a:r>
              <a:rPr lang="zh-CN" altLang="en-US" sz="1400" dirty="0" smtClean="0">
                <a:latin typeface="+mj-ea"/>
                <a:ea typeface="+mj-ea"/>
              </a:rPr>
              <a:t>），其中“退税开户银行账号”须从税务登记的银行账号中选择一个填报；</a:t>
            </a:r>
          </a:p>
          <a:p>
            <a:pPr>
              <a:lnSpc>
                <a:spcPct val="150000"/>
              </a:lnSpc>
            </a:pPr>
            <a:r>
              <a:rPr lang="zh-CN" altLang="en-US" sz="1400" dirty="0" smtClean="0">
                <a:latin typeface="+mj-ea"/>
                <a:ea typeface="+mj-ea"/>
              </a:rPr>
              <a:t>　　（三）主管国税机关要求提供的其他资料。</a:t>
            </a:r>
          </a:p>
          <a:p>
            <a:pPr>
              <a:lnSpc>
                <a:spcPct val="150000"/>
              </a:lnSpc>
            </a:pPr>
            <a:r>
              <a:rPr lang="zh-CN" altLang="en-US" sz="1400" dirty="0" smtClean="0">
                <a:latin typeface="+mj-ea"/>
                <a:ea typeface="+mj-ea"/>
              </a:rPr>
              <a:t>　　本办法下发前已办理采购国产设备退税备案的，无需再办理采购国产设备的退税备案。</a:t>
            </a:r>
          </a:p>
          <a:p>
            <a:pPr>
              <a:lnSpc>
                <a:spcPct val="150000"/>
              </a:lnSpc>
            </a:pPr>
            <a:r>
              <a:rPr lang="zh-CN" altLang="en-US" sz="1400" dirty="0" smtClean="0">
                <a:latin typeface="+mj-ea"/>
                <a:ea typeface="+mj-ea"/>
              </a:rPr>
              <a:t>　　第六条 研发机构采购国产设备退税备案资料齐全，</a:t>
            </a:r>
            <a:r>
              <a:rPr lang="en-US" altLang="zh-CN" sz="1400" dirty="0" smtClean="0">
                <a:latin typeface="+mj-ea"/>
                <a:ea typeface="+mj-ea"/>
              </a:rPr>
              <a:t>《</a:t>
            </a:r>
            <a:r>
              <a:rPr lang="zh-CN" altLang="en-US" sz="1400" dirty="0" smtClean="0">
                <a:latin typeface="+mj-ea"/>
                <a:ea typeface="+mj-ea"/>
              </a:rPr>
              <a:t>出口退（免）税备案表</a:t>
            </a:r>
            <a:r>
              <a:rPr lang="en-US" altLang="zh-CN" sz="1400" dirty="0" smtClean="0">
                <a:latin typeface="+mj-ea"/>
                <a:ea typeface="+mj-ea"/>
              </a:rPr>
              <a:t>》</a:t>
            </a:r>
            <a:r>
              <a:rPr lang="zh-CN" altLang="en-US" sz="1400" dirty="0" smtClean="0">
                <a:latin typeface="+mj-ea"/>
                <a:ea typeface="+mj-ea"/>
              </a:rPr>
              <a:t>填写内容符合要求，签字、印章完整的，主管国税机关应当予以备案；备案资料或填写内容不符合上述要求的，主管国税机关应一次性告知研发机构，待其补正后再予备案。</a:t>
            </a:r>
          </a:p>
          <a:p>
            <a:pPr>
              <a:lnSpc>
                <a:spcPct val="150000"/>
              </a:lnSpc>
            </a:pPr>
            <a:r>
              <a:rPr lang="zh-CN" altLang="en-US" sz="1400" dirty="0" smtClean="0">
                <a:latin typeface="+mj-ea"/>
                <a:ea typeface="+mj-ea"/>
              </a:rPr>
              <a:t>　　第七条 已备案研发机构的</a:t>
            </a:r>
            <a:r>
              <a:rPr lang="en-US" altLang="zh-CN" sz="1400" dirty="0" smtClean="0">
                <a:latin typeface="+mj-ea"/>
                <a:ea typeface="+mj-ea"/>
              </a:rPr>
              <a:t>《</a:t>
            </a:r>
            <a:r>
              <a:rPr lang="zh-CN" altLang="en-US" sz="1400" dirty="0" smtClean="0">
                <a:latin typeface="+mj-ea"/>
                <a:ea typeface="+mj-ea"/>
              </a:rPr>
              <a:t>出口退（免）税备案表</a:t>
            </a:r>
            <a:r>
              <a:rPr lang="en-US" altLang="zh-CN" sz="1400" dirty="0" smtClean="0">
                <a:latin typeface="+mj-ea"/>
                <a:ea typeface="+mj-ea"/>
              </a:rPr>
              <a:t>》</a:t>
            </a:r>
            <a:r>
              <a:rPr lang="zh-CN" altLang="en-US" sz="1400" dirty="0" smtClean="0">
                <a:latin typeface="+mj-ea"/>
                <a:ea typeface="+mj-ea"/>
              </a:rPr>
              <a:t>中的内容发生变更的，须自变更之日起</a:t>
            </a:r>
            <a:r>
              <a:rPr lang="en-US" altLang="zh-CN" sz="1400" dirty="0" smtClean="0">
                <a:latin typeface="+mj-ea"/>
                <a:ea typeface="+mj-ea"/>
              </a:rPr>
              <a:t>30</a:t>
            </a:r>
            <a:r>
              <a:rPr lang="zh-CN" altLang="en-US" sz="1400" dirty="0" smtClean="0">
                <a:latin typeface="+mj-ea"/>
                <a:ea typeface="+mj-ea"/>
              </a:rPr>
              <a:t>日内，持相关证件、资料向主管国税机关办理变更内容的备案。</a:t>
            </a:r>
            <a:endParaRPr lang="en-US" altLang="zh-CN" sz="1400" dirty="0">
              <a:latin typeface="+mj-ea"/>
              <a:ea typeface="+mj-ea"/>
            </a:endParaRPr>
          </a:p>
        </p:txBody>
      </p:sp>
      <p:grpSp>
        <p:nvGrpSpPr>
          <p:cNvPr id="24" name="组合 28"/>
          <p:cNvGrpSpPr/>
          <p:nvPr/>
        </p:nvGrpSpPr>
        <p:grpSpPr>
          <a:xfrm>
            <a:off x="9049915" y="18864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1"/>
          <p:cNvGrpSpPr/>
          <p:nvPr/>
        </p:nvGrpSpPr>
        <p:grpSpPr>
          <a:xfrm>
            <a:off x="11282163" y="148478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37"/>
          <p:cNvGrpSpPr/>
          <p:nvPr/>
        </p:nvGrpSpPr>
        <p:grpSpPr>
          <a:xfrm>
            <a:off x="11426179" y="90872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51"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par>
                                <p:cTn id="12" presetID="2" presetClass="entr" presetSubtype="6" fill="hold" nodeType="withEffect">
                                  <p:stCondLst>
                                    <p:cond delay="75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1+#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75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1+#ppt_w/2"/>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7824249" cy="523092"/>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smtClean="0"/>
              <a:t>研发机构采购国产设备增值税退税管理办法</a:t>
            </a:r>
            <a:endParaRPr lang="zh-CN" altLang="en-US" sz="2799" dirty="0"/>
          </a:p>
        </p:txBody>
      </p:sp>
      <p:sp>
        <p:nvSpPr>
          <p:cNvPr id="28" name="TextBox 6"/>
          <p:cNvSpPr txBox="1"/>
          <p:nvPr/>
        </p:nvSpPr>
        <p:spPr>
          <a:xfrm>
            <a:off x="480963" y="980728"/>
            <a:ext cx="11089232" cy="5882775"/>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第八条 研发机构发生解散、破产、撤销以及其他依法应终止采购国产设备退税事项的，应持相关证件、资料向其主管国税机关办理撤回采购国产设备退税备案。主管国税机关应按规定为该研发机构结清退税款后，再予办理撤回采购国产设备退税备案。</a:t>
            </a:r>
          </a:p>
          <a:p>
            <a:pPr>
              <a:lnSpc>
                <a:spcPct val="150000"/>
              </a:lnSpc>
            </a:pPr>
            <a:r>
              <a:rPr lang="zh-CN" altLang="en-US" sz="1400" dirty="0" smtClean="0">
                <a:latin typeface="+mj-ea"/>
                <a:ea typeface="+mj-ea"/>
              </a:rPr>
              <a:t>　　外资研发中心在其退税资格复审前，因自身条件发生变化不再符合财税</a:t>
            </a:r>
            <a:r>
              <a:rPr lang="en-US" altLang="zh-CN" sz="1400" dirty="0" smtClean="0">
                <a:latin typeface="+mj-ea"/>
                <a:ea typeface="+mj-ea"/>
              </a:rPr>
              <a:t>〔2016〕121</a:t>
            </a:r>
            <a:r>
              <a:rPr lang="zh-CN" altLang="en-US" sz="1400" dirty="0" smtClean="0">
                <a:latin typeface="+mj-ea"/>
                <a:ea typeface="+mj-ea"/>
              </a:rPr>
              <a:t>号文件第二条规定条件的，自条件变化之日起，停止享受采购国产设备退税政策。上述外资研发中心应自条件变化之日起</a:t>
            </a:r>
            <a:r>
              <a:rPr lang="en-US" altLang="zh-CN" sz="1400" dirty="0" smtClean="0">
                <a:latin typeface="+mj-ea"/>
                <a:ea typeface="+mj-ea"/>
              </a:rPr>
              <a:t>30</a:t>
            </a:r>
            <a:r>
              <a:rPr lang="zh-CN" altLang="en-US" sz="1400" dirty="0" smtClean="0">
                <a:latin typeface="+mj-ea"/>
                <a:ea typeface="+mj-ea"/>
              </a:rPr>
              <a:t>日内办理撤回退税备案。未按时办理撤回退税备案并继续享受采购国产设备退税政策的，按本办法第十七条规定执行。</a:t>
            </a:r>
          </a:p>
          <a:p>
            <a:pPr>
              <a:lnSpc>
                <a:spcPct val="150000"/>
              </a:lnSpc>
            </a:pPr>
            <a:r>
              <a:rPr lang="zh-CN" altLang="en-US" sz="1400" dirty="0" smtClean="0">
                <a:latin typeface="+mj-ea"/>
                <a:ea typeface="+mj-ea"/>
              </a:rPr>
              <a:t>　　研发机构办理注销税务登记的，应先向主管国税机关办理撤回退税备案。</a:t>
            </a:r>
          </a:p>
          <a:p>
            <a:pPr>
              <a:lnSpc>
                <a:spcPct val="150000"/>
              </a:lnSpc>
            </a:pPr>
            <a:r>
              <a:rPr lang="zh-CN" altLang="en-US" sz="1400" dirty="0" smtClean="0">
                <a:latin typeface="+mj-ea"/>
                <a:ea typeface="+mj-ea"/>
              </a:rPr>
              <a:t>　　第九条 研发机构采购国产设备退税的申报期限，为采购国产设备之日（以发票开具日期为准）次月</a:t>
            </a:r>
            <a:r>
              <a:rPr lang="en-US" altLang="zh-CN" sz="1400" dirty="0" smtClean="0">
                <a:latin typeface="+mj-ea"/>
                <a:ea typeface="+mj-ea"/>
              </a:rPr>
              <a:t>1</a:t>
            </a:r>
            <a:r>
              <a:rPr lang="zh-CN" altLang="en-US" sz="1400" dirty="0" smtClean="0">
                <a:latin typeface="+mj-ea"/>
                <a:ea typeface="+mj-ea"/>
              </a:rPr>
              <a:t>日起至次年</a:t>
            </a:r>
            <a:r>
              <a:rPr lang="en-US" altLang="zh-CN" sz="1400" dirty="0" smtClean="0">
                <a:latin typeface="+mj-ea"/>
                <a:ea typeface="+mj-ea"/>
              </a:rPr>
              <a:t>4</a:t>
            </a:r>
            <a:r>
              <a:rPr lang="zh-CN" altLang="en-US" sz="1400" dirty="0" smtClean="0">
                <a:latin typeface="+mj-ea"/>
                <a:ea typeface="+mj-ea"/>
              </a:rPr>
              <a:t>月</a:t>
            </a:r>
            <a:r>
              <a:rPr lang="en-US" altLang="zh-CN" sz="1400" dirty="0" smtClean="0">
                <a:latin typeface="+mj-ea"/>
                <a:ea typeface="+mj-ea"/>
              </a:rPr>
              <a:t>30</a:t>
            </a:r>
            <a:r>
              <a:rPr lang="zh-CN" altLang="en-US" sz="1400" dirty="0" smtClean="0">
                <a:latin typeface="+mj-ea"/>
                <a:ea typeface="+mj-ea"/>
              </a:rPr>
              <a:t>日前的各增值税纳税申报期。逾期申报的，主管国税机关不再受理研发机构采购国产设备退税申报。</a:t>
            </a:r>
          </a:p>
          <a:p>
            <a:pPr>
              <a:lnSpc>
                <a:spcPct val="150000"/>
              </a:lnSpc>
            </a:pPr>
            <a:r>
              <a:rPr lang="zh-CN" altLang="en-US" sz="1400" dirty="0" smtClean="0">
                <a:latin typeface="+mj-ea"/>
                <a:ea typeface="+mj-ea"/>
              </a:rPr>
              <a:t>　　</a:t>
            </a:r>
            <a:r>
              <a:rPr lang="en-US" altLang="zh-CN" sz="1400" dirty="0" smtClean="0">
                <a:latin typeface="+mj-ea"/>
                <a:ea typeface="+mj-ea"/>
              </a:rPr>
              <a:t>2016</a:t>
            </a:r>
            <a:r>
              <a:rPr lang="zh-CN" altLang="en-US" sz="1400" dirty="0" smtClean="0">
                <a:latin typeface="+mj-ea"/>
                <a:ea typeface="+mj-ea"/>
              </a:rPr>
              <a:t>年研发机构采购国产设备退税申报期限延长至</a:t>
            </a:r>
            <a:r>
              <a:rPr lang="en-US" altLang="zh-CN" sz="1400" dirty="0" smtClean="0">
                <a:latin typeface="+mj-ea"/>
                <a:ea typeface="+mj-ea"/>
              </a:rPr>
              <a:t>2017</a:t>
            </a:r>
            <a:r>
              <a:rPr lang="zh-CN" altLang="en-US" sz="1400" dirty="0" smtClean="0">
                <a:latin typeface="+mj-ea"/>
                <a:ea typeface="+mj-ea"/>
              </a:rPr>
              <a:t>年</a:t>
            </a:r>
            <a:r>
              <a:rPr lang="en-US" altLang="zh-CN" sz="1400" dirty="0" smtClean="0">
                <a:latin typeface="+mj-ea"/>
                <a:ea typeface="+mj-ea"/>
              </a:rPr>
              <a:t>6</a:t>
            </a:r>
            <a:r>
              <a:rPr lang="zh-CN" altLang="en-US" sz="1400" dirty="0" smtClean="0">
                <a:latin typeface="+mj-ea"/>
                <a:ea typeface="+mj-ea"/>
              </a:rPr>
              <a:t>月</a:t>
            </a:r>
            <a:r>
              <a:rPr lang="en-US" altLang="zh-CN" sz="1400" dirty="0" smtClean="0">
                <a:latin typeface="+mj-ea"/>
                <a:ea typeface="+mj-ea"/>
              </a:rPr>
              <a:t>30</a:t>
            </a:r>
            <a:r>
              <a:rPr lang="zh-CN" altLang="en-US" sz="1400" dirty="0" smtClean="0">
                <a:latin typeface="+mj-ea"/>
                <a:ea typeface="+mj-ea"/>
              </a:rPr>
              <a:t>日前的增值税纳税申报期。</a:t>
            </a:r>
          </a:p>
          <a:p>
            <a:pPr>
              <a:lnSpc>
                <a:spcPct val="150000"/>
              </a:lnSpc>
            </a:pPr>
            <a:r>
              <a:rPr lang="zh-CN" altLang="en-US" sz="1400" dirty="0" smtClean="0">
                <a:latin typeface="+mj-ea"/>
                <a:ea typeface="+mj-ea"/>
              </a:rPr>
              <a:t>　　第十条 已备案的研发机构应在退税申报期内，凭下列资料向主管国税机关办理采购国产设备退税：</a:t>
            </a:r>
          </a:p>
          <a:p>
            <a:pPr>
              <a:lnSpc>
                <a:spcPct val="150000"/>
              </a:lnSpc>
            </a:pPr>
            <a:r>
              <a:rPr lang="zh-CN" altLang="en-US" sz="1400" dirty="0" smtClean="0">
                <a:latin typeface="+mj-ea"/>
                <a:ea typeface="+mj-ea"/>
              </a:rPr>
              <a:t>　　（一）</a:t>
            </a:r>
            <a:r>
              <a:rPr lang="en-US" altLang="zh-CN" sz="1400" dirty="0" smtClean="0">
                <a:latin typeface="+mj-ea"/>
                <a:ea typeface="+mj-ea"/>
              </a:rPr>
              <a:t>《</a:t>
            </a:r>
            <a:r>
              <a:rPr lang="zh-CN" altLang="en-US" sz="1400" dirty="0" smtClean="0">
                <a:latin typeface="+mj-ea"/>
                <a:ea typeface="+mj-ea"/>
              </a:rPr>
              <a:t>购进自用货物退税申报表</a:t>
            </a:r>
            <a:r>
              <a:rPr lang="en-US" altLang="zh-CN" sz="1400" dirty="0" smtClean="0">
                <a:latin typeface="+mj-ea"/>
                <a:ea typeface="+mj-ea"/>
              </a:rPr>
              <a:t>》</a:t>
            </a:r>
            <a:r>
              <a:rPr lang="zh-CN" altLang="en-US" sz="1400" dirty="0" smtClean="0">
                <a:latin typeface="+mj-ea"/>
                <a:ea typeface="+mj-ea"/>
              </a:rPr>
              <a:t>（附件</a:t>
            </a:r>
            <a:r>
              <a:rPr lang="en-US" altLang="zh-CN" sz="1400" dirty="0" smtClean="0">
                <a:latin typeface="+mj-ea"/>
                <a:ea typeface="+mj-ea"/>
              </a:rPr>
              <a:t>2</a:t>
            </a:r>
            <a:r>
              <a:rPr lang="zh-CN" altLang="en-US" sz="1400" dirty="0" smtClean="0">
                <a:latin typeface="+mj-ea"/>
                <a:ea typeface="+mj-ea"/>
              </a:rPr>
              <a:t>）；　　</a:t>
            </a:r>
          </a:p>
          <a:p>
            <a:pPr>
              <a:lnSpc>
                <a:spcPct val="150000"/>
              </a:lnSpc>
            </a:pPr>
            <a:r>
              <a:rPr lang="zh-CN" altLang="en-US" sz="1400" dirty="0" smtClean="0">
                <a:latin typeface="+mj-ea"/>
                <a:ea typeface="+mj-ea"/>
              </a:rPr>
              <a:t>　　（二）采购国产设备合同；</a:t>
            </a:r>
          </a:p>
          <a:p>
            <a:pPr>
              <a:lnSpc>
                <a:spcPct val="150000"/>
              </a:lnSpc>
            </a:pPr>
            <a:r>
              <a:rPr lang="zh-CN" altLang="en-US" sz="1400" dirty="0" smtClean="0">
                <a:latin typeface="+mj-ea"/>
                <a:ea typeface="+mj-ea"/>
              </a:rPr>
              <a:t>　　（三）增值税专用发票，或者开具时间为</a:t>
            </a:r>
            <a:r>
              <a:rPr lang="en-US" altLang="zh-CN" sz="1400" dirty="0" smtClean="0">
                <a:latin typeface="+mj-ea"/>
                <a:ea typeface="+mj-ea"/>
              </a:rPr>
              <a:t>2016</a:t>
            </a:r>
            <a:r>
              <a:rPr lang="zh-CN" altLang="en-US" sz="1400" dirty="0" smtClean="0">
                <a:latin typeface="+mj-ea"/>
                <a:ea typeface="+mj-ea"/>
              </a:rPr>
              <a:t>年</a:t>
            </a:r>
            <a:r>
              <a:rPr lang="en-US" altLang="zh-CN" sz="1400" dirty="0" smtClean="0">
                <a:latin typeface="+mj-ea"/>
                <a:ea typeface="+mj-ea"/>
              </a:rPr>
              <a:t>1</a:t>
            </a:r>
            <a:r>
              <a:rPr lang="zh-CN" altLang="en-US" sz="1400" dirty="0" smtClean="0">
                <a:latin typeface="+mj-ea"/>
                <a:ea typeface="+mj-ea"/>
              </a:rPr>
              <a:t>月</a:t>
            </a:r>
            <a:r>
              <a:rPr lang="en-US" altLang="zh-CN" sz="1400" dirty="0" smtClean="0">
                <a:latin typeface="+mj-ea"/>
                <a:ea typeface="+mj-ea"/>
              </a:rPr>
              <a:t>1</a:t>
            </a:r>
            <a:r>
              <a:rPr lang="zh-CN" altLang="en-US" sz="1400" dirty="0" smtClean="0">
                <a:latin typeface="+mj-ea"/>
                <a:ea typeface="+mj-ea"/>
              </a:rPr>
              <a:t>日至本办法发布之日前的增值税普通发票；</a:t>
            </a:r>
          </a:p>
          <a:p>
            <a:pPr>
              <a:lnSpc>
                <a:spcPct val="150000"/>
              </a:lnSpc>
            </a:pPr>
            <a:r>
              <a:rPr lang="zh-CN" altLang="en-US" sz="1400" dirty="0" smtClean="0">
                <a:latin typeface="+mj-ea"/>
                <a:ea typeface="+mj-ea"/>
              </a:rPr>
              <a:t>　　（四）主管国税机关要求提供的其他资料。</a:t>
            </a:r>
          </a:p>
          <a:p>
            <a:pPr>
              <a:lnSpc>
                <a:spcPct val="150000"/>
              </a:lnSpc>
            </a:pPr>
            <a:r>
              <a:rPr lang="zh-CN" altLang="en-US" sz="1400" dirty="0" smtClean="0">
                <a:latin typeface="+mj-ea"/>
                <a:ea typeface="+mj-ea"/>
              </a:rPr>
              <a:t>　　上述增值税专用发票，为认证通过或通过增值税发票选择确认平台选择确认的增值税专用发票。</a:t>
            </a:r>
          </a:p>
          <a:p>
            <a:pPr>
              <a:lnSpc>
                <a:spcPct val="150000"/>
              </a:lnSpc>
            </a:pPr>
            <a:r>
              <a:rPr lang="zh-CN" altLang="en-US" sz="1400" dirty="0" smtClean="0">
                <a:latin typeface="+mj-ea"/>
                <a:ea typeface="+mj-ea"/>
              </a:rPr>
              <a:t>　　第十一条 研发机构发生的真实采购国产设备业务，因</a:t>
            </a:r>
            <a:r>
              <a:rPr lang="en-US" altLang="zh-CN" sz="1400" dirty="0" smtClean="0">
                <a:latin typeface="+mj-ea"/>
                <a:ea typeface="+mj-ea"/>
              </a:rPr>
              <a:t>《</a:t>
            </a:r>
            <a:r>
              <a:rPr lang="zh-CN" altLang="en-US" sz="1400" dirty="0" smtClean="0">
                <a:latin typeface="+mj-ea"/>
                <a:ea typeface="+mj-ea"/>
              </a:rPr>
              <a:t>国家税务总局关于</a:t>
            </a:r>
            <a:r>
              <a:rPr lang="en-US" altLang="zh-CN" sz="1400" dirty="0" smtClean="0">
                <a:latin typeface="+mj-ea"/>
                <a:ea typeface="+mj-ea"/>
              </a:rPr>
              <a:t>〈</a:t>
            </a:r>
            <a:r>
              <a:rPr lang="zh-CN" altLang="en-US" sz="1400" dirty="0" smtClean="0">
                <a:latin typeface="+mj-ea"/>
                <a:ea typeface="+mj-ea"/>
              </a:rPr>
              <a:t>出口货物劳务增值税和消费税管理办法</a:t>
            </a:r>
            <a:r>
              <a:rPr lang="en-US" altLang="zh-CN" sz="1400" dirty="0" smtClean="0">
                <a:latin typeface="+mj-ea"/>
                <a:ea typeface="+mj-ea"/>
              </a:rPr>
              <a:t>〉</a:t>
            </a:r>
            <a:r>
              <a:rPr lang="zh-CN" altLang="en-US" sz="1400" dirty="0" smtClean="0">
                <a:latin typeface="+mj-ea"/>
                <a:ea typeface="+mj-ea"/>
              </a:rPr>
              <a:t>有关问题的公告</a:t>
            </a:r>
            <a:r>
              <a:rPr lang="en-US" altLang="zh-CN" sz="1400" dirty="0" smtClean="0">
                <a:latin typeface="+mj-ea"/>
                <a:ea typeface="+mj-ea"/>
              </a:rPr>
              <a:t>》</a:t>
            </a:r>
            <a:r>
              <a:rPr lang="zh-CN" altLang="en-US" sz="1400" dirty="0" smtClean="0">
                <a:latin typeface="+mj-ea"/>
                <a:ea typeface="+mj-ea"/>
              </a:rPr>
              <a:t>（国家税务总局公告</a:t>
            </a:r>
            <a:r>
              <a:rPr lang="en-US" altLang="zh-CN" sz="1400" dirty="0" smtClean="0">
                <a:latin typeface="+mj-ea"/>
                <a:ea typeface="+mj-ea"/>
              </a:rPr>
              <a:t>2013</a:t>
            </a:r>
            <a:r>
              <a:rPr lang="zh-CN" altLang="en-US" sz="1400" dirty="0" smtClean="0">
                <a:latin typeface="+mj-ea"/>
                <a:ea typeface="+mj-ea"/>
              </a:rPr>
              <a:t>年第</a:t>
            </a:r>
            <a:r>
              <a:rPr lang="en-US" altLang="zh-CN" sz="1400" dirty="0" smtClean="0">
                <a:latin typeface="+mj-ea"/>
                <a:ea typeface="+mj-ea"/>
              </a:rPr>
              <a:t>12</a:t>
            </a:r>
            <a:r>
              <a:rPr lang="zh-CN" altLang="en-US" sz="1400" dirty="0" smtClean="0">
                <a:latin typeface="+mj-ea"/>
                <a:ea typeface="+mj-ea"/>
              </a:rPr>
              <a:t>号）第二条第（十八）项规定的有关情形，无法在规定的退税申报期限内收齐单证的，可在退税申报期限截止之日前，向主管国税机关提出延期申请，并提供相关证明材料。经主管国税机关核准后，可延期申报。</a:t>
            </a:r>
            <a:endParaRPr lang="en-US" altLang="zh-CN" sz="1400" dirty="0">
              <a:latin typeface="+mj-ea"/>
              <a:ea typeface="+mj-ea"/>
            </a:endParaRPr>
          </a:p>
        </p:txBody>
      </p:sp>
      <p:grpSp>
        <p:nvGrpSpPr>
          <p:cNvPr id="2" name="组合 28"/>
          <p:cNvGrpSpPr/>
          <p:nvPr/>
        </p:nvGrpSpPr>
        <p:grpSpPr>
          <a:xfrm>
            <a:off x="10850115" y="3501008"/>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31"/>
          <p:cNvGrpSpPr/>
          <p:nvPr/>
        </p:nvGrpSpPr>
        <p:grpSpPr>
          <a:xfrm>
            <a:off x="11138147" y="242088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7"/>
          <p:cNvGrpSpPr/>
          <p:nvPr/>
        </p:nvGrpSpPr>
        <p:grpSpPr>
          <a:xfrm>
            <a:off x="11570195" y="162880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3"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par>
                                <p:cTn id="12" presetID="2" presetClass="entr" presetSubtype="6" fill="hold" nodeType="withEffect">
                                  <p:stCondLst>
                                    <p:cond delay="75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7824249" cy="523092"/>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smtClean="0"/>
              <a:t>研发机构采购国产设备增值税退税管理办法</a:t>
            </a:r>
            <a:endParaRPr lang="zh-CN" altLang="en-US" sz="2799" dirty="0"/>
          </a:p>
        </p:txBody>
      </p:sp>
      <p:sp>
        <p:nvSpPr>
          <p:cNvPr id="28" name="TextBox 6"/>
          <p:cNvSpPr txBox="1"/>
          <p:nvPr/>
        </p:nvSpPr>
        <p:spPr>
          <a:xfrm>
            <a:off x="480963" y="980728"/>
            <a:ext cx="11089232" cy="5286907"/>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第十二条 属于增值税一般纳税人的研发机构申报的采购国产设备退税，主管国税机关经审核符合规定的，应受理申报并审核办理退税手续。</a:t>
            </a:r>
          </a:p>
          <a:p>
            <a:pPr>
              <a:lnSpc>
                <a:spcPct val="150000"/>
              </a:lnSpc>
            </a:pPr>
            <a:r>
              <a:rPr lang="zh-CN" altLang="en-US" sz="1400" dirty="0" smtClean="0">
                <a:latin typeface="+mj-ea"/>
                <a:ea typeface="+mj-ea"/>
              </a:rPr>
              <a:t>　　研发机构申报的采购国产设备退税，属于下列情形之一的，主管国税机关应发函调查，在确认增值税发票真实、发票所列设备已按规定申报纳税后，方可办理退税：</a:t>
            </a:r>
          </a:p>
          <a:p>
            <a:pPr>
              <a:lnSpc>
                <a:spcPct val="150000"/>
              </a:lnSpc>
            </a:pPr>
            <a:r>
              <a:rPr lang="zh-CN" altLang="en-US" sz="1400" dirty="0" smtClean="0">
                <a:latin typeface="+mj-ea"/>
                <a:ea typeface="+mj-ea"/>
              </a:rPr>
              <a:t>　　（一）审核中发现疑点，经核实后仍不能排除的；</a:t>
            </a:r>
          </a:p>
          <a:p>
            <a:pPr>
              <a:lnSpc>
                <a:spcPct val="150000"/>
              </a:lnSpc>
            </a:pPr>
            <a:r>
              <a:rPr lang="zh-CN" altLang="en-US" sz="1400" dirty="0" smtClean="0">
                <a:latin typeface="+mj-ea"/>
                <a:ea typeface="+mj-ea"/>
              </a:rPr>
              <a:t>　　（二）一般纳税人申报退税时使用增值税普通发票的；</a:t>
            </a:r>
          </a:p>
          <a:p>
            <a:pPr>
              <a:lnSpc>
                <a:spcPct val="150000"/>
              </a:lnSpc>
            </a:pPr>
            <a:r>
              <a:rPr lang="zh-CN" altLang="en-US" sz="1400" dirty="0" smtClean="0">
                <a:latin typeface="+mj-ea"/>
                <a:ea typeface="+mj-ea"/>
              </a:rPr>
              <a:t>　　（三）非增值税一般纳税人申报退税的。</a:t>
            </a:r>
          </a:p>
          <a:p>
            <a:pPr>
              <a:lnSpc>
                <a:spcPct val="150000"/>
              </a:lnSpc>
            </a:pPr>
            <a:r>
              <a:rPr lang="zh-CN" altLang="en-US" sz="1400" dirty="0" smtClean="0">
                <a:latin typeface="+mj-ea"/>
                <a:ea typeface="+mj-ea"/>
              </a:rPr>
              <a:t>　　第十三条 研发机构采购国产设备的应退税额，为增值税发票（包括增值税专用发票、增值税普通发票，下同）上注明的税额。</a:t>
            </a:r>
          </a:p>
          <a:p>
            <a:pPr>
              <a:lnSpc>
                <a:spcPct val="150000"/>
              </a:lnSpc>
            </a:pPr>
            <a:r>
              <a:rPr lang="zh-CN" altLang="en-US" sz="1400" dirty="0" smtClean="0">
                <a:latin typeface="+mj-ea"/>
                <a:ea typeface="+mj-ea"/>
              </a:rPr>
              <a:t>　　第十四条 研发机构采购国产设备取得的增值税专用发票，已申报进项税额抵扣的，不得申报退税；已申报退税的，不得申报进项税额抵扣。</a:t>
            </a:r>
          </a:p>
          <a:p>
            <a:pPr>
              <a:lnSpc>
                <a:spcPct val="150000"/>
              </a:lnSpc>
            </a:pPr>
            <a:r>
              <a:rPr lang="zh-CN" altLang="en-US" sz="1400" dirty="0" smtClean="0">
                <a:latin typeface="+mj-ea"/>
                <a:ea typeface="+mj-ea"/>
              </a:rPr>
              <a:t>　　第十五条 主管国税机关应建立研发机构采购国产设备退税情况台账，记录国产设备的型号、发票开具时间、价格、已退税额等情况。</a:t>
            </a:r>
          </a:p>
          <a:p>
            <a:pPr>
              <a:lnSpc>
                <a:spcPct val="150000"/>
              </a:lnSpc>
            </a:pPr>
            <a:r>
              <a:rPr lang="zh-CN" altLang="en-US" sz="1400" dirty="0" smtClean="0">
                <a:latin typeface="+mj-ea"/>
                <a:ea typeface="+mj-ea"/>
              </a:rPr>
              <a:t>　　第十六条 研发机构已退税的国产设备，自增值税发票开具之日起</a:t>
            </a:r>
            <a:r>
              <a:rPr lang="en-US" altLang="zh-CN" sz="1400" dirty="0" smtClean="0">
                <a:latin typeface="+mj-ea"/>
                <a:ea typeface="+mj-ea"/>
              </a:rPr>
              <a:t>3</a:t>
            </a:r>
            <a:r>
              <a:rPr lang="zh-CN" altLang="en-US" sz="1400" dirty="0" smtClean="0">
                <a:latin typeface="+mj-ea"/>
                <a:ea typeface="+mj-ea"/>
              </a:rPr>
              <a:t>年内，设备所有权转移或移作他用的，研发机构须按照下列计算公式，向主管国税机关补缴已退税款。</a:t>
            </a:r>
          </a:p>
          <a:p>
            <a:pPr>
              <a:lnSpc>
                <a:spcPct val="150000"/>
              </a:lnSpc>
            </a:pPr>
            <a:r>
              <a:rPr lang="zh-CN" altLang="en-US" sz="1400" dirty="0" smtClean="0">
                <a:latin typeface="+mj-ea"/>
                <a:ea typeface="+mj-ea"/>
              </a:rPr>
              <a:t>　　应补税款＝增值税发票上注明的金额</a:t>
            </a:r>
            <a:r>
              <a:rPr lang="en-US" altLang="zh-CN" sz="1400" dirty="0" smtClean="0">
                <a:latin typeface="+mj-ea"/>
                <a:ea typeface="+mj-ea"/>
              </a:rPr>
              <a:t>×</a:t>
            </a:r>
            <a:r>
              <a:rPr lang="zh-CN" altLang="en-US" sz="1400" dirty="0" smtClean="0">
                <a:latin typeface="+mj-ea"/>
                <a:ea typeface="+mj-ea"/>
              </a:rPr>
              <a:t>（设备折余价值</a:t>
            </a:r>
            <a:r>
              <a:rPr lang="en-US" altLang="zh-CN" sz="1400" dirty="0" smtClean="0">
                <a:latin typeface="+mj-ea"/>
                <a:ea typeface="+mj-ea"/>
              </a:rPr>
              <a:t>÷</a:t>
            </a:r>
            <a:r>
              <a:rPr lang="zh-CN" altLang="en-US" sz="1400" dirty="0" smtClean="0">
                <a:latin typeface="+mj-ea"/>
                <a:ea typeface="+mj-ea"/>
              </a:rPr>
              <a:t>设备原值）</a:t>
            </a:r>
            <a:r>
              <a:rPr lang="en-US" altLang="zh-CN" sz="1400" dirty="0" smtClean="0">
                <a:latin typeface="+mj-ea"/>
                <a:ea typeface="+mj-ea"/>
              </a:rPr>
              <a:t>×</a:t>
            </a:r>
            <a:r>
              <a:rPr lang="zh-CN" altLang="en-US" sz="1400" dirty="0" smtClean="0">
                <a:latin typeface="+mj-ea"/>
                <a:ea typeface="+mj-ea"/>
              </a:rPr>
              <a:t>增值税适用税率    </a:t>
            </a:r>
          </a:p>
          <a:p>
            <a:pPr>
              <a:lnSpc>
                <a:spcPct val="150000"/>
              </a:lnSpc>
            </a:pPr>
            <a:r>
              <a:rPr lang="zh-CN" altLang="en-US" sz="1400" dirty="0" smtClean="0">
                <a:latin typeface="+mj-ea"/>
                <a:ea typeface="+mj-ea"/>
              </a:rPr>
              <a:t>　　设备折余价值＝设备原值</a:t>
            </a:r>
            <a:r>
              <a:rPr lang="en-US" altLang="zh-CN" sz="1400" dirty="0" smtClean="0">
                <a:latin typeface="+mj-ea"/>
                <a:ea typeface="+mj-ea"/>
              </a:rPr>
              <a:t>-</a:t>
            </a:r>
            <a:r>
              <a:rPr lang="zh-CN" altLang="en-US" sz="1400" dirty="0" smtClean="0">
                <a:latin typeface="+mj-ea"/>
                <a:ea typeface="+mj-ea"/>
              </a:rPr>
              <a:t>累计已提折旧    </a:t>
            </a:r>
          </a:p>
          <a:p>
            <a:pPr>
              <a:lnSpc>
                <a:spcPct val="150000"/>
              </a:lnSpc>
            </a:pPr>
            <a:r>
              <a:rPr lang="zh-CN" altLang="en-US" sz="1400" dirty="0" smtClean="0">
                <a:latin typeface="+mj-ea"/>
                <a:ea typeface="+mj-ea"/>
              </a:rPr>
              <a:t>　　设备原值和已提折旧按照企业所得税法的有关规定计算。</a:t>
            </a:r>
          </a:p>
        </p:txBody>
      </p:sp>
      <p:grpSp>
        <p:nvGrpSpPr>
          <p:cNvPr id="2" name="组合 28"/>
          <p:cNvGrpSpPr/>
          <p:nvPr/>
        </p:nvGrpSpPr>
        <p:grpSpPr>
          <a:xfrm>
            <a:off x="10922123" y="5517232"/>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31"/>
          <p:cNvGrpSpPr/>
          <p:nvPr/>
        </p:nvGrpSpPr>
        <p:grpSpPr>
          <a:xfrm>
            <a:off x="11282163" y="148478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7"/>
          <p:cNvGrpSpPr/>
          <p:nvPr/>
        </p:nvGrpSpPr>
        <p:grpSpPr>
          <a:xfrm>
            <a:off x="11426179" y="90872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3"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par>
                                <p:cTn id="12" presetID="2" presetClass="entr" presetSubtype="6" fill="hold" nodeType="withEffect">
                                  <p:stCondLst>
                                    <p:cond delay="75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7824249" cy="523092"/>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smtClean="0"/>
              <a:t>研发机构采购国产设备增值税退税管理办法</a:t>
            </a:r>
            <a:endParaRPr lang="zh-CN" altLang="en-US" sz="2799" dirty="0"/>
          </a:p>
        </p:txBody>
      </p:sp>
      <p:sp>
        <p:nvSpPr>
          <p:cNvPr id="28" name="TextBox 6"/>
          <p:cNvSpPr txBox="1"/>
          <p:nvPr/>
        </p:nvSpPr>
        <p:spPr>
          <a:xfrm>
            <a:off x="480963" y="980728"/>
            <a:ext cx="11089232" cy="2327956"/>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第十七条 研发机构以假冒采购国产设备退税资格、既申报抵扣又申报退税、虚构采购国产设备业务、提供虚假退税申报资料等手段骗取采购国产设备退税款的，主管国税机关应追回已退增值税税款，并依照税收征管法的有关规定处理。</a:t>
            </a:r>
          </a:p>
          <a:p>
            <a:pPr>
              <a:lnSpc>
                <a:spcPct val="150000"/>
              </a:lnSpc>
            </a:pPr>
            <a:r>
              <a:rPr lang="zh-CN" altLang="en-US" sz="1400" dirty="0" smtClean="0">
                <a:latin typeface="+mj-ea"/>
                <a:ea typeface="+mj-ea"/>
              </a:rPr>
              <a:t>　　第十八条 本办法未明确的其他退税管理事项，比照出口退税有关规定执行。</a:t>
            </a:r>
          </a:p>
          <a:p>
            <a:pPr>
              <a:lnSpc>
                <a:spcPct val="150000"/>
              </a:lnSpc>
            </a:pPr>
            <a:r>
              <a:rPr lang="zh-CN" altLang="en-US" sz="1400" dirty="0" smtClean="0">
                <a:latin typeface="+mj-ea"/>
                <a:ea typeface="+mj-ea"/>
              </a:rPr>
              <a:t>　　第十九条 本办法施行期限为</a:t>
            </a:r>
            <a:r>
              <a:rPr lang="en-US" altLang="zh-CN" sz="1400" dirty="0" smtClean="0">
                <a:latin typeface="+mj-ea"/>
                <a:ea typeface="+mj-ea"/>
              </a:rPr>
              <a:t>2016</a:t>
            </a:r>
            <a:r>
              <a:rPr lang="zh-CN" altLang="en-US" sz="1400" dirty="0" smtClean="0">
                <a:latin typeface="+mj-ea"/>
                <a:ea typeface="+mj-ea"/>
              </a:rPr>
              <a:t>年</a:t>
            </a:r>
            <a:r>
              <a:rPr lang="en-US" altLang="zh-CN" sz="1400" dirty="0" smtClean="0">
                <a:latin typeface="+mj-ea"/>
                <a:ea typeface="+mj-ea"/>
              </a:rPr>
              <a:t>1</a:t>
            </a:r>
            <a:r>
              <a:rPr lang="zh-CN" altLang="en-US" sz="1400" dirty="0" smtClean="0">
                <a:latin typeface="+mj-ea"/>
                <a:ea typeface="+mj-ea"/>
              </a:rPr>
              <a:t>月</a:t>
            </a:r>
            <a:r>
              <a:rPr lang="en-US" altLang="zh-CN" sz="1400" dirty="0" smtClean="0">
                <a:latin typeface="+mj-ea"/>
                <a:ea typeface="+mj-ea"/>
              </a:rPr>
              <a:t>1</a:t>
            </a:r>
            <a:r>
              <a:rPr lang="zh-CN" altLang="en-US" sz="1400" dirty="0" smtClean="0">
                <a:latin typeface="+mj-ea"/>
                <a:ea typeface="+mj-ea"/>
              </a:rPr>
              <a:t>日至</a:t>
            </a:r>
            <a:r>
              <a:rPr lang="en-US" altLang="zh-CN" sz="1400" dirty="0" smtClean="0">
                <a:latin typeface="+mj-ea"/>
                <a:ea typeface="+mj-ea"/>
              </a:rPr>
              <a:t>2018</a:t>
            </a:r>
            <a:r>
              <a:rPr lang="zh-CN" altLang="en-US" sz="1400" dirty="0" smtClean="0">
                <a:latin typeface="+mj-ea"/>
                <a:ea typeface="+mj-ea"/>
              </a:rPr>
              <a:t>年</a:t>
            </a:r>
            <a:r>
              <a:rPr lang="en-US" altLang="zh-CN" sz="1400" dirty="0" smtClean="0">
                <a:latin typeface="+mj-ea"/>
                <a:ea typeface="+mj-ea"/>
              </a:rPr>
              <a:t>12</a:t>
            </a:r>
            <a:r>
              <a:rPr lang="zh-CN" altLang="en-US" sz="1400" dirty="0" smtClean="0">
                <a:latin typeface="+mj-ea"/>
                <a:ea typeface="+mj-ea"/>
              </a:rPr>
              <a:t>月</a:t>
            </a:r>
            <a:r>
              <a:rPr lang="en-US" altLang="zh-CN" sz="1400" dirty="0" smtClean="0">
                <a:latin typeface="+mj-ea"/>
                <a:ea typeface="+mj-ea"/>
              </a:rPr>
              <a:t>31</a:t>
            </a:r>
            <a:r>
              <a:rPr lang="zh-CN" altLang="en-US" sz="1400" dirty="0" smtClean="0">
                <a:latin typeface="+mj-ea"/>
                <a:ea typeface="+mj-ea"/>
              </a:rPr>
              <a:t>日，以增值税发票开具日期为准。</a:t>
            </a:r>
            <a:endParaRPr lang="en-US" altLang="zh-CN" sz="1400" dirty="0" smtClean="0">
              <a:latin typeface="+mj-ea"/>
              <a:ea typeface="+mj-ea"/>
            </a:endParaRPr>
          </a:p>
          <a:p>
            <a:pPr>
              <a:lnSpc>
                <a:spcPct val="150000"/>
              </a:lnSpc>
            </a:pPr>
            <a:endParaRPr lang="zh-CN" altLang="en-US" sz="1400" dirty="0" smtClean="0">
              <a:latin typeface="+mj-ea"/>
              <a:ea typeface="+mj-ea"/>
            </a:endParaRPr>
          </a:p>
          <a:p>
            <a:pPr algn="r">
              <a:lnSpc>
                <a:spcPct val="150000"/>
              </a:lnSpc>
            </a:pPr>
            <a:r>
              <a:rPr lang="zh-CN" altLang="en-US" sz="1400" dirty="0" smtClean="0">
                <a:latin typeface="+mj-ea"/>
                <a:ea typeface="+mj-ea"/>
              </a:rPr>
              <a:t>国家税务总局</a:t>
            </a:r>
          </a:p>
          <a:p>
            <a:pPr algn="r">
              <a:lnSpc>
                <a:spcPct val="150000"/>
              </a:lnSpc>
            </a:pPr>
            <a:r>
              <a:rPr lang="en-US" altLang="zh-CN" sz="1400" dirty="0" smtClean="0">
                <a:latin typeface="+mj-ea"/>
                <a:ea typeface="+mj-ea"/>
              </a:rPr>
              <a:t>2017</a:t>
            </a:r>
            <a:r>
              <a:rPr lang="zh-CN" altLang="en-US" sz="1400" dirty="0" smtClean="0">
                <a:latin typeface="+mj-ea"/>
                <a:ea typeface="+mj-ea"/>
              </a:rPr>
              <a:t>年</a:t>
            </a:r>
            <a:r>
              <a:rPr lang="en-US" altLang="zh-CN" sz="1400" dirty="0" smtClean="0">
                <a:latin typeface="+mj-ea"/>
                <a:ea typeface="+mj-ea"/>
              </a:rPr>
              <a:t>3</a:t>
            </a:r>
            <a:r>
              <a:rPr lang="zh-CN" altLang="en-US" sz="1400" dirty="0" smtClean="0">
                <a:latin typeface="+mj-ea"/>
                <a:ea typeface="+mj-ea"/>
              </a:rPr>
              <a:t>月</a:t>
            </a:r>
            <a:r>
              <a:rPr lang="en-US" altLang="zh-CN" sz="1400" dirty="0" smtClean="0">
                <a:latin typeface="+mj-ea"/>
                <a:ea typeface="+mj-ea"/>
              </a:rPr>
              <a:t>14</a:t>
            </a:r>
            <a:r>
              <a:rPr lang="zh-CN" altLang="en-US" sz="1400" dirty="0" smtClean="0">
                <a:latin typeface="+mj-ea"/>
                <a:ea typeface="+mj-ea"/>
              </a:rPr>
              <a:t>日</a:t>
            </a:r>
          </a:p>
        </p:txBody>
      </p:sp>
      <p:grpSp>
        <p:nvGrpSpPr>
          <p:cNvPr id="2" name="组合 28"/>
          <p:cNvGrpSpPr/>
          <p:nvPr/>
        </p:nvGrpSpPr>
        <p:grpSpPr>
          <a:xfrm>
            <a:off x="10994131" y="342900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31"/>
          <p:cNvGrpSpPr/>
          <p:nvPr/>
        </p:nvGrpSpPr>
        <p:grpSpPr>
          <a:xfrm>
            <a:off x="11714211" y="2852936"/>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7"/>
          <p:cNvGrpSpPr/>
          <p:nvPr/>
        </p:nvGrpSpPr>
        <p:grpSpPr>
          <a:xfrm>
            <a:off x="10634091" y="242088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3"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pic>
        <p:nvPicPr>
          <p:cNvPr id="1029" name="Picture 5" descr="C:\Users\Administrator\Desktop\QQ图片20170401094815.png"/>
          <p:cNvPicPr>
            <a:picLocks noChangeAspect="1" noChangeArrowheads="1"/>
          </p:cNvPicPr>
          <p:nvPr/>
        </p:nvPicPr>
        <p:blipFill>
          <a:blip r:embed="rId4" cstate="print"/>
          <a:srcRect/>
          <a:stretch>
            <a:fillRect/>
          </a:stretch>
        </p:blipFill>
        <p:spPr bwMode="auto">
          <a:xfrm>
            <a:off x="3649315" y="3398332"/>
            <a:ext cx="3600400" cy="3459668"/>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par>
                                <p:cTn id="12" presetID="2" presetClass="entr" presetSubtype="6" fill="hold" nodeType="withEffect">
                                  <p:stCondLst>
                                    <p:cond delay="75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913794" y="31361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smtClean="0"/>
              <a:t>解读</a:t>
            </a:r>
            <a:endParaRPr lang="zh-CN" altLang="en-US" sz="2799" dirty="0"/>
          </a:p>
        </p:txBody>
      </p:sp>
      <p:sp>
        <p:nvSpPr>
          <p:cNvPr id="52" name="六边形 51"/>
          <p:cNvSpPr/>
          <p:nvPr/>
        </p:nvSpPr>
        <p:spPr>
          <a:xfrm rot="16200000">
            <a:off x="385420" y="1300022"/>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3" name="TextBox 33"/>
          <p:cNvSpPr txBox="1"/>
          <p:nvPr/>
        </p:nvSpPr>
        <p:spPr>
          <a:xfrm>
            <a:off x="560699" y="1412776"/>
            <a:ext cx="732723" cy="748622"/>
          </a:xfrm>
          <a:prstGeom prst="rect">
            <a:avLst/>
          </a:prstGeom>
          <a:noFill/>
        </p:spPr>
        <p:txBody>
          <a:bodyPr wrap="none" rtlCol="0">
            <a:spAutoFit/>
          </a:bodyPr>
          <a:lstStyle/>
          <a:p>
            <a:r>
              <a:rPr lang="en-US" altLang="zh-CN" sz="4266" dirty="0">
                <a:solidFill>
                  <a:prstClr val="white"/>
                </a:solidFill>
                <a:latin typeface="+mj-ea"/>
                <a:ea typeface="+mj-ea"/>
              </a:rPr>
              <a:t>01</a:t>
            </a:r>
            <a:endParaRPr lang="zh-CN" altLang="en-US" sz="4266" dirty="0">
              <a:solidFill>
                <a:prstClr val="white"/>
              </a:solidFill>
              <a:latin typeface="+mj-ea"/>
              <a:ea typeface="+mj-ea"/>
            </a:endParaRPr>
          </a:p>
        </p:txBody>
      </p:sp>
      <p:sp>
        <p:nvSpPr>
          <p:cNvPr id="54" name="六边形 53"/>
          <p:cNvSpPr/>
          <p:nvPr/>
        </p:nvSpPr>
        <p:spPr>
          <a:xfrm rot="16200000">
            <a:off x="377693" y="2740183"/>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5" name="TextBox 35"/>
          <p:cNvSpPr txBox="1"/>
          <p:nvPr/>
        </p:nvSpPr>
        <p:spPr>
          <a:xfrm>
            <a:off x="483921" y="2889288"/>
            <a:ext cx="732723" cy="748622"/>
          </a:xfrm>
          <a:prstGeom prst="rect">
            <a:avLst/>
          </a:prstGeom>
          <a:noFill/>
        </p:spPr>
        <p:txBody>
          <a:bodyPr wrap="none" rtlCol="0">
            <a:spAutoFit/>
          </a:bodyPr>
          <a:lstStyle/>
          <a:p>
            <a:r>
              <a:rPr lang="en-US" altLang="zh-CN" sz="4266" dirty="0">
                <a:solidFill>
                  <a:prstClr val="white"/>
                </a:solidFill>
                <a:latin typeface="+mj-ea"/>
                <a:ea typeface="+mj-ea"/>
              </a:rPr>
              <a:t>02</a:t>
            </a:r>
            <a:endParaRPr lang="zh-CN" altLang="en-US" sz="4266" dirty="0">
              <a:solidFill>
                <a:prstClr val="white"/>
              </a:solidFill>
              <a:latin typeface="+mj-ea"/>
              <a:ea typeface="+mj-ea"/>
            </a:endParaRPr>
          </a:p>
        </p:txBody>
      </p:sp>
      <p:sp>
        <p:nvSpPr>
          <p:cNvPr id="58" name="TextBox 38"/>
          <p:cNvSpPr txBox="1"/>
          <p:nvPr/>
        </p:nvSpPr>
        <p:spPr bwMode="auto">
          <a:xfrm>
            <a:off x="1489075" y="1340768"/>
            <a:ext cx="8064896" cy="403957"/>
          </a:xfrm>
          <a:prstGeom prst="rect">
            <a:avLst/>
          </a:prstGeom>
          <a:noFill/>
        </p:spPr>
        <p:txBody>
          <a:bodyPr wrap="square">
            <a:spAutoFit/>
          </a:bodyPr>
          <a:lstStyle/>
          <a:p>
            <a:pPr defTabSz="1218926">
              <a:lnSpc>
                <a:spcPct val="150000"/>
              </a:lnSpc>
              <a:defRPr/>
            </a:pPr>
            <a:r>
              <a:rPr lang="zh-CN" altLang="en-US" sz="1600" b="1" kern="0" dirty="0" smtClean="0">
                <a:solidFill>
                  <a:schemeClr val="tx1">
                    <a:lumMod val="95000"/>
                    <a:lumOff val="5000"/>
                  </a:schemeClr>
                </a:solidFill>
                <a:latin typeface="+mj-ea"/>
                <a:ea typeface="+mj-ea"/>
              </a:rPr>
              <a:t>一、</a:t>
            </a:r>
            <a:r>
              <a:rPr lang="en-US" altLang="zh-CN" sz="1600" b="1" kern="0" dirty="0" smtClean="0">
                <a:solidFill>
                  <a:schemeClr val="tx1">
                    <a:lumMod val="95000"/>
                    <a:lumOff val="5000"/>
                  </a:schemeClr>
                </a:solidFill>
                <a:latin typeface="+mj-ea"/>
                <a:ea typeface="+mj-ea"/>
              </a:rPr>
              <a:t>《</a:t>
            </a:r>
            <a:r>
              <a:rPr lang="zh-CN" altLang="en-US" sz="1600" b="1" kern="0" dirty="0" smtClean="0">
                <a:solidFill>
                  <a:schemeClr val="tx1">
                    <a:lumMod val="95000"/>
                    <a:lumOff val="5000"/>
                  </a:schemeClr>
                </a:solidFill>
                <a:latin typeface="+mj-ea"/>
                <a:ea typeface="+mj-ea"/>
              </a:rPr>
              <a:t>办法</a:t>
            </a:r>
            <a:r>
              <a:rPr lang="en-US" altLang="zh-CN" sz="1600" b="1" kern="0" dirty="0" smtClean="0">
                <a:solidFill>
                  <a:schemeClr val="tx1">
                    <a:lumMod val="95000"/>
                    <a:lumOff val="5000"/>
                  </a:schemeClr>
                </a:solidFill>
                <a:latin typeface="+mj-ea"/>
                <a:ea typeface="+mj-ea"/>
              </a:rPr>
              <a:t>》</a:t>
            </a:r>
            <a:r>
              <a:rPr lang="zh-CN" altLang="en-US" sz="1600" b="1" kern="0" dirty="0" smtClean="0">
                <a:solidFill>
                  <a:schemeClr val="tx1">
                    <a:lumMod val="95000"/>
                    <a:lumOff val="5000"/>
                  </a:schemeClr>
                </a:solidFill>
                <a:latin typeface="+mj-ea"/>
                <a:ea typeface="+mj-ea"/>
              </a:rPr>
              <a:t>出台的背景</a:t>
            </a:r>
            <a:endParaRPr lang="zh-CN" altLang="en-US" sz="1600" b="1" kern="0" dirty="0">
              <a:solidFill>
                <a:schemeClr val="tx1">
                  <a:lumMod val="95000"/>
                  <a:lumOff val="5000"/>
                </a:schemeClr>
              </a:solidFill>
              <a:latin typeface="+mj-ea"/>
              <a:ea typeface="+mj-ea"/>
            </a:endParaRPr>
          </a:p>
        </p:txBody>
      </p:sp>
      <p:sp>
        <p:nvSpPr>
          <p:cNvPr id="59" name="TextBox 39"/>
          <p:cNvSpPr txBox="1"/>
          <p:nvPr/>
        </p:nvSpPr>
        <p:spPr bwMode="auto">
          <a:xfrm>
            <a:off x="1489075" y="2852936"/>
            <a:ext cx="3777864" cy="403957"/>
          </a:xfrm>
          <a:prstGeom prst="rect">
            <a:avLst/>
          </a:prstGeom>
          <a:noFill/>
        </p:spPr>
        <p:txBody>
          <a:bodyPr wrap="square">
            <a:spAutoFit/>
          </a:bodyPr>
          <a:lstStyle/>
          <a:p>
            <a:pPr defTabSz="1218926">
              <a:lnSpc>
                <a:spcPct val="150000"/>
              </a:lnSpc>
              <a:defRPr/>
            </a:pPr>
            <a:r>
              <a:rPr lang="zh-CN" altLang="en-US" sz="1600" b="1" kern="0" dirty="0" smtClean="0">
                <a:solidFill>
                  <a:schemeClr val="tx1">
                    <a:lumMod val="95000"/>
                    <a:lumOff val="5000"/>
                  </a:schemeClr>
                </a:solidFill>
                <a:latin typeface="+mj-ea"/>
                <a:ea typeface="+mj-ea"/>
              </a:rPr>
              <a:t>二、</a:t>
            </a:r>
            <a:r>
              <a:rPr lang="en-US" altLang="zh-CN" sz="1600" b="1" kern="0" dirty="0" smtClean="0">
                <a:solidFill>
                  <a:schemeClr val="tx1">
                    <a:lumMod val="95000"/>
                    <a:lumOff val="5000"/>
                  </a:schemeClr>
                </a:solidFill>
                <a:latin typeface="+mj-ea"/>
                <a:ea typeface="+mj-ea"/>
              </a:rPr>
              <a:t>《</a:t>
            </a:r>
            <a:r>
              <a:rPr lang="zh-CN" altLang="en-US" sz="1600" b="1" kern="0" dirty="0" smtClean="0">
                <a:solidFill>
                  <a:schemeClr val="tx1">
                    <a:lumMod val="95000"/>
                    <a:lumOff val="5000"/>
                  </a:schemeClr>
                </a:solidFill>
                <a:latin typeface="+mj-ea"/>
                <a:ea typeface="+mj-ea"/>
              </a:rPr>
              <a:t>办法</a:t>
            </a:r>
            <a:r>
              <a:rPr lang="en-US" altLang="zh-CN" sz="1600" b="1" kern="0" dirty="0" smtClean="0">
                <a:solidFill>
                  <a:schemeClr val="tx1">
                    <a:lumMod val="95000"/>
                    <a:lumOff val="5000"/>
                  </a:schemeClr>
                </a:solidFill>
                <a:latin typeface="+mj-ea"/>
                <a:ea typeface="+mj-ea"/>
              </a:rPr>
              <a:t>》</a:t>
            </a:r>
            <a:r>
              <a:rPr lang="zh-CN" altLang="en-US" sz="1600" b="1" kern="0" dirty="0" smtClean="0">
                <a:solidFill>
                  <a:schemeClr val="tx1">
                    <a:lumMod val="95000"/>
                    <a:lumOff val="5000"/>
                  </a:schemeClr>
                </a:solidFill>
                <a:latin typeface="+mj-ea"/>
                <a:ea typeface="+mj-ea"/>
              </a:rPr>
              <a:t>的主要内容</a:t>
            </a:r>
            <a:endParaRPr lang="zh-CN" altLang="en-US" sz="1600" b="1" kern="0" dirty="0">
              <a:solidFill>
                <a:schemeClr val="tx1">
                  <a:lumMod val="95000"/>
                  <a:lumOff val="5000"/>
                </a:schemeClr>
              </a:solidFill>
              <a:latin typeface="+mj-ea"/>
              <a:ea typeface="+mj-ea"/>
            </a:endParaRPr>
          </a:p>
        </p:txBody>
      </p:sp>
      <p:sp>
        <p:nvSpPr>
          <p:cNvPr id="60" name="TextBox 40"/>
          <p:cNvSpPr txBox="1"/>
          <p:nvPr/>
        </p:nvSpPr>
        <p:spPr bwMode="auto">
          <a:xfrm>
            <a:off x="1201044" y="3429000"/>
            <a:ext cx="10225136" cy="3046988"/>
          </a:xfrm>
          <a:prstGeom prst="rect">
            <a:avLst/>
          </a:prstGeom>
          <a:noFill/>
        </p:spPr>
        <p:txBody>
          <a:bodyPr wrap="square">
            <a:spAutoFit/>
          </a:bodyPr>
          <a:lstStyle/>
          <a:p>
            <a:pPr defTabSz="1218926">
              <a:lnSpc>
                <a:spcPct val="150000"/>
              </a:lnSpc>
              <a:defRPr/>
            </a:pPr>
            <a:r>
              <a:rPr lang="zh-CN" altLang="en-US" sz="1600" kern="0" dirty="0" smtClean="0">
                <a:solidFill>
                  <a:schemeClr val="tx1">
                    <a:lumMod val="95000"/>
                    <a:lumOff val="5000"/>
                  </a:schemeClr>
                </a:solidFill>
                <a:latin typeface="+mj-ea"/>
                <a:ea typeface="+mj-ea"/>
              </a:rPr>
              <a:t>　　</a:t>
            </a:r>
            <a:r>
              <a:rPr lang="en-US" altLang="zh-CN" sz="1600" kern="0" dirty="0" smtClean="0">
                <a:solidFill>
                  <a:schemeClr val="tx1">
                    <a:lumMod val="95000"/>
                    <a:lumOff val="5000"/>
                  </a:schemeClr>
                </a:solidFill>
                <a:latin typeface="+mj-ea"/>
                <a:ea typeface="+mj-ea"/>
              </a:rPr>
              <a:t>《</a:t>
            </a:r>
            <a:r>
              <a:rPr lang="zh-CN" altLang="en-US" sz="1600" kern="0" dirty="0" smtClean="0">
                <a:solidFill>
                  <a:schemeClr val="tx1">
                    <a:lumMod val="95000"/>
                    <a:lumOff val="5000"/>
                  </a:schemeClr>
                </a:solidFill>
                <a:latin typeface="+mj-ea"/>
                <a:ea typeface="+mj-ea"/>
              </a:rPr>
              <a:t>办法</a:t>
            </a:r>
            <a:r>
              <a:rPr lang="en-US" altLang="zh-CN" sz="1600" kern="0" dirty="0" smtClean="0">
                <a:solidFill>
                  <a:schemeClr val="tx1">
                    <a:lumMod val="95000"/>
                    <a:lumOff val="5000"/>
                  </a:schemeClr>
                </a:solidFill>
                <a:latin typeface="+mj-ea"/>
                <a:ea typeface="+mj-ea"/>
              </a:rPr>
              <a:t>》</a:t>
            </a:r>
            <a:r>
              <a:rPr lang="zh-CN" altLang="en-US" sz="1600" kern="0" dirty="0" smtClean="0">
                <a:solidFill>
                  <a:schemeClr val="tx1">
                    <a:lumMod val="95000"/>
                    <a:lumOff val="5000"/>
                  </a:schemeClr>
                </a:solidFill>
                <a:latin typeface="+mj-ea"/>
                <a:ea typeface="+mj-ea"/>
              </a:rPr>
              <a:t>是在国家税务总局</a:t>
            </a:r>
            <a:r>
              <a:rPr lang="en-US" altLang="zh-CN" sz="1600" kern="0" dirty="0" smtClean="0">
                <a:solidFill>
                  <a:schemeClr val="tx1">
                    <a:lumMod val="95000"/>
                    <a:lumOff val="5000"/>
                  </a:schemeClr>
                </a:solidFill>
                <a:latin typeface="+mj-ea"/>
                <a:ea typeface="+mj-ea"/>
              </a:rPr>
              <a:t>2011</a:t>
            </a:r>
            <a:r>
              <a:rPr lang="zh-CN" altLang="en-US" sz="1600" kern="0" dirty="0" smtClean="0">
                <a:solidFill>
                  <a:schemeClr val="tx1">
                    <a:lumMod val="95000"/>
                    <a:lumOff val="5000"/>
                  </a:schemeClr>
                </a:solidFill>
                <a:latin typeface="+mj-ea"/>
                <a:ea typeface="+mj-ea"/>
              </a:rPr>
              <a:t>年制定的</a:t>
            </a:r>
            <a:r>
              <a:rPr lang="en-US" altLang="zh-CN" sz="1600" kern="0" dirty="0" smtClean="0">
                <a:solidFill>
                  <a:schemeClr val="tx1">
                    <a:lumMod val="95000"/>
                    <a:lumOff val="5000"/>
                  </a:schemeClr>
                </a:solidFill>
                <a:latin typeface="+mj-ea"/>
                <a:ea typeface="+mj-ea"/>
              </a:rPr>
              <a:t>《</a:t>
            </a:r>
            <a:r>
              <a:rPr lang="zh-CN" altLang="en-US" sz="1600" kern="0" dirty="0" smtClean="0">
                <a:solidFill>
                  <a:schemeClr val="tx1">
                    <a:lumMod val="95000"/>
                    <a:lumOff val="5000"/>
                  </a:schemeClr>
                </a:solidFill>
                <a:latin typeface="+mj-ea"/>
                <a:ea typeface="+mj-ea"/>
              </a:rPr>
              <a:t>研发机构采购国产设备退税管理办法</a:t>
            </a:r>
            <a:r>
              <a:rPr lang="en-US" altLang="zh-CN" sz="1600" kern="0" dirty="0" smtClean="0">
                <a:solidFill>
                  <a:schemeClr val="tx1">
                    <a:lumMod val="95000"/>
                    <a:lumOff val="5000"/>
                  </a:schemeClr>
                </a:solidFill>
                <a:latin typeface="+mj-ea"/>
                <a:ea typeface="+mj-ea"/>
              </a:rPr>
              <a:t>》</a:t>
            </a:r>
            <a:r>
              <a:rPr lang="zh-CN" altLang="en-US" sz="1600" kern="0" dirty="0" smtClean="0">
                <a:solidFill>
                  <a:schemeClr val="tx1">
                    <a:lumMod val="95000"/>
                    <a:lumOff val="5000"/>
                  </a:schemeClr>
                </a:solidFill>
                <a:latin typeface="+mj-ea"/>
                <a:ea typeface="+mj-ea"/>
              </a:rPr>
              <a:t>（国家税务总局公告</a:t>
            </a:r>
            <a:r>
              <a:rPr lang="en-US" altLang="zh-CN" sz="1600" kern="0" dirty="0" smtClean="0">
                <a:solidFill>
                  <a:schemeClr val="tx1">
                    <a:lumMod val="95000"/>
                    <a:lumOff val="5000"/>
                  </a:schemeClr>
                </a:solidFill>
                <a:latin typeface="+mj-ea"/>
                <a:ea typeface="+mj-ea"/>
              </a:rPr>
              <a:t>2011</a:t>
            </a:r>
            <a:r>
              <a:rPr lang="zh-CN" altLang="en-US" sz="1600" kern="0" dirty="0" smtClean="0">
                <a:solidFill>
                  <a:schemeClr val="tx1">
                    <a:lumMod val="95000"/>
                    <a:lumOff val="5000"/>
                  </a:schemeClr>
                </a:solidFill>
                <a:latin typeface="+mj-ea"/>
                <a:ea typeface="+mj-ea"/>
              </a:rPr>
              <a:t>年第</a:t>
            </a:r>
            <a:r>
              <a:rPr lang="en-US" altLang="zh-CN" sz="1600" kern="0" dirty="0" smtClean="0">
                <a:solidFill>
                  <a:schemeClr val="tx1">
                    <a:lumMod val="95000"/>
                    <a:lumOff val="5000"/>
                  </a:schemeClr>
                </a:solidFill>
                <a:latin typeface="+mj-ea"/>
                <a:ea typeface="+mj-ea"/>
              </a:rPr>
              <a:t>73</a:t>
            </a:r>
            <a:r>
              <a:rPr lang="zh-CN" altLang="en-US" sz="1600" kern="0" dirty="0" smtClean="0">
                <a:solidFill>
                  <a:schemeClr val="tx1">
                    <a:lumMod val="95000"/>
                    <a:lumOff val="5000"/>
                  </a:schemeClr>
                </a:solidFill>
                <a:latin typeface="+mj-ea"/>
                <a:ea typeface="+mj-ea"/>
              </a:rPr>
              <a:t>号，此文已过有效期）的基础上，进行了修改完善。主要有以下变化：</a:t>
            </a:r>
          </a:p>
          <a:p>
            <a:pPr defTabSz="1218926">
              <a:lnSpc>
                <a:spcPct val="150000"/>
              </a:lnSpc>
              <a:defRPr/>
            </a:pPr>
            <a:r>
              <a:rPr lang="zh-CN" altLang="en-US" sz="1600" kern="0" dirty="0" smtClean="0">
                <a:solidFill>
                  <a:schemeClr val="tx1">
                    <a:lumMod val="95000"/>
                    <a:lumOff val="5000"/>
                  </a:schemeClr>
                </a:solidFill>
                <a:latin typeface="+mj-ea"/>
                <a:ea typeface="+mj-ea"/>
              </a:rPr>
              <a:t>　　（一）依据现行出口退税管理规定，将原研发机构采购国产设备退税认定、变更、注销内容修改为备案、变更、撤回；增加了延期申报申请的办理及核准内容。</a:t>
            </a:r>
          </a:p>
          <a:p>
            <a:pPr defTabSz="1218926">
              <a:lnSpc>
                <a:spcPct val="150000"/>
              </a:lnSpc>
              <a:defRPr/>
            </a:pPr>
            <a:r>
              <a:rPr lang="zh-CN" altLang="en-US" sz="1600" kern="0" dirty="0" smtClean="0">
                <a:solidFill>
                  <a:schemeClr val="tx1">
                    <a:lumMod val="95000"/>
                    <a:lumOff val="5000"/>
                  </a:schemeClr>
                </a:solidFill>
                <a:latin typeface="+mj-ea"/>
                <a:ea typeface="+mj-ea"/>
              </a:rPr>
              <a:t>　　（二）增加了对外资研发中心因自身条件变化不再符合退税资格的认定条件，停止享受采购国产设备退税政策，并应及时办理撤回退税备案等内容。</a:t>
            </a:r>
          </a:p>
          <a:p>
            <a:pPr defTabSz="1218926">
              <a:lnSpc>
                <a:spcPct val="150000"/>
              </a:lnSpc>
              <a:defRPr/>
            </a:pPr>
            <a:r>
              <a:rPr lang="zh-CN" altLang="en-US" sz="1600" kern="0" dirty="0" smtClean="0">
                <a:solidFill>
                  <a:schemeClr val="tx1">
                    <a:lumMod val="95000"/>
                    <a:lumOff val="5000"/>
                  </a:schemeClr>
                </a:solidFill>
                <a:latin typeface="+mj-ea"/>
                <a:ea typeface="+mj-ea"/>
              </a:rPr>
              <a:t>　　（三）研发机构采购退税的国产设备，自增值税发票开具之日起</a:t>
            </a:r>
            <a:r>
              <a:rPr lang="en-US" altLang="zh-CN" sz="1600" kern="0" dirty="0" smtClean="0">
                <a:solidFill>
                  <a:schemeClr val="tx1">
                    <a:lumMod val="95000"/>
                    <a:lumOff val="5000"/>
                  </a:schemeClr>
                </a:solidFill>
                <a:latin typeface="+mj-ea"/>
                <a:ea typeface="+mj-ea"/>
              </a:rPr>
              <a:t>3</a:t>
            </a:r>
            <a:r>
              <a:rPr lang="zh-CN" altLang="en-US" sz="1600" kern="0" dirty="0" smtClean="0">
                <a:solidFill>
                  <a:schemeClr val="tx1">
                    <a:lumMod val="95000"/>
                    <a:lumOff val="5000"/>
                  </a:schemeClr>
                </a:solidFill>
                <a:latin typeface="+mj-ea"/>
                <a:ea typeface="+mj-ea"/>
              </a:rPr>
              <a:t>年内，设备所有权转移或移作他用的，研发机构须向主管国税机关按规定计算补缴已退税款。</a:t>
            </a:r>
            <a:endParaRPr lang="zh-CN" altLang="en-US" sz="1600" kern="0" dirty="0">
              <a:solidFill>
                <a:schemeClr val="tx1">
                  <a:lumMod val="95000"/>
                  <a:lumOff val="5000"/>
                </a:schemeClr>
              </a:solidFill>
              <a:latin typeface="+mj-ea"/>
              <a:ea typeface="+mj-ea"/>
            </a:endParaRPr>
          </a:p>
        </p:txBody>
      </p:sp>
      <p:sp>
        <p:nvSpPr>
          <p:cNvPr id="18" name="Freeform 247"/>
          <p:cNvSpPr>
            <a:spLocks noEditPoints="1"/>
          </p:cNvSpPr>
          <p:nvPr/>
        </p:nvSpPr>
        <p:spPr bwMode="auto">
          <a:xfrm>
            <a:off x="336947" y="332656"/>
            <a:ext cx="432048" cy="421775"/>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rgbClr val="1557AE"/>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矩形 18"/>
          <p:cNvSpPr/>
          <p:nvPr/>
        </p:nvSpPr>
        <p:spPr>
          <a:xfrm>
            <a:off x="3865339" y="332656"/>
            <a:ext cx="4536504" cy="646331"/>
          </a:xfrm>
          <a:prstGeom prst="rect">
            <a:avLst/>
          </a:prstGeom>
        </p:spPr>
        <p:txBody>
          <a:bodyPr wrap="square">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 关于</a:t>
            </a:r>
            <a:r>
              <a:rPr lang="en-US" altLang="zh-CN" b="1" dirty="0" smtClean="0">
                <a:solidFill>
                  <a:srgbClr val="0070C0"/>
                </a:solidFill>
                <a:latin typeface="微软雅黑" panose="020B0503020204020204" pitchFamily="34" charset="-122"/>
                <a:ea typeface="微软雅黑" panose="020B0503020204020204" pitchFamily="34" charset="-122"/>
              </a:rPr>
              <a:t>《</a:t>
            </a:r>
            <a:r>
              <a:rPr lang="zh-CN" altLang="en-US" b="1" dirty="0" smtClean="0">
                <a:solidFill>
                  <a:srgbClr val="0070C0"/>
                </a:solidFill>
                <a:latin typeface="微软雅黑" panose="020B0503020204020204" pitchFamily="34" charset="-122"/>
                <a:ea typeface="微软雅黑" panose="020B0503020204020204" pitchFamily="34" charset="-122"/>
              </a:rPr>
              <a:t>国家税务总局关于印发</a:t>
            </a:r>
            <a:r>
              <a:rPr lang="en-US" altLang="zh-CN" b="1" dirty="0" smtClean="0">
                <a:solidFill>
                  <a:srgbClr val="0070C0"/>
                </a:solidFill>
                <a:latin typeface="微软雅黑" panose="020B0503020204020204" pitchFamily="34" charset="-122"/>
                <a:ea typeface="微软雅黑" panose="020B0503020204020204" pitchFamily="34" charset="-122"/>
              </a:rPr>
              <a:t>〈</a:t>
            </a:r>
            <a:r>
              <a:rPr lang="zh-CN" altLang="en-US" b="1" dirty="0" smtClean="0">
                <a:solidFill>
                  <a:srgbClr val="0070C0"/>
                </a:solidFill>
                <a:latin typeface="微软雅黑" panose="020B0503020204020204" pitchFamily="34" charset="-122"/>
                <a:ea typeface="微软雅黑" panose="020B0503020204020204" pitchFamily="34" charset="-122"/>
              </a:rPr>
              <a:t>研发机构采购国产设备增值税退税管理办法</a:t>
            </a:r>
            <a:r>
              <a:rPr lang="en-US" altLang="zh-CN" b="1" dirty="0" smtClean="0">
                <a:solidFill>
                  <a:srgbClr val="0070C0"/>
                </a:solidFill>
                <a:latin typeface="微软雅黑" panose="020B0503020204020204" pitchFamily="34" charset="-122"/>
                <a:ea typeface="微软雅黑" panose="020B0503020204020204" pitchFamily="34" charset="-122"/>
              </a:rPr>
              <a:t>〉</a:t>
            </a:r>
            <a:r>
              <a:rPr lang="zh-CN" altLang="en-US" b="1" dirty="0" smtClean="0">
                <a:solidFill>
                  <a:srgbClr val="0070C0"/>
                </a:solidFill>
                <a:latin typeface="微软雅黑" panose="020B0503020204020204" pitchFamily="34" charset="-122"/>
                <a:ea typeface="微软雅黑" panose="020B0503020204020204" pitchFamily="34" charset="-122"/>
              </a:rPr>
              <a:t>的公告</a:t>
            </a:r>
            <a:r>
              <a:rPr lang="en-US" altLang="zh-CN" b="1" dirty="0" smtClean="0">
                <a:solidFill>
                  <a:srgbClr val="0070C0"/>
                </a:solidFill>
                <a:latin typeface="微软雅黑" panose="020B0503020204020204" pitchFamily="34" charset="-122"/>
                <a:ea typeface="微软雅黑" panose="020B0503020204020204" pitchFamily="34" charset="-122"/>
              </a:rPr>
              <a:t>》</a:t>
            </a:r>
            <a:endParaRPr lang="zh-CN" altLang="en-US" b="1" dirty="0" smtClean="0">
              <a:solidFill>
                <a:srgbClr val="0070C0"/>
              </a:solidFill>
              <a:latin typeface="微软雅黑" panose="020B0503020204020204" pitchFamily="34" charset="-122"/>
              <a:ea typeface="微软雅黑" panose="020B0503020204020204" pitchFamily="34" charset="-122"/>
            </a:endParaRPr>
          </a:p>
        </p:txBody>
      </p:sp>
      <p:sp>
        <p:nvSpPr>
          <p:cNvPr id="20" name="矩形 19"/>
          <p:cNvSpPr/>
          <p:nvPr/>
        </p:nvSpPr>
        <p:spPr>
          <a:xfrm>
            <a:off x="1201043" y="1980129"/>
            <a:ext cx="10225136" cy="584775"/>
          </a:xfrm>
          <a:prstGeom prst="rect">
            <a:avLst/>
          </a:prstGeom>
        </p:spPr>
        <p:txBody>
          <a:bodyPr wrap="square">
            <a:spAutoFit/>
          </a:bodyPr>
          <a:lstStyle/>
          <a:p>
            <a:r>
              <a:rPr lang="zh-CN" altLang="en-US" sz="1600" dirty="0" smtClean="0"/>
              <a:t>　　根据</a:t>
            </a:r>
            <a:r>
              <a:rPr lang="en-US" altLang="zh-CN" sz="1600" dirty="0" smtClean="0"/>
              <a:t>《</a:t>
            </a:r>
            <a:r>
              <a:rPr lang="zh-CN" altLang="en-US" sz="1600" dirty="0" smtClean="0"/>
              <a:t>财政部 商务部 国家税务总局关于继续执行研发机构采购设备增值税政策的通知</a:t>
            </a:r>
            <a:r>
              <a:rPr lang="en-US" altLang="zh-CN" sz="1600" dirty="0" smtClean="0"/>
              <a:t>》</a:t>
            </a:r>
            <a:r>
              <a:rPr lang="zh-CN" altLang="en-US" sz="1600" dirty="0" smtClean="0"/>
              <a:t>（财税</a:t>
            </a:r>
            <a:r>
              <a:rPr lang="en-US" altLang="zh-CN" sz="1600" dirty="0" smtClean="0"/>
              <a:t>〔2016〕121</a:t>
            </a:r>
            <a:r>
              <a:rPr lang="zh-CN" altLang="en-US" sz="1600" dirty="0" smtClean="0"/>
              <a:t>号）规定，税务总局制定了</a:t>
            </a:r>
            <a:r>
              <a:rPr lang="en-US" altLang="zh-CN" sz="1600" dirty="0" smtClean="0"/>
              <a:t>《</a:t>
            </a:r>
            <a:r>
              <a:rPr lang="zh-CN" altLang="en-US" sz="1600" dirty="0" smtClean="0"/>
              <a:t>研发机构采购国产设备增值税退税管理办法</a:t>
            </a:r>
            <a:r>
              <a:rPr lang="en-US" altLang="zh-CN" sz="1600" dirty="0" smtClean="0"/>
              <a:t>》</a:t>
            </a:r>
            <a:r>
              <a:rPr lang="zh-CN" altLang="en-US" sz="1600" dirty="0" smtClean="0"/>
              <a:t>（以下简称</a:t>
            </a:r>
            <a:r>
              <a:rPr lang="en-US" altLang="zh-CN" sz="1600" dirty="0" smtClean="0"/>
              <a:t>《</a:t>
            </a:r>
            <a:r>
              <a:rPr lang="zh-CN" altLang="en-US" sz="1600" dirty="0" smtClean="0"/>
              <a:t>办法</a:t>
            </a:r>
            <a:r>
              <a:rPr lang="en-US" altLang="zh-CN" sz="1600" dirty="0" smtClean="0"/>
              <a:t>》</a:t>
            </a:r>
            <a:r>
              <a:rPr lang="zh-CN" altLang="en-US" sz="1600" dirty="0" smtClean="0"/>
              <a:t>）。</a:t>
            </a:r>
            <a:endParaRPr lang="zh-CN" altLang="en-US" sz="1600" dirty="0"/>
          </a:p>
        </p:txBody>
      </p:sp>
      <p:pic>
        <p:nvPicPr>
          <p:cNvPr id="21"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9295600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0-#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0-#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000"/>
                                        <p:tgtEl>
                                          <p:spTgt spid="59"/>
                                        </p:tgtEl>
                                      </p:cBhvr>
                                    </p:animEffect>
                                    <p:anim calcmode="lin" valueType="num">
                                      <p:cBhvr>
                                        <p:cTn id="36" dur="1000" fill="hold"/>
                                        <p:tgtEl>
                                          <p:spTgt spid="59"/>
                                        </p:tgtEl>
                                        <p:attrNameLst>
                                          <p:attrName>ppt_x</p:attrName>
                                        </p:attrNameLst>
                                      </p:cBhvr>
                                      <p:tavLst>
                                        <p:tav tm="0">
                                          <p:val>
                                            <p:strVal val="#ppt_x"/>
                                          </p:val>
                                        </p:tav>
                                        <p:tav tm="100000">
                                          <p:val>
                                            <p:strVal val="#ppt_x"/>
                                          </p:val>
                                        </p:tav>
                                      </p:tavLst>
                                    </p:anim>
                                    <p:anim calcmode="lin" valueType="num">
                                      <p:cBhvr>
                                        <p:cTn id="37" dur="1000" fill="hold"/>
                                        <p:tgtEl>
                                          <p:spTgt spid="59"/>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1000"/>
                                        <p:tgtEl>
                                          <p:spTgt spid="60"/>
                                        </p:tgtEl>
                                      </p:cBhvr>
                                    </p:animEffect>
                                    <p:anim calcmode="lin" valueType="num">
                                      <p:cBhvr>
                                        <p:cTn id="42" dur="1000" fill="hold"/>
                                        <p:tgtEl>
                                          <p:spTgt spid="60"/>
                                        </p:tgtEl>
                                        <p:attrNameLst>
                                          <p:attrName>ppt_x</p:attrName>
                                        </p:attrNameLst>
                                      </p:cBhvr>
                                      <p:tavLst>
                                        <p:tav tm="0">
                                          <p:val>
                                            <p:strVal val="#ppt_x"/>
                                          </p:val>
                                        </p:tav>
                                        <p:tav tm="100000">
                                          <p:val>
                                            <p:strVal val="#ppt_x"/>
                                          </p:val>
                                        </p:tav>
                                      </p:tavLst>
                                    </p:anim>
                                    <p:anim calcmode="lin" valueType="num">
                                      <p:cBhvr>
                                        <p:cTn id="4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2" grpId="0" animBg="1"/>
      <p:bldP spid="53" grpId="0"/>
      <p:bldP spid="54" grpId="0" animBg="1"/>
      <p:bldP spid="55" grpId="0"/>
      <p:bldP spid="58" grpId="0"/>
      <p:bldP spid="59" grpId="0"/>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060848"/>
            <a:ext cx="10225136" cy="3995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河北、内蒙古、辽宁、黑龙江、江苏、浙江、安徽、福建、河南、湖北、湖南、广东、海南、重庆、四川、云南、陕西、甘肃、宁夏、大连、宁波、厦门、青海省（区、市）地方税务局：</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为进一步减轻企业负担，增强企业活力，促进就业稳定，经国务院同意，人力资源社会保障部和财政部联合印发了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关于阶段性降低失业保险费率有关问题的通知</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（人社部发</a:t>
            </a:r>
            <a:r>
              <a:rPr lang="en-US" altLang="zh-CN" sz="1400" dirty="0" smtClean="0">
                <a:solidFill>
                  <a:srgbClr val="0070C0"/>
                </a:solidFill>
                <a:latin typeface="微软雅黑" pitchFamily="34" charset="-122"/>
                <a:ea typeface="微软雅黑" pitchFamily="34" charset="-122"/>
                <a:sym typeface="微软雅黑" pitchFamily="34" charset="-122"/>
              </a:rPr>
              <a:t>〔2017〕14</a:t>
            </a:r>
            <a:r>
              <a:rPr lang="zh-CN" altLang="en-US" sz="1400" dirty="0" smtClean="0">
                <a:solidFill>
                  <a:srgbClr val="0070C0"/>
                </a:solidFill>
                <a:latin typeface="微软雅黑" pitchFamily="34" charset="-122"/>
                <a:ea typeface="微软雅黑" pitchFamily="34" charset="-122"/>
                <a:sym typeface="微软雅黑" pitchFamily="34" charset="-122"/>
              </a:rPr>
              <a:t>号）。现就贯彻落实相关事项通知如下：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一、深刻领会精神，认真贯彻落实</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各地地税机关要深刻领会国务院阶段性降低失业保险费率决策部署的重要精神，采取有效措施加以贯彻落实。要认真学习、准确理解人社部发</a:t>
            </a:r>
            <a:r>
              <a:rPr lang="en-US" altLang="zh-CN" sz="1400" dirty="0" smtClean="0">
                <a:solidFill>
                  <a:srgbClr val="0070C0"/>
                </a:solidFill>
                <a:latin typeface="微软雅黑" pitchFamily="34" charset="-122"/>
                <a:ea typeface="微软雅黑" pitchFamily="34" charset="-122"/>
                <a:sym typeface="微软雅黑" pitchFamily="34" charset="-122"/>
              </a:rPr>
              <a:t>〔2017〕14</a:t>
            </a:r>
            <a:r>
              <a:rPr lang="zh-CN" altLang="en-US" sz="1400" dirty="0" smtClean="0">
                <a:solidFill>
                  <a:srgbClr val="0070C0"/>
                </a:solidFill>
                <a:latin typeface="微软雅黑" pitchFamily="34" charset="-122"/>
                <a:ea typeface="微软雅黑" pitchFamily="34" charset="-122"/>
                <a:sym typeface="微软雅黑" pitchFamily="34" charset="-122"/>
              </a:rPr>
              <a:t>号文件和省级人民政府批准的具体调整方案，进一步加强征管工作，确保降费减负惠民政策落实到位。</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二、通过多种渠道，广泛深入宣传</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各地地税机关要通过各种媒体、税务官方网站、</a:t>
            </a:r>
            <a:r>
              <a:rPr lang="en-US" altLang="zh-CN" sz="1400" dirty="0" smtClean="0">
                <a:solidFill>
                  <a:srgbClr val="0070C0"/>
                </a:solidFill>
                <a:latin typeface="微软雅黑" pitchFamily="34" charset="-122"/>
                <a:ea typeface="微软雅黑" pitchFamily="34" charset="-122"/>
                <a:sym typeface="微软雅黑" pitchFamily="34" charset="-122"/>
              </a:rPr>
              <a:t>12366</a:t>
            </a:r>
            <a:r>
              <a:rPr lang="zh-CN" altLang="en-US" sz="1400" dirty="0" smtClean="0">
                <a:solidFill>
                  <a:srgbClr val="0070C0"/>
                </a:solidFill>
                <a:latin typeface="微软雅黑" pitchFamily="34" charset="-122"/>
                <a:ea typeface="微软雅黑" pitchFamily="34" charset="-122"/>
                <a:sym typeface="微软雅黑" pitchFamily="34" charset="-122"/>
              </a:rPr>
              <a:t>纳税服务热线等渠道广泛深入宣传降费减负政策，及时解答缴费人问题，使缴费人能够准确了解政策动态和执行标准，并依规如实缴费。</a:t>
            </a: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88</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6817667" y="231031"/>
            <a:ext cx="3312368"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税总函</a:t>
            </a:r>
            <a:r>
              <a:rPr lang="en-US" altLang="zh-CN" sz="2400" b="1" dirty="0" smtClean="0">
                <a:solidFill>
                  <a:srgbClr val="0070C0"/>
                </a:solidFill>
                <a:latin typeface="微软雅黑" pitchFamily="34" charset="-122"/>
                <a:ea typeface="微软雅黑" pitchFamily="34" charset="-122"/>
                <a:sym typeface="微软雅黑" pitchFamily="34" charset="-122"/>
              </a:rPr>
              <a:t>〔2017〕88</a:t>
            </a:r>
            <a:r>
              <a:rPr lang="zh-CN" altLang="en-US" sz="2400" b="1" dirty="0" smtClean="0">
                <a:solidFill>
                  <a:srgbClr val="0070C0"/>
                </a:solidFill>
                <a:latin typeface="微软雅黑" pitchFamily="34" charset="-122"/>
                <a:ea typeface="微软雅黑" pitchFamily="34" charset="-122"/>
                <a:sym typeface="微软雅黑" pitchFamily="34" charset="-122"/>
              </a:rPr>
              <a:t>号</a:t>
            </a:r>
          </a:p>
        </p:txBody>
      </p:sp>
      <p:sp>
        <p:nvSpPr>
          <p:cNvPr id="32" name="矩形 31"/>
          <p:cNvSpPr/>
          <p:nvPr/>
        </p:nvSpPr>
        <p:spPr>
          <a:xfrm>
            <a:off x="2929235" y="1268760"/>
            <a:ext cx="6480720"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关于贯彻落实阶段性降低失业保险费率政策的通知</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738" y="-26673"/>
            <a:ext cx="3166792" cy="134049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67" name="TextBox 59"/>
          <p:cNvSpPr txBox="1">
            <a:spLocks noChangeArrowheads="1"/>
          </p:cNvSpPr>
          <p:nvPr/>
        </p:nvSpPr>
        <p:spPr bwMode="auto">
          <a:xfrm>
            <a:off x="4441743" y="421656"/>
            <a:ext cx="3311688" cy="149553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78">
              <a:lnSpc>
                <a:spcPct val="120000"/>
              </a:lnSpc>
              <a:defRPr/>
            </a:pPr>
            <a:r>
              <a:rPr lang="zh-CN" altLang="en-US" sz="4799"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178">
              <a:lnSpc>
                <a:spcPct val="120000"/>
              </a:lnSpc>
              <a:defRPr/>
            </a:pPr>
            <a:r>
              <a:rPr lang="en-US" altLang="zh-CN" sz="2799" kern="0" dirty="0">
                <a:solidFill>
                  <a:srgbClr val="2F5EB0"/>
                </a:solidFill>
                <a:latin typeface="微软雅黑" pitchFamily="34" charset="-122"/>
                <a:ea typeface="微软雅黑" pitchFamily="34" charset="-122"/>
              </a:rPr>
              <a:t>Contents</a:t>
            </a:r>
            <a:endParaRPr lang="en-US" altLang="ko-KR" sz="2799"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2037561"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0" name="文本框 9"/>
          <p:cNvSpPr txBox="1"/>
          <p:nvPr/>
        </p:nvSpPr>
        <p:spPr>
          <a:xfrm>
            <a:off x="1561083"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关务</a:t>
            </a:r>
            <a:endParaRPr lang="en-US" altLang="zh-CN" sz="2000" b="1" dirty="0">
              <a:solidFill>
                <a:srgbClr val="2F5EB0"/>
              </a:solidFill>
              <a:latin typeface="微软雅黑" pitchFamily="34" charset="-122"/>
              <a:ea typeface="微软雅黑" pitchFamily="34" charset="-122"/>
            </a:endParaRPr>
          </a:p>
        </p:txBody>
      </p:sp>
      <p:sp>
        <p:nvSpPr>
          <p:cNvPr id="71" name="Freeform 5"/>
          <p:cNvSpPr>
            <a:spLocks/>
          </p:cNvSpPr>
          <p:nvPr/>
        </p:nvSpPr>
        <p:spPr bwMode="auto">
          <a:xfrm>
            <a:off x="4326052"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3" name="Freeform 5"/>
          <p:cNvSpPr>
            <a:spLocks/>
          </p:cNvSpPr>
          <p:nvPr/>
        </p:nvSpPr>
        <p:spPr bwMode="auto">
          <a:xfrm>
            <a:off x="890303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4" name="Freeform 5"/>
          <p:cNvSpPr>
            <a:spLocks/>
          </p:cNvSpPr>
          <p:nvPr/>
        </p:nvSpPr>
        <p:spPr bwMode="auto">
          <a:xfrm>
            <a:off x="661454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5" name="KSO_Shape"/>
          <p:cNvSpPr>
            <a:spLocks/>
          </p:cNvSpPr>
          <p:nvPr/>
        </p:nvSpPr>
        <p:spPr bwMode="auto">
          <a:xfrm>
            <a:off x="4600837" y="3309850"/>
            <a:ext cx="599483" cy="45720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7" name="KSO_Shape"/>
          <p:cNvSpPr>
            <a:spLocks/>
          </p:cNvSpPr>
          <p:nvPr/>
        </p:nvSpPr>
        <p:spPr bwMode="auto">
          <a:xfrm>
            <a:off x="6975782" y="3308662"/>
            <a:ext cx="518709" cy="44090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8" name="文本框 9"/>
          <p:cNvSpPr txBox="1"/>
          <p:nvPr/>
        </p:nvSpPr>
        <p:spPr>
          <a:xfrm>
            <a:off x="3870131"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税务</a:t>
            </a:r>
            <a:endParaRPr lang="en-US" altLang="zh-CN" sz="2000" b="1" dirty="0" smtClean="0">
              <a:solidFill>
                <a:srgbClr val="2F5EB0"/>
              </a:solidFill>
              <a:latin typeface="微软雅黑" pitchFamily="34" charset="-122"/>
              <a:ea typeface="微软雅黑" pitchFamily="34" charset="-122"/>
            </a:endParaRPr>
          </a:p>
        </p:txBody>
      </p:sp>
      <p:sp>
        <p:nvSpPr>
          <p:cNvPr id="82" name="KSO_Shape"/>
          <p:cNvSpPr>
            <a:spLocks/>
          </p:cNvSpPr>
          <p:nvPr/>
        </p:nvSpPr>
        <p:spPr bwMode="auto">
          <a:xfrm>
            <a:off x="9235334" y="3260106"/>
            <a:ext cx="519146" cy="51914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349328" y="3308662"/>
            <a:ext cx="585547" cy="44403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1251" y="6524709"/>
            <a:ext cx="12192671" cy="360436"/>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5" name="矩形 84"/>
          <p:cNvSpPr/>
          <p:nvPr/>
        </p:nvSpPr>
        <p:spPr>
          <a:xfrm flipH="1">
            <a:off x="1250" y="6595759"/>
            <a:ext cx="12192671" cy="2889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6" name="矩形 5"/>
          <p:cNvSpPr/>
          <p:nvPr/>
        </p:nvSpPr>
        <p:spPr>
          <a:xfrm>
            <a:off x="9975772" y="6492514"/>
            <a:ext cx="1018084" cy="111792"/>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7" name="矩形 86"/>
          <p:cNvSpPr/>
          <p:nvPr/>
        </p:nvSpPr>
        <p:spPr>
          <a:xfrm>
            <a:off x="10066731" y="6492513"/>
            <a:ext cx="1070380" cy="39216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8" name="Rectangle 4"/>
          <p:cNvSpPr txBox="1">
            <a:spLocks noChangeArrowheads="1"/>
          </p:cNvSpPr>
          <p:nvPr/>
        </p:nvSpPr>
        <p:spPr bwMode="auto">
          <a:xfrm>
            <a:off x="9985220" y="6492513"/>
            <a:ext cx="1151892" cy="39216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139" y="7029364"/>
            <a:ext cx="843501" cy="355034"/>
          </a:xfrm>
          <a:prstGeom prst="rect">
            <a:avLst/>
          </a:prstGeom>
          <a:noFill/>
        </p:spPr>
        <p:txBody>
          <a:bodyPr wrap="none" rtlCol="0">
            <a:spAutoFit/>
          </a:bodyPr>
          <a:lstStyle/>
          <a:p>
            <a:r>
              <a:rPr lang="zh-CN" altLang="en-US" sz="1707" dirty="0"/>
              <a:t>延时符</a:t>
            </a:r>
          </a:p>
        </p:txBody>
      </p:sp>
      <p:sp>
        <p:nvSpPr>
          <p:cNvPr id="25" name="文本框 9"/>
          <p:cNvSpPr txBox="1"/>
          <p:nvPr/>
        </p:nvSpPr>
        <p:spPr>
          <a:xfrm>
            <a:off x="6126339"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归类</a:t>
            </a:r>
            <a:endParaRPr lang="en-US" altLang="zh-CN" sz="2000" b="1" dirty="0" smtClean="0">
              <a:solidFill>
                <a:srgbClr val="2F5EB0"/>
              </a:solidFill>
              <a:latin typeface="微软雅黑" pitchFamily="34" charset="-122"/>
              <a:ea typeface="微软雅黑" pitchFamily="34" charset="-122"/>
            </a:endParaRPr>
          </a:p>
        </p:txBody>
      </p:sp>
      <p:sp>
        <p:nvSpPr>
          <p:cNvPr id="26" name="文本框 9"/>
          <p:cNvSpPr txBox="1"/>
          <p:nvPr/>
        </p:nvSpPr>
        <p:spPr>
          <a:xfrm>
            <a:off x="8430595"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商检</a:t>
            </a:r>
            <a:endParaRPr lang="en-US" altLang="zh-CN" sz="2000" b="1" dirty="0" smtClean="0">
              <a:solidFill>
                <a:srgbClr val="2F5EB0"/>
              </a:solidFill>
              <a:latin typeface="微软雅黑" pitchFamily="34" charset="-122"/>
              <a:ea typeface="微软雅黑" pitchFamily="34" charset="-122"/>
            </a:endParaRPr>
          </a:p>
        </p:txBody>
      </p:sp>
      <p:pic>
        <p:nvPicPr>
          <p:cNvPr id="1026"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527273579"/>
      </p:ext>
    </p:extLst>
  </p:cSld>
  <p:clrMapOvr>
    <a:masterClrMapping/>
  </p:clrMapOvr>
  <mc:AlternateContent xmlns:mc="http://schemas.openxmlformats.org/markup-compatibility/2006">
    <mc:Choice xmlns:p14="http://schemas.microsoft.com/office/powerpoint/2010/main" xmlns=""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500" fill="hold"/>
                                        <p:tgtEl>
                                          <p:spTgt spid="73"/>
                                        </p:tgtEl>
                                        <p:attrNameLst>
                                          <p:attrName>ppt_x</p:attrName>
                                        </p:attrNameLst>
                                      </p:cBhvr>
                                      <p:tavLst>
                                        <p:tav tm="0">
                                          <p:val>
                                            <p:strVal val="0-#ppt_w/2"/>
                                          </p:val>
                                        </p:tav>
                                        <p:tav tm="100000">
                                          <p:val>
                                            <p:strVal val="#ppt_x"/>
                                          </p:val>
                                        </p:tav>
                                      </p:tavLst>
                                    </p:anim>
                                    <p:anim calcmode="lin" valueType="num">
                                      <p:cBhvr additive="base">
                                        <p:cTn id="29" dur="500" fill="hold"/>
                                        <p:tgtEl>
                                          <p:spTgt spid="73"/>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0-#ppt_w/2"/>
                                          </p:val>
                                        </p:tav>
                                        <p:tav tm="100000">
                                          <p:val>
                                            <p:strVal val="#ppt_x"/>
                                          </p:val>
                                        </p:tav>
                                      </p:tavLst>
                                    </p:anim>
                                    <p:anim calcmode="lin" valueType="num">
                                      <p:cBhvr additive="base">
                                        <p:cTn id="33"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fade">
                                      <p:cBhvr>
                                        <p:cTn id="38" dur="1000"/>
                                        <p:tgtEl>
                                          <p:spTgt spid="83"/>
                                        </p:tgtEl>
                                      </p:cBhvr>
                                    </p:animEffect>
                                    <p:anim calcmode="lin" valueType="num">
                                      <p:cBhvr>
                                        <p:cTn id="39" dur="1000" fill="hold"/>
                                        <p:tgtEl>
                                          <p:spTgt spid="83"/>
                                        </p:tgtEl>
                                        <p:attrNameLst>
                                          <p:attrName>ppt_x</p:attrName>
                                        </p:attrNameLst>
                                      </p:cBhvr>
                                      <p:tavLst>
                                        <p:tav tm="0">
                                          <p:val>
                                            <p:strVal val="#ppt_x"/>
                                          </p:val>
                                        </p:tav>
                                        <p:tav tm="100000">
                                          <p:val>
                                            <p:strVal val="#ppt_x"/>
                                          </p:val>
                                        </p:tav>
                                      </p:tavLst>
                                    </p:anim>
                                    <p:anim calcmode="lin" valueType="num">
                                      <p:cBhvr>
                                        <p:cTn id="40" dur="1000" fill="hold"/>
                                        <p:tgtEl>
                                          <p:spTgt spid="8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1000"/>
                                        <p:tgtEl>
                                          <p:spTgt spid="82"/>
                                        </p:tgtEl>
                                      </p:cBhvr>
                                    </p:animEffect>
                                    <p:anim calcmode="lin" valueType="num">
                                      <p:cBhvr>
                                        <p:cTn id="49" dur="1000" fill="hold"/>
                                        <p:tgtEl>
                                          <p:spTgt spid="82"/>
                                        </p:tgtEl>
                                        <p:attrNameLst>
                                          <p:attrName>ppt_x</p:attrName>
                                        </p:attrNameLst>
                                      </p:cBhvr>
                                      <p:tavLst>
                                        <p:tav tm="0">
                                          <p:val>
                                            <p:strVal val="#ppt_x"/>
                                          </p:val>
                                        </p:tav>
                                        <p:tav tm="100000">
                                          <p:val>
                                            <p:strVal val="#ppt_x"/>
                                          </p:val>
                                        </p:tav>
                                      </p:tavLst>
                                    </p:anim>
                                    <p:anim calcmode="lin" valueType="num">
                                      <p:cBhvr>
                                        <p:cTn id="50" dur="1000" fill="hold"/>
                                        <p:tgtEl>
                                          <p:spTgt spid="8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1000"/>
                                        <p:tgtEl>
                                          <p:spTgt spid="77"/>
                                        </p:tgtEl>
                                      </p:cBhvr>
                                    </p:animEffect>
                                    <p:anim calcmode="lin" valueType="num">
                                      <p:cBhvr>
                                        <p:cTn id="54" dur="1000" fill="hold"/>
                                        <p:tgtEl>
                                          <p:spTgt spid="77"/>
                                        </p:tgtEl>
                                        <p:attrNameLst>
                                          <p:attrName>ppt_x</p:attrName>
                                        </p:attrNameLst>
                                      </p:cBhvr>
                                      <p:tavLst>
                                        <p:tav tm="0">
                                          <p:val>
                                            <p:strVal val="#ppt_x"/>
                                          </p:val>
                                        </p:tav>
                                        <p:tav tm="100000">
                                          <p:val>
                                            <p:strVal val="#ppt_x"/>
                                          </p:val>
                                        </p:tav>
                                      </p:tavLst>
                                    </p:anim>
                                    <p:anim calcmode="lin" valueType="num">
                                      <p:cBhvr>
                                        <p:cTn id="55" dur="1000" fill="hold"/>
                                        <p:tgtEl>
                                          <p:spTgt spid="77"/>
                                        </p:tgtEl>
                                        <p:attrNameLst>
                                          <p:attrName>ppt_y</p:attrName>
                                        </p:attrNameLst>
                                      </p:cBhvr>
                                      <p:tavLst>
                                        <p:tav tm="0">
                                          <p:val>
                                            <p:strVal val="#ppt_y-.1"/>
                                          </p:val>
                                        </p:tav>
                                        <p:tav tm="100000">
                                          <p:val>
                                            <p:strVal val="#ppt_y"/>
                                          </p:val>
                                        </p:tav>
                                      </p:tavLst>
                                    </p:anim>
                                  </p:childTnLst>
                                </p:cTn>
                              </p:par>
                              <p:par>
                                <p:cTn id="56" presetID="16" presetClass="entr" presetSubtype="21" fill="hold" grpId="0" nodeType="withEffect">
                                  <p:stCondLst>
                                    <p:cond delay="3250"/>
                                  </p:stCondLst>
                                  <p:childTnLst>
                                    <p:set>
                                      <p:cBhvr>
                                        <p:cTn id="57" dur="1" fill="hold">
                                          <p:stCondLst>
                                            <p:cond delay="0"/>
                                          </p:stCondLst>
                                        </p:cTn>
                                        <p:tgtEl>
                                          <p:spTgt spid="70"/>
                                        </p:tgtEl>
                                        <p:attrNameLst>
                                          <p:attrName>style.visibility</p:attrName>
                                        </p:attrNameLst>
                                      </p:cBhvr>
                                      <p:to>
                                        <p:strVal val="visible"/>
                                      </p:to>
                                    </p:set>
                                    <p:animEffect transition="in" filter="barn(inVertical)">
                                      <p:cBhvr>
                                        <p:cTn id="58" dur="500"/>
                                        <p:tgtEl>
                                          <p:spTgt spid="70"/>
                                        </p:tgtEl>
                                      </p:cBhvr>
                                    </p:animEffect>
                                  </p:childTnLst>
                                </p:cTn>
                              </p:par>
                              <p:par>
                                <p:cTn id="59" presetID="16" presetClass="entr" presetSubtype="21" fill="hold" grpId="0" nodeType="withEffect">
                                  <p:stCondLst>
                                    <p:cond delay="3250"/>
                                  </p:stCondLst>
                                  <p:childTnLst>
                                    <p:set>
                                      <p:cBhvr>
                                        <p:cTn id="60" dur="1" fill="hold">
                                          <p:stCondLst>
                                            <p:cond delay="0"/>
                                          </p:stCondLst>
                                        </p:cTn>
                                        <p:tgtEl>
                                          <p:spTgt spid="78"/>
                                        </p:tgtEl>
                                        <p:attrNameLst>
                                          <p:attrName>style.visibility</p:attrName>
                                        </p:attrNameLst>
                                      </p:cBhvr>
                                      <p:to>
                                        <p:strVal val="visible"/>
                                      </p:to>
                                    </p:set>
                                    <p:animEffect transition="in" filter="barn(inVertical)">
                                      <p:cBhvr>
                                        <p:cTn id="61" dur="500"/>
                                        <p:tgtEl>
                                          <p:spTgt spid="78"/>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1250"/>
                                        <p:tgtEl>
                                          <p:spTgt spid="89"/>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500"/>
                                        <p:tgtEl>
                                          <p:spTgt spid="25"/>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3" grpId="0" animBg="1"/>
      <p:bldP spid="74" grpId="0" animBg="1"/>
      <p:bldP spid="75" grpId="0" animBg="1"/>
      <p:bldP spid="77" grpId="0" animBg="1"/>
      <p:bldP spid="78" grpId="0"/>
      <p:bldP spid="82" grpId="0" animBg="1"/>
      <p:bldP spid="83" grpId="0" animBg="1"/>
      <p:bldP spid="89"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1057027" y="1196752"/>
            <a:ext cx="10225136" cy="499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三、调整系统设置，保障正常征缴</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失业保险费率调整的地区，地税机关要及时研究提出业务需求，调整征管系统相关设置，保证征缴流程顺畅。</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四、把握政策界限，维护合法权益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各地地税机关要根据人社部发</a:t>
            </a:r>
            <a:r>
              <a:rPr lang="en-US" altLang="zh-CN" sz="1400" dirty="0" smtClean="0">
                <a:solidFill>
                  <a:srgbClr val="0070C0"/>
                </a:solidFill>
                <a:latin typeface="微软雅黑" pitchFamily="34" charset="-122"/>
                <a:ea typeface="微软雅黑" pitchFamily="34" charset="-122"/>
                <a:sym typeface="微软雅黑" pitchFamily="34" charset="-122"/>
              </a:rPr>
              <a:t>〔2017〕14</a:t>
            </a:r>
            <a:r>
              <a:rPr lang="zh-CN" altLang="en-US" sz="1400" dirty="0" smtClean="0">
                <a:solidFill>
                  <a:srgbClr val="0070C0"/>
                </a:solidFill>
                <a:latin typeface="微软雅黑" pitchFamily="34" charset="-122"/>
                <a:ea typeface="微软雅黑" pitchFamily="34" charset="-122"/>
                <a:sym typeface="微软雅黑" pitchFamily="34" charset="-122"/>
              </a:rPr>
              <a:t>号文件要求的政策执行时间，准确计算实缴费款。要密切跟踪降费减负政策实施情况，及时收集分析相关情况和问题</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呈报上级机关和通报相关部门，并认真研究改进征管措施，应收尽收，切实维护缴费人合法权益。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为及时了解降费减负政策实施情况，请各省地税局于每个季度终了之日起</a:t>
            </a:r>
            <a:r>
              <a:rPr lang="en-US" altLang="zh-CN" sz="1400" dirty="0" smtClean="0">
                <a:solidFill>
                  <a:srgbClr val="0070C0"/>
                </a:solidFill>
                <a:latin typeface="微软雅黑" pitchFamily="34" charset="-122"/>
                <a:ea typeface="微软雅黑" pitchFamily="34" charset="-122"/>
                <a:sym typeface="微软雅黑" pitchFamily="34" charset="-122"/>
              </a:rPr>
              <a:t>10</a:t>
            </a:r>
            <a:r>
              <a:rPr lang="zh-CN" altLang="en-US" sz="1400" dirty="0" smtClean="0">
                <a:solidFill>
                  <a:srgbClr val="0070C0"/>
                </a:solidFill>
                <a:latin typeface="微软雅黑" pitchFamily="34" charset="-122"/>
                <a:ea typeface="微软雅黑" pitchFamily="34" charset="-122"/>
                <a:sym typeface="微软雅黑" pitchFamily="34" charset="-122"/>
              </a:rPr>
              <a:t>日内，通过</a:t>
            </a:r>
            <a:r>
              <a:rPr lang="en-US" altLang="zh-CN" sz="1400" dirty="0" smtClean="0">
                <a:solidFill>
                  <a:srgbClr val="0070C0"/>
                </a:solidFill>
                <a:latin typeface="微软雅黑" pitchFamily="34" charset="-122"/>
                <a:ea typeface="微软雅黑" pitchFamily="34" charset="-122"/>
                <a:sym typeface="微软雅黑" pitchFamily="34" charset="-122"/>
              </a:rPr>
              <a:t>FTP</a:t>
            </a:r>
            <a:r>
              <a:rPr lang="zh-CN" altLang="en-US" sz="1400" dirty="0" smtClean="0">
                <a:solidFill>
                  <a:srgbClr val="0070C0"/>
                </a:solidFill>
                <a:latin typeface="微软雅黑" pitchFamily="34" charset="-122"/>
                <a:ea typeface="微软雅黑" pitchFamily="34" charset="-122"/>
                <a:sym typeface="微软雅黑" pitchFamily="34" charset="-122"/>
              </a:rPr>
              <a:t>向税务总局（所得税司）报送</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税务机关征收社会保险费地区降费减负情况表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（见附件）和阶段性降费实施情况分析报告。报送地址</a:t>
            </a:r>
            <a:r>
              <a:rPr lang="en-US" altLang="zh-CN" sz="1400" dirty="0" smtClean="0">
                <a:solidFill>
                  <a:srgbClr val="0070C0"/>
                </a:solidFill>
                <a:latin typeface="微软雅黑" pitchFamily="34" charset="-122"/>
                <a:ea typeface="微软雅黑" pitchFamily="34" charset="-122"/>
                <a:sym typeface="微软雅黑" pitchFamily="34" charset="-122"/>
              </a:rPr>
              <a:t>:FTP/center/</a:t>
            </a:r>
            <a:r>
              <a:rPr lang="zh-CN" altLang="en-US" sz="1400" dirty="0" smtClean="0">
                <a:solidFill>
                  <a:srgbClr val="0070C0"/>
                </a:solidFill>
                <a:latin typeface="微软雅黑" pitchFamily="34" charset="-122"/>
                <a:ea typeface="微软雅黑" pitchFamily="34" charset="-122"/>
                <a:sym typeface="微软雅黑" pitchFamily="34" charset="-122"/>
              </a:rPr>
              <a:t>所得税司</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社保费征管处</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年落实降费政策汇总。</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附件：税务机关征收社会保险费地区降费减负情况表</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国家税务总局</a:t>
            </a:r>
          </a:p>
          <a:p>
            <a:pPr algn="r" eaLnBrk="1" hangingPunct="1">
              <a:lnSpc>
                <a:spcPts val="2200"/>
              </a:lnSpc>
              <a:spcAft>
                <a:spcPts val="1200"/>
              </a:spcAft>
            </a:pP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17</a:t>
            </a:r>
            <a:r>
              <a:rPr lang="zh-CN" altLang="en-US" sz="1400" dirty="0" smtClean="0">
                <a:solidFill>
                  <a:srgbClr val="0070C0"/>
                </a:solidFill>
                <a:latin typeface="微软雅黑" pitchFamily="34" charset="-122"/>
                <a:ea typeface="微软雅黑" pitchFamily="34" charset="-122"/>
                <a:sym typeface="微软雅黑" pitchFamily="34" charset="-122"/>
              </a:rPr>
              <a:t>日</a:t>
            </a: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88</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4" cstate="print"/>
          <a:srcRect/>
          <a:stretch>
            <a:fillRect/>
          </a:stretch>
        </p:blipFill>
        <p:spPr bwMode="auto">
          <a:xfrm>
            <a:off x="10111060" y="-92098"/>
            <a:ext cx="1963191" cy="1072826"/>
          </a:xfrm>
          <a:prstGeom prst="rect">
            <a:avLst/>
          </a:prstGeom>
          <a:noFill/>
        </p:spPr>
      </p:pic>
      <p:sp>
        <p:nvSpPr>
          <p:cNvPr id="43" name="TextBox 42"/>
          <p:cNvSpPr txBox="1"/>
          <p:nvPr/>
        </p:nvSpPr>
        <p:spPr>
          <a:xfrm>
            <a:off x="6817667" y="231031"/>
            <a:ext cx="3312368"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税总函</a:t>
            </a:r>
            <a:r>
              <a:rPr lang="en-US" altLang="zh-CN" sz="2400" b="1" dirty="0" smtClean="0">
                <a:solidFill>
                  <a:srgbClr val="0070C0"/>
                </a:solidFill>
                <a:latin typeface="微软雅黑" pitchFamily="34" charset="-122"/>
                <a:ea typeface="微软雅黑" pitchFamily="34" charset="-122"/>
                <a:sym typeface="微软雅黑" pitchFamily="34" charset="-122"/>
              </a:rPr>
              <a:t>〔2017〕88</a:t>
            </a:r>
            <a:r>
              <a:rPr lang="zh-CN" altLang="en-US" sz="2400" b="1" dirty="0" smtClean="0">
                <a:solidFill>
                  <a:srgbClr val="0070C0"/>
                </a:solidFill>
                <a:latin typeface="微软雅黑" pitchFamily="34" charset="-122"/>
                <a:ea typeface="微软雅黑" pitchFamily="34" charset="-122"/>
                <a:sym typeface="微软雅黑" pitchFamily="34" charset="-122"/>
              </a:rPr>
              <a:t>号</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916832"/>
            <a:ext cx="10225136" cy="430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为深入贯彻落实</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深化国税、地税征管体制改革方案</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，进一步完善特别纳税调查调整及相互协商程序管理工作，积极应用税基侵蚀和利润转移（</a:t>
            </a:r>
            <a:r>
              <a:rPr lang="en-US" altLang="zh-CN" sz="1400" dirty="0" smtClean="0">
                <a:solidFill>
                  <a:srgbClr val="0070C0"/>
                </a:solidFill>
                <a:latin typeface="微软雅黑" pitchFamily="34" charset="-122"/>
                <a:ea typeface="微软雅黑" pitchFamily="34" charset="-122"/>
                <a:sym typeface="微软雅黑" pitchFamily="34" charset="-122"/>
              </a:rPr>
              <a:t>BEPS</a:t>
            </a:r>
            <a:r>
              <a:rPr lang="zh-CN" altLang="en-US" sz="1400" dirty="0" smtClean="0">
                <a:solidFill>
                  <a:srgbClr val="0070C0"/>
                </a:solidFill>
                <a:latin typeface="微软雅黑" pitchFamily="34" charset="-122"/>
                <a:ea typeface="微软雅黑" pitchFamily="34" charset="-122"/>
                <a:sym typeface="微软雅黑" pitchFamily="34" charset="-122"/>
              </a:rPr>
              <a:t>）行动计划成果，有效执行我国对外签署的避免双重征税协定、协议或者安排，根据</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中华人民共和国企业所得税法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及其实施条例、</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中华人民共和国税收征收管理法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及其实施细则的有关规定，国家税务总局制定了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特别纳税调查调整及相互协商程序管理办法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，现予以发布，自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5</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日起施行。</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附件：</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1.</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特别纳税调整自行缴纳税款表                       </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2.</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关联关系认定表</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5" action="ppaction://hlinkfile"/>
              </a:rPr>
              <a:t>3.</a:t>
            </a:r>
            <a:r>
              <a:rPr lang="zh-CN" altLang="en-US" sz="1400" dirty="0" smtClean="0">
                <a:solidFill>
                  <a:srgbClr val="0070C0"/>
                </a:solidFill>
                <a:latin typeface="微软雅黑" pitchFamily="34" charset="-122"/>
                <a:ea typeface="微软雅黑" pitchFamily="34" charset="-122"/>
                <a:sym typeface="微软雅黑" pitchFamily="34" charset="-122"/>
                <a:hlinkClick r:id="rId5" action="ppaction://hlinkfile"/>
              </a:rPr>
              <a:t>关联交易认定表                                           </a:t>
            </a:r>
            <a:r>
              <a:rPr lang="en-US" altLang="zh-CN" sz="1400" dirty="0" smtClean="0">
                <a:solidFill>
                  <a:srgbClr val="0070C0"/>
                </a:solidFill>
                <a:latin typeface="微软雅黑" pitchFamily="34" charset="-122"/>
                <a:ea typeface="微软雅黑" pitchFamily="34" charset="-122"/>
                <a:sym typeface="微软雅黑" pitchFamily="34" charset="-122"/>
                <a:hlinkClick r:id="rId6" action="ppaction://hlinkfile"/>
              </a:rPr>
              <a:t>4.</a:t>
            </a:r>
            <a:r>
              <a:rPr lang="zh-CN" altLang="en-US" sz="1400" dirty="0" smtClean="0">
                <a:solidFill>
                  <a:srgbClr val="0070C0"/>
                </a:solidFill>
                <a:latin typeface="微软雅黑" pitchFamily="34" charset="-122"/>
                <a:ea typeface="微软雅黑" pitchFamily="34" charset="-122"/>
                <a:sym typeface="微软雅黑" pitchFamily="34" charset="-122"/>
                <a:hlinkClick r:id="rId6" action="ppaction://hlinkfile"/>
              </a:rPr>
              <a:t>特别纳税调查结论通知书</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7" action="ppaction://hlinkfile"/>
              </a:rPr>
              <a:t>5.</a:t>
            </a:r>
            <a:r>
              <a:rPr lang="zh-CN" altLang="en-US" sz="1400" dirty="0" smtClean="0">
                <a:solidFill>
                  <a:srgbClr val="0070C0"/>
                </a:solidFill>
                <a:latin typeface="微软雅黑" pitchFamily="34" charset="-122"/>
                <a:ea typeface="微软雅黑" pitchFamily="34" charset="-122"/>
                <a:sym typeface="微软雅黑" pitchFamily="34" charset="-122"/>
                <a:hlinkClick r:id="rId7" action="ppaction://hlinkfile"/>
              </a:rPr>
              <a:t>协商内容记录                                               </a:t>
            </a:r>
            <a:r>
              <a:rPr lang="en-US" altLang="zh-CN" sz="1400" dirty="0" smtClean="0">
                <a:solidFill>
                  <a:srgbClr val="0070C0"/>
                </a:solidFill>
                <a:latin typeface="微软雅黑" pitchFamily="34" charset="-122"/>
                <a:ea typeface="微软雅黑" pitchFamily="34" charset="-122"/>
                <a:sym typeface="微软雅黑" pitchFamily="34" charset="-122"/>
                <a:hlinkClick r:id="rId8" action="ppaction://hlinkfile"/>
              </a:rPr>
              <a:t>6.</a:t>
            </a:r>
            <a:r>
              <a:rPr lang="zh-CN" altLang="en-US" sz="1400" dirty="0" smtClean="0">
                <a:solidFill>
                  <a:srgbClr val="0070C0"/>
                </a:solidFill>
                <a:latin typeface="微软雅黑" pitchFamily="34" charset="-122"/>
                <a:ea typeface="微软雅黑" pitchFamily="34" charset="-122"/>
                <a:sym typeface="微软雅黑" pitchFamily="34" charset="-122"/>
                <a:hlinkClick r:id="rId8" action="ppaction://hlinkfile"/>
              </a:rPr>
              <a:t>特别纳税调查初步调整通知书</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9" action="ppaction://hlinkfile"/>
              </a:rPr>
              <a:t>7.</a:t>
            </a:r>
            <a:r>
              <a:rPr lang="zh-CN" altLang="en-US" sz="1400" dirty="0" smtClean="0">
                <a:solidFill>
                  <a:srgbClr val="0070C0"/>
                </a:solidFill>
                <a:latin typeface="微软雅黑" pitchFamily="34" charset="-122"/>
                <a:ea typeface="微软雅黑" pitchFamily="34" charset="-122"/>
                <a:sym typeface="微软雅黑" pitchFamily="34" charset="-122"/>
                <a:hlinkClick r:id="rId9" action="ppaction://hlinkfile"/>
              </a:rPr>
              <a:t>特别纳税调查调整通知书                          </a:t>
            </a: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10" action="ppaction://hlinkfile"/>
              </a:rPr>
              <a:t>8.</a:t>
            </a:r>
            <a:r>
              <a:rPr lang="zh-CN" altLang="en-US" sz="1400" dirty="0" smtClean="0">
                <a:solidFill>
                  <a:srgbClr val="0070C0"/>
                </a:solidFill>
                <a:latin typeface="微软雅黑" pitchFamily="34" charset="-122"/>
                <a:ea typeface="微软雅黑" pitchFamily="34" charset="-122"/>
                <a:sym typeface="微软雅黑" pitchFamily="34" charset="-122"/>
                <a:hlinkClick r:id="rId10" action="ppaction://hlinkfile"/>
              </a:rPr>
              <a:t>启动特别纳税调整相互协商程序申请表</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11" action="ppaction://hlinkfile"/>
              </a:rPr>
              <a:t>9.</a:t>
            </a:r>
            <a:r>
              <a:rPr lang="zh-CN" altLang="en-US" sz="1400" dirty="0" smtClean="0">
                <a:solidFill>
                  <a:srgbClr val="0070C0"/>
                </a:solidFill>
                <a:latin typeface="微软雅黑" pitchFamily="34" charset="-122"/>
                <a:ea typeface="微软雅黑" pitchFamily="34" charset="-122"/>
                <a:sym typeface="微软雅黑" pitchFamily="34" charset="-122"/>
                <a:hlinkClick r:id="rId11" action="ppaction://hlinkfile"/>
              </a:rPr>
              <a:t>特别纳税调整相互协商协议补（退）税款通知书</a:t>
            </a:r>
            <a:r>
              <a:rPr lang="zh-CN" altLang="en-US" sz="1400" dirty="0" smtClean="0">
                <a:solidFill>
                  <a:srgbClr val="0070C0"/>
                </a:solidFill>
                <a:latin typeface="微软雅黑" pitchFamily="34" charset="-122"/>
                <a:ea typeface="微软雅黑" pitchFamily="34" charset="-122"/>
                <a:sym typeface="微软雅黑" pitchFamily="34" charset="-122"/>
              </a:rPr>
              <a:t>                                                                               国家税务总局</a:t>
            </a:r>
          </a:p>
          <a:p>
            <a:pPr algn="r" eaLnBrk="1" hangingPunct="1">
              <a:lnSpc>
                <a:spcPts val="2200"/>
              </a:lnSpc>
              <a:spcAft>
                <a:spcPts val="1200"/>
              </a:spcAft>
            </a:pP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17</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6</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12"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696744"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关于发布</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特别纳税调查调整及相互协商程序管理办法</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的公告</a:t>
            </a:r>
          </a:p>
        </p:txBody>
      </p:sp>
      <p:sp>
        <p:nvSpPr>
          <p:cNvPr id="32" name="矩形 31"/>
          <p:cNvSpPr/>
          <p:nvPr/>
        </p:nvSpPr>
        <p:spPr>
          <a:xfrm>
            <a:off x="1849115" y="5939988"/>
            <a:ext cx="4570482" cy="369332"/>
          </a:xfrm>
          <a:prstGeom prst="rect">
            <a:avLst/>
          </a:prstGeom>
        </p:spPr>
        <p:txBody>
          <a:bodyPr wrap="none">
            <a:spAutoFit/>
          </a:bodyPr>
          <a:lstStyle/>
          <a:p>
            <a:r>
              <a:rPr lang="zh-CN" altLang="en-US" b="1" dirty="0" smtClean="0">
                <a:solidFill>
                  <a:schemeClr val="tx1">
                    <a:lumMod val="95000"/>
                    <a:lumOff val="5000"/>
                  </a:schemeClr>
                </a:solidFill>
                <a:hlinkClick r:id="rId13" action="ppaction://hlinkfile"/>
              </a:rPr>
              <a:t>特别纳税调查调整及相互协商程序管理办法</a:t>
            </a:r>
            <a:endParaRPr lang="zh-CN" altLang="en-US" b="1" dirty="0">
              <a:solidFill>
                <a:schemeClr val="tx1">
                  <a:lumMod val="95000"/>
                  <a:lumOff val="5000"/>
                </a:schemeClr>
              </a:solidFill>
            </a:endParaRPr>
          </a:p>
        </p:txBody>
      </p:sp>
      <p:pic>
        <p:nvPicPr>
          <p:cNvPr id="1026" name="Picture 2" descr="C:\Users\Administrator\Desktop\ppt模板\ppt素材\小图标\20120331144802256.png"/>
          <p:cNvPicPr>
            <a:picLocks noChangeAspect="1" noChangeArrowheads="1"/>
          </p:cNvPicPr>
          <p:nvPr/>
        </p:nvPicPr>
        <p:blipFill>
          <a:blip r:embed="rId14" cstate="print"/>
          <a:srcRect/>
          <a:stretch>
            <a:fillRect/>
          </a:stretch>
        </p:blipFill>
        <p:spPr bwMode="auto">
          <a:xfrm>
            <a:off x="1489075" y="5949280"/>
            <a:ext cx="304800" cy="304800"/>
          </a:xfrm>
          <a:prstGeom prst="rect">
            <a:avLst/>
          </a:prstGeom>
          <a:noFill/>
        </p:spPr>
      </p:pic>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Box 93"/>
          <p:cNvSpPr txBox="1"/>
          <p:nvPr/>
        </p:nvSpPr>
        <p:spPr>
          <a:xfrm>
            <a:off x="2857227" y="260648"/>
            <a:ext cx="5760640" cy="707886"/>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pPr algn="ctr"/>
            <a:r>
              <a:rPr lang="zh-CN" altLang="en-US" sz="2000" dirty="0" smtClean="0"/>
              <a:t>关于</a:t>
            </a:r>
            <a:r>
              <a:rPr lang="en-US" altLang="zh-CN" sz="2000" dirty="0" smtClean="0"/>
              <a:t>《</a:t>
            </a:r>
            <a:r>
              <a:rPr lang="zh-CN" altLang="en-US" sz="2000" dirty="0" smtClean="0"/>
              <a:t>国家税务总局关于发布</a:t>
            </a:r>
            <a:r>
              <a:rPr lang="en-US" altLang="zh-CN" sz="2000" dirty="0" smtClean="0"/>
              <a:t>&lt;</a:t>
            </a:r>
            <a:r>
              <a:rPr lang="zh-CN" altLang="en-US" sz="2000" dirty="0" smtClean="0"/>
              <a:t>特别纳税调查</a:t>
            </a:r>
            <a:endParaRPr lang="en-US" altLang="zh-CN" sz="2000" dirty="0" smtClean="0"/>
          </a:p>
          <a:p>
            <a:pPr algn="ctr"/>
            <a:r>
              <a:rPr lang="zh-CN" altLang="en-US" sz="2000" dirty="0" smtClean="0"/>
              <a:t>调整及相互协商程序管理办法</a:t>
            </a:r>
            <a:r>
              <a:rPr lang="en-US" altLang="zh-CN" sz="2000" dirty="0" smtClean="0"/>
              <a:t>&gt;</a:t>
            </a:r>
            <a:r>
              <a:rPr lang="zh-CN" altLang="en-US" sz="2000" dirty="0" smtClean="0"/>
              <a:t>的公告</a:t>
            </a:r>
            <a:r>
              <a:rPr lang="en-US" altLang="zh-CN" sz="2000" dirty="0" smtClean="0"/>
              <a:t>》</a:t>
            </a:r>
            <a:r>
              <a:rPr lang="zh-CN" altLang="en-US" sz="2000" dirty="0" smtClean="0"/>
              <a:t>的解读</a:t>
            </a:r>
            <a:endParaRPr lang="zh-CN" altLang="en-US" sz="2000" dirty="0"/>
          </a:p>
        </p:txBody>
      </p:sp>
      <p:sp>
        <p:nvSpPr>
          <p:cNvPr id="18" name="矩形 17"/>
          <p:cNvSpPr/>
          <p:nvPr/>
        </p:nvSpPr>
        <p:spPr>
          <a:xfrm>
            <a:off x="408955" y="1052736"/>
            <a:ext cx="11449272" cy="584775"/>
          </a:xfrm>
          <a:prstGeom prst="rect">
            <a:avLst/>
          </a:prstGeom>
        </p:spPr>
        <p:txBody>
          <a:bodyPr wrap="square">
            <a:spAutoFit/>
          </a:bodyPr>
          <a:lstStyle/>
          <a:p>
            <a:r>
              <a:rPr lang="zh-CN" altLang="en-US" sz="1600" b="1" dirty="0" smtClean="0"/>
              <a:t>为进一步完善特别纳税调查调整及相互协商程序相关工作，国家税务总局借鉴税基侵蚀和利润转移（</a:t>
            </a:r>
            <a:r>
              <a:rPr lang="en-US" altLang="zh-CN" sz="1600" b="1" dirty="0" smtClean="0"/>
              <a:t>BEPS</a:t>
            </a:r>
            <a:r>
              <a:rPr lang="zh-CN" altLang="en-US" sz="1600" b="1" dirty="0" smtClean="0"/>
              <a:t>）行动计划成果，发布了</a:t>
            </a:r>
            <a:r>
              <a:rPr lang="en-US" altLang="zh-CN" sz="1600" b="1" dirty="0" smtClean="0"/>
              <a:t>《</a:t>
            </a:r>
            <a:r>
              <a:rPr lang="zh-CN" altLang="en-US" sz="1600" b="1" dirty="0" smtClean="0"/>
              <a:t>特别纳税调查调整及相互协商程序管理办法</a:t>
            </a:r>
            <a:r>
              <a:rPr lang="en-US" altLang="zh-CN" sz="1600" b="1" dirty="0" smtClean="0"/>
              <a:t>》</a:t>
            </a:r>
            <a:r>
              <a:rPr lang="zh-CN" altLang="en-US" sz="1600" b="1" dirty="0" smtClean="0"/>
              <a:t>（以下简称</a:t>
            </a:r>
            <a:r>
              <a:rPr lang="en-US" altLang="zh-CN" sz="1600" b="1" dirty="0" smtClean="0"/>
              <a:t>《</a:t>
            </a:r>
            <a:r>
              <a:rPr lang="zh-CN" altLang="en-US" sz="1600" b="1" dirty="0" smtClean="0"/>
              <a:t>办法</a:t>
            </a:r>
            <a:r>
              <a:rPr lang="en-US" altLang="zh-CN" sz="1600" b="1" dirty="0" smtClean="0"/>
              <a:t>》</a:t>
            </a:r>
            <a:r>
              <a:rPr lang="zh-CN" altLang="en-US" sz="1600" b="1" dirty="0" smtClean="0"/>
              <a:t>），现将</a:t>
            </a:r>
            <a:r>
              <a:rPr lang="en-US" altLang="zh-CN" sz="1600" b="1" dirty="0" smtClean="0"/>
              <a:t>《</a:t>
            </a:r>
            <a:r>
              <a:rPr lang="zh-CN" altLang="en-US" sz="1600" b="1" dirty="0" smtClean="0"/>
              <a:t>办法</a:t>
            </a:r>
            <a:r>
              <a:rPr lang="en-US" altLang="zh-CN" sz="1600" b="1" dirty="0" smtClean="0"/>
              <a:t>》</a:t>
            </a:r>
            <a:r>
              <a:rPr lang="zh-CN" altLang="en-US" sz="1600" b="1" dirty="0" smtClean="0"/>
              <a:t>解读如下：</a:t>
            </a:r>
            <a:endParaRPr lang="zh-CN" altLang="en-US" sz="1600" b="1" dirty="0"/>
          </a:p>
        </p:txBody>
      </p:sp>
      <p:sp>
        <p:nvSpPr>
          <p:cNvPr id="19" name="矩形 18"/>
          <p:cNvSpPr/>
          <p:nvPr/>
        </p:nvSpPr>
        <p:spPr>
          <a:xfrm>
            <a:off x="336947" y="2132856"/>
            <a:ext cx="11377264" cy="1569660"/>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是落实二十国集团（</a:t>
            </a:r>
            <a:r>
              <a:rPr lang="en-US" altLang="zh-CN" sz="1600" dirty="0" smtClean="0"/>
              <a:t>G20</a:t>
            </a:r>
            <a:r>
              <a:rPr lang="zh-CN" altLang="en-US" sz="1600" dirty="0" smtClean="0"/>
              <a:t>）税改成果的一项重要内容，充分体现了</a:t>
            </a:r>
            <a:r>
              <a:rPr lang="en-US" altLang="zh-CN" sz="1600" dirty="0" smtClean="0"/>
              <a:t>G20</a:t>
            </a:r>
            <a:r>
              <a:rPr lang="zh-CN" altLang="en-US" sz="1600" dirty="0" smtClean="0"/>
              <a:t>杭州峰会共识，即实施增长友好型的税收政策，促进需求与经济增长。特别纳税调查调整是国际税收领域的重要工作，其重要原则是尊重国际税收规则，其目的是维护国家税收权益，营造公平国际税收秩序，促进跨国投资贸易活动的顺利开展。相互协商程序为解决税务争议、消除国际双重征税提供重要途径，是国际税收合作的重要体现。</a:t>
            </a:r>
            <a:r>
              <a:rPr lang="en-US" altLang="zh-CN" sz="1600" dirty="0" smtClean="0"/>
              <a:t>《</a:t>
            </a:r>
            <a:r>
              <a:rPr lang="zh-CN" altLang="en-US" sz="1600" dirty="0" smtClean="0"/>
              <a:t>办法</a:t>
            </a:r>
            <a:r>
              <a:rPr lang="en-US" altLang="zh-CN" sz="1600" dirty="0" smtClean="0"/>
              <a:t>》</a:t>
            </a:r>
            <a:r>
              <a:rPr lang="zh-CN" altLang="en-US" sz="1600" dirty="0" smtClean="0"/>
              <a:t>考虑了当前国际税收新形势，根据</a:t>
            </a:r>
            <a:r>
              <a:rPr lang="en-US" altLang="zh-CN" sz="1600" dirty="0" smtClean="0"/>
              <a:t>G20</a:t>
            </a:r>
            <a:r>
              <a:rPr lang="zh-CN" altLang="en-US" sz="1600" dirty="0" smtClean="0"/>
              <a:t>倡导的“利润在经济活动发生地和价值创造地征税”总原则，紧密结合我国实际情况，对</a:t>
            </a:r>
            <a:r>
              <a:rPr lang="en-US" altLang="zh-CN" sz="1600" dirty="0" smtClean="0"/>
              <a:t>《</a:t>
            </a:r>
            <a:r>
              <a:rPr lang="zh-CN" altLang="en-US" sz="1600" dirty="0" smtClean="0"/>
              <a:t>特别纳税调整实施办法（试行）</a:t>
            </a:r>
            <a:r>
              <a:rPr lang="en-US" altLang="zh-CN" sz="1600" dirty="0" smtClean="0"/>
              <a:t>》</a:t>
            </a:r>
            <a:r>
              <a:rPr lang="zh-CN" altLang="en-US" sz="1600" dirty="0" smtClean="0"/>
              <a:t>中调查调整、相互协商等内容进行了修订和完善。</a:t>
            </a:r>
            <a:endParaRPr lang="zh-CN" altLang="en-US" sz="1600" dirty="0"/>
          </a:p>
        </p:txBody>
      </p:sp>
      <p:grpSp>
        <p:nvGrpSpPr>
          <p:cNvPr id="20" name="组合 19"/>
          <p:cNvGrpSpPr/>
          <p:nvPr/>
        </p:nvGrpSpPr>
        <p:grpSpPr>
          <a:xfrm>
            <a:off x="480963" y="1700808"/>
            <a:ext cx="4510870" cy="361099"/>
            <a:chOff x="5283922" y="1198944"/>
            <a:chExt cx="3384376" cy="270824"/>
          </a:xfrm>
        </p:grpSpPr>
        <p:sp>
          <p:nvSpPr>
            <p:cNvPr id="21" name="矩形 20"/>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1198944"/>
              <a:ext cx="3217428" cy="253915"/>
            </a:xfrm>
            <a:prstGeom prst="rect">
              <a:avLst/>
            </a:prstGeom>
            <a:noFill/>
          </p:spPr>
          <p:txBody>
            <a:bodyPr wrap="none" rtlCol="0">
              <a:spAutoFit/>
            </a:bodyPr>
            <a:lstStyle/>
            <a:p>
              <a:r>
                <a:rPr lang="zh-CN" altLang="en-US" sz="1600" b="1" dirty="0" smtClean="0"/>
                <a:t>一、</a:t>
              </a:r>
              <a:r>
                <a:rPr lang="en-US" altLang="zh-CN" sz="1600" b="1" dirty="0" smtClean="0"/>
                <a:t>《</a:t>
              </a:r>
              <a:r>
                <a:rPr lang="zh-CN" altLang="en-US" sz="1600" b="1" dirty="0" smtClean="0"/>
                <a:t>办法</a:t>
              </a:r>
              <a:r>
                <a:rPr lang="en-US" altLang="zh-CN" sz="1600" b="1" dirty="0" smtClean="0"/>
                <a:t>》</a:t>
              </a:r>
              <a:r>
                <a:rPr lang="zh-CN" altLang="en-US" sz="1600" b="1" dirty="0" smtClean="0"/>
                <a:t>发布的背景和主要意义是什么？</a:t>
              </a:r>
            </a:p>
          </p:txBody>
        </p:sp>
      </p:grpSp>
      <p:grpSp>
        <p:nvGrpSpPr>
          <p:cNvPr id="23" name="组合 22"/>
          <p:cNvGrpSpPr/>
          <p:nvPr/>
        </p:nvGrpSpPr>
        <p:grpSpPr>
          <a:xfrm>
            <a:off x="480962" y="3789040"/>
            <a:ext cx="7093594" cy="361099"/>
            <a:chOff x="5283922" y="2292733"/>
            <a:chExt cx="3384376" cy="270824"/>
          </a:xfrm>
        </p:grpSpPr>
        <p:sp>
          <p:nvSpPr>
            <p:cNvPr id="24" name="矩形 23"/>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318277" y="2292733"/>
              <a:ext cx="3343849" cy="253915"/>
            </a:xfrm>
            <a:prstGeom prst="rect">
              <a:avLst/>
            </a:prstGeom>
            <a:noFill/>
          </p:spPr>
          <p:txBody>
            <a:bodyPr wrap="none" rtlCol="0">
              <a:spAutoFit/>
            </a:bodyPr>
            <a:lstStyle/>
            <a:p>
              <a:r>
                <a:rPr lang="zh-CN" altLang="en-US" sz="1600" b="1" dirty="0" smtClean="0">
                  <a:solidFill>
                    <a:schemeClr val="tx1">
                      <a:lumMod val="95000"/>
                      <a:lumOff val="5000"/>
                    </a:schemeClr>
                  </a:solidFill>
                  <a:latin typeface="方正兰亭准黑_GBK" pitchFamily="2" charset="-122"/>
                  <a:ea typeface="方正兰亭准黑_GBK" pitchFamily="2" charset="-122"/>
                </a:rPr>
                <a:t>二、</a:t>
              </a:r>
              <a:r>
                <a:rPr lang="en-US" altLang="zh-CN" sz="1600" b="1" dirty="0" smtClean="0">
                  <a:solidFill>
                    <a:schemeClr val="tx1">
                      <a:lumMod val="95000"/>
                      <a:lumOff val="5000"/>
                    </a:schemeClr>
                  </a:solidFill>
                  <a:latin typeface="方正兰亭准黑_GBK" pitchFamily="2" charset="-122"/>
                  <a:ea typeface="方正兰亭准黑_GBK" pitchFamily="2" charset="-122"/>
                </a:rPr>
                <a:t>《</a:t>
              </a:r>
              <a:r>
                <a:rPr lang="zh-CN" altLang="en-US" sz="1600" b="1" dirty="0" smtClean="0">
                  <a:solidFill>
                    <a:schemeClr val="tx1">
                      <a:lumMod val="95000"/>
                      <a:lumOff val="5000"/>
                    </a:schemeClr>
                  </a:solidFill>
                  <a:latin typeface="方正兰亭准黑_GBK" pitchFamily="2" charset="-122"/>
                  <a:ea typeface="方正兰亭准黑_GBK" pitchFamily="2" charset="-122"/>
                </a:rPr>
                <a:t>办法</a:t>
              </a:r>
              <a:r>
                <a:rPr lang="en-US" altLang="zh-CN" sz="1600" b="1" dirty="0" smtClean="0">
                  <a:solidFill>
                    <a:schemeClr val="tx1">
                      <a:lumMod val="95000"/>
                      <a:lumOff val="5000"/>
                    </a:schemeClr>
                  </a:solidFill>
                  <a:latin typeface="方正兰亭准黑_GBK" pitchFamily="2" charset="-122"/>
                  <a:ea typeface="方正兰亭准黑_GBK" pitchFamily="2" charset="-122"/>
                </a:rPr>
                <a:t>》</a:t>
              </a:r>
              <a:r>
                <a:rPr lang="zh-CN" altLang="en-US" sz="1600" b="1" dirty="0" smtClean="0">
                  <a:solidFill>
                    <a:schemeClr val="tx1">
                      <a:lumMod val="95000"/>
                      <a:lumOff val="5000"/>
                    </a:schemeClr>
                  </a:solidFill>
                  <a:latin typeface="方正兰亭准黑_GBK" pitchFamily="2" charset="-122"/>
                  <a:ea typeface="方正兰亭准黑_GBK" pitchFamily="2" charset="-122"/>
                </a:rPr>
                <a:t>关于特别纳税调查调整的规定与原文件相比主要变化是什么？</a:t>
              </a:r>
              <a:endParaRPr lang="zh-CN" altLang="en-US" sz="1600" b="1" dirty="0">
                <a:solidFill>
                  <a:schemeClr val="tx1">
                    <a:lumMod val="95000"/>
                    <a:lumOff val="5000"/>
                  </a:schemeClr>
                </a:solidFill>
                <a:latin typeface="方正兰亭准黑_GBK" pitchFamily="2" charset="-122"/>
                <a:ea typeface="方正兰亭准黑_GBK" pitchFamily="2" charset="-122"/>
              </a:endParaRPr>
            </a:p>
          </p:txBody>
        </p:sp>
      </p:grpSp>
      <p:sp>
        <p:nvSpPr>
          <p:cNvPr id="26" name="矩形 25"/>
          <p:cNvSpPr/>
          <p:nvPr/>
        </p:nvSpPr>
        <p:spPr>
          <a:xfrm>
            <a:off x="336947" y="4221088"/>
            <a:ext cx="11377264" cy="2554545"/>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吸收</a:t>
            </a:r>
            <a:r>
              <a:rPr lang="en-US" altLang="zh-CN" sz="1600" dirty="0" smtClean="0"/>
              <a:t>G20</a:t>
            </a:r>
            <a:r>
              <a:rPr lang="zh-CN" altLang="en-US" sz="1600" dirty="0" smtClean="0"/>
              <a:t>国际税改的最新成果，结合我国税收实践，对特别纳税调查调整作出进一步完善，具体包括：</a:t>
            </a:r>
          </a:p>
          <a:p>
            <a:r>
              <a:rPr lang="zh-CN" altLang="en-US" sz="1600" dirty="0" smtClean="0"/>
              <a:t>　　（一）进一步规范明确了特别纳税调查调整程序。</a:t>
            </a:r>
          </a:p>
          <a:p>
            <a:r>
              <a:rPr lang="zh-CN" altLang="en-US" sz="1600" dirty="0" smtClean="0"/>
              <a:t>　　（二）增加了无形资产、劳务关联交易的相关规定。</a:t>
            </a:r>
          </a:p>
          <a:p>
            <a:r>
              <a:rPr lang="zh-CN" altLang="en-US" sz="1600" dirty="0" smtClean="0"/>
              <a:t>　　对于无形资产交易，强调无形资产的收益分配应当与关联交易各方对无形资产价值的贡献程度相匹配。</a:t>
            </a:r>
          </a:p>
          <a:p>
            <a:r>
              <a:rPr lang="zh-CN" altLang="en-US" sz="1600" dirty="0" smtClean="0"/>
              <a:t>　　对于关联劳务交易，明确符合独立交易原则的关联劳务交易应当是受益性劳务交易，并且按照非关联方在相同或者类似情形下的营业常规和公平成交价格进行定价。明确受益性劳务内容，对非受益性劳务的具体情形进行说明。</a:t>
            </a:r>
          </a:p>
          <a:p>
            <a:r>
              <a:rPr lang="zh-CN" altLang="en-US" sz="1600" dirty="0" smtClean="0"/>
              <a:t>　　（三）对特别纳税调查中的重要事项予以明确。如税务机关分析评估被调查企业关联交易时，应当选择功能相对简单的一方作为被测试对象；税务机关在进行可比性分析时，优先使用公开信息，也可以使用非公开信息；税务机关应当按照可比利润水平或者可比价格对被调查企业各年度关联交易进行逐年测试调整等。</a:t>
            </a:r>
          </a:p>
          <a:p>
            <a:r>
              <a:rPr lang="zh-CN" altLang="en-US" sz="1600" dirty="0" smtClean="0"/>
              <a:t>　　总体来看，</a:t>
            </a:r>
            <a:r>
              <a:rPr lang="en-US" altLang="zh-CN" sz="1600" dirty="0" smtClean="0"/>
              <a:t>《</a:t>
            </a:r>
            <a:r>
              <a:rPr lang="zh-CN" altLang="en-US" sz="1600" dirty="0" smtClean="0"/>
              <a:t>办法</a:t>
            </a:r>
            <a:r>
              <a:rPr lang="en-US" altLang="zh-CN" sz="1600" dirty="0" smtClean="0"/>
              <a:t>》</a:t>
            </a:r>
            <a:r>
              <a:rPr lang="zh-CN" altLang="en-US" sz="1600" dirty="0" smtClean="0"/>
              <a:t>对特别纳税调查调整的规定更加清晰透明，内容更加全面，符合新的国际税收形势。</a:t>
            </a:r>
            <a:endParaRPr lang="zh-CN" altLang="en-US" sz="1600" dirty="0"/>
          </a:p>
        </p:txBody>
      </p:sp>
      <p:pic>
        <p:nvPicPr>
          <p:cNvPr id="2050" name="Picture 2" descr="C:\Users\Administrator\Desktop\ppt模板\ppt素材\小图标\20120331144803466.png"/>
          <p:cNvPicPr>
            <a:picLocks noChangeAspect="1" noChangeArrowheads="1"/>
          </p:cNvPicPr>
          <p:nvPr/>
        </p:nvPicPr>
        <p:blipFill>
          <a:blip r:embed="rId3" cstate="print"/>
          <a:srcRect/>
          <a:stretch>
            <a:fillRect/>
          </a:stretch>
        </p:blipFill>
        <p:spPr bwMode="auto">
          <a:xfrm>
            <a:off x="2497187" y="332656"/>
            <a:ext cx="504056" cy="504056"/>
          </a:xfrm>
          <a:prstGeom prst="rect">
            <a:avLst/>
          </a:prstGeom>
          <a:noFill/>
        </p:spPr>
      </p:pic>
      <p:pic>
        <p:nvPicPr>
          <p:cNvPr id="28" name="Picture 2" descr="C:\Users\Administrator\Desktop\图片\image001.png"/>
          <p:cNvPicPr>
            <a:picLocks noChangeAspect="1" noChangeArrowheads="1"/>
          </p:cNvPicPr>
          <p:nvPr/>
        </p:nvPicPr>
        <p:blipFill>
          <a:blip r:embed="rId4"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768833729"/>
      </p:ext>
    </p:extLst>
  </p:cSld>
  <p:clrMapOvr>
    <a:masterClrMapping/>
  </p:clrMapOvr>
  <mc:AlternateContent xmlns:mc="http://schemas.openxmlformats.org/markup-compatibility/2006">
    <mc:Choice xmlns:p14="http://schemas.microsoft.com/office/powerpoint/2010/main" xmlns=""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300" fill="hold"/>
                                        <p:tgtEl>
                                          <p:spTgt spid="20"/>
                                        </p:tgtEl>
                                        <p:attrNameLst>
                                          <p:attrName>ppt_x</p:attrName>
                                        </p:attrNameLst>
                                      </p:cBhvr>
                                      <p:tavLst>
                                        <p:tav tm="0">
                                          <p:val>
                                            <p:strVal val="1+#ppt_w/2"/>
                                          </p:val>
                                        </p:tav>
                                        <p:tav tm="100000">
                                          <p:val>
                                            <p:strVal val="#ppt_x"/>
                                          </p:val>
                                        </p:tav>
                                      </p:tavLst>
                                    </p:anim>
                                    <p:anim calcmode="lin" valueType="num">
                                      <p:cBhvr additive="base">
                                        <p:cTn id="12" dur="300" fill="hold"/>
                                        <p:tgtEl>
                                          <p:spTgt spid="20"/>
                                        </p:tgtEl>
                                        <p:attrNameLst>
                                          <p:attrName>ppt_y</p:attrName>
                                        </p:attrNameLst>
                                      </p:cBhvr>
                                      <p:tavLst>
                                        <p:tav tm="0">
                                          <p:val>
                                            <p:strVal val="#ppt_y"/>
                                          </p:val>
                                        </p:tav>
                                        <p:tav tm="100000">
                                          <p:val>
                                            <p:strVal val="#ppt_y"/>
                                          </p:val>
                                        </p:tav>
                                      </p:tavLst>
                                    </p:anim>
                                  </p:childTnLst>
                                </p:cTn>
                              </p:par>
                              <p:par>
                                <p:cTn id="13" presetID="26" presetClass="emph" presetSubtype="0" fill="hold" nodeType="withEffect">
                                  <p:stCondLst>
                                    <p:cond delay="0"/>
                                  </p:stCondLst>
                                  <p:childTnLst>
                                    <p:animEffect transition="out" filter="fade">
                                      <p:cBhvr>
                                        <p:cTn id="14" dur="500" tmFilter="0, 0; .2, .5; .8, .5; 1, 0"/>
                                        <p:tgtEl>
                                          <p:spTgt spid="20"/>
                                        </p:tgtEl>
                                      </p:cBhvr>
                                    </p:animEffect>
                                    <p:animScale>
                                      <p:cBhvr>
                                        <p:cTn id="15" dur="250" autoRev="1" fill="hold"/>
                                        <p:tgtEl>
                                          <p:spTgt spid="20"/>
                                        </p:tgtEl>
                                      </p:cBhvr>
                                      <p:by x="105000" y="105000"/>
                                    </p:animScale>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300" fill="hold"/>
                                        <p:tgtEl>
                                          <p:spTgt spid="23"/>
                                        </p:tgtEl>
                                        <p:attrNameLst>
                                          <p:attrName>ppt_x</p:attrName>
                                        </p:attrNameLst>
                                      </p:cBhvr>
                                      <p:tavLst>
                                        <p:tav tm="0">
                                          <p:val>
                                            <p:strVal val="1+#ppt_w/2"/>
                                          </p:val>
                                        </p:tav>
                                        <p:tav tm="100000">
                                          <p:val>
                                            <p:strVal val="#ppt_x"/>
                                          </p:val>
                                        </p:tav>
                                      </p:tavLst>
                                    </p:anim>
                                    <p:anim calcmode="lin" valueType="num">
                                      <p:cBhvr additive="base">
                                        <p:cTn id="20" dur="300" fill="hold"/>
                                        <p:tgtEl>
                                          <p:spTgt spid="23"/>
                                        </p:tgtEl>
                                        <p:attrNameLst>
                                          <p:attrName>ppt_y</p:attrName>
                                        </p:attrNameLst>
                                      </p:cBhvr>
                                      <p:tavLst>
                                        <p:tav tm="0">
                                          <p:val>
                                            <p:strVal val="#ppt_y"/>
                                          </p:val>
                                        </p:tav>
                                        <p:tav tm="100000">
                                          <p:val>
                                            <p:strVal val="#ppt_y"/>
                                          </p:val>
                                        </p:tav>
                                      </p:tavLst>
                                    </p:anim>
                                  </p:childTnLst>
                                </p:cTn>
                              </p:par>
                              <p:par>
                                <p:cTn id="21" presetID="26" presetClass="emph" presetSubtype="0" fill="hold" nodeType="withEffect">
                                  <p:stCondLst>
                                    <p:cond delay="500"/>
                                  </p:stCondLst>
                                  <p:childTnLst>
                                    <p:animEffect transition="out" filter="fade">
                                      <p:cBhvr>
                                        <p:cTn id="22" dur="500" tmFilter="0, 0; .2, .5; .8, .5; 1, 0"/>
                                        <p:tgtEl>
                                          <p:spTgt spid="23"/>
                                        </p:tgtEl>
                                      </p:cBhvr>
                                    </p:animEffect>
                                    <p:animScale>
                                      <p:cBhvr>
                                        <p:cTn id="23"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3" name="组合 2"/>
          <p:cNvGrpSpPr/>
          <p:nvPr/>
        </p:nvGrpSpPr>
        <p:grpSpPr>
          <a:xfrm>
            <a:off x="480963" y="764704"/>
            <a:ext cx="4589514" cy="352867"/>
            <a:chOff x="5283922" y="3411358"/>
            <a:chExt cx="3443380" cy="264650"/>
          </a:xfrm>
          <a:solidFill>
            <a:schemeClr val="tx2">
              <a:lumMod val="40000"/>
              <a:lumOff val="60000"/>
            </a:schemeClr>
          </a:solidFill>
        </p:grpSpPr>
        <p:sp>
          <p:nvSpPr>
            <p:cNvPr id="4" name="矩形 3"/>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355930" y="3421358"/>
              <a:ext cx="3371372" cy="253915"/>
            </a:xfrm>
            <a:prstGeom prst="rect">
              <a:avLst/>
            </a:prstGeom>
            <a:grpFill/>
          </p:spPr>
          <p:txBody>
            <a:bodyPr wrap="none" rtlCol="0">
              <a:spAutoFit/>
            </a:bodyPr>
            <a:lstStyle/>
            <a:p>
              <a:r>
                <a:rPr lang="zh-CN" altLang="en-US" sz="1600" b="1" dirty="0" smtClean="0">
                  <a:solidFill>
                    <a:schemeClr val="bg1"/>
                  </a:solidFill>
                  <a:latin typeface="方正兰亭准黑_GBK" pitchFamily="2" charset="-122"/>
                  <a:ea typeface="方正兰亭准黑_GBK" pitchFamily="2" charset="-122"/>
                </a:rPr>
                <a:t>四、单一功能亏损企业是否需要准备同期资料？</a:t>
              </a:r>
              <a:endParaRPr lang="zh-CN" altLang="en-US" sz="1600" b="1" dirty="0">
                <a:solidFill>
                  <a:schemeClr val="bg1"/>
                </a:solidFill>
                <a:latin typeface="方正兰亭准黑_GBK" pitchFamily="2" charset="-122"/>
                <a:ea typeface="方正兰亭准黑_GBK" pitchFamily="2" charset="-122"/>
              </a:endParaRPr>
            </a:p>
          </p:txBody>
        </p:sp>
      </p:grpSp>
      <p:grpSp>
        <p:nvGrpSpPr>
          <p:cNvPr id="6" name="组合 5"/>
          <p:cNvGrpSpPr/>
          <p:nvPr/>
        </p:nvGrpSpPr>
        <p:grpSpPr>
          <a:xfrm>
            <a:off x="480963" y="2780928"/>
            <a:ext cx="7462095" cy="352867"/>
            <a:chOff x="5283922" y="3411358"/>
            <a:chExt cx="5598595" cy="264650"/>
          </a:xfrm>
          <a:solidFill>
            <a:schemeClr val="tx2">
              <a:lumMod val="60000"/>
              <a:lumOff val="40000"/>
            </a:schemeClr>
          </a:solidFill>
        </p:grpSpPr>
        <p:sp>
          <p:nvSpPr>
            <p:cNvPr id="7" name="矩形 6"/>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5355930" y="3421358"/>
              <a:ext cx="5526587" cy="253915"/>
            </a:xfrm>
            <a:prstGeom prst="rect">
              <a:avLst/>
            </a:prstGeom>
            <a:grpFill/>
          </p:spPr>
          <p:txBody>
            <a:bodyPr wrap="none" rtlCol="0">
              <a:spAutoFit/>
            </a:bodyPr>
            <a:lstStyle/>
            <a:p>
              <a:r>
                <a:rPr lang="zh-CN" altLang="en-US" sz="1600" b="1" dirty="0" smtClean="0">
                  <a:solidFill>
                    <a:schemeClr val="bg1"/>
                  </a:solidFill>
                  <a:latin typeface="方正兰亭准黑_GBK" pitchFamily="2" charset="-122"/>
                  <a:ea typeface="方正兰亭准黑_GBK" pitchFamily="2" charset="-122"/>
                </a:rPr>
                <a:t>五、什么情况下，税务机关可以按照已税前扣除的金额全额实施特别纳税调整？</a:t>
              </a:r>
              <a:endParaRPr lang="zh-CN" altLang="en-US" sz="1600" b="1" dirty="0">
                <a:solidFill>
                  <a:schemeClr val="bg1"/>
                </a:solidFill>
                <a:latin typeface="方正兰亭准黑_GBK" pitchFamily="2" charset="-122"/>
                <a:ea typeface="方正兰亭准黑_GBK" pitchFamily="2" charset="-122"/>
              </a:endParaRPr>
            </a:p>
          </p:txBody>
        </p:sp>
      </p:grpSp>
      <p:grpSp>
        <p:nvGrpSpPr>
          <p:cNvPr id="9" name="组合 8"/>
          <p:cNvGrpSpPr/>
          <p:nvPr/>
        </p:nvGrpSpPr>
        <p:grpSpPr>
          <a:xfrm>
            <a:off x="480963" y="5236373"/>
            <a:ext cx="7704856" cy="352867"/>
            <a:chOff x="5283922" y="3411358"/>
            <a:chExt cx="3485525" cy="264650"/>
          </a:xfrm>
        </p:grpSpPr>
        <p:sp>
          <p:nvSpPr>
            <p:cNvPr id="10" name="矩形 9"/>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355930" y="3421358"/>
              <a:ext cx="3413517" cy="253915"/>
            </a:xfrm>
            <a:prstGeom prst="rect">
              <a:avLst/>
            </a:prstGeom>
            <a:noFill/>
          </p:spPr>
          <p:txBody>
            <a:bodyPr wrap="square" rtlCol="0">
              <a:spAutoFit/>
            </a:bodyPr>
            <a:lstStyle/>
            <a:p>
              <a:r>
                <a:rPr lang="zh-CN" altLang="en-US" sz="1600" dirty="0" smtClean="0">
                  <a:solidFill>
                    <a:schemeClr val="bg1"/>
                  </a:solidFill>
                  <a:latin typeface="方正兰亭准黑_GBK" pitchFamily="2" charset="-122"/>
                  <a:ea typeface="方正兰亭准黑_GBK" pitchFamily="2" charset="-122"/>
                </a:rPr>
                <a:t>六、对于实际税负相同的境内关联方之间的交易，是否可以进行特别纳税调整</a:t>
              </a:r>
              <a:r>
                <a:rPr lang="en-US" altLang="zh-CN" sz="1600" dirty="0" smtClean="0">
                  <a:solidFill>
                    <a:schemeClr val="bg1"/>
                  </a:solidFill>
                  <a:latin typeface="方正兰亭准黑_GBK" pitchFamily="2" charset="-122"/>
                  <a:ea typeface="方正兰亭准黑_GBK" pitchFamily="2" charset="-122"/>
                </a:rPr>
                <a:t>?</a:t>
              </a:r>
              <a:endParaRPr lang="zh-CN" altLang="en-US" sz="1600" dirty="0">
                <a:solidFill>
                  <a:schemeClr val="bg1"/>
                </a:solidFill>
                <a:latin typeface="方正兰亭准黑_GBK" pitchFamily="2" charset="-122"/>
                <a:ea typeface="方正兰亭准黑_GBK" pitchFamily="2" charset="-122"/>
              </a:endParaRPr>
            </a:p>
          </p:txBody>
        </p:sp>
      </p:grpSp>
      <p:sp>
        <p:nvSpPr>
          <p:cNvPr id="12" name="矩形 11"/>
          <p:cNvSpPr/>
          <p:nvPr/>
        </p:nvSpPr>
        <p:spPr>
          <a:xfrm>
            <a:off x="336947" y="1196752"/>
            <a:ext cx="11521280" cy="1323439"/>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延续</a:t>
            </a:r>
            <a:r>
              <a:rPr lang="en-US" altLang="zh-CN" sz="1600" dirty="0" smtClean="0"/>
              <a:t>《</a:t>
            </a:r>
            <a:r>
              <a:rPr lang="zh-CN" altLang="en-US" sz="1600" dirty="0" smtClean="0"/>
              <a:t>国家税务总局关于强化跨境关联交易监控和调查的通知</a:t>
            </a:r>
            <a:r>
              <a:rPr lang="en-US" altLang="zh-CN" sz="1600" dirty="0" smtClean="0"/>
              <a:t>》</a:t>
            </a:r>
            <a:r>
              <a:rPr lang="zh-CN" altLang="en-US" sz="1600" dirty="0" smtClean="0"/>
              <a:t>（国税函</a:t>
            </a:r>
            <a:r>
              <a:rPr lang="en-US" altLang="zh-CN" sz="1600" dirty="0" smtClean="0"/>
              <a:t>〔2009〕363</a:t>
            </a:r>
            <a:r>
              <a:rPr lang="zh-CN" altLang="en-US" sz="1600" dirty="0" smtClean="0"/>
              <a:t>号）的文件精神，规定企业为境外关联方从事来料加工或者进料加工等单一生产业务，或者从事分销、合约研发业务，原则上应当保持合理的利润水平。上述企业如出现亏损，无论是否达到</a:t>
            </a:r>
            <a:r>
              <a:rPr lang="en-US" altLang="zh-CN" sz="1600" dirty="0" smtClean="0"/>
              <a:t>《</a:t>
            </a:r>
            <a:r>
              <a:rPr lang="zh-CN" altLang="en-US" sz="1600" dirty="0" smtClean="0"/>
              <a:t>国家税务总局关于完善关联申报和同期资料管理有关事项的公告</a:t>
            </a:r>
            <a:r>
              <a:rPr lang="en-US" altLang="zh-CN" sz="1600" dirty="0" smtClean="0"/>
              <a:t>》</a:t>
            </a:r>
            <a:r>
              <a:rPr lang="zh-CN" altLang="en-US" sz="1600" dirty="0" smtClean="0"/>
              <a:t>（国家税务总局公告</a:t>
            </a:r>
            <a:r>
              <a:rPr lang="en-US" altLang="zh-CN" sz="1600" dirty="0" smtClean="0"/>
              <a:t>2016</a:t>
            </a:r>
            <a:r>
              <a:rPr lang="zh-CN" altLang="en-US" sz="1600" dirty="0" smtClean="0"/>
              <a:t>年第</a:t>
            </a:r>
            <a:r>
              <a:rPr lang="en-US" altLang="zh-CN" sz="1600" dirty="0" smtClean="0"/>
              <a:t>42</a:t>
            </a:r>
            <a:r>
              <a:rPr lang="zh-CN" altLang="en-US" sz="1600" dirty="0" smtClean="0"/>
              <a:t>号）中的同期资料准备标准，均应就亏损年度准备同期资料本地文档。税务机关应当重点审核上述企业的本地文档，加强监控管理。</a:t>
            </a:r>
            <a:endParaRPr lang="zh-CN" altLang="en-US" sz="1600" dirty="0"/>
          </a:p>
        </p:txBody>
      </p:sp>
      <p:sp>
        <p:nvSpPr>
          <p:cNvPr id="13" name="矩形 12"/>
          <p:cNvSpPr/>
          <p:nvPr/>
        </p:nvSpPr>
        <p:spPr>
          <a:xfrm>
            <a:off x="336947" y="3140968"/>
            <a:ext cx="11449272" cy="1815882"/>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明确以下情形，如果不符合独立交易原则，税务机关可以按照已税前扣除的金额全额实施特别纳税调整：</a:t>
            </a:r>
          </a:p>
          <a:p>
            <a:r>
              <a:rPr lang="zh-CN" altLang="en-US" sz="1600" dirty="0" smtClean="0"/>
              <a:t>　　（一）企业与其关联方转让或者受让不能带来经济利益的无形资产使用权而收取或者支付的特许权使用费。</a:t>
            </a:r>
          </a:p>
          <a:p>
            <a:r>
              <a:rPr lang="zh-CN" altLang="en-US" sz="1600" dirty="0" smtClean="0"/>
              <a:t>　　（二）企业向仅拥有无形资产所有权而未对其价值创造做出贡献的关联方支付的特许权使用费。</a:t>
            </a:r>
          </a:p>
          <a:p>
            <a:r>
              <a:rPr lang="zh-CN" altLang="en-US" sz="1600" dirty="0" smtClean="0"/>
              <a:t>　　（三）企业以融资上市为主要目的在境外成立控股公司或者融资公司，仅因融资上市活动所产生的附带利益向境外关联方支付的特许权使用费。</a:t>
            </a:r>
          </a:p>
          <a:p>
            <a:r>
              <a:rPr lang="zh-CN" altLang="en-US" sz="1600" dirty="0" smtClean="0"/>
              <a:t>　　（四）企业向其关联方支付非受益性劳务的价款。</a:t>
            </a:r>
          </a:p>
          <a:p>
            <a:r>
              <a:rPr lang="zh-CN" altLang="en-US" sz="1600" dirty="0" smtClean="0"/>
              <a:t>　　（五）企业向未执行功能、承担风险，无实质性经营活动的境外关联方支付的费用。</a:t>
            </a:r>
            <a:endParaRPr lang="zh-CN" altLang="en-US" sz="1600" dirty="0"/>
          </a:p>
        </p:txBody>
      </p:sp>
      <p:sp>
        <p:nvSpPr>
          <p:cNvPr id="14" name="矩形 13"/>
          <p:cNvSpPr/>
          <p:nvPr/>
        </p:nvSpPr>
        <p:spPr>
          <a:xfrm>
            <a:off x="336947" y="5622339"/>
            <a:ext cx="11521280" cy="830997"/>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规定实际税负相同的境内关联方之间的交易，只要该交易没有直接或者间接导致国家总体税收收入的减少，原则上不作特别纳税调整。但如果境内关联方之间的交易直接或者间接导致应税利润从我国境内转移到境外的</a:t>
            </a:r>
            <a:r>
              <a:rPr lang="en-US" altLang="zh-CN" sz="1600" dirty="0" smtClean="0"/>
              <a:t>,</a:t>
            </a:r>
            <a:r>
              <a:rPr lang="zh-CN" altLang="en-US" sz="1600" dirty="0" smtClean="0"/>
              <a:t>税务机关有权对其进行特别纳税调整。</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1+#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par>
                                <p:cTn id="9" presetID="26" presetClass="emph" presetSubtype="0" fill="hold" nodeType="withEffect">
                                  <p:stCondLst>
                                    <p:cond delay="500"/>
                                  </p:stCondLst>
                                  <p:childTnLst>
                                    <p:animEffect transition="out" filter="fade">
                                      <p:cBhvr>
                                        <p:cTn id="10" dur="500" tmFilter="0, 0; .2, .5; .8, .5; 1, 0"/>
                                        <p:tgtEl>
                                          <p:spTgt spid="3"/>
                                        </p:tgtEl>
                                      </p:cBhvr>
                                    </p:animEffect>
                                    <p:animScale>
                                      <p:cBhvr>
                                        <p:cTn id="11" dur="250" autoRev="1" fill="hold"/>
                                        <p:tgtEl>
                                          <p:spTgt spid="3"/>
                                        </p:tgtEl>
                                      </p:cBhvr>
                                      <p:by x="105000" y="105000"/>
                                    </p:animScale>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300" fill="hold"/>
                                        <p:tgtEl>
                                          <p:spTgt spid="6"/>
                                        </p:tgtEl>
                                        <p:attrNameLst>
                                          <p:attrName>ppt_x</p:attrName>
                                        </p:attrNameLst>
                                      </p:cBhvr>
                                      <p:tavLst>
                                        <p:tav tm="0">
                                          <p:val>
                                            <p:strVal val="1+#ppt_w/2"/>
                                          </p:val>
                                        </p:tav>
                                        <p:tav tm="100000">
                                          <p:val>
                                            <p:strVal val="#ppt_x"/>
                                          </p:val>
                                        </p:tav>
                                      </p:tavLst>
                                    </p:anim>
                                    <p:anim calcmode="lin" valueType="num">
                                      <p:cBhvr additive="base">
                                        <p:cTn id="16" dur="300" fill="hold"/>
                                        <p:tgtEl>
                                          <p:spTgt spid="6"/>
                                        </p:tgtEl>
                                        <p:attrNameLst>
                                          <p:attrName>ppt_y</p:attrName>
                                        </p:attrNameLst>
                                      </p:cBhvr>
                                      <p:tavLst>
                                        <p:tav tm="0">
                                          <p:val>
                                            <p:strVal val="#ppt_y"/>
                                          </p:val>
                                        </p:tav>
                                        <p:tav tm="100000">
                                          <p:val>
                                            <p:strVal val="#ppt_y"/>
                                          </p:val>
                                        </p:tav>
                                      </p:tavLst>
                                    </p:anim>
                                  </p:childTnLst>
                                </p:cTn>
                              </p:par>
                              <p:par>
                                <p:cTn id="17" presetID="26" presetClass="emph" presetSubtype="0" fill="hold" nodeType="withEffect">
                                  <p:stCondLst>
                                    <p:cond delay="50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300" fill="hold"/>
                                        <p:tgtEl>
                                          <p:spTgt spid="9"/>
                                        </p:tgtEl>
                                        <p:attrNameLst>
                                          <p:attrName>ppt_x</p:attrName>
                                        </p:attrNameLst>
                                      </p:cBhvr>
                                      <p:tavLst>
                                        <p:tav tm="0">
                                          <p:val>
                                            <p:strVal val="1+#ppt_w/2"/>
                                          </p:val>
                                        </p:tav>
                                        <p:tav tm="100000">
                                          <p:val>
                                            <p:strVal val="#ppt_x"/>
                                          </p:val>
                                        </p:tav>
                                      </p:tavLst>
                                    </p:anim>
                                    <p:anim calcmode="lin" valueType="num">
                                      <p:cBhvr additive="base">
                                        <p:cTn id="24" dur="300" fill="hold"/>
                                        <p:tgtEl>
                                          <p:spTgt spid="9"/>
                                        </p:tgtEl>
                                        <p:attrNameLst>
                                          <p:attrName>ppt_y</p:attrName>
                                        </p:attrNameLst>
                                      </p:cBhvr>
                                      <p:tavLst>
                                        <p:tav tm="0">
                                          <p:val>
                                            <p:strVal val="#ppt_y"/>
                                          </p:val>
                                        </p:tav>
                                        <p:tav tm="100000">
                                          <p:val>
                                            <p:strVal val="#ppt_y"/>
                                          </p:val>
                                        </p:tav>
                                      </p:tavLst>
                                    </p:anim>
                                  </p:childTnLst>
                                </p:cTn>
                              </p:par>
                              <p:par>
                                <p:cTn id="25" presetID="26" presetClass="emph" presetSubtype="0" fill="hold" nodeType="withEffect">
                                  <p:stCondLst>
                                    <p:cond delay="500"/>
                                  </p:stCondLst>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3" name="组合 2"/>
          <p:cNvGrpSpPr/>
          <p:nvPr/>
        </p:nvGrpSpPr>
        <p:grpSpPr>
          <a:xfrm>
            <a:off x="480963" y="764704"/>
            <a:ext cx="5036752" cy="352867"/>
            <a:chOff x="5283922" y="3411358"/>
            <a:chExt cx="3778930" cy="264650"/>
          </a:xfrm>
          <a:solidFill>
            <a:schemeClr val="tx2">
              <a:lumMod val="40000"/>
              <a:lumOff val="60000"/>
            </a:schemeClr>
          </a:solidFill>
        </p:grpSpPr>
        <p:sp>
          <p:nvSpPr>
            <p:cNvPr id="4" name="矩形 3"/>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355930" y="3421358"/>
              <a:ext cx="3706922" cy="253915"/>
            </a:xfrm>
            <a:prstGeom prst="rect">
              <a:avLst/>
            </a:prstGeom>
            <a:grpFill/>
          </p:spPr>
          <p:txBody>
            <a:bodyPr wrap="none" rtlCol="0">
              <a:spAutoFit/>
            </a:bodyPr>
            <a:lstStyle/>
            <a:p>
              <a:r>
                <a:rPr lang="zh-CN" altLang="en-US" sz="1600" b="1" dirty="0" smtClean="0">
                  <a:solidFill>
                    <a:schemeClr val="bg1"/>
                  </a:solidFill>
                  <a:latin typeface="方正兰亭准黑_GBK" pitchFamily="2" charset="-122"/>
                  <a:ea typeface="方正兰亭准黑_GBK" pitchFamily="2" charset="-122"/>
                </a:rPr>
                <a:t>七、</a:t>
              </a:r>
              <a:r>
                <a:rPr lang="en-US" altLang="zh-CN" sz="1600" b="1" dirty="0" smtClean="0">
                  <a:solidFill>
                    <a:schemeClr val="bg1"/>
                  </a:solidFill>
                  <a:latin typeface="方正兰亭准黑_GBK" pitchFamily="2" charset="-122"/>
                  <a:ea typeface="方正兰亭准黑_GBK" pitchFamily="2" charset="-122"/>
                </a:rPr>
                <a:t>《</a:t>
              </a:r>
              <a:r>
                <a:rPr lang="zh-CN" altLang="en-US" sz="1600" b="1" dirty="0" smtClean="0">
                  <a:solidFill>
                    <a:schemeClr val="bg1"/>
                  </a:solidFill>
                  <a:latin typeface="方正兰亭准黑_GBK" pitchFamily="2" charset="-122"/>
                  <a:ea typeface="方正兰亭准黑_GBK" pitchFamily="2" charset="-122"/>
                </a:rPr>
                <a:t>办法</a:t>
              </a:r>
              <a:r>
                <a:rPr lang="en-US" altLang="zh-CN" sz="1600" b="1" dirty="0" smtClean="0">
                  <a:solidFill>
                    <a:schemeClr val="bg1"/>
                  </a:solidFill>
                  <a:latin typeface="方正兰亭准黑_GBK" pitchFamily="2" charset="-122"/>
                  <a:ea typeface="方正兰亭准黑_GBK" pitchFamily="2" charset="-122"/>
                </a:rPr>
                <a:t>》</a:t>
              </a:r>
              <a:r>
                <a:rPr lang="zh-CN" altLang="en-US" sz="1600" b="1" dirty="0" smtClean="0">
                  <a:solidFill>
                    <a:schemeClr val="bg1"/>
                  </a:solidFill>
                  <a:latin typeface="方正兰亭准黑_GBK" pitchFamily="2" charset="-122"/>
                  <a:ea typeface="方正兰亭准黑_GBK" pitchFamily="2" charset="-122"/>
                </a:rPr>
                <a:t>规定的相互协商程序适用于哪些情形？</a:t>
              </a:r>
              <a:endParaRPr lang="zh-CN" altLang="en-US" sz="1600" b="1" dirty="0">
                <a:solidFill>
                  <a:schemeClr val="bg1"/>
                </a:solidFill>
                <a:latin typeface="方正兰亭准黑_GBK" pitchFamily="2" charset="-122"/>
                <a:ea typeface="方正兰亭准黑_GBK" pitchFamily="2" charset="-122"/>
              </a:endParaRPr>
            </a:p>
          </p:txBody>
        </p:sp>
      </p:grpSp>
      <p:grpSp>
        <p:nvGrpSpPr>
          <p:cNvPr id="6" name="组合 5"/>
          <p:cNvGrpSpPr/>
          <p:nvPr/>
        </p:nvGrpSpPr>
        <p:grpSpPr>
          <a:xfrm>
            <a:off x="480963" y="2492896"/>
            <a:ext cx="6590061" cy="352867"/>
            <a:chOff x="5283922" y="3411358"/>
            <a:chExt cx="4944333" cy="264650"/>
          </a:xfrm>
          <a:solidFill>
            <a:schemeClr val="tx2">
              <a:lumMod val="60000"/>
              <a:lumOff val="40000"/>
            </a:schemeClr>
          </a:solidFill>
        </p:grpSpPr>
        <p:sp>
          <p:nvSpPr>
            <p:cNvPr id="7" name="矩形 6"/>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5355930" y="3421358"/>
              <a:ext cx="4872325" cy="253915"/>
            </a:xfrm>
            <a:prstGeom prst="rect">
              <a:avLst/>
            </a:prstGeom>
            <a:grpFill/>
          </p:spPr>
          <p:txBody>
            <a:bodyPr wrap="none" rtlCol="0">
              <a:spAutoFit/>
            </a:bodyPr>
            <a:lstStyle/>
            <a:p>
              <a:r>
                <a:rPr lang="zh-CN" altLang="en-US" sz="1600" b="1" dirty="0" smtClean="0">
                  <a:solidFill>
                    <a:schemeClr val="bg1"/>
                  </a:solidFill>
                  <a:latin typeface="方正兰亭准黑_GBK" pitchFamily="2" charset="-122"/>
                  <a:ea typeface="方正兰亭准黑_GBK" pitchFamily="2" charset="-122"/>
                </a:rPr>
                <a:t>八、</a:t>
              </a:r>
              <a:r>
                <a:rPr lang="en-US" altLang="zh-CN" sz="1600" b="1" dirty="0" smtClean="0">
                  <a:solidFill>
                    <a:schemeClr val="bg1"/>
                  </a:solidFill>
                  <a:latin typeface="方正兰亭准黑_GBK" pitchFamily="2" charset="-122"/>
                  <a:ea typeface="方正兰亭准黑_GBK" pitchFamily="2" charset="-122"/>
                </a:rPr>
                <a:t>《</a:t>
              </a:r>
              <a:r>
                <a:rPr lang="zh-CN" altLang="en-US" sz="1600" b="1" dirty="0" smtClean="0">
                  <a:solidFill>
                    <a:schemeClr val="bg1"/>
                  </a:solidFill>
                  <a:latin typeface="方正兰亭准黑_GBK" pitchFamily="2" charset="-122"/>
                  <a:ea typeface="方正兰亭准黑_GBK" pitchFamily="2" charset="-122"/>
                </a:rPr>
                <a:t>办法</a:t>
              </a:r>
              <a:r>
                <a:rPr lang="en-US" altLang="zh-CN" sz="1600" b="1" dirty="0" smtClean="0">
                  <a:solidFill>
                    <a:schemeClr val="bg1"/>
                  </a:solidFill>
                  <a:latin typeface="方正兰亭准黑_GBK" pitchFamily="2" charset="-122"/>
                  <a:ea typeface="方正兰亭准黑_GBK" pitchFamily="2" charset="-122"/>
                </a:rPr>
                <a:t>》</a:t>
              </a:r>
              <a:r>
                <a:rPr lang="zh-CN" altLang="en-US" sz="1600" b="1" dirty="0" smtClean="0">
                  <a:solidFill>
                    <a:schemeClr val="bg1"/>
                  </a:solidFill>
                  <a:latin typeface="方正兰亭准黑_GBK" pitchFamily="2" charset="-122"/>
                  <a:ea typeface="方正兰亭准黑_GBK" pitchFamily="2" charset="-122"/>
                </a:rPr>
                <a:t>落实</a:t>
              </a:r>
              <a:r>
                <a:rPr lang="en-US" altLang="zh-CN" sz="1600" b="1" dirty="0" smtClean="0">
                  <a:solidFill>
                    <a:schemeClr val="bg1"/>
                  </a:solidFill>
                  <a:latin typeface="方正兰亭准黑_GBK" pitchFamily="2" charset="-122"/>
                  <a:ea typeface="方正兰亭准黑_GBK" pitchFamily="2" charset="-122"/>
                </a:rPr>
                <a:t>G20</a:t>
              </a:r>
              <a:r>
                <a:rPr lang="zh-CN" altLang="en-US" sz="1600" b="1" dirty="0" smtClean="0">
                  <a:solidFill>
                    <a:schemeClr val="bg1"/>
                  </a:solidFill>
                  <a:latin typeface="方正兰亭准黑_GBK" pitchFamily="2" charset="-122"/>
                  <a:ea typeface="方正兰亭准黑_GBK" pitchFamily="2" charset="-122"/>
                </a:rPr>
                <a:t>国际税改成果，在相互协商方面体现哪些变化？</a:t>
              </a:r>
              <a:endParaRPr lang="zh-CN" altLang="en-US" sz="1600" b="1" dirty="0">
                <a:solidFill>
                  <a:schemeClr val="bg1"/>
                </a:solidFill>
                <a:latin typeface="方正兰亭准黑_GBK" pitchFamily="2" charset="-122"/>
                <a:ea typeface="方正兰亭准黑_GBK" pitchFamily="2" charset="-122"/>
              </a:endParaRPr>
            </a:p>
          </p:txBody>
        </p:sp>
      </p:grpSp>
      <p:sp>
        <p:nvSpPr>
          <p:cNvPr id="12" name="矩形 11"/>
          <p:cNvSpPr/>
          <p:nvPr/>
        </p:nvSpPr>
        <p:spPr>
          <a:xfrm>
            <a:off x="336947" y="1196752"/>
            <a:ext cx="11521280" cy="1077218"/>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规定的相互协商程序既适用于税收协定缔约一方实施特别纳税调查调整引起另一方相应调整的协商谈判，也适用于双边或者多边预约定价安排的谈签。</a:t>
            </a:r>
            <a:r>
              <a:rPr lang="en-US" altLang="zh-CN" sz="1600" dirty="0" smtClean="0"/>
              <a:t>《</a:t>
            </a:r>
            <a:r>
              <a:rPr lang="zh-CN" altLang="en-US" sz="1600" dirty="0" smtClean="0"/>
              <a:t>办法</a:t>
            </a:r>
            <a:r>
              <a:rPr lang="en-US" altLang="zh-CN" sz="1600" dirty="0" smtClean="0"/>
              <a:t>》</a:t>
            </a:r>
            <a:r>
              <a:rPr lang="zh-CN" altLang="en-US" sz="1600" dirty="0" smtClean="0"/>
              <a:t>规定的相互协商程序不适用于涉及税收协定条款解释或者执行的相互协商程序。</a:t>
            </a:r>
          </a:p>
          <a:p>
            <a:r>
              <a:rPr lang="zh-CN" altLang="en-US" sz="1600" dirty="0" smtClean="0"/>
              <a:t>　　涉及双边或者多边预约定价安排的谈签，还应符合</a:t>
            </a:r>
            <a:r>
              <a:rPr lang="en-US" altLang="zh-CN" sz="1600" dirty="0" smtClean="0"/>
              <a:t>《</a:t>
            </a:r>
            <a:r>
              <a:rPr lang="zh-CN" altLang="en-US" sz="1600" dirty="0" smtClean="0"/>
              <a:t>国家税务总局关于完善预约定价安排管理有关事项的公告</a:t>
            </a:r>
            <a:r>
              <a:rPr lang="en-US" altLang="zh-CN" sz="1600" dirty="0" smtClean="0"/>
              <a:t>》</a:t>
            </a:r>
            <a:r>
              <a:rPr lang="zh-CN" altLang="en-US" sz="1600" dirty="0" smtClean="0"/>
              <a:t>（国家税务总局公告</a:t>
            </a:r>
            <a:r>
              <a:rPr lang="en-US" altLang="zh-CN" sz="1600" dirty="0" smtClean="0"/>
              <a:t>2016</a:t>
            </a:r>
            <a:r>
              <a:rPr lang="zh-CN" altLang="en-US" sz="1600" dirty="0" smtClean="0"/>
              <a:t>年第</a:t>
            </a:r>
            <a:r>
              <a:rPr lang="en-US" altLang="zh-CN" sz="1600" dirty="0" smtClean="0"/>
              <a:t>64</a:t>
            </a:r>
            <a:r>
              <a:rPr lang="zh-CN" altLang="en-US" sz="1600" dirty="0" smtClean="0"/>
              <a:t>号）的相关规定。</a:t>
            </a:r>
            <a:endParaRPr lang="zh-CN" altLang="en-US" sz="1600" dirty="0"/>
          </a:p>
        </p:txBody>
      </p:sp>
      <p:sp>
        <p:nvSpPr>
          <p:cNvPr id="13" name="矩形 12"/>
          <p:cNvSpPr/>
          <p:nvPr/>
        </p:nvSpPr>
        <p:spPr>
          <a:xfrm>
            <a:off x="336947" y="2924944"/>
            <a:ext cx="7416824" cy="3539430"/>
          </a:xfrm>
          <a:prstGeom prst="rect">
            <a:avLst/>
          </a:prstGeom>
        </p:spPr>
        <p:txBody>
          <a:bodyPr wrap="square">
            <a:spAutoFit/>
          </a:bodyPr>
          <a:lstStyle/>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落实</a:t>
            </a:r>
            <a:r>
              <a:rPr lang="en-US" altLang="zh-CN" sz="1600" dirty="0" smtClean="0"/>
              <a:t>BEPS</a:t>
            </a:r>
            <a:r>
              <a:rPr lang="zh-CN" altLang="en-US" sz="1600" dirty="0" smtClean="0"/>
              <a:t>第</a:t>
            </a:r>
            <a:r>
              <a:rPr lang="en-US" altLang="zh-CN" sz="1600" dirty="0" smtClean="0"/>
              <a:t>14</a:t>
            </a:r>
            <a:r>
              <a:rPr lang="zh-CN" altLang="en-US" sz="1600" dirty="0" smtClean="0"/>
              <a:t>项行动计划争端解决机制的要求，进一步规范了我国特别纳税调整事项相关的相互协商工作流程，推动相互协商案件的及时处理，积极为纳税人避免或者消除国际重复征税。</a:t>
            </a:r>
          </a:p>
          <a:p>
            <a:r>
              <a:rPr lang="zh-CN" altLang="en-US" sz="1600" dirty="0" smtClean="0"/>
              <a:t>　　</a:t>
            </a:r>
            <a:r>
              <a:rPr lang="en-US" altLang="zh-CN" sz="1600" dirty="0" smtClean="0"/>
              <a:t>《</a:t>
            </a:r>
            <a:r>
              <a:rPr lang="zh-CN" altLang="en-US" sz="1600" dirty="0" smtClean="0"/>
              <a:t>办法</a:t>
            </a:r>
            <a:r>
              <a:rPr lang="en-US" altLang="zh-CN" sz="1600" dirty="0" smtClean="0"/>
              <a:t>》</a:t>
            </a:r>
            <a:r>
              <a:rPr lang="zh-CN" altLang="en-US" sz="1600" dirty="0" smtClean="0"/>
              <a:t>对三个重要时间节点做了明确要求。一是启动时点。国家税务总局决定启动相互协商程序的，应当书面通知省税务机关，并告知税收协定缔约对方税务主管当局。负责特别纳税调整事项的主管税务机关应当在收到书面通知后</a:t>
            </a:r>
            <a:r>
              <a:rPr lang="en-US" altLang="zh-CN" sz="1600" dirty="0" smtClean="0"/>
              <a:t>15</a:t>
            </a:r>
            <a:r>
              <a:rPr lang="zh-CN" altLang="en-US" sz="1600" dirty="0" smtClean="0"/>
              <a:t>个工作日内，向企业送达启动相互协商程序的</a:t>
            </a:r>
            <a:r>
              <a:rPr lang="en-US" altLang="zh-CN" sz="1600" dirty="0" smtClean="0"/>
              <a:t>《</a:t>
            </a:r>
            <a:r>
              <a:rPr lang="zh-CN" altLang="en-US" sz="1600" dirty="0" smtClean="0"/>
              <a:t>税务事项通知书</a:t>
            </a:r>
            <a:r>
              <a:rPr lang="en-US" altLang="zh-CN" sz="1600" dirty="0" smtClean="0"/>
              <a:t>》</a:t>
            </a:r>
            <a:r>
              <a:rPr lang="zh-CN" altLang="en-US" sz="1600" dirty="0" smtClean="0"/>
              <a:t>。二是暂停或者终止时点。国家税务总局决定暂停或者终止相互协商程序的，应当书面通知省税务机关。负责特别纳税调整事项的主管税务机关应当在收到书面通知后</a:t>
            </a:r>
            <a:r>
              <a:rPr lang="en-US" altLang="zh-CN" sz="1600" dirty="0" smtClean="0"/>
              <a:t>15</a:t>
            </a:r>
            <a:r>
              <a:rPr lang="zh-CN" altLang="en-US" sz="1600" dirty="0" smtClean="0"/>
              <a:t>个工作日内，向企业送达暂停或者终止相互协商程序的</a:t>
            </a:r>
            <a:r>
              <a:rPr lang="en-US" altLang="zh-CN" sz="1600" dirty="0" smtClean="0"/>
              <a:t>《</a:t>
            </a:r>
            <a:r>
              <a:rPr lang="zh-CN" altLang="en-US" sz="1600" dirty="0" smtClean="0"/>
              <a:t>税务事项通知书</a:t>
            </a:r>
            <a:r>
              <a:rPr lang="en-US" altLang="zh-CN" sz="1600" dirty="0" smtClean="0"/>
              <a:t>》</a:t>
            </a:r>
            <a:r>
              <a:rPr lang="zh-CN" altLang="en-US" sz="1600" dirty="0" smtClean="0"/>
              <a:t>。三是执行时点。国家税务总局与税收协定缔约对方税务主管当局签署相互协商协议后，应当书面通知省税务机关，附送相互协商协议。负责特别纳税调整事项的主管税务机关应当在收到书面通知后</a:t>
            </a:r>
            <a:r>
              <a:rPr lang="en-US" altLang="zh-CN" sz="1600" dirty="0" smtClean="0"/>
              <a:t>15</a:t>
            </a:r>
            <a:r>
              <a:rPr lang="zh-CN" altLang="en-US" sz="1600" dirty="0" smtClean="0"/>
              <a:t>个工作日内，向企业送达</a:t>
            </a:r>
            <a:r>
              <a:rPr lang="en-US" altLang="zh-CN" sz="1600" dirty="0" smtClean="0"/>
              <a:t>《</a:t>
            </a:r>
            <a:r>
              <a:rPr lang="zh-CN" altLang="en-US" sz="1600" dirty="0" smtClean="0"/>
              <a:t>税务事项通知书</a:t>
            </a:r>
            <a:r>
              <a:rPr lang="en-US" altLang="zh-CN" sz="1600" dirty="0" smtClean="0"/>
              <a:t>》</a:t>
            </a:r>
            <a:r>
              <a:rPr lang="zh-CN" altLang="en-US" sz="1600" dirty="0" smtClean="0"/>
              <a:t>，附送相互协商协议，并做好执行工作。</a:t>
            </a:r>
            <a:endParaRPr lang="zh-CN" altLang="en-US" sz="1600" dirty="0"/>
          </a:p>
        </p:txBody>
      </p:sp>
      <p:pic>
        <p:nvPicPr>
          <p:cNvPr id="3074" name="Picture 2" descr="C:\Users\Administrator\Desktop\ppt模板\ppt素材\3D方头小人高清png大图素材之二（106张）\F45DC764F3CF189E0142834D57EDAF74.png"/>
          <p:cNvPicPr>
            <a:picLocks noChangeAspect="1" noChangeArrowheads="1"/>
          </p:cNvPicPr>
          <p:nvPr/>
        </p:nvPicPr>
        <p:blipFill>
          <a:blip r:embed="rId3" cstate="print"/>
          <a:srcRect/>
          <a:stretch>
            <a:fillRect/>
          </a:stretch>
        </p:blipFill>
        <p:spPr bwMode="auto">
          <a:xfrm>
            <a:off x="7249715" y="1844824"/>
            <a:ext cx="4572000" cy="457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1+#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par>
                                <p:cTn id="9" presetID="26" presetClass="emph" presetSubtype="0" fill="hold" nodeType="withEffect">
                                  <p:stCondLst>
                                    <p:cond delay="500"/>
                                  </p:stCondLst>
                                  <p:childTnLst>
                                    <p:animEffect transition="out" filter="fade">
                                      <p:cBhvr>
                                        <p:cTn id="10" dur="500" tmFilter="0, 0; .2, .5; .8, .5; 1, 0"/>
                                        <p:tgtEl>
                                          <p:spTgt spid="3"/>
                                        </p:tgtEl>
                                      </p:cBhvr>
                                    </p:animEffect>
                                    <p:animScale>
                                      <p:cBhvr>
                                        <p:cTn id="11" dur="250" autoRev="1" fill="hold"/>
                                        <p:tgtEl>
                                          <p:spTgt spid="3"/>
                                        </p:tgtEl>
                                      </p:cBhvr>
                                      <p:by x="105000" y="105000"/>
                                    </p:animScale>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300" fill="hold"/>
                                        <p:tgtEl>
                                          <p:spTgt spid="6"/>
                                        </p:tgtEl>
                                        <p:attrNameLst>
                                          <p:attrName>ppt_x</p:attrName>
                                        </p:attrNameLst>
                                      </p:cBhvr>
                                      <p:tavLst>
                                        <p:tav tm="0">
                                          <p:val>
                                            <p:strVal val="1+#ppt_w/2"/>
                                          </p:val>
                                        </p:tav>
                                        <p:tav tm="100000">
                                          <p:val>
                                            <p:strVal val="#ppt_x"/>
                                          </p:val>
                                        </p:tav>
                                      </p:tavLst>
                                    </p:anim>
                                    <p:anim calcmode="lin" valueType="num">
                                      <p:cBhvr additive="base">
                                        <p:cTn id="16" dur="300" fill="hold"/>
                                        <p:tgtEl>
                                          <p:spTgt spid="6"/>
                                        </p:tgtEl>
                                        <p:attrNameLst>
                                          <p:attrName>ppt_y</p:attrName>
                                        </p:attrNameLst>
                                      </p:cBhvr>
                                      <p:tavLst>
                                        <p:tav tm="0">
                                          <p:val>
                                            <p:strVal val="#ppt_y"/>
                                          </p:val>
                                        </p:tav>
                                        <p:tav tm="100000">
                                          <p:val>
                                            <p:strVal val="#ppt_y"/>
                                          </p:val>
                                        </p:tav>
                                      </p:tavLst>
                                    </p:anim>
                                  </p:childTnLst>
                                </p:cTn>
                              </p:par>
                              <p:par>
                                <p:cTn id="17" presetID="26" presetClass="emph" presetSubtype="0" fill="hold" nodeType="withEffect">
                                  <p:stCondLst>
                                    <p:cond delay="50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三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归类</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305499" y="1790173"/>
            <a:ext cx="1656184" cy="1323439"/>
          </a:xfrm>
          <a:prstGeom prst="rect">
            <a:avLst/>
          </a:prstGeom>
          <a:noFill/>
        </p:spPr>
        <p:txBody>
          <a:bodyPr wrap="square" rtlCol="0">
            <a:spAutoFit/>
          </a:bodyPr>
          <a:lstStyle/>
          <a:p>
            <a:pPr algn="ctr"/>
            <a:r>
              <a:rPr lang="en-US" altLang="zh-CN" sz="4000" b="1" dirty="0" smtClean="0">
                <a:solidFill>
                  <a:srgbClr val="1557AE"/>
                </a:solidFill>
                <a:latin typeface="微软雅黑" panose="020B0503020204020204" pitchFamily="34" charset="-122"/>
                <a:ea typeface="微软雅黑" panose="020B0503020204020204" pitchFamily="34" charset="-122"/>
              </a:rPr>
              <a:t>Part    three</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
        <p:nvSpPr>
          <p:cNvPr id="3" name="矩形 2"/>
          <p:cNvSpPr/>
          <p:nvPr/>
        </p:nvSpPr>
        <p:spPr>
          <a:xfrm>
            <a:off x="2440176" y="476672"/>
            <a:ext cx="7314823" cy="461665"/>
          </a:xfrm>
          <a:prstGeom prst="rect">
            <a:avLst/>
          </a:prstGeom>
        </p:spPr>
        <p:txBody>
          <a:bodyPr wrap="none">
            <a:spAutoFit/>
          </a:bodyPr>
          <a:lstStyle/>
          <a:p>
            <a:r>
              <a:rPr lang="zh-CN" altLang="en-US" sz="2400" b="1" dirty="0" smtClean="0">
                <a:solidFill>
                  <a:srgbClr val="1557AE"/>
                </a:solidFill>
              </a:rPr>
              <a:t>冬天女生寝室的必备神器</a:t>
            </a:r>
            <a:r>
              <a:rPr lang="en-US" altLang="zh-CN" sz="2400" b="1" dirty="0" smtClean="0">
                <a:solidFill>
                  <a:srgbClr val="1557AE"/>
                </a:solidFill>
              </a:rPr>
              <a:t>--“</a:t>
            </a:r>
            <a:r>
              <a:rPr lang="zh-CN" altLang="en-US" sz="2400" b="1" dirty="0" smtClean="0">
                <a:solidFill>
                  <a:srgbClr val="1557AE"/>
                </a:solidFill>
              </a:rPr>
              <a:t>热得快”的商品归类解析</a:t>
            </a:r>
            <a:endParaRPr lang="zh-CN" altLang="en-US" sz="2400" b="1" dirty="0">
              <a:solidFill>
                <a:srgbClr val="1557AE"/>
              </a:solidFill>
            </a:endParaRPr>
          </a:p>
        </p:txBody>
      </p:sp>
      <p:pic>
        <p:nvPicPr>
          <p:cNvPr id="1026" name="Picture 2"/>
          <p:cNvPicPr>
            <a:picLocks noChangeAspect="1" noChangeArrowheads="1"/>
          </p:cNvPicPr>
          <p:nvPr/>
        </p:nvPicPr>
        <p:blipFill>
          <a:blip r:embed="rId3" cstate="print"/>
          <a:srcRect/>
          <a:stretch>
            <a:fillRect/>
          </a:stretch>
        </p:blipFill>
        <p:spPr bwMode="auto">
          <a:xfrm>
            <a:off x="696987" y="1196752"/>
            <a:ext cx="3752850" cy="2609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8" name="Picture 4" descr="https://timgsa.baidu.com/timg?image&amp;quality=80&amp;size=b9999_10000&amp;sec=1492402056700&amp;di=e3923c67760515d9ebdd53f5c6a8e292&amp;imgtype=0&amp;src=http%3A%2F%2Fimg0.114pifa.com%2Fg%2Fimg%2Fibank%2F2014%2F391%2F256%2F1784652193_572985817.jpg%3F__r__%3D1414651671371"/>
          <p:cNvPicPr>
            <a:picLocks noChangeAspect="1" noChangeArrowheads="1"/>
          </p:cNvPicPr>
          <p:nvPr/>
        </p:nvPicPr>
        <p:blipFill>
          <a:blip r:embed="rId4" cstate="print"/>
          <a:srcRect/>
          <a:stretch>
            <a:fillRect/>
          </a:stretch>
        </p:blipFill>
        <p:spPr bwMode="auto">
          <a:xfrm>
            <a:off x="696987" y="4005064"/>
            <a:ext cx="3744416" cy="2592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矩形 5"/>
          <p:cNvSpPr/>
          <p:nvPr/>
        </p:nvSpPr>
        <p:spPr>
          <a:xfrm>
            <a:off x="4873451" y="1575951"/>
            <a:ext cx="6480720" cy="3293209"/>
          </a:xfrm>
          <a:prstGeom prst="rect">
            <a:avLst/>
          </a:prstGeom>
        </p:spPr>
        <p:txBody>
          <a:bodyPr wrap="square">
            <a:spAutoFit/>
          </a:bodyPr>
          <a:lstStyle/>
          <a:p>
            <a:r>
              <a:rPr lang="zh-CN" altLang="en-US" sz="1600" dirty="0" smtClean="0"/>
              <a:t>         电热丝的两端分别与电源线相接，通电后，电流从电热丝中流过，电热丝便发热。如果把</a:t>
            </a:r>
            <a:r>
              <a:rPr lang="zh-CN" altLang="en-US" sz="1600" b="1" dirty="0" smtClean="0"/>
              <a:t>“热得快”</a:t>
            </a:r>
            <a:r>
              <a:rPr lang="zh-CN" altLang="en-US" sz="1600" dirty="0" smtClean="0"/>
              <a:t>浸没在液体中，热量通过液体很快散发出来，这样使液体很快被加热，而且也不会烧坏电热丝。如果让“热得快”在空气中干烧，热量不易散发，金属外管会很快烤焦，甚至烧红，管内的电热丝便会烧断。所以，使用时应先将“热得快”放入液体内，液体最少应淹没加热螺圈（手柄及</a:t>
            </a:r>
            <a:r>
              <a:rPr lang="zh-CN" altLang="en-US" sz="1600" u="sng" dirty="0" smtClean="0"/>
              <a:t>电线</a:t>
            </a:r>
            <a:r>
              <a:rPr lang="zh-CN" altLang="en-US" sz="1600" dirty="0" smtClean="0"/>
              <a:t>不能浸入液体中），然后再接通电源。加热完毕，也应先断开电源，过一小会，待“热得快”温度降低后，再从液体中拿出，擦干收藏。</a:t>
            </a:r>
            <a:endParaRPr lang="en-US" altLang="zh-CN" sz="1600" dirty="0" smtClean="0"/>
          </a:p>
          <a:p>
            <a:endParaRPr lang="en-US" altLang="zh-CN" sz="1600" dirty="0" smtClean="0"/>
          </a:p>
          <a:p>
            <a:r>
              <a:rPr lang="zh-CN" altLang="en-US" sz="1600" dirty="0" smtClean="0"/>
              <a:t>         对于这款加热设备，相信各位小伙伴在学校时或多或少都有使用过，满满的都是回忆。那么，既然知道是加热设备的话，它应该归入哪个税号呢？我们来看下跟加热有关的电气设备都涉及哪些品目吧。</a:t>
            </a:r>
          </a:p>
          <a:p>
            <a:endParaRPr lang="zh-CN" altLang="en-US" sz="1600" dirty="0"/>
          </a:p>
        </p:txBody>
      </p:sp>
      <p:sp>
        <p:nvSpPr>
          <p:cNvPr id="8" name="矩形 7"/>
          <p:cNvSpPr/>
          <p:nvPr/>
        </p:nvSpPr>
        <p:spPr>
          <a:xfrm>
            <a:off x="4945459" y="4902259"/>
            <a:ext cx="6264696" cy="830997"/>
          </a:xfrm>
          <a:prstGeom prst="rect">
            <a:avLst/>
          </a:prstGeom>
          <a:ln>
            <a:solidFill>
              <a:schemeClr val="accent1"/>
            </a:solidFill>
          </a:ln>
        </p:spPr>
        <p:txBody>
          <a:bodyPr wrap="square">
            <a:spAutoFit/>
          </a:bodyPr>
          <a:lstStyle/>
          <a:p>
            <a:r>
              <a:rPr lang="zh-CN" altLang="en-US" sz="1600" b="1" dirty="0" smtClean="0">
                <a:solidFill>
                  <a:srgbClr val="1557AE"/>
                </a:solidFill>
              </a:rPr>
              <a:t>“热得快”属于家用的电热设备，其符合</a:t>
            </a:r>
            <a:r>
              <a:rPr lang="en-US" altLang="zh-CN" sz="1600" b="1" dirty="0" smtClean="0">
                <a:solidFill>
                  <a:srgbClr val="1557AE"/>
                </a:solidFill>
              </a:rPr>
              <a:t>《</a:t>
            </a:r>
            <a:r>
              <a:rPr lang="zh-CN" altLang="en-US" sz="1600" b="1" dirty="0" smtClean="0">
                <a:solidFill>
                  <a:srgbClr val="1557AE"/>
                </a:solidFill>
              </a:rPr>
              <a:t>税则</a:t>
            </a:r>
            <a:r>
              <a:rPr lang="en-US" altLang="zh-CN" sz="1600" b="1" dirty="0" smtClean="0">
                <a:solidFill>
                  <a:srgbClr val="1557AE"/>
                </a:solidFill>
              </a:rPr>
              <a:t>》</a:t>
            </a:r>
            <a:r>
              <a:rPr lang="zh-CN" altLang="en-US" sz="1600" b="1" dirty="0" smtClean="0">
                <a:solidFill>
                  <a:srgbClr val="1557AE"/>
                </a:solidFill>
              </a:rPr>
              <a:t>税目</a:t>
            </a:r>
            <a:r>
              <a:rPr lang="en-US" altLang="zh-CN" sz="1600" b="1" dirty="0" smtClean="0">
                <a:solidFill>
                  <a:srgbClr val="1557AE"/>
                </a:solidFill>
              </a:rPr>
              <a:t>85.16</a:t>
            </a:r>
            <a:r>
              <a:rPr lang="zh-CN" altLang="en-US" sz="1600" b="1" dirty="0" smtClean="0">
                <a:solidFill>
                  <a:srgbClr val="1557AE"/>
                </a:solidFill>
              </a:rPr>
              <a:t>及其子目条文的描述，故确定将其归入品目</a:t>
            </a:r>
            <a:r>
              <a:rPr lang="en-US" altLang="zh-CN" sz="1600" b="1" dirty="0" smtClean="0">
                <a:solidFill>
                  <a:srgbClr val="1557AE"/>
                </a:solidFill>
              </a:rPr>
              <a:t>85.16</a:t>
            </a:r>
            <a:r>
              <a:rPr lang="zh-CN" altLang="en-US" sz="1600" b="1" dirty="0" smtClean="0">
                <a:solidFill>
                  <a:srgbClr val="1557AE"/>
                </a:solidFill>
              </a:rPr>
              <a:t>；在确定品目之后需要确定的是具体子目。</a:t>
            </a:r>
            <a:endParaRPr lang="zh-CN" altLang="en-US" sz="1600" b="1" dirty="0">
              <a:solidFill>
                <a:srgbClr val="1557AE"/>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
        <p:nvSpPr>
          <p:cNvPr id="4" name="矩形 3"/>
          <p:cNvSpPr/>
          <p:nvPr/>
        </p:nvSpPr>
        <p:spPr>
          <a:xfrm>
            <a:off x="696987" y="836712"/>
            <a:ext cx="10801200" cy="4801314"/>
          </a:xfrm>
          <a:prstGeom prst="rect">
            <a:avLst/>
          </a:prstGeom>
          <a:solidFill>
            <a:schemeClr val="tx2">
              <a:lumMod val="20000"/>
              <a:lumOff val="80000"/>
            </a:schemeClr>
          </a:solidFill>
        </p:spPr>
        <p:txBody>
          <a:bodyPr wrap="square">
            <a:spAutoFit/>
          </a:bodyPr>
          <a:lstStyle/>
          <a:p>
            <a:endParaRPr lang="en-US" altLang="zh-CN" b="1" dirty="0" smtClean="0"/>
          </a:p>
          <a:p>
            <a:r>
              <a:rPr lang="zh-CN" altLang="en-US" b="1" dirty="0" smtClean="0">
                <a:solidFill>
                  <a:srgbClr val="1557AE"/>
                </a:solidFill>
              </a:rPr>
              <a:t>品目</a:t>
            </a:r>
            <a:r>
              <a:rPr lang="en-US" altLang="zh-CN" b="1" dirty="0" smtClean="0">
                <a:solidFill>
                  <a:srgbClr val="1557AE"/>
                </a:solidFill>
              </a:rPr>
              <a:t>85.16</a:t>
            </a:r>
            <a:endParaRPr lang="zh-CN" altLang="en-US" dirty="0" smtClean="0">
              <a:solidFill>
                <a:srgbClr val="1557AE"/>
              </a:solidFill>
            </a:endParaRPr>
          </a:p>
          <a:p>
            <a:r>
              <a:rPr lang="en-US" altLang="zh-CN" dirty="0" smtClean="0"/>
              <a:t>85.16</a:t>
            </a:r>
            <a:r>
              <a:rPr lang="zh-CN" altLang="en-US" dirty="0" smtClean="0"/>
              <a:t>电热的快速热水器、储存式热水器、浸入式液体加热器；电气空间加热器及土壤加热器；电热的理发器具（例如，电吹风机、电卷发器、电热发钳）及干手器；电熨斗；其他家用电热器具；加热电阻器，但品目</a:t>
            </a:r>
            <a:r>
              <a:rPr lang="en-US" altLang="zh-CN" dirty="0" smtClean="0"/>
              <a:t>85.45</a:t>
            </a:r>
            <a:r>
              <a:rPr lang="zh-CN" altLang="en-US" dirty="0" smtClean="0"/>
              <a:t>的货品除外：</a:t>
            </a:r>
            <a:br>
              <a:rPr lang="zh-CN" altLang="en-US" dirty="0" smtClean="0"/>
            </a:br>
            <a:endParaRPr lang="zh-CN" altLang="en-US" dirty="0" smtClean="0"/>
          </a:p>
          <a:p>
            <a:r>
              <a:rPr lang="zh-CN" altLang="en-US" dirty="0" smtClean="0"/>
              <a:t/>
            </a:r>
            <a:br>
              <a:rPr lang="zh-CN" altLang="en-US" dirty="0" smtClean="0"/>
            </a:br>
            <a:endParaRPr lang="zh-CN" altLang="en-US" dirty="0" smtClean="0"/>
          </a:p>
          <a:p>
            <a:r>
              <a:rPr lang="en-US" altLang="zh-CN" dirty="0" smtClean="0"/>
              <a:t>10  —</a:t>
            </a:r>
            <a:r>
              <a:rPr lang="zh-CN" altLang="en-US" dirty="0" smtClean="0"/>
              <a:t>电热的快速热水器、储存式热水器、浸入式液体加热器</a:t>
            </a:r>
          </a:p>
          <a:p>
            <a:r>
              <a:rPr lang="en-US" altLang="zh-CN" dirty="0" smtClean="0"/>
              <a:t>20  —</a:t>
            </a:r>
            <a:r>
              <a:rPr lang="zh-CN" altLang="en-US" dirty="0" smtClean="0"/>
              <a:t>电气空间加热器及土壤加热器</a:t>
            </a:r>
          </a:p>
          <a:p>
            <a:r>
              <a:rPr lang="en-US" altLang="zh-CN" dirty="0" smtClean="0"/>
              <a:t>30  —</a:t>
            </a:r>
            <a:r>
              <a:rPr lang="zh-CN" altLang="en-US" dirty="0" smtClean="0"/>
              <a:t>电热的理发器具及干手器</a:t>
            </a:r>
          </a:p>
          <a:p>
            <a:r>
              <a:rPr lang="en-US" altLang="zh-CN" dirty="0" smtClean="0"/>
              <a:t>40  —</a:t>
            </a:r>
            <a:r>
              <a:rPr lang="zh-CN" altLang="en-US" dirty="0" smtClean="0"/>
              <a:t>电熨斗</a:t>
            </a:r>
          </a:p>
          <a:p>
            <a:r>
              <a:rPr lang="en-US" altLang="zh-CN" dirty="0" smtClean="0"/>
              <a:t>50  —</a:t>
            </a:r>
            <a:r>
              <a:rPr lang="zh-CN" altLang="en-US" dirty="0" smtClean="0"/>
              <a:t>微波炉</a:t>
            </a:r>
          </a:p>
          <a:p>
            <a:r>
              <a:rPr lang="en-US" altLang="zh-CN" dirty="0" smtClean="0"/>
              <a:t>60  —</a:t>
            </a:r>
            <a:r>
              <a:rPr lang="zh-CN" altLang="en-US" dirty="0" smtClean="0"/>
              <a:t>其他炉；电锅、电热板、加热环、烧烤炉及烘烤器</a:t>
            </a:r>
          </a:p>
          <a:p>
            <a:r>
              <a:rPr lang="en-US" altLang="zh-CN" dirty="0" smtClean="0"/>
              <a:t>70  —</a:t>
            </a:r>
            <a:r>
              <a:rPr lang="zh-CN" altLang="en-US" dirty="0" smtClean="0"/>
              <a:t>其他电热器具</a:t>
            </a:r>
          </a:p>
          <a:p>
            <a:r>
              <a:rPr lang="en-US" altLang="zh-CN" dirty="0" smtClean="0"/>
              <a:t>80  —</a:t>
            </a:r>
            <a:r>
              <a:rPr lang="zh-CN" altLang="en-US" dirty="0" smtClean="0"/>
              <a:t>加热电阻器</a:t>
            </a:r>
          </a:p>
          <a:p>
            <a:r>
              <a:rPr lang="en-US" altLang="zh-CN" dirty="0" smtClean="0"/>
              <a:t>90  —</a:t>
            </a:r>
            <a:r>
              <a:rPr lang="zh-CN" altLang="en-US" dirty="0" smtClean="0"/>
              <a:t>零件</a:t>
            </a:r>
            <a:endParaRPr lang="zh-CN" altLang="en-US" dirty="0"/>
          </a:p>
        </p:txBody>
      </p:sp>
      <p:sp>
        <p:nvSpPr>
          <p:cNvPr id="8" name="矩形 7"/>
          <p:cNvSpPr/>
          <p:nvPr/>
        </p:nvSpPr>
        <p:spPr>
          <a:xfrm>
            <a:off x="696987" y="836712"/>
            <a:ext cx="10801200" cy="216024"/>
          </a:xfrm>
          <a:prstGeom prst="rect">
            <a:avLst/>
          </a:prstGeom>
          <a:solidFill>
            <a:srgbClr val="1557A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
        <p:nvSpPr>
          <p:cNvPr id="3" name="矩形 2"/>
          <p:cNvSpPr/>
          <p:nvPr/>
        </p:nvSpPr>
        <p:spPr>
          <a:xfrm>
            <a:off x="696987" y="970850"/>
            <a:ext cx="10441160" cy="3847207"/>
          </a:xfrm>
          <a:prstGeom prst="rect">
            <a:avLst/>
          </a:prstGeom>
        </p:spPr>
        <p:txBody>
          <a:bodyPr wrap="square">
            <a:spAutoFit/>
          </a:bodyPr>
          <a:lstStyle/>
          <a:p>
            <a:r>
              <a:rPr lang="zh-CN" altLang="en-US" sz="1600" dirty="0" smtClean="0"/>
              <a:t>         这时候可能有人会说：</a:t>
            </a:r>
            <a:r>
              <a:rPr lang="zh-CN" altLang="en-US" sz="1600" b="1" dirty="0" smtClean="0">
                <a:solidFill>
                  <a:srgbClr val="FF0000"/>
                </a:solidFill>
              </a:rPr>
              <a:t>“热得快”也是加热液体的，跟浸入式液体加热器的描述很相似，那么应该也可以归入子目</a:t>
            </a:r>
            <a:r>
              <a:rPr lang="en-US" altLang="zh-CN" sz="1600" b="1" dirty="0" smtClean="0">
                <a:solidFill>
                  <a:srgbClr val="FF0000"/>
                </a:solidFill>
              </a:rPr>
              <a:t>8516.10</a:t>
            </a:r>
            <a:r>
              <a:rPr lang="zh-CN" altLang="en-US" sz="1600" b="1" dirty="0" smtClean="0">
                <a:solidFill>
                  <a:srgbClr val="FF0000"/>
                </a:solidFill>
              </a:rPr>
              <a:t>项下的啊？</a:t>
            </a:r>
            <a:r>
              <a:rPr lang="zh-CN" altLang="en-US" sz="1600" dirty="0" smtClean="0"/>
              <a:t>在这之前还是先来看下子目</a:t>
            </a:r>
            <a:r>
              <a:rPr lang="en-US" altLang="zh-CN" sz="1600" dirty="0" smtClean="0"/>
              <a:t>8516.10</a:t>
            </a:r>
            <a:r>
              <a:rPr lang="zh-CN" altLang="en-US" sz="1600" dirty="0" smtClean="0"/>
              <a:t>项下的产品，然后再下再来探讨吧。</a:t>
            </a:r>
            <a:br>
              <a:rPr lang="zh-CN" altLang="en-US" sz="1600" dirty="0" smtClean="0"/>
            </a:br>
            <a:endParaRPr lang="zh-CN" altLang="en-US" sz="1600" dirty="0" smtClean="0"/>
          </a:p>
          <a:p>
            <a:r>
              <a:rPr lang="zh-CN" altLang="en-US" sz="1600" dirty="0" smtClean="0"/>
              <a:t>         通过比较后得知，</a:t>
            </a:r>
            <a:r>
              <a:rPr lang="zh-CN" altLang="en-US" sz="1600" b="1" dirty="0" smtClean="0">
                <a:solidFill>
                  <a:srgbClr val="1557AE"/>
                </a:solidFill>
              </a:rPr>
              <a:t>储存式热水器和即热式热水器的区别仅在于是否具有存储的容器外，都有一个共同点：固定安装在墙壁上，一般不便于拆卸。</a:t>
            </a:r>
            <a:r>
              <a:rPr lang="zh-CN" altLang="en-US" sz="1600" dirty="0" smtClean="0"/>
              <a:t>那么，这里就会有个的猜想：</a:t>
            </a:r>
          </a:p>
          <a:p>
            <a:endParaRPr lang="zh-CN" altLang="en-US" sz="1600" dirty="0" smtClean="0"/>
          </a:p>
          <a:p>
            <a:r>
              <a:rPr lang="zh-CN" altLang="en-US" sz="1600" dirty="0" smtClean="0"/>
              <a:t>         此处的浸入式液体加热器是否可能具有同样的设计呢，也是同样固定安装在某一个位置的呢或者是工业用的？</a:t>
            </a:r>
            <a:r>
              <a:rPr lang="en-US" altLang="zh-CN" sz="1600" dirty="0" smtClean="0"/>
              <a:t>(</a:t>
            </a:r>
            <a:r>
              <a:rPr lang="zh-CN" altLang="en-US" sz="1600" dirty="0" smtClean="0"/>
              <a:t>各位可以去搜下 电机热水锅炉</a:t>
            </a:r>
            <a:r>
              <a:rPr lang="en-US" altLang="zh-CN" sz="1600" dirty="0" smtClean="0"/>
              <a:t>Electrode hot water boilers </a:t>
            </a:r>
            <a:r>
              <a:rPr lang="zh-CN" altLang="en-US" sz="1600" dirty="0" smtClean="0"/>
              <a:t>和 双系统热水器</a:t>
            </a:r>
            <a:r>
              <a:rPr lang="en-US" altLang="zh-CN" sz="1600" dirty="0" smtClean="0"/>
              <a:t>Dual-systemheaters </a:t>
            </a:r>
            <a:r>
              <a:rPr lang="zh-CN" altLang="en-US" sz="1600" dirty="0" smtClean="0"/>
              <a:t>都是什么样子的，便会明白为什么会这么说了。而且，品目</a:t>
            </a:r>
            <a:r>
              <a:rPr lang="en-US" altLang="zh-CN" sz="1600" dirty="0" smtClean="0"/>
              <a:t>85.16</a:t>
            </a:r>
            <a:r>
              <a:rPr lang="zh-CN" altLang="en-US" sz="1600" dirty="0" smtClean="0"/>
              <a:t>项下并不全是家用电热器具。） </a:t>
            </a:r>
            <a:endParaRPr lang="en-US" altLang="zh-CN" sz="1600" dirty="0" smtClean="0"/>
          </a:p>
          <a:p>
            <a:endParaRPr lang="en-US" altLang="zh-CN" sz="1600" dirty="0" smtClean="0"/>
          </a:p>
          <a:p>
            <a:r>
              <a:rPr lang="zh-CN" altLang="en-US" sz="1600" dirty="0" smtClean="0"/>
              <a:t>         带着这个疑问，我们先来看下浸入式液体加热器都长成什么样子的吧（从英文名称：</a:t>
            </a:r>
            <a:r>
              <a:rPr lang="en-US" altLang="zh-CN" sz="1600" dirty="0" smtClean="0"/>
              <a:t>Immersion hearers</a:t>
            </a:r>
            <a:r>
              <a:rPr lang="zh-CN" altLang="en-US" sz="1600" dirty="0" smtClean="0"/>
              <a:t>而直接搜索得出的样子）</a:t>
            </a:r>
            <a:br>
              <a:rPr lang="zh-CN" altLang="en-US" sz="1600" dirty="0" smtClean="0"/>
            </a:br>
            <a:endParaRPr lang="zh-CN" altLang="en-US" sz="1600" dirty="0" smtClean="0"/>
          </a:p>
          <a:p>
            <a:r>
              <a:rPr lang="zh-CN" altLang="en-US" sz="1600" dirty="0" smtClean="0"/>
              <a:t/>
            </a:r>
            <a:br>
              <a:rPr lang="zh-CN" altLang="en-US" sz="1600" dirty="0" smtClean="0"/>
            </a:br>
            <a:endParaRPr lang="zh-CN" altLang="en-US" sz="1600" dirty="0"/>
          </a:p>
        </p:txBody>
      </p:sp>
      <p:pic>
        <p:nvPicPr>
          <p:cNvPr id="122882" name="Picture 2"/>
          <p:cNvPicPr>
            <a:picLocks noChangeAspect="1" noChangeArrowheads="1"/>
          </p:cNvPicPr>
          <p:nvPr/>
        </p:nvPicPr>
        <p:blipFill>
          <a:blip r:embed="rId3" cstate="print"/>
          <a:srcRect/>
          <a:stretch>
            <a:fillRect/>
          </a:stretch>
        </p:blipFill>
        <p:spPr bwMode="auto">
          <a:xfrm>
            <a:off x="1633091" y="4077072"/>
            <a:ext cx="2520280" cy="25104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2883" name="Picture 3"/>
          <p:cNvPicPr>
            <a:picLocks noChangeAspect="1" noChangeArrowheads="1"/>
          </p:cNvPicPr>
          <p:nvPr/>
        </p:nvPicPr>
        <p:blipFill>
          <a:blip r:embed="rId4" cstate="print"/>
          <a:srcRect/>
          <a:stretch>
            <a:fillRect/>
          </a:stretch>
        </p:blipFill>
        <p:spPr bwMode="auto">
          <a:xfrm>
            <a:off x="7177707" y="4077072"/>
            <a:ext cx="2592288" cy="2520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矩形 5"/>
          <p:cNvSpPr/>
          <p:nvPr/>
        </p:nvSpPr>
        <p:spPr>
          <a:xfrm>
            <a:off x="4585419" y="4797152"/>
            <a:ext cx="2160240" cy="584775"/>
          </a:xfrm>
          <a:prstGeom prst="rect">
            <a:avLst/>
          </a:prstGeom>
          <a:noFill/>
        </p:spPr>
        <p:txBody>
          <a:bodyPr wrap="square" lIns="91440" tIns="45720" rIns="91440" bIns="45720">
            <a:spAutoFit/>
          </a:bodyPr>
          <a:lstStyle/>
          <a:p>
            <a:pPr algn="ctr"/>
            <a:r>
              <a:rPr lang="zh-CN" alt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改装后</a:t>
            </a:r>
            <a:endParaRPr lang="zh-CN" altLang="en-U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
        <p:nvSpPr>
          <p:cNvPr id="124929" name="Rectangle 1"/>
          <p:cNvSpPr>
            <a:spLocks noChangeArrowheads="1"/>
          </p:cNvSpPr>
          <p:nvPr/>
        </p:nvSpPr>
        <p:spPr bwMode="auto">
          <a:xfrm>
            <a:off x="696987" y="1628800"/>
            <a:ext cx="10801200" cy="3272884"/>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3E3E3E"/>
                </a:solidFill>
                <a:effectLst/>
                <a:latin typeface="+mn-ea"/>
                <a:cs typeface="宋体" pitchFamily="2" charset="-122"/>
              </a:rPr>
              <a:t>嗯，看来还是跟储热式热水器和即热式热水器有很大的区别，上面的那个猜想好像被推翻了。单从外观上来看，跟“热得快”貌似也没有太大的区别。但为了谨慎起见，还是再来看下</a:t>
            </a:r>
            <a:r>
              <a:rPr kumimoji="0" lang="zh-CN" sz="1600" b="0" i="0" u="none" strike="noStrike" cap="none" normalizeH="0" baseline="0" dirty="0" smtClean="0">
                <a:ln>
                  <a:noFill/>
                </a:ln>
                <a:solidFill>
                  <a:srgbClr val="FF0000"/>
                </a:solidFill>
                <a:effectLst/>
                <a:latin typeface="+mn-ea"/>
                <a:cs typeface="宋体" pitchFamily="2" charset="-122"/>
              </a:rPr>
              <a:t>品目</a:t>
            </a:r>
            <a:r>
              <a:rPr kumimoji="0" lang="zh-CN" altLang="zh-CN" sz="1600" b="0" i="0" u="none" strike="noStrike" cap="none" normalizeH="0" baseline="0" dirty="0" smtClean="0">
                <a:ln>
                  <a:noFill/>
                </a:ln>
                <a:solidFill>
                  <a:srgbClr val="FF0000"/>
                </a:solidFill>
                <a:effectLst/>
                <a:latin typeface="+mn-ea"/>
                <a:cs typeface="宋体" pitchFamily="2" charset="-122"/>
              </a:rPr>
              <a:t>85.16</a:t>
            </a:r>
            <a:r>
              <a:rPr kumimoji="0" lang="zh-CN" sz="1600" b="0" i="0" u="none" strike="noStrike" cap="none" normalizeH="0" baseline="0" dirty="0" smtClean="0">
                <a:ln>
                  <a:noFill/>
                </a:ln>
                <a:solidFill>
                  <a:srgbClr val="3E3E3E"/>
                </a:solidFill>
                <a:effectLst/>
                <a:latin typeface="+mn-ea"/>
                <a:cs typeface="宋体" pitchFamily="2" charset="-122"/>
              </a:rPr>
              <a:t>对浸入式液体加热器的具体描述：</a:t>
            </a:r>
            <a:endParaRPr kumimoji="0" lang="zh-CN" sz="1600" b="0" i="0" u="none" strike="noStrike" cap="none" normalizeH="0" baseline="0" dirty="0" smtClean="0">
              <a:ln>
                <a:noFill/>
              </a:ln>
              <a:solidFill>
                <a:schemeClr val="tx1"/>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3E3E3E"/>
                </a:solidFill>
                <a:effectLst/>
                <a:latin typeface="+mn-ea"/>
                <a:cs typeface="宋体" pitchFamily="2" charset="-122"/>
              </a:rPr>
              <a:t/>
            </a:r>
            <a:br>
              <a:rPr kumimoji="0" lang="zh-CN" sz="1600" b="0" i="0" u="none" strike="noStrike" cap="none" normalizeH="0" baseline="0" dirty="0" smtClean="0">
                <a:ln>
                  <a:noFill/>
                </a:ln>
                <a:solidFill>
                  <a:srgbClr val="3E3E3E"/>
                </a:solidFill>
                <a:effectLst/>
                <a:latin typeface="+mn-ea"/>
                <a:cs typeface="宋体" pitchFamily="2" charset="-122"/>
              </a:rPr>
            </a:br>
            <a:endParaRPr kumimoji="0" lang="zh-CN" sz="1600" b="0" i="0" u="none" strike="noStrike" cap="none" normalizeH="0" baseline="0" dirty="0" smtClean="0">
              <a:ln>
                <a:noFill/>
              </a:ln>
              <a:solidFill>
                <a:schemeClr val="tx1"/>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FF0000"/>
                </a:solidFill>
                <a:effectLst/>
                <a:latin typeface="+mn-ea"/>
                <a:cs typeface="宋体" pitchFamily="2" charset="-122"/>
              </a:rPr>
              <a:t>品目</a:t>
            </a:r>
            <a:r>
              <a:rPr kumimoji="0" lang="zh-CN" altLang="zh-CN" sz="1600" b="0" i="0" u="none" strike="noStrike" cap="none" normalizeH="0" baseline="0" dirty="0" smtClean="0">
                <a:ln>
                  <a:noFill/>
                </a:ln>
                <a:solidFill>
                  <a:srgbClr val="FF0000"/>
                </a:solidFill>
                <a:effectLst/>
                <a:latin typeface="+mn-ea"/>
                <a:cs typeface="宋体" pitchFamily="2" charset="-122"/>
              </a:rPr>
              <a:t>85.16</a:t>
            </a:r>
            <a:r>
              <a:rPr kumimoji="0" lang="zh-CN" altLang="zh-CN" sz="1600" b="0" i="0" u="none" strike="noStrike" cap="none" normalizeH="0" baseline="0" dirty="0" smtClean="0">
                <a:ln>
                  <a:noFill/>
                </a:ln>
                <a:solidFill>
                  <a:srgbClr val="3E3E3E"/>
                </a:solidFill>
                <a:effectLst/>
                <a:latin typeface="+mn-ea"/>
                <a:cs typeface="宋体" pitchFamily="2" charset="-122"/>
              </a:rPr>
              <a:t/>
            </a:r>
            <a:br>
              <a:rPr kumimoji="0" lang="zh-CN" altLang="zh-CN" sz="1600" b="0" i="0" u="none" strike="noStrike" cap="none" normalizeH="0" baseline="0" dirty="0" smtClean="0">
                <a:ln>
                  <a:noFill/>
                </a:ln>
                <a:solidFill>
                  <a:srgbClr val="3E3E3E"/>
                </a:solidFill>
                <a:effectLst/>
                <a:latin typeface="+mn-ea"/>
                <a:cs typeface="宋体" pitchFamily="2" charset="-122"/>
              </a:rPr>
            </a:br>
            <a:endParaRPr kumimoji="0" lang="zh-CN" altLang="zh-CN" sz="1600" b="0" i="0" u="none" strike="noStrike" cap="none" normalizeH="0" baseline="0" dirty="0" smtClean="0">
              <a:ln>
                <a:noFill/>
              </a:ln>
              <a:solidFill>
                <a:schemeClr val="tx1"/>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0000FF"/>
                </a:solidFill>
                <a:effectLst/>
                <a:latin typeface="+mn-ea"/>
                <a:cs typeface="宋体" pitchFamily="2" charset="-122"/>
              </a:rPr>
              <a:t>根据用途具有不同的形状，一般置入箱、槽等里面，将液体、半流体（固体除外）或气体加热。它们也有设计成可在壶、盆、杯、浴缸、烧杯等容器中使用</a:t>
            </a:r>
            <a:r>
              <a:rPr kumimoji="0" lang="zh-CN" altLang="zh-CN" sz="1600" b="0" i="0" u="none" strike="noStrike" cap="none" normalizeH="0" baseline="0" dirty="0" smtClean="0">
                <a:ln>
                  <a:noFill/>
                </a:ln>
                <a:solidFill>
                  <a:srgbClr val="0000FF"/>
                </a:solidFill>
                <a:effectLst/>
                <a:latin typeface="+mn-ea"/>
                <a:cs typeface="宋体" pitchFamily="2" charset="-122"/>
              </a:rPr>
              <a:t>.....</a:t>
            </a:r>
            <a:r>
              <a:rPr kumimoji="0" lang="zh-CN" sz="1600" b="0" i="0" u="none" strike="noStrike" cap="none" normalizeH="0" baseline="0" dirty="0" smtClean="0">
                <a:ln>
                  <a:noFill/>
                </a:ln>
                <a:solidFill>
                  <a:srgbClr val="0000FF"/>
                </a:solidFill>
                <a:effectLst/>
                <a:latin typeface="+mn-ea"/>
                <a:cs typeface="宋体" pitchFamily="2" charset="-122"/>
              </a:rPr>
              <a:t>由浸入式液体加热器</a:t>
            </a:r>
            <a:r>
              <a:rPr kumimoji="0" lang="zh-CN" sz="1600" b="0" i="0" u="none" strike="noStrike" cap="none" normalizeH="0" baseline="0" dirty="0" smtClean="0">
                <a:ln>
                  <a:noFill/>
                </a:ln>
                <a:solidFill>
                  <a:srgbClr val="FF0000"/>
                </a:solidFill>
                <a:effectLst/>
                <a:latin typeface="+mn-ea"/>
                <a:cs typeface="宋体" pitchFamily="2" charset="-122"/>
              </a:rPr>
              <a:t>固定装在水箱、水槽或其他容器</a:t>
            </a:r>
            <a:r>
              <a:rPr kumimoji="0" lang="zh-CN" sz="1600" b="0" i="0" u="none" strike="noStrike" cap="none" normalizeH="0" baseline="0" dirty="0" smtClean="0">
                <a:ln>
                  <a:noFill/>
                </a:ln>
                <a:solidFill>
                  <a:srgbClr val="0000FF"/>
                </a:solidFill>
                <a:effectLst/>
                <a:latin typeface="+mn-ea"/>
                <a:cs typeface="宋体" pitchFamily="2" charset="-122"/>
              </a:rPr>
              <a:t>内所组成的组合装置应归入品目</a:t>
            </a:r>
            <a:r>
              <a:rPr kumimoji="0" lang="zh-CN" altLang="zh-CN" sz="1600" b="0" i="0" u="none" strike="noStrike" cap="none" normalizeH="0" baseline="0" dirty="0" smtClean="0">
                <a:ln>
                  <a:noFill/>
                </a:ln>
                <a:solidFill>
                  <a:srgbClr val="0000FF"/>
                </a:solidFill>
                <a:effectLst/>
                <a:latin typeface="+mn-ea"/>
                <a:cs typeface="宋体" pitchFamily="2" charset="-122"/>
              </a:rPr>
              <a:t>84.19</a:t>
            </a:r>
            <a:r>
              <a:rPr kumimoji="0" lang="zh-CN" sz="1600" b="0" i="0" u="none" strike="noStrike" cap="none" normalizeH="0" baseline="0" dirty="0" smtClean="0">
                <a:ln>
                  <a:noFill/>
                </a:ln>
                <a:solidFill>
                  <a:srgbClr val="0000FF"/>
                </a:solidFill>
                <a:effectLst/>
                <a:latin typeface="+mn-ea"/>
                <a:cs typeface="宋体" pitchFamily="2" charset="-122"/>
              </a:rPr>
              <a:t>；但专用于将水加热或家用的</a:t>
            </a:r>
            <a:r>
              <a:rPr kumimoji="0" lang="zh-CN" sz="1600" b="0" i="0" u="none" strike="noStrike" cap="none" normalizeH="0" baseline="0" dirty="0" smtClean="0">
                <a:ln>
                  <a:noFill/>
                </a:ln>
                <a:solidFill>
                  <a:srgbClr val="FF0000"/>
                </a:solidFill>
                <a:effectLst/>
                <a:latin typeface="+mn-ea"/>
                <a:cs typeface="宋体" pitchFamily="2" charset="-122"/>
              </a:rPr>
              <a:t>此类装置</a:t>
            </a:r>
            <a:r>
              <a:rPr kumimoji="0" lang="zh-CN" sz="1600" b="0" i="0" u="none" strike="noStrike" cap="none" normalizeH="0" baseline="0" dirty="0" smtClean="0">
                <a:ln>
                  <a:noFill/>
                </a:ln>
                <a:solidFill>
                  <a:srgbClr val="0000FF"/>
                </a:solidFill>
                <a:effectLst/>
                <a:latin typeface="+mn-ea"/>
                <a:cs typeface="宋体" pitchFamily="2" charset="-122"/>
              </a:rPr>
              <a:t>仍归入本品目。</a:t>
            </a:r>
            <a:endParaRPr kumimoji="0" lang="zh-CN" sz="1600" b="0" i="0" u="none" strike="noStrike" cap="none" normalizeH="0" baseline="0" dirty="0" smtClean="0">
              <a:ln>
                <a:noFill/>
              </a:ln>
              <a:solidFill>
                <a:schemeClr val="tx1"/>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3E3E3E"/>
                </a:solidFill>
                <a:effectLst/>
                <a:latin typeface="+mn-ea"/>
                <a:cs typeface="宋体" pitchFamily="2" charset="-122"/>
              </a:rPr>
              <a:t/>
            </a:r>
            <a:br>
              <a:rPr kumimoji="0" lang="zh-CN" sz="1600" b="0" i="0" u="none" strike="noStrike" cap="none" normalizeH="0" baseline="0" dirty="0" smtClean="0">
                <a:ln>
                  <a:noFill/>
                </a:ln>
                <a:solidFill>
                  <a:srgbClr val="3E3E3E"/>
                </a:solidFill>
                <a:effectLst/>
                <a:latin typeface="+mn-ea"/>
                <a:cs typeface="宋体" pitchFamily="2" charset="-122"/>
              </a:rPr>
            </a:br>
            <a:endParaRPr kumimoji="0" lang="zh-CN" sz="1600" b="0" i="0" u="none" strike="noStrike" cap="none" normalizeH="0" baseline="0" dirty="0" smtClean="0">
              <a:ln>
                <a:noFill/>
              </a:ln>
              <a:solidFill>
                <a:schemeClr val="tx1"/>
              </a:solidFill>
              <a:effectLst/>
              <a:latin typeface="+mn-ea"/>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3E3E3E"/>
                </a:solidFill>
                <a:effectLst/>
                <a:latin typeface="+mn-ea"/>
                <a:cs typeface="宋体" pitchFamily="2" charset="-122"/>
              </a:rPr>
              <a:t>从条文的描述中可知，浸入式液体加热器也可以设计成适用于壶、盆、浴缸等的容器之中。可见，它也是可以适用于家庭之中或实验室之中的（</a:t>
            </a:r>
            <a:r>
              <a:rPr kumimoji="0" lang="zh-CN" altLang="zh-CN" sz="1600" b="1" i="0" u="none" strike="noStrike" cap="none" normalizeH="0" baseline="0" dirty="0" smtClean="0">
                <a:ln>
                  <a:noFill/>
                </a:ln>
                <a:solidFill>
                  <a:srgbClr val="3E3E3E"/>
                </a:solidFill>
                <a:effectLst/>
                <a:latin typeface="+mn-ea"/>
                <a:cs typeface="宋体" pitchFamily="2" charset="-122"/>
              </a:rPr>
              <a:t>PS:</a:t>
            </a:r>
            <a:r>
              <a:rPr kumimoji="0" lang="zh-CN" sz="1600" b="1" i="0" u="none" strike="noStrike" cap="none" normalizeH="0" baseline="0" dirty="0" smtClean="0">
                <a:ln>
                  <a:noFill/>
                </a:ln>
                <a:solidFill>
                  <a:srgbClr val="3E3E3E"/>
                </a:solidFill>
                <a:effectLst/>
                <a:latin typeface="+mn-ea"/>
                <a:cs typeface="宋体" pitchFamily="2" charset="-122"/>
              </a:rPr>
              <a:t>加热一浴缸的热水那得是多久时间）</a:t>
            </a:r>
            <a:r>
              <a:rPr kumimoji="0" lang="zh-CN" altLang="zh-CN" sz="1600" b="1" i="0" u="none" strike="noStrike" cap="none" normalizeH="0" baseline="0" dirty="0" smtClean="0">
                <a:ln>
                  <a:noFill/>
                </a:ln>
                <a:solidFill>
                  <a:srgbClr val="3E3E3E"/>
                </a:solidFill>
                <a:effectLst/>
                <a:latin typeface="+mn-ea"/>
                <a:cs typeface="宋体" pitchFamily="2" charset="-122"/>
              </a:rPr>
              <a:t>.</a:t>
            </a:r>
            <a:endParaRPr kumimoji="0" lang="zh-CN" altLang="zh-CN" sz="1600" b="0" i="0" u="none" strike="noStrike" cap="none" normalizeH="0" baseline="0" dirty="0" smtClean="0">
              <a:ln>
                <a:noFill/>
              </a:ln>
              <a:solidFill>
                <a:schemeClr val="tx1"/>
              </a:solidFill>
              <a:effectLst/>
              <a:latin typeface="+mn-ea"/>
              <a:cs typeface="宋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一 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关务</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one</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
        <p:nvSpPr>
          <p:cNvPr id="3" name="矩形 2"/>
          <p:cNvSpPr/>
          <p:nvPr/>
        </p:nvSpPr>
        <p:spPr>
          <a:xfrm>
            <a:off x="552971" y="980728"/>
            <a:ext cx="11089232" cy="4524315"/>
          </a:xfrm>
          <a:prstGeom prst="rect">
            <a:avLst/>
          </a:prstGeom>
        </p:spPr>
        <p:txBody>
          <a:bodyPr wrap="square">
            <a:spAutoFit/>
          </a:bodyPr>
          <a:lstStyle/>
          <a:p>
            <a:r>
              <a:rPr lang="zh-CN" altLang="en-US" sz="1600" b="1" dirty="0" smtClean="0">
                <a:solidFill>
                  <a:srgbClr val="1557AE"/>
                </a:solidFill>
              </a:rPr>
              <a:t>结合之前的猜想，可以理解为浸入式液体加热器具有两种形态：</a:t>
            </a:r>
          </a:p>
          <a:p>
            <a:r>
              <a:rPr lang="zh-CN" altLang="en-US" sz="1600" dirty="0" smtClean="0"/>
              <a:t/>
            </a:r>
            <a:br>
              <a:rPr lang="zh-CN" altLang="en-US" sz="1600" dirty="0" smtClean="0"/>
            </a:br>
            <a:endParaRPr lang="zh-CN" altLang="en-US" sz="1600" dirty="0" smtClean="0"/>
          </a:p>
          <a:p>
            <a:r>
              <a:rPr lang="zh-CN" altLang="en-US" sz="1600" dirty="0" smtClean="0"/>
              <a:t>第一种：与水箱、水槽或其他容器固定在一起后，用于加热水或家用，外观如果储热式热水器。（品目</a:t>
            </a:r>
            <a:r>
              <a:rPr lang="en-US" altLang="zh-CN" sz="1600" dirty="0" smtClean="0"/>
              <a:t>84.19</a:t>
            </a:r>
            <a:r>
              <a:rPr lang="zh-CN" altLang="en-US" sz="1600" dirty="0" smtClean="0"/>
              <a:t>）</a:t>
            </a:r>
            <a:br>
              <a:rPr lang="zh-CN" altLang="en-US" sz="1600" dirty="0" smtClean="0"/>
            </a:br>
            <a:endParaRPr lang="zh-CN" altLang="en-US" sz="1600" dirty="0" smtClean="0"/>
          </a:p>
          <a:p>
            <a:r>
              <a:rPr lang="zh-CN" altLang="en-US" sz="1600" dirty="0" smtClean="0"/>
              <a:t>第二种：为方便于拿取通常不与容器相固定，带有一个隔热手柄及一个便于加热器悬挂在容器上的挂钩，这里的容器可以是壶、盆、杯、浴缸等。（品目</a:t>
            </a:r>
            <a:r>
              <a:rPr lang="en-US" altLang="zh-CN" sz="1600" dirty="0" smtClean="0"/>
              <a:t>85.16</a:t>
            </a:r>
            <a:r>
              <a:rPr lang="zh-CN" altLang="en-US" sz="1600" dirty="0" smtClean="0"/>
              <a:t>）</a:t>
            </a:r>
            <a:br>
              <a:rPr lang="zh-CN" altLang="en-US" sz="1600" dirty="0" smtClean="0"/>
            </a:br>
            <a:endParaRPr lang="zh-CN" altLang="en-US" sz="1600" dirty="0" smtClean="0"/>
          </a:p>
          <a:p>
            <a:r>
              <a:rPr lang="zh-CN" altLang="en-US" sz="1600" dirty="0" smtClean="0"/>
              <a:t>注：但如果是适用于家庭用或者加热的对象是水的话（可以为非家庭用），还是可以归入品目</a:t>
            </a:r>
            <a:r>
              <a:rPr lang="en-US" altLang="zh-CN" sz="1600" dirty="0" smtClean="0"/>
              <a:t>85.16</a:t>
            </a:r>
            <a:r>
              <a:rPr lang="zh-CN" altLang="en-US" sz="1600" dirty="0" smtClean="0"/>
              <a:t>项下。因为单纯的浸入式液体加热器是可以用于加热液体、半流体（非固体）或气体加热，可以适用于家庭，但更多的是适用于工业或实验室用的。</a:t>
            </a:r>
          </a:p>
          <a:p>
            <a:r>
              <a:rPr lang="zh-CN" altLang="en-US" sz="1600" dirty="0" smtClean="0"/>
              <a:t/>
            </a:r>
            <a:br>
              <a:rPr lang="zh-CN" altLang="en-US" sz="1600" dirty="0" smtClean="0"/>
            </a:br>
            <a:endParaRPr lang="zh-CN" altLang="en-US" sz="1600" dirty="0" smtClean="0"/>
          </a:p>
          <a:p>
            <a:r>
              <a:rPr lang="zh-CN" altLang="en-US" sz="1600" b="1" dirty="0" smtClean="0">
                <a:solidFill>
                  <a:srgbClr val="1557AE"/>
                </a:solidFill>
              </a:rPr>
              <a:t>通过分析浸入式液体加热器的内部结构后发现外层由空心金属套管组成的金属外壳</a:t>
            </a:r>
            <a:r>
              <a:rPr lang="en-US" altLang="zh-CN" sz="1600" b="1" dirty="0" smtClean="0">
                <a:solidFill>
                  <a:srgbClr val="1557AE"/>
                </a:solidFill>
              </a:rPr>
              <a:t>+</a:t>
            </a:r>
            <a:r>
              <a:rPr lang="zh-CN" altLang="en-US" sz="1600" b="1" dirty="0" smtClean="0">
                <a:solidFill>
                  <a:srgbClr val="1557AE"/>
                </a:solidFill>
              </a:rPr>
              <a:t>电阻加热元件（</a:t>
            </a:r>
            <a:r>
              <a:rPr lang="en-US" altLang="zh-CN" sz="1600" b="1" dirty="0" smtClean="0">
                <a:solidFill>
                  <a:srgbClr val="1557AE"/>
                </a:solidFill>
              </a:rPr>
              <a:t>+</a:t>
            </a:r>
            <a:r>
              <a:rPr lang="zh-CN" altLang="en-US" sz="1600" b="1" dirty="0" smtClean="0">
                <a:solidFill>
                  <a:srgbClr val="1557AE"/>
                </a:solidFill>
              </a:rPr>
              <a:t>导线或端子）构成，而且安装有加强保护层。本文提及的“热得快”一般适用于家庭用加热水，如果在通电状态下长期暴露于空气中干烧，容易烧红、烧断管内的电热丝，就更别说用于加热气体了。虽然外观相似，但结构设计上与浸入式液体加热器还是有很大区别的，因而建议将“热得快”按其他家用电热器具归入税则号列</a:t>
            </a:r>
            <a:r>
              <a:rPr lang="en-US" altLang="zh-CN" sz="1600" b="1" dirty="0" smtClean="0">
                <a:solidFill>
                  <a:srgbClr val="1557AE"/>
                </a:solidFill>
              </a:rPr>
              <a:t>8516.7990</a:t>
            </a:r>
            <a:r>
              <a:rPr lang="zh-CN" altLang="en-US" sz="1600" b="1" dirty="0" smtClean="0">
                <a:solidFill>
                  <a:srgbClr val="1557AE"/>
                </a:solidFill>
              </a:rPr>
              <a:t>。（关注点在于工业用或家庭用、加热对象是什么、是否带有容器、价格比浸入式液体加热器便宜很多）</a:t>
            </a:r>
            <a:endParaRPr lang="zh-CN" altLang="en-US" sz="1600" b="1" dirty="0">
              <a:solidFill>
                <a:srgbClr val="1557AE"/>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四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商检</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four</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175250"/>
            <a:ext cx="10225136" cy="427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全</a:t>
            </a:r>
            <a:r>
              <a:rPr lang="zh-CN" altLang="en-US" sz="1400" dirty="0" smtClean="0">
                <a:solidFill>
                  <a:srgbClr val="0070C0"/>
                </a:solidFill>
                <a:latin typeface="微软雅黑" pitchFamily="34" charset="-122"/>
                <a:ea typeface="微软雅黑" pitchFamily="34" charset="-122"/>
                <a:sym typeface="微软雅黑" pitchFamily="34" charset="-122"/>
              </a:rPr>
              <a:t>面实施国际贸易单一窗口是党中央、国务院的重大部署，是世界贸易组织</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贸易便利化协定</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的重要举措，也是落实“三互”推进大通关建设的重要内容。为进一步推动我国国际贸易单一窗口（以下简称“单一窗口”）建设，国家质检总局制定了具体支持措施，现公告如下</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a:t>
            </a:r>
            <a:r>
              <a:rPr lang="zh-CN" altLang="en-US" sz="1400" dirty="0" smtClean="0">
                <a:solidFill>
                  <a:srgbClr val="0070C0"/>
                </a:solidFill>
                <a:latin typeface="微软雅黑" pitchFamily="34" charset="-122"/>
                <a:ea typeface="微软雅黑" pitchFamily="34" charset="-122"/>
                <a:sym typeface="微软雅黑" pitchFamily="34" charset="-122"/>
              </a:rPr>
              <a:t>、推动强化顶层设计。积极贯彻落实国务院口岸工作部际联席会议的工作任务，推动加强单一窗口顶层设计，统筹推进我国单一窗口建设，将单一窗口建设成为口岸管理相关部门信息互换、监管互认、执法互助的共享平台</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a:t>
            </a:r>
            <a:r>
              <a:rPr lang="zh-CN" altLang="en-US" sz="1400" dirty="0" smtClean="0">
                <a:solidFill>
                  <a:srgbClr val="0070C0"/>
                </a:solidFill>
                <a:latin typeface="微软雅黑" pitchFamily="34" charset="-122"/>
                <a:ea typeface="微软雅黑" pitchFamily="34" charset="-122"/>
                <a:sym typeface="微软雅黑" pitchFamily="34" charset="-122"/>
              </a:rPr>
              <a:t>、开放检验检疫数据。深化“放管服”改革要求，开放检验检疫数据交换接口，实现单一窗口平台与检验检疫信息化系统的直接联通，企业可直接通过单一窗口办理检验检疫相关业务，免除安装和使用专门申报软件的费用</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三</a:t>
            </a:r>
            <a:r>
              <a:rPr lang="zh-CN" altLang="en-US" sz="1400" dirty="0" smtClean="0">
                <a:solidFill>
                  <a:srgbClr val="0070C0"/>
                </a:solidFill>
                <a:latin typeface="微软雅黑" pitchFamily="34" charset="-122"/>
                <a:ea typeface="微软雅黑" pitchFamily="34" charset="-122"/>
                <a:sym typeface="微软雅黑" pitchFamily="34" charset="-122"/>
              </a:rPr>
              <a:t>、鼓励企业一次申报。鼓励国际贸易参与各方通过单一窗口录入并向检验检疫机构申报进出口货物、出入境运输工具、人员、物品及舱单等信息。须向多个监管部门申报的信息，可通过单一窗口一次申报，减少重复录入</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四</a:t>
            </a:r>
            <a:r>
              <a:rPr lang="zh-CN" altLang="en-US" sz="1400" dirty="0" smtClean="0">
                <a:solidFill>
                  <a:srgbClr val="0070C0"/>
                </a:solidFill>
                <a:latin typeface="微软雅黑" pitchFamily="34" charset="-122"/>
                <a:ea typeface="微软雅黑" pitchFamily="34" charset="-122"/>
                <a:sym typeface="微软雅黑" pitchFamily="34" charset="-122"/>
              </a:rPr>
              <a:t>、支持完善服务功能。支持单一窗口完善和拓展国际贸易相关服务功能，逐步实现企业可通过单一窗口进行原产地证书申领、企业注册备案、通关流程时限查询等业务，不断优化通关流程，促进贸易便利。</a:t>
            </a:r>
          </a:p>
          <a:p>
            <a:pPr eaLnBrk="1" hangingPunct="1">
              <a:lnSpc>
                <a:spcPts val="2200"/>
              </a:lnSpc>
              <a:spcAft>
                <a:spcPts val="1200"/>
              </a:spcAft>
            </a:pPr>
            <a:endParaRPr lang="zh-CN" altLang="en-US" sz="1400" dirty="0" smtClean="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26</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32" name="矩形 31"/>
          <p:cNvSpPr/>
          <p:nvPr/>
        </p:nvSpPr>
        <p:spPr>
          <a:xfrm>
            <a:off x="2929235" y="1412776"/>
            <a:ext cx="6480720"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质检总局关于进一步支持国际贸易单一窗口建设的公告</a:t>
            </a:r>
            <a:endParaRPr lang="zh-CN" altLang="en-US" sz="1600" b="1" dirty="0" smtClean="0">
              <a:solidFill>
                <a:srgbClr val="0070C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420888"/>
            <a:ext cx="10009112" cy="2713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五、促进信息全面共享。推动建立完善单一窗口信息共享共用机制，促进口岸管理相关部门的申报信息、物流监控信息、查验信息、放行信息、企业资信信息等全面共享</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六、推动标准体系建设。全面落实国家关于单一窗口建设的整体部署，支持单一窗口数据简化和标准化工作。充分发挥质检部门标准化管理职能，积极采用国际标准，不断完善我国单一窗口建设的标准体系</a:t>
            </a:r>
            <a:r>
              <a:rPr lang="zh-CN" altLang="en-US" sz="1400" dirty="0" smtClean="0">
                <a:solidFill>
                  <a:srgbClr val="0070C0"/>
                </a:solidFill>
                <a:latin typeface="微软雅黑" pitchFamily="34" charset="-122"/>
                <a:ea typeface="微软雅黑" pitchFamily="34" charset="-122"/>
                <a:sym typeface="微软雅黑" pitchFamily="34" charset="-122"/>
              </a:rPr>
              <a:t>。</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endParaRPr lang="zh-CN" altLang="en-US"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质</a:t>
            </a:r>
            <a:r>
              <a:rPr lang="zh-CN" altLang="en-US" sz="1400" dirty="0" smtClean="0">
                <a:solidFill>
                  <a:srgbClr val="0070C0"/>
                </a:solidFill>
                <a:latin typeface="微软雅黑" pitchFamily="34" charset="-122"/>
                <a:ea typeface="微软雅黑" pitchFamily="34" charset="-122"/>
                <a:sym typeface="微软雅黑" pitchFamily="34" charset="-122"/>
              </a:rPr>
              <a:t>检总局</a:t>
            </a:r>
          </a:p>
          <a:p>
            <a:pPr algn="r" eaLnBrk="1" hangingPunct="1">
              <a:lnSpc>
                <a:spcPts val="2200"/>
              </a:lnSpc>
              <a:spcAft>
                <a:spcPts val="1200"/>
              </a:spcAft>
            </a:pP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17</a:t>
            </a:r>
            <a:r>
              <a:rPr lang="zh-CN" altLang="en-US" sz="1400" dirty="0" smtClean="0">
                <a:solidFill>
                  <a:srgbClr val="0070C0"/>
                </a:solidFill>
                <a:latin typeface="微软雅黑" pitchFamily="34" charset="-122"/>
                <a:ea typeface="微软雅黑" pitchFamily="34" charset="-122"/>
                <a:sym typeface="微软雅黑" pitchFamily="34" charset="-122"/>
              </a:rPr>
              <a:t>日</a:t>
            </a: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26</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32" name="矩形 31"/>
          <p:cNvSpPr/>
          <p:nvPr/>
        </p:nvSpPr>
        <p:spPr>
          <a:xfrm>
            <a:off x="2929235" y="1412776"/>
            <a:ext cx="6480720"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质检总局关于进一步支持国际贸易单一窗口建设的公告</a:t>
            </a:r>
            <a:endParaRPr lang="zh-CN" altLang="en-US" sz="1600" b="1" dirty="0" smtClean="0">
              <a:solidFill>
                <a:srgbClr val="0070C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5316199" y="927427"/>
            <a:ext cx="812800" cy="731520"/>
          </a:xfrm>
          <a:prstGeom prst="rect">
            <a:avLst/>
          </a:prstGeom>
        </p:spPr>
      </p:pic>
      <p:pic>
        <p:nvPicPr>
          <p:cNvPr id="6" name="图片 5"/>
          <p:cNvPicPr>
            <a:picLocks noChangeAspect="1"/>
          </p:cNvPicPr>
          <p:nvPr/>
        </p:nvPicPr>
        <p:blipFill>
          <a:blip r:embed="rId6" cstate="email">
            <a:extLst>
              <a:ext uri="{BEBA8EAE-BF5A-486C-A8C5-ECC9F3942E4B}">
                <a14:imgProps xmlns:a14="http://schemas.microsoft.com/office/drawing/2010/main" xmlns="">
                  <a14:imgLayer r:embed="rId7">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8" cstate="email">
            <a:extLst>
              <a:ext uri="{BEBA8EAE-BF5A-486C-A8C5-ECC9F3942E4B}">
                <a14:imgProps xmlns:a14="http://schemas.microsoft.com/office/drawing/2010/main" xmlns="">
                  <a14:imgLayer r:embed="rId9">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10" cstate="email">
            <a:extLst>
              <a:ext uri="{28A0092B-C50C-407E-A947-70E740481C1C}">
                <a14:useLocalDpi xmlns:a14="http://schemas.microsoft.com/office/drawing/2010/main" xmlns=""/>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11" cstate="email">
            <a:extLst>
              <a:ext uri="{BEBA8EAE-BF5A-486C-A8C5-ECC9F3942E4B}">
                <a14:imgProps xmlns:a14="http://schemas.microsoft.com/office/drawing/2010/main" xmlns="">
                  <a14:imgLayer r:embed="rId12">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3" cstate="email">
            <a:extLst>
              <a:ext uri="{28A0092B-C50C-407E-A947-70E740481C1C}">
                <a14:useLocalDpi xmlns:a14="http://schemas.microsoft.com/office/drawing/2010/main" xmlns=""/>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8915" y="2996952"/>
            <a:ext cx="6308137" cy="1785104"/>
          </a:xfrm>
          <a:prstGeom prst="rect">
            <a:avLst/>
          </a:prstGeom>
          <a:noFill/>
        </p:spPr>
        <p:txBody>
          <a:bodyPr wrap="none" rtlCol="0">
            <a:spAutoFit/>
          </a:bodyPr>
          <a:lstStyle/>
          <a:p>
            <a:r>
              <a:rPr lang="en-US" altLang="zh-CN" sz="11000" b="1" dirty="0">
                <a:solidFill>
                  <a:srgbClr val="1557AE"/>
                </a:solidFill>
                <a:latin typeface="微软雅黑" pitchFamily="34" charset="-122"/>
                <a:ea typeface="微软雅黑" pitchFamily="34" charset="-122"/>
              </a:rPr>
              <a:t>THANKS</a:t>
            </a:r>
            <a:endParaRPr lang="zh-CN" altLang="en-US" sz="11000" b="1" dirty="0">
              <a:solidFill>
                <a:srgbClr val="1557AE"/>
              </a:solidFill>
              <a:latin typeface="微软雅黑" pitchFamily="34" charset="-122"/>
              <a:ea typeface="微软雅黑" pitchFamily="34" charset="-122"/>
            </a:endParaRPr>
          </a:p>
        </p:txBody>
      </p:sp>
      <p:sp>
        <p:nvSpPr>
          <p:cNvPr id="29" name="矩形 28"/>
          <p:cNvSpPr/>
          <p:nvPr/>
        </p:nvSpPr>
        <p:spPr>
          <a:xfrm>
            <a:off x="264939" y="5418897"/>
            <a:ext cx="981231" cy="379656"/>
          </a:xfrm>
          <a:prstGeom prst="rect">
            <a:avLst/>
          </a:prstGeom>
          <a:effectLst/>
        </p:spPr>
        <p:txBody>
          <a:bodyPr wrap="none">
            <a:spAutoFit/>
          </a:bodyPr>
          <a:lstStyle/>
          <a:p>
            <a:r>
              <a:rPr lang="en-US" altLang="zh-CN" sz="1867" dirty="0" smtClean="0">
                <a:solidFill>
                  <a:srgbClr val="1557AE"/>
                </a:solidFill>
                <a:latin typeface="微软雅黑" panose="020B0503020204020204" pitchFamily="34" charset="-122"/>
                <a:ea typeface="微软雅黑" panose="020B0503020204020204" pitchFamily="34" charset="-122"/>
              </a:rPr>
              <a:t>BY:JAN</a:t>
            </a:r>
            <a:endParaRPr lang="zh-CN" altLang="en-US" sz="1867" dirty="0">
              <a:solidFill>
                <a:srgbClr val="1557AE"/>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33923" y="4833540"/>
            <a:ext cx="777988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33924" y="4814186"/>
            <a:ext cx="4539527"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333923" y="4842833"/>
            <a:ext cx="4570482" cy="420564"/>
          </a:xfrm>
          <a:prstGeom prst="rect">
            <a:avLst/>
          </a:prstGeom>
          <a:noFill/>
          <a:ln>
            <a:noFill/>
          </a:ln>
          <a:effectLst/>
        </p:spPr>
        <p:txBody>
          <a:bodyPr wrap="none">
            <a:spAutoFit/>
          </a:bodyPr>
          <a:lstStyle/>
          <a:p>
            <a:r>
              <a:rPr lang="zh-CN" altLang="en-US" sz="2133" dirty="0" smtClean="0">
                <a:solidFill>
                  <a:schemeClr val="bg1"/>
                </a:solidFill>
                <a:latin typeface="微软雅黑" panose="020B0503020204020204" pitchFamily="34" charset="-122"/>
                <a:ea typeface="微软雅黑" panose="020B0503020204020204" pitchFamily="34" charset="-122"/>
              </a:rPr>
              <a:t>苏</a:t>
            </a:r>
            <a:r>
              <a:rPr lang="zh-CN" altLang="en-US" sz="2133" dirty="0" smtClean="0">
                <a:solidFill>
                  <a:schemeClr val="bg1"/>
                </a:solidFill>
                <a:latin typeface="微软雅黑" panose="020B0503020204020204" pitchFamily="34" charset="-122"/>
                <a:ea typeface="微软雅黑" panose="020B0503020204020204" pitchFamily="34" charset="-122"/>
              </a:rPr>
              <a:t>州德意道通企业管理咨询有限公司</a:t>
            </a:r>
            <a:endParaRPr lang="zh-CN" altLang="en-US" sz="2133"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62230439"/>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par>
                                <p:cTn id="14" presetID="31" presetClass="entr" presetSubtype="0" fill="hold"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200" fill="hold"/>
                                        <p:tgtEl>
                                          <p:spTgt spid="15"/>
                                        </p:tgtEl>
                                        <p:attrNameLst>
                                          <p:attrName>ppt_w</p:attrName>
                                        </p:attrNameLst>
                                      </p:cBhvr>
                                      <p:tavLst>
                                        <p:tav tm="0">
                                          <p:val>
                                            <p:fltVal val="0"/>
                                          </p:val>
                                        </p:tav>
                                        <p:tav tm="100000">
                                          <p:val>
                                            <p:strVal val="#ppt_w"/>
                                          </p:val>
                                        </p:tav>
                                      </p:tavLst>
                                    </p:anim>
                                    <p:anim calcmode="lin" valueType="num">
                                      <p:cBhvr>
                                        <p:cTn id="47" dur="1200" fill="hold"/>
                                        <p:tgtEl>
                                          <p:spTgt spid="15"/>
                                        </p:tgtEl>
                                        <p:attrNameLst>
                                          <p:attrName>ppt_h</p:attrName>
                                        </p:attrNameLst>
                                      </p:cBhvr>
                                      <p:tavLst>
                                        <p:tav tm="0">
                                          <p:val>
                                            <p:fltVal val="0"/>
                                          </p:val>
                                        </p:tav>
                                        <p:tav tm="100000">
                                          <p:val>
                                            <p:strVal val="#ppt_h"/>
                                          </p:val>
                                        </p:tav>
                                      </p:tavLst>
                                    </p:anim>
                                    <p:anim calcmode="lin" valueType="num">
                                      <p:cBhvr>
                                        <p:cTn id="48" dur="1200" fill="hold"/>
                                        <p:tgtEl>
                                          <p:spTgt spid="15"/>
                                        </p:tgtEl>
                                        <p:attrNameLst>
                                          <p:attrName>style.rotation</p:attrName>
                                        </p:attrNameLst>
                                      </p:cBhvr>
                                      <p:tavLst>
                                        <p:tav tm="0">
                                          <p:val>
                                            <p:fltVal val="90"/>
                                          </p:val>
                                        </p:tav>
                                        <p:tav tm="100000">
                                          <p:val>
                                            <p:fltVal val="0"/>
                                          </p:val>
                                        </p:tav>
                                      </p:tavLst>
                                    </p:anim>
                                    <p:animEffect transition="in" filter="fade">
                                      <p:cBhvr>
                                        <p:cTn id="49" dur="1200"/>
                                        <p:tgtEl>
                                          <p:spTgt spid="15"/>
                                        </p:tgtEl>
                                      </p:cBhvr>
                                    </p:animEffect>
                                  </p:childTnLst>
                                </p:cTn>
                              </p:par>
                              <p:par>
                                <p:cTn id="50" presetID="31" presetClass="entr" presetSubtype="0" fill="hold" grpId="0" nodeType="withEffect">
                                  <p:stCondLst>
                                    <p:cond delay="3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fltVal val="0"/>
                                          </p:val>
                                        </p:tav>
                                        <p:tav tm="100000">
                                          <p:val>
                                            <p:strVal val="#ppt_w"/>
                                          </p:val>
                                        </p:tav>
                                      </p:tavLst>
                                    </p:anim>
                                    <p:anim calcmode="lin" valueType="num">
                                      <p:cBhvr>
                                        <p:cTn id="53" dur="1000" fill="hold"/>
                                        <p:tgtEl>
                                          <p:spTgt spid="16"/>
                                        </p:tgtEl>
                                        <p:attrNameLst>
                                          <p:attrName>ppt_h</p:attrName>
                                        </p:attrNameLst>
                                      </p:cBhvr>
                                      <p:tavLst>
                                        <p:tav tm="0">
                                          <p:val>
                                            <p:fltVal val="0"/>
                                          </p:val>
                                        </p:tav>
                                        <p:tav tm="100000">
                                          <p:val>
                                            <p:strVal val="#ppt_h"/>
                                          </p:val>
                                        </p:tav>
                                      </p:tavLst>
                                    </p:anim>
                                    <p:anim calcmode="lin" valueType="num">
                                      <p:cBhvr>
                                        <p:cTn id="54" dur="1000" fill="hold"/>
                                        <p:tgtEl>
                                          <p:spTgt spid="16"/>
                                        </p:tgtEl>
                                        <p:attrNameLst>
                                          <p:attrName>style.rotation</p:attrName>
                                        </p:attrNameLst>
                                      </p:cBhvr>
                                      <p:tavLst>
                                        <p:tav tm="0">
                                          <p:val>
                                            <p:fltVal val="90"/>
                                          </p:val>
                                        </p:tav>
                                        <p:tav tm="100000">
                                          <p:val>
                                            <p:fltVal val="0"/>
                                          </p:val>
                                        </p:tav>
                                      </p:tavLst>
                                    </p:anim>
                                    <p:animEffect transition="in" filter="fade">
                                      <p:cBhvr>
                                        <p:cTn id="55" dur="1000"/>
                                        <p:tgtEl>
                                          <p:spTgt spid="1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fltVal val="0"/>
                                          </p:val>
                                        </p:tav>
                                        <p:tav tm="100000">
                                          <p:val>
                                            <p:strVal val="#ppt_w"/>
                                          </p:val>
                                        </p:tav>
                                      </p:tavLst>
                                    </p:anim>
                                    <p:anim calcmode="lin" valueType="num">
                                      <p:cBhvr>
                                        <p:cTn id="59" dur="1000" fill="hold"/>
                                        <p:tgtEl>
                                          <p:spTgt spid="17"/>
                                        </p:tgtEl>
                                        <p:attrNameLst>
                                          <p:attrName>ppt_h</p:attrName>
                                        </p:attrNameLst>
                                      </p:cBhvr>
                                      <p:tavLst>
                                        <p:tav tm="0">
                                          <p:val>
                                            <p:fltVal val="0"/>
                                          </p:val>
                                        </p:tav>
                                        <p:tav tm="100000">
                                          <p:val>
                                            <p:strVal val="#ppt_h"/>
                                          </p:val>
                                        </p:tav>
                                      </p:tavLst>
                                    </p:anim>
                                    <p:anim calcmode="lin" valueType="num">
                                      <p:cBhvr>
                                        <p:cTn id="60" dur="1000" fill="hold"/>
                                        <p:tgtEl>
                                          <p:spTgt spid="17"/>
                                        </p:tgtEl>
                                        <p:attrNameLst>
                                          <p:attrName>style.rotation</p:attrName>
                                        </p:attrNameLst>
                                      </p:cBhvr>
                                      <p:tavLst>
                                        <p:tav tm="0">
                                          <p:val>
                                            <p:fltVal val="90"/>
                                          </p:val>
                                        </p:tav>
                                        <p:tav tm="100000">
                                          <p:val>
                                            <p:fltVal val="0"/>
                                          </p:val>
                                        </p:tav>
                                      </p:tavLst>
                                    </p:anim>
                                    <p:animEffect transition="in" filter="fade">
                                      <p:cBhvr>
                                        <p:cTn id="61" dur="1000"/>
                                        <p:tgtEl>
                                          <p:spTgt spid="17"/>
                                        </p:tgtEl>
                                      </p:cBhvr>
                                    </p:animEffect>
                                  </p:childTnLst>
                                </p:cTn>
                              </p:par>
                              <p:par>
                                <p:cTn id="62" presetID="31" presetClass="entr" presetSubtype="0" fill="hold" grpId="0" nodeType="withEffect">
                                  <p:stCondLst>
                                    <p:cond delay="7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par>
                                <p:cTn id="68" presetID="31" presetClass="entr" presetSubtype="0" fill="hold" grpId="0" nodeType="withEffect">
                                  <p:stCondLst>
                                    <p:cond delay="2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par>
                                <p:cTn id="80" presetID="31" presetClass="entr" presetSubtype="0" fill="hold" grpId="0" nodeType="withEffect">
                                  <p:stCondLst>
                                    <p:cond delay="3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1000" fill="hold"/>
                                        <p:tgtEl>
                                          <p:spTgt spid="21"/>
                                        </p:tgtEl>
                                        <p:attrNameLst>
                                          <p:attrName>ppt_w</p:attrName>
                                        </p:attrNameLst>
                                      </p:cBhvr>
                                      <p:tavLst>
                                        <p:tav tm="0">
                                          <p:val>
                                            <p:fltVal val="0"/>
                                          </p:val>
                                        </p:tav>
                                        <p:tav tm="100000">
                                          <p:val>
                                            <p:strVal val="#ppt_w"/>
                                          </p:val>
                                        </p:tav>
                                      </p:tavLst>
                                    </p:anim>
                                    <p:anim calcmode="lin" valueType="num">
                                      <p:cBhvr>
                                        <p:cTn id="83" dur="1000" fill="hold"/>
                                        <p:tgtEl>
                                          <p:spTgt spid="21"/>
                                        </p:tgtEl>
                                        <p:attrNameLst>
                                          <p:attrName>ppt_h</p:attrName>
                                        </p:attrNameLst>
                                      </p:cBhvr>
                                      <p:tavLst>
                                        <p:tav tm="0">
                                          <p:val>
                                            <p:fltVal val="0"/>
                                          </p:val>
                                        </p:tav>
                                        <p:tav tm="100000">
                                          <p:val>
                                            <p:strVal val="#ppt_h"/>
                                          </p:val>
                                        </p:tav>
                                      </p:tavLst>
                                    </p:anim>
                                    <p:anim calcmode="lin" valueType="num">
                                      <p:cBhvr>
                                        <p:cTn id="84" dur="1000" fill="hold"/>
                                        <p:tgtEl>
                                          <p:spTgt spid="21"/>
                                        </p:tgtEl>
                                        <p:attrNameLst>
                                          <p:attrName>style.rotation</p:attrName>
                                        </p:attrNameLst>
                                      </p:cBhvr>
                                      <p:tavLst>
                                        <p:tav tm="0">
                                          <p:val>
                                            <p:fltVal val="90"/>
                                          </p:val>
                                        </p:tav>
                                        <p:tav tm="100000">
                                          <p:val>
                                            <p:fltVal val="0"/>
                                          </p:val>
                                        </p:tav>
                                      </p:tavLst>
                                    </p:anim>
                                    <p:animEffect transition="in" filter="fade">
                                      <p:cBhvr>
                                        <p:cTn id="85" dur="1000"/>
                                        <p:tgtEl>
                                          <p:spTgt spid="2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par>
                          <p:cTn id="92" fill="hold">
                            <p:stCondLst>
                              <p:cond delay="17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par>
                          <p:cTn id="108" fill="hold">
                            <p:stCondLst>
                              <p:cond delay="2700"/>
                            </p:stCondLst>
                            <p:childTnLst>
                              <p:par>
                                <p:cTn id="109" presetID="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fill="hold"/>
                                        <p:tgtEl>
                                          <p:spTgt spid="27"/>
                                        </p:tgtEl>
                                        <p:attrNameLst>
                                          <p:attrName>ppt_x</p:attrName>
                                        </p:attrNameLst>
                                      </p:cBhvr>
                                      <p:tavLst>
                                        <p:tav tm="0">
                                          <p:val>
                                            <p:strVal val="#ppt_x"/>
                                          </p:val>
                                        </p:tav>
                                        <p:tav tm="100000">
                                          <p:val>
                                            <p:strVal val="#ppt_x"/>
                                          </p:val>
                                        </p:tav>
                                      </p:tavLst>
                                    </p:anim>
                                    <p:anim calcmode="lin" valueType="num">
                                      <p:cBhvr additive="base">
                                        <p:cTn id="112" dur="500" fill="hold"/>
                                        <p:tgtEl>
                                          <p:spTgt spid="27"/>
                                        </p:tgtEl>
                                        <p:attrNameLst>
                                          <p:attrName>ppt_y</p:attrName>
                                        </p:attrNameLst>
                                      </p:cBhvr>
                                      <p:tavLst>
                                        <p:tav tm="0">
                                          <p:val>
                                            <p:strVal val="1+#ppt_h/2"/>
                                          </p:val>
                                        </p:tav>
                                        <p:tav tm="100000">
                                          <p:val>
                                            <p:strVal val="#ppt_y"/>
                                          </p:val>
                                        </p:tav>
                                      </p:tavLst>
                                    </p:anim>
                                  </p:childTnLst>
                                </p:cTn>
                              </p:par>
                            </p:childTnLst>
                          </p:cTn>
                        </p:par>
                        <p:par>
                          <p:cTn id="113" fill="hold">
                            <p:stCondLst>
                              <p:cond delay="3200"/>
                            </p:stCondLst>
                            <p:childTnLst>
                              <p:par>
                                <p:cTn id="114" presetID="22" presetClass="entr" presetSubtype="8" fill="hold"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left)">
                                      <p:cBhvr>
                                        <p:cTn id="116" dur="500"/>
                                        <p:tgtEl>
                                          <p:spTgt spid="30"/>
                                        </p:tgtEl>
                                      </p:cBhvr>
                                    </p:animEffect>
                                  </p:childTnLst>
                                </p:cTn>
                              </p:par>
                            </p:childTnLst>
                          </p:cTn>
                        </p:par>
                        <p:par>
                          <p:cTn id="117" fill="hold">
                            <p:stCondLst>
                              <p:cond delay="3700"/>
                            </p:stCondLst>
                            <p:childTnLst>
                              <p:par>
                                <p:cTn id="118" presetID="22" presetClass="entr" presetSubtype="2" fill="hold" grpId="0" nodeType="after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right)">
                                      <p:cBhvr>
                                        <p:cTn id="120" dur="500"/>
                                        <p:tgtEl>
                                          <p:spTgt spid="31"/>
                                        </p:tgtEl>
                                      </p:cBhvr>
                                    </p:animEffect>
                                  </p:childTnLst>
                                </p:cTn>
                              </p:par>
                            </p:childTnLst>
                          </p:cTn>
                        </p:par>
                        <p:par>
                          <p:cTn id="121" fill="hold">
                            <p:stCondLst>
                              <p:cond delay="4200"/>
                            </p:stCondLst>
                            <p:childTnLst>
                              <p:par>
                                <p:cTn id="122" presetID="53" presetClass="entr" presetSubtype="16"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childTnLst>
                                </p:cTn>
                              </p:par>
                            </p:childTnLst>
                          </p:cTn>
                        </p:par>
                        <p:par>
                          <p:cTn id="127" fill="hold">
                            <p:stCondLst>
                              <p:cond delay="4700"/>
                            </p:stCondLst>
                            <p:childTnLst>
                              <p:par>
                                <p:cTn id="128" presetID="47" presetClass="entr" presetSubtype="0"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fade">
                                      <p:cBhvr>
                                        <p:cTn id="130" dur="1000"/>
                                        <p:tgtEl>
                                          <p:spTgt spid="29"/>
                                        </p:tgtEl>
                                      </p:cBhvr>
                                    </p:animEffect>
                                    <p:anim calcmode="lin" valueType="num">
                                      <p:cBhvr>
                                        <p:cTn id="131" dur="1000" fill="hold"/>
                                        <p:tgtEl>
                                          <p:spTgt spid="29"/>
                                        </p:tgtEl>
                                        <p:attrNameLst>
                                          <p:attrName>ppt_x</p:attrName>
                                        </p:attrNameLst>
                                      </p:cBhvr>
                                      <p:tavLst>
                                        <p:tav tm="0">
                                          <p:val>
                                            <p:strVal val="#ppt_x"/>
                                          </p:val>
                                        </p:tav>
                                        <p:tav tm="100000">
                                          <p:val>
                                            <p:strVal val="#ppt_x"/>
                                          </p:val>
                                        </p:tav>
                                      </p:tavLst>
                                    </p:anim>
                                    <p:anim calcmode="lin" valueType="num">
                                      <p:cBhvr>
                                        <p:cTn id="1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33" repeatCount="indefinite" fill="hold" display="0">
                  <p:stCondLst>
                    <p:cond delay="indefinite"/>
                  </p:stCondLst>
                  <p:endCondLst>
                    <p:cond evt="onStopAudio" delay="0">
                      <p:tgtEl>
                        <p:sldTgt/>
                      </p:tgtEl>
                    </p:cond>
                  </p:endCondLst>
                </p:cTn>
                <p:tgtEl>
                  <p:spTgt spid="45"/>
                </p:tgtEl>
              </p:cMediaNode>
            </p:video>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9" grpId="0"/>
      <p:bldP spid="31"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1057027" y="2204864"/>
            <a:ext cx="9937103" cy="3557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2017-03-07 </a:t>
            </a:r>
          </a:p>
          <a:p>
            <a:pPr algn="just"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根据</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中华人民共和国海关关于最不发达国家特别优惠关税待遇进口货物原产地管理办法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（海关总署令第</a:t>
            </a:r>
            <a:r>
              <a:rPr lang="en-US" altLang="zh-CN" sz="1400" dirty="0" smtClean="0">
                <a:solidFill>
                  <a:srgbClr val="0070C0"/>
                </a:solidFill>
                <a:latin typeface="微软雅黑" pitchFamily="34" charset="-122"/>
                <a:ea typeface="微软雅黑" pitchFamily="34" charset="-122"/>
                <a:sym typeface="微软雅黑" pitchFamily="34" charset="-122"/>
              </a:rPr>
              <a:t>231</a:t>
            </a:r>
            <a:r>
              <a:rPr lang="zh-CN" altLang="en-US" sz="1400" dirty="0" smtClean="0">
                <a:solidFill>
                  <a:srgbClr val="0070C0"/>
                </a:solidFill>
                <a:latin typeface="微软雅黑" pitchFamily="34" charset="-122"/>
                <a:ea typeface="微软雅黑" pitchFamily="34" charset="-122"/>
                <a:sym typeface="微软雅黑" pitchFamily="34" charset="-122"/>
              </a:rPr>
              <a:t>号），现将适用该办法第七条的区域性集团名单公告如下：</a:t>
            </a:r>
          </a:p>
          <a:p>
            <a:pPr algn="just"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一、东南亚国家联盟（</a:t>
            </a:r>
            <a:r>
              <a:rPr lang="en-US" altLang="zh-CN" sz="1400" dirty="0" smtClean="0">
                <a:solidFill>
                  <a:srgbClr val="0070C0"/>
                </a:solidFill>
                <a:latin typeface="微软雅黑" pitchFamily="34" charset="-122"/>
                <a:ea typeface="微软雅黑" pitchFamily="34" charset="-122"/>
                <a:sym typeface="微软雅黑" pitchFamily="34" charset="-122"/>
              </a:rPr>
              <a:t>ASEAN</a:t>
            </a:r>
            <a:r>
              <a:rPr lang="zh-CN" altLang="en-US" sz="1400" dirty="0" smtClean="0">
                <a:solidFill>
                  <a:srgbClr val="0070C0"/>
                </a:solidFill>
                <a:latin typeface="微软雅黑" pitchFamily="34" charset="-122"/>
                <a:ea typeface="微软雅黑" pitchFamily="34" charset="-122"/>
                <a:sym typeface="微软雅黑" pitchFamily="34" charset="-122"/>
              </a:rPr>
              <a:t>）中的柬埔寨王国和缅甸联邦共和国。</a:t>
            </a:r>
          </a:p>
          <a:p>
            <a:pPr algn="just"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二、西非国家经济共同体（</a:t>
            </a:r>
            <a:r>
              <a:rPr lang="en-US" altLang="zh-CN" sz="1400" dirty="0" smtClean="0">
                <a:solidFill>
                  <a:srgbClr val="0070C0"/>
                </a:solidFill>
                <a:latin typeface="微软雅黑" pitchFamily="34" charset="-122"/>
                <a:ea typeface="微软雅黑" pitchFamily="34" charset="-122"/>
                <a:sym typeface="微软雅黑" pitchFamily="34" charset="-122"/>
              </a:rPr>
              <a:t>ECWAS</a:t>
            </a:r>
            <a:r>
              <a:rPr lang="zh-CN" altLang="en-US" sz="1400" dirty="0" smtClean="0">
                <a:solidFill>
                  <a:srgbClr val="0070C0"/>
                </a:solidFill>
                <a:latin typeface="微软雅黑" pitchFamily="34" charset="-122"/>
                <a:ea typeface="微软雅黑" pitchFamily="34" charset="-122"/>
                <a:sym typeface="微软雅黑" pitchFamily="34" charset="-122"/>
              </a:rPr>
              <a:t>）中的贝宁共和国、几内亚比绍共和国、多哥共和国、利比里亚共和国、塞拉利昂共和国、塞内加尔共和国和马里共和国。</a:t>
            </a:r>
          </a:p>
          <a:p>
            <a:pPr algn="just"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6</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11</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2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6"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096000" cy="584775"/>
          </a:xfrm>
          <a:prstGeom prst="rect">
            <a:avLst/>
          </a:prstGeom>
        </p:spPr>
        <p:txBody>
          <a:bodyPr>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关于适用</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中华人民共和国海关关于最不发达国家特别优惠关税待遇进口货物原产地管理办法</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区域性集团名单的公告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fltVal val="0"/>
                                          </p:val>
                                        </p:tav>
                                        <p:tav tm="100000">
                                          <p:val>
                                            <p:strVal val="#ppt_w"/>
                                          </p:val>
                                        </p:tav>
                                      </p:tavLst>
                                    </p:anim>
                                    <p:anim calcmode="lin" valueType="num">
                                      <p:cBhvr>
                                        <p:cTn id="12" dur="750" fill="hold"/>
                                        <p:tgtEl>
                                          <p:spTgt spid="15"/>
                                        </p:tgtEl>
                                        <p:attrNameLst>
                                          <p:attrName>ppt_h</p:attrName>
                                        </p:attrNameLst>
                                      </p:cBhvr>
                                      <p:tavLst>
                                        <p:tav tm="0">
                                          <p:val>
                                            <p:fltVal val="0"/>
                                          </p:val>
                                        </p:tav>
                                        <p:tav tm="100000">
                                          <p:val>
                                            <p:strVal val="#ppt_h"/>
                                          </p:val>
                                        </p:tav>
                                      </p:tavLst>
                                    </p:anim>
                                    <p:anim calcmode="lin" valueType="num">
                                      <p:cBhvr>
                                        <p:cTn id="13" dur="750" fill="hold"/>
                                        <p:tgtEl>
                                          <p:spTgt spid="15"/>
                                        </p:tgtEl>
                                        <p:attrNameLst>
                                          <p:attrName>style.rotation</p:attrName>
                                        </p:attrNameLst>
                                      </p:cBhvr>
                                      <p:tavLst>
                                        <p:tav tm="0">
                                          <p:val>
                                            <p:fltVal val="90"/>
                                          </p:val>
                                        </p:tav>
                                        <p:tav tm="100000">
                                          <p:val>
                                            <p:fltVal val="0"/>
                                          </p:val>
                                        </p:tav>
                                      </p:tavLst>
                                    </p:anim>
                                    <p:animEffect transition="in" filter="fade">
                                      <p:cBhvr>
                                        <p:cTn id="14" dur="750"/>
                                        <p:tgtEl>
                                          <p:spTgt spid="15"/>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844824"/>
            <a:ext cx="10225136" cy="40216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2017-03-17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为加快推进税收征管方式改革，海关总署决定进一步扩大税收征管方式改革试点范围。现将有关事项公告如下：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试点范围扩大至在全国口岸海运、陆运、空运进口，且以无纸化方式申报的</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中华人民共和国进出口税则</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第</a:t>
            </a:r>
            <a:r>
              <a:rPr lang="en-US" altLang="zh-CN" sz="1400" dirty="0" smtClean="0">
                <a:solidFill>
                  <a:srgbClr val="0070C0"/>
                </a:solidFill>
                <a:latin typeface="微软雅黑" pitchFamily="34" charset="-122"/>
                <a:ea typeface="微软雅黑" pitchFamily="34" charset="-122"/>
                <a:sym typeface="微软雅黑" pitchFamily="34" charset="-122"/>
              </a:rPr>
              <a:t>72</a:t>
            </a:r>
            <a:r>
              <a:rPr lang="zh-CN" altLang="en-US" sz="1400" dirty="0" smtClean="0">
                <a:solidFill>
                  <a:srgbClr val="0070C0"/>
                </a:solidFill>
                <a:latin typeface="微软雅黑" pitchFamily="34" charset="-122"/>
                <a:ea typeface="微软雅黑" pitchFamily="34" charset="-122"/>
                <a:sym typeface="微软雅黑" pitchFamily="34" charset="-122"/>
              </a:rPr>
              <a:t>至</a:t>
            </a:r>
            <a:r>
              <a:rPr lang="en-US" altLang="zh-CN" sz="1400" dirty="0" smtClean="0">
                <a:solidFill>
                  <a:srgbClr val="0070C0"/>
                </a:solidFill>
                <a:latin typeface="微软雅黑" pitchFamily="34" charset="-122"/>
                <a:ea typeface="微软雅黑" pitchFamily="34" charset="-122"/>
                <a:sym typeface="微软雅黑" pitchFamily="34" charset="-122"/>
              </a:rPr>
              <a:t>85</a:t>
            </a:r>
            <a:r>
              <a:rPr lang="zh-CN" altLang="en-US" sz="1400" dirty="0" smtClean="0">
                <a:solidFill>
                  <a:srgbClr val="0070C0"/>
                </a:solidFill>
                <a:latin typeface="微软雅黑" pitchFamily="34" charset="-122"/>
                <a:ea typeface="微软雅黑" pitchFamily="34" charset="-122"/>
                <a:sym typeface="微软雅黑" pitchFamily="34" charset="-122"/>
              </a:rPr>
              <a:t>章、第</a:t>
            </a:r>
            <a:r>
              <a:rPr lang="en-US" altLang="zh-CN" sz="1400" dirty="0" smtClean="0">
                <a:solidFill>
                  <a:srgbClr val="0070C0"/>
                </a:solidFill>
                <a:latin typeface="微软雅黑" pitchFamily="34" charset="-122"/>
                <a:ea typeface="微软雅黑" pitchFamily="34" charset="-122"/>
                <a:sym typeface="微软雅黑" pitchFamily="34" charset="-122"/>
              </a:rPr>
              <a:t>90</a:t>
            </a:r>
            <a:r>
              <a:rPr lang="zh-CN" altLang="en-US" sz="1400" dirty="0" smtClean="0">
                <a:solidFill>
                  <a:srgbClr val="0070C0"/>
                </a:solidFill>
                <a:latin typeface="微软雅黑" pitchFamily="34" charset="-122"/>
                <a:ea typeface="微软雅黑" pitchFamily="34" charset="-122"/>
                <a:sym typeface="微软雅黑" pitchFamily="34" charset="-122"/>
              </a:rPr>
              <a:t>章商品。</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涉及公式定价、特案（包括实施反倾销反补贴措施和保障措施）以及尚未实现电子联网的优惠贸易协定项下原产地证书或者原产地声明的，不纳入试点范围。</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其他事项按照海关总署</a:t>
            </a:r>
            <a:r>
              <a:rPr lang="en-US" altLang="zh-CN" sz="1400" dirty="0" smtClean="0">
                <a:solidFill>
                  <a:srgbClr val="0070C0"/>
                </a:solidFill>
                <a:latin typeface="微软雅黑" pitchFamily="34" charset="-122"/>
                <a:ea typeface="微软雅黑" pitchFamily="34" charset="-122"/>
                <a:sym typeface="微软雅黑" pitchFamily="34" charset="-122"/>
              </a:rPr>
              <a:t>2016</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62</a:t>
            </a:r>
            <a:r>
              <a:rPr lang="zh-CN" altLang="en-US" sz="1400" dirty="0" smtClean="0">
                <a:solidFill>
                  <a:srgbClr val="0070C0"/>
                </a:solidFill>
                <a:latin typeface="微软雅黑" pitchFamily="34" charset="-122"/>
                <a:ea typeface="微软雅黑" pitchFamily="34" charset="-122"/>
                <a:sym typeface="微软雅黑" pitchFamily="34" charset="-122"/>
              </a:rPr>
              <a:t>号公告执行。</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本公告自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日起施行。</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en-US" altLang="zh-CN"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rPr>
              <a:t>特此公告。                                                                                                                                                        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16</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12</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096000" cy="338554"/>
          </a:xfrm>
          <a:prstGeom prst="rect">
            <a:avLst/>
          </a:prstGeom>
        </p:spPr>
        <p:txBody>
          <a:bodyPr>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关于进一步扩大税收征管方式改革试点范围的公告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844824"/>
            <a:ext cx="10225136" cy="3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2017-03-17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为规范进出口货物收发货人的申报行为，统一进出口货物报关单填制要求，海关总署对</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中华人民共和国海关进出口货物报关单填制规范</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（海关总署</a:t>
            </a:r>
            <a:r>
              <a:rPr lang="en-US" altLang="zh-CN" sz="1400" dirty="0" smtClean="0">
                <a:solidFill>
                  <a:srgbClr val="0070C0"/>
                </a:solidFill>
                <a:latin typeface="微软雅黑" pitchFamily="34" charset="-122"/>
                <a:ea typeface="微软雅黑" pitchFamily="34" charset="-122"/>
                <a:sym typeface="微软雅黑" pitchFamily="34" charset="-122"/>
              </a:rPr>
              <a:t>2016</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号公告）进行了修订。现将本次修订后的规范文本及有关内容公告如下：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一、根据现行相关规定对“消费使用单位</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生产销售单位”、 “运输方式”、“征免性质”、“贸易国（地区）”、“境内目的地／境内货源地”、“许可证号”、“随附单证”、“标志唛码及备注”、“特殊关系确认”、“价格影响确认”、“与货物有关的特许权使用费支付确认”等栏目的填制要求做了相应调整。</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二、第五项“进口日期</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出口日期”中将“本栏目供海关签发打印报关单证明联用，在申报时免予填报”修改为“本栏目在申报时免予填报”。</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三、第三十一项“随附单证”中将“本规范第十八条”修改为“本规范第二十条”。</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13</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480720"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关于修订</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中华人民共和国海关进出口货物报关单填制规范</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959226"/>
            <a:ext cx="10225136" cy="427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四、海关特殊监管区域（以下简称特殊区域）企业向海关申报货物进出境、进出区，以及在同一特殊区域内或者不同特殊区域之间流转货物的双方企业，应填制</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中华人民共和国海关进（出）境货物备案清单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，特殊区域与境内（区外）之间进出的货物，区外企业应同时填制</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中华人民共和国海关进（出）口货物报关单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向特殊区域主管海关办理进出口报关手续。货物流转应按照“先报进，后报出”的原则，在同一特殊区域企业之间、不同特殊区域企业之间流转的，先办理进境备案手续，后办理出境备案手续，在特殊区域与区外之间流转的，由区内企业、区外企业分别办理备案和报关手续。</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中华人民共和国海关进（出）境货物备案清单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原则上按</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中华人民共和国海关进出口货物报关单填制规范</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的要求填制。</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修订后的</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中华人民共和国海关进出口货物报关单填制规范</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（见附件）自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29</a:t>
            </a:r>
            <a:r>
              <a:rPr lang="zh-CN" altLang="en-US" sz="1400" dirty="0" smtClean="0">
                <a:solidFill>
                  <a:srgbClr val="0070C0"/>
                </a:solidFill>
                <a:latin typeface="微软雅黑" pitchFamily="34" charset="-122"/>
                <a:ea typeface="微软雅黑" pitchFamily="34" charset="-122"/>
                <a:sym typeface="微软雅黑" pitchFamily="34" charset="-122"/>
              </a:rPr>
              <a:t>日起执行，海关总署</a:t>
            </a:r>
            <a:r>
              <a:rPr lang="en-US" altLang="zh-CN" sz="1400" dirty="0" smtClean="0">
                <a:solidFill>
                  <a:srgbClr val="0070C0"/>
                </a:solidFill>
                <a:latin typeface="微软雅黑" pitchFamily="34" charset="-122"/>
                <a:ea typeface="微软雅黑" pitchFamily="34" charset="-122"/>
                <a:sym typeface="微软雅黑" pitchFamily="34" charset="-122"/>
              </a:rPr>
              <a:t>2016</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号公告同时废止。</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附件</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中华人民共和国海关进出口货物报关单填制规范</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》.doc        </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16</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13</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4"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844824"/>
            <a:ext cx="10225136" cy="4378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2017-03-17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国家发展改革委、商务部第</a:t>
            </a:r>
            <a:r>
              <a:rPr lang="en-US" altLang="zh-CN" sz="1400" dirty="0" smtClean="0">
                <a:solidFill>
                  <a:srgbClr val="0070C0"/>
                </a:solidFill>
                <a:latin typeface="微软雅黑" pitchFamily="34" charset="-122"/>
                <a:ea typeface="微软雅黑" pitchFamily="34" charset="-122"/>
                <a:sym typeface="微软雅黑" pitchFamily="34" charset="-122"/>
              </a:rPr>
              <a:t>46</a:t>
            </a:r>
            <a:r>
              <a:rPr lang="zh-CN" altLang="en-US" sz="1400" dirty="0" smtClean="0">
                <a:solidFill>
                  <a:srgbClr val="0070C0"/>
                </a:solidFill>
                <a:latin typeface="微软雅黑" pitchFamily="34" charset="-122"/>
                <a:ea typeface="微软雅黑" pitchFamily="34" charset="-122"/>
                <a:sym typeface="微软雅黑" pitchFamily="34" charset="-122"/>
              </a:rPr>
              <a:t>号令公布了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，并规定自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日起施行。现就海关执行中的有关问题公告如下：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一、自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日（含当日）起，对属于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范围的外商投资项目（包括增资项目），在投资总额内进口的自用设备以及按照合同随上述设备进口的技术和配套件、备件，按照</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国务院关于调整进口设备税收政策的通知</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（国发</a:t>
            </a:r>
            <a:r>
              <a:rPr lang="en-US" altLang="zh-CN" sz="1400" dirty="0" smtClean="0">
                <a:solidFill>
                  <a:srgbClr val="0070C0"/>
                </a:solidFill>
                <a:latin typeface="微软雅黑" pitchFamily="34" charset="-122"/>
                <a:ea typeface="微软雅黑" pitchFamily="34" charset="-122"/>
                <a:sym typeface="微软雅黑" pitchFamily="34" charset="-122"/>
              </a:rPr>
              <a:t>〔1997〕37</a:t>
            </a:r>
            <a:r>
              <a:rPr lang="zh-CN" altLang="en-US" sz="1400" dirty="0" smtClean="0">
                <a:solidFill>
                  <a:srgbClr val="0070C0"/>
                </a:solidFill>
                <a:latin typeface="微软雅黑" pitchFamily="34" charset="-122"/>
                <a:ea typeface="微软雅黑" pitchFamily="34" charset="-122"/>
                <a:sym typeface="微软雅黑" pitchFamily="34" charset="-122"/>
              </a:rPr>
              <a:t>号）和海关总署公告</a:t>
            </a:r>
            <a:r>
              <a:rPr lang="en-US" altLang="zh-CN" sz="1400" dirty="0" smtClean="0">
                <a:solidFill>
                  <a:srgbClr val="0070C0"/>
                </a:solidFill>
                <a:latin typeface="微软雅黑" pitchFamily="34" charset="-122"/>
                <a:ea typeface="微软雅黑" pitchFamily="34" charset="-122"/>
                <a:sym typeface="微软雅黑" pitchFamily="34" charset="-122"/>
              </a:rPr>
              <a:t>2008</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103</a:t>
            </a:r>
            <a:r>
              <a:rPr lang="zh-CN" altLang="en-US" sz="1400" dirty="0" smtClean="0">
                <a:solidFill>
                  <a:srgbClr val="0070C0"/>
                </a:solidFill>
                <a:latin typeface="微软雅黑" pitchFamily="34" charset="-122"/>
                <a:ea typeface="微软雅黑" pitchFamily="34" charset="-122"/>
                <a:sym typeface="微软雅黑" pitchFamily="34" charset="-122"/>
              </a:rPr>
              <a:t>号及其他有关规定，除</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外商投资项目不予免税的进口商品目录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和</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进口不予免税的重大技术装备和产品目录</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所列商品外，免征进口关税，进口环节增值税照章征收。</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二、</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实施后，投资主管部门按照该目录出具的</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国家鼓励发展的内外资项目确认书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、外商投资企业设立（增资）批复或备案回执等相关文件中的“项目产业政策条目”编码为“</a:t>
            </a:r>
            <a:r>
              <a:rPr lang="en-US" altLang="zh-CN" sz="1400" dirty="0" smtClean="0">
                <a:solidFill>
                  <a:srgbClr val="0070C0"/>
                </a:solidFill>
                <a:latin typeface="微软雅黑" pitchFamily="34" charset="-122"/>
                <a:ea typeface="微软雅黑" pitchFamily="34" charset="-122"/>
                <a:sym typeface="微软雅黑" pitchFamily="34" charset="-122"/>
              </a:rPr>
              <a:t>R”</a:t>
            </a:r>
            <a:r>
              <a:rPr lang="zh-CN" altLang="en-US" sz="1400" dirty="0" smtClean="0">
                <a:solidFill>
                  <a:srgbClr val="0070C0"/>
                </a:solidFill>
                <a:latin typeface="微软雅黑" pitchFamily="34" charset="-122"/>
                <a:ea typeface="微软雅黑" pitchFamily="34" charset="-122"/>
                <a:sym typeface="微软雅黑" pitchFamily="34" charset="-122"/>
              </a:rPr>
              <a:t>。例如，山西省第</a:t>
            </a:r>
            <a:r>
              <a:rPr lang="en-US" altLang="zh-CN" sz="1400" dirty="0" smtClean="0">
                <a:solidFill>
                  <a:srgbClr val="0070C0"/>
                </a:solidFill>
                <a:latin typeface="微软雅黑" pitchFamily="34" charset="-122"/>
                <a:ea typeface="微软雅黑" pitchFamily="34" charset="-122"/>
                <a:sym typeface="微软雅黑" pitchFamily="34" charset="-122"/>
              </a:rPr>
              <a:t>8</a:t>
            </a:r>
            <a:r>
              <a:rPr lang="zh-CN" altLang="en-US" sz="1400" dirty="0" smtClean="0">
                <a:solidFill>
                  <a:srgbClr val="0070C0"/>
                </a:solidFill>
                <a:latin typeface="微软雅黑" pitchFamily="34" charset="-122"/>
                <a:ea typeface="微软雅黑" pitchFamily="34" charset="-122"/>
                <a:sym typeface="微软雅黑" pitchFamily="34" charset="-122"/>
              </a:rPr>
              <a:t>项应填写为：“煤层气和煤炭伴生资源综合开发利用（</a:t>
            </a:r>
            <a:r>
              <a:rPr lang="en-US" altLang="zh-CN" sz="1400" dirty="0" smtClean="0">
                <a:solidFill>
                  <a:srgbClr val="0070C0"/>
                </a:solidFill>
                <a:latin typeface="微软雅黑" pitchFamily="34" charset="-122"/>
                <a:ea typeface="微软雅黑" pitchFamily="34" charset="-122"/>
                <a:sym typeface="微软雅黑" pitchFamily="34" charset="-122"/>
              </a:rPr>
              <a:t>R1408</a:t>
            </a:r>
            <a:r>
              <a:rPr lang="zh-CN" altLang="en-US" sz="1400" dirty="0" smtClean="0">
                <a:solidFill>
                  <a:srgbClr val="0070C0"/>
                </a:solidFill>
                <a:latin typeface="微软雅黑" pitchFamily="34" charset="-122"/>
                <a:ea typeface="微软雅黑" pitchFamily="34" charset="-122"/>
                <a:sym typeface="微软雅黑" pitchFamily="34" charset="-122"/>
              </a:rPr>
              <a:t>）”，项目性质仍为“</a:t>
            </a:r>
            <a:r>
              <a:rPr lang="en-US" altLang="zh-CN" sz="1400" dirty="0" smtClean="0">
                <a:solidFill>
                  <a:srgbClr val="0070C0"/>
                </a:solidFill>
                <a:latin typeface="微软雅黑" pitchFamily="34" charset="-122"/>
                <a:ea typeface="微软雅黑" pitchFamily="34" charset="-122"/>
                <a:sym typeface="微软雅黑" pitchFamily="34" charset="-122"/>
              </a:rPr>
              <a:t>I</a:t>
            </a:r>
            <a:r>
              <a:rPr lang="zh-CN" altLang="en-US" sz="1400" dirty="0" smtClean="0">
                <a:solidFill>
                  <a:srgbClr val="0070C0"/>
                </a:solidFill>
                <a:latin typeface="微软雅黑" pitchFamily="34" charset="-122"/>
                <a:ea typeface="微软雅黑" pitchFamily="34" charset="-122"/>
                <a:sym typeface="微软雅黑" pitchFamily="34" charset="-122"/>
              </a:rPr>
              <a:t>：外资中西部优势产业、项目”；有关项目单位持上述相关文件及其他有关材料，按规定向海关申请办理减免税相关手续。</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三、为保持政策的连续性，对于</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日以前（不含当日）核准或备案（以项目核准或完成备案日期为准，下同）的外商投资项目（包括增资项目），属于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2013</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14</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2929235" y="1412776"/>
            <a:ext cx="6696744"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关于执行</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600" b="1" dirty="0" smtClean="0">
                <a:solidFill>
                  <a:srgbClr val="0070C0"/>
                </a:solidFill>
                <a:latin typeface="微软雅黑" pitchFamily="34" charset="-122"/>
                <a:ea typeface="微软雅黑" pitchFamily="34" charset="-122"/>
                <a:sym typeface="微软雅黑" pitchFamily="34" charset="-122"/>
              </a:rPr>
              <a:t>2017</a:t>
            </a:r>
            <a:r>
              <a:rPr lang="zh-CN" altLang="en-US" sz="1600" b="1" dirty="0" smtClean="0">
                <a:solidFill>
                  <a:srgbClr val="0070C0"/>
                </a:solidFill>
                <a:latin typeface="微软雅黑" pitchFamily="34" charset="-122"/>
                <a:ea typeface="微软雅黑" pitchFamily="34" charset="-122"/>
                <a:sym typeface="微软雅黑" pitchFamily="34" charset="-122"/>
              </a:rPr>
              <a:t>年修订）</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841003" y="1196752"/>
            <a:ext cx="10225136" cy="512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范围的，在投资总额内进口的自用设备以及按照合同随上述设备进口的技术和配套件、备件，可继续按</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eaLnBrk="1" hangingPunct="1">
              <a:lnSpc>
                <a:spcPts val="2200"/>
              </a:lnSpc>
              <a:spcAft>
                <a:spcPts val="1200"/>
              </a:spcAft>
            </a:pPr>
            <a:r>
              <a:rPr lang="en-US" altLang="zh-CN"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rPr>
              <a:t>                   照相关规定办理免征进口关税、照章征收进口环节增值税手续。但有关项目单位须于</a:t>
            </a:r>
            <a:r>
              <a:rPr lang="en-US" altLang="zh-CN" sz="1400" dirty="0" smtClean="0">
                <a:solidFill>
                  <a:srgbClr val="0070C0"/>
                </a:solidFill>
                <a:latin typeface="微软雅黑" pitchFamily="34" charset="-122"/>
                <a:ea typeface="微软雅黑" pitchFamily="34" charset="-122"/>
                <a:sym typeface="微软雅黑" pitchFamily="34" charset="-122"/>
              </a:rPr>
              <a:t>2018</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31</a:t>
            </a:r>
            <a:r>
              <a:rPr lang="zh-CN" altLang="en-US" sz="1400" dirty="0" smtClean="0">
                <a:solidFill>
                  <a:srgbClr val="0070C0"/>
                </a:solidFill>
                <a:latin typeface="微软雅黑" pitchFamily="34" charset="-122"/>
                <a:ea typeface="微软雅黑" pitchFamily="34" charset="-122"/>
                <a:sym typeface="微软雅黑" pitchFamily="34" charset="-122"/>
              </a:rPr>
              <a:t>日以前（含当日），持投资主管部门出具的</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国家鼓励发展的内外资项目确认书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、外商投资企业设立（增资）批复或备案回执等相关文件（上述文件中“项目产业政策条目”仍按适用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2013</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的条目及编码填写）及其他有关材料，按规定向海关申请办理减免税备案手续。逾期，海关不再受理。</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对于</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日以前（不含当日）核准或备案的外商投资项目（包括增资项目），同时属于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范围的，有关项目单位持投资主管部门按照</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出具的</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国家鼓励发展的内外资项目确认书</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、企业设立（增资）批复或备案回执等相关文件及其他有关材料，按规定向海关申请办理减免税备案手续的，海关可予受理。</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四、对于不属于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2013</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范围的外商投资在建项目，凡属于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中西部地区外商投资优势产业目录（</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年修订）</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范围的，在有关项目单位按规定向海关申请办理减免税相关手续后，在建项目进口的自用设备以及按照合同随上述设备进口的技术和配套件、备件，可参照本公告第一条的规定享受进口税收优惠政策，但进口设备已经征税的，税款不予退还。</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                                                                                                                                                         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3</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17</a:t>
            </a:r>
            <a:r>
              <a:rPr lang="zh-CN" altLang="en-US" sz="1400" dirty="0" smtClean="0">
                <a:solidFill>
                  <a:srgbClr val="0070C0"/>
                </a:solidFill>
                <a:latin typeface="微软雅黑" pitchFamily="34" charset="-122"/>
                <a:ea typeface="微软雅黑" pitchFamily="34" charset="-122"/>
                <a:sym typeface="微软雅黑" pitchFamily="34" charset="-122"/>
              </a:rPr>
              <a:t>日    </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14</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c1ec6b4c8718ec3729fa4977e1f43f607344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2322</TotalTime>
  <Words>3026</Words>
  <Application>Microsoft Office PowerPoint</Application>
  <PresentationFormat>自定义</PresentationFormat>
  <Paragraphs>307</Paragraphs>
  <Slides>34</Slides>
  <Notes>23</Notes>
  <HiddenSlides>0</HiddenSlides>
  <MMClips>2</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vjtime</dc:creator>
  <cp:lastModifiedBy>Administrator</cp:lastModifiedBy>
  <cp:revision>444</cp:revision>
  <dcterms:created xsi:type="dcterms:W3CDTF">2015-12-21T02:26:22Z</dcterms:created>
  <dcterms:modified xsi:type="dcterms:W3CDTF">2017-04-17T02:10:03Z</dcterms:modified>
</cp:coreProperties>
</file>