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6"/>
  </p:notesMasterIdLst>
  <p:sldIdLst>
    <p:sldId id="256" r:id="rId2"/>
    <p:sldId id="308" r:id="rId3"/>
    <p:sldId id="296" r:id="rId4"/>
    <p:sldId id="316" r:id="rId5"/>
    <p:sldId id="317" r:id="rId6"/>
    <p:sldId id="312" r:id="rId7"/>
    <p:sldId id="313" r:id="rId8"/>
    <p:sldId id="314" r:id="rId9"/>
    <p:sldId id="318" r:id="rId10"/>
    <p:sldId id="319" r:id="rId11"/>
    <p:sldId id="320" r:id="rId12"/>
    <p:sldId id="321" r:id="rId13"/>
    <p:sldId id="322" r:id="rId14"/>
    <p:sldId id="315" r:id="rId15"/>
    <p:sldId id="309" r:id="rId16"/>
    <p:sldId id="323" r:id="rId17"/>
    <p:sldId id="324" r:id="rId18"/>
    <p:sldId id="325" r:id="rId19"/>
    <p:sldId id="326" r:id="rId20"/>
    <p:sldId id="327" r:id="rId21"/>
    <p:sldId id="328" r:id="rId22"/>
    <p:sldId id="310" r:id="rId23"/>
    <p:sldId id="329" r:id="rId24"/>
    <p:sldId id="330" r:id="rId25"/>
    <p:sldId id="331" r:id="rId26"/>
    <p:sldId id="332" r:id="rId27"/>
    <p:sldId id="333" r:id="rId28"/>
    <p:sldId id="334" r:id="rId29"/>
    <p:sldId id="311" r:id="rId30"/>
    <p:sldId id="340" r:id="rId31"/>
    <p:sldId id="335" r:id="rId32"/>
    <p:sldId id="336" r:id="rId33"/>
    <p:sldId id="337" r:id="rId34"/>
    <p:sldId id="304"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pos="460" userDrawn="1">
          <p15:clr>
            <a:srgbClr val="A4A3A4"/>
          </p15:clr>
        </p15:guide>
        <p15:guide id="2" pos="7219" userDrawn="1">
          <p15:clr>
            <a:srgbClr val="A4A3A4"/>
          </p15:clr>
        </p15:guide>
        <p15:guide id="3" orient="horz" pos="482" userDrawn="1">
          <p15:clr>
            <a:srgbClr val="A4A3A4"/>
          </p15:clr>
        </p15:guide>
        <p15:guide id="5" orient="horz" pos="41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6600"/>
    <a:srgbClr val="FF3300"/>
    <a:srgbClr val="F17F0D"/>
    <a:srgbClr val="EC5512"/>
    <a:srgbClr val="CC4A4A"/>
    <a:srgbClr val="354A5D"/>
    <a:srgbClr val="03031F"/>
    <a:srgbClr val="9C9C97"/>
    <a:srgbClr val="D9D9D9"/>
    <a:srgbClr val="D8D8D8"/>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6314" autoAdjust="0"/>
  </p:normalViewPr>
  <p:slideViewPr>
    <p:cSldViewPr snapToGrid="0" showGuides="1">
      <p:cViewPr varScale="1">
        <p:scale>
          <a:sx n="80" d="100"/>
          <a:sy n="80" d="100"/>
        </p:scale>
        <p:origin x="-84" y="-276"/>
      </p:cViewPr>
      <p:guideLst>
        <p:guide orient="horz" pos="482"/>
        <p:guide orient="horz" pos="4133"/>
        <p:guide pos="460"/>
        <p:guide pos="7219"/>
      </p:guideLst>
    </p:cSldViewPr>
  </p:slideViewPr>
  <p:notesTextViewPr>
    <p:cViewPr>
      <p:scale>
        <a:sx n="3" d="2"/>
        <a:sy n="3" d="2"/>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0720B1-8995-4B88-9951-1660734B8DD3}" type="datetimeFigureOut">
              <a:rPr lang="zh-CN" altLang="en-US" smtClean="0"/>
              <a:pPr/>
              <a:t>2017/3/6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8A7286-3BF1-41AF-8869-506560236D2B}" type="slidenum">
              <a:rPr lang="zh-CN" altLang="en-US" smtClean="0"/>
              <a:pPr/>
              <a:t>‹#›</a:t>
            </a:fld>
            <a:endParaRPr lang="zh-CN" altLang="en-US"/>
          </a:p>
        </p:txBody>
      </p:sp>
    </p:spTree>
    <p:extLst>
      <p:ext uri="{BB962C8B-B14F-4D97-AF65-F5344CB8AC3E}">
        <p14:creationId xmlns="" xmlns:p14="http://schemas.microsoft.com/office/powerpoint/2010/main" val="2692488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8A7286-3BF1-41AF-8869-506560236D2B}" type="slidenum">
              <a:rPr lang="zh-CN" altLang="en-US" smtClean="0"/>
              <a:pPr/>
              <a:t>1</a:t>
            </a:fld>
            <a:endParaRPr lang="zh-CN" altLang="en-US"/>
          </a:p>
        </p:txBody>
      </p:sp>
    </p:spTree>
    <p:extLst>
      <p:ext uri="{BB962C8B-B14F-4D97-AF65-F5344CB8AC3E}">
        <p14:creationId xmlns="" xmlns:p14="http://schemas.microsoft.com/office/powerpoint/2010/main" val="2562839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https://timdream.org/wordcloud/</a:t>
            </a:r>
            <a:endParaRPr lang="zh-CN" altLang="en-US" dirty="0"/>
          </a:p>
        </p:txBody>
      </p:sp>
      <p:sp>
        <p:nvSpPr>
          <p:cNvPr id="4" name="灯片编号占位符 3"/>
          <p:cNvSpPr>
            <a:spLocks noGrp="1"/>
          </p:cNvSpPr>
          <p:nvPr>
            <p:ph type="sldNum" sz="quarter" idx="10"/>
          </p:nvPr>
        </p:nvSpPr>
        <p:spPr/>
        <p:txBody>
          <a:bodyPr/>
          <a:lstStyle/>
          <a:p>
            <a:fld id="{DF8A7286-3BF1-41AF-8869-506560236D2B}" type="slidenum">
              <a:rPr lang="zh-CN" altLang="en-US" smtClean="0"/>
              <a:pPr/>
              <a:t>3</a:t>
            </a:fld>
            <a:endParaRPr lang="zh-CN" altLang="en-US"/>
          </a:p>
        </p:txBody>
      </p:sp>
    </p:spTree>
    <p:extLst>
      <p:ext uri="{BB962C8B-B14F-4D97-AF65-F5344CB8AC3E}">
        <p14:creationId xmlns="" xmlns:p14="http://schemas.microsoft.com/office/powerpoint/2010/main" val="3961369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https://timdream.org/wordcloud/</a:t>
            </a:r>
            <a:endParaRPr lang="zh-CN" altLang="en-US" dirty="0"/>
          </a:p>
        </p:txBody>
      </p:sp>
      <p:sp>
        <p:nvSpPr>
          <p:cNvPr id="4" name="灯片编号占位符 3"/>
          <p:cNvSpPr>
            <a:spLocks noGrp="1"/>
          </p:cNvSpPr>
          <p:nvPr>
            <p:ph type="sldNum" sz="quarter" idx="10"/>
          </p:nvPr>
        </p:nvSpPr>
        <p:spPr/>
        <p:txBody>
          <a:bodyPr/>
          <a:lstStyle/>
          <a:p>
            <a:fld id="{DF8A7286-3BF1-41AF-8869-506560236D2B}" type="slidenum">
              <a:rPr lang="zh-CN" altLang="en-US" smtClean="0"/>
              <a:pPr/>
              <a:t>15</a:t>
            </a:fld>
            <a:endParaRPr lang="zh-CN" altLang="en-US"/>
          </a:p>
        </p:txBody>
      </p:sp>
    </p:spTree>
    <p:extLst>
      <p:ext uri="{BB962C8B-B14F-4D97-AF65-F5344CB8AC3E}">
        <p14:creationId xmlns="" xmlns:p14="http://schemas.microsoft.com/office/powerpoint/2010/main" val="3961369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https://timdream.org/wordcloud/</a:t>
            </a:r>
            <a:endParaRPr lang="zh-CN" altLang="en-US" dirty="0"/>
          </a:p>
        </p:txBody>
      </p:sp>
      <p:sp>
        <p:nvSpPr>
          <p:cNvPr id="4" name="灯片编号占位符 3"/>
          <p:cNvSpPr>
            <a:spLocks noGrp="1"/>
          </p:cNvSpPr>
          <p:nvPr>
            <p:ph type="sldNum" sz="quarter" idx="10"/>
          </p:nvPr>
        </p:nvSpPr>
        <p:spPr/>
        <p:txBody>
          <a:bodyPr/>
          <a:lstStyle/>
          <a:p>
            <a:fld id="{DF8A7286-3BF1-41AF-8869-506560236D2B}" type="slidenum">
              <a:rPr lang="zh-CN" altLang="en-US" smtClean="0"/>
              <a:pPr/>
              <a:t>22</a:t>
            </a:fld>
            <a:endParaRPr lang="zh-CN" altLang="en-US"/>
          </a:p>
        </p:txBody>
      </p:sp>
    </p:spTree>
    <p:extLst>
      <p:ext uri="{BB962C8B-B14F-4D97-AF65-F5344CB8AC3E}">
        <p14:creationId xmlns="" xmlns:p14="http://schemas.microsoft.com/office/powerpoint/2010/main" val="3961369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https://timdream.org/wordcloud/</a:t>
            </a:r>
            <a:endParaRPr lang="zh-CN" altLang="en-US" dirty="0"/>
          </a:p>
        </p:txBody>
      </p:sp>
      <p:sp>
        <p:nvSpPr>
          <p:cNvPr id="4" name="灯片编号占位符 3"/>
          <p:cNvSpPr>
            <a:spLocks noGrp="1"/>
          </p:cNvSpPr>
          <p:nvPr>
            <p:ph type="sldNum" sz="quarter" idx="10"/>
          </p:nvPr>
        </p:nvSpPr>
        <p:spPr/>
        <p:txBody>
          <a:bodyPr/>
          <a:lstStyle/>
          <a:p>
            <a:fld id="{DF8A7286-3BF1-41AF-8869-506560236D2B}" type="slidenum">
              <a:rPr lang="zh-CN" altLang="en-US" smtClean="0"/>
              <a:pPr/>
              <a:t>29</a:t>
            </a:fld>
            <a:endParaRPr lang="zh-CN" altLang="en-US"/>
          </a:p>
        </p:txBody>
      </p:sp>
    </p:spTree>
    <p:extLst>
      <p:ext uri="{BB962C8B-B14F-4D97-AF65-F5344CB8AC3E}">
        <p14:creationId xmlns="" xmlns:p14="http://schemas.microsoft.com/office/powerpoint/2010/main" val="3961369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77647471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文本占位符 12"/>
          <p:cNvSpPr>
            <a:spLocks noGrp="1"/>
          </p:cNvSpPr>
          <p:nvPr>
            <p:ph type="body" sz="quarter" idx="13"/>
          </p:nvPr>
        </p:nvSpPr>
        <p:spPr>
          <a:xfrm>
            <a:off x="757011" y="733425"/>
            <a:ext cx="10677978" cy="638175"/>
          </a:xfrm>
        </p:spPr>
        <p:txBody>
          <a:bodyPr/>
          <a:lstStyle>
            <a:lvl1pPr algn="ctr">
              <a:defRPr b="1"/>
            </a:lvl1pPr>
          </a:lstStyle>
          <a:p>
            <a:pPr lvl="0"/>
            <a:r>
              <a:rPr lang="zh-CN" altLang="en-US" dirty="0" smtClean="0"/>
              <a:t>单击此处编辑母版文本样式</a:t>
            </a:r>
          </a:p>
        </p:txBody>
      </p:sp>
      <p:sp>
        <p:nvSpPr>
          <p:cNvPr id="7" name="文本占位符 14"/>
          <p:cNvSpPr>
            <a:spLocks noGrp="1"/>
          </p:cNvSpPr>
          <p:nvPr>
            <p:ph type="body" sz="quarter" idx="14"/>
          </p:nvPr>
        </p:nvSpPr>
        <p:spPr>
          <a:xfrm>
            <a:off x="757011" y="342900"/>
            <a:ext cx="10677978" cy="390525"/>
          </a:xfrm>
        </p:spPr>
        <p:txBody>
          <a:bodyPr>
            <a:normAutofit/>
          </a:bodyPr>
          <a:lstStyle>
            <a:lvl1pPr algn="ctr">
              <a:defRPr sz="2400">
                <a:solidFill>
                  <a:schemeClr val="tx1">
                    <a:lumMod val="50000"/>
                    <a:lumOff val="50000"/>
                  </a:schemeClr>
                </a:solidFill>
                <a:latin typeface="+mj-ea"/>
                <a:ea typeface="+mj-ea"/>
              </a:defRPr>
            </a:lvl1pPr>
            <a:lvl2pPr>
              <a:defRPr>
                <a:solidFill>
                  <a:schemeClr val="accent3">
                    <a:lumMod val="60000"/>
                    <a:lumOff val="40000"/>
                  </a:schemeClr>
                </a:solidFill>
                <a:latin typeface="+mj-ea"/>
                <a:ea typeface="+mj-ea"/>
              </a:defRPr>
            </a:lvl2pPr>
            <a:lvl3pPr>
              <a:defRPr>
                <a:solidFill>
                  <a:schemeClr val="accent3">
                    <a:lumMod val="60000"/>
                    <a:lumOff val="40000"/>
                  </a:schemeClr>
                </a:solidFill>
                <a:latin typeface="+mj-ea"/>
                <a:ea typeface="+mj-ea"/>
              </a:defRPr>
            </a:lvl3pPr>
            <a:lvl4pPr>
              <a:defRPr>
                <a:solidFill>
                  <a:schemeClr val="accent3">
                    <a:lumMod val="60000"/>
                    <a:lumOff val="40000"/>
                  </a:schemeClr>
                </a:solidFill>
                <a:latin typeface="+mj-ea"/>
                <a:ea typeface="+mj-ea"/>
              </a:defRPr>
            </a:lvl4pPr>
            <a:lvl5pPr>
              <a:defRPr>
                <a:solidFill>
                  <a:schemeClr val="accent3">
                    <a:lumMod val="60000"/>
                    <a:lumOff val="40000"/>
                  </a:schemeClr>
                </a:solidFill>
                <a:latin typeface="+mj-ea"/>
                <a:ea typeface="+mj-ea"/>
              </a:defRPr>
            </a:lvl5pPr>
          </a:lstStyle>
          <a:p>
            <a:pPr lvl="0"/>
            <a:r>
              <a:rPr lang="zh-CN" altLang="en-US" dirty="0" smtClean="0"/>
              <a:t>单击此处编辑母版文本样式</a:t>
            </a:r>
            <a:endParaRPr lang="zh-CN" altLang="en-US" dirty="0"/>
          </a:p>
        </p:txBody>
      </p:sp>
      <p:cxnSp>
        <p:nvCxnSpPr>
          <p:cNvPr id="10" name="直接连接符 9"/>
          <p:cNvCxnSpPr/>
          <p:nvPr userDrawn="1"/>
        </p:nvCxnSpPr>
        <p:spPr>
          <a:xfrm>
            <a:off x="757011" y="1458686"/>
            <a:ext cx="1067797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5" hasCustomPrompt="1"/>
          </p:nvPr>
        </p:nvSpPr>
        <p:spPr>
          <a:xfrm>
            <a:off x="4116388" y="6153373"/>
            <a:ext cx="3808412" cy="217488"/>
          </a:xfrm>
        </p:spPr>
        <p:txBody>
          <a:bodyPr anchor="ctr">
            <a:noAutofit/>
          </a:bodyPr>
          <a:lstStyle>
            <a:lvl1pPr algn="ctr">
              <a:defRPr lang="zh-CN" altLang="en-US" sz="1000">
                <a:solidFill>
                  <a:schemeClr val="tx1"/>
                </a:solidFill>
              </a:defRPr>
            </a:lvl1pPr>
          </a:lstStyle>
          <a:p>
            <a:pPr lvl="0" algn="ctr">
              <a:lnSpc>
                <a:spcPct val="100000"/>
              </a:lnSpc>
            </a:pPr>
            <a:r>
              <a:rPr lang="zh-CN" altLang="en-US" smtClean="0"/>
              <a:t>数据源</a:t>
            </a:r>
            <a:endParaRPr lang="zh-CN" altLang="en-US"/>
          </a:p>
        </p:txBody>
      </p:sp>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3" name="灯片编号占位符 2"/>
          <p:cNvSpPr>
            <a:spLocks noGrp="1"/>
          </p:cNvSpPr>
          <p:nvPr>
            <p:ph type="sldNum" sz="quarter" idx="17"/>
          </p:nvPr>
        </p:nvSpPr>
        <p:spPr/>
        <p:txBody>
          <a:body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4272836301"/>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chemeClr val="accent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3250359" y="733425"/>
            <a:ext cx="5686426" cy="638175"/>
          </a:xfrm>
        </p:spPr>
        <p:txBody>
          <a:bodyPr/>
          <a:lstStyle>
            <a:lvl1pPr algn="ctr">
              <a:defRPr b="1"/>
            </a:lvl1pPr>
          </a:lstStyle>
          <a:p>
            <a:pPr lvl="0"/>
            <a:r>
              <a:rPr lang="zh-CN" altLang="en-US" dirty="0" smtClean="0"/>
              <a:t>单击此处编辑母版文本样式</a:t>
            </a:r>
          </a:p>
        </p:txBody>
      </p:sp>
      <p:sp>
        <p:nvSpPr>
          <p:cNvPr id="14" name="文本占位符 14"/>
          <p:cNvSpPr>
            <a:spLocks noGrp="1"/>
          </p:cNvSpPr>
          <p:nvPr>
            <p:ph type="body" sz="quarter" idx="11"/>
          </p:nvPr>
        </p:nvSpPr>
        <p:spPr>
          <a:xfrm>
            <a:off x="4117134" y="342900"/>
            <a:ext cx="3952876" cy="390525"/>
          </a:xfrm>
        </p:spPr>
        <p:txBody>
          <a:bodyPr>
            <a:normAutofit/>
          </a:bodyPr>
          <a:lstStyle>
            <a:lvl1pPr algn="ctr">
              <a:defRPr sz="2400">
                <a:solidFill>
                  <a:schemeClr val="accent3">
                    <a:lumMod val="60000"/>
                    <a:lumOff val="40000"/>
                  </a:schemeClr>
                </a:solidFill>
                <a:latin typeface="+mj-ea"/>
                <a:ea typeface="+mj-ea"/>
              </a:defRPr>
            </a:lvl1pPr>
            <a:lvl2pPr>
              <a:defRPr>
                <a:solidFill>
                  <a:schemeClr val="accent3">
                    <a:lumMod val="60000"/>
                    <a:lumOff val="40000"/>
                  </a:schemeClr>
                </a:solidFill>
                <a:latin typeface="+mj-ea"/>
                <a:ea typeface="+mj-ea"/>
              </a:defRPr>
            </a:lvl2pPr>
            <a:lvl3pPr>
              <a:defRPr>
                <a:solidFill>
                  <a:schemeClr val="accent3">
                    <a:lumMod val="60000"/>
                    <a:lumOff val="40000"/>
                  </a:schemeClr>
                </a:solidFill>
                <a:latin typeface="+mj-ea"/>
                <a:ea typeface="+mj-ea"/>
              </a:defRPr>
            </a:lvl3pPr>
            <a:lvl4pPr>
              <a:defRPr>
                <a:solidFill>
                  <a:schemeClr val="accent3">
                    <a:lumMod val="60000"/>
                    <a:lumOff val="40000"/>
                  </a:schemeClr>
                </a:solidFill>
                <a:latin typeface="+mj-ea"/>
                <a:ea typeface="+mj-ea"/>
              </a:defRPr>
            </a:lvl4pPr>
            <a:lvl5pPr>
              <a:defRPr>
                <a:solidFill>
                  <a:schemeClr val="accent3">
                    <a:lumMod val="60000"/>
                    <a:lumOff val="40000"/>
                  </a:schemeClr>
                </a:solidFill>
                <a:latin typeface="+mj-ea"/>
                <a:ea typeface="+mj-ea"/>
              </a:defRPr>
            </a:lvl5pPr>
          </a:lstStyle>
          <a:p>
            <a:pPr lvl="0"/>
            <a:r>
              <a:rPr lang="zh-CN" altLang="en-US" dirty="0" smtClean="0"/>
              <a:t>单击此处编辑母版文本样式</a:t>
            </a:r>
            <a:endParaRPr lang="zh-CN" altLang="en-US" dirty="0"/>
          </a:p>
        </p:txBody>
      </p:sp>
      <p:sp>
        <p:nvSpPr>
          <p:cNvPr id="11" name="文本占位符 8"/>
          <p:cNvSpPr>
            <a:spLocks noGrp="1"/>
          </p:cNvSpPr>
          <p:nvPr>
            <p:ph type="body" sz="quarter" idx="15" hasCustomPrompt="1"/>
          </p:nvPr>
        </p:nvSpPr>
        <p:spPr>
          <a:xfrm>
            <a:off x="4116388" y="6138859"/>
            <a:ext cx="3808412" cy="217488"/>
          </a:xfrm>
        </p:spPr>
        <p:txBody>
          <a:bodyPr anchor="ctr">
            <a:noAutofit/>
          </a:bodyPr>
          <a:lstStyle>
            <a:lvl1pPr algn="ctr">
              <a:defRPr sz="1000">
                <a:solidFill>
                  <a:schemeClr val="bg1"/>
                </a:solidFill>
              </a:defRPr>
            </a:lvl1pPr>
            <a:lvl2pPr>
              <a:defRPr sz="1050"/>
            </a:lvl2pPr>
            <a:lvl3pPr>
              <a:defRPr sz="1050"/>
            </a:lvl3pPr>
            <a:lvl4pPr>
              <a:defRPr sz="1050"/>
            </a:lvl4pPr>
            <a:lvl5pPr>
              <a:defRPr sz="1050"/>
            </a:lvl5pPr>
          </a:lstStyle>
          <a:p>
            <a:pPr lvl="0"/>
            <a:r>
              <a:rPr lang="zh-CN" altLang="en-US" smtClean="0"/>
              <a:t>数据源</a:t>
            </a:r>
            <a:endParaRPr lang="zh-CN" altLang="en-US"/>
          </a:p>
        </p:txBody>
      </p:sp>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3" name="灯片编号占位符 2"/>
          <p:cNvSpPr>
            <a:spLocks noGrp="1"/>
          </p:cNvSpPr>
          <p:nvPr>
            <p:ph type="sldNum" sz="quarter" idx="17"/>
          </p:nvPr>
        </p:nvSpPr>
        <p:spPr/>
        <p:txBody>
          <a:bodyPr/>
          <a:lstStyle>
            <a:lvl1pPr>
              <a:defRPr>
                <a:solidFill>
                  <a:schemeClr val="bg1"/>
                </a:solidFill>
              </a:defRPr>
            </a:lvl1p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3962802206"/>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accent2"/>
        </a:solidFill>
        <a:effectLst/>
      </p:bgPr>
    </p:bg>
    <p:spTree>
      <p:nvGrpSpPr>
        <p:cNvPr id="1" name=""/>
        <p:cNvGrpSpPr/>
        <p:nvPr/>
      </p:nvGrpSpPr>
      <p:grpSpPr>
        <a:xfrm>
          <a:off x="0" y="0"/>
          <a:ext cx="0" cy="0"/>
          <a:chOff x="0" y="0"/>
          <a:chExt cx="0" cy="0"/>
        </a:xfrm>
      </p:grpSpPr>
      <p:sp>
        <p:nvSpPr>
          <p:cNvPr id="2" name="文本占位符 8"/>
          <p:cNvSpPr>
            <a:spLocks noGrp="1"/>
          </p:cNvSpPr>
          <p:nvPr>
            <p:ph type="body" sz="quarter" idx="15" hasCustomPrompt="1"/>
          </p:nvPr>
        </p:nvSpPr>
        <p:spPr>
          <a:xfrm>
            <a:off x="4116388" y="6153373"/>
            <a:ext cx="3808412" cy="217488"/>
          </a:xfrm>
        </p:spPr>
        <p:txBody>
          <a:bodyPr anchor="ctr">
            <a:noAutofit/>
          </a:bodyPr>
          <a:lstStyle>
            <a:lvl1pPr algn="ctr">
              <a:defRPr sz="1000">
                <a:solidFill>
                  <a:schemeClr val="bg1"/>
                </a:solidFill>
              </a:defRPr>
            </a:lvl1pPr>
            <a:lvl2pPr>
              <a:defRPr sz="1050"/>
            </a:lvl2pPr>
            <a:lvl3pPr>
              <a:defRPr sz="1050"/>
            </a:lvl3pPr>
            <a:lvl4pPr>
              <a:defRPr sz="1050"/>
            </a:lvl4pPr>
            <a:lvl5pPr>
              <a:defRPr sz="1050"/>
            </a:lvl5pPr>
          </a:lstStyle>
          <a:p>
            <a:pPr lvl="0"/>
            <a:r>
              <a:rPr lang="zh-CN" altLang="en-US" smtClean="0"/>
              <a:t>数据源</a:t>
            </a:r>
            <a:endParaRPr lang="zh-CN" altLang="en-US"/>
          </a:p>
        </p:txBody>
      </p:sp>
      <p:cxnSp>
        <p:nvCxnSpPr>
          <p:cNvPr id="3" name="直接连接符 2"/>
          <p:cNvCxnSpPr/>
          <p:nvPr userDrawn="1"/>
        </p:nvCxnSpPr>
        <p:spPr>
          <a:xfrm>
            <a:off x="736603" y="1496786"/>
            <a:ext cx="4414157" cy="0"/>
          </a:xfrm>
          <a:prstGeom prst="line">
            <a:avLst/>
          </a:prstGeom>
          <a:ln>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页脚占位符 3"/>
          <p:cNvSpPr>
            <a:spLocks noGrp="1"/>
          </p:cNvSpPr>
          <p:nvPr>
            <p:ph type="ftr" sz="quarter" idx="16"/>
          </p:nvPr>
        </p:nvSpPr>
        <p:spPr>
          <a:noFill/>
        </p:spPr>
        <p:txBody>
          <a:bodyPr/>
          <a:lstStyle>
            <a:lvl1pPr>
              <a:defRPr>
                <a:solidFill>
                  <a:schemeClr val="bg1"/>
                </a:solidFill>
              </a:defRPr>
            </a:lvl1pPr>
          </a:lstStyle>
          <a:p>
            <a:r>
              <a:rPr lang="zh-CN" altLang="en-US" smtClean="0"/>
              <a:t>开始影响社会的</a:t>
            </a:r>
            <a:r>
              <a:rPr lang="en-US" altLang="zh-CN" smtClean="0"/>
              <a:t>90</a:t>
            </a:r>
            <a:r>
              <a:rPr lang="zh-CN" altLang="en-US" smtClean="0"/>
              <a:t>后</a:t>
            </a:r>
            <a:endParaRPr lang="zh-CN" altLang="en-US"/>
          </a:p>
        </p:txBody>
      </p:sp>
      <p:sp>
        <p:nvSpPr>
          <p:cNvPr id="5" name="灯片编号占位符 4"/>
          <p:cNvSpPr>
            <a:spLocks noGrp="1"/>
          </p:cNvSpPr>
          <p:nvPr>
            <p:ph type="sldNum" sz="quarter" idx="17"/>
          </p:nvPr>
        </p:nvSpPr>
        <p:spPr/>
        <p:txBody>
          <a:bodyPr/>
          <a:lstStyle>
            <a:lvl1pPr>
              <a:defRPr>
                <a:solidFill>
                  <a:schemeClr val="bg1"/>
                </a:solidFill>
              </a:defRPr>
            </a:lvl1p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2717846696"/>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cxnSp>
        <p:nvCxnSpPr>
          <p:cNvPr id="18" name="直接连接符 17"/>
          <p:cNvCxnSpPr/>
          <p:nvPr userDrawn="1"/>
        </p:nvCxnSpPr>
        <p:spPr>
          <a:xfrm>
            <a:off x="736603" y="1496786"/>
            <a:ext cx="4414157"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文本占位符 8"/>
          <p:cNvSpPr>
            <a:spLocks noGrp="1"/>
          </p:cNvSpPr>
          <p:nvPr>
            <p:ph type="body" sz="quarter" idx="15" hasCustomPrompt="1"/>
          </p:nvPr>
        </p:nvSpPr>
        <p:spPr>
          <a:xfrm>
            <a:off x="4116388" y="6153373"/>
            <a:ext cx="3808412" cy="217488"/>
          </a:xfrm>
        </p:spPr>
        <p:txBody>
          <a:bodyPr anchor="ctr">
            <a:noAutofit/>
          </a:bodyPr>
          <a:lstStyle>
            <a:lvl1pPr algn="ctr">
              <a:lnSpc>
                <a:spcPct val="100000"/>
              </a:lnSpc>
              <a:defRPr sz="1000">
                <a:solidFill>
                  <a:schemeClr val="tx1"/>
                </a:solidFill>
              </a:defRPr>
            </a:lvl1pPr>
            <a:lvl2pPr>
              <a:defRPr sz="1050"/>
            </a:lvl2pPr>
            <a:lvl3pPr>
              <a:defRPr sz="1050"/>
            </a:lvl3pPr>
            <a:lvl4pPr>
              <a:defRPr sz="1050"/>
            </a:lvl4pPr>
            <a:lvl5pPr>
              <a:defRPr sz="1050"/>
            </a:lvl5pPr>
          </a:lstStyle>
          <a:p>
            <a:pPr lvl="0"/>
            <a:r>
              <a:rPr lang="zh-CN" altLang="en-US" smtClean="0"/>
              <a:t>数据源</a:t>
            </a:r>
            <a:endParaRPr lang="zh-CN" altLang="en-US"/>
          </a:p>
        </p:txBody>
      </p:sp>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3" name="灯片编号占位符 2"/>
          <p:cNvSpPr>
            <a:spLocks noGrp="1"/>
          </p:cNvSpPr>
          <p:nvPr>
            <p:ph type="sldNum" sz="quarter" idx="17"/>
          </p:nvPr>
        </p:nvSpPr>
        <p:spPr/>
        <p:txBody>
          <a:body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2332099668"/>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cxnSp>
        <p:nvCxnSpPr>
          <p:cNvPr id="18" name="直接连接符 17"/>
          <p:cNvCxnSpPr/>
          <p:nvPr userDrawn="1"/>
        </p:nvCxnSpPr>
        <p:spPr>
          <a:xfrm>
            <a:off x="736603" y="1496786"/>
            <a:ext cx="339996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8"/>
          <p:cNvSpPr>
            <a:spLocks noGrp="1"/>
          </p:cNvSpPr>
          <p:nvPr>
            <p:ph type="body" sz="quarter" idx="15" hasCustomPrompt="1"/>
          </p:nvPr>
        </p:nvSpPr>
        <p:spPr>
          <a:xfrm>
            <a:off x="4116388" y="6153373"/>
            <a:ext cx="3808412" cy="217488"/>
          </a:xfrm>
        </p:spPr>
        <p:txBody>
          <a:bodyPr anchor="ctr">
            <a:noAutofit/>
          </a:bodyPr>
          <a:lstStyle>
            <a:lvl1pPr>
              <a:defRPr lang="zh-CN" altLang="en-US" sz="1000">
                <a:solidFill>
                  <a:schemeClr val="tx1"/>
                </a:solidFill>
              </a:defRPr>
            </a:lvl1pPr>
          </a:lstStyle>
          <a:p>
            <a:pPr lvl="0" algn="ctr">
              <a:lnSpc>
                <a:spcPct val="100000"/>
              </a:lnSpc>
            </a:pPr>
            <a:r>
              <a:rPr lang="zh-CN" altLang="en-US" smtClean="0"/>
              <a:t>数据源</a:t>
            </a:r>
            <a:endParaRPr lang="zh-CN" altLang="en-US"/>
          </a:p>
        </p:txBody>
      </p:sp>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3" name="灯片编号占位符 2"/>
          <p:cNvSpPr>
            <a:spLocks noGrp="1"/>
          </p:cNvSpPr>
          <p:nvPr>
            <p:ph type="sldNum" sz="quarter" idx="17"/>
          </p:nvPr>
        </p:nvSpPr>
        <p:spPr/>
        <p:txBody>
          <a:body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3213614910"/>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769" y="117399"/>
            <a:ext cx="1701001" cy="676994"/>
          </a:xfrm>
          <a:prstGeom prst="rect">
            <a:avLst/>
          </a:prstGeom>
          <a:noFill/>
        </p:spPr>
        <p:txBody>
          <a:bodyPr wrap="square" lIns="121902" tIns="60951" rIns="121902" bIns="60951" rtlCol="0">
            <a:spAutoFit/>
          </a:bodyPr>
          <a:lstStyle/>
          <a:p>
            <a:r>
              <a:rPr lang="en-US" altLang="zh-CN" sz="3600" b="1" spc="-150" dirty="0" smtClean="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5" name="直接连接符 4"/>
          <p:cNvCxnSpPr/>
          <p:nvPr userDrawn="1"/>
        </p:nvCxnSpPr>
        <p:spPr>
          <a:xfrm>
            <a:off x="1561858" y="693329"/>
            <a:ext cx="10630142"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标题占位符 9"/>
          <p:cNvSpPr>
            <a:spLocks noGrp="1"/>
          </p:cNvSpPr>
          <p:nvPr>
            <p:ph type="title"/>
          </p:nvPr>
        </p:nvSpPr>
        <p:spPr>
          <a:xfrm>
            <a:off x="838200" y="139020"/>
            <a:ext cx="10515600" cy="511175"/>
          </a:xfrm>
          <a:prstGeom prst="rect">
            <a:avLst/>
          </a:prstGeom>
        </p:spPr>
        <p:txBody>
          <a:bodyPr>
            <a:normAutofit/>
          </a:bodyPr>
          <a:lstStyle/>
          <a:p>
            <a:pPr marL="0" lvl="0">
              <a:lnSpc>
                <a:spcPct val="120000"/>
              </a:lnSpc>
            </a:pPr>
            <a:r>
              <a:rPr lang="zh-CN" altLang="en-US" dirty="0" smtClean="0"/>
              <a:t>单击此处编辑母版标题样式</a:t>
            </a:r>
            <a:endParaRPr lang="zh-CN" altLang="en-US" dirty="0"/>
          </a:p>
        </p:txBody>
      </p:sp>
      <p:sp>
        <p:nvSpPr>
          <p:cNvPr id="12" name="文本占位符 11"/>
          <p:cNvSpPr>
            <a:spLocks noGrp="1"/>
          </p:cNvSpPr>
          <p:nvPr>
            <p:ph type="body" idx="1"/>
          </p:nvPr>
        </p:nvSpPr>
        <p:spPr>
          <a:xfrm>
            <a:off x="838200" y="650195"/>
            <a:ext cx="10515600" cy="808491"/>
          </a:xfrm>
          <a:prstGeom prst="rect">
            <a:avLst/>
          </a:prstGeom>
        </p:spPr>
        <p:txBody>
          <a:bodyPr>
            <a:normAutofit/>
          </a:bodyPr>
          <a:lstStyle/>
          <a:p>
            <a:pPr marL="0" lvl="0" algn="ctr">
              <a:lnSpc>
                <a:spcPct val="120000"/>
              </a:lnSpc>
              <a:spcBef>
                <a:spcPct val="0"/>
              </a:spcBef>
            </a:pPr>
            <a:r>
              <a:rPr lang="zh-CN" altLang="en-US" dirty="0" smtClean="0"/>
              <a:t>单击此处编辑母版文本样式</a:t>
            </a:r>
          </a:p>
        </p:txBody>
      </p:sp>
      <p:sp>
        <p:nvSpPr>
          <p:cNvPr id="2" name="页脚占位符 1"/>
          <p:cNvSpPr>
            <a:spLocks noGrp="1"/>
          </p:cNvSpPr>
          <p:nvPr>
            <p:ph type="ftr" sz="quarter" idx="3"/>
          </p:nvPr>
        </p:nvSpPr>
        <p:spPr>
          <a:xfrm>
            <a:off x="838200" y="6442076"/>
            <a:ext cx="3467100" cy="246221"/>
          </a:xfrm>
          <a:prstGeom prst="rect">
            <a:avLst/>
          </a:prstGeom>
          <a:noFill/>
          <a:ln>
            <a:noFill/>
          </a:ln>
        </p:spPr>
        <p:txBody>
          <a:bodyPr wrap="square" anchor="ctr">
            <a:spAutoFit/>
          </a:bodyPr>
          <a:lstStyle>
            <a:lvl1pPr>
              <a:defRPr lang="zh-CN" altLang="en-US" sz="1000" b="0">
                <a:solidFill>
                  <a:schemeClr val="bg1">
                    <a:lumMod val="65000"/>
                  </a:schemeClr>
                </a:solidFill>
                <a:latin typeface="微软雅黑" panose="020B0503020204020204" pitchFamily="34" charset="-122"/>
                <a:ea typeface="微软雅黑" panose="020B0503020204020204" pitchFamily="34" charset="-122"/>
              </a:defRPr>
            </a:lvl1pPr>
          </a:lstStyle>
          <a:p>
            <a:r>
              <a:rPr lang="zh-CN" altLang="en-US" smtClean="0"/>
              <a:t>开始影响社会的</a:t>
            </a:r>
            <a:r>
              <a:rPr lang="en-US" altLang="zh-CN" smtClean="0"/>
              <a:t>90</a:t>
            </a:r>
            <a:r>
              <a:rPr lang="zh-CN" altLang="en-US" smtClean="0"/>
              <a:t>后</a:t>
            </a:r>
            <a:endParaRPr lang="zh-CN" altLang="en-US"/>
          </a:p>
        </p:txBody>
      </p:sp>
      <p:sp>
        <p:nvSpPr>
          <p:cNvPr id="3" name="灯片编号占位符 2"/>
          <p:cNvSpPr>
            <a:spLocks noGrp="1"/>
          </p:cNvSpPr>
          <p:nvPr>
            <p:ph type="sldNum" sz="quarter" idx="4"/>
          </p:nvPr>
        </p:nvSpPr>
        <p:spPr>
          <a:xfrm>
            <a:off x="4305300" y="6442076"/>
            <a:ext cx="7048500" cy="246221"/>
          </a:xfrm>
          <a:prstGeom prst="rect">
            <a:avLst/>
          </a:prstGeom>
        </p:spPr>
        <p:txBody>
          <a:bodyPr vert="horz" lIns="91440" tIns="45720" rIns="91440" bIns="45720" rtlCol="0" anchor="ctr"/>
          <a:lstStyle>
            <a:lvl1pPr algn="r">
              <a:defRPr sz="1200">
                <a:solidFill>
                  <a:schemeClr val="tx1">
                    <a:tint val="75000"/>
                  </a:schemeClr>
                </a:solidFill>
              </a:defRPr>
            </a:lvl1pPr>
          </a:lstStyle>
          <a:p>
            <a:fld id="{E5E660FA-538A-4D28-A8EE-D81B76698285}" type="slidenum">
              <a:rPr lang="zh-CN" altLang="en-US" smtClean="0"/>
              <a:pPr/>
              <a:t>‹#›</a:t>
            </a:fld>
            <a:endParaRPr lang="zh-CN" altLang="en-US"/>
          </a:p>
        </p:txBody>
      </p:sp>
    </p:spTree>
    <p:extLst>
      <p:ext uri="{BB962C8B-B14F-4D97-AF65-F5344CB8AC3E}">
        <p14:creationId xmlns="" xmlns:p14="http://schemas.microsoft.com/office/powerpoint/2010/main" val="355004416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Lst>
  <p:transition spd="slow">
    <p:wipe/>
  </p:transition>
  <p:hf hdr="0" dt="0"/>
  <p:txStyles>
    <p:titleStyle>
      <a:lvl1pPr algn="ctr" defTabSz="914400" rtl="0" eaLnBrk="1" latinLnBrk="0" hangingPunct="1">
        <a:lnSpc>
          <a:spcPct val="90000"/>
        </a:lnSpc>
        <a:spcBef>
          <a:spcPct val="0"/>
        </a:spcBef>
        <a:buNone/>
        <a:defRPr lang="zh-CN" altLang="en-US" sz="2400" kern="1200" dirty="0" smtClean="0">
          <a:solidFill>
            <a:schemeClr val="accent3"/>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zh-CN" altLang="en-US" sz="3600" kern="1200" dirty="0" smtClean="0">
          <a:solidFill>
            <a:schemeClr val="accent2"/>
          </a:solidFill>
          <a:latin typeface="+mj-lt"/>
          <a:ea typeface="+mj-ea"/>
          <a:cs typeface="+mj-cs"/>
        </a:defRPr>
      </a:lvl1pPr>
      <a:lvl2pPr marL="228600" indent="0" algn="l" defTabSz="914400" rtl="0" eaLnBrk="1" latinLnBrk="0" hangingPunct="1">
        <a:lnSpc>
          <a:spcPct val="90000"/>
        </a:lnSpc>
        <a:spcBef>
          <a:spcPts val="500"/>
        </a:spcBef>
        <a:buFont typeface="Arial" panose="020B0604020202020204" pitchFamily="34" charset="0"/>
        <a:buNone/>
        <a:defRPr lang="zh-CN" altLang="en-US" sz="1800" kern="1200" dirty="0" smtClean="0">
          <a:solidFill>
            <a:schemeClr val="tx1"/>
          </a:solidFill>
          <a:latin typeface="+mn-lt"/>
          <a:ea typeface="+mn-ea"/>
          <a:cs typeface="+mn-cs"/>
        </a:defRPr>
      </a:lvl2pPr>
      <a:lvl3pPr marL="685800" indent="0" algn="l" defTabSz="914400" rtl="0" eaLnBrk="1" latinLnBrk="0" hangingPunct="1">
        <a:lnSpc>
          <a:spcPct val="90000"/>
        </a:lnSpc>
        <a:spcBef>
          <a:spcPts val="500"/>
        </a:spcBef>
        <a:buFont typeface="Arial" panose="020B0604020202020204" pitchFamily="34" charset="0"/>
        <a:buNone/>
        <a:defRPr lang="zh-CN" altLang="en-US" sz="1800" kern="1200" dirty="0" smtClean="0">
          <a:solidFill>
            <a:schemeClr val="tx1"/>
          </a:solidFill>
          <a:latin typeface="+mn-lt"/>
          <a:ea typeface="+mn-ea"/>
          <a:cs typeface="+mn-cs"/>
        </a:defRPr>
      </a:lvl3pPr>
      <a:lvl4pPr marL="1143000" indent="0" algn="l" defTabSz="914400" rtl="0" eaLnBrk="1" latinLnBrk="0" hangingPunct="1">
        <a:lnSpc>
          <a:spcPct val="90000"/>
        </a:lnSpc>
        <a:spcBef>
          <a:spcPts val="500"/>
        </a:spcBef>
        <a:buFont typeface="Arial" panose="020B0604020202020204" pitchFamily="34" charset="0"/>
        <a:buNone/>
        <a:defRPr lang="zh-CN" altLang="en-US" sz="1800" kern="1200" dirty="0" smtClean="0">
          <a:solidFill>
            <a:schemeClr val="tx1"/>
          </a:solidFill>
          <a:latin typeface="+mn-lt"/>
          <a:ea typeface="+mn-ea"/>
          <a:cs typeface="+mn-cs"/>
        </a:defRPr>
      </a:lvl4pPr>
      <a:lvl5pPr marL="1600200" indent="0" algn="l" defTabSz="914400" rtl="0" eaLnBrk="1" latinLnBrk="0" hangingPunct="1">
        <a:lnSpc>
          <a:spcPct val="90000"/>
        </a:lnSpc>
        <a:spcBef>
          <a:spcPts val="500"/>
        </a:spcBef>
        <a:buFont typeface="Arial" panose="020B0604020202020204" pitchFamily="34" charset="0"/>
        <a:buNone/>
        <a:defRPr lang="zh-CN" altLang="en-US" sz="1800" kern="120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20013;&#22269;&#33889;&#33796;&#36755;&#26032;&#35199;&#20848;&#26893;&#29289;&#26816;&#39564;&#26816;&#30123;&#35201;&#27714;.doc"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27880;&#38144;&#20225;&#19994;&#21517;&#21333;.doc"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3&#21495;&#20196;&#27880;&#38144;&#20225;&#19994;&#21517;&#21333;.xlsx" TargetMode="External"/><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38468;&#20214;1.doc" TargetMode="External"/><Relationship Id="rId7"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hyperlink" Target="&#38468;&#20214;4.doc" TargetMode="External"/><Relationship Id="rId5" Type="http://schemas.openxmlformats.org/officeDocument/2006/relationships/hyperlink" Target="&#38468;&#20214;3.doc" TargetMode="External"/><Relationship Id="rId4" Type="http://schemas.openxmlformats.org/officeDocument/2006/relationships/hyperlink" Target="&#38468;&#20214;2.doc"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2" name="组合 1"/>
          <p:cNvGrpSpPr/>
          <p:nvPr/>
        </p:nvGrpSpPr>
        <p:grpSpPr>
          <a:xfrm>
            <a:off x="-1" y="1688951"/>
            <a:ext cx="12191999" cy="5169049"/>
            <a:chOff x="-1026151" y="1688951"/>
            <a:chExt cx="16930485" cy="5169049"/>
          </a:xfrm>
        </p:grpSpPr>
        <p:sp>
          <p:nvSpPr>
            <p:cNvPr id="3" name="Freeform 21"/>
            <p:cNvSpPr>
              <a:spLocks/>
            </p:cNvSpPr>
            <p:nvPr/>
          </p:nvSpPr>
          <p:spPr bwMode="auto">
            <a:xfrm>
              <a:off x="8865352" y="2061163"/>
              <a:ext cx="882166" cy="696302"/>
            </a:xfrm>
            <a:custGeom>
              <a:avLst/>
              <a:gdLst>
                <a:gd name="T0" fmla="*/ 120 w 132"/>
                <a:gd name="T1" fmla="*/ 119 h 145"/>
                <a:gd name="T2" fmla="*/ 97 w 132"/>
                <a:gd name="T3" fmla="*/ 108 h 145"/>
                <a:gd name="T4" fmla="*/ 90 w 132"/>
                <a:gd name="T5" fmla="*/ 103 h 145"/>
                <a:gd name="T6" fmla="*/ 99 w 132"/>
                <a:gd name="T7" fmla="*/ 105 h 145"/>
                <a:gd name="T8" fmla="*/ 95 w 132"/>
                <a:gd name="T9" fmla="*/ 91 h 145"/>
                <a:gd name="T10" fmla="*/ 106 w 132"/>
                <a:gd name="T11" fmla="*/ 97 h 145"/>
                <a:gd name="T12" fmla="*/ 101 w 132"/>
                <a:gd name="T13" fmla="*/ 84 h 145"/>
                <a:gd name="T14" fmla="*/ 109 w 132"/>
                <a:gd name="T15" fmla="*/ 89 h 145"/>
                <a:gd name="T16" fmla="*/ 106 w 132"/>
                <a:gd name="T17" fmla="*/ 75 h 145"/>
                <a:gd name="T18" fmla="*/ 117 w 132"/>
                <a:gd name="T19" fmla="*/ 75 h 145"/>
                <a:gd name="T20" fmla="*/ 108 w 132"/>
                <a:gd name="T21" fmla="*/ 65 h 145"/>
                <a:gd name="T22" fmla="*/ 120 w 132"/>
                <a:gd name="T23" fmla="*/ 60 h 145"/>
                <a:gd name="T24" fmla="*/ 106 w 132"/>
                <a:gd name="T25" fmla="*/ 41 h 145"/>
                <a:gd name="T26" fmla="*/ 70 w 132"/>
                <a:gd name="T27" fmla="*/ 0 h 145"/>
                <a:gd name="T28" fmla="*/ 65 w 132"/>
                <a:gd name="T29" fmla="*/ 0 h 145"/>
                <a:gd name="T30" fmla="*/ 60 w 132"/>
                <a:gd name="T31" fmla="*/ 0 h 145"/>
                <a:gd name="T32" fmla="*/ 23 w 132"/>
                <a:gd name="T33" fmla="*/ 41 h 145"/>
                <a:gd name="T34" fmla="*/ 10 w 132"/>
                <a:gd name="T35" fmla="*/ 60 h 145"/>
                <a:gd name="T36" fmla="*/ 22 w 132"/>
                <a:gd name="T37" fmla="*/ 65 h 145"/>
                <a:gd name="T38" fmla="*/ 13 w 132"/>
                <a:gd name="T39" fmla="*/ 75 h 145"/>
                <a:gd name="T40" fmla="*/ 24 w 132"/>
                <a:gd name="T41" fmla="*/ 75 h 145"/>
                <a:gd name="T42" fmla="*/ 20 w 132"/>
                <a:gd name="T43" fmla="*/ 89 h 145"/>
                <a:gd name="T44" fmla="*/ 29 w 132"/>
                <a:gd name="T45" fmla="*/ 84 h 145"/>
                <a:gd name="T46" fmla="*/ 23 w 132"/>
                <a:gd name="T47" fmla="*/ 97 h 145"/>
                <a:gd name="T48" fmla="*/ 34 w 132"/>
                <a:gd name="T49" fmla="*/ 91 h 145"/>
                <a:gd name="T50" fmla="*/ 31 w 132"/>
                <a:gd name="T51" fmla="*/ 105 h 145"/>
                <a:gd name="T52" fmla="*/ 40 w 132"/>
                <a:gd name="T53" fmla="*/ 103 h 145"/>
                <a:gd name="T54" fmla="*/ 32 w 132"/>
                <a:gd name="T55" fmla="*/ 108 h 145"/>
                <a:gd name="T56" fmla="*/ 7 w 132"/>
                <a:gd name="T57" fmla="*/ 117 h 145"/>
                <a:gd name="T58" fmla="*/ 0 w 132"/>
                <a:gd name="T59" fmla="*/ 121 h 145"/>
                <a:gd name="T60" fmla="*/ 0 w 132"/>
                <a:gd name="T61" fmla="*/ 145 h 145"/>
                <a:gd name="T62" fmla="*/ 65 w 132"/>
                <a:gd name="T63" fmla="*/ 145 h 145"/>
                <a:gd name="T64" fmla="*/ 130 w 132"/>
                <a:gd name="T65" fmla="*/ 145 h 145"/>
                <a:gd name="T66" fmla="*/ 130 w 132"/>
                <a:gd name="T67" fmla="*/ 130 h 145"/>
                <a:gd name="T68" fmla="*/ 120 w 132"/>
                <a:gd name="T69" fmla="*/ 11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2" h="145">
                  <a:moveTo>
                    <a:pt x="120" y="119"/>
                  </a:moveTo>
                  <a:cubicBezTo>
                    <a:pt x="112" y="115"/>
                    <a:pt x="105" y="111"/>
                    <a:pt x="97" y="108"/>
                  </a:cubicBezTo>
                  <a:cubicBezTo>
                    <a:pt x="94" y="107"/>
                    <a:pt x="91" y="105"/>
                    <a:pt x="90" y="103"/>
                  </a:cubicBezTo>
                  <a:cubicBezTo>
                    <a:pt x="92" y="104"/>
                    <a:pt x="95" y="105"/>
                    <a:pt x="99" y="105"/>
                  </a:cubicBezTo>
                  <a:cubicBezTo>
                    <a:pt x="97" y="100"/>
                    <a:pt x="96" y="95"/>
                    <a:pt x="95" y="91"/>
                  </a:cubicBezTo>
                  <a:cubicBezTo>
                    <a:pt x="98" y="94"/>
                    <a:pt x="102" y="96"/>
                    <a:pt x="106" y="97"/>
                  </a:cubicBezTo>
                  <a:cubicBezTo>
                    <a:pt x="104" y="93"/>
                    <a:pt x="102" y="88"/>
                    <a:pt x="101" y="84"/>
                  </a:cubicBezTo>
                  <a:cubicBezTo>
                    <a:pt x="103" y="86"/>
                    <a:pt x="106" y="88"/>
                    <a:pt x="109" y="89"/>
                  </a:cubicBezTo>
                  <a:cubicBezTo>
                    <a:pt x="107" y="84"/>
                    <a:pt x="106" y="79"/>
                    <a:pt x="106" y="75"/>
                  </a:cubicBezTo>
                  <a:cubicBezTo>
                    <a:pt x="109" y="76"/>
                    <a:pt x="113" y="75"/>
                    <a:pt x="117" y="75"/>
                  </a:cubicBezTo>
                  <a:cubicBezTo>
                    <a:pt x="113" y="71"/>
                    <a:pt x="110" y="68"/>
                    <a:pt x="108" y="65"/>
                  </a:cubicBezTo>
                  <a:cubicBezTo>
                    <a:pt x="111" y="64"/>
                    <a:pt x="115" y="63"/>
                    <a:pt x="120" y="60"/>
                  </a:cubicBezTo>
                  <a:cubicBezTo>
                    <a:pt x="112" y="57"/>
                    <a:pt x="108" y="49"/>
                    <a:pt x="106" y="41"/>
                  </a:cubicBezTo>
                  <a:cubicBezTo>
                    <a:pt x="104" y="19"/>
                    <a:pt x="90" y="2"/>
                    <a:pt x="70" y="0"/>
                  </a:cubicBezTo>
                  <a:cubicBezTo>
                    <a:pt x="65" y="0"/>
                    <a:pt x="65" y="0"/>
                    <a:pt x="65" y="0"/>
                  </a:cubicBezTo>
                  <a:cubicBezTo>
                    <a:pt x="60" y="0"/>
                    <a:pt x="60" y="0"/>
                    <a:pt x="60" y="0"/>
                  </a:cubicBezTo>
                  <a:cubicBezTo>
                    <a:pt x="39" y="2"/>
                    <a:pt x="26" y="19"/>
                    <a:pt x="23" y="41"/>
                  </a:cubicBezTo>
                  <a:cubicBezTo>
                    <a:pt x="21" y="49"/>
                    <a:pt x="18" y="57"/>
                    <a:pt x="10" y="60"/>
                  </a:cubicBezTo>
                  <a:cubicBezTo>
                    <a:pt x="14" y="63"/>
                    <a:pt x="18" y="64"/>
                    <a:pt x="22" y="65"/>
                  </a:cubicBezTo>
                  <a:cubicBezTo>
                    <a:pt x="20" y="68"/>
                    <a:pt x="17" y="71"/>
                    <a:pt x="13" y="75"/>
                  </a:cubicBezTo>
                  <a:cubicBezTo>
                    <a:pt x="16" y="75"/>
                    <a:pt x="20" y="76"/>
                    <a:pt x="24" y="75"/>
                  </a:cubicBezTo>
                  <a:cubicBezTo>
                    <a:pt x="23" y="79"/>
                    <a:pt x="22" y="84"/>
                    <a:pt x="20" y="89"/>
                  </a:cubicBezTo>
                  <a:cubicBezTo>
                    <a:pt x="23" y="88"/>
                    <a:pt x="26" y="86"/>
                    <a:pt x="29" y="84"/>
                  </a:cubicBezTo>
                  <a:cubicBezTo>
                    <a:pt x="27" y="88"/>
                    <a:pt x="25" y="93"/>
                    <a:pt x="23" y="97"/>
                  </a:cubicBezTo>
                  <a:cubicBezTo>
                    <a:pt x="28" y="96"/>
                    <a:pt x="31" y="94"/>
                    <a:pt x="34" y="91"/>
                  </a:cubicBezTo>
                  <a:cubicBezTo>
                    <a:pt x="34" y="95"/>
                    <a:pt x="32" y="100"/>
                    <a:pt x="31" y="105"/>
                  </a:cubicBezTo>
                  <a:cubicBezTo>
                    <a:pt x="34" y="105"/>
                    <a:pt x="37" y="104"/>
                    <a:pt x="40" y="103"/>
                  </a:cubicBezTo>
                  <a:cubicBezTo>
                    <a:pt x="38" y="105"/>
                    <a:pt x="36" y="107"/>
                    <a:pt x="32" y="108"/>
                  </a:cubicBezTo>
                  <a:cubicBezTo>
                    <a:pt x="24" y="111"/>
                    <a:pt x="15" y="114"/>
                    <a:pt x="7" y="117"/>
                  </a:cubicBezTo>
                  <a:cubicBezTo>
                    <a:pt x="5" y="118"/>
                    <a:pt x="2" y="120"/>
                    <a:pt x="0" y="121"/>
                  </a:cubicBezTo>
                  <a:cubicBezTo>
                    <a:pt x="0" y="145"/>
                    <a:pt x="0" y="145"/>
                    <a:pt x="0" y="145"/>
                  </a:cubicBezTo>
                  <a:cubicBezTo>
                    <a:pt x="65" y="145"/>
                    <a:pt x="65" y="145"/>
                    <a:pt x="65" y="145"/>
                  </a:cubicBezTo>
                  <a:cubicBezTo>
                    <a:pt x="130" y="145"/>
                    <a:pt x="130" y="145"/>
                    <a:pt x="130" y="145"/>
                  </a:cubicBezTo>
                  <a:cubicBezTo>
                    <a:pt x="130" y="145"/>
                    <a:pt x="132" y="135"/>
                    <a:pt x="130" y="130"/>
                  </a:cubicBezTo>
                  <a:cubicBezTo>
                    <a:pt x="129" y="128"/>
                    <a:pt x="126" y="123"/>
                    <a:pt x="120" y="119"/>
                  </a:cubicBezTo>
                  <a:close/>
                </a:path>
              </a:pathLst>
            </a:custGeom>
            <a:solidFill>
              <a:schemeClr val="accent2">
                <a:lumMod val="40000"/>
                <a:lumOff val="60000"/>
                <a:alpha val="32000"/>
              </a:schemeClr>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4" name="Freeform 25"/>
            <p:cNvSpPr>
              <a:spLocks/>
            </p:cNvSpPr>
            <p:nvPr/>
          </p:nvSpPr>
          <p:spPr bwMode="auto">
            <a:xfrm>
              <a:off x="8007595" y="1944534"/>
              <a:ext cx="933224" cy="802172"/>
            </a:xfrm>
            <a:custGeom>
              <a:avLst/>
              <a:gdLst>
                <a:gd name="T0" fmla="*/ 103 w 139"/>
                <a:gd name="T1" fmla="*/ 128 h 167"/>
                <a:gd name="T2" fmla="*/ 92 w 139"/>
                <a:gd name="T3" fmla="*/ 113 h 167"/>
                <a:gd name="T4" fmla="*/ 104 w 139"/>
                <a:gd name="T5" fmla="*/ 95 h 167"/>
                <a:gd name="T6" fmla="*/ 110 w 139"/>
                <a:gd name="T7" fmla="*/ 91 h 167"/>
                <a:gd name="T8" fmla="*/ 114 w 139"/>
                <a:gd name="T9" fmla="*/ 81 h 167"/>
                <a:gd name="T10" fmla="*/ 115 w 139"/>
                <a:gd name="T11" fmla="*/ 70 h 167"/>
                <a:gd name="T12" fmla="*/ 112 w 139"/>
                <a:gd name="T13" fmla="*/ 63 h 167"/>
                <a:gd name="T14" fmla="*/ 99 w 139"/>
                <a:gd name="T15" fmla="*/ 31 h 167"/>
                <a:gd name="T16" fmla="*/ 83 w 139"/>
                <a:gd name="T17" fmla="*/ 19 h 167"/>
                <a:gd name="T18" fmla="*/ 81 w 139"/>
                <a:gd name="T19" fmla="*/ 2 h 167"/>
                <a:gd name="T20" fmla="*/ 77 w 139"/>
                <a:gd name="T21" fmla="*/ 14 h 167"/>
                <a:gd name="T22" fmla="*/ 69 w 139"/>
                <a:gd name="T23" fmla="*/ 0 h 167"/>
                <a:gd name="T24" fmla="*/ 46 w 139"/>
                <a:gd name="T25" fmla="*/ 27 h 167"/>
                <a:gd name="T26" fmla="*/ 28 w 139"/>
                <a:gd name="T27" fmla="*/ 61 h 167"/>
                <a:gd name="T28" fmla="*/ 28 w 139"/>
                <a:gd name="T29" fmla="*/ 63 h 167"/>
                <a:gd name="T30" fmla="*/ 26 w 139"/>
                <a:gd name="T31" fmla="*/ 70 h 167"/>
                <a:gd name="T32" fmla="*/ 26 w 139"/>
                <a:gd name="T33" fmla="*/ 81 h 167"/>
                <a:gd name="T34" fmla="*/ 30 w 139"/>
                <a:gd name="T35" fmla="*/ 91 h 167"/>
                <a:gd name="T36" fmla="*/ 36 w 139"/>
                <a:gd name="T37" fmla="*/ 95 h 167"/>
                <a:gd name="T38" fmla="*/ 49 w 139"/>
                <a:gd name="T39" fmla="*/ 113 h 167"/>
                <a:gd name="T40" fmla="*/ 37 w 139"/>
                <a:gd name="T41" fmla="*/ 128 h 167"/>
                <a:gd name="T42" fmla="*/ 1 w 139"/>
                <a:gd name="T43" fmla="*/ 144 h 167"/>
                <a:gd name="T44" fmla="*/ 0 w 139"/>
                <a:gd name="T45" fmla="*/ 143 h 167"/>
                <a:gd name="T46" fmla="*/ 0 w 139"/>
                <a:gd name="T47" fmla="*/ 167 h 167"/>
                <a:gd name="T48" fmla="*/ 139 w 139"/>
                <a:gd name="T49" fmla="*/ 167 h 167"/>
                <a:gd name="T50" fmla="*/ 139 w 139"/>
                <a:gd name="T51" fmla="*/ 143 h 167"/>
                <a:gd name="T52" fmla="*/ 103 w 139"/>
                <a:gd name="T53" fmla="*/ 12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67">
                  <a:moveTo>
                    <a:pt x="103" y="128"/>
                  </a:moveTo>
                  <a:cubicBezTo>
                    <a:pt x="95" y="125"/>
                    <a:pt x="92" y="119"/>
                    <a:pt x="92" y="113"/>
                  </a:cubicBezTo>
                  <a:cubicBezTo>
                    <a:pt x="97" y="108"/>
                    <a:pt x="101" y="102"/>
                    <a:pt x="104" y="95"/>
                  </a:cubicBezTo>
                  <a:cubicBezTo>
                    <a:pt x="107" y="95"/>
                    <a:pt x="109" y="93"/>
                    <a:pt x="110" y="91"/>
                  </a:cubicBezTo>
                  <a:cubicBezTo>
                    <a:pt x="112" y="88"/>
                    <a:pt x="114" y="85"/>
                    <a:pt x="114" y="81"/>
                  </a:cubicBezTo>
                  <a:cubicBezTo>
                    <a:pt x="115" y="77"/>
                    <a:pt x="115" y="74"/>
                    <a:pt x="115" y="70"/>
                  </a:cubicBezTo>
                  <a:cubicBezTo>
                    <a:pt x="114" y="67"/>
                    <a:pt x="114" y="65"/>
                    <a:pt x="112" y="63"/>
                  </a:cubicBezTo>
                  <a:cubicBezTo>
                    <a:pt x="111" y="50"/>
                    <a:pt x="106" y="39"/>
                    <a:pt x="99" y="31"/>
                  </a:cubicBezTo>
                  <a:cubicBezTo>
                    <a:pt x="95" y="27"/>
                    <a:pt x="90" y="22"/>
                    <a:pt x="83" y="19"/>
                  </a:cubicBezTo>
                  <a:cubicBezTo>
                    <a:pt x="87" y="12"/>
                    <a:pt x="84" y="4"/>
                    <a:pt x="81" y="2"/>
                  </a:cubicBezTo>
                  <a:cubicBezTo>
                    <a:pt x="81" y="8"/>
                    <a:pt x="79" y="12"/>
                    <a:pt x="77" y="14"/>
                  </a:cubicBezTo>
                  <a:cubicBezTo>
                    <a:pt x="77" y="7"/>
                    <a:pt x="73" y="0"/>
                    <a:pt x="69" y="0"/>
                  </a:cubicBezTo>
                  <a:cubicBezTo>
                    <a:pt x="73" y="12"/>
                    <a:pt x="53" y="20"/>
                    <a:pt x="46" y="27"/>
                  </a:cubicBezTo>
                  <a:cubicBezTo>
                    <a:pt x="37" y="35"/>
                    <a:pt x="29" y="47"/>
                    <a:pt x="28" y="61"/>
                  </a:cubicBezTo>
                  <a:cubicBezTo>
                    <a:pt x="28" y="62"/>
                    <a:pt x="28" y="62"/>
                    <a:pt x="28" y="63"/>
                  </a:cubicBezTo>
                  <a:cubicBezTo>
                    <a:pt x="27" y="65"/>
                    <a:pt x="26" y="67"/>
                    <a:pt x="26" y="70"/>
                  </a:cubicBezTo>
                  <a:cubicBezTo>
                    <a:pt x="25" y="74"/>
                    <a:pt x="25" y="77"/>
                    <a:pt x="26" y="81"/>
                  </a:cubicBezTo>
                  <a:cubicBezTo>
                    <a:pt x="27" y="85"/>
                    <a:pt x="28" y="88"/>
                    <a:pt x="30" y="91"/>
                  </a:cubicBezTo>
                  <a:cubicBezTo>
                    <a:pt x="32" y="93"/>
                    <a:pt x="34" y="95"/>
                    <a:pt x="36" y="95"/>
                  </a:cubicBezTo>
                  <a:cubicBezTo>
                    <a:pt x="39" y="102"/>
                    <a:pt x="44" y="108"/>
                    <a:pt x="49" y="113"/>
                  </a:cubicBezTo>
                  <a:cubicBezTo>
                    <a:pt x="48" y="119"/>
                    <a:pt x="45" y="125"/>
                    <a:pt x="37" y="128"/>
                  </a:cubicBezTo>
                  <a:cubicBezTo>
                    <a:pt x="25" y="133"/>
                    <a:pt x="10" y="136"/>
                    <a:pt x="1" y="144"/>
                  </a:cubicBezTo>
                  <a:cubicBezTo>
                    <a:pt x="1" y="144"/>
                    <a:pt x="0" y="143"/>
                    <a:pt x="0" y="143"/>
                  </a:cubicBezTo>
                  <a:cubicBezTo>
                    <a:pt x="0" y="167"/>
                    <a:pt x="0" y="167"/>
                    <a:pt x="0" y="167"/>
                  </a:cubicBezTo>
                  <a:cubicBezTo>
                    <a:pt x="139" y="167"/>
                    <a:pt x="139" y="167"/>
                    <a:pt x="139" y="167"/>
                  </a:cubicBezTo>
                  <a:cubicBezTo>
                    <a:pt x="139" y="143"/>
                    <a:pt x="139" y="143"/>
                    <a:pt x="139" y="143"/>
                  </a:cubicBezTo>
                  <a:cubicBezTo>
                    <a:pt x="130" y="135"/>
                    <a:pt x="115" y="133"/>
                    <a:pt x="103" y="128"/>
                  </a:cubicBezTo>
                  <a:close/>
                </a:path>
              </a:pathLst>
            </a:custGeom>
            <a:solidFill>
              <a:schemeClr val="accent2">
                <a:lumMod val="60000"/>
                <a:lumOff val="40000"/>
                <a:alpha val="87000"/>
              </a:schemeClr>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5" name="文本框 4"/>
            <p:cNvSpPr txBox="1"/>
            <p:nvPr/>
          </p:nvSpPr>
          <p:spPr>
            <a:xfrm>
              <a:off x="1286091" y="2976412"/>
              <a:ext cx="12133449" cy="1107996"/>
            </a:xfrm>
            <a:prstGeom prst="rect">
              <a:avLst/>
            </a:prstGeom>
            <a:noFill/>
          </p:spPr>
          <p:txBody>
            <a:bodyPr wrap="square" rtlCol="0">
              <a:spAutoFit/>
            </a:bodyPr>
            <a:lstStyle/>
            <a:p>
              <a:r>
                <a:rPr lang="en-US" altLang="zh-CN" sz="6600" b="1" dirty="0" smtClean="0">
                  <a:solidFill>
                    <a:schemeClr val="accent2">
                      <a:lumMod val="50000"/>
                    </a:schemeClr>
                  </a:solidFill>
                  <a:latin typeface="微软雅黑" panose="020B0503020204020204" pitchFamily="34" charset="-122"/>
                  <a:ea typeface="微软雅黑" panose="020B0503020204020204" pitchFamily="34" charset="-122"/>
                </a:rPr>
                <a:t>2017</a:t>
              </a:r>
              <a:r>
                <a:rPr lang="zh-CN" altLang="en-US" sz="6600" b="1" dirty="0" smtClean="0">
                  <a:solidFill>
                    <a:schemeClr val="accent2">
                      <a:lumMod val="50000"/>
                    </a:schemeClr>
                  </a:solidFill>
                  <a:latin typeface="微软雅黑" panose="020B0503020204020204" pitchFamily="34" charset="-122"/>
                  <a:ea typeface="微软雅黑" panose="020B0503020204020204" pitchFamily="34" charset="-122"/>
                </a:rPr>
                <a:t>年</a:t>
              </a:r>
              <a:r>
                <a:rPr lang="en-US" altLang="zh-CN" sz="6600" b="1" dirty="0" smtClean="0">
                  <a:solidFill>
                    <a:schemeClr val="accent2">
                      <a:lumMod val="50000"/>
                    </a:schemeClr>
                  </a:solidFill>
                  <a:latin typeface="微软雅黑" panose="020B0503020204020204" pitchFamily="34" charset="-122"/>
                  <a:ea typeface="微软雅黑" panose="020B0503020204020204" pitchFamily="34" charset="-122"/>
                </a:rPr>
                <a:t>2</a:t>
              </a:r>
              <a:r>
                <a:rPr lang="zh-CN" altLang="en-US" sz="6600" b="1" dirty="0" smtClean="0">
                  <a:solidFill>
                    <a:schemeClr val="accent2">
                      <a:lumMod val="50000"/>
                    </a:schemeClr>
                  </a:solidFill>
                  <a:latin typeface="微软雅黑" panose="020B0503020204020204" pitchFamily="34" charset="-122"/>
                  <a:ea typeface="微软雅黑" panose="020B0503020204020204" pitchFamily="34" charset="-122"/>
                </a:rPr>
                <a:t>月</a:t>
              </a:r>
              <a:r>
                <a:rPr lang="zh-CN" altLang="en-US" sz="6600" b="1" dirty="0" smtClean="0">
                  <a:solidFill>
                    <a:schemeClr val="bg1"/>
                  </a:solidFill>
                  <a:latin typeface="微软雅黑" panose="020B0503020204020204" pitchFamily="34" charset="-122"/>
                  <a:ea typeface="微软雅黑" panose="020B0503020204020204" pitchFamily="34" charset="-122"/>
                </a:rPr>
                <a:t>进出口月刊</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Freeform 3"/>
            <p:cNvSpPr>
              <a:spLocks/>
            </p:cNvSpPr>
            <p:nvPr/>
          </p:nvSpPr>
          <p:spPr bwMode="auto">
            <a:xfrm flipH="1">
              <a:off x="-1026151" y="5207000"/>
              <a:ext cx="16930485" cy="1651000"/>
            </a:xfrm>
            <a:custGeom>
              <a:avLst/>
              <a:gdLst/>
              <a:ahLst/>
              <a:cxnLst>
                <a:cxn ang="0">
                  <a:pos x="28" y="404"/>
                </a:cxn>
                <a:cxn ang="0">
                  <a:pos x="308" y="410"/>
                </a:cxn>
                <a:cxn ang="0">
                  <a:pos x="430" y="204"/>
                </a:cxn>
                <a:cxn ang="0">
                  <a:pos x="526" y="204"/>
                </a:cxn>
                <a:cxn ang="0">
                  <a:pos x="580" y="430"/>
                </a:cxn>
                <a:cxn ang="0">
                  <a:pos x="674" y="204"/>
                </a:cxn>
                <a:cxn ang="0">
                  <a:pos x="718" y="64"/>
                </a:cxn>
                <a:cxn ang="0">
                  <a:pos x="766" y="62"/>
                </a:cxn>
                <a:cxn ang="0">
                  <a:pos x="806" y="208"/>
                </a:cxn>
                <a:cxn ang="0">
                  <a:pos x="860" y="456"/>
                </a:cxn>
                <a:cxn ang="0">
                  <a:pos x="1006" y="434"/>
                </a:cxn>
                <a:cxn ang="0">
                  <a:pos x="1072" y="192"/>
                </a:cxn>
                <a:cxn ang="0">
                  <a:pos x="1180" y="386"/>
                </a:cxn>
                <a:cxn ang="0">
                  <a:pos x="1302" y="388"/>
                </a:cxn>
                <a:cxn ang="0">
                  <a:pos x="1412" y="376"/>
                </a:cxn>
                <a:cxn ang="0">
                  <a:pos x="1682" y="376"/>
                </a:cxn>
                <a:cxn ang="0">
                  <a:pos x="1916" y="328"/>
                </a:cxn>
                <a:cxn ang="0">
                  <a:pos x="2044" y="346"/>
                </a:cxn>
                <a:cxn ang="0">
                  <a:pos x="2336" y="400"/>
                </a:cxn>
                <a:cxn ang="0">
                  <a:pos x="2472" y="330"/>
                </a:cxn>
                <a:cxn ang="0">
                  <a:pos x="2616" y="426"/>
                </a:cxn>
                <a:cxn ang="0">
                  <a:pos x="2766" y="460"/>
                </a:cxn>
                <a:cxn ang="0">
                  <a:pos x="2960" y="424"/>
                </a:cxn>
                <a:cxn ang="0">
                  <a:pos x="3016" y="378"/>
                </a:cxn>
                <a:cxn ang="0">
                  <a:pos x="3120" y="374"/>
                </a:cxn>
                <a:cxn ang="0">
                  <a:pos x="3212" y="464"/>
                </a:cxn>
                <a:cxn ang="0">
                  <a:pos x="3380" y="400"/>
                </a:cxn>
                <a:cxn ang="0">
                  <a:pos x="3478" y="464"/>
                </a:cxn>
                <a:cxn ang="0">
                  <a:pos x="3692" y="440"/>
                </a:cxn>
                <a:cxn ang="0">
                  <a:pos x="3792" y="418"/>
                </a:cxn>
                <a:cxn ang="0">
                  <a:pos x="4048" y="396"/>
                </a:cxn>
                <a:cxn ang="0">
                  <a:pos x="4152" y="410"/>
                </a:cxn>
                <a:cxn ang="0">
                  <a:pos x="4290" y="454"/>
                </a:cxn>
                <a:cxn ang="0">
                  <a:pos x="4438" y="380"/>
                </a:cxn>
                <a:cxn ang="0">
                  <a:pos x="4578" y="374"/>
                </a:cxn>
                <a:cxn ang="0">
                  <a:pos x="4704" y="366"/>
                </a:cxn>
                <a:cxn ang="0">
                  <a:pos x="4940" y="338"/>
                </a:cxn>
                <a:cxn ang="0">
                  <a:pos x="5028" y="414"/>
                </a:cxn>
                <a:cxn ang="0">
                  <a:pos x="5102" y="458"/>
                </a:cxn>
                <a:cxn ang="0">
                  <a:pos x="5176" y="458"/>
                </a:cxn>
                <a:cxn ang="0">
                  <a:pos x="5288" y="404"/>
                </a:cxn>
                <a:cxn ang="0">
                  <a:pos x="5310" y="422"/>
                </a:cxn>
                <a:cxn ang="0">
                  <a:pos x="5368" y="308"/>
                </a:cxn>
                <a:cxn ang="0">
                  <a:pos x="5442" y="308"/>
                </a:cxn>
                <a:cxn ang="0">
                  <a:pos x="5504" y="412"/>
                </a:cxn>
                <a:cxn ang="0">
                  <a:pos x="5550" y="308"/>
                </a:cxn>
                <a:cxn ang="0">
                  <a:pos x="5580" y="202"/>
                </a:cxn>
                <a:cxn ang="0">
                  <a:pos x="5616" y="200"/>
                </a:cxn>
                <a:cxn ang="0">
                  <a:pos x="5650" y="310"/>
                </a:cxn>
                <a:cxn ang="0">
                  <a:pos x="5760" y="414"/>
                </a:cxn>
              </a:cxnLst>
              <a:rect l="0" t="0" r="r" b="b"/>
              <a:pathLst>
                <a:path w="5760" h="540">
                  <a:moveTo>
                    <a:pt x="0" y="540"/>
                  </a:moveTo>
                  <a:lnTo>
                    <a:pt x="0" y="460"/>
                  </a:lnTo>
                  <a:lnTo>
                    <a:pt x="28" y="460"/>
                  </a:lnTo>
                  <a:lnTo>
                    <a:pt x="28" y="404"/>
                  </a:lnTo>
                  <a:lnTo>
                    <a:pt x="200" y="404"/>
                  </a:lnTo>
                  <a:lnTo>
                    <a:pt x="200" y="356"/>
                  </a:lnTo>
                  <a:lnTo>
                    <a:pt x="308" y="356"/>
                  </a:lnTo>
                  <a:lnTo>
                    <a:pt x="308" y="410"/>
                  </a:lnTo>
                  <a:lnTo>
                    <a:pt x="366" y="410"/>
                  </a:lnTo>
                  <a:lnTo>
                    <a:pt x="366" y="356"/>
                  </a:lnTo>
                  <a:lnTo>
                    <a:pt x="430" y="356"/>
                  </a:lnTo>
                  <a:lnTo>
                    <a:pt x="430" y="204"/>
                  </a:lnTo>
                  <a:lnTo>
                    <a:pt x="458" y="204"/>
                  </a:lnTo>
                  <a:lnTo>
                    <a:pt x="458" y="176"/>
                  </a:lnTo>
                  <a:lnTo>
                    <a:pt x="526" y="176"/>
                  </a:lnTo>
                  <a:lnTo>
                    <a:pt x="526" y="204"/>
                  </a:lnTo>
                  <a:lnTo>
                    <a:pt x="556" y="204"/>
                  </a:lnTo>
                  <a:lnTo>
                    <a:pt x="556" y="342"/>
                  </a:lnTo>
                  <a:lnTo>
                    <a:pt x="580" y="342"/>
                  </a:lnTo>
                  <a:lnTo>
                    <a:pt x="580" y="430"/>
                  </a:lnTo>
                  <a:lnTo>
                    <a:pt x="636" y="430"/>
                  </a:lnTo>
                  <a:lnTo>
                    <a:pt x="636" y="270"/>
                  </a:lnTo>
                  <a:lnTo>
                    <a:pt x="674" y="270"/>
                  </a:lnTo>
                  <a:lnTo>
                    <a:pt x="674" y="204"/>
                  </a:lnTo>
                  <a:lnTo>
                    <a:pt x="700" y="204"/>
                  </a:lnTo>
                  <a:lnTo>
                    <a:pt x="700" y="124"/>
                  </a:lnTo>
                  <a:lnTo>
                    <a:pt x="718" y="124"/>
                  </a:lnTo>
                  <a:lnTo>
                    <a:pt x="718" y="64"/>
                  </a:lnTo>
                  <a:lnTo>
                    <a:pt x="736" y="64"/>
                  </a:lnTo>
                  <a:lnTo>
                    <a:pt x="736" y="0"/>
                  </a:lnTo>
                  <a:lnTo>
                    <a:pt x="766" y="0"/>
                  </a:lnTo>
                  <a:lnTo>
                    <a:pt x="766" y="62"/>
                  </a:lnTo>
                  <a:lnTo>
                    <a:pt x="788" y="62"/>
                  </a:lnTo>
                  <a:lnTo>
                    <a:pt x="788" y="112"/>
                  </a:lnTo>
                  <a:lnTo>
                    <a:pt x="806" y="112"/>
                  </a:lnTo>
                  <a:lnTo>
                    <a:pt x="806" y="208"/>
                  </a:lnTo>
                  <a:lnTo>
                    <a:pt x="832" y="208"/>
                  </a:lnTo>
                  <a:lnTo>
                    <a:pt x="832" y="276"/>
                  </a:lnTo>
                  <a:lnTo>
                    <a:pt x="860" y="276"/>
                  </a:lnTo>
                  <a:lnTo>
                    <a:pt x="860" y="456"/>
                  </a:lnTo>
                  <a:lnTo>
                    <a:pt x="906" y="456"/>
                  </a:lnTo>
                  <a:lnTo>
                    <a:pt x="906" y="414"/>
                  </a:lnTo>
                  <a:lnTo>
                    <a:pt x="1006" y="414"/>
                  </a:lnTo>
                  <a:lnTo>
                    <a:pt x="1006" y="434"/>
                  </a:lnTo>
                  <a:lnTo>
                    <a:pt x="1044" y="434"/>
                  </a:lnTo>
                  <a:lnTo>
                    <a:pt x="1044" y="246"/>
                  </a:lnTo>
                  <a:lnTo>
                    <a:pt x="1072" y="246"/>
                  </a:lnTo>
                  <a:lnTo>
                    <a:pt x="1072" y="192"/>
                  </a:lnTo>
                  <a:lnTo>
                    <a:pt x="1160" y="192"/>
                  </a:lnTo>
                  <a:lnTo>
                    <a:pt x="1160" y="242"/>
                  </a:lnTo>
                  <a:lnTo>
                    <a:pt x="1180" y="256"/>
                  </a:lnTo>
                  <a:lnTo>
                    <a:pt x="1180" y="386"/>
                  </a:lnTo>
                  <a:lnTo>
                    <a:pt x="1214" y="386"/>
                  </a:lnTo>
                  <a:lnTo>
                    <a:pt x="1214" y="358"/>
                  </a:lnTo>
                  <a:lnTo>
                    <a:pt x="1302" y="358"/>
                  </a:lnTo>
                  <a:lnTo>
                    <a:pt x="1302" y="388"/>
                  </a:lnTo>
                  <a:lnTo>
                    <a:pt x="1354" y="388"/>
                  </a:lnTo>
                  <a:lnTo>
                    <a:pt x="1354" y="414"/>
                  </a:lnTo>
                  <a:lnTo>
                    <a:pt x="1412" y="414"/>
                  </a:lnTo>
                  <a:lnTo>
                    <a:pt x="1412" y="376"/>
                  </a:lnTo>
                  <a:lnTo>
                    <a:pt x="1452" y="376"/>
                  </a:lnTo>
                  <a:lnTo>
                    <a:pt x="1452" y="296"/>
                  </a:lnTo>
                  <a:lnTo>
                    <a:pt x="1682" y="296"/>
                  </a:lnTo>
                  <a:lnTo>
                    <a:pt x="1682" y="376"/>
                  </a:lnTo>
                  <a:lnTo>
                    <a:pt x="1722" y="376"/>
                  </a:lnTo>
                  <a:lnTo>
                    <a:pt x="1722" y="296"/>
                  </a:lnTo>
                  <a:lnTo>
                    <a:pt x="1916" y="296"/>
                  </a:lnTo>
                  <a:lnTo>
                    <a:pt x="1916" y="328"/>
                  </a:lnTo>
                  <a:lnTo>
                    <a:pt x="1970" y="328"/>
                  </a:lnTo>
                  <a:lnTo>
                    <a:pt x="1970" y="448"/>
                  </a:lnTo>
                  <a:lnTo>
                    <a:pt x="2044" y="448"/>
                  </a:lnTo>
                  <a:lnTo>
                    <a:pt x="2044" y="346"/>
                  </a:lnTo>
                  <a:lnTo>
                    <a:pt x="2172" y="252"/>
                  </a:lnTo>
                  <a:lnTo>
                    <a:pt x="2298" y="346"/>
                  </a:lnTo>
                  <a:lnTo>
                    <a:pt x="2298" y="400"/>
                  </a:lnTo>
                  <a:lnTo>
                    <a:pt x="2336" y="400"/>
                  </a:lnTo>
                  <a:lnTo>
                    <a:pt x="2336" y="468"/>
                  </a:lnTo>
                  <a:lnTo>
                    <a:pt x="2362" y="468"/>
                  </a:lnTo>
                  <a:lnTo>
                    <a:pt x="2362" y="330"/>
                  </a:lnTo>
                  <a:lnTo>
                    <a:pt x="2472" y="330"/>
                  </a:lnTo>
                  <a:lnTo>
                    <a:pt x="2472" y="386"/>
                  </a:lnTo>
                  <a:lnTo>
                    <a:pt x="2578" y="386"/>
                  </a:lnTo>
                  <a:lnTo>
                    <a:pt x="2578" y="426"/>
                  </a:lnTo>
                  <a:lnTo>
                    <a:pt x="2616" y="426"/>
                  </a:lnTo>
                  <a:lnTo>
                    <a:pt x="2616" y="386"/>
                  </a:lnTo>
                  <a:lnTo>
                    <a:pt x="2742" y="386"/>
                  </a:lnTo>
                  <a:lnTo>
                    <a:pt x="2742" y="460"/>
                  </a:lnTo>
                  <a:lnTo>
                    <a:pt x="2766" y="460"/>
                  </a:lnTo>
                  <a:lnTo>
                    <a:pt x="2766" y="472"/>
                  </a:lnTo>
                  <a:lnTo>
                    <a:pt x="2826" y="472"/>
                  </a:lnTo>
                  <a:lnTo>
                    <a:pt x="2826" y="424"/>
                  </a:lnTo>
                  <a:lnTo>
                    <a:pt x="2960" y="424"/>
                  </a:lnTo>
                  <a:lnTo>
                    <a:pt x="2960" y="404"/>
                  </a:lnTo>
                  <a:lnTo>
                    <a:pt x="2988" y="404"/>
                  </a:lnTo>
                  <a:lnTo>
                    <a:pt x="2988" y="378"/>
                  </a:lnTo>
                  <a:lnTo>
                    <a:pt x="3016" y="378"/>
                  </a:lnTo>
                  <a:lnTo>
                    <a:pt x="3016" y="400"/>
                  </a:lnTo>
                  <a:lnTo>
                    <a:pt x="3048" y="400"/>
                  </a:lnTo>
                  <a:lnTo>
                    <a:pt x="3048" y="374"/>
                  </a:lnTo>
                  <a:lnTo>
                    <a:pt x="3120" y="374"/>
                  </a:lnTo>
                  <a:lnTo>
                    <a:pt x="3120" y="398"/>
                  </a:lnTo>
                  <a:lnTo>
                    <a:pt x="3152" y="398"/>
                  </a:lnTo>
                  <a:lnTo>
                    <a:pt x="3152" y="464"/>
                  </a:lnTo>
                  <a:lnTo>
                    <a:pt x="3212" y="464"/>
                  </a:lnTo>
                  <a:lnTo>
                    <a:pt x="3212" y="372"/>
                  </a:lnTo>
                  <a:lnTo>
                    <a:pt x="3330" y="372"/>
                  </a:lnTo>
                  <a:lnTo>
                    <a:pt x="3330" y="400"/>
                  </a:lnTo>
                  <a:lnTo>
                    <a:pt x="3380" y="400"/>
                  </a:lnTo>
                  <a:lnTo>
                    <a:pt x="3380" y="208"/>
                  </a:lnTo>
                  <a:lnTo>
                    <a:pt x="3432" y="158"/>
                  </a:lnTo>
                  <a:lnTo>
                    <a:pt x="3478" y="206"/>
                  </a:lnTo>
                  <a:lnTo>
                    <a:pt x="3478" y="464"/>
                  </a:lnTo>
                  <a:lnTo>
                    <a:pt x="3532" y="464"/>
                  </a:lnTo>
                  <a:lnTo>
                    <a:pt x="3532" y="214"/>
                  </a:lnTo>
                  <a:lnTo>
                    <a:pt x="3692" y="214"/>
                  </a:lnTo>
                  <a:lnTo>
                    <a:pt x="3692" y="440"/>
                  </a:lnTo>
                  <a:lnTo>
                    <a:pt x="3722" y="440"/>
                  </a:lnTo>
                  <a:lnTo>
                    <a:pt x="3722" y="386"/>
                  </a:lnTo>
                  <a:lnTo>
                    <a:pt x="3792" y="386"/>
                  </a:lnTo>
                  <a:lnTo>
                    <a:pt x="3792" y="418"/>
                  </a:lnTo>
                  <a:lnTo>
                    <a:pt x="3936" y="418"/>
                  </a:lnTo>
                  <a:lnTo>
                    <a:pt x="3936" y="460"/>
                  </a:lnTo>
                  <a:lnTo>
                    <a:pt x="4048" y="460"/>
                  </a:lnTo>
                  <a:lnTo>
                    <a:pt x="4048" y="396"/>
                  </a:lnTo>
                  <a:lnTo>
                    <a:pt x="4108" y="396"/>
                  </a:lnTo>
                  <a:lnTo>
                    <a:pt x="4108" y="432"/>
                  </a:lnTo>
                  <a:lnTo>
                    <a:pt x="4152" y="432"/>
                  </a:lnTo>
                  <a:lnTo>
                    <a:pt x="4152" y="410"/>
                  </a:lnTo>
                  <a:lnTo>
                    <a:pt x="4214" y="410"/>
                  </a:lnTo>
                  <a:lnTo>
                    <a:pt x="4214" y="382"/>
                  </a:lnTo>
                  <a:lnTo>
                    <a:pt x="4290" y="382"/>
                  </a:lnTo>
                  <a:lnTo>
                    <a:pt x="4290" y="454"/>
                  </a:lnTo>
                  <a:lnTo>
                    <a:pt x="4346" y="454"/>
                  </a:lnTo>
                  <a:lnTo>
                    <a:pt x="4346" y="284"/>
                  </a:lnTo>
                  <a:lnTo>
                    <a:pt x="4438" y="286"/>
                  </a:lnTo>
                  <a:lnTo>
                    <a:pt x="4438" y="380"/>
                  </a:lnTo>
                  <a:lnTo>
                    <a:pt x="4500" y="380"/>
                  </a:lnTo>
                  <a:lnTo>
                    <a:pt x="4500" y="438"/>
                  </a:lnTo>
                  <a:lnTo>
                    <a:pt x="4578" y="438"/>
                  </a:lnTo>
                  <a:lnTo>
                    <a:pt x="4578" y="374"/>
                  </a:lnTo>
                  <a:lnTo>
                    <a:pt x="4632" y="374"/>
                  </a:lnTo>
                  <a:lnTo>
                    <a:pt x="4632" y="348"/>
                  </a:lnTo>
                  <a:lnTo>
                    <a:pt x="4704" y="348"/>
                  </a:lnTo>
                  <a:lnTo>
                    <a:pt x="4704" y="366"/>
                  </a:lnTo>
                  <a:lnTo>
                    <a:pt x="4754" y="366"/>
                  </a:lnTo>
                  <a:lnTo>
                    <a:pt x="4754" y="338"/>
                  </a:lnTo>
                  <a:lnTo>
                    <a:pt x="4848" y="268"/>
                  </a:lnTo>
                  <a:lnTo>
                    <a:pt x="4940" y="338"/>
                  </a:lnTo>
                  <a:lnTo>
                    <a:pt x="4940" y="434"/>
                  </a:lnTo>
                  <a:lnTo>
                    <a:pt x="4956" y="434"/>
                  </a:lnTo>
                  <a:lnTo>
                    <a:pt x="4956" y="414"/>
                  </a:lnTo>
                  <a:lnTo>
                    <a:pt x="5028" y="414"/>
                  </a:lnTo>
                  <a:lnTo>
                    <a:pt x="5028" y="500"/>
                  </a:lnTo>
                  <a:lnTo>
                    <a:pt x="5046" y="500"/>
                  </a:lnTo>
                  <a:lnTo>
                    <a:pt x="5046" y="458"/>
                  </a:lnTo>
                  <a:lnTo>
                    <a:pt x="5102" y="458"/>
                  </a:lnTo>
                  <a:lnTo>
                    <a:pt x="5102" y="368"/>
                  </a:lnTo>
                  <a:lnTo>
                    <a:pt x="5174" y="368"/>
                  </a:lnTo>
                  <a:lnTo>
                    <a:pt x="5174" y="458"/>
                  </a:lnTo>
                  <a:lnTo>
                    <a:pt x="5176" y="458"/>
                  </a:lnTo>
                  <a:lnTo>
                    <a:pt x="5176" y="422"/>
                  </a:lnTo>
                  <a:lnTo>
                    <a:pt x="5212" y="422"/>
                  </a:lnTo>
                  <a:lnTo>
                    <a:pt x="5212" y="404"/>
                  </a:lnTo>
                  <a:lnTo>
                    <a:pt x="5288" y="404"/>
                  </a:lnTo>
                  <a:lnTo>
                    <a:pt x="5288" y="464"/>
                  </a:lnTo>
                  <a:lnTo>
                    <a:pt x="5300" y="464"/>
                  </a:lnTo>
                  <a:lnTo>
                    <a:pt x="5300" y="422"/>
                  </a:lnTo>
                  <a:lnTo>
                    <a:pt x="5310" y="422"/>
                  </a:lnTo>
                  <a:lnTo>
                    <a:pt x="5310" y="344"/>
                  </a:lnTo>
                  <a:lnTo>
                    <a:pt x="5348" y="344"/>
                  </a:lnTo>
                  <a:lnTo>
                    <a:pt x="5348" y="308"/>
                  </a:lnTo>
                  <a:lnTo>
                    <a:pt x="5368" y="308"/>
                  </a:lnTo>
                  <a:lnTo>
                    <a:pt x="5368" y="288"/>
                  </a:lnTo>
                  <a:lnTo>
                    <a:pt x="5420" y="288"/>
                  </a:lnTo>
                  <a:lnTo>
                    <a:pt x="5420" y="308"/>
                  </a:lnTo>
                  <a:lnTo>
                    <a:pt x="5442" y="308"/>
                  </a:lnTo>
                  <a:lnTo>
                    <a:pt x="5442" y="412"/>
                  </a:lnTo>
                  <a:lnTo>
                    <a:pt x="5444" y="412"/>
                  </a:lnTo>
                  <a:lnTo>
                    <a:pt x="5444" y="412"/>
                  </a:lnTo>
                  <a:lnTo>
                    <a:pt x="5504" y="412"/>
                  </a:lnTo>
                  <a:lnTo>
                    <a:pt x="5504" y="358"/>
                  </a:lnTo>
                  <a:lnTo>
                    <a:pt x="5532" y="358"/>
                  </a:lnTo>
                  <a:lnTo>
                    <a:pt x="5532" y="308"/>
                  </a:lnTo>
                  <a:lnTo>
                    <a:pt x="5550" y="308"/>
                  </a:lnTo>
                  <a:lnTo>
                    <a:pt x="5550" y="248"/>
                  </a:lnTo>
                  <a:lnTo>
                    <a:pt x="5564" y="248"/>
                  </a:lnTo>
                  <a:lnTo>
                    <a:pt x="5564" y="202"/>
                  </a:lnTo>
                  <a:lnTo>
                    <a:pt x="5580" y="202"/>
                  </a:lnTo>
                  <a:lnTo>
                    <a:pt x="5580" y="154"/>
                  </a:lnTo>
                  <a:lnTo>
                    <a:pt x="5600" y="154"/>
                  </a:lnTo>
                  <a:lnTo>
                    <a:pt x="5600" y="200"/>
                  </a:lnTo>
                  <a:lnTo>
                    <a:pt x="5616" y="200"/>
                  </a:lnTo>
                  <a:lnTo>
                    <a:pt x="5616" y="238"/>
                  </a:lnTo>
                  <a:lnTo>
                    <a:pt x="5632" y="238"/>
                  </a:lnTo>
                  <a:lnTo>
                    <a:pt x="5632" y="310"/>
                  </a:lnTo>
                  <a:lnTo>
                    <a:pt x="5650" y="310"/>
                  </a:lnTo>
                  <a:lnTo>
                    <a:pt x="5650" y="362"/>
                  </a:lnTo>
                  <a:lnTo>
                    <a:pt x="5672" y="362"/>
                  </a:lnTo>
                  <a:lnTo>
                    <a:pt x="5672" y="414"/>
                  </a:lnTo>
                  <a:lnTo>
                    <a:pt x="5760" y="414"/>
                  </a:lnTo>
                  <a:lnTo>
                    <a:pt x="5760" y="540"/>
                  </a:lnTo>
                  <a:lnTo>
                    <a:pt x="0" y="540"/>
                  </a:lnTo>
                  <a:close/>
                </a:path>
              </a:pathLst>
            </a:custGeom>
            <a:solidFill>
              <a:schemeClr val="accent2">
                <a:lumMod val="40000"/>
                <a:lumOff val="60000"/>
                <a:alpha val="2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ar-SA"/>
            </a:p>
          </p:txBody>
        </p:sp>
        <p:sp>
          <p:nvSpPr>
            <p:cNvPr id="7" name="Freeform 23"/>
            <p:cNvSpPr>
              <a:spLocks/>
            </p:cNvSpPr>
            <p:nvPr/>
          </p:nvSpPr>
          <p:spPr bwMode="auto">
            <a:xfrm>
              <a:off x="5896082" y="1976534"/>
              <a:ext cx="876493" cy="759418"/>
            </a:xfrm>
            <a:custGeom>
              <a:avLst/>
              <a:gdLst>
                <a:gd name="T0" fmla="*/ 112 w 131"/>
                <a:gd name="T1" fmla="*/ 128 h 158"/>
                <a:gd name="T2" fmla="*/ 111 w 131"/>
                <a:gd name="T3" fmla="*/ 127 h 158"/>
                <a:gd name="T4" fmla="*/ 105 w 131"/>
                <a:gd name="T5" fmla="*/ 95 h 158"/>
                <a:gd name="T6" fmla="*/ 104 w 131"/>
                <a:gd name="T7" fmla="*/ 96 h 158"/>
                <a:gd name="T8" fmla="*/ 68 w 131"/>
                <a:gd name="T9" fmla="*/ 0 h 158"/>
                <a:gd name="T10" fmla="*/ 35 w 131"/>
                <a:gd name="T11" fmla="*/ 101 h 158"/>
                <a:gd name="T12" fmla="*/ 47 w 131"/>
                <a:gd name="T13" fmla="*/ 111 h 158"/>
                <a:gd name="T14" fmla="*/ 36 w 131"/>
                <a:gd name="T15" fmla="*/ 124 h 158"/>
                <a:gd name="T16" fmla="*/ 0 w 131"/>
                <a:gd name="T17" fmla="*/ 140 h 158"/>
                <a:gd name="T18" fmla="*/ 0 w 131"/>
                <a:gd name="T19" fmla="*/ 158 h 158"/>
                <a:gd name="T20" fmla="*/ 131 w 131"/>
                <a:gd name="T21" fmla="*/ 158 h 158"/>
                <a:gd name="T22" fmla="*/ 131 w 131"/>
                <a:gd name="T23" fmla="*/ 136 h 158"/>
                <a:gd name="T24" fmla="*/ 112 w 131"/>
                <a:gd name="T25" fmla="*/ 12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58">
                  <a:moveTo>
                    <a:pt x="112" y="128"/>
                  </a:moveTo>
                  <a:cubicBezTo>
                    <a:pt x="112" y="128"/>
                    <a:pt x="112" y="127"/>
                    <a:pt x="111" y="127"/>
                  </a:cubicBezTo>
                  <a:cubicBezTo>
                    <a:pt x="105" y="117"/>
                    <a:pt x="91" y="112"/>
                    <a:pt x="105" y="95"/>
                  </a:cubicBezTo>
                  <a:cubicBezTo>
                    <a:pt x="105" y="96"/>
                    <a:pt x="105" y="96"/>
                    <a:pt x="104" y="96"/>
                  </a:cubicBezTo>
                  <a:cubicBezTo>
                    <a:pt x="131" y="63"/>
                    <a:pt x="104" y="0"/>
                    <a:pt x="68" y="0"/>
                  </a:cubicBezTo>
                  <a:cubicBezTo>
                    <a:pt x="30" y="0"/>
                    <a:pt x="1" y="70"/>
                    <a:pt x="35" y="101"/>
                  </a:cubicBezTo>
                  <a:cubicBezTo>
                    <a:pt x="39" y="105"/>
                    <a:pt x="43" y="108"/>
                    <a:pt x="47" y="111"/>
                  </a:cubicBezTo>
                  <a:cubicBezTo>
                    <a:pt x="46" y="116"/>
                    <a:pt x="43" y="121"/>
                    <a:pt x="36" y="124"/>
                  </a:cubicBezTo>
                  <a:cubicBezTo>
                    <a:pt x="24" y="129"/>
                    <a:pt x="8" y="131"/>
                    <a:pt x="0" y="140"/>
                  </a:cubicBezTo>
                  <a:cubicBezTo>
                    <a:pt x="0" y="158"/>
                    <a:pt x="0" y="158"/>
                    <a:pt x="0" y="158"/>
                  </a:cubicBezTo>
                  <a:cubicBezTo>
                    <a:pt x="131" y="158"/>
                    <a:pt x="131" y="158"/>
                    <a:pt x="131" y="158"/>
                  </a:cubicBezTo>
                  <a:cubicBezTo>
                    <a:pt x="131" y="136"/>
                    <a:pt x="131" y="136"/>
                    <a:pt x="131" y="136"/>
                  </a:cubicBezTo>
                  <a:cubicBezTo>
                    <a:pt x="126" y="133"/>
                    <a:pt x="119" y="130"/>
                    <a:pt x="112" y="128"/>
                  </a:cubicBezTo>
                  <a:close/>
                </a:path>
              </a:pathLst>
            </a:custGeom>
            <a:solidFill>
              <a:schemeClr val="accent2">
                <a:lumMod val="60000"/>
                <a:lumOff val="40000"/>
                <a:alpha val="87000"/>
              </a:schemeClr>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8" name="Freeform 24"/>
            <p:cNvSpPr>
              <a:spLocks/>
            </p:cNvSpPr>
            <p:nvPr/>
          </p:nvSpPr>
          <p:spPr bwMode="auto">
            <a:xfrm>
              <a:off x="5059506" y="2050406"/>
              <a:ext cx="834987" cy="696302"/>
            </a:xfrm>
            <a:custGeom>
              <a:avLst/>
              <a:gdLst>
                <a:gd name="T0" fmla="*/ 121 w 131"/>
                <a:gd name="T1" fmla="*/ 123 h 152"/>
                <a:gd name="T2" fmla="*/ 110 w 131"/>
                <a:gd name="T3" fmla="*/ 119 h 152"/>
                <a:gd name="T4" fmla="*/ 108 w 131"/>
                <a:gd name="T5" fmla="*/ 119 h 152"/>
                <a:gd name="T6" fmla="*/ 110 w 131"/>
                <a:gd name="T7" fmla="*/ 117 h 152"/>
                <a:gd name="T8" fmla="*/ 120 w 131"/>
                <a:gd name="T9" fmla="*/ 94 h 152"/>
                <a:gd name="T10" fmla="*/ 110 w 131"/>
                <a:gd name="T11" fmla="*/ 99 h 152"/>
                <a:gd name="T12" fmla="*/ 110 w 131"/>
                <a:gd name="T13" fmla="*/ 94 h 152"/>
                <a:gd name="T14" fmla="*/ 117 w 131"/>
                <a:gd name="T15" fmla="*/ 70 h 152"/>
                <a:gd name="T16" fmla="*/ 110 w 131"/>
                <a:gd name="T17" fmla="*/ 34 h 152"/>
                <a:gd name="T18" fmla="*/ 100 w 131"/>
                <a:gd name="T19" fmla="*/ 17 h 152"/>
                <a:gd name="T20" fmla="*/ 89 w 131"/>
                <a:gd name="T21" fmla="*/ 7 h 152"/>
                <a:gd name="T22" fmla="*/ 79 w 131"/>
                <a:gd name="T23" fmla="*/ 2 h 152"/>
                <a:gd name="T24" fmla="*/ 74 w 131"/>
                <a:gd name="T25" fmla="*/ 1 h 152"/>
                <a:gd name="T26" fmla="*/ 67 w 131"/>
                <a:gd name="T27" fmla="*/ 0 h 152"/>
                <a:gd name="T28" fmla="*/ 66 w 131"/>
                <a:gd name="T29" fmla="*/ 0 h 152"/>
                <a:gd name="T30" fmla="*/ 60 w 131"/>
                <a:gd name="T31" fmla="*/ 0 h 152"/>
                <a:gd name="T32" fmla="*/ 55 w 131"/>
                <a:gd name="T33" fmla="*/ 2 h 152"/>
                <a:gd name="T34" fmla="*/ 44 w 131"/>
                <a:gd name="T35" fmla="*/ 7 h 152"/>
                <a:gd name="T36" fmla="*/ 34 w 131"/>
                <a:gd name="T37" fmla="*/ 16 h 152"/>
                <a:gd name="T38" fmla="*/ 24 w 131"/>
                <a:gd name="T39" fmla="*/ 33 h 152"/>
                <a:gd name="T40" fmla="*/ 17 w 131"/>
                <a:gd name="T41" fmla="*/ 70 h 152"/>
                <a:gd name="T42" fmla="*/ 24 w 131"/>
                <a:gd name="T43" fmla="*/ 93 h 152"/>
                <a:gd name="T44" fmla="*/ 24 w 131"/>
                <a:gd name="T45" fmla="*/ 99 h 152"/>
                <a:gd name="T46" fmla="*/ 14 w 131"/>
                <a:gd name="T47" fmla="*/ 94 h 152"/>
                <a:gd name="T48" fmla="*/ 24 w 131"/>
                <a:gd name="T49" fmla="*/ 116 h 152"/>
                <a:gd name="T50" fmla="*/ 26 w 131"/>
                <a:gd name="T51" fmla="*/ 119 h 152"/>
                <a:gd name="T52" fmla="*/ 24 w 131"/>
                <a:gd name="T53" fmla="*/ 119 h 152"/>
                <a:gd name="T54" fmla="*/ 13 w 131"/>
                <a:gd name="T55" fmla="*/ 123 h 152"/>
                <a:gd name="T56" fmla="*/ 3 w 131"/>
                <a:gd name="T57" fmla="*/ 128 h 152"/>
                <a:gd name="T58" fmla="*/ 0 w 131"/>
                <a:gd name="T59" fmla="*/ 130 h 152"/>
                <a:gd name="T60" fmla="*/ 0 w 131"/>
                <a:gd name="T61" fmla="*/ 152 h 152"/>
                <a:gd name="T62" fmla="*/ 131 w 131"/>
                <a:gd name="T63" fmla="*/ 152 h 152"/>
                <a:gd name="T64" fmla="*/ 131 w 131"/>
                <a:gd name="T65" fmla="*/ 128 h 152"/>
                <a:gd name="T66" fmla="*/ 121 w 131"/>
                <a:gd name="T67" fmla="*/ 1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1" h="152">
                  <a:moveTo>
                    <a:pt x="121" y="123"/>
                  </a:moveTo>
                  <a:cubicBezTo>
                    <a:pt x="117" y="122"/>
                    <a:pt x="114" y="120"/>
                    <a:pt x="110" y="119"/>
                  </a:cubicBezTo>
                  <a:cubicBezTo>
                    <a:pt x="108" y="119"/>
                    <a:pt x="108" y="119"/>
                    <a:pt x="108" y="119"/>
                  </a:cubicBezTo>
                  <a:cubicBezTo>
                    <a:pt x="109" y="118"/>
                    <a:pt x="110" y="117"/>
                    <a:pt x="110" y="117"/>
                  </a:cubicBezTo>
                  <a:cubicBezTo>
                    <a:pt x="115" y="111"/>
                    <a:pt x="119" y="104"/>
                    <a:pt x="120" y="94"/>
                  </a:cubicBezTo>
                  <a:cubicBezTo>
                    <a:pt x="115" y="97"/>
                    <a:pt x="112" y="99"/>
                    <a:pt x="110" y="99"/>
                  </a:cubicBezTo>
                  <a:cubicBezTo>
                    <a:pt x="106" y="101"/>
                    <a:pt x="108" y="99"/>
                    <a:pt x="110" y="94"/>
                  </a:cubicBezTo>
                  <a:cubicBezTo>
                    <a:pt x="113" y="89"/>
                    <a:pt x="116" y="81"/>
                    <a:pt x="117" y="70"/>
                  </a:cubicBezTo>
                  <a:cubicBezTo>
                    <a:pt x="118" y="60"/>
                    <a:pt x="116" y="46"/>
                    <a:pt x="110" y="34"/>
                  </a:cubicBezTo>
                  <a:cubicBezTo>
                    <a:pt x="108" y="28"/>
                    <a:pt x="104" y="22"/>
                    <a:pt x="100" y="17"/>
                  </a:cubicBezTo>
                  <a:cubicBezTo>
                    <a:pt x="97" y="13"/>
                    <a:pt x="93" y="10"/>
                    <a:pt x="89" y="7"/>
                  </a:cubicBezTo>
                  <a:cubicBezTo>
                    <a:pt x="86" y="5"/>
                    <a:pt x="83" y="3"/>
                    <a:pt x="79" y="2"/>
                  </a:cubicBezTo>
                  <a:cubicBezTo>
                    <a:pt x="77" y="1"/>
                    <a:pt x="76" y="1"/>
                    <a:pt x="74" y="1"/>
                  </a:cubicBezTo>
                  <a:cubicBezTo>
                    <a:pt x="72" y="0"/>
                    <a:pt x="69" y="0"/>
                    <a:pt x="67" y="0"/>
                  </a:cubicBezTo>
                  <a:cubicBezTo>
                    <a:pt x="67" y="0"/>
                    <a:pt x="67" y="0"/>
                    <a:pt x="66" y="0"/>
                  </a:cubicBezTo>
                  <a:cubicBezTo>
                    <a:pt x="64" y="0"/>
                    <a:pt x="62" y="0"/>
                    <a:pt x="60" y="0"/>
                  </a:cubicBezTo>
                  <a:cubicBezTo>
                    <a:pt x="58" y="1"/>
                    <a:pt x="57" y="1"/>
                    <a:pt x="55" y="2"/>
                  </a:cubicBezTo>
                  <a:cubicBezTo>
                    <a:pt x="51" y="3"/>
                    <a:pt x="48" y="4"/>
                    <a:pt x="44" y="7"/>
                  </a:cubicBezTo>
                  <a:cubicBezTo>
                    <a:pt x="41" y="9"/>
                    <a:pt x="37" y="12"/>
                    <a:pt x="34" y="16"/>
                  </a:cubicBezTo>
                  <a:cubicBezTo>
                    <a:pt x="30" y="21"/>
                    <a:pt x="26" y="27"/>
                    <a:pt x="24" y="33"/>
                  </a:cubicBezTo>
                  <a:cubicBezTo>
                    <a:pt x="18" y="46"/>
                    <a:pt x="16" y="59"/>
                    <a:pt x="17" y="70"/>
                  </a:cubicBezTo>
                  <a:cubicBezTo>
                    <a:pt x="18" y="80"/>
                    <a:pt x="21" y="88"/>
                    <a:pt x="24" y="93"/>
                  </a:cubicBezTo>
                  <a:cubicBezTo>
                    <a:pt x="26" y="99"/>
                    <a:pt x="28" y="102"/>
                    <a:pt x="24" y="99"/>
                  </a:cubicBezTo>
                  <a:cubicBezTo>
                    <a:pt x="22" y="98"/>
                    <a:pt x="19" y="97"/>
                    <a:pt x="14" y="94"/>
                  </a:cubicBezTo>
                  <a:cubicBezTo>
                    <a:pt x="16" y="103"/>
                    <a:pt x="19" y="111"/>
                    <a:pt x="24" y="116"/>
                  </a:cubicBezTo>
                  <a:cubicBezTo>
                    <a:pt x="24" y="117"/>
                    <a:pt x="25" y="118"/>
                    <a:pt x="26" y="119"/>
                  </a:cubicBezTo>
                  <a:cubicBezTo>
                    <a:pt x="24" y="119"/>
                    <a:pt x="24" y="119"/>
                    <a:pt x="24" y="119"/>
                  </a:cubicBezTo>
                  <a:cubicBezTo>
                    <a:pt x="20" y="120"/>
                    <a:pt x="17" y="122"/>
                    <a:pt x="13" y="123"/>
                  </a:cubicBezTo>
                  <a:cubicBezTo>
                    <a:pt x="9" y="124"/>
                    <a:pt x="6" y="126"/>
                    <a:pt x="3" y="128"/>
                  </a:cubicBezTo>
                  <a:cubicBezTo>
                    <a:pt x="2" y="129"/>
                    <a:pt x="1" y="130"/>
                    <a:pt x="0" y="130"/>
                  </a:cubicBezTo>
                  <a:cubicBezTo>
                    <a:pt x="0" y="152"/>
                    <a:pt x="0" y="152"/>
                    <a:pt x="0" y="152"/>
                  </a:cubicBezTo>
                  <a:cubicBezTo>
                    <a:pt x="131" y="152"/>
                    <a:pt x="131" y="152"/>
                    <a:pt x="131" y="152"/>
                  </a:cubicBezTo>
                  <a:cubicBezTo>
                    <a:pt x="131" y="128"/>
                    <a:pt x="131" y="128"/>
                    <a:pt x="131" y="128"/>
                  </a:cubicBezTo>
                  <a:cubicBezTo>
                    <a:pt x="128" y="126"/>
                    <a:pt x="125" y="124"/>
                    <a:pt x="121" y="123"/>
                  </a:cubicBezTo>
                  <a:close/>
                </a:path>
              </a:pathLst>
            </a:custGeom>
            <a:solidFill>
              <a:schemeClr val="accent2">
                <a:lumMod val="40000"/>
                <a:lumOff val="60000"/>
                <a:alpha val="32000"/>
              </a:schemeClr>
            </a:solid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9" name="圆角矩形 8"/>
            <p:cNvSpPr/>
            <p:nvPr/>
          </p:nvSpPr>
          <p:spPr>
            <a:xfrm>
              <a:off x="909794" y="2735950"/>
              <a:ext cx="12928027" cy="1588920"/>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Placeholder 10"/>
            <p:cNvSpPr txBox="1">
              <a:spLocks/>
            </p:cNvSpPr>
            <p:nvPr/>
          </p:nvSpPr>
          <p:spPr>
            <a:xfrm>
              <a:off x="4417105" y="4178633"/>
              <a:ext cx="6043980" cy="221245"/>
            </a:xfrm>
            <a:prstGeom prst="rect">
              <a:avLst/>
            </a:prstGeom>
            <a:solidFill>
              <a:schemeClr val="accent2"/>
            </a:solidFill>
          </p:spPr>
          <p:txBody>
            <a:bodyPr lIns="0" tIns="0" rIns="0" bIns="0" anchor="ctr" anchorCtr="0">
              <a:noAutofit/>
            </a:bodyPr>
            <a:lstStyle>
              <a:lvl1pPr marL="0" indent="0" algn="ctr" rtl="0">
                <a:spcBef>
                  <a:spcPts val="0"/>
                </a:spcBef>
                <a:buNone/>
                <a:defRPr sz="850">
                  <a:solidFill>
                    <a:schemeClr val="accent5"/>
                  </a:solidFill>
                  <a:latin typeface="Lato" pitchFamily="34" charset="0"/>
                </a:defRPr>
              </a:lvl1pPr>
              <a:lvl2pPr algn="ctr" rtl="0">
                <a:defRPr/>
              </a:lvl2pPr>
              <a:lvl3pPr algn="ctr" rtl="0">
                <a:defRPr/>
              </a:lvl3pPr>
              <a:lvl4pPr algn="ctr" rtl="0">
                <a:defRPr/>
              </a:lvl4pPr>
              <a:lvl5pPr algn="ctr" rtl="0">
                <a:defRPr/>
              </a:lvl5pPr>
            </a:lstStyle>
            <a:p>
              <a:pPr lvl="0">
                <a:defRPr/>
              </a:pPr>
              <a:r>
                <a:rPr kumimoji="0" lang="zh-CN" altLang="en-US" sz="2000" i="0" u="none" strike="noStrike" kern="2200" normalizeH="0" noProof="0" dirty="0" smtClean="0">
                  <a:ln>
                    <a:noFill/>
                  </a:ln>
                  <a:solidFill>
                    <a:schemeClr val="accent2">
                      <a:lumMod val="20000"/>
                      <a:lumOff val="80000"/>
                    </a:schemeClr>
                  </a:solidFill>
                  <a:effectLst/>
                  <a:uLnTx/>
                  <a:uFillTx/>
                  <a:latin typeface="+mj-lt"/>
                </a:rPr>
                <a:t>苏州德意道通企业管理咨询有限公司</a:t>
              </a:r>
              <a:endParaRPr kumimoji="0" lang="en-US" sz="2000" i="0" u="none" strike="noStrike" kern="2200" normalizeH="0" noProof="0" dirty="0" smtClean="0">
                <a:ln>
                  <a:noFill/>
                </a:ln>
                <a:solidFill>
                  <a:schemeClr val="accent2">
                    <a:lumMod val="20000"/>
                    <a:lumOff val="80000"/>
                  </a:schemeClr>
                </a:solidFill>
                <a:effectLst/>
                <a:uLnTx/>
                <a:uFillTx/>
                <a:latin typeface="+mj-lt"/>
              </a:endParaRPr>
            </a:p>
          </p:txBody>
        </p:sp>
        <p:sp>
          <p:nvSpPr>
            <p:cNvPr id="11" name="Freeform 22"/>
            <p:cNvSpPr>
              <a:spLocks/>
            </p:cNvSpPr>
            <p:nvPr/>
          </p:nvSpPr>
          <p:spPr bwMode="auto">
            <a:xfrm>
              <a:off x="6778800" y="1688951"/>
              <a:ext cx="1290708" cy="1068513"/>
            </a:xfrm>
            <a:custGeom>
              <a:avLst/>
              <a:gdLst>
                <a:gd name="T0" fmla="*/ 101 w 138"/>
                <a:gd name="T1" fmla="*/ 124 h 159"/>
                <a:gd name="T2" fmla="*/ 90 w 138"/>
                <a:gd name="T3" fmla="*/ 109 h 159"/>
                <a:gd name="T4" fmla="*/ 102 w 138"/>
                <a:gd name="T5" fmla="*/ 92 h 159"/>
                <a:gd name="T6" fmla="*/ 108 w 138"/>
                <a:gd name="T7" fmla="*/ 88 h 159"/>
                <a:gd name="T8" fmla="*/ 112 w 138"/>
                <a:gd name="T9" fmla="*/ 79 h 159"/>
                <a:gd name="T10" fmla="*/ 112 w 138"/>
                <a:gd name="T11" fmla="*/ 68 h 159"/>
                <a:gd name="T12" fmla="*/ 110 w 138"/>
                <a:gd name="T13" fmla="*/ 61 h 159"/>
                <a:gd name="T14" fmla="*/ 97 w 138"/>
                <a:gd name="T15" fmla="*/ 30 h 159"/>
                <a:gd name="T16" fmla="*/ 93 w 138"/>
                <a:gd name="T17" fmla="*/ 26 h 159"/>
                <a:gd name="T18" fmla="*/ 69 w 138"/>
                <a:gd name="T19" fmla="*/ 1 h 159"/>
                <a:gd name="T20" fmla="*/ 63 w 138"/>
                <a:gd name="T21" fmla="*/ 3 h 159"/>
                <a:gd name="T22" fmla="*/ 69 w 138"/>
                <a:gd name="T23" fmla="*/ 9 h 159"/>
                <a:gd name="T24" fmla="*/ 69 w 138"/>
                <a:gd name="T25" fmla="*/ 15 h 159"/>
                <a:gd name="T26" fmla="*/ 69 w 138"/>
                <a:gd name="T27" fmla="*/ 15 h 159"/>
                <a:gd name="T28" fmla="*/ 45 w 138"/>
                <a:gd name="T29" fmla="*/ 9 h 159"/>
                <a:gd name="T30" fmla="*/ 51 w 138"/>
                <a:gd name="T31" fmla="*/ 22 h 159"/>
                <a:gd name="T32" fmla="*/ 41 w 138"/>
                <a:gd name="T33" fmla="*/ 12 h 159"/>
                <a:gd name="T34" fmla="*/ 40 w 138"/>
                <a:gd name="T35" fmla="*/ 31 h 159"/>
                <a:gd name="T36" fmla="*/ 28 w 138"/>
                <a:gd name="T37" fmla="*/ 59 h 159"/>
                <a:gd name="T38" fmla="*/ 28 w 138"/>
                <a:gd name="T39" fmla="*/ 61 h 159"/>
                <a:gd name="T40" fmla="*/ 26 w 138"/>
                <a:gd name="T41" fmla="*/ 68 h 159"/>
                <a:gd name="T42" fmla="*/ 26 w 138"/>
                <a:gd name="T43" fmla="*/ 79 h 159"/>
                <a:gd name="T44" fmla="*/ 31 w 138"/>
                <a:gd name="T45" fmla="*/ 88 h 159"/>
                <a:gd name="T46" fmla="*/ 36 w 138"/>
                <a:gd name="T47" fmla="*/ 92 h 159"/>
                <a:gd name="T48" fmla="*/ 49 w 138"/>
                <a:gd name="T49" fmla="*/ 109 h 159"/>
                <a:gd name="T50" fmla="*/ 38 w 138"/>
                <a:gd name="T51" fmla="*/ 124 h 159"/>
                <a:gd name="T52" fmla="*/ 0 w 138"/>
                <a:gd name="T53" fmla="*/ 142 h 159"/>
                <a:gd name="T54" fmla="*/ 0 w 138"/>
                <a:gd name="T55" fmla="*/ 159 h 159"/>
                <a:gd name="T56" fmla="*/ 138 w 138"/>
                <a:gd name="T57" fmla="*/ 159 h 159"/>
                <a:gd name="T58" fmla="*/ 138 w 138"/>
                <a:gd name="T59" fmla="*/ 141 h 159"/>
                <a:gd name="T60" fmla="*/ 101 w 138"/>
                <a:gd name="T6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59">
                  <a:moveTo>
                    <a:pt x="101" y="124"/>
                  </a:moveTo>
                  <a:cubicBezTo>
                    <a:pt x="93" y="121"/>
                    <a:pt x="91" y="116"/>
                    <a:pt x="90" y="109"/>
                  </a:cubicBezTo>
                  <a:cubicBezTo>
                    <a:pt x="95" y="105"/>
                    <a:pt x="99" y="99"/>
                    <a:pt x="102" y="92"/>
                  </a:cubicBezTo>
                  <a:cubicBezTo>
                    <a:pt x="105" y="92"/>
                    <a:pt x="107" y="90"/>
                    <a:pt x="108" y="88"/>
                  </a:cubicBezTo>
                  <a:cubicBezTo>
                    <a:pt x="110" y="86"/>
                    <a:pt x="111" y="82"/>
                    <a:pt x="112" y="79"/>
                  </a:cubicBezTo>
                  <a:cubicBezTo>
                    <a:pt x="113" y="75"/>
                    <a:pt x="113" y="71"/>
                    <a:pt x="112" y="68"/>
                  </a:cubicBezTo>
                  <a:cubicBezTo>
                    <a:pt x="112" y="65"/>
                    <a:pt x="111" y="63"/>
                    <a:pt x="110" y="61"/>
                  </a:cubicBezTo>
                  <a:cubicBezTo>
                    <a:pt x="109" y="49"/>
                    <a:pt x="104" y="38"/>
                    <a:pt x="97" y="30"/>
                  </a:cubicBezTo>
                  <a:cubicBezTo>
                    <a:pt x="96" y="29"/>
                    <a:pt x="94" y="27"/>
                    <a:pt x="93" y="26"/>
                  </a:cubicBezTo>
                  <a:cubicBezTo>
                    <a:pt x="98" y="12"/>
                    <a:pt x="86" y="0"/>
                    <a:pt x="69" y="1"/>
                  </a:cubicBezTo>
                  <a:cubicBezTo>
                    <a:pt x="67" y="2"/>
                    <a:pt x="65" y="2"/>
                    <a:pt x="63" y="3"/>
                  </a:cubicBezTo>
                  <a:cubicBezTo>
                    <a:pt x="65" y="4"/>
                    <a:pt x="68" y="6"/>
                    <a:pt x="69" y="9"/>
                  </a:cubicBezTo>
                  <a:cubicBezTo>
                    <a:pt x="70" y="11"/>
                    <a:pt x="70" y="13"/>
                    <a:pt x="69" y="15"/>
                  </a:cubicBezTo>
                  <a:cubicBezTo>
                    <a:pt x="69" y="15"/>
                    <a:pt x="69" y="15"/>
                    <a:pt x="69" y="15"/>
                  </a:cubicBezTo>
                  <a:cubicBezTo>
                    <a:pt x="63" y="0"/>
                    <a:pt x="45" y="4"/>
                    <a:pt x="45" y="9"/>
                  </a:cubicBezTo>
                  <a:cubicBezTo>
                    <a:pt x="49" y="13"/>
                    <a:pt x="51" y="16"/>
                    <a:pt x="51" y="22"/>
                  </a:cubicBezTo>
                  <a:cubicBezTo>
                    <a:pt x="45" y="22"/>
                    <a:pt x="43" y="18"/>
                    <a:pt x="41" y="12"/>
                  </a:cubicBezTo>
                  <a:cubicBezTo>
                    <a:pt x="39" y="19"/>
                    <a:pt x="38" y="25"/>
                    <a:pt x="40" y="31"/>
                  </a:cubicBezTo>
                  <a:cubicBezTo>
                    <a:pt x="34" y="38"/>
                    <a:pt x="29" y="49"/>
                    <a:pt x="28" y="59"/>
                  </a:cubicBezTo>
                  <a:cubicBezTo>
                    <a:pt x="28" y="60"/>
                    <a:pt x="28" y="60"/>
                    <a:pt x="28" y="61"/>
                  </a:cubicBezTo>
                  <a:cubicBezTo>
                    <a:pt x="27" y="63"/>
                    <a:pt x="27" y="65"/>
                    <a:pt x="26" y="68"/>
                  </a:cubicBezTo>
                  <a:cubicBezTo>
                    <a:pt x="26" y="71"/>
                    <a:pt x="26" y="75"/>
                    <a:pt x="26" y="79"/>
                  </a:cubicBezTo>
                  <a:cubicBezTo>
                    <a:pt x="27" y="82"/>
                    <a:pt x="29" y="86"/>
                    <a:pt x="31" y="88"/>
                  </a:cubicBezTo>
                  <a:cubicBezTo>
                    <a:pt x="32" y="90"/>
                    <a:pt x="34" y="92"/>
                    <a:pt x="36" y="92"/>
                  </a:cubicBezTo>
                  <a:cubicBezTo>
                    <a:pt x="39" y="99"/>
                    <a:pt x="43" y="105"/>
                    <a:pt x="49" y="109"/>
                  </a:cubicBezTo>
                  <a:cubicBezTo>
                    <a:pt x="48" y="116"/>
                    <a:pt x="45" y="121"/>
                    <a:pt x="38" y="124"/>
                  </a:cubicBezTo>
                  <a:cubicBezTo>
                    <a:pt x="25" y="129"/>
                    <a:pt x="8" y="132"/>
                    <a:pt x="0" y="142"/>
                  </a:cubicBezTo>
                  <a:cubicBezTo>
                    <a:pt x="0" y="159"/>
                    <a:pt x="0" y="159"/>
                    <a:pt x="0" y="159"/>
                  </a:cubicBezTo>
                  <a:cubicBezTo>
                    <a:pt x="138" y="159"/>
                    <a:pt x="138" y="159"/>
                    <a:pt x="138" y="159"/>
                  </a:cubicBezTo>
                  <a:cubicBezTo>
                    <a:pt x="138" y="141"/>
                    <a:pt x="138" y="141"/>
                    <a:pt x="138" y="141"/>
                  </a:cubicBezTo>
                  <a:cubicBezTo>
                    <a:pt x="130" y="132"/>
                    <a:pt x="114" y="129"/>
                    <a:pt x="101" y="124"/>
                  </a:cubicBez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HK" altLang="en-US"/>
            </a:p>
          </p:txBody>
        </p:sp>
      </p:grpSp>
      <p:sp>
        <p:nvSpPr>
          <p:cNvPr id="12" name="TextBox 11"/>
          <p:cNvSpPr txBox="1"/>
          <p:nvPr/>
        </p:nvSpPr>
        <p:spPr>
          <a:xfrm>
            <a:off x="10865225" y="6228677"/>
            <a:ext cx="1000461" cy="369332"/>
          </a:xfrm>
          <a:prstGeom prst="rect">
            <a:avLst/>
          </a:prstGeom>
          <a:noFill/>
        </p:spPr>
        <p:txBody>
          <a:bodyPr wrap="square" rtlCol="0">
            <a:spAutoFit/>
          </a:bodyPr>
          <a:lstStyle/>
          <a:p>
            <a:r>
              <a:rPr lang="en-US" altLang="zh-CN" b="1" dirty="0" smtClean="0"/>
              <a:t>BY:Jan</a:t>
            </a:r>
            <a:endParaRPr lang="zh-CN" altLang="en-US" b="1" dirty="0"/>
          </a:p>
        </p:txBody>
      </p:sp>
    </p:spTree>
    <p:extLst>
      <p:ext uri="{BB962C8B-B14F-4D97-AF65-F5344CB8AC3E}">
        <p14:creationId xmlns="" xmlns:p14="http://schemas.microsoft.com/office/powerpoint/2010/main" val="1028454571"/>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178862" y="1369285"/>
            <a:ext cx="1159535" cy="906327"/>
            <a:chOff x="576897" y="981995"/>
            <a:chExt cx="1159535"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701229" y="1171769"/>
              <a:ext cx="1035203"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five</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7" name="组合 7"/>
          <p:cNvGrpSpPr/>
          <p:nvPr/>
        </p:nvGrpSpPr>
        <p:grpSpPr>
          <a:xfrm>
            <a:off x="5946747" y="1369285"/>
            <a:ext cx="906330" cy="906327"/>
            <a:chOff x="576897" y="981995"/>
            <a:chExt cx="906330"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722745" y="1193285"/>
              <a:ext cx="630935"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six</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1408883"/>
            <a:ext cx="4647304" cy="1569660"/>
          </a:xfrm>
          <a:prstGeom prst="rect">
            <a:avLst/>
          </a:prstGeom>
        </p:spPr>
        <p:txBody>
          <a:bodyPr wrap="square">
            <a:spAutoFit/>
          </a:bodyPr>
          <a:lstStyle/>
          <a:p>
            <a:r>
              <a:rPr lang="en-US" altLang="zh-CN" sz="1600" dirty="0" smtClean="0">
                <a:latin typeface="楷体" pitchFamily="49" charset="-122"/>
                <a:ea typeface="楷体" pitchFamily="49" charset="-122"/>
              </a:rPr>
              <a:t>CFR ( -</a:t>
            </a:r>
            <a:r>
              <a:rPr lang="zh-CN" altLang="en-US" sz="1600" dirty="0" smtClean="0">
                <a:latin typeface="楷体" pitchFamily="49" charset="-122"/>
                <a:ea typeface="楷体" pitchFamily="49" charset="-122"/>
              </a:rPr>
              <a:t>成本加运费（</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港）。是指卖方必须自阿合同规定的装运期内，在装运港将货物交至运往指定目的港的船上，负担货物越过船舷以前为止的一切费用和货物灭失或损坏的风险，并负责租船订舱，支付至目的港的正常运费。</a:t>
            </a:r>
            <a:endParaRPr lang="zh-CN" altLang="en-US" sz="1600" dirty="0">
              <a:latin typeface="楷体" pitchFamily="49" charset="-122"/>
              <a:ea typeface="楷体" pitchFamily="49" charset="-122"/>
            </a:endParaRPr>
          </a:p>
        </p:txBody>
      </p:sp>
      <p:sp>
        <p:nvSpPr>
          <p:cNvPr id="14" name="矩形 13"/>
          <p:cNvSpPr/>
          <p:nvPr/>
        </p:nvSpPr>
        <p:spPr>
          <a:xfrm>
            <a:off x="7024750" y="1408883"/>
            <a:ext cx="4636539" cy="1815882"/>
          </a:xfrm>
          <a:prstGeom prst="rect">
            <a:avLst/>
          </a:prstGeom>
        </p:spPr>
        <p:txBody>
          <a:bodyPr wrap="square">
            <a:spAutoFit/>
          </a:bodyPr>
          <a:lstStyle/>
          <a:p>
            <a:r>
              <a:rPr lang="en-US" altLang="zh-CN" sz="1600" dirty="0" smtClean="0">
                <a:latin typeface="楷体" pitchFamily="49" charset="-122"/>
                <a:ea typeface="楷体" pitchFamily="49" charset="-122"/>
              </a:rPr>
              <a:t>CIF---</a:t>
            </a:r>
            <a:r>
              <a:rPr lang="zh-CN" altLang="en-US" sz="1600" dirty="0" smtClean="0">
                <a:latin typeface="楷体" pitchFamily="49" charset="-122"/>
                <a:ea typeface="楷体" pitchFamily="49" charset="-122"/>
              </a:rPr>
              <a:t>成本加保险费、运费（</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指定目的港）。 是指卖方必须在合同规定的装运期内在装运港将货物交至运往指定目的港的船上，负担货物越过船舷以前为止的一切费用和货物灭失或损坏的风险并办理货运保险，支付保险费，以及负责租船订舱，支付从装运港到目的港的正常运费。</a:t>
            </a:r>
            <a:endParaRPr lang="zh-CN" altLang="en-US" sz="1600" dirty="0">
              <a:latin typeface="楷体" pitchFamily="49" charset="-122"/>
              <a:ea typeface="楷体" pitchFamily="49" charset="-122"/>
            </a:endParaRPr>
          </a:p>
        </p:txBody>
      </p:sp>
      <p:pic>
        <p:nvPicPr>
          <p:cNvPr id="15" name="图片 14" descr="5.png"/>
          <p:cNvPicPr>
            <a:picLocks noChangeAspect="1"/>
          </p:cNvPicPr>
          <p:nvPr/>
        </p:nvPicPr>
        <p:blipFill>
          <a:blip r:embed="rId3" cstate="print"/>
          <a:stretch>
            <a:fillRect/>
          </a:stretch>
        </p:blipFill>
        <p:spPr>
          <a:xfrm>
            <a:off x="1202173" y="3315398"/>
            <a:ext cx="4413318" cy="2603839"/>
          </a:xfrm>
          <a:prstGeom prst="rect">
            <a:avLst/>
          </a:prstGeom>
        </p:spPr>
      </p:pic>
      <p:pic>
        <p:nvPicPr>
          <p:cNvPr id="18" name="图片 17" descr="6.png"/>
          <p:cNvPicPr>
            <a:picLocks noChangeAspect="1"/>
          </p:cNvPicPr>
          <p:nvPr/>
        </p:nvPicPr>
        <p:blipFill>
          <a:blip r:embed="rId4" cstate="print"/>
          <a:stretch>
            <a:fillRect/>
          </a:stretch>
        </p:blipFill>
        <p:spPr>
          <a:xfrm>
            <a:off x="6979030" y="3324128"/>
            <a:ext cx="4562426" cy="2649245"/>
          </a:xfrm>
          <a:prstGeom prst="rect">
            <a:avLst/>
          </a:prstGeom>
        </p:spPr>
      </p:pic>
      <p:sp>
        <p:nvSpPr>
          <p:cNvPr id="16"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131066" y="1476865"/>
            <a:ext cx="1035203" cy="906327"/>
            <a:chOff x="529101" y="981995"/>
            <a:chExt cx="1035203"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529101" y="1171769"/>
              <a:ext cx="1035203" cy="461665"/>
            </a:xfrm>
            <a:prstGeom prst="rect">
              <a:avLst/>
            </a:prstGeom>
            <a:noFill/>
          </p:spPr>
          <p:txBody>
            <a:bodyPr wrap="square" rtlCol="0">
              <a:spAutoFit/>
            </a:bodyPr>
            <a:lstStyle/>
            <a:p>
              <a:r>
                <a:rPr lang="en-US" altLang="zh-CN" sz="2400" dirty="0" smtClean="0">
                  <a:solidFill>
                    <a:schemeClr val="bg1"/>
                  </a:solidFill>
                </a:rPr>
                <a:t>seven</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7" name="组合 7"/>
          <p:cNvGrpSpPr/>
          <p:nvPr/>
        </p:nvGrpSpPr>
        <p:grpSpPr>
          <a:xfrm>
            <a:off x="5946747" y="1476865"/>
            <a:ext cx="1051955" cy="906327"/>
            <a:chOff x="576897" y="981995"/>
            <a:chExt cx="1051955"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593649" y="1193285"/>
              <a:ext cx="1035203" cy="461665"/>
            </a:xfrm>
            <a:prstGeom prst="rect">
              <a:avLst/>
            </a:prstGeom>
            <a:noFill/>
          </p:spPr>
          <p:txBody>
            <a:bodyPr wrap="square" rtlCol="0">
              <a:spAutoFit/>
            </a:bodyPr>
            <a:lstStyle/>
            <a:p>
              <a:r>
                <a:rPr lang="en-US" altLang="zh-CN" sz="2400" dirty="0" smtClean="0">
                  <a:solidFill>
                    <a:schemeClr val="bg1"/>
                  </a:solidFill>
                </a:rPr>
                <a:t>eight</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1516463"/>
            <a:ext cx="4647304" cy="1323439"/>
          </a:xfrm>
          <a:prstGeom prst="rect">
            <a:avLst/>
          </a:prstGeom>
        </p:spPr>
        <p:txBody>
          <a:bodyPr wrap="square">
            <a:spAutoFit/>
          </a:bodyPr>
          <a:lstStyle/>
          <a:p>
            <a:r>
              <a:rPr lang="en-US" altLang="zh-CN" sz="1600" dirty="0" smtClean="0">
                <a:latin typeface="楷体" pitchFamily="49" charset="-122"/>
                <a:ea typeface="楷体" pitchFamily="49" charset="-122"/>
              </a:rPr>
              <a:t>CPT</a:t>
            </a:r>
            <a:r>
              <a:rPr lang="zh-CN" altLang="en-US" sz="1600" dirty="0" smtClean="0">
                <a:latin typeface="楷体" pitchFamily="49" charset="-122"/>
                <a:ea typeface="楷体" pitchFamily="49" charset="-122"/>
              </a:rPr>
              <a:t>运费付至（</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指定目的地）。是指卖方支付货物运至指定目的地的运费，在货物被交由承运人保管时，货物灭失或损坏的风险，以及由于在货物交给承运人后发生的事件而引起的额外费用，即从卖方转移至买方。</a:t>
            </a:r>
            <a:endParaRPr lang="zh-CN" altLang="en-US" sz="1600" dirty="0">
              <a:latin typeface="楷体" pitchFamily="49" charset="-122"/>
              <a:ea typeface="楷体" pitchFamily="49" charset="-122"/>
            </a:endParaRPr>
          </a:p>
        </p:txBody>
      </p:sp>
      <p:sp>
        <p:nvSpPr>
          <p:cNvPr id="14" name="矩形 13"/>
          <p:cNvSpPr/>
          <p:nvPr/>
        </p:nvSpPr>
        <p:spPr>
          <a:xfrm>
            <a:off x="7024750" y="1516463"/>
            <a:ext cx="4636539" cy="1815882"/>
          </a:xfrm>
          <a:prstGeom prst="rect">
            <a:avLst/>
          </a:prstGeom>
        </p:spPr>
        <p:txBody>
          <a:bodyPr wrap="square">
            <a:spAutoFit/>
          </a:bodyPr>
          <a:lstStyle/>
          <a:p>
            <a:r>
              <a:rPr lang="en-US" altLang="zh-CN" sz="1600" dirty="0" smtClean="0">
                <a:latin typeface="楷体" pitchFamily="49" charset="-122"/>
                <a:ea typeface="楷体" pitchFamily="49" charset="-122"/>
              </a:rPr>
              <a:t>CIP-</a:t>
            </a:r>
            <a:r>
              <a:rPr lang="zh-CN" altLang="en-US" sz="1600" dirty="0" smtClean="0">
                <a:latin typeface="楷体" pitchFamily="49" charset="-122"/>
                <a:ea typeface="楷体" pitchFamily="49" charset="-122"/>
              </a:rPr>
              <a:t>运费保险费付至（</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地）。是指卖方支付货物运至目的地的运费，并对货物在运输途中灭失或损坏的买方风险取得货物保险，订立保险合同，支付保险费用，在货物被交由承运人保管时，货物灭失或损坏的风险，以及由于在货物交给承运人后发生的 事件而引起的额外费用，即从卖方转移至买方 。</a:t>
            </a:r>
            <a:endParaRPr lang="zh-CN" altLang="en-US" sz="1600" dirty="0">
              <a:latin typeface="楷体" pitchFamily="49" charset="-122"/>
              <a:ea typeface="楷体" pitchFamily="49" charset="-122"/>
            </a:endParaRPr>
          </a:p>
        </p:txBody>
      </p:sp>
      <p:pic>
        <p:nvPicPr>
          <p:cNvPr id="16" name="图片 15" descr="7.png"/>
          <p:cNvPicPr>
            <a:picLocks noChangeAspect="1"/>
          </p:cNvPicPr>
          <p:nvPr/>
        </p:nvPicPr>
        <p:blipFill>
          <a:blip r:embed="rId3" cstate="print"/>
          <a:stretch>
            <a:fillRect/>
          </a:stretch>
        </p:blipFill>
        <p:spPr>
          <a:xfrm>
            <a:off x="1086131" y="3431689"/>
            <a:ext cx="4486328" cy="2559682"/>
          </a:xfrm>
          <a:prstGeom prst="rect">
            <a:avLst/>
          </a:prstGeom>
        </p:spPr>
      </p:pic>
      <p:pic>
        <p:nvPicPr>
          <p:cNvPr id="17" name="图片 16" descr="8.png"/>
          <p:cNvPicPr>
            <a:picLocks noChangeAspect="1"/>
          </p:cNvPicPr>
          <p:nvPr/>
        </p:nvPicPr>
        <p:blipFill>
          <a:blip r:embed="rId4" cstate="print"/>
          <a:stretch>
            <a:fillRect/>
          </a:stretch>
        </p:blipFill>
        <p:spPr>
          <a:xfrm>
            <a:off x="7074616" y="3431708"/>
            <a:ext cx="4420163" cy="2528444"/>
          </a:xfrm>
          <a:prstGeom prst="rect">
            <a:avLst/>
          </a:prstGeom>
        </p:spPr>
      </p:pic>
      <p:sp>
        <p:nvSpPr>
          <p:cNvPr id="1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178862" y="1476865"/>
            <a:ext cx="1094987" cy="906327"/>
            <a:chOff x="576897" y="981995"/>
            <a:chExt cx="1094987"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636681" y="1171769"/>
              <a:ext cx="1035203" cy="461665"/>
            </a:xfrm>
            <a:prstGeom prst="rect">
              <a:avLst/>
            </a:prstGeom>
            <a:noFill/>
          </p:spPr>
          <p:txBody>
            <a:bodyPr wrap="square" rtlCol="0">
              <a:spAutoFit/>
            </a:bodyPr>
            <a:lstStyle/>
            <a:p>
              <a:r>
                <a:rPr lang="en-US" altLang="zh-CN" sz="2400" dirty="0" smtClean="0">
                  <a:solidFill>
                    <a:schemeClr val="bg1"/>
                  </a:solidFill>
                </a:rPr>
                <a:t>nine</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7" name="组合 7"/>
          <p:cNvGrpSpPr/>
          <p:nvPr/>
        </p:nvGrpSpPr>
        <p:grpSpPr>
          <a:xfrm>
            <a:off x="5946747" y="1476865"/>
            <a:ext cx="906330" cy="906327"/>
            <a:chOff x="576897" y="981995"/>
            <a:chExt cx="906330"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733504" y="1193285"/>
              <a:ext cx="717000" cy="461665"/>
            </a:xfrm>
            <a:prstGeom prst="rect">
              <a:avLst/>
            </a:prstGeom>
            <a:noFill/>
          </p:spPr>
          <p:txBody>
            <a:bodyPr wrap="square" rtlCol="0">
              <a:spAutoFit/>
            </a:bodyPr>
            <a:lstStyle/>
            <a:p>
              <a:r>
                <a:rPr lang="en-US" altLang="zh-CN" sz="2400" dirty="0" smtClean="0">
                  <a:solidFill>
                    <a:schemeClr val="bg1"/>
                  </a:solidFill>
                </a:rPr>
                <a:t>ten</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1516463"/>
            <a:ext cx="4647304" cy="1815882"/>
          </a:xfrm>
          <a:prstGeom prst="rect">
            <a:avLst/>
          </a:prstGeom>
        </p:spPr>
        <p:txBody>
          <a:bodyPr wrap="square">
            <a:spAutoFit/>
          </a:bodyPr>
          <a:lstStyle/>
          <a:p>
            <a:r>
              <a:rPr lang="en-US" altLang="zh-CN" sz="1600" dirty="0" smtClean="0">
                <a:latin typeface="楷体" pitchFamily="49" charset="-122"/>
                <a:ea typeface="楷体" pitchFamily="49" charset="-122"/>
              </a:rPr>
              <a:t>DAF</a:t>
            </a:r>
            <a:r>
              <a:rPr lang="zh-CN" altLang="en-US" sz="1600" dirty="0" smtClean="0">
                <a:latin typeface="楷体" pitchFamily="49" charset="-122"/>
                <a:ea typeface="楷体" pitchFamily="49" charset="-122"/>
              </a:rPr>
              <a:t>边境交货（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指定地点）。 是指卖方将货物运至买方指定的边境地点，将仍处于交货的运输工具上尚未卸下的货物交付买方，并办妥货物出口清关手续，承担将货物运抵边境上的指定地点所需的一切费用和风险，此地点为毗邻边境的海关前，包括出口国在内的任何国家边境（含过境国）。进口清关手续则由买方办理。</a:t>
            </a:r>
            <a:endParaRPr lang="zh-CN" altLang="en-US" sz="1600" dirty="0">
              <a:latin typeface="楷体" pitchFamily="49" charset="-122"/>
              <a:ea typeface="楷体" pitchFamily="49" charset="-122"/>
            </a:endParaRPr>
          </a:p>
        </p:txBody>
      </p:sp>
      <p:sp>
        <p:nvSpPr>
          <p:cNvPr id="14" name="矩形 13"/>
          <p:cNvSpPr/>
          <p:nvPr/>
        </p:nvSpPr>
        <p:spPr>
          <a:xfrm>
            <a:off x="7024750" y="1516463"/>
            <a:ext cx="4636539" cy="1323439"/>
          </a:xfrm>
          <a:prstGeom prst="rect">
            <a:avLst/>
          </a:prstGeom>
        </p:spPr>
        <p:txBody>
          <a:bodyPr wrap="square">
            <a:spAutoFit/>
          </a:bodyPr>
          <a:lstStyle/>
          <a:p>
            <a:r>
              <a:rPr lang="en-US" altLang="zh-CN" sz="1600" dirty="0" smtClean="0">
                <a:latin typeface="楷体" pitchFamily="49" charset="-122"/>
                <a:ea typeface="楷体" pitchFamily="49" charset="-122"/>
              </a:rPr>
              <a:t>DES-</a:t>
            </a:r>
            <a:r>
              <a:rPr lang="zh-CN" altLang="en-US" sz="1600" dirty="0" smtClean="0">
                <a:latin typeface="楷体" pitchFamily="49" charset="-122"/>
                <a:ea typeface="楷体" pitchFamily="49" charset="-122"/>
              </a:rPr>
              <a:t>目的港船上交货（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指定目的港）。是指卖方将货物运至买方指定目的港的船上，并交给买方，但不办理进口清关手续，卖方负担将货物运抵指定卸货港为止的一切费用和风险，买方负担货物从船上开始卸货期的一切费用和风险。</a:t>
            </a:r>
            <a:endParaRPr lang="zh-CN" altLang="en-US" sz="1600" dirty="0">
              <a:latin typeface="楷体" pitchFamily="49" charset="-122"/>
              <a:ea typeface="楷体" pitchFamily="49" charset="-122"/>
            </a:endParaRPr>
          </a:p>
        </p:txBody>
      </p:sp>
      <p:pic>
        <p:nvPicPr>
          <p:cNvPr id="15" name="图片 14" descr="9.jpg"/>
          <p:cNvPicPr>
            <a:picLocks noChangeAspect="1"/>
          </p:cNvPicPr>
          <p:nvPr/>
        </p:nvPicPr>
        <p:blipFill>
          <a:blip r:embed="rId3" cstate="print"/>
          <a:stretch>
            <a:fillRect/>
          </a:stretch>
        </p:blipFill>
        <p:spPr>
          <a:xfrm>
            <a:off x="1308434" y="3732904"/>
            <a:ext cx="4210239" cy="1947134"/>
          </a:xfrm>
          <a:prstGeom prst="rect">
            <a:avLst/>
          </a:prstGeom>
        </p:spPr>
      </p:pic>
      <p:pic>
        <p:nvPicPr>
          <p:cNvPr id="18" name="图片 17" descr="10.jpg"/>
          <p:cNvPicPr>
            <a:picLocks noChangeAspect="1"/>
          </p:cNvPicPr>
          <p:nvPr/>
        </p:nvPicPr>
        <p:blipFill>
          <a:blip r:embed="rId4" cstate="print"/>
          <a:stretch>
            <a:fillRect/>
          </a:stretch>
        </p:blipFill>
        <p:spPr>
          <a:xfrm>
            <a:off x="7175350" y="3623040"/>
            <a:ext cx="4098663" cy="2074948"/>
          </a:xfrm>
          <a:prstGeom prst="rect">
            <a:avLst/>
          </a:prstGeom>
        </p:spPr>
      </p:pic>
      <p:sp>
        <p:nvSpPr>
          <p:cNvPr id="16"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88034" y="981997"/>
            <a:ext cx="1106060" cy="906327"/>
            <a:chOff x="486069" y="981995"/>
            <a:chExt cx="1106060"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486069" y="1171769"/>
              <a:ext cx="1106060" cy="461665"/>
            </a:xfrm>
            <a:prstGeom prst="rect">
              <a:avLst/>
            </a:prstGeom>
            <a:noFill/>
          </p:spPr>
          <p:txBody>
            <a:bodyPr wrap="square" rtlCol="0">
              <a:spAutoFit/>
            </a:bodyPr>
            <a:lstStyle/>
            <a:p>
              <a:r>
                <a:rPr lang="en-US" altLang="zh-CN" sz="2400" dirty="0" smtClean="0">
                  <a:solidFill>
                    <a:schemeClr val="bg1"/>
                  </a:solidFill>
                </a:rPr>
                <a:t>eleven</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7" name="组合 7"/>
          <p:cNvGrpSpPr/>
          <p:nvPr/>
        </p:nvGrpSpPr>
        <p:grpSpPr>
          <a:xfrm>
            <a:off x="5884431" y="981997"/>
            <a:ext cx="1054249" cy="906327"/>
            <a:chOff x="514581" y="981995"/>
            <a:chExt cx="1054249"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514581" y="1193285"/>
              <a:ext cx="1054249" cy="461665"/>
            </a:xfrm>
            <a:prstGeom prst="rect">
              <a:avLst/>
            </a:prstGeom>
            <a:noFill/>
          </p:spPr>
          <p:txBody>
            <a:bodyPr wrap="square" rtlCol="0">
              <a:spAutoFit/>
            </a:bodyPr>
            <a:lstStyle/>
            <a:p>
              <a:r>
                <a:rPr lang="en-US" altLang="zh-CN" sz="2400" dirty="0" smtClean="0">
                  <a:solidFill>
                    <a:schemeClr val="bg1"/>
                  </a:solidFill>
                </a:rPr>
                <a:t>twelve</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1021595"/>
            <a:ext cx="4647304" cy="1323439"/>
          </a:xfrm>
          <a:prstGeom prst="rect">
            <a:avLst/>
          </a:prstGeom>
        </p:spPr>
        <p:txBody>
          <a:bodyPr wrap="square">
            <a:spAutoFit/>
          </a:bodyPr>
          <a:lstStyle/>
          <a:p>
            <a:r>
              <a:rPr lang="en-US" altLang="zh-CN" sz="1600" dirty="0" smtClean="0">
                <a:latin typeface="楷体" pitchFamily="49" charset="-122"/>
                <a:ea typeface="楷体" pitchFamily="49" charset="-122"/>
              </a:rPr>
              <a:t>DEQ-</a:t>
            </a:r>
            <a:r>
              <a:rPr lang="zh-CN" altLang="en-US" sz="1600" dirty="0" smtClean="0">
                <a:latin typeface="楷体" pitchFamily="49" charset="-122"/>
                <a:ea typeface="楷体" pitchFamily="49" charset="-122"/>
              </a:rPr>
              <a:t>目的港码头交货（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指定目的港）。是指将货物交付给买方，但不办理货物进口清关手续，卖方负担将货物运抵卸货港并卸至码头为止的一切费用与风险。买方则负担随后的一切费用和风险。</a:t>
            </a:r>
            <a:endParaRPr lang="zh-CN" altLang="en-US" sz="1600" dirty="0">
              <a:latin typeface="楷体" pitchFamily="49" charset="-122"/>
              <a:ea typeface="楷体" pitchFamily="49" charset="-122"/>
            </a:endParaRPr>
          </a:p>
        </p:txBody>
      </p:sp>
      <p:sp>
        <p:nvSpPr>
          <p:cNvPr id="14" name="矩形 13"/>
          <p:cNvSpPr/>
          <p:nvPr/>
        </p:nvSpPr>
        <p:spPr>
          <a:xfrm>
            <a:off x="7024750" y="1021595"/>
            <a:ext cx="4636539" cy="2554545"/>
          </a:xfrm>
          <a:prstGeom prst="rect">
            <a:avLst/>
          </a:prstGeom>
        </p:spPr>
        <p:txBody>
          <a:bodyPr wrap="square">
            <a:spAutoFit/>
          </a:bodyPr>
          <a:lstStyle/>
          <a:p>
            <a:r>
              <a:rPr lang="en-US" altLang="zh-CN" sz="1600" dirty="0" smtClean="0">
                <a:latin typeface="楷体" pitchFamily="49" charset="-122"/>
                <a:ea typeface="楷体" pitchFamily="49" charset="-122"/>
              </a:rPr>
              <a:t>DDU</a:t>
            </a:r>
            <a:r>
              <a:rPr lang="zh-CN" altLang="en-US" sz="1600" dirty="0" smtClean="0">
                <a:latin typeface="楷体" pitchFamily="49" charset="-122"/>
                <a:ea typeface="楷体" pitchFamily="49" charset="-122"/>
              </a:rPr>
              <a:t>进口国未完税交货（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指定目的地）。 是指卖方将货物运至进口国指定的目的地交付给买方，不办理进口手续，也不从交货的运输工具上将货物卸下，即完成交货。卖方应该承担货物运至指定目的地为止的一切费用与风险，不包括在需要办理海关手续时在目的地进口应缴纳的任何“税费”（包括办理海关手续的责任和风险，以及交纳手续费、关税、税款和其他费用）。买方必须承担此项“税费”和因其未能及时办理货物进口清关手续而引起的费用和风险。</a:t>
            </a:r>
            <a:endParaRPr lang="zh-CN" altLang="en-US" sz="1600" dirty="0">
              <a:latin typeface="楷体" pitchFamily="49" charset="-122"/>
              <a:ea typeface="楷体" pitchFamily="49" charset="-122"/>
            </a:endParaRPr>
          </a:p>
        </p:txBody>
      </p:sp>
      <p:pic>
        <p:nvPicPr>
          <p:cNvPr id="16" name="图片 15" descr="11.jpg"/>
          <p:cNvPicPr>
            <a:picLocks noChangeAspect="1"/>
          </p:cNvPicPr>
          <p:nvPr/>
        </p:nvPicPr>
        <p:blipFill>
          <a:blip r:embed="rId3" cstate="print"/>
          <a:stretch>
            <a:fillRect/>
          </a:stretch>
        </p:blipFill>
        <p:spPr>
          <a:xfrm>
            <a:off x="1247887" y="3755589"/>
            <a:ext cx="4270786" cy="2073111"/>
          </a:xfrm>
          <a:prstGeom prst="rect">
            <a:avLst/>
          </a:prstGeom>
        </p:spPr>
      </p:pic>
      <p:pic>
        <p:nvPicPr>
          <p:cNvPr id="17" name="图片 16" descr="12.jpg"/>
          <p:cNvPicPr>
            <a:picLocks noChangeAspect="1"/>
          </p:cNvPicPr>
          <p:nvPr/>
        </p:nvPicPr>
        <p:blipFill>
          <a:blip r:embed="rId4" cstate="print"/>
          <a:stretch>
            <a:fillRect/>
          </a:stretch>
        </p:blipFill>
        <p:spPr>
          <a:xfrm>
            <a:off x="7164592" y="3653715"/>
            <a:ext cx="4303060" cy="2294965"/>
          </a:xfrm>
          <a:prstGeom prst="rect">
            <a:avLst/>
          </a:prstGeom>
        </p:spPr>
      </p:pic>
      <p:sp>
        <p:nvSpPr>
          <p:cNvPr id="1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776524" y="938966"/>
            <a:ext cx="1106060" cy="906327"/>
            <a:chOff x="507585" y="981995"/>
            <a:chExt cx="1106060"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507585" y="1214801"/>
              <a:ext cx="1106060" cy="400110"/>
            </a:xfrm>
            <a:prstGeom prst="rect">
              <a:avLst/>
            </a:prstGeom>
            <a:noFill/>
          </p:spPr>
          <p:txBody>
            <a:bodyPr wrap="square" rtlCol="0">
              <a:spAutoFit/>
            </a:bodyPr>
            <a:lstStyle/>
            <a:p>
              <a:r>
                <a:rPr lang="en-US" altLang="zh-CN" sz="2000" dirty="0" smtClean="0">
                  <a:solidFill>
                    <a:schemeClr val="bg1"/>
                  </a:solidFill>
                </a:rPr>
                <a:t>thirteen</a:t>
              </a:r>
              <a:endParaRPr lang="zh-CN" altLang="en-US" sz="20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7" name="矩形 6"/>
          <p:cNvSpPr/>
          <p:nvPr/>
        </p:nvSpPr>
        <p:spPr>
          <a:xfrm>
            <a:off x="2065469" y="1412877"/>
            <a:ext cx="8982636" cy="1077218"/>
          </a:xfrm>
          <a:prstGeom prst="rect">
            <a:avLst/>
          </a:prstGeom>
        </p:spPr>
        <p:txBody>
          <a:bodyPr wrap="square">
            <a:spAutoFit/>
          </a:bodyPr>
          <a:lstStyle/>
          <a:p>
            <a:r>
              <a:rPr lang="en-US" altLang="zh-CN" sz="1600" dirty="0" smtClean="0">
                <a:latin typeface="楷体" pitchFamily="49" charset="-122"/>
                <a:ea typeface="楷体" pitchFamily="49" charset="-122"/>
              </a:rPr>
              <a:t>DDP -</a:t>
            </a:r>
            <a:r>
              <a:rPr lang="zh-CN" altLang="en-US" sz="1600" dirty="0" smtClean="0">
                <a:latin typeface="楷体" pitchFamily="49" charset="-122"/>
                <a:ea typeface="楷体" pitchFamily="49" charset="-122"/>
              </a:rPr>
              <a:t>进口国完税后交货（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目的地）。是指卖方将货物运至进口国指定地点，将在交货运输工具上尚未卸下的货物交付给买方，卖方负责办理进口报关手续，交付在需要办理海关手续时在目的地应缴纳的任何进口“税费”。卖方负担将货物交付给买方前的一切费用和风险。如卖方无法直接或间接的取得进口许可证时不宜采用该术语。</a:t>
            </a:r>
            <a:r>
              <a:rPr lang="en-US" altLang="zh-CN" sz="1600" dirty="0" smtClean="0">
                <a:latin typeface="楷体" pitchFamily="49" charset="-122"/>
                <a:ea typeface="楷体" pitchFamily="49" charset="-122"/>
              </a:rPr>
              <a:t>DDP</a:t>
            </a:r>
            <a:r>
              <a:rPr lang="zh-CN" altLang="en-US" sz="1600" dirty="0" smtClean="0">
                <a:latin typeface="楷体" pitchFamily="49" charset="-122"/>
                <a:ea typeface="楷体" pitchFamily="49" charset="-122"/>
              </a:rPr>
              <a:t>是卖方责任最大的贸易术语。</a:t>
            </a:r>
            <a:endParaRPr lang="zh-CN" altLang="en-US" sz="1600" dirty="0">
              <a:latin typeface="楷体" pitchFamily="49" charset="-122"/>
              <a:ea typeface="楷体" pitchFamily="49" charset="-122"/>
            </a:endParaRPr>
          </a:p>
        </p:txBody>
      </p:sp>
      <p:pic>
        <p:nvPicPr>
          <p:cNvPr id="8" name="图片 7" descr="13.jpg"/>
          <p:cNvPicPr>
            <a:picLocks noChangeAspect="1"/>
          </p:cNvPicPr>
          <p:nvPr/>
        </p:nvPicPr>
        <p:blipFill>
          <a:blip r:embed="rId3" cstate="print"/>
          <a:stretch>
            <a:fillRect/>
          </a:stretch>
        </p:blipFill>
        <p:spPr>
          <a:xfrm>
            <a:off x="3067723" y="3105299"/>
            <a:ext cx="6056555" cy="3154456"/>
          </a:xfrm>
          <a:prstGeom prst="rect">
            <a:avLst/>
          </a:prstGeom>
        </p:spPr>
      </p:pic>
      <p:sp>
        <p:nvSpPr>
          <p:cNvPr id="9"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5" name="灯片编号占位符 4"/>
          <p:cNvSpPr>
            <a:spLocks noGrp="1"/>
          </p:cNvSpPr>
          <p:nvPr>
            <p:ph type="sldNum" sz="quarter" idx="17"/>
          </p:nvPr>
        </p:nvSpPr>
        <p:spPr/>
        <p:txBody>
          <a:bodyPr/>
          <a:lstStyle/>
          <a:p>
            <a:fld id="{E5E660FA-538A-4D28-A8EE-D81B76698285}" type="slidenum">
              <a:rPr lang="zh-CN" altLang="en-US" smtClean="0"/>
              <a:pPr/>
              <a:t>15</a:t>
            </a:fld>
            <a:endParaRPr lang="zh-CN" altLang="en-US"/>
          </a:p>
        </p:txBody>
      </p:sp>
      <p:sp>
        <p:nvSpPr>
          <p:cNvPr id="148" name="矩形 147"/>
          <p:cNvSpPr/>
          <p:nvPr/>
        </p:nvSpPr>
        <p:spPr>
          <a:xfrm>
            <a:off x="5138703" y="1473427"/>
            <a:ext cx="1914597" cy="3045017"/>
          </a:xfrm>
          <a:prstGeom prst="rect">
            <a:avLst/>
          </a:prstGeom>
          <a:noFill/>
          <a:ln w="19050" cap="flat" cmpd="sng" algn="ctr">
            <a:solidFill>
              <a:srgbClr val="FF6600"/>
            </a:solidFill>
            <a:prstDash val="solid"/>
            <a:miter lim="800000"/>
          </a:ln>
          <a:effectLst/>
        </p:spPr>
        <p:txBody>
          <a:bodyPr rtlCol="0" anchor="ctr"/>
          <a:lstStyle/>
          <a:p>
            <a:pPr algn="ctr">
              <a:defRPr/>
            </a:pPr>
            <a:endParaRPr lang="zh-CN" altLang="en-US" kern="0">
              <a:solidFill>
                <a:prstClr val="white"/>
              </a:solidFill>
            </a:endParaRPr>
          </a:p>
        </p:txBody>
      </p:sp>
      <p:sp>
        <p:nvSpPr>
          <p:cNvPr id="149" name="文本框 19"/>
          <p:cNvSpPr txBox="1"/>
          <p:nvPr/>
        </p:nvSpPr>
        <p:spPr>
          <a:xfrm>
            <a:off x="5365493" y="3971201"/>
            <a:ext cx="1568597" cy="484289"/>
          </a:xfrm>
          <a:prstGeom prst="rect">
            <a:avLst/>
          </a:prstGeom>
          <a:noFill/>
        </p:spPr>
        <p:txBody>
          <a:bodyPr vert="horz" wrap="none" rtlCol="0">
            <a:noAutofit/>
          </a:bodyPr>
          <a:lstStyle/>
          <a:p>
            <a:r>
              <a:rPr lang="zh-CN" altLang="en-US" sz="2400" b="1" spc="400" dirty="0">
                <a:solidFill>
                  <a:srgbClr val="FF6600"/>
                </a:solidFill>
                <a:latin typeface="微软雅黑" panose="020B0503020204020204" pitchFamily="34" charset="-122"/>
                <a:ea typeface="微软雅黑" panose="020B0503020204020204" pitchFamily="34" charset="-122"/>
              </a:rPr>
              <a:t>第 </a:t>
            </a:r>
            <a:r>
              <a:rPr lang="zh-CN" altLang="en-US" sz="2400" b="1" spc="400" dirty="0" smtClean="0">
                <a:solidFill>
                  <a:srgbClr val="FF6600"/>
                </a:solidFill>
                <a:latin typeface="微软雅黑" panose="020B0503020204020204" pitchFamily="34" charset="-122"/>
                <a:ea typeface="微软雅黑" panose="020B0503020204020204" pitchFamily="34" charset="-122"/>
              </a:rPr>
              <a:t>二 </a:t>
            </a:r>
            <a:r>
              <a:rPr lang="zh-CN" altLang="en-US" sz="2400" b="1" spc="400" dirty="0">
                <a:solidFill>
                  <a:srgbClr val="FF6600"/>
                </a:solidFill>
                <a:latin typeface="微软雅黑" panose="020B0503020204020204" pitchFamily="34" charset="-122"/>
                <a:ea typeface="微软雅黑" panose="020B0503020204020204" pitchFamily="34" charset="-122"/>
              </a:rPr>
              <a:t>章</a:t>
            </a:r>
          </a:p>
        </p:txBody>
      </p:sp>
      <p:sp>
        <p:nvSpPr>
          <p:cNvPr id="150" name="文本框 20"/>
          <p:cNvSpPr txBox="1"/>
          <p:nvPr/>
        </p:nvSpPr>
        <p:spPr>
          <a:xfrm>
            <a:off x="4015429" y="3307936"/>
            <a:ext cx="4161142" cy="393954"/>
          </a:xfrm>
          <a:prstGeom prst="rect">
            <a:avLst/>
          </a:prstGeom>
          <a:solidFill>
            <a:srgbClr val="FF6600"/>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151" name="矩形 150"/>
          <p:cNvSpPr/>
          <p:nvPr/>
        </p:nvSpPr>
        <p:spPr>
          <a:xfrm>
            <a:off x="5138702" y="6626004"/>
            <a:ext cx="1914597" cy="231996"/>
          </a:xfrm>
          <a:prstGeom prst="rect">
            <a:avLst/>
          </a:prstGeom>
          <a:solidFill>
            <a:srgbClr val="FF660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152"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3"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税务</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154"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FF6600"/>
                </a:solidFill>
                <a:latin typeface="微软雅黑" panose="020B0503020204020204" pitchFamily="34" charset="-122"/>
                <a:ea typeface="微软雅黑" panose="020B0503020204020204" pitchFamily="34" charset="-122"/>
              </a:rPr>
              <a:t>Part    one</a:t>
            </a:r>
            <a:endParaRPr lang="zh-CN" altLang="en-US" sz="4000" b="1" dirty="0">
              <a:solidFill>
                <a:srgbClr val="FF6600"/>
              </a:solidFill>
              <a:latin typeface="微软雅黑" panose="020B0503020204020204" pitchFamily="34" charset="-122"/>
              <a:ea typeface="微软雅黑" panose="020B0503020204020204" pitchFamily="34" charset="-122"/>
            </a:endParaRPr>
          </a:p>
        </p:txBody>
      </p:sp>
      <p:pic>
        <p:nvPicPr>
          <p:cNvPr id="156" name="图片 155" descr="image001.jpg"/>
          <p:cNvPicPr>
            <a:picLocks noChangeAspect="1"/>
          </p:cNvPicPr>
          <p:nvPr/>
        </p:nvPicPr>
        <p:blipFill>
          <a:blip r:embed="rId3" cstate="print"/>
          <a:stretch>
            <a:fillRect/>
          </a:stretch>
        </p:blipFill>
        <p:spPr>
          <a:xfrm>
            <a:off x="193638" y="0"/>
            <a:ext cx="2840018" cy="1401418"/>
          </a:xfrm>
          <a:prstGeom prst="rect">
            <a:avLst/>
          </a:prstGeom>
        </p:spPr>
      </p:pic>
    </p:spTree>
    <p:extLst>
      <p:ext uri="{BB962C8B-B14F-4D97-AF65-F5344CB8AC3E}">
        <p14:creationId xmlns="" xmlns:p14="http://schemas.microsoft.com/office/powerpoint/2010/main" val="238748059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63617" y="935580"/>
            <a:ext cx="9864761" cy="5566060"/>
            <a:chOff x="1182977" y="1451947"/>
            <a:chExt cx="2276630" cy="5566060"/>
          </a:xfrm>
          <a:solidFill>
            <a:srgbClr val="FF6600"/>
          </a:solidFill>
        </p:grpSpPr>
        <p:sp>
          <p:nvSpPr>
            <p:cNvPr id="14" name="矩形 13"/>
            <p:cNvSpPr/>
            <p:nvPr/>
          </p:nvSpPr>
          <p:spPr>
            <a:xfrm>
              <a:off x="1182977" y="2689412"/>
              <a:ext cx="2276630" cy="4313816"/>
            </a:xfrm>
            <a:prstGeom prst="rect">
              <a:avLst/>
            </a:prstGeom>
            <a:solidFill>
              <a:srgbClr val="FF6600"/>
            </a:solidFill>
            <a:ln>
              <a:noFill/>
            </a:ln>
            <a:effectLst>
              <a:outerShdw blurRad="1016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423387" y="1451947"/>
              <a:ext cx="1799953" cy="927001"/>
            </a:xfrm>
            <a:prstGeom prst="ellipse">
              <a:avLst/>
            </a:prstGeom>
            <a:solidFill>
              <a:srgbClr val="FF6600"/>
            </a:solidFill>
            <a:ln>
              <a:noFill/>
            </a:ln>
            <a:effectLst>
              <a:outerShdw blurRad="1016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76621" y="1452326"/>
              <a:ext cx="1293483" cy="923330"/>
            </a:xfrm>
            <a:prstGeom prst="rect">
              <a:avLst/>
            </a:prstGeom>
            <a:noFill/>
            <a:effectLst>
              <a:outerShdw blurRad="50800" dist="50800" dir="5400000" sx="1000" sy="1000" algn="ctr" rotWithShape="0">
                <a:srgbClr val="000000"/>
              </a:outerShdw>
            </a:effectLst>
          </p:spPr>
          <p:txBody>
            <a:bodyPr wrap="square">
              <a:spAutoFit/>
            </a:bodyPr>
            <a:lstStyle/>
            <a:p>
              <a:pPr algn="ctr"/>
              <a:r>
                <a:rPr lang="zh-CN" altLang="en-US" b="1" dirty="0" smtClean="0">
                  <a:solidFill>
                    <a:schemeClr val="bg1"/>
                  </a:solidFill>
                  <a:latin typeface="宋体" pitchFamily="2" charset="-122"/>
                  <a:ea typeface="宋体" pitchFamily="2" charset="-122"/>
                </a:rPr>
                <a:t>国家税务总局 </a:t>
              </a:r>
              <a:endParaRPr lang="en-US" altLang="zh-CN" b="1" dirty="0" smtClean="0">
                <a:solidFill>
                  <a:schemeClr val="bg1"/>
                </a:solidFill>
                <a:latin typeface="宋体" pitchFamily="2" charset="-122"/>
                <a:ea typeface="宋体" pitchFamily="2" charset="-122"/>
              </a:endParaRPr>
            </a:p>
            <a:p>
              <a:pPr algn="ctr"/>
              <a:r>
                <a:rPr lang="zh-CN" altLang="en-US" b="1" dirty="0" smtClean="0">
                  <a:solidFill>
                    <a:schemeClr val="bg1"/>
                  </a:solidFill>
                  <a:latin typeface="宋体" pitchFamily="2" charset="-122"/>
                  <a:ea typeface="宋体" pitchFamily="2" charset="-122"/>
                </a:rPr>
                <a:t>关于加强海关进口增值税抵扣管理的公告 </a:t>
              </a:r>
              <a:endParaRPr lang="en-US" altLang="zh-CN" b="1" dirty="0" smtClean="0">
                <a:solidFill>
                  <a:schemeClr val="bg1"/>
                </a:solidFill>
                <a:latin typeface="宋体" pitchFamily="2" charset="-122"/>
                <a:ea typeface="宋体" pitchFamily="2" charset="-122"/>
              </a:endParaRPr>
            </a:p>
            <a:p>
              <a:pPr algn="ctr"/>
              <a:r>
                <a:rPr lang="zh-CN" altLang="en-US" b="1" dirty="0" smtClean="0">
                  <a:solidFill>
                    <a:schemeClr val="bg1"/>
                  </a:solidFill>
                  <a:latin typeface="宋体" pitchFamily="2" charset="-122"/>
                  <a:ea typeface="宋体" pitchFamily="2" charset="-122"/>
                </a:rPr>
                <a:t>国家税务总局公告</a:t>
              </a:r>
              <a:r>
                <a:rPr lang="en-US" altLang="zh-CN" b="1" dirty="0" smtClean="0">
                  <a:solidFill>
                    <a:schemeClr val="bg1"/>
                  </a:solidFill>
                  <a:latin typeface="宋体" pitchFamily="2" charset="-122"/>
                  <a:ea typeface="宋体" pitchFamily="2" charset="-122"/>
                </a:rPr>
                <a:t>2017</a:t>
              </a:r>
              <a:r>
                <a:rPr lang="zh-CN" altLang="en-US" b="1" dirty="0" smtClean="0">
                  <a:solidFill>
                    <a:schemeClr val="bg1"/>
                  </a:solidFill>
                  <a:latin typeface="宋体" pitchFamily="2" charset="-122"/>
                  <a:ea typeface="宋体" pitchFamily="2" charset="-122"/>
                </a:rPr>
                <a:t>年第</a:t>
              </a:r>
              <a:r>
                <a:rPr lang="en-US" altLang="zh-CN" b="1" dirty="0" smtClean="0">
                  <a:solidFill>
                    <a:schemeClr val="bg1"/>
                  </a:solidFill>
                  <a:latin typeface="宋体" pitchFamily="2" charset="-122"/>
                  <a:ea typeface="宋体" pitchFamily="2" charset="-122"/>
                </a:rPr>
                <a:t>3</a:t>
              </a:r>
              <a:r>
                <a:rPr lang="zh-CN" altLang="en-US" b="1" dirty="0" smtClean="0">
                  <a:solidFill>
                    <a:schemeClr val="bg1"/>
                  </a:solidFill>
                  <a:latin typeface="宋体" pitchFamily="2" charset="-122"/>
                  <a:ea typeface="宋体" pitchFamily="2" charset="-122"/>
                </a:rPr>
                <a:t>号</a:t>
              </a:r>
              <a:endParaRPr lang="zh-CN" altLang="en-US" b="1" dirty="0">
                <a:solidFill>
                  <a:schemeClr val="bg1"/>
                </a:solidFill>
                <a:latin typeface="宋体" pitchFamily="2" charset="-122"/>
                <a:ea typeface="宋体" pitchFamily="2" charset="-122"/>
              </a:endParaRPr>
            </a:p>
          </p:txBody>
        </p:sp>
        <p:sp>
          <p:nvSpPr>
            <p:cNvPr id="17" name="矩形 16"/>
            <p:cNvSpPr/>
            <p:nvPr/>
          </p:nvSpPr>
          <p:spPr>
            <a:xfrm>
              <a:off x="1324077" y="2986134"/>
              <a:ext cx="2013465" cy="4031873"/>
            </a:xfrm>
            <a:prstGeom prst="rect">
              <a:avLst/>
            </a:prstGeom>
            <a:noFill/>
          </p:spPr>
          <p:txBody>
            <a:bodyPr wrap="square">
              <a:spAutoFit/>
            </a:bodyPr>
            <a:lstStyle/>
            <a:p>
              <a:pP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    为保护纳税人合法权益，进一步加强增值税管理，打击利用海关进口增值税专用缴款书（以下简称“海关缴款书”）骗抵税款犯罪活动，税务总局决定全面提升海关缴款书稽核比对级别，强化对海关进口增值税的抵扣管理。现将有关事项公告如下：</a:t>
              </a:r>
            </a:p>
            <a:p>
              <a:pP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　　增值税一般纳税人进口货物时应准确填报企业名称，确保海关缴款书上的企业名称与税务登记的企业名称一致。税务机关将进口货物取得的属于增值税抵扣范围的海关缴款书信息与海关采集的缴款信息进行稽核比对。经稽核比对相符后，海关缴款书上注明的增值税额可作为进项税额在销项税额中抵扣。稽核比对不相符，所列税额暂不得抵扣，待核查确认海关缴款书票面信息与纳税人实际进口业务一致后，海关缴款书上注明的增值税额可作为进项税额在销项税额中抵扣。</a:t>
              </a:r>
            </a:p>
            <a:p>
              <a:pP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　　税务部门应加强对纳税人的辅导，充分利用多种渠道向全社会广泛宣传，赢得纳税人的理解和支持。</a:t>
              </a:r>
            </a:p>
            <a:p>
              <a:pP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　　本公告自发布之日起实施。</a:t>
              </a:r>
            </a:p>
            <a:p>
              <a:pP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　　特此公告。</a:t>
              </a:r>
              <a:endParaRPr lang="en-US" altLang="zh-CN" sz="1600" b="1" kern="100" dirty="0" smtClean="0">
                <a:solidFill>
                  <a:schemeClr val="bg1"/>
                </a:solidFill>
                <a:latin typeface="宋体" pitchFamily="2" charset="-122"/>
                <a:ea typeface="宋体" pitchFamily="2" charset="-122"/>
                <a:cs typeface="Times New Roman" panose="02020603050405020304" pitchFamily="18" charset="0"/>
              </a:endParaRPr>
            </a:p>
            <a:p>
              <a:pPr>
                <a:spcAft>
                  <a:spcPts val="0"/>
                </a:spcAft>
              </a:pPr>
              <a:endParaRPr lang="zh-CN" altLang="en-US" sz="1600" b="1" kern="100" dirty="0" smtClean="0">
                <a:solidFill>
                  <a:schemeClr val="bg1"/>
                </a:solidFill>
                <a:latin typeface="宋体" pitchFamily="2" charset="-122"/>
                <a:ea typeface="宋体" pitchFamily="2" charset="-122"/>
                <a:cs typeface="Times New Roman" panose="02020603050405020304" pitchFamily="18" charset="0"/>
              </a:endParaRPr>
            </a:p>
            <a:p>
              <a:pPr algn="r">
                <a:spcAft>
                  <a:spcPts val="0"/>
                </a:spcAft>
              </a:pP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国家税务总局</a:t>
              </a:r>
            </a:p>
            <a:p>
              <a:pPr algn="r">
                <a:spcAft>
                  <a:spcPts val="0"/>
                </a:spcAft>
              </a:pPr>
              <a:r>
                <a:rPr lang="en-US" altLang="zh-CN" sz="1600" b="1" kern="100" dirty="0" smtClean="0">
                  <a:solidFill>
                    <a:schemeClr val="bg1"/>
                  </a:solidFill>
                  <a:latin typeface="宋体" pitchFamily="2" charset="-122"/>
                  <a:ea typeface="宋体" pitchFamily="2" charset="-122"/>
                  <a:cs typeface="Times New Roman" panose="02020603050405020304" pitchFamily="18" charset="0"/>
                </a:rPr>
                <a:t>2017</a:t>
              </a: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年</a:t>
              </a:r>
              <a:r>
                <a:rPr lang="en-US" altLang="zh-CN" sz="1600" b="1" kern="100" dirty="0" smtClean="0">
                  <a:solidFill>
                    <a:schemeClr val="bg1"/>
                  </a:solidFill>
                  <a:latin typeface="宋体" pitchFamily="2" charset="-122"/>
                  <a:ea typeface="宋体" pitchFamily="2" charset="-122"/>
                  <a:cs typeface="Times New Roman" panose="02020603050405020304" pitchFamily="18" charset="0"/>
                </a:rPr>
                <a:t>2</a:t>
              </a: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月</a:t>
              </a:r>
              <a:r>
                <a:rPr lang="en-US" altLang="zh-CN" sz="1600" b="1" kern="100" dirty="0" smtClean="0">
                  <a:solidFill>
                    <a:schemeClr val="bg1"/>
                  </a:solidFill>
                  <a:latin typeface="宋体" pitchFamily="2" charset="-122"/>
                  <a:ea typeface="宋体" pitchFamily="2" charset="-122"/>
                  <a:cs typeface="Times New Roman" panose="02020603050405020304" pitchFamily="18" charset="0"/>
                </a:rPr>
                <a:t>13</a:t>
              </a:r>
              <a:r>
                <a:rPr lang="zh-CN" altLang="en-US" sz="1600" b="1" kern="100" dirty="0" smtClean="0">
                  <a:solidFill>
                    <a:schemeClr val="bg1"/>
                  </a:solidFill>
                  <a:latin typeface="宋体" pitchFamily="2" charset="-122"/>
                  <a:ea typeface="宋体" pitchFamily="2" charset="-122"/>
                  <a:cs typeface="Times New Roman" panose="02020603050405020304" pitchFamily="18" charset="0"/>
                </a:rPr>
                <a:t>日</a:t>
              </a:r>
              <a:endParaRPr lang="zh-CN" altLang="zh-CN" sz="1600" b="1" kern="100" dirty="0">
                <a:solidFill>
                  <a:schemeClr val="bg1"/>
                </a:solidFill>
                <a:latin typeface="宋体" pitchFamily="2" charset="-122"/>
                <a:ea typeface="宋体" pitchFamily="2" charset="-122"/>
                <a:cs typeface="Times New Roman" panose="02020603050405020304" pitchFamily="18" charset="0"/>
              </a:endParaRPr>
            </a:p>
          </p:txBody>
        </p:sp>
      </p:gr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grpSp>
        <p:nvGrpSpPr>
          <p:cNvPr id="11" name="组合 5"/>
          <p:cNvGrpSpPr/>
          <p:nvPr/>
        </p:nvGrpSpPr>
        <p:grpSpPr>
          <a:xfrm>
            <a:off x="521083" y="1258645"/>
            <a:ext cx="877410" cy="1430766"/>
            <a:chOff x="1058966" y="1854354"/>
            <a:chExt cx="885954" cy="1827420"/>
          </a:xfrm>
        </p:grpSpPr>
        <p:sp>
          <p:nvSpPr>
            <p:cNvPr id="13" name="等腰三角形 12"/>
            <p:cNvSpPr/>
            <p:nvPr/>
          </p:nvSpPr>
          <p:spPr>
            <a:xfrm rot="5400000">
              <a:off x="1830165" y="2714936"/>
              <a:ext cx="123255" cy="106255"/>
            </a:xfrm>
            <a:prstGeom prst="triangle">
              <a:avLst/>
            </a:prstGeom>
            <a:solidFill>
              <a:schemeClr val="accent5">
                <a:lumMod val="60000"/>
                <a:lumOff val="40000"/>
              </a:schemeClr>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058966" y="1854354"/>
              <a:ext cx="779699" cy="1827420"/>
            </a:xfrm>
            <a:prstGeom prst="roundRect">
              <a:avLst>
                <a:gd name="adj" fmla="val 50000"/>
              </a:avLst>
            </a:prstGeom>
            <a:solidFill>
              <a:schemeClr val="accent5">
                <a:lumMod val="60000"/>
                <a:lumOff val="40000"/>
              </a:schemeClr>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TextBox 18"/>
          <p:cNvSpPr txBox="1"/>
          <p:nvPr/>
        </p:nvSpPr>
        <p:spPr>
          <a:xfrm>
            <a:off x="612068" y="1463039"/>
            <a:ext cx="738664" cy="1271832"/>
          </a:xfrm>
          <a:prstGeom prst="rect">
            <a:avLst/>
          </a:prstGeom>
          <a:noFill/>
        </p:spPr>
        <p:txBody>
          <a:bodyPr vert="eaVert" wrap="square" rtlCol="0">
            <a:spAutoFit/>
          </a:bodyPr>
          <a:lstStyle/>
          <a:p>
            <a:r>
              <a:rPr lang="zh-CN" altLang="en-US" sz="3600" b="1" dirty="0" smtClean="0">
                <a:solidFill>
                  <a:srgbClr val="FF6600"/>
                </a:solidFill>
              </a:rPr>
              <a:t>解读</a:t>
            </a:r>
            <a:endParaRPr lang="zh-CN" altLang="en-US" sz="3600" b="1" dirty="0">
              <a:solidFill>
                <a:srgbClr val="FF6600"/>
              </a:solidFill>
            </a:endParaRPr>
          </a:p>
        </p:txBody>
      </p:sp>
      <p:sp>
        <p:nvSpPr>
          <p:cNvPr id="21" name="矩形 20"/>
          <p:cNvSpPr/>
          <p:nvPr/>
        </p:nvSpPr>
        <p:spPr>
          <a:xfrm>
            <a:off x="1409251" y="1275810"/>
            <a:ext cx="9800217" cy="4893647"/>
          </a:xfrm>
          <a:prstGeom prst="rect">
            <a:avLst/>
          </a:prstGeom>
        </p:spPr>
        <p:txBody>
          <a:bodyPr wrap="square">
            <a:spAutoFit/>
          </a:bodyPr>
          <a:lstStyle/>
          <a:p>
            <a:pPr algn="ctr"/>
            <a:r>
              <a:rPr lang="zh-CN" altLang="en-US" sz="2400" b="1" dirty="0" smtClean="0">
                <a:latin typeface="宋体" pitchFamily="2" charset="-122"/>
                <a:ea typeface="宋体" pitchFamily="2" charset="-122"/>
              </a:rPr>
              <a:t>关于</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国家税务总局关于加强海关进口增值税抵扣管理的公告</a:t>
            </a:r>
            <a:r>
              <a:rPr lang="en-US" altLang="zh-CN" sz="2400" b="1" dirty="0" smtClean="0">
                <a:latin typeface="宋体" pitchFamily="2" charset="-122"/>
                <a:ea typeface="宋体" pitchFamily="2" charset="-122"/>
              </a:rPr>
              <a:t>》</a:t>
            </a:r>
            <a:r>
              <a:rPr lang="zh-CN" altLang="en-US" sz="2400" b="1" dirty="0" smtClean="0">
                <a:latin typeface="宋体" pitchFamily="2" charset="-122"/>
                <a:ea typeface="宋体" pitchFamily="2" charset="-122"/>
              </a:rPr>
              <a:t>的解读</a:t>
            </a:r>
            <a:endParaRPr lang="en-US" altLang="zh-CN" sz="2400" b="1" dirty="0" smtClean="0">
              <a:latin typeface="宋体" pitchFamily="2" charset="-122"/>
              <a:ea typeface="宋体" pitchFamily="2" charset="-122"/>
            </a:endParaRPr>
          </a:p>
          <a:p>
            <a:endParaRPr lang="en-US" altLang="zh-CN"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一、发布本公告的背景是什么？</a:t>
            </a:r>
          </a:p>
          <a:p>
            <a:r>
              <a:rPr lang="zh-CN" altLang="en-US" sz="1600" dirty="0" smtClean="0">
                <a:latin typeface="宋体" pitchFamily="2" charset="-122"/>
                <a:ea typeface="宋体" pitchFamily="2" charset="-122"/>
              </a:rPr>
              <a:t>　　近年来，不法分子利用非法获取的海关进口增值税专用缴款书骗抵增值税的案件屡屡发生，严重危害了进口增值税征管秩序。为保护纳税人合法权益，进一步加强增值税管理，打击利用海关缴款书骗抵税款犯罪活动，税务总局决定全面提升海关缴款书稽核比对级别，强化对海关进口增值税的抵扣管理。</a:t>
            </a:r>
          </a:p>
          <a:p>
            <a:r>
              <a:rPr lang="zh-CN" altLang="en-US" sz="1600" dirty="0" smtClean="0">
                <a:latin typeface="宋体" pitchFamily="2" charset="-122"/>
                <a:ea typeface="宋体" pitchFamily="2" charset="-122"/>
              </a:rPr>
              <a:t>　　</a:t>
            </a:r>
            <a:endParaRPr lang="en-US" altLang="zh-CN"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二、公告适用的范围是什么？</a:t>
            </a:r>
          </a:p>
          <a:p>
            <a:r>
              <a:rPr lang="zh-CN" altLang="en-US" sz="1600" dirty="0" smtClean="0">
                <a:latin typeface="宋体" pitchFamily="2" charset="-122"/>
                <a:ea typeface="宋体" pitchFamily="2" charset="-122"/>
              </a:rPr>
              <a:t>　　进口货物并取得属于增值税扣税范围海关缴款书的增值税一般纳税人适用此公告。</a:t>
            </a:r>
          </a:p>
          <a:p>
            <a:r>
              <a:rPr lang="zh-CN" altLang="en-US" sz="1600" dirty="0" smtClean="0">
                <a:latin typeface="宋体" pitchFamily="2" charset="-122"/>
                <a:ea typeface="宋体" pitchFamily="2" charset="-122"/>
              </a:rPr>
              <a:t>　　</a:t>
            </a:r>
            <a:endParaRPr lang="en-US" altLang="zh-CN"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三、纳税人进口增值税允许抵扣的条件？</a:t>
            </a:r>
          </a:p>
          <a:p>
            <a:r>
              <a:rPr lang="zh-CN" altLang="en-US" sz="1600" dirty="0" smtClean="0">
                <a:latin typeface="宋体" pitchFamily="2" charset="-122"/>
                <a:ea typeface="宋体" pitchFamily="2" charset="-122"/>
              </a:rPr>
              <a:t>　　纳税人在取得海关缴款书后按照有关规定提交海关缴款书相关信息申请稽核比对。税务机关将纳税人提交的信息与海关传输的信息进行稽核，比对相符后其增值税额方能作为进项税额在销项税额中抵扣，逾期未提交的进项税额不予抵扣。</a:t>
            </a:r>
            <a:endParaRPr lang="en-US" altLang="zh-CN" sz="1600" dirty="0" smtClean="0">
              <a:latin typeface="宋体" pitchFamily="2" charset="-122"/>
              <a:ea typeface="宋体" pitchFamily="2" charset="-122"/>
            </a:endParaRPr>
          </a:p>
          <a:p>
            <a:endParaRPr lang="zh-CN" altLang="en-US"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四、税务机关应当做好哪些工作？</a:t>
            </a:r>
          </a:p>
          <a:p>
            <a:r>
              <a:rPr lang="zh-CN" altLang="en-US" sz="1600" dirty="0" smtClean="0">
                <a:latin typeface="宋体" pitchFamily="2" charset="-122"/>
                <a:ea typeface="宋体" pitchFamily="2" charset="-122"/>
              </a:rPr>
              <a:t>　　税务机关应密切关注稽核比对结果为重号的情况，采取有效措施进行快速筛查处理，维护海关进口增值税抵扣管理的正常秩序，同时对此项工作的重要意义进行广泛宣传，赢得纳税人的理解和支持。</a:t>
            </a:r>
          </a:p>
          <a:p>
            <a:endParaRPr lang="zh-CN" altLang="en-US" sz="1600"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grpSp>
        <p:nvGrpSpPr>
          <p:cNvPr id="3" name="组合 12"/>
          <p:cNvGrpSpPr/>
          <p:nvPr/>
        </p:nvGrpSpPr>
        <p:grpSpPr>
          <a:xfrm>
            <a:off x="1163617" y="817242"/>
            <a:ext cx="9864761" cy="5933612"/>
            <a:chOff x="1182977" y="1333609"/>
            <a:chExt cx="2276630" cy="5933612"/>
          </a:xfrm>
          <a:solidFill>
            <a:srgbClr val="FF6600"/>
          </a:solidFill>
        </p:grpSpPr>
        <p:sp>
          <p:nvSpPr>
            <p:cNvPr id="14" name="矩形 13"/>
            <p:cNvSpPr/>
            <p:nvPr/>
          </p:nvSpPr>
          <p:spPr>
            <a:xfrm>
              <a:off x="1182977" y="2689411"/>
              <a:ext cx="2276630" cy="4475181"/>
            </a:xfrm>
            <a:prstGeom prst="rect">
              <a:avLst/>
            </a:prstGeom>
            <a:solidFill>
              <a:srgbClr val="FF6600"/>
            </a:solidFill>
            <a:ln>
              <a:noFill/>
            </a:ln>
            <a:effectLst>
              <a:outerShdw blurRad="1016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492074" y="1333609"/>
              <a:ext cx="1658438" cy="1215949"/>
            </a:xfrm>
            <a:prstGeom prst="ellipse">
              <a:avLst/>
            </a:prstGeom>
            <a:solidFill>
              <a:srgbClr val="FF6600"/>
            </a:solidFill>
            <a:ln>
              <a:noFill/>
            </a:ln>
            <a:effectLst>
              <a:outerShdw blurRad="1016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84482" y="1355504"/>
              <a:ext cx="1273621" cy="1200329"/>
            </a:xfrm>
            <a:prstGeom prst="rect">
              <a:avLst/>
            </a:prstGeom>
            <a:noFill/>
            <a:effectLst>
              <a:outerShdw blurRad="50800" dist="50800" dir="5400000" sx="1000" sy="1000" algn="ctr" rotWithShape="0">
                <a:srgbClr val="000000"/>
              </a:outerShdw>
            </a:effectLst>
          </p:spPr>
          <p:txBody>
            <a:bodyPr wrap="square">
              <a:spAutoFit/>
            </a:bodyPr>
            <a:lstStyle/>
            <a:p>
              <a:pPr algn="ctr"/>
              <a:r>
                <a:rPr lang="zh-CN" altLang="en-US" b="1" kern="100" dirty="0" smtClean="0">
                  <a:solidFill>
                    <a:schemeClr val="bg1"/>
                  </a:solidFill>
                  <a:latin typeface="宋体" pitchFamily="2" charset="-122"/>
                  <a:ea typeface="宋体" pitchFamily="2" charset="-122"/>
                  <a:cs typeface="Times New Roman" panose="02020603050405020304" pitchFamily="18" charset="0"/>
                </a:rPr>
                <a:t>国家税务总局 </a:t>
              </a:r>
              <a:endParaRPr lang="en-US" altLang="zh-CN" b="1" kern="100" dirty="0" smtClean="0">
                <a:solidFill>
                  <a:schemeClr val="bg1"/>
                </a:solidFill>
                <a:latin typeface="宋体" pitchFamily="2" charset="-122"/>
                <a:ea typeface="宋体" pitchFamily="2" charset="-122"/>
                <a:cs typeface="Times New Roman" panose="02020603050405020304" pitchFamily="18" charset="0"/>
              </a:endParaRPr>
            </a:p>
            <a:p>
              <a:pPr algn="ctr"/>
              <a:r>
                <a:rPr lang="zh-CN" altLang="en-US" b="1" kern="100" dirty="0" smtClean="0">
                  <a:solidFill>
                    <a:schemeClr val="bg1"/>
                  </a:solidFill>
                  <a:latin typeface="宋体" pitchFamily="2" charset="-122"/>
                  <a:ea typeface="宋体" pitchFamily="2" charset="-122"/>
                  <a:cs typeface="Times New Roman" panose="02020603050405020304" pitchFamily="18" charset="0"/>
                </a:rPr>
                <a:t>关于开展鉴证咨询业增值税小规模纳税人自开增值税专用发票试点工作有关事项的公告 </a:t>
              </a:r>
              <a:endParaRPr lang="en-US" altLang="zh-CN" b="1" kern="100" dirty="0" smtClean="0">
                <a:solidFill>
                  <a:schemeClr val="bg1"/>
                </a:solidFill>
                <a:latin typeface="宋体" pitchFamily="2" charset="-122"/>
                <a:ea typeface="宋体" pitchFamily="2" charset="-122"/>
                <a:cs typeface="Times New Roman" panose="02020603050405020304" pitchFamily="18" charset="0"/>
              </a:endParaRPr>
            </a:p>
            <a:p>
              <a:pPr algn="ctr"/>
              <a:r>
                <a:rPr lang="zh-CN" altLang="en-US" b="1" kern="100" dirty="0" smtClean="0">
                  <a:solidFill>
                    <a:schemeClr val="bg1"/>
                  </a:solidFill>
                  <a:latin typeface="宋体" pitchFamily="2" charset="-122"/>
                  <a:ea typeface="宋体" pitchFamily="2" charset="-122"/>
                  <a:cs typeface="Times New Roman" panose="02020603050405020304" pitchFamily="18" charset="0"/>
                </a:rPr>
                <a:t>国家税务总局公告</a:t>
              </a:r>
              <a:r>
                <a:rPr lang="en-US" altLang="zh-CN" b="1" kern="100" dirty="0" smtClean="0">
                  <a:solidFill>
                    <a:schemeClr val="bg1"/>
                  </a:solidFill>
                  <a:latin typeface="宋体" pitchFamily="2" charset="-122"/>
                  <a:ea typeface="宋体" pitchFamily="2" charset="-122"/>
                  <a:cs typeface="Times New Roman" panose="02020603050405020304" pitchFamily="18" charset="0"/>
                </a:rPr>
                <a:t>2017</a:t>
              </a:r>
              <a:r>
                <a:rPr lang="zh-CN" altLang="en-US" b="1" kern="100" dirty="0" smtClean="0">
                  <a:solidFill>
                    <a:schemeClr val="bg1"/>
                  </a:solidFill>
                  <a:latin typeface="宋体" pitchFamily="2" charset="-122"/>
                  <a:ea typeface="宋体" pitchFamily="2" charset="-122"/>
                  <a:cs typeface="Times New Roman" panose="02020603050405020304" pitchFamily="18" charset="0"/>
                </a:rPr>
                <a:t>年第</a:t>
              </a:r>
              <a:r>
                <a:rPr lang="en-US" altLang="zh-CN" b="1" kern="100" dirty="0" smtClean="0">
                  <a:solidFill>
                    <a:schemeClr val="bg1"/>
                  </a:solidFill>
                  <a:latin typeface="宋体" pitchFamily="2" charset="-122"/>
                  <a:ea typeface="宋体" pitchFamily="2" charset="-122"/>
                  <a:cs typeface="Times New Roman" panose="02020603050405020304" pitchFamily="18" charset="0"/>
                </a:rPr>
                <a:t>4</a:t>
              </a:r>
              <a:r>
                <a:rPr lang="zh-CN" altLang="en-US" b="1" kern="100" dirty="0" smtClean="0">
                  <a:solidFill>
                    <a:schemeClr val="bg1"/>
                  </a:solidFill>
                  <a:latin typeface="宋体" pitchFamily="2" charset="-122"/>
                  <a:ea typeface="宋体" pitchFamily="2" charset="-122"/>
                  <a:cs typeface="Times New Roman" panose="02020603050405020304" pitchFamily="18" charset="0"/>
                </a:rPr>
                <a:t>号</a:t>
              </a:r>
              <a:endParaRPr lang="zh-CN" altLang="en-US" b="1" dirty="0">
                <a:solidFill>
                  <a:schemeClr val="bg1"/>
                </a:solidFill>
                <a:latin typeface="宋体" pitchFamily="2" charset="-122"/>
                <a:ea typeface="宋体" pitchFamily="2" charset="-122"/>
              </a:endParaRPr>
            </a:p>
          </p:txBody>
        </p:sp>
        <p:sp>
          <p:nvSpPr>
            <p:cNvPr id="17" name="矩形 16"/>
            <p:cNvSpPr/>
            <p:nvPr/>
          </p:nvSpPr>
          <p:spPr>
            <a:xfrm>
              <a:off x="1249596" y="3050682"/>
              <a:ext cx="2135117" cy="4216539"/>
            </a:xfrm>
            <a:prstGeom prst="rect">
              <a:avLst/>
            </a:prstGeom>
            <a:noFill/>
          </p:spPr>
          <p:txBody>
            <a:bodyPr wrap="square">
              <a:spAutoFit/>
            </a:bodyPr>
            <a:lstStyle/>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为保障全面推开营改增试点工作顺利实施</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方便纳税人发票使用，税务总局决定，将鉴证咨询业纳入增值税小规模纳税人自行开具增值税专用发票（以下简称“专用发票”）试点范围。现将有关事项公告如下：</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一、试点内容</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（一）全国范围内月销售额超过</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3</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万元（或季销售额超过</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9</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万元）的鉴证咨询业增值税小规模纳税人（以下简称“试点纳税人”）提供认证服务、鉴证服务、咨询服务、销售货物或发生其他增值税应税行为，需要开具专用发票的，可以通过增值税发票管理新系统自行开具，主管国税机关不再为其代开。</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试点纳税人销售其取得的不动产，需要开具专用发票的，仍须向地税机关申请代开。</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（二）试点纳税人所开具的专用发票应缴纳的税款，应在规定的纳税申报期内，向主管税务机关申报纳税。在填写增值税纳税申报表时，应将当期开具专用发票的销售额，按照</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3%</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和</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5%</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的征收率，分别填写在</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增值税纳税申报表</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（小规模纳税人适用）第</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2</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栏和第</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5</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栏“税务机关代开的增值税专用发票不含税销售额”的“本期数”相应栏次中。</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二、有关要求</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（一）主管税务机关要加强对试点纳税人的培训辅导，保障纳税人正确开具专用发票，同时要强化风险防控，加强数据分析比对，认真总结试点经验。</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（二）试点纳税人应严格按照专用发票管理有关规定领用、保管、开具专用发票。</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本公告自</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2017</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年</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3</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月</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1</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日起施行。</a:t>
              </a:r>
            </a:p>
            <a:p>
              <a:pP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　　特此公告。</a:t>
              </a:r>
            </a:p>
            <a:p>
              <a:pPr algn="r">
                <a:spcAft>
                  <a:spcPts val="0"/>
                </a:spcAft>
              </a:pP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国家税务总局</a:t>
              </a:r>
            </a:p>
            <a:p>
              <a:pPr algn="r">
                <a:spcAft>
                  <a:spcPts val="0"/>
                </a:spcAft>
              </a:pP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2017</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年</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2</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月</a:t>
              </a:r>
              <a:r>
                <a:rPr lang="en-US" altLang="zh-CN" sz="1400" b="1" kern="100" dirty="0" smtClean="0">
                  <a:solidFill>
                    <a:schemeClr val="bg1"/>
                  </a:solidFill>
                  <a:latin typeface="宋体" pitchFamily="2" charset="-122"/>
                  <a:ea typeface="宋体" pitchFamily="2" charset="-122"/>
                  <a:cs typeface="Times New Roman" panose="02020603050405020304" pitchFamily="18" charset="0"/>
                </a:rPr>
                <a:t>22</a:t>
              </a:r>
              <a:r>
                <a:rPr lang="zh-CN" altLang="en-US" sz="1400" b="1" kern="100" dirty="0" smtClean="0">
                  <a:solidFill>
                    <a:schemeClr val="bg1"/>
                  </a:solidFill>
                  <a:latin typeface="宋体" pitchFamily="2" charset="-122"/>
                  <a:ea typeface="宋体" pitchFamily="2" charset="-122"/>
                  <a:cs typeface="Times New Roman" panose="02020603050405020304" pitchFamily="18" charset="0"/>
                </a:rPr>
                <a:t>日</a:t>
              </a:r>
            </a:p>
            <a:p>
              <a:pPr>
                <a:spcAft>
                  <a:spcPts val="0"/>
                </a:spcAft>
              </a:pPr>
              <a:endParaRPr lang="zh-CN" altLang="zh-CN" sz="1600" b="1" kern="100" dirty="0">
                <a:solidFill>
                  <a:schemeClr val="bg1"/>
                </a:solidFill>
                <a:latin typeface="宋体" pitchFamily="2" charset="-122"/>
                <a:ea typeface="宋体" pitchFamily="2" charset="-122"/>
                <a:cs typeface="Times New Roman" panose="02020603050405020304" pitchFamily="18" charset="0"/>
              </a:endParaRPr>
            </a:p>
          </p:txBody>
        </p:sp>
      </p:gr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grpSp>
        <p:nvGrpSpPr>
          <p:cNvPr id="3" name="组合 5"/>
          <p:cNvGrpSpPr/>
          <p:nvPr/>
        </p:nvGrpSpPr>
        <p:grpSpPr>
          <a:xfrm>
            <a:off x="521083" y="1258645"/>
            <a:ext cx="877410" cy="1430766"/>
            <a:chOff x="1058966" y="1854354"/>
            <a:chExt cx="885954" cy="1827420"/>
          </a:xfrm>
        </p:grpSpPr>
        <p:sp>
          <p:nvSpPr>
            <p:cNvPr id="13" name="等腰三角形 12"/>
            <p:cNvSpPr/>
            <p:nvPr/>
          </p:nvSpPr>
          <p:spPr>
            <a:xfrm rot="5400000">
              <a:off x="1830165" y="2714936"/>
              <a:ext cx="123255" cy="106255"/>
            </a:xfrm>
            <a:prstGeom prst="triangle">
              <a:avLst/>
            </a:prstGeom>
            <a:solidFill>
              <a:schemeClr val="accent5">
                <a:lumMod val="60000"/>
                <a:lumOff val="40000"/>
              </a:schemeClr>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058966" y="1854354"/>
              <a:ext cx="779699" cy="1827420"/>
            </a:xfrm>
            <a:prstGeom prst="roundRect">
              <a:avLst>
                <a:gd name="adj" fmla="val 50000"/>
              </a:avLst>
            </a:prstGeom>
            <a:solidFill>
              <a:schemeClr val="accent5">
                <a:lumMod val="60000"/>
                <a:lumOff val="40000"/>
              </a:schemeClr>
            </a:solidFill>
            <a:ln>
              <a:noFill/>
            </a:ln>
            <a:effectLst>
              <a:outerShdw blurRad="127000" dist="635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9" name="TextBox 18"/>
          <p:cNvSpPr txBox="1"/>
          <p:nvPr/>
        </p:nvSpPr>
        <p:spPr>
          <a:xfrm>
            <a:off x="612068" y="1463039"/>
            <a:ext cx="738664" cy="1271832"/>
          </a:xfrm>
          <a:prstGeom prst="rect">
            <a:avLst/>
          </a:prstGeom>
          <a:noFill/>
        </p:spPr>
        <p:txBody>
          <a:bodyPr vert="eaVert" wrap="square" rtlCol="0">
            <a:spAutoFit/>
          </a:bodyPr>
          <a:lstStyle/>
          <a:p>
            <a:r>
              <a:rPr lang="zh-CN" altLang="en-US" sz="3600" b="1" dirty="0" smtClean="0">
                <a:solidFill>
                  <a:srgbClr val="FF6600"/>
                </a:solidFill>
              </a:rPr>
              <a:t>解读</a:t>
            </a:r>
            <a:endParaRPr lang="zh-CN" altLang="en-US" sz="3600" b="1" dirty="0">
              <a:solidFill>
                <a:srgbClr val="FF6600"/>
              </a:solidFill>
            </a:endParaRPr>
          </a:p>
        </p:txBody>
      </p:sp>
      <p:sp>
        <p:nvSpPr>
          <p:cNvPr id="21" name="矩形 20"/>
          <p:cNvSpPr/>
          <p:nvPr/>
        </p:nvSpPr>
        <p:spPr>
          <a:xfrm>
            <a:off x="1409251" y="1189746"/>
            <a:ext cx="9800217" cy="4893647"/>
          </a:xfrm>
          <a:prstGeom prst="rect">
            <a:avLst/>
          </a:prstGeom>
        </p:spPr>
        <p:txBody>
          <a:bodyPr wrap="square">
            <a:spAutoFit/>
          </a:bodyPr>
          <a:lstStyle/>
          <a:p>
            <a:pPr algn="ctr"/>
            <a:r>
              <a:rPr lang="zh-CN" altLang="en-US" sz="2000" b="1" dirty="0" smtClean="0">
                <a:latin typeface="宋体" pitchFamily="2" charset="-122"/>
                <a:ea typeface="宋体" pitchFamily="2" charset="-122"/>
              </a:rPr>
              <a:t>关于</a:t>
            </a:r>
            <a:r>
              <a:rPr lang="en-US" altLang="zh-CN" sz="2000" b="1" dirty="0" smtClean="0">
                <a:latin typeface="宋体" pitchFamily="2" charset="-122"/>
                <a:ea typeface="宋体" pitchFamily="2" charset="-122"/>
              </a:rPr>
              <a:t>《</a:t>
            </a:r>
            <a:r>
              <a:rPr lang="zh-CN" altLang="en-US" sz="2000" b="1" dirty="0" smtClean="0">
                <a:latin typeface="宋体" pitchFamily="2" charset="-122"/>
                <a:ea typeface="宋体" pitchFamily="2" charset="-122"/>
              </a:rPr>
              <a:t>国家税务总局关于开展鉴证咨询业增值税小规模纳税人</a:t>
            </a:r>
            <a:endParaRPr lang="en-US" altLang="zh-CN" sz="2000" b="1" dirty="0" smtClean="0">
              <a:latin typeface="宋体" pitchFamily="2" charset="-122"/>
              <a:ea typeface="宋体" pitchFamily="2" charset="-122"/>
            </a:endParaRPr>
          </a:p>
          <a:p>
            <a:pPr algn="ctr"/>
            <a:r>
              <a:rPr lang="zh-CN" altLang="en-US" sz="2000" b="1" dirty="0" smtClean="0">
                <a:latin typeface="宋体" pitchFamily="2" charset="-122"/>
                <a:ea typeface="宋体" pitchFamily="2" charset="-122"/>
              </a:rPr>
              <a:t>自开增值税专用发票试点工作有关事项的公告</a:t>
            </a:r>
            <a:r>
              <a:rPr lang="en-US" altLang="zh-CN" sz="2000" b="1" dirty="0" smtClean="0">
                <a:latin typeface="宋体" pitchFamily="2" charset="-122"/>
                <a:ea typeface="宋体" pitchFamily="2" charset="-122"/>
              </a:rPr>
              <a:t>》</a:t>
            </a:r>
            <a:r>
              <a:rPr lang="zh-CN" altLang="en-US" sz="2000" b="1" dirty="0" smtClean="0">
                <a:latin typeface="宋体" pitchFamily="2" charset="-122"/>
                <a:ea typeface="宋体" pitchFamily="2" charset="-122"/>
              </a:rPr>
              <a:t>的解读 </a:t>
            </a:r>
            <a:endParaRPr lang="en-US" altLang="zh-CN" sz="2000" b="1" dirty="0" smtClean="0">
              <a:latin typeface="宋体" pitchFamily="2" charset="-122"/>
              <a:ea typeface="宋体" pitchFamily="2" charset="-122"/>
            </a:endParaRPr>
          </a:p>
          <a:p>
            <a:endParaRPr lang="en-US" altLang="zh-CN"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一、发布本公告的背景是什么？</a:t>
            </a:r>
          </a:p>
          <a:p>
            <a:r>
              <a:rPr lang="zh-CN" altLang="en-US" sz="1600" dirty="0" smtClean="0">
                <a:latin typeface="宋体" pitchFamily="2" charset="-122"/>
                <a:ea typeface="宋体" pitchFamily="2" charset="-122"/>
              </a:rPr>
              <a:t>　　为保障全面推开营改增试点工作顺利实施，税务总局自</a:t>
            </a:r>
            <a:r>
              <a:rPr lang="en-US" altLang="zh-CN" sz="1600" dirty="0" smtClean="0">
                <a:latin typeface="宋体" pitchFamily="2" charset="-122"/>
                <a:ea typeface="宋体" pitchFamily="2" charset="-122"/>
              </a:rPr>
              <a:t>2016</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8</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1</a:t>
            </a:r>
            <a:r>
              <a:rPr lang="zh-CN" altLang="en-US" sz="1600" dirty="0" smtClean="0">
                <a:latin typeface="宋体" pitchFamily="2" charset="-122"/>
                <a:ea typeface="宋体" pitchFamily="2" charset="-122"/>
              </a:rPr>
              <a:t>日起在</a:t>
            </a:r>
            <a:r>
              <a:rPr lang="en-US" altLang="zh-CN" sz="1600" dirty="0" smtClean="0">
                <a:latin typeface="宋体" pitchFamily="2" charset="-122"/>
                <a:ea typeface="宋体" pitchFamily="2" charset="-122"/>
              </a:rPr>
              <a:t>91</a:t>
            </a:r>
            <a:r>
              <a:rPr lang="zh-CN" altLang="en-US" sz="1600" dirty="0" smtClean="0">
                <a:latin typeface="宋体" pitchFamily="2" charset="-122"/>
                <a:ea typeface="宋体" pitchFamily="2" charset="-122"/>
              </a:rPr>
              <a:t>个城市开展了住宿业增值税小规模纳税人自开增值税专用发票（以下简称“专用发票”）试点工作，自</a:t>
            </a:r>
            <a:r>
              <a:rPr lang="en-US" altLang="zh-CN" sz="1600" dirty="0" smtClean="0">
                <a:latin typeface="宋体" pitchFamily="2" charset="-122"/>
                <a:ea typeface="宋体" pitchFamily="2" charset="-122"/>
              </a:rPr>
              <a:t>2016</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11</a:t>
            </a:r>
            <a:r>
              <a:rPr lang="zh-CN" altLang="en-US" sz="1600" dirty="0" smtClean="0">
                <a:latin typeface="宋体" pitchFamily="2" charset="-122"/>
                <a:ea typeface="宋体" pitchFamily="2" charset="-122"/>
              </a:rPr>
              <a:t>月起试点范围扩大至全国。目前试点情况平稳顺利，取得了良好效果。为进一步方便纳税人发票使用，税务总局决定，将鉴证咨询业增值税小规模纳税人纳入自行开具专用发票试点范围。</a:t>
            </a:r>
          </a:p>
          <a:p>
            <a:endParaRPr lang="en-US" altLang="zh-CN" sz="1600" dirty="0" smtClean="0">
              <a:latin typeface="宋体" pitchFamily="2" charset="-122"/>
              <a:ea typeface="宋体" pitchFamily="2" charset="-122"/>
            </a:endParaRPr>
          </a:p>
          <a:p>
            <a:r>
              <a:rPr lang="zh-CN" altLang="en-US" sz="1600" b="1" dirty="0" smtClean="0">
                <a:solidFill>
                  <a:srgbClr val="FF6600"/>
                </a:solidFill>
                <a:latin typeface="宋体" pitchFamily="2" charset="-122"/>
                <a:ea typeface="宋体" pitchFamily="2" charset="-122"/>
              </a:rPr>
              <a:t>二、公告的主要内容是什么？ </a:t>
            </a:r>
          </a:p>
          <a:p>
            <a:r>
              <a:rPr lang="zh-CN" altLang="en-US" sz="1600" dirty="0" smtClean="0">
                <a:latin typeface="宋体" pitchFamily="2" charset="-122"/>
                <a:ea typeface="宋体" pitchFamily="2" charset="-122"/>
              </a:rPr>
              <a:t>　　自</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1</a:t>
            </a:r>
            <a:r>
              <a:rPr lang="zh-CN" altLang="en-US" sz="1600" dirty="0" smtClean="0">
                <a:latin typeface="宋体" pitchFamily="2" charset="-122"/>
                <a:ea typeface="宋体" pitchFamily="2" charset="-122"/>
              </a:rPr>
              <a:t>日起，全国范围内月销售额超过</a:t>
            </a: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万元（或季销售额超过</a:t>
            </a:r>
            <a:r>
              <a:rPr lang="en-US" altLang="zh-CN" sz="1600" dirty="0" smtClean="0">
                <a:latin typeface="宋体" pitchFamily="2" charset="-122"/>
                <a:ea typeface="宋体" pitchFamily="2" charset="-122"/>
              </a:rPr>
              <a:t>9</a:t>
            </a:r>
            <a:r>
              <a:rPr lang="zh-CN" altLang="en-US" sz="1600" dirty="0" smtClean="0">
                <a:latin typeface="宋体" pitchFamily="2" charset="-122"/>
                <a:ea typeface="宋体" pitchFamily="2" charset="-122"/>
              </a:rPr>
              <a:t>万元）鉴证咨询业增值税小规模纳税人（以下简称“试点纳税人”）可自行开具专用发票。</a:t>
            </a:r>
          </a:p>
          <a:p>
            <a:r>
              <a:rPr lang="zh-CN" altLang="en-US" sz="1600" dirty="0" smtClean="0">
                <a:latin typeface="宋体" pitchFamily="2" charset="-122"/>
                <a:ea typeface="宋体" pitchFamily="2" charset="-122"/>
              </a:rPr>
              <a:t>　　试点纳税人提供认证服务、鉴证服务、咨询服务、销售货物或发生其他增值税应税行为，需要开具专用发票的，可以通过增值税发票管理新系统自行开具，主管国税机关不再为其代开。</a:t>
            </a:r>
          </a:p>
          <a:p>
            <a:r>
              <a:rPr lang="zh-CN" altLang="en-US" sz="1600" dirty="0" smtClean="0">
                <a:latin typeface="宋体" pitchFamily="2" charset="-122"/>
                <a:ea typeface="宋体" pitchFamily="2" charset="-122"/>
              </a:rPr>
              <a:t>　　试点纳税人销售其取得的不动产，需要开具专用发票的，仍须向地税机关申请代开。</a:t>
            </a:r>
          </a:p>
          <a:p>
            <a:r>
              <a:rPr lang="zh-CN" altLang="en-US" sz="1600" dirty="0" smtClean="0">
                <a:latin typeface="宋体" pitchFamily="2" charset="-122"/>
                <a:ea typeface="宋体" pitchFamily="2" charset="-122"/>
              </a:rPr>
              <a:t>　　试点纳税人所开具的专用发票应缴纳的税款，应在规定的纳税申报期内，向主管税务机关申报纳税。在填写增值税纳税申报表时，应将当期开具专用发票的销售额，按照</a:t>
            </a: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和</a:t>
            </a:r>
            <a:r>
              <a:rPr lang="en-US" altLang="zh-CN" sz="1600" dirty="0" smtClean="0">
                <a:latin typeface="宋体" pitchFamily="2" charset="-122"/>
                <a:ea typeface="宋体" pitchFamily="2" charset="-122"/>
              </a:rPr>
              <a:t>5%</a:t>
            </a:r>
            <a:r>
              <a:rPr lang="zh-CN" altLang="en-US" sz="1600" dirty="0" smtClean="0">
                <a:latin typeface="宋体" pitchFamily="2" charset="-122"/>
                <a:ea typeface="宋体" pitchFamily="2" charset="-122"/>
              </a:rPr>
              <a:t>的征收率，分别填写在</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增值税纳税申报表</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（小规模纳税人适用）第</a:t>
            </a: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栏和第</a:t>
            </a:r>
            <a:r>
              <a:rPr lang="en-US" altLang="zh-CN" sz="1600" dirty="0" smtClean="0">
                <a:latin typeface="宋体" pitchFamily="2" charset="-122"/>
                <a:ea typeface="宋体" pitchFamily="2" charset="-122"/>
              </a:rPr>
              <a:t>5</a:t>
            </a:r>
            <a:r>
              <a:rPr lang="zh-CN" altLang="en-US" sz="1600" dirty="0" smtClean="0">
                <a:latin typeface="宋体" pitchFamily="2" charset="-122"/>
                <a:ea typeface="宋体" pitchFamily="2" charset="-122"/>
              </a:rPr>
              <a:t>栏“税务机关代开的增值税专用发票不含税销售额”的“本期数”相应栏次中。</a:t>
            </a: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15" cstate="print"/>
          <a:stretch>
            <a:fillRect/>
          </a:stretch>
        </p:blipFill>
        <p:spPr>
          <a:xfrm>
            <a:off x="1" y="-5566"/>
            <a:ext cx="12191999" cy="6863566"/>
          </a:xfrm>
          <a:prstGeom prst="rect">
            <a:avLst/>
          </a:prstGeom>
        </p:spPr>
      </p:pic>
      <p:grpSp>
        <p:nvGrpSpPr>
          <p:cNvPr id="3" name="MH_Others_1"/>
          <p:cNvGrpSpPr/>
          <p:nvPr>
            <p:custDataLst>
              <p:tags r:id="rId1"/>
            </p:custDataLst>
          </p:nvPr>
        </p:nvGrpSpPr>
        <p:grpSpPr>
          <a:xfrm>
            <a:off x="770182" y="1125277"/>
            <a:ext cx="3514256" cy="1491905"/>
            <a:chOff x="918708" y="507434"/>
            <a:chExt cx="3516086" cy="1492250"/>
          </a:xfrm>
        </p:grpSpPr>
        <p:sp>
          <p:nvSpPr>
            <p:cNvPr id="5"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6"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tx1">
                      <a:lumMod val="75000"/>
                      <a:lumOff val="25000"/>
                    </a:schemeClr>
                  </a:solidFill>
                  <a:latin typeface="华文细黑" panose="02010600040101010101" pitchFamily="2" charset="-122"/>
                  <a:ea typeface="华文细黑" panose="02010600040101010101" pitchFamily="2" charset="-122"/>
                </a:rPr>
                <a:t>目</a:t>
              </a:r>
              <a:endParaRPr lang="en-US" altLang="zh-CN" sz="2800" b="1" spc="-300" dirty="0">
                <a:solidFill>
                  <a:schemeClr val="tx1">
                    <a:lumMod val="75000"/>
                    <a:lumOff val="25000"/>
                  </a:schemeClr>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tx1">
                      <a:lumMod val="75000"/>
                      <a:lumOff val="25000"/>
                    </a:schemeClr>
                  </a:solidFill>
                  <a:latin typeface="华文细黑" panose="02010600040101010101" pitchFamily="2" charset="-122"/>
                  <a:ea typeface="华文细黑" panose="02010600040101010101" pitchFamily="2" charset="-122"/>
                </a:rPr>
                <a:t>录</a:t>
              </a:r>
            </a:p>
          </p:txBody>
        </p:sp>
        <p:sp>
          <p:nvSpPr>
            <p:cNvPr id="7"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FF6600"/>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FF6600"/>
                </a:solidFill>
              </a:endParaRPr>
            </a:p>
          </p:txBody>
        </p:sp>
      </p:grpSp>
      <p:sp>
        <p:nvSpPr>
          <p:cNvPr id="8" name="MH_Others_2"/>
          <p:cNvSpPr/>
          <p:nvPr>
            <p:custDataLst>
              <p:tags r:id="rId2"/>
            </p:custDataLst>
          </p:nvPr>
        </p:nvSpPr>
        <p:spPr>
          <a:xfrm>
            <a:off x="3171766" y="3347216"/>
            <a:ext cx="562762" cy="5629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MH_Number_1">
            <a:hlinkClick r:id="" action="ppaction://noaction"/>
          </p:cNvPr>
          <p:cNvSpPr/>
          <p:nvPr>
            <p:custDataLst>
              <p:tags r:id="rId3"/>
            </p:custDataLst>
          </p:nvPr>
        </p:nvSpPr>
        <p:spPr>
          <a:xfrm>
            <a:off x="3599006" y="3347216"/>
            <a:ext cx="562762" cy="562925"/>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MH_Entry_1">
            <a:hlinkClick r:id="" action="ppaction://noaction"/>
          </p:cNvPr>
          <p:cNvSpPr txBox="1">
            <a:spLocks noChangeArrowheads="1"/>
          </p:cNvSpPr>
          <p:nvPr>
            <p:custDataLst>
              <p:tags r:id="rId4"/>
            </p:custDataLst>
          </p:nvPr>
        </p:nvSpPr>
        <p:spPr bwMode="auto">
          <a:xfrm>
            <a:off x="4259684" y="3194185"/>
            <a:ext cx="2870696" cy="86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7991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latin typeface="微软雅黑" panose="020B0503020204020204" pitchFamily="34" charset="-122"/>
              </a:rPr>
              <a:t>关务</a:t>
            </a:r>
            <a:endParaRPr lang="zh-CN" altLang="en-US" sz="2000" b="1" dirty="0">
              <a:solidFill>
                <a:schemeClr val="tx1">
                  <a:lumMod val="75000"/>
                  <a:lumOff val="25000"/>
                </a:schemeClr>
              </a:solidFill>
              <a:latin typeface="微软雅黑" panose="020B0503020204020204" pitchFamily="34" charset="-122"/>
            </a:endParaRPr>
          </a:p>
        </p:txBody>
      </p:sp>
      <p:sp>
        <p:nvSpPr>
          <p:cNvPr id="11" name="MH_Others_3"/>
          <p:cNvSpPr/>
          <p:nvPr>
            <p:custDataLst>
              <p:tags r:id="rId5"/>
            </p:custDataLst>
          </p:nvPr>
        </p:nvSpPr>
        <p:spPr>
          <a:xfrm>
            <a:off x="3171766" y="4595702"/>
            <a:ext cx="562762" cy="5629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MH_Number_2">
            <a:hlinkClick r:id="" action="ppaction://noaction"/>
          </p:cNvPr>
          <p:cNvSpPr/>
          <p:nvPr>
            <p:custDataLst>
              <p:tags r:id="rId6"/>
            </p:custDataLst>
          </p:nvPr>
        </p:nvSpPr>
        <p:spPr>
          <a:xfrm>
            <a:off x="3599006" y="4595702"/>
            <a:ext cx="562762" cy="562925"/>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MH_Entry_2">
            <a:hlinkClick r:id="" action="ppaction://noaction"/>
          </p:cNvPr>
          <p:cNvSpPr txBox="1">
            <a:spLocks noChangeArrowheads="1"/>
          </p:cNvSpPr>
          <p:nvPr>
            <p:custDataLst>
              <p:tags r:id="rId7"/>
            </p:custDataLst>
          </p:nvPr>
        </p:nvSpPr>
        <p:spPr bwMode="auto">
          <a:xfrm>
            <a:off x="4281444" y="4410021"/>
            <a:ext cx="2870696" cy="86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7991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latin typeface="微软雅黑" panose="020B0503020204020204" pitchFamily="34" charset="-122"/>
              </a:rPr>
              <a:t>税务</a:t>
            </a:r>
            <a:endParaRPr lang="zh-CN" altLang="en-US" sz="2000" b="1" dirty="0">
              <a:solidFill>
                <a:schemeClr val="tx1">
                  <a:lumMod val="75000"/>
                  <a:lumOff val="25000"/>
                </a:schemeClr>
              </a:solidFill>
              <a:latin typeface="微软雅黑" panose="020B0503020204020204" pitchFamily="34" charset="-122"/>
            </a:endParaRPr>
          </a:p>
        </p:txBody>
      </p:sp>
      <p:sp>
        <p:nvSpPr>
          <p:cNvPr id="14" name="MH_Others_2"/>
          <p:cNvSpPr/>
          <p:nvPr>
            <p:custDataLst>
              <p:tags r:id="rId8"/>
            </p:custDataLst>
          </p:nvPr>
        </p:nvSpPr>
        <p:spPr>
          <a:xfrm>
            <a:off x="7142668" y="3347216"/>
            <a:ext cx="562762" cy="5629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MH_Number_1">
            <a:hlinkClick r:id="" action="ppaction://noaction"/>
          </p:cNvPr>
          <p:cNvSpPr/>
          <p:nvPr>
            <p:custDataLst>
              <p:tags r:id="rId9"/>
            </p:custDataLst>
          </p:nvPr>
        </p:nvSpPr>
        <p:spPr>
          <a:xfrm>
            <a:off x="7569908" y="3347216"/>
            <a:ext cx="562762" cy="562925"/>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6" name="MH_Entry_1">
            <a:hlinkClick r:id="" action="ppaction://noaction"/>
          </p:cNvPr>
          <p:cNvSpPr txBox="1">
            <a:spLocks noChangeArrowheads="1"/>
          </p:cNvSpPr>
          <p:nvPr>
            <p:custDataLst>
              <p:tags r:id="rId10"/>
            </p:custDataLst>
          </p:nvPr>
        </p:nvSpPr>
        <p:spPr bwMode="auto">
          <a:xfrm>
            <a:off x="8263241" y="3194185"/>
            <a:ext cx="2870696" cy="86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7991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rPr>
              <a:t>归类</a:t>
            </a:r>
            <a:endParaRPr lang="zh-CN" altLang="en-US" sz="2000" b="1" dirty="0">
              <a:solidFill>
                <a:schemeClr val="tx1">
                  <a:lumMod val="75000"/>
                  <a:lumOff val="25000"/>
                </a:schemeClr>
              </a:solidFill>
            </a:endParaRPr>
          </a:p>
        </p:txBody>
      </p:sp>
      <p:sp>
        <p:nvSpPr>
          <p:cNvPr id="17" name="MH_Others_3"/>
          <p:cNvSpPr/>
          <p:nvPr>
            <p:custDataLst>
              <p:tags r:id="rId11"/>
            </p:custDataLst>
          </p:nvPr>
        </p:nvSpPr>
        <p:spPr>
          <a:xfrm>
            <a:off x="7142668" y="4595702"/>
            <a:ext cx="562762" cy="56292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8" name="MH_Number_2">
            <a:hlinkClick r:id="" action="ppaction://noaction"/>
          </p:cNvPr>
          <p:cNvSpPr/>
          <p:nvPr>
            <p:custDataLst>
              <p:tags r:id="rId12"/>
            </p:custDataLst>
          </p:nvPr>
        </p:nvSpPr>
        <p:spPr>
          <a:xfrm>
            <a:off x="7569908" y="4595702"/>
            <a:ext cx="562762" cy="562925"/>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91394" tIns="45697" rIns="91394" bIns="45697"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MH_Entry_2">
            <a:hlinkClick r:id="" action="ppaction://noaction"/>
          </p:cNvPr>
          <p:cNvSpPr txBox="1">
            <a:spLocks noChangeArrowheads="1"/>
          </p:cNvSpPr>
          <p:nvPr>
            <p:custDataLst>
              <p:tags r:id="rId13"/>
            </p:custDataLst>
          </p:nvPr>
        </p:nvSpPr>
        <p:spPr bwMode="auto">
          <a:xfrm>
            <a:off x="8263241" y="4431787"/>
            <a:ext cx="2870696" cy="86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7991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tx1">
                    <a:lumMod val="75000"/>
                    <a:lumOff val="25000"/>
                  </a:schemeClr>
                </a:solidFill>
              </a:rPr>
              <a:t>商检</a:t>
            </a:r>
            <a:endParaRPr lang="zh-CN" altLang="en-US" sz="2000" b="1" dirty="0">
              <a:solidFill>
                <a:schemeClr val="tx1">
                  <a:lumMod val="75000"/>
                  <a:lumOff val="25000"/>
                </a:schemeClr>
              </a:solidFill>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10" name="矩形 9"/>
          <p:cNvSpPr/>
          <p:nvPr/>
        </p:nvSpPr>
        <p:spPr>
          <a:xfrm>
            <a:off x="1638137" y="895319"/>
            <a:ext cx="8915727" cy="646331"/>
          </a:xfrm>
          <a:prstGeom prst="rect">
            <a:avLst/>
          </a:prstGeom>
          <a:solidFill>
            <a:schemeClr val="accent4">
              <a:lumMod val="40000"/>
              <a:lumOff val="60000"/>
            </a:schemeClr>
          </a:solidFill>
        </p:spPr>
        <p:txBody>
          <a:bodyPr wrap="square" lIns="91440" tIns="45720" rIns="91440" bIns="45720">
            <a:spAutoFit/>
          </a:bodyPr>
          <a:lstStyle/>
          <a:p>
            <a:pPr algn="ctr"/>
            <a:r>
              <a:rPr lang="zh-CN" altLang="en-US" sz="3600" b="1" cap="none" spc="100" dirty="0" smtClean="0">
                <a:ln w="18000">
                  <a:solidFill>
                    <a:srgbClr val="FF6600"/>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已认证的发票可以退回作废吗，如何处理？</a:t>
            </a:r>
            <a:endParaRPr lang="zh-CN" altLang="en-US" sz="3600" b="1" cap="none" spc="100" dirty="0">
              <a:ln w="18000">
                <a:solidFill>
                  <a:srgbClr val="FF6600"/>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1026" name="Picture 2" descr="C:\Users\Administrator\Desktop\ppt模板\ppt素材\94张职场场景商务人物png高清图片\94张职场场景商务人物png高清图片 (10).png"/>
          <p:cNvPicPr>
            <a:picLocks noChangeAspect="1" noChangeArrowheads="1"/>
          </p:cNvPicPr>
          <p:nvPr/>
        </p:nvPicPr>
        <p:blipFill>
          <a:blip r:embed="rId3" cstate="print"/>
          <a:srcRect/>
          <a:stretch>
            <a:fillRect/>
          </a:stretch>
        </p:blipFill>
        <p:spPr bwMode="auto">
          <a:xfrm>
            <a:off x="245792" y="2259570"/>
            <a:ext cx="3196646" cy="4598430"/>
          </a:xfrm>
          <a:prstGeom prst="rect">
            <a:avLst/>
          </a:prstGeom>
          <a:noFill/>
        </p:spPr>
      </p:pic>
      <p:sp>
        <p:nvSpPr>
          <p:cNvPr id="12" name="矩形 11"/>
          <p:cNvSpPr/>
          <p:nvPr/>
        </p:nvSpPr>
        <p:spPr>
          <a:xfrm>
            <a:off x="3474721" y="1889072"/>
            <a:ext cx="8186568" cy="4832092"/>
          </a:xfrm>
          <a:prstGeom prst="rect">
            <a:avLst/>
          </a:prstGeom>
        </p:spPr>
        <p:txBody>
          <a:bodyPr wrap="square">
            <a:spAutoFit/>
          </a:bodyPr>
          <a:lstStyle/>
          <a:p>
            <a:r>
              <a:rPr lang="zh-CN" altLang="en-US" b="1" dirty="0" smtClean="0">
                <a:latin typeface="楷体" pitchFamily="49" charset="-122"/>
                <a:ea typeface="楷体" pitchFamily="49" charset="-122"/>
              </a:rPr>
              <a:t>问：我们月底认证了进项发票，但是对方单位要收回作废，这个有什么影响吗？</a:t>
            </a:r>
          </a:p>
          <a:p>
            <a:endParaRPr lang="zh-CN" altLang="en-US"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答：</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国家税务总局关于修订</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增值税专用发票使用规定</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的通知</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（国税发</a:t>
            </a:r>
            <a:r>
              <a:rPr lang="en-US" altLang="zh-CN" sz="1600" dirty="0" smtClean="0">
                <a:latin typeface="楷体" pitchFamily="49" charset="-122"/>
                <a:ea typeface="楷体" pitchFamily="49" charset="-122"/>
              </a:rPr>
              <a:t>〔2006〕156</a:t>
            </a:r>
            <a:r>
              <a:rPr lang="zh-CN" altLang="en-US" sz="1600" dirty="0" smtClean="0">
                <a:latin typeface="楷体" pitchFamily="49" charset="-122"/>
                <a:ea typeface="楷体" pitchFamily="49" charset="-122"/>
              </a:rPr>
              <a:t>号）第二十条规定，同时具有下列情形的，为本规定所称作废条件：</a:t>
            </a:r>
          </a:p>
          <a:p>
            <a:endParaRPr lang="zh-CN" altLang="en-US"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1.</a:t>
            </a:r>
            <a:r>
              <a:rPr lang="zh-CN" altLang="en-US" sz="1600" dirty="0" smtClean="0">
                <a:latin typeface="楷体" pitchFamily="49" charset="-122"/>
                <a:ea typeface="楷体" pitchFamily="49" charset="-122"/>
              </a:rPr>
              <a:t>收到退回的发票联、抵扣联时间未超过销售方开票当月；</a:t>
            </a:r>
          </a:p>
          <a:p>
            <a:endParaRPr lang="zh-CN" altLang="en-US"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2.</a:t>
            </a:r>
            <a:r>
              <a:rPr lang="zh-CN" altLang="en-US" sz="1600" dirty="0" smtClean="0">
                <a:latin typeface="楷体" pitchFamily="49" charset="-122"/>
                <a:ea typeface="楷体" pitchFamily="49" charset="-122"/>
              </a:rPr>
              <a:t>销售方未抄税并且未记账；</a:t>
            </a:r>
          </a:p>
          <a:p>
            <a:endParaRPr lang="zh-CN" altLang="en-US" sz="1600" dirty="0" smtClean="0">
              <a:latin typeface="楷体" pitchFamily="49" charset="-122"/>
              <a:ea typeface="楷体" pitchFamily="49" charset="-122"/>
            </a:endParaRPr>
          </a:p>
          <a:p>
            <a:r>
              <a:rPr lang="en-US" altLang="zh-CN" sz="1600" dirty="0" smtClean="0">
                <a:latin typeface="楷体" pitchFamily="49" charset="-122"/>
                <a:ea typeface="楷体" pitchFamily="49" charset="-122"/>
              </a:rPr>
              <a:t>3.</a:t>
            </a:r>
            <a:r>
              <a:rPr lang="zh-CN" altLang="en-US" sz="1600" dirty="0" smtClean="0">
                <a:latin typeface="楷体" pitchFamily="49" charset="-122"/>
                <a:ea typeface="楷体" pitchFamily="49" charset="-122"/>
              </a:rPr>
              <a:t>购买方未认证或者认证结果为“纳税人识别号认证不符”、“专用发票代码、号码认证不符”。</a:t>
            </a:r>
          </a:p>
          <a:p>
            <a:endParaRPr lang="zh-CN" altLang="en-US"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该规定所称抄税，是报税前用</a:t>
            </a:r>
            <a:r>
              <a:rPr lang="en-US" altLang="zh-CN" sz="1600" dirty="0" smtClean="0">
                <a:latin typeface="楷体" pitchFamily="49" charset="-122"/>
                <a:ea typeface="楷体" pitchFamily="49" charset="-122"/>
              </a:rPr>
              <a:t>IC</a:t>
            </a:r>
            <a:r>
              <a:rPr lang="zh-CN" altLang="en-US" sz="1600" dirty="0" smtClean="0">
                <a:latin typeface="楷体" pitchFamily="49" charset="-122"/>
                <a:ea typeface="楷体" pitchFamily="49" charset="-122"/>
              </a:rPr>
              <a:t>卡或者</a:t>
            </a:r>
            <a:r>
              <a:rPr lang="en-US" altLang="zh-CN" sz="1600" dirty="0" smtClean="0">
                <a:latin typeface="楷体" pitchFamily="49" charset="-122"/>
                <a:ea typeface="楷体" pitchFamily="49" charset="-122"/>
              </a:rPr>
              <a:t>IC</a:t>
            </a:r>
            <a:r>
              <a:rPr lang="zh-CN" altLang="en-US" sz="1600" dirty="0" smtClean="0">
                <a:latin typeface="楷体" pitchFamily="49" charset="-122"/>
                <a:ea typeface="楷体" pitchFamily="49" charset="-122"/>
              </a:rPr>
              <a:t>卡和软盘抄取开票数据电文。因此，增值税专用发票开错后，尚未收回发票的抵扣联和发票联不可以作废。</a:t>
            </a:r>
          </a:p>
          <a:p>
            <a:endParaRPr lang="zh-CN" altLang="en-US"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第二十五条第一款规定，用于抵扣增值税进项税额的专用发票应经税务机关认证相符（国家税务总局另有规定的除外）。认证相符的专用发票应作为购买方的记账凭证，不得退还销售方。</a:t>
            </a:r>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税务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7" name="矩形 6"/>
          <p:cNvSpPr/>
          <p:nvPr/>
        </p:nvSpPr>
        <p:spPr>
          <a:xfrm>
            <a:off x="996875" y="965148"/>
            <a:ext cx="10198250" cy="2800767"/>
          </a:xfrm>
          <a:prstGeom prst="rect">
            <a:avLst/>
          </a:prstGeom>
        </p:spPr>
        <p:txBody>
          <a:bodyPr wrap="square">
            <a:spAutoFit/>
          </a:bodyPr>
          <a:lstStyle/>
          <a:p>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国家税务总局关于红字增值税发票开具有关问题的公告</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（国家税务总局公告</a:t>
            </a:r>
            <a:r>
              <a:rPr lang="en-US" altLang="zh-CN" sz="1600" dirty="0" smtClean="0">
                <a:latin typeface="楷体" pitchFamily="49" charset="-122"/>
                <a:ea typeface="楷体" pitchFamily="49" charset="-122"/>
              </a:rPr>
              <a:t>2016</a:t>
            </a:r>
            <a:r>
              <a:rPr lang="zh-CN" altLang="en-US" sz="1600" dirty="0" smtClean="0">
                <a:latin typeface="楷体" pitchFamily="49" charset="-122"/>
                <a:ea typeface="楷体" pitchFamily="49" charset="-122"/>
              </a:rPr>
              <a:t>年</a:t>
            </a:r>
            <a:r>
              <a:rPr lang="en-US" altLang="zh-CN" sz="1600" dirty="0" smtClean="0">
                <a:latin typeface="楷体" pitchFamily="49" charset="-122"/>
                <a:ea typeface="楷体" pitchFamily="49" charset="-122"/>
              </a:rPr>
              <a:t>47</a:t>
            </a:r>
            <a:r>
              <a:rPr lang="zh-CN" altLang="en-US" sz="1600" dirty="0" smtClean="0">
                <a:latin typeface="楷体" pitchFamily="49" charset="-122"/>
                <a:ea typeface="楷体" pitchFamily="49" charset="-122"/>
              </a:rPr>
              <a:t>号）第一条规定，增值税一般纳税人开具增值税专用发票（以下简称“专用发票”）后，发生销货退回、开票有误、应税服务中止等情形但不符合发票作废条件，或者因销货部分退回及发生销售折让，需要开具红字专用发票的，按以下方法处理：</a:t>
            </a:r>
          </a:p>
          <a:p>
            <a:endParaRPr lang="zh-CN" altLang="en-US"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（一）购买方取得专用发票已用于申报抵扣的，购买方可在增值税发票管理新系统（以下简称“新系统”）中填开并上传</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开具红字增值税专用发票信息表</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（以下简称</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信息表</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，详见附件），在填开</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信息表</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时不填写相对应的蓝字专用发票信息，应暂依</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信息表</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所列增值税税额从当期进项税额中转出，待取得销售方开具的红字专用发票后，与</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信息表</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一并作为记账凭证。</a:t>
            </a:r>
          </a:p>
          <a:p>
            <a:endParaRPr lang="zh-CN" altLang="en-US" sz="1600" dirty="0" smtClean="0">
              <a:latin typeface="楷体" pitchFamily="49" charset="-122"/>
              <a:ea typeface="楷体" pitchFamily="49" charset="-122"/>
            </a:endParaRPr>
          </a:p>
          <a:p>
            <a:r>
              <a:rPr lang="zh-CN" altLang="en-US" sz="1600" b="1" dirty="0" smtClean="0">
                <a:solidFill>
                  <a:srgbClr val="FF6600"/>
                </a:solidFill>
                <a:latin typeface="楷体" pitchFamily="49" charset="-122"/>
                <a:ea typeface="楷体" pitchFamily="49" charset="-122"/>
              </a:rPr>
              <a:t>根据上述规定，已认证的发票，不符合作废的条件，也不能退还，可以按国家税务总局公告</a:t>
            </a:r>
            <a:r>
              <a:rPr lang="en-US" altLang="zh-CN" sz="1600" b="1" dirty="0" smtClean="0">
                <a:solidFill>
                  <a:srgbClr val="FF6600"/>
                </a:solidFill>
                <a:latin typeface="楷体" pitchFamily="49" charset="-122"/>
                <a:ea typeface="楷体" pitchFamily="49" charset="-122"/>
              </a:rPr>
              <a:t>2016</a:t>
            </a:r>
            <a:r>
              <a:rPr lang="zh-CN" altLang="en-US" sz="1600" b="1" dirty="0" smtClean="0">
                <a:solidFill>
                  <a:srgbClr val="FF6600"/>
                </a:solidFill>
                <a:latin typeface="楷体" pitchFamily="49" charset="-122"/>
                <a:ea typeface="楷体" pitchFamily="49" charset="-122"/>
              </a:rPr>
              <a:t>年</a:t>
            </a:r>
            <a:r>
              <a:rPr lang="en-US" altLang="zh-CN" sz="1600" b="1" dirty="0" smtClean="0">
                <a:solidFill>
                  <a:srgbClr val="FF6600"/>
                </a:solidFill>
                <a:latin typeface="楷体" pitchFamily="49" charset="-122"/>
                <a:ea typeface="楷体" pitchFamily="49" charset="-122"/>
              </a:rPr>
              <a:t>47</a:t>
            </a:r>
            <a:r>
              <a:rPr lang="zh-CN" altLang="en-US" sz="1600" b="1" dirty="0" smtClean="0">
                <a:solidFill>
                  <a:srgbClr val="FF6600"/>
                </a:solidFill>
                <a:latin typeface="楷体" pitchFamily="49" charset="-122"/>
                <a:ea typeface="楷体" pitchFamily="49" charset="-122"/>
              </a:rPr>
              <a:t>号开具红票的规定处理。</a:t>
            </a:r>
            <a:endParaRPr lang="zh-CN" altLang="en-US" sz="1600" b="1" dirty="0">
              <a:solidFill>
                <a:srgbClr val="FF6600"/>
              </a:solidFill>
              <a:latin typeface="楷体" pitchFamily="49" charset="-122"/>
              <a:ea typeface="楷体" pitchFamily="49" charset="-122"/>
            </a:endParaRPr>
          </a:p>
        </p:txBody>
      </p:sp>
      <p:pic>
        <p:nvPicPr>
          <p:cNvPr id="2050" name="Picture 2" descr="C:\Users\Administrator\Desktop\ppt模板\ppt素材\94张职场场景商务人物png高清图片\94张职场场景商务人物png高清图片 (16).png"/>
          <p:cNvPicPr>
            <a:picLocks noChangeAspect="1" noChangeArrowheads="1"/>
          </p:cNvPicPr>
          <p:nvPr/>
        </p:nvPicPr>
        <p:blipFill>
          <a:blip r:embed="rId3" cstate="print"/>
          <a:srcRect/>
          <a:stretch>
            <a:fillRect/>
          </a:stretch>
        </p:blipFill>
        <p:spPr bwMode="auto">
          <a:xfrm>
            <a:off x="3583268" y="3707732"/>
            <a:ext cx="5227245" cy="3005899"/>
          </a:xfrm>
          <a:prstGeom prst="rect">
            <a:avLst/>
          </a:prstGeom>
          <a:noFill/>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5" name="灯片编号占位符 4"/>
          <p:cNvSpPr>
            <a:spLocks noGrp="1"/>
          </p:cNvSpPr>
          <p:nvPr>
            <p:ph type="sldNum" sz="quarter" idx="17"/>
          </p:nvPr>
        </p:nvSpPr>
        <p:spPr/>
        <p:txBody>
          <a:bodyPr/>
          <a:lstStyle/>
          <a:p>
            <a:fld id="{E5E660FA-538A-4D28-A8EE-D81B76698285}" type="slidenum">
              <a:rPr lang="zh-CN" altLang="en-US" smtClean="0"/>
              <a:pPr/>
              <a:t>22</a:t>
            </a:fld>
            <a:endParaRPr lang="zh-CN" altLang="en-US"/>
          </a:p>
        </p:txBody>
      </p:sp>
      <p:sp>
        <p:nvSpPr>
          <p:cNvPr id="148" name="矩形 147"/>
          <p:cNvSpPr/>
          <p:nvPr/>
        </p:nvSpPr>
        <p:spPr>
          <a:xfrm>
            <a:off x="5138703" y="1473427"/>
            <a:ext cx="1914597" cy="3045017"/>
          </a:xfrm>
          <a:prstGeom prst="rect">
            <a:avLst/>
          </a:prstGeom>
          <a:noFill/>
          <a:ln w="19050" cap="flat" cmpd="sng" algn="ctr">
            <a:solidFill>
              <a:srgbClr val="FF6600"/>
            </a:solidFill>
            <a:prstDash val="solid"/>
            <a:miter lim="800000"/>
          </a:ln>
          <a:effectLst/>
        </p:spPr>
        <p:txBody>
          <a:bodyPr rtlCol="0" anchor="ctr"/>
          <a:lstStyle/>
          <a:p>
            <a:pPr algn="ctr">
              <a:defRPr/>
            </a:pPr>
            <a:endParaRPr lang="zh-CN" altLang="en-US" kern="0">
              <a:solidFill>
                <a:prstClr val="white"/>
              </a:solidFill>
            </a:endParaRPr>
          </a:p>
        </p:txBody>
      </p:sp>
      <p:sp>
        <p:nvSpPr>
          <p:cNvPr id="149" name="文本框 19"/>
          <p:cNvSpPr txBox="1"/>
          <p:nvPr/>
        </p:nvSpPr>
        <p:spPr>
          <a:xfrm>
            <a:off x="5387009" y="3971201"/>
            <a:ext cx="1568597" cy="484289"/>
          </a:xfrm>
          <a:prstGeom prst="rect">
            <a:avLst/>
          </a:prstGeom>
          <a:noFill/>
        </p:spPr>
        <p:txBody>
          <a:bodyPr vert="horz" wrap="none" rtlCol="0">
            <a:noAutofit/>
          </a:bodyPr>
          <a:lstStyle/>
          <a:p>
            <a:r>
              <a:rPr lang="zh-CN" altLang="en-US" sz="2400" b="1" spc="400" dirty="0">
                <a:solidFill>
                  <a:srgbClr val="FF6600"/>
                </a:solidFill>
                <a:latin typeface="微软雅黑" panose="020B0503020204020204" pitchFamily="34" charset="-122"/>
                <a:ea typeface="微软雅黑" panose="020B0503020204020204" pitchFamily="34" charset="-122"/>
              </a:rPr>
              <a:t>第 </a:t>
            </a:r>
            <a:r>
              <a:rPr lang="zh-CN" altLang="en-US" sz="2400" b="1" spc="400" dirty="0" smtClean="0">
                <a:solidFill>
                  <a:srgbClr val="FF6600"/>
                </a:solidFill>
                <a:latin typeface="微软雅黑" panose="020B0503020204020204" pitchFamily="34" charset="-122"/>
                <a:ea typeface="微软雅黑" panose="020B0503020204020204" pitchFamily="34" charset="-122"/>
              </a:rPr>
              <a:t>三 </a:t>
            </a:r>
            <a:r>
              <a:rPr lang="zh-CN" altLang="en-US" sz="2400" b="1" spc="400" dirty="0">
                <a:solidFill>
                  <a:srgbClr val="FF6600"/>
                </a:solidFill>
                <a:latin typeface="微软雅黑" panose="020B0503020204020204" pitchFamily="34" charset="-122"/>
                <a:ea typeface="微软雅黑" panose="020B0503020204020204" pitchFamily="34" charset="-122"/>
              </a:rPr>
              <a:t>章</a:t>
            </a:r>
          </a:p>
        </p:txBody>
      </p:sp>
      <p:sp>
        <p:nvSpPr>
          <p:cNvPr id="150" name="文本框 20"/>
          <p:cNvSpPr txBox="1"/>
          <p:nvPr/>
        </p:nvSpPr>
        <p:spPr>
          <a:xfrm>
            <a:off x="4015429" y="3307936"/>
            <a:ext cx="4161142" cy="393954"/>
          </a:xfrm>
          <a:prstGeom prst="rect">
            <a:avLst/>
          </a:prstGeom>
          <a:solidFill>
            <a:srgbClr val="FF6600"/>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151" name="矩形 150"/>
          <p:cNvSpPr/>
          <p:nvPr/>
        </p:nvSpPr>
        <p:spPr>
          <a:xfrm>
            <a:off x="5138702" y="6626004"/>
            <a:ext cx="1914597" cy="231996"/>
          </a:xfrm>
          <a:prstGeom prst="rect">
            <a:avLst/>
          </a:prstGeom>
          <a:solidFill>
            <a:srgbClr val="FF660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152"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3"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归类</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154"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FF6600"/>
                </a:solidFill>
                <a:latin typeface="微软雅黑" panose="020B0503020204020204" pitchFamily="34" charset="-122"/>
                <a:ea typeface="微软雅黑" panose="020B0503020204020204" pitchFamily="34" charset="-122"/>
              </a:rPr>
              <a:t>Part    one</a:t>
            </a:r>
            <a:endParaRPr lang="zh-CN" altLang="en-US" sz="4000" b="1" dirty="0">
              <a:solidFill>
                <a:srgbClr val="FF6600"/>
              </a:solidFill>
              <a:latin typeface="微软雅黑" panose="020B0503020204020204" pitchFamily="34" charset="-122"/>
              <a:ea typeface="微软雅黑" panose="020B0503020204020204" pitchFamily="34" charset="-122"/>
            </a:endParaRPr>
          </a:p>
        </p:txBody>
      </p:sp>
      <p:pic>
        <p:nvPicPr>
          <p:cNvPr id="156" name="图片 155" descr="image001.jpg"/>
          <p:cNvPicPr>
            <a:picLocks noChangeAspect="1"/>
          </p:cNvPicPr>
          <p:nvPr/>
        </p:nvPicPr>
        <p:blipFill>
          <a:blip r:embed="rId3" cstate="print"/>
          <a:stretch>
            <a:fillRect/>
          </a:stretch>
        </p:blipFill>
        <p:spPr>
          <a:xfrm>
            <a:off x="193638" y="0"/>
            <a:ext cx="2840018" cy="1401418"/>
          </a:xfrm>
          <a:prstGeom prst="rect">
            <a:avLst/>
          </a:prstGeom>
        </p:spPr>
      </p:pic>
    </p:spTree>
    <p:extLst>
      <p:ext uri="{BB962C8B-B14F-4D97-AF65-F5344CB8AC3E}">
        <p14:creationId xmlns="" xmlns:p14="http://schemas.microsoft.com/office/powerpoint/2010/main" val="2387480597"/>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643681" y="1592132"/>
            <a:ext cx="4343400" cy="2402654"/>
            <a:chOff x="1041251" y="1000461"/>
            <a:chExt cx="4343400" cy="2402654"/>
          </a:xfrm>
        </p:grpSpPr>
        <p:pic>
          <p:nvPicPr>
            <p:cNvPr id="3074" name="Picture 2"/>
            <p:cNvPicPr>
              <a:picLocks noChangeAspect="1" noChangeArrowheads="1"/>
            </p:cNvPicPr>
            <p:nvPr/>
          </p:nvPicPr>
          <p:blipFill>
            <a:blip r:embed="rId3" cstate="print"/>
            <a:srcRect/>
            <a:stretch>
              <a:fillRect/>
            </a:stretch>
          </p:blipFill>
          <p:spPr bwMode="auto">
            <a:xfrm>
              <a:off x="1041251" y="1174265"/>
              <a:ext cx="4343400" cy="2228850"/>
            </a:xfrm>
            <a:prstGeom prst="rect">
              <a:avLst/>
            </a:prstGeom>
            <a:noFill/>
            <a:ln w="9525">
              <a:noFill/>
              <a:miter lim="800000"/>
              <a:headEnd/>
              <a:tailEnd/>
            </a:ln>
          </p:spPr>
        </p:pic>
        <p:sp>
          <p:nvSpPr>
            <p:cNvPr id="10" name="圆角矩形 9"/>
            <p:cNvSpPr/>
            <p:nvPr/>
          </p:nvSpPr>
          <p:spPr>
            <a:xfrm>
              <a:off x="3818965" y="1301675"/>
              <a:ext cx="1527586" cy="114031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05318" y="1000461"/>
              <a:ext cx="2119256" cy="10112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75" name="Picture 3"/>
          <p:cNvPicPr>
            <a:picLocks noChangeAspect="1" noChangeArrowheads="1"/>
          </p:cNvPicPr>
          <p:nvPr/>
        </p:nvPicPr>
        <p:blipFill>
          <a:blip r:embed="rId4" cstate="print"/>
          <a:srcRect/>
          <a:stretch>
            <a:fillRect/>
          </a:stretch>
        </p:blipFill>
        <p:spPr bwMode="auto">
          <a:xfrm>
            <a:off x="6817882" y="1144903"/>
            <a:ext cx="3028950" cy="3105150"/>
          </a:xfrm>
          <a:prstGeom prst="rect">
            <a:avLst/>
          </a:prstGeom>
          <a:noFill/>
          <a:ln w="9525">
            <a:noFill/>
            <a:miter lim="800000"/>
            <a:headEnd/>
            <a:tailEnd/>
          </a:ln>
        </p:spPr>
      </p:pic>
      <p:sp>
        <p:nvSpPr>
          <p:cNvPr id="14" name="矩形 13"/>
          <p:cNvSpPr/>
          <p:nvPr/>
        </p:nvSpPr>
        <p:spPr>
          <a:xfrm>
            <a:off x="959224" y="5024745"/>
            <a:ext cx="10273553" cy="830997"/>
          </a:xfrm>
          <a:prstGeom prst="rect">
            <a:avLst/>
          </a:prstGeom>
        </p:spPr>
        <p:txBody>
          <a:bodyPr wrap="square">
            <a:spAutoFit/>
          </a:bodyPr>
          <a:lstStyle/>
          <a:p>
            <a:r>
              <a:rPr lang="zh-CN" altLang="en-US" sz="1600" b="1" dirty="0" smtClean="0">
                <a:latin typeface="楷体" pitchFamily="49" charset="-122"/>
                <a:ea typeface="楷体" pitchFamily="49" charset="-122"/>
              </a:rPr>
              <a:t>    这种名叫“湿沙</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音译</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蒸汽石”的商品，是用于水烟管中、做为含有尼古丁的烟料的替代品。它看起来像石头，摸起来像石头，掂一掂还像石头，而实际上它就是石头。但归类却没有想象中那么简单</a:t>
            </a:r>
            <a:r>
              <a:rPr lang="en-US" altLang="zh-CN" sz="1600" b="1" dirty="0" smtClean="0">
                <a:latin typeface="楷体" pitchFamily="49" charset="-122"/>
                <a:ea typeface="楷体" pitchFamily="49" charset="-122"/>
              </a:rPr>
              <a:t>——</a:t>
            </a:r>
            <a:r>
              <a:rPr lang="zh-CN" altLang="en-US" sz="1600" b="1" dirty="0" smtClean="0">
                <a:latin typeface="楷体" pitchFamily="49" charset="-122"/>
                <a:ea typeface="楷体" pitchFamily="49" charset="-122"/>
              </a:rPr>
              <a:t>按照矿产品归入第五类第</a:t>
            </a:r>
            <a:r>
              <a:rPr lang="en-US" altLang="zh-CN" sz="1600" b="1" dirty="0" smtClean="0">
                <a:latin typeface="楷体" pitchFamily="49" charset="-122"/>
                <a:ea typeface="楷体" pitchFamily="49" charset="-122"/>
              </a:rPr>
              <a:t>25</a:t>
            </a:r>
            <a:r>
              <a:rPr lang="zh-CN" altLang="en-US" sz="1600" b="1" dirty="0" smtClean="0">
                <a:latin typeface="楷体" pitchFamily="49" charset="-122"/>
                <a:ea typeface="楷体" pitchFamily="49" charset="-122"/>
              </a:rPr>
              <a:t>章，而是另有归处。</a:t>
            </a:r>
            <a:endParaRPr lang="zh-CN" altLang="en-US" sz="1600" b="1" dirty="0">
              <a:latin typeface="楷体" pitchFamily="49" charset="-122"/>
              <a:ea typeface="楷体" pitchFamily="49" charset="-122"/>
            </a:endParaRPr>
          </a:p>
        </p:txBody>
      </p:sp>
    </p:spTree>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853903" y="1093700"/>
            <a:ext cx="6385993" cy="5262979"/>
          </a:xfrm>
          <a:prstGeom prst="rect">
            <a:avLst/>
          </a:prstGeom>
          <a:noFill/>
        </p:spPr>
        <p:txBody>
          <a:bodyPr wrap="square" rtlCol="0">
            <a:spAutoFit/>
          </a:bodyPr>
          <a:lstStyle/>
          <a:p>
            <a:r>
              <a:rPr lang="zh-CN" altLang="en-US" sz="1600" dirty="0" smtClean="0">
                <a:latin typeface="楷体" pitchFamily="49" charset="-122"/>
                <a:ea typeface="楷体" pitchFamily="49" charset="-122"/>
              </a:rPr>
              <a:t>    这种石头经过特殊的处理</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通过加压注入的方法，将含有甘油和香料的溶液渗透到天然矿石的孔隙中。</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这种石头是用于水烟管中，作为含有尼古丁的烟料的替代品的。</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大家都知道，抽烟抽的是烟草，具体说是吸入烟草燃烧产生的烟雾。这种烟雾里面含有数干种化学物质，其中最主要的成分是尼古丁。尼古丁又称为烟碱，能够刺激人体神经兴奋，亦会令人上瘾。</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而使用水烟管进行吸食的水烟，是一种来自中东地区的烟草制品，其中使用水（或其他液体）过滤。水烟管造型美轮美奂，华丽贵气，抽水烟也被视为是一种西方上流社会奢靡的活动而受到追捧。</a:t>
            </a:r>
            <a:endParaRPr lang="en-US" altLang="zh-CN" sz="1600" dirty="0" smtClean="0">
              <a:latin typeface="楷体" pitchFamily="49" charset="-122"/>
              <a:ea typeface="楷体" pitchFamily="49" charset="-122"/>
            </a:endParaRPr>
          </a:p>
          <a:p>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虽然水烟管被商人出于商业目的宣传为无毒、无害的烟替代品。但小编在这里要科普一句：</a:t>
            </a:r>
            <a:r>
              <a:rPr lang="zh-CN" altLang="en-US" sz="1600" b="1" dirty="0" smtClean="0">
                <a:solidFill>
                  <a:srgbClr val="FF6600"/>
                </a:solidFill>
                <a:latin typeface="楷体" pitchFamily="49" charset="-122"/>
                <a:ea typeface="楷体" pitchFamily="49" charset="-122"/>
              </a:rPr>
              <a:t>根据世界卫生组织</a:t>
            </a:r>
            <a:r>
              <a:rPr lang="en-US" altLang="zh-CN" sz="1600" b="1" dirty="0" smtClean="0">
                <a:solidFill>
                  <a:srgbClr val="FF6600"/>
                </a:solidFill>
                <a:latin typeface="楷体" pitchFamily="49" charset="-122"/>
                <a:ea typeface="楷体" pitchFamily="49" charset="-122"/>
              </a:rPr>
              <a:t>2009</a:t>
            </a:r>
            <a:r>
              <a:rPr lang="zh-CN" altLang="en-US" sz="1600" b="1" dirty="0" smtClean="0">
                <a:solidFill>
                  <a:srgbClr val="FF6600"/>
                </a:solidFill>
                <a:latin typeface="楷体" pitchFamily="49" charset="-122"/>
                <a:ea typeface="楷体" pitchFamily="49" charset="-122"/>
              </a:rPr>
              <a:t>年发布的研究报告显示，水烟的危害可能比香烟更大！</a:t>
            </a:r>
            <a:endParaRPr lang="en-US" altLang="zh-CN" sz="1600" b="1" dirty="0" smtClean="0">
              <a:solidFill>
                <a:srgbClr val="FF6600"/>
              </a:solidFill>
              <a:latin typeface="楷体" pitchFamily="49" charset="-122"/>
              <a:ea typeface="楷体" pitchFamily="49" charset="-122"/>
            </a:endParaRPr>
          </a:p>
          <a:p>
            <a:r>
              <a:rPr lang="zh-CN" altLang="en-US" sz="1600" dirty="0" smtClean="0">
                <a:latin typeface="楷体" pitchFamily="49" charset="-122"/>
                <a:ea typeface="楷体" pitchFamily="49" charset="-122"/>
              </a:rPr>
              <a:t>    那么，又想“很有格调”地抽水烟，又不想吸入毒素，怎么办呢？</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对，就是使用我们介绍的这种石头。</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这种石头经过特殊的处理</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通过加压注入的方法，将含有甘油和香料的溶液渗透到天然矿石的孔隙中。使用水烟管的人通过加热石头，蒸发出石头中浸入的溶液，吸入产生的蒸汽。</a:t>
            </a:r>
            <a:endParaRPr lang="en-US" altLang="zh-CN" sz="1600" dirty="0" smtClean="0">
              <a:latin typeface="楷体" pitchFamily="49" charset="-122"/>
              <a:ea typeface="楷体" pitchFamily="49" charset="-122"/>
            </a:endParaRPr>
          </a:p>
          <a:p>
            <a:r>
              <a:rPr lang="zh-CN" altLang="en-US" sz="1600" dirty="0" smtClean="0">
                <a:latin typeface="楷体" pitchFamily="49" charset="-122"/>
                <a:ea typeface="楷体" pitchFamily="49" charset="-122"/>
              </a:rPr>
              <a:t>    所以，这种商品的有用成分是其中含有甘油和香料的溶液，石头仅仅作为载体存在。</a:t>
            </a:r>
            <a:endParaRPr lang="zh-CN" altLang="en-US" sz="1600" dirty="0">
              <a:latin typeface="楷体" pitchFamily="49" charset="-122"/>
              <a:ea typeface="楷体" pitchFamily="49" charset="-122"/>
            </a:endParaRPr>
          </a:p>
        </p:txBody>
      </p:sp>
      <p:pic>
        <p:nvPicPr>
          <p:cNvPr id="4098" name="Picture 2" descr="https://timgsa.baidu.com/timg?image&amp;quality=80&amp;size=b10000_10000&amp;sec=1488520880&amp;di=f11c371d1d6355d4a5f93dee670a73ca&amp;src=http://img004.hc360.cn/m8/M0B/00/BA/wKhQplUNoRCEG3DkAAAAALjXcPM621.jpg"/>
          <p:cNvPicPr>
            <a:picLocks noChangeAspect="1" noChangeArrowheads="1"/>
          </p:cNvPicPr>
          <p:nvPr/>
        </p:nvPicPr>
        <p:blipFill>
          <a:blip r:embed="rId3" cstate="print"/>
          <a:srcRect/>
          <a:stretch>
            <a:fillRect/>
          </a:stretch>
        </p:blipFill>
        <p:spPr bwMode="auto">
          <a:xfrm>
            <a:off x="7810053" y="1549716"/>
            <a:ext cx="3543569" cy="4326107"/>
          </a:xfrm>
          <a:prstGeom prst="rect">
            <a:avLst/>
          </a:prstGeom>
          <a:noFill/>
        </p:spPr>
      </p:pic>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pic>
        <p:nvPicPr>
          <p:cNvPr id="74754" name="Picture 2"/>
          <p:cNvPicPr>
            <a:picLocks noChangeAspect="1" noChangeArrowheads="1"/>
          </p:cNvPicPr>
          <p:nvPr/>
        </p:nvPicPr>
        <p:blipFill>
          <a:blip r:embed="rId3" cstate="print"/>
          <a:srcRect/>
          <a:stretch>
            <a:fillRect/>
          </a:stretch>
        </p:blipFill>
        <p:spPr bwMode="auto">
          <a:xfrm>
            <a:off x="522305" y="838649"/>
            <a:ext cx="5467350" cy="2362200"/>
          </a:xfrm>
          <a:prstGeom prst="rect">
            <a:avLst/>
          </a:prstGeom>
          <a:noFill/>
          <a:ln w="9525">
            <a:noFill/>
            <a:miter lim="800000"/>
            <a:headEnd/>
            <a:tailEnd/>
          </a:ln>
        </p:spPr>
      </p:pic>
      <p:pic>
        <p:nvPicPr>
          <p:cNvPr id="74755" name="Picture 3"/>
          <p:cNvPicPr>
            <a:picLocks noChangeAspect="1" noChangeArrowheads="1"/>
          </p:cNvPicPr>
          <p:nvPr/>
        </p:nvPicPr>
        <p:blipFill>
          <a:blip r:embed="rId4" cstate="print"/>
          <a:srcRect/>
          <a:stretch>
            <a:fillRect/>
          </a:stretch>
        </p:blipFill>
        <p:spPr bwMode="auto">
          <a:xfrm>
            <a:off x="517543" y="3195695"/>
            <a:ext cx="5476875" cy="3543300"/>
          </a:xfrm>
          <a:prstGeom prst="rect">
            <a:avLst/>
          </a:prstGeom>
          <a:noFill/>
          <a:ln w="9525">
            <a:noFill/>
            <a:miter lim="800000"/>
            <a:headEnd/>
            <a:tailEnd/>
          </a:ln>
        </p:spPr>
      </p:pic>
      <p:pic>
        <p:nvPicPr>
          <p:cNvPr id="74756" name="Picture 4"/>
          <p:cNvPicPr>
            <a:picLocks noChangeAspect="1" noChangeArrowheads="1"/>
          </p:cNvPicPr>
          <p:nvPr/>
        </p:nvPicPr>
        <p:blipFill>
          <a:blip r:embed="rId5" cstate="print"/>
          <a:srcRect/>
          <a:stretch>
            <a:fillRect/>
          </a:stretch>
        </p:blipFill>
        <p:spPr bwMode="auto">
          <a:xfrm>
            <a:off x="6280110" y="812820"/>
            <a:ext cx="5505450" cy="3209925"/>
          </a:xfrm>
          <a:prstGeom prst="rect">
            <a:avLst/>
          </a:prstGeom>
          <a:noFill/>
          <a:ln w="9525">
            <a:noFill/>
            <a:miter lim="800000"/>
            <a:headEnd/>
            <a:tailEnd/>
          </a:ln>
        </p:spPr>
      </p:pic>
      <p:pic>
        <p:nvPicPr>
          <p:cNvPr id="13" name="图片 12" descr="QQ图片20170303164026.png"/>
          <p:cNvPicPr>
            <a:picLocks noChangeAspect="1"/>
          </p:cNvPicPr>
          <p:nvPr/>
        </p:nvPicPr>
        <p:blipFill>
          <a:blip r:embed="rId6" cstate="print"/>
          <a:stretch>
            <a:fillRect/>
          </a:stretch>
        </p:blipFill>
        <p:spPr>
          <a:xfrm>
            <a:off x="6367924" y="3806135"/>
            <a:ext cx="5372850" cy="2772162"/>
          </a:xfrm>
          <a:prstGeom prst="rect">
            <a:avLst/>
          </a:prstGeom>
        </p:spPr>
      </p:pic>
      <p:sp>
        <p:nvSpPr>
          <p:cNvPr id="15" name="矩形 14"/>
          <p:cNvSpPr/>
          <p:nvPr/>
        </p:nvSpPr>
        <p:spPr>
          <a:xfrm>
            <a:off x="4848653" y="53790"/>
            <a:ext cx="2236510" cy="707886"/>
          </a:xfrm>
          <a:prstGeom prst="rect">
            <a:avLst/>
          </a:prstGeom>
          <a:noFill/>
        </p:spPr>
        <p:txBody>
          <a:bodyPr wrap="none" lIns="91440" tIns="45720" rIns="91440" bIns="45720">
            <a:spAutoFit/>
          </a:bodyPr>
          <a:lstStyle/>
          <a:p>
            <a:pPr algn="ctr"/>
            <a:r>
              <a:rPr lang="zh-CN" altLang="en-US" sz="40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归类思路</a:t>
            </a:r>
            <a:endParaRPr lang="zh-CN" altLang="en-US" sz="40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13" name="矩形 12"/>
          <p:cNvSpPr/>
          <p:nvPr/>
        </p:nvSpPr>
        <p:spPr>
          <a:xfrm>
            <a:off x="1351664" y="740502"/>
            <a:ext cx="9381094" cy="923330"/>
          </a:xfrm>
          <a:prstGeom prst="rect">
            <a:avLst/>
          </a:prstGeom>
          <a:noFill/>
        </p:spPr>
        <p:txBody>
          <a:bodyPr wrap="none" lIns="91440" tIns="45720" rIns="91440" bIns="45720">
            <a:spAutoFit/>
          </a:bodyPr>
          <a:lstStyle/>
          <a:p>
            <a:pPr algn="ctr"/>
            <a:r>
              <a:rPr lang="zh-CN" alt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商品归类</a:t>
            </a:r>
            <a:r>
              <a:rPr lang="en-US" altLang="zh-CN"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a:t>
            </a:r>
            <a:r>
              <a:rPr lang="zh-CN" alt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轴承类商品归类指引</a:t>
            </a:r>
            <a:endParaRPr lang="zh-CN" alt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grpSp>
        <p:nvGrpSpPr>
          <p:cNvPr id="17" name="组合 95"/>
          <p:cNvGrpSpPr/>
          <p:nvPr/>
        </p:nvGrpSpPr>
        <p:grpSpPr>
          <a:xfrm>
            <a:off x="1688951" y="1751917"/>
            <a:ext cx="3829721" cy="4821005"/>
            <a:chOff x="1244600" y="1928813"/>
            <a:chExt cx="2019300" cy="3721100"/>
          </a:xfrm>
        </p:grpSpPr>
        <p:grpSp>
          <p:nvGrpSpPr>
            <p:cNvPr id="22" name="组合 96"/>
            <p:cNvGrpSpPr/>
            <p:nvPr/>
          </p:nvGrpSpPr>
          <p:grpSpPr>
            <a:xfrm>
              <a:off x="1244600" y="1928813"/>
              <a:ext cx="2019300" cy="3721100"/>
              <a:chOff x="1244600" y="1928813"/>
              <a:chExt cx="2019300" cy="3721100"/>
            </a:xfrm>
          </p:grpSpPr>
          <p:sp>
            <p:nvSpPr>
              <p:cNvPr id="37" name="Rectangle 13 copy"/>
              <p:cNvSpPr/>
              <p:nvPr/>
            </p:nvSpPr>
            <p:spPr>
              <a:xfrm>
                <a:off x="1244600" y="1928813"/>
                <a:ext cx="2019300" cy="3721100"/>
              </a:xfrm>
              <a:prstGeom prst="rect">
                <a:avLst/>
              </a:prstGeom>
              <a:solidFill>
                <a:schemeClr val="accent5">
                  <a:lumMod val="60000"/>
                  <a:lumOff val="40000"/>
                </a:schemeClr>
              </a:solidFill>
              <a:ln>
                <a:noFill/>
              </a:ln>
              <a:effectLst>
                <a:outerShdw blurRad="762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244600" y="1928813"/>
                <a:ext cx="2019300" cy="3721100"/>
              </a:xfrm>
              <a:prstGeom prst="rect">
                <a:avLst/>
              </a:prstGeom>
              <a:solidFill>
                <a:schemeClr val="accent5">
                  <a:lumMod val="60000"/>
                  <a:lumOff val="40000"/>
                </a:schemeClr>
              </a:solidFill>
              <a:ln>
                <a:noFill/>
              </a:ln>
              <a:effectLst>
                <a:innerShdw blurRad="152400" dist="38100" dir="81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244600" y="1928813"/>
                <a:ext cx="2019300" cy="1032101"/>
              </a:xfrm>
              <a:prstGeom prst="rect">
                <a:avLst/>
              </a:prstGeom>
              <a:solidFill>
                <a:schemeClr val="accent5">
                  <a:lumMod val="40000"/>
                  <a:lumOff val="60000"/>
                </a:schemeClr>
              </a:solidFill>
              <a:ln>
                <a:noFill/>
              </a:ln>
              <a:effectLst>
                <a:innerShdw blurRad="152400" dist="38100" dir="189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6600"/>
                    </a:solidFill>
                  </a:rPr>
                  <a:t>轴承</a:t>
                </a:r>
                <a:endParaRPr lang="zh-CN" altLang="en-US" sz="3600" dirty="0">
                  <a:solidFill>
                    <a:srgbClr val="FF6600"/>
                  </a:solidFill>
                </a:endParaRPr>
              </a:p>
            </p:txBody>
          </p:sp>
          <p:cxnSp>
            <p:nvCxnSpPr>
              <p:cNvPr id="40" name="直接连接符 39"/>
              <p:cNvCxnSpPr/>
              <p:nvPr/>
            </p:nvCxnSpPr>
            <p:spPr>
              <a:xfrm>
                <a:off x="1244600" y="2960914"/>
                <a:ext cx="2019300" cy="0"/>
              </a:xfrm>
              <a:prstGeom prst="line">
                <a:avLst/>
              </a:prstGeom>
              <a:ln w="25400">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23" name="组合 97"/>
            <p:cNvGrpSpPr/>
            <p:nvPr/>
          </p:nvGrpSpPr>
          <p:grpSpPr>
            <a:xfrm>
              <a:off x="2656001" y="2718424"/>
              <a:ext cx="125298" cy="476873"/>
              <a:chOff x="2656001" y="2718424"/>
              <a:chExt cx="125298" cy="476873"/>
            </a:xfrm>
            <a:effectLst>
              <a:outerShdw blurRad="38100" dist="25400" dir="8100000" algn="tr" rotWithShape="0">
                <a:prstClr val="black">
                  <a:alpha val="40000"/>
                </a:prstClr>
              </a:outerShdw>
            </a:effectLst>
          </p:grpSpPr>
          <p:grpSp>
            <p:nvGrpSpPr>
              <p:cNvPr id="31" name="组合 105"/>
              <p:cNvGrpSpPr/>
              <p:nvPr/>
            </p:nvGrpSpPr>
            <p:grpSpPr>
              <a:xfrm>
                <a:off x="2656001" y="2718424"/>
                <a:ext cx="125298" cy="234383"/>
                <a:chOff x="2651239" y="2708842"/>
                <a:chExt cx="125298" cy="234383"/>
              </a:xfrm>
            </p:grpSpPr>
            <p:sp>
              <p:nvSpPr>
                <p:cNvPr id="35" name="椭圆 34"/>
                <p:cNvSpPr/>
                <p:nvPr/>
              </p:nvSpPr>
              <p:spPr>
                <a:xfrm>
                  <a:off x="2651239" y="2708842"/>
                  <a:ext cx="125298" cy="1252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stCxn id="35" idx="4"/>
                </p:cNvCxnSpPr>
                <p:nvPr/>
              </p:nvCxnSpPr>
              <p:spPr>
                <a:xfrm flipH="1">
                  <a:off x="2712244" y="2834140"/>
                  <a:ext cx="1644" cy="10908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2" name="组合 106"/>
              <p:cNvGrpSpPr/>
              <p:nvPr/>
            </p:nvGrpSpPr>
            <p:grpSpPr>
              <a:xfrm flipV="1">
                <a:off x="2656001" y="2960914"/>
                <a:ext cx="125298" cy="234383"/>
                <a:chOff x="2651239" y="2708842"/>
                <a:chExt cx="125298" cy="234383"/>
              </a:xfrm>
            </p:grpSpPr>
            <p:sp>
              <p:nvSpPr>
                <p:cNvPr id="33" name="椭圆 32"/>
                <p:cNvSpPr/>
                <p:nvPr/>
              </p:nvSpPr>
              <p:spPr>
                <a:xfrm>
                  <a:off x="2651239" y="2708842"/>
                  <a:ext cx="125298" cy="1252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4"/>
                </p:cNvCxnSpPr>
                <p:nvPr/>
              </p:nvCxnSpPr>
              <p:spPr>
                <a:xfrm flipH="1">
                  <a:off x="2712244" y="2834140"/>
                  <a:ext cx="1644" cy="10908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4" name="组合 98"/>
            <p:cNvGrpSpPr/>
            <p:nvPr/>
          </p:nvGrpSpPr>
          <p:grpSpPr>
            <a:xfrm>
              <a:off x="1731851" y="2722477"/>
              <a:ext cx="125298" cy="476873"/>
              <a:chOff x="2656001" y="2718424"/>
              <a:chExt cx="125298" cy="476873"/>
            </a:xfrm>
            <a:effectLst>
              <a:outerShdw blurRad="38100" dist="25400" dir="8100000" algn="tr" rotWithShape="0">
                <a:prstClr val="black">
                  <a:alpha val="40000"/>
                </a:prstClr>
              </a:outerShdw>
            </a:effectLst>
          </p:grpSpPr>
          <p:grpSp>
            <p:nvGrpSpPr>
              <p:cNvPr id="25" name="组合 99"/>
              <p:cNvGrpSpPr/>
              <p:nvPr/>
            </p:nvGrpSpPr>
            <p:grpSpPr>
              <a:xfrm>
                <a:off x="2656001" y="2718424"/>
                <a:ext cx="125298" cy="234383"/>
                <a:chOff x="2651239" y="2708842"/>
                <a:chExt cx="125298" cy="234383"/>
              </a:xfrm>
            </p:grpSpPr>
            <p:sp>
              <p:nvSpPr>
                <p:cNvPr id="29" name="椭圆 28"/>
                <p:cNvSpPr/>
                <p:nvPr/>
              </p:nvSpPr>
              <p:spPr>
                <a:xfrm>
                  <a:off x="2651239" y="2708842"/>
                  <a:ext cx="125298" cy="1252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4"/>
                </p:cNvCxnSpPr>
                <p:nvPr/>
              </p:nvCxnSpPr>
              <p:spPr>
                <a:xfrm flipH="1">
                  <a:off x="2712244" y="2834140"/>
                  <a:ext cx="1644" cy="10908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6" name="组合 100"/>
              <p:cNvGrpSpPr/>
              <p:nvPr/>
            </p:nvGrpSpPr>
            <p:grpSpPr>
              <a:xfrm flipV="1">
                <a:off x="2656001" y="2960914"/>
                <a:ext cx="125298" cy="234383"/>
                <a:chOff x="2651239" y="2708842"/>
                <a:chExt cx="125298" cy="234383"/>
              </a:xfrm>
            </p:grpSpPr>
            <p:sp>
              <p:nvSpPr>
                <p:cNvPr id="27" name="椭圆 26"/>
                <p:cNvSpPr/>
                <p:nvPr/>
              </p:nvSpPr>
              <p:spPr>
                <a:xfrm>
                  <a:off x="2651239" y="2708842"/>
                  <a:ext cx="125298" cy="12529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a:stCxn id="27" idx="4"/>
                </p:cNvCxnSpPr>
                <p:nvPr/>
              </p:nvCxnSpPr>
              <p:spPr>
                <a:xfrm flipH="1">
                  <a:off x="2712244" y="2834140"/>
                  <a:ext cx="1644" cy="10908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5" name="矩形 14"/>
          <p:cNvSpPr/>
          <p:nvPr/>
        </p:nvSpPr>
        <p:spPr>
          <a:xfrm>
            <a:off x="1746324" y="3552298"/>
            <a:ext cx="3664773" cy="2585323"/>
          </a:xfrm>
          <a:prstGeom prst="rect">
            <a:avLst/>
          </a:prstGeom>
        </p:spPr>
        <p:txBody>
          <a:bodyPr wrap="square">
            <a:spAutoFit/>
          </a:bodyPr>
          <a:lstStyle/>
          <a:p>
            <a:r>
              <a:rPr lang="zh-CN" altLang="en-US" dirty="0" smtClean="0">
                <a:latin typeface="楷体" pitchFamily="49" charset="-122"/>
                <a:ea typeface="楷体" pitchFamily="49" charset="-122"/>
              </a:rPr>
              <a:t>轴承是机器和仪器、器械的重要基础件，它们靠轴承在作相对回转运动的零件间传递力。因此，轴承的功能是：支承运动部件、减小摩擦力、减少磨损量、提供便于更换的磨损表面。轴承分为滑动轴承和滚动轴承两大类，滚动轴承下又可进一步分为滚珠轴承、滚子轴承等。轴承种类繁多，归类亦各不相同。</a:t>
            </a:r>
            <a:endParaRPr lang="zh-CN" altLang="en-US" dirty="0">
              <a:latin typeface="楷体" pitchFamily="49" charset="-122"/>
              <a:ea typeface="楷体" pitchFamily="49" charset="-122"/>
            </a:endParaRPr>
          </a:p>
        </p:txBody>
      </p:sp>
      <p:pic>
        <p:nvPicPr>
          <p:cNvPr id="76802" name="Picture 2" descr="https://timgsa.baidu.com/timg?image&amp;quality=80&amp;size=b9999_10000&amp;sec=1488541525494&amp;di=b1bc5d4c5ab24a6db5ce38104b70b23c&amp;imgtype=0&amp;src=http%3A%2F%2Fimg.diytrade.com%2Fcdimg%2F1475064%2F22159734%2F0%2F1309402843.jpg"/>
          <p:cNvPicPr>
            <a:picLocks noChangeAspect="1" noChangeArrowheads="1"/>
          </p:cNvPicPr>
          <p:nvPr/>
        </p:nvPicPr>
        <p:blipFill>
          <a:blip r:embed="rId3" cstate="print"/>
          <a:srcRect/>
          <a:stretch>
            <a:fillRect/>
          </a:stretch>
        </p:blipFill>
        <p:spPr bwMode="auto">
          <a:xfrm>
            <a:off x="6244404" y="2968531"/>
            <a:ext cx="3810000" cy="2457451"/>
          </a:xfrm>
          <a:prstGeom prst="rect">
            <a:avLst/>
          </a:prstGeom>
          <a:noFill/>
        </p:spPr>
      </p:pic>
    </p:spTree>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pic>
        <p:nvPicPr>
          <p:cNvPr id="75777" name="Picture 1"/>
          <p:cNvPicPr>
            <a:picLocks noChangeAspect="1" noChangeArrowheads="1"/>
          </p:cNvPicPr>
          <p:nvPr/>
        </p:nvPicPr>
        <p:blipFill>
          <a:blip r:embed="rId3" cstate="print"/>
          <a:srcRect/>
          <a:stretch>
            <a:fillRect/>
          </a:stretch>
        </p:blipFill>
        <p:spPr bwMode="auto">
          <a:xfrm>
            <a:off x="311972" y="849854"/>
            <a:ext cx="5391205" cy="2485073"/>
          </a:xfrm>
          <a:prstGeom prst="rect">
            <a:avLst/>
          </a:prstGeom>
          <a:noFill/>
          <a:ln w="9525">
            <a:noFill/>
            <a:miter lim="800000"/>
            <a:headEnd/>
            <a:tailEnd/>
          </a:ln>
        </p:spPr>
      </p:pic>
      <p:pic>
        <p:nvPicPr>
          <p:cNvPr id="75778" name="Picture 2"/>
          <p:cNvPicPr>
            <a:picLocks noChangeAspect="1" noChangeArrowheads="1"/>
          </p:cNvPicPr>
          <p:nvPr/>
        </p:nvPicPr>
        <p:blipFill>
          <a:blip r:embed="rId4" cstate="print"/>
          <a:srcRect/>
          <a:stretch>
            <a:fillRect/>
          </a:stretch>
        </p:blipFill>
        <p:spPr bwMode="auto">
          <a:xfrm>
            <a:off x="6147605" y="1968658"/>
            <a:ext cx="5543452" cy="4436465"/>
          </a:xfrm>
          <a:prstGeom prst="rect">
            <a:avLst/>
          </a:prstGeom>
          <a:noFill/>
          <a:ln w="9525">
            <a:noFill/>
            <a:miter lim="800000"/>
            <a:headEnd/>
            <a:tailEnd/>
          </a:ln>
        </p:spPr>
      </p:pic>
      <p:pic>
        <p:nvPicPr>
          <p:cNvPr id="75780" name="Picture 4" descr="https://timgsa.baidu.com/timg?image&amp;quality=80&amp;size=b9999_10000&amp;sec=1488541677272&amp;di=925118308827dfed46e08fae4d7347c0&amp;imgtype=0&amp;src=http%3A%2F%2Fimage.cn.made-in-china.com%2F2f0j01oMkTwSeywbpv%2F%25E8%25BF%259B%25E5%258F%25A3SKF%25E8%25BD%25B4%25E6%2589%25BF6206%25E6%25B7%25B1%25E6%25B2%259F%25E7%2590%2583%25E8%25BD%25B4%25E6%2589%25BF.jpg"/>
          <p:cNvPicPr>
            <a:picLocks noChangeAspect="1" noChangeArrowheads="1"/>
          </p:cNvPicPr>
          <p:nvPr/>
        </p:nvPicPr>
        <p:blipFill>
          <a:blip r:embed="rId5" cstate="print"/>
          <a:srcRect/>
          <a:stretch>
            <a:fillRect/>
          </a:stretch>
        </p:blipFill>
        <p:spPr bwMode="auto">
          <a:xfrm>
            <a:off x="613185" y="3431689"/>
            <a:ext cx="2229624" cy="2176206"/>
          </a:xfrm>
          <a:prstGeom prst="rect">
            <a:avLst/>
          </a:prstGeom>
          <a:noFill/>
        </p:spPr>
      </p:pic>
      <p:sp>
        <p:nvSpPr>
          <p:cNvPr id="13" name="TextBox 12"/>
          <p:cNvSpPr txBox="1"/>
          <p:nvPr/>
        </p:nvSpPr>
        <p:spPr>
          <a:xfrm>
            <a:off x="914400" y="5841402"/>
            <a:ext cx="1602890" cy="307777"/>
          </a:xfrm>
          <a:prstGeom prst="rect">
            <a:avLst/>
          </a:prstGeom>
          <a:noFill/>
        </p:spPr>
        <p:txBody>
          <a:bodyPr wrap="square" rtlCol="0">
            <a:spAutoFit/>
          </a:bodyPr>
          <a:lstStyle/>
          <a:p>
            <a:r>
              <a:rPr lang="zh-CN" altLang="en-US" sz="1400" dirty="0" smtClean="0"/>
              <a:t>图一 深钩球轴承</a:t>
            </a:r>
            <a:endParaRPr lang="zh-CN" altLang="en-US" sz="1400" dirty="0"/>
          </a:p>
        </p:txBody>
      </p:sp>
      <p:pic>
        <p:nvPicPr>
          <p:cNvPr id="75781" name="Picture 5"/>
          <p:cNvPicPr>
            <a:picLocks noChangeAspect="1" noChangeArrowheads="1"/>
          </p:cNvPicPr>
          <p:nvPr/>
        </p:nvPicPr>
        <p:blipFill>
          <a:blip r:embed="rId6" cstate="print"/>
          <a:srcRect/>
          <a:stretch>
            <a:fillRect/>
          </a:stretch>
        </p:blipFill>
        <p:spPr bwMode="auto">
          <a:xfrm>
            <a:off x="3557979" y="3732813"/>
            <a:ext cx="2143573" cy="1727982"/>
          </a:xfrm>
          <a:prstGeom prst="rect">
            <a:avLst/>
          </a:prstGeom>
          <a:noFill/>
          <a:ln w="9525">
            <a:noFill/>
            <a:miter lim="800000"/>
            <a:headEnd/>
            <a:tailEnd/>
          </a:ln>
        </p:spPr>
      </p:pic>
      <p:sp>
        <p:nvSpPr>
          <p:cNvPr id="15" name="TextBox 14"/>
          <p:cNvSpPr txBox="1"/>
          <p:nvPr/>
        </p:nvSpPr>
        <p:spPr>
          <a:xfrm>
            <a:off x="3679115" y="5853952"/>
            <a:ext cx="1927413" cy="307777"/>
          </a:xfrm>
          <a:prstGeom prst="rect">
            <a:avLst/>
          </a:prstGeom>
          <a:noFill/>
        </p:spPr>
        <p:txBody>
          <a:bodyPr wrap="square" rtlCol="0">
            <a:spAutoFit/>
          </a:bodyPr>
          <a:lstStyle/>
          <a:p>
            <a:r>
              <a:rPr lang="zh-CN" altLang="en-US" sz="1400" dirty="0" smtClean="0"/>
              <a:t>图二 圆柱滚子轴承</a:t>
            </a:r>
            <a:endParaRPr lang="zh-CN" altLang="en-US" sz="1400" dirty="0"/>
          </a:p>
        </p:txBody>
      </p:sp>
    </p:spTree>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归类</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pic>
        <p:nvPicPr>
          <p:cNvPr id="78849" name="Picture 1"/>
          <p:cNvPicPr>
            <a:picLocks noChangeAspect="1" noChangeArrowheads="1"/>
          </p:cNvPicPr>
          <p:nvPr/>
        </p:nvPicPr>
        <p:blipFill>
          <a:blip r:embed="rId3" cstate="print"/>
          <a:srcRect/>
          <a:stretch>
            <a:fillRect/>
          </a:stretch>
        </p:blipFill>
        <p:spPr bwMode="auto">
          <a:xfrm>
            <a:off x="670896" y="1020519"/>
            <a:ext cx="6267450" cy="1847850"/>
          </a:xfrm>
          <a:prstGeom prst="rect">
            <a:avLst/>
          </a:prstGeom>
          <a:noFill/>
          <a:ln w="9525">
            <a:noFill/>
            <a:miter lim="800000"/>
            <a:headEnd/>
            <a:tailEnd/>
          </a:ln>
        </p:spPr>
      </p:pic>
      <p:pic>
        <p:nvPicPr>
          <p:cNvPr id="78850" name="Picture 2"/>
          <p:cNvPicPr>
            <a:picLocks noChangeAspect="1" noChangeArrowheads="1"/>
          </p:cNvPicPr>
          <p:nvPr/>
        </p:nvPicPr>
        <p:blipFill>
          <a:blip r:embed="rId4" cstate="print"/>
          <a:srcRect/>
          <a:stretch>
            <a:fillRect/>
          </a:stretch>
        </p:blipFill>
        <p:spPr bwMode="auto">
          <a:xfrm>
            <a:off x="667200" y="3308425"/>
            <a:ext cx="6210300" cy="3124200"/>
          </a:xfrm>
          <a:prstGeom prst="rect">
            <a:avLst/>
          </a:prstGeom>
          <a:noFill/>
          <a:ln w="9525">
            <a:noFill/>
            <a:miter lim="800000"/>
            <a:headEnd/>
            <a:tailEnd/>
          </a:ln>
        </p:spPr>
      </p:pic>
      <p:pic>
        <p:nvPicPr>
          <p:cNvPr id="78851" name="Picture 3"/>
          <p:cNvPicPr>
            <a:picLocks noChangeAspect="1" noChangeArrowheads="1"/>
          </p:cNvPicPr>
          <p:nvPr/>
        </p:nvPicPr>
        <p:blipFill>
          <a:blip r:embed="rId5" cstate="print"/>
          <a:srcRect/>
          <a:stretch>
            <a:fillRect/>
          </a:stretch>
        </p:blipFill>
        <p:spPr bwMode="auto">
          <a:xfrm>
            <a:off x="7599045" y="936850"/>
            <a:ext cx="2201171" cy="2132052"/>
          </a:xfrm>
          <a:prstGeom prst="rect">
            <a:avLst/>
          </a:prstGeom>
          <a:noFill/>
          <a:ln w="9525">
            <a:noFill/>
            <a:miter lim="800000"/>
            <a:headEnd/>
            <a:tailEnd/>
          </a:ln>
        </p:spPr>
      </p:pic>
      <p:sp>
        <p:nvSpPr>
          <p:cNvPr id="7" name="TextBox 6"/>
          <p:cNvSpPr txBox="1"/>
          <p:nvPr/>
        </p:nvSpPr>
        <p:spPr>
          <a:xfrm>
            <a:off x="10543408" y="1333948"/>
            <a:ext cx="461665" cy="1904104"/>
          </a:xfrm>
          <a:prstGeom prst="rect">
            <a:avLst/>
          </a:prstGeom>
          <a:noFill/>
        </p:spPr>
        <p:txBody>
          <a:bodyPr vert="eaVert" wrap="square" rtlCol="0">
            <a:spAutoFit/>
          </a:bodyPr>
          <a:lstStyle/>
          <a:p>
            <a:r>
              <a:rPr lang="zh-CN" altLang="en-US" dirty="0" smtClean="0"/>
              <a:t>图三 滑动轴承</a:t>
            </a:r>
            <a:endParaRPr lang="zh-CN" altLang="en-US" dirty="0"/>
          </a:p>
        </p:txBody>
      </p:sp>
      <p:pic>
        <p:nvPicPr>
          <p:cNvPr id="78852" name="Picture 4"/>
          <p:cNvPicPr>
            <a:picLocks noChangeAspect="1" noChangeArrowheads="1"/>
          </p:cNvPicPr>
          <p:nvPr/>
        </p:nvPicPr>
        <p:blipFill>
          <a:blip r:embed="rId6" cstate="print"/>
          <a:srcRect/>
          <a:stretch>
            <a:fillRect/>
          </a:stretch>
        </p:blipFill>
        <p:spPr bwMode="auto">
          <a:xfrm>
            <a:off x="7551139" y="4021278"/>
            <a:ext cx="2647110" cy="1887976"/>
          </a:xfrm>
          <a:prstGeom prst="rect">
            <a:avLst/>
          </a:prstGeom>
          <a:noFill/>
          <a:ln w="9525">
            <a:noFill/>
            <a:miter lim="800000"/>
            <a:headEnd/>
            <a:tailEnd/>
          </a:ln>
        </p:spPr>
      </p:pic>
      <p:sp>
        <p:nvSpPr>
          <p:cNvPr id="9" name="TextBox 8"/>
          <p:cNvSpPr txBox="1"/>
          <p:nvPr/>
        </p:nvSpPr>
        <p:spPr>
          <a:xfrm>
            <a:off x="10502165" y="4498503"/>
            <a:ext cx="461665" cy="1904104"/>
          </a:xfrm>
          <a:prstGeom prst="rect">
            <a:avLst/>
          </a:prstGeom>
          <a:noFill/>
        </p:spPr>
        <p:txBody>
          <a:bodyPr vert="eaVert" wrap="square" rtlCol="0">
            <a:spAutoFit/>
          </a:bodyPr>
          <a:lstStyle/>
          <a:p>
            <a:r>
              <a:rPr lang="zh-CN" altLang="en-US" dirty="0" smtClean="0"/>
              <a:t>图四 轴承座</a:t>
            </a:r>
            <a:endParaRPr lang="zh-CN" altLang="en-US" dirty="0"/>
          </a:p>
        </p:txBody>
      </p:sp>
    </p:spTree>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5" name="灯片编号占位符 4"/>
          <p:cNvSpPr>
            <a:spLocks noGrp="1"/>
          </p:cNvSpPr>
          <p:nvPr>
            <p:ph type="sldNum" sz="quarter" idx="17"/>
          </p:nvPr>
        </p:nvSpPr>
        <p:spPr/>
        <p:txBody>
          <a:bodyPr/>
          <a:lstStyle/>
          <a:p>
            <a:fld id="{E5E660FA-538A-4D28-A8EE-D81B76698285}" type="slidenum">
              <a:rPr lang="zh-CN" altLang="en-US" smtClean="0"/>
              <a:pPr/>
              <a:t>29</a:t>
            </a:fld>
            <a:endParaRPr lang="zh-CN" altLang="en-US"/>
          </a:p>
        </p:txBody>
      </p:sp>
      <p:sp>
        <p:nvSpPr>
          <p:cNvPr id="148" name="矩形 147"/>
          <p:cNvSpPr/>
          <p:nvPr/>
        </p:nvSpPr>
        <p:spPr>
          <a:xfrm>
            <a:off x="5138703" y="1473427"/>
            <a:ext cx="1914597" cy="3045017"/>
          </a:xfrm>
          <a:prstGeom prst="rect">
            <a:avLst/>
          </a:prstGeom>
          <a:noFill/>
          <a:ln w="19050" cap="flat" cmpd="sng" algn="ctr">
            <a:solidFill>
              <a:srgbClr val="FF6600"/>
            </a:solidFill>
            <a:prstDash val="solid"/>
            <a:miter lim="800000"/>
          </a:ln>
          <a:effectLst/>
        </p:spPr>
        <p:txBody>
          <a:bodyPr rtlCol="0" anchor="ctr"/>
          <a:lstStyle/>
          <a:p>
            <a:pPr algn="ctr">
              <a:defRPr/>
            </a:pPr>
            <a:endParaRPr lang="zh-CN" altLang="en-US" kern="0">
              <a:solidFill>
                <a:prstClr val="white"/>
              </a:solidFill>
            </a:endParaRPr>
          </a:p>
        </p:txBody>
      </p:sp>
      <p:sp>
        <p:nvSpPr>
          <p:cNvPr id="149" name="文本框 19"/>
          <p:cNvSpPr txBox="1"/>
          <p:nvPr/>
        </p:nvSpPr>
        <p:spPr>
          <a:xfrm>
            <a:off x="5387009" y="3971201"/>
            <a:ext cx="1568597" cy="484289"/>
          </a:xfrm>
          <a:prstGeom prst="rect">
            <a:avLst/>
          </a:prstGeom>
          <a:noFill/>
        </p:spPr>
        <p:txBody>
          <a:bodyPr vert="horz" wrap="none" rtlCol="0">
            <a:noAutofit/>
          </a:bodyPr>
          <a:lstStyle/>
          <a:p>
            <a:r>
              <a:rPr lang="zh-CN" altLang="en-US" sz="2400" b="1" spc="400" dirty="0">
                <a:solidFill>
                  <a:srgbClr val="FF6600"/>
                </a:solidFill>
                <a:latin typeface="微软雅黑" panose="020B0503020204020204" pitchFamily="34" charset="-122"/>
                <a:ea typeface="微软雅黑" panose="020B0503020204020204" pitchFamily="34" charset="-122"/>
              </a:rPr>
              <a:t>第 </a:t>
            </a:r>
            <a:r>
              <a:rPr lang="zh-CN" altLang="en-US" sz="2400" b="1" spc="400" dirty="0" smtClean="0">
                <a:solidFill>
                  <a:srgbClr val="FF6600"/>
                </a:solidFill>
                <a:latin typeface="微软雅黑" panose="020B0503020204020204" pitchFamily="34" charset="-122"/>
                <a:ea typeface="微软雅黑" panose="020B0503020204020204" pitchFamily="34" charset="-122"/>
              </a:rPr>
              <a:t>四 </a:t>
            </a:r>
            <a:r>
              <a:rPr lang="zh-CN" altLang="en-US" sz="2400" b="1" spc="400" dirty="0">
                <a:solidFill>
                  <a:srgbClr val="FF6600"/>
                </a:solidFill>
                <a:latin typeface="微软雅黑" panose="020B0503020204020204" pitchFamily="34" charset="-122"/>
                <a:ea typeface="微软雅黑" panose="020B0503020204020204" pitchFamily="34" charset="-122"/>
              </a:rPr>
              <a:t>章</a:t>
            </a:r>
          </a:p>
        </p:txBody>
      </p:sp>
      <p:sp>
        <p:nvSpPr>
          <p:cNvPr id="150" name="文本框 20"/>
          <p:cNvSpPr txBox="1"/>
          <p:nvPr/>
        </p:nvSpPr>
        <p:spPr>
          <a:xfrm>
            <a:off x="4015429" y="3307936"/>
            <a:ext cx="4161142" cy="393954"/>
          </a:xfrm>
          <a:prstGeom prst="rect">
            <a:avLst/>
          </a:prstGeom>
          <a:solidFill>
            <a:srgbClr val="FF6600"/>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151" name="矩形 150"/>
          <p:cNvSpPr/>
          <p:nvPr/>
        </p:nvSpPr>
        <p:spPr>
          <a:xfrm>
            <a:off x="5138702" y="6626004"/>
            <a:ext cx="1914597" cy="231996"/>
          </a:xfrm>
          <a:prstGeom prst="rect">
            <a:avLst/>
          </a:prstGeom>
          <a:solidFill>
            <a:srgbClr val="FF660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152"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3"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商检</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154"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FF6600"/>
                </a:solidFill>
                <a:latin typeface="微软雅黑" panose="020B0503020204020204" pitchFamily="34" charset="-122"/>
                <a:ea typeface="微软雅黑" panose="020B0503020204020204" pitchFamily="34" charset="-122"/>
              </a:rPr>
              <a:t>Part    one</a:t>
            </a:r>
            <a:endParaRPr lang="zh-CN" altLang="en-US" sz="4000" b="1" dirty="0">
              <a:solidFill>
                <a:srgbClr val="FF6600"/>
              </a:solidFill>
              <a:latin typeface="微软雅黑" panose="020B0503020204020204" pitchFamily="34" charset="-122"/>
              <a:ea typeface="微软雅黑" panose="020B0503020204020204" pitchFamily="34" charset="-122"/>
            </a:endParaRPr>
          </a:p>
        </p:txBody>
      </p:sp>
      <p:pic>
        <p:nvPicPr>
          <p:cNvPr id="156" name="图片 155" descr="image001.jpg"/>
          <p:cNvPicPr>
            <a:picLocks noChangeAspect="1"/>
          </p:cNvPicPr>
          <p:nvPr/>
        </p:nvPicPr>
        <p:blipFill>
          <a:blip r:embed="rId3" cstate="print"/>
          <a:stretch>
            <a:fillRect/>
          </a:stretch>
        </p:blipFill>
        <p:spPr>
          <a:xfrm>
            <a:off x="193638" y="0"/>
            <a:ext cx="2840018" cy="1401418"/>
          </a:xfrm>
          <a:prstGeom prst="rect">
            <a:avLst/>
          </a:prstGeom>
        </p:spPr>
      </p:pic>
    </p:spTree>
    <p:extLst>
      <p:ext uri="{BB962C8B-B14F-4D97-AF65-F5344CB8AC3E}">
        <p14:creationId xmlns="" xmlns:p14="http://schemas.microsoft.com/office/powerpoint/2010/main" val="238748059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页脚占位符 1"/>
          <p:cNvSpPr>
            <a:spLocks noGrp="1"/>
          </p:cNvSpPr>
          <p:nvPr>
            <p:ph type="ftr" sz="quarter" idx="16"/>
          </p:nvPr>
        </p:nvSpPr>
        <p:spPr/>
        <p:txBody>
          <a:bodyPr/>
          <a:lstStyle/>
          <a:p>
            <a:r>
              <a:rPr lang="zh-CN" altLang="en-US" smtClean="0"/>
              <a:t>开始影响社会的</a:t>
            </a:r>
            <a:r>
              <a:rPr lang="en-US" altLang="zh-CN" smtClean="0"/>
              <a:t>90</a:t>
            </a:r>
            <a:r>
              <a:rPr lang="zh-CN" altLang="en-US" smtClean="0"/>
              <a:t>后</a:t>
            </a:r>
            <a:endParaRPr lang="zh-CN" altLang="en-US"/>
          </a:p>
        </p:txBody>
      </p:sp>
      <p:sp>
        <p:nvSpPr>
          <p:cNvPr id="5" name="灯片编号占位符 4"/>
          <p:cNvSpPr>
            <a:spLocks noGrp="1"/>
          </p:cNvSpPr>
          <p:nvPr>
            <p:ph type="sldNum" sz="quarter" idx="17"/>
          </p:nvPr>
        </p:nvSpPr>
        <p:spPr/>
        <p:txBody>
          <a:bodyPr/>
          <a:lstStyle/>
          <a:p>
            <a:fld id="{E5E660FA-538A-4D28-A8EE-D81B76698285}" type="slidenum">
              <a:rPr lang="zh-CN" altLang="en-US" smtClean="0"/>
              <a:pPr/>
              <a:t>3</a:t>
            </a:fld>
            <a:endParaRPr lang="zh-CN" altLang="en-US"/>
          </a:p>
        </p:txBody>
      </p:sp>
      <p:sp>
        <p:nvSpPr>
          <p:cNvPr id="148" name="矩形 147"/>
          <p:cNvSpPr/>
          <p:nvPr/>
        </p:nvSpPr>
        <p:spPr>
          <a:xfrm>
            <a:off x="5138703" y="1473427"/>
            <a:ext cx="1914597" cy="3045017"/>
          </a:xfrm>
          <a:prstGeom prst="rect">
            <a:avLst/>
          </a:prstGeom>
          <a:noFill/>
          <a:ln w="19050" cap="flat" cmpd="sng" algn="ctr">
            <a:solidFill>
              <a:srgbClr val="FF6600"/>
            </a:solidFill>
            <a:prstDash val="solid"/>
            <a:miter lim="800000"/>
          </a:ln>
          <a:effectLst/>
        </p:spPr>
        <p:txBody>
          <a:bodyPr rtlCol="0" anchor="ctr"/>
          <a:lstStyle/>
          <a:p>
            <a:pPr algn="ctr">
              <a:defRPr/>
            </a:pPr>
            <a:endParaRPr lang="zh-CN" altLang="en-US" kern="0">
              <a:solidFill>
                <a:prstClr val="white"/>
              </a:solidFill>
            </a:endParaRPr>
          </a:p>
        </p:txBody>
      </p:sp>
      <p:sp>
        <p:nvSpPr>
          <p:cNvPr id="149" name="文本框 19"/>
          <p:cNvSpPr txBox="1"/>
          <p:nvPr/>
        </p:nvSpPr>
        <p:spPr>
          <a:xfrm>
            <a:off x="5354735" y="3971201"/>
            <a:ext cx="1568597" cy="484289"/>
          </a:xfrm>
          <a:prstGeom prst="rect">
            <a:avLst/>
          </a:prstGeom>
          <a:noFill/>
        </p:spPr>
        <p:txBody>
          <a:bodyPr vert="horz" wrap="none" rtlCol="0">
            <a:noAutofit/>
          </a:bodyPr>
          <a:lstStyle/>
          <a:p>
            <a:r>
              <a:rPr lang="zh-CN" altLang="en-US" sz="2400" b="1" spc="400" dirty="0">
                <a:solidFill>
                  <a:srgbClr val="FF6600"/>
                </a:solidFill>
                <a:latin typeface="微软雅黑" panose="020B0503020204020204" pitchFamily="34" charset="-122"/>
                <a:ea typeface="微软雅黑" panose="020B0503020204020204" pitchFamily="34" charset="-122"/>
              </a:rPr>
              <a:t>第 一 章</a:t>
            </a:r>
          </a:p>
        </p:txBody>
      </p:sp>
      <p:sp>
        <p:nvSpPr>
          <p:cNvPr id="150" name="文本框 20"/>
          <p:cNvSpPr txBox="1"/>
          <p:nvPr/>
        </p:nvSpPr>
        <p:spPr>
          <a:xfrm>
            <a:off x="4015429" y="3307936"/>
            <a:ext cx="4161142" cy="393954"/>
          </a:xfrm>
          <a:prstGeom prst="rect">
            <a:avLst/>
          </a:prstGeom>
          <a:solidFill>
            <a:srgbClr val="FF6600"/>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151" name="矩形 150"/>
          <p:cNvSpPr/>
          <p:nvPr/>
        </p:nvSpPr>
        <p:spPr>
          <a:xfrm>
            <a:off x="5138702" y="6626004"/>
            <a:ext cx="1914597" cy="231996"/>
          </a:xfrm>
          <a:prstGeom prst="rect">
            <a:avLst/>
          </a:prstGeom>
          <a:solidFill>
            <a:srgbClr val="FF660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152"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3"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b="1" dirty="0" smtClean="0">
                <a:solidFill>
                  <a:srgbClr val="282728"/>
                </a:solidFill>
                <a:latin typeface="Franklin Gothic Book" panose="020B0503020102020204" pitchFamily="34" charset="0"/>
                <a:ea typeface="微软雅黑" panose="020B0503020204020204" pitchFamily="34" charset="-122"/>
              </a:rPr>
              <a:t>关务</a:t>
            </a:r>
            <a:endParaRPr lang="en-US" altLang="zh-CN" sz="1800" b="1" dirty="0" smtClean="0">
              <a:solidFill>
                <a:srgbClr val="282728"/>
              </a:solidFill>
              <a:latin typeface="Franklin Gothic Book" panose="020B0503020102020204" pitchFamily="34" charset="0"/>
              <a:ea typeface="微软雅黑" panose="020B0503020204020204" pitchFamily="34" charset="-122"/>
            </a:endParaRPr>
          </a:p>
        </p:txBody>
      </p:sp>
      <p:sp>
        <p:nvSpPr>
          <p:cNvPr id="154"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FF6600"/>
                </a:solidFill>
                <a:latin typeface="微软雅黑" panose="020B0503020204020204" pitchFamily="34" charset="-122"/>
                <a:ea typeface="微软雅黑" panose="020B0503020204020204" pitchFamily="34" charset="-122"/>
              </a:rPr>
              <a:t>Part    one</a:t>
            </a:r>
            <a:endParaRPr lang="zh-CN" altLang="en-US" sz="4000" b="1" dirty="0">
              <a:solidFill>
                <a:srgbClr val="FF6600"/>
              </a:solidFill>
              <a:latin typeface="微软雅黑" panose="020B0503020204020204" pitchFamily="34" charset="-122"/>
              <a:ea typeface="微软雅黑" panose="020B0503020204020204" pitchFamily="34" charset="-122"/>
            </a:endParaRPr>
          </a:p>
        </p:txBody>
      </p:sp>
      <p:pic>
        <p:nvPicPr>
          <p:cNvPr id="156" name="图片 155" descr="image001.jpg"/>
          <p:cNvPicPr>
            <a:picLocks noChangeAspect="1"/>
          </p:cNvPicPr>
          <p:nvPr/>
        </p:nvPicPr>
        <p:blipFill>
          <a:blip r:embed="rId3" cstate="print"/>
          <a:stretch>
            <a:fillRect/>
          </a:stretch>
        </p:blipFill>
        <p:spPr>
          <a:xfrm>
            <a:off x="225912" y="0"/>
            <a:ext cx="2840018" cy="1401418"/>
          </a:xfrm>
          <a:prstGeom prst="rect">
            <a:avLst/>
          </a:prstGeom>
        </p:spPr>
      </p:pic>
    </p:spTree>
    <p:extLst>
      <p:ext uri="{BB962C8B-B14F-4D97-AF65-F5344CB8AC3E}">
        <p14:creationId xmlns="" xmlns:p14="http://schemas.microsoft.com/office/powerpoint/2010/main" val="2387480597"/>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商检</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4" name="矩形 3"/>
          <p:cNvSpPr/>
          <p:nvPr/>
        </p:nvSpPr>
        <p:spPr>
          <a:xfrm>
            <a:off x="225911" y="799967"/>
            <a:ext cx="11747349" cy="6001643"/>
          </a:xfrm>
          <a:prstGeom prst="rect">
            <a:avLst/>
          </a:prstGeom>
        </p:spPr>
        <p:txBody>
          <a:bodyPr wrap="square">
            <a:spAutoFit/>
          </a:bodyPr>
          <a:lstStyle/>
          <a:p>
            <a:pPr algn="ctr"/>
            <a:r>
              <a:rPr lang="zh-CN" altLang="en-US" sz="2000" b="1" dirty="0" smtClean="0">
                <a:solidFill>
                  <a:srgbClr val="FF6600"/>
                </a:solidFill>
                <a:latin typeface="宋体" pitchFamily="2" charset="-122"/>
                <a:ea typeface="宋体" pitchFamily="2" charset="-122"/>
              </a:rPr>
              <a:t>国家质量监督检验检疫总</a:t>
            </a:r>
            <a:r>
              <a:rPr lang="zh-CN" altLang="en-US" sz="2000" b="1" dirty="0" smtClean="0">
                <a:solidFill>
                  <a:srgbClr val="FF6600"/>
                </a:solidFill>
                <a:latin typeface="宋体" pitchFamily="2" charset="-122"/>
                <a:ea typeface="宋体" pitchFamily="2" charset="-122"/>
              </a:rPr>
              <a:t>局</a:t>
            </a:r>
            <a:endParaRPr lang="en-US" altLang="zh-CN" sz="2000" b="1" dirty="0" smtClean="0">
              <a:solidFill>
                <a:srgbClr val="FF6600"/>
              </a:solidFill>
              <a:latin typeface="宋体" pitchFamily="2" charset="-122"/>
              <a:ea typeface="宋体" pitchFamily="2" charset="-122"/>
            </a:endParaRPr>
          </a:p>
          <a:p>
            <a:pPr algn="ctr"/>
            <a:r>
              <a:rPr lang="en-US" altLang="zh-CN" sz="2000" b="1" dirty="0" smtClean="0">
                <a:solidFill>
                  <a:srgbClr val="FF6600"/>
                </a:solidFill>
                <a:latin typeface="宋体" pitchFamily="2" charset="-122"/>
                <a:ea typeface="宋体" pitchFamily="2" charset="-122"/>
              </a:rPr>
              <a:t>《</a:t>
            </a:r>
            <a:r>
              <a:rPr lang="zh-CN" altLang="en-US" sz="2000" b="1" dirty="0" smtClean="0">
                <a:solidFill>
                  <a:srgbClr val="FF6600"/>
                </a:solidFill>
                <a:latin typeface="宋体" pitchFamily="2" charset="-122"/>
                <a:ea typeface="宋体" pitchFamily="2" charset="-122"/>
              </a:rPr>
              <a:t>质检总局关于出口新西兰葡萄及进口新西兰苹果、墨西哥蓝莓、秘鲁蓝莓、智利油桃、埃及葡萄植物检验检疫要求的公告</a:t>
            </a:r>
            <a:r>
              <a:rPr lang="en-US" altLang="zh-CN" sz="2000" b="1" dirty="0" smtClean="0">
                <a:solidFill>
                  <a:srgbClr val="FF6600"/>
                </a:solidFill>
                <a:latin typeface="宋体" pitchFamily="2" charset="-122"/>
                <a:ea typeface="宋体" pitchFamily="2" charset="-122"/>
              </a:rPr>
              <a:t>》</a:t>
            </a:r>
          </a:p>
          <a:p>
            <a:pPr algn="ctr"/>
            <a:r>
              <a:rPr lang="zh-CN" altLang="en-US" sz="2000" b="1" dirty="0" smtClean="0">
                <a:solidFill>
                  <a:srgbClr val="FF6600"/>
                </a:solidFill>
                <a:latin typeface="宋体" pitchFamily="2" charset="-122"/>
                <a:ea typeface="宋体" pitchFamily="2" charset="-122"/>
              </a:rPr>
              <a:t>（</a:t>
            </a:r>
            <a:r>
              <a:rPr lang="en-US" altLang="zh-CN" sz="2000" b="1" dirty="0" smtClean="0">
                <a:solidFill>
                  <a:srgbClr val="FF6600"/>
                </a:solidFill>
                <a:latin typeface="宋体" pitchFamily="2" charset="-122"/>
                <a:ea typeface="宋体" pitchFamily="2" charset="-122"/>
              </a:rPr>
              <a:t>2017</a:t>
            </a:r>
            <a:r>
              <a:rPr lang="zh-CN" altLang="en-US" sz="2000" b="1" dirty="0" smtClean="0">
                <a:solidFill>
                  <a:srgbClr val="FF6600"/>
                </a:solidFill>
                <a:latin typeface="宋体" pitchFamily="2" charset="-122"/>
                <a:ea typeface="宋体" pitchFamily="2" charset="-122"/>
              </a:rPr>
              <a:t>年第</a:t>
            </a:r>
            <a:r>
              <a:rPr lang="en-US" altLang="zh-CN" sz="2000" b="1" dirty="0" smtClean="0">
                <a:solidFill>
                  <a:srgbClr val="FF6600"/>
                </a:solidFill>
                <a:latin typeface="宋体" pitchFamily="2" charset="-122"/>
                <a:ea typeface="宋体" pitchFamily="2" charset="-122"/>
              </a:rPr>
              <a:t>1</a:t>
            </a:r>
            <a:r>
              <a:rPr lang="zh-CN" altLang="en-US" sz="2000" b="1" dirty="0" smtClean="0">
                <a:solidFill>
                  <a:srgbClr val="FF6600"/>
                </a:solidFill>
                <a:latin typeface="宋体" pitchFamily="2" charset="-122"/>
                <a:ea typeface="宋体" pitchFamily="2" charset="-122"/>
              </a:rPr>
              <a:t>号） </a:t>
            </a:r>
          </a:p>
          <a:p>
            <a:r>
              <a:rPr lang="zh-CN" altLang="en-US" sz="1600" b="1" dirty="0" smtClean="0">
                <a:latin typeface="宋体" pitchFamily="2" charset="-122"/>
                <a:ea typeface="宋体" pitchFamily="2" charset="-122"/>
              </a:rPr>
              <a:t>  </a:t>
            </a:r>
          </a:p>
          <a:p>
            <a:r>
              <a:rPr lang="zh-CN" altLang="en-US" sz="1600" b="1" dirty="0" smtClean="0">
                <a:latin typeface="宋体" pitchFamily="2" charset="-122"/>
                <a:ea typeface="宋体" pitchFamily="2" charset="-122"/>
              </a:rPr>
              <a:t>    根</a:t>
            </a:r>
            <a:r>
              <a:rPr lang="zh-CN" altLang="en-US" sz="1600" b="1" dirty="0" smtClean="0">
                <a:latin typeface="宋体" pitchFamily="2" charset="-122"/>
                <a:ea typeface="宋体" pitchFamily="2" charset="-122"/>
              </a:rPr>
              <a:t>据风险分析结果，经与新西兰、墨西哥、秘鲁、智利和埃及等国检验检疫部门协商，质检总局与相关国家的检疫部门分别签署了</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关于中国鲜食葡萄输往新西兰出口计划</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关于新西兰苹果输华植物检疫要求的议定书</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关于墨西哥鲜食蓝莓输华植物检疫要求的议定书</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关于秘鲁鲜食蓝莓输华植物检疫要求的议定书</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关于智利油桃输华植物检疫要求的议定书</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关于埃及鲜食葡萄输华植物检疫要求的议定书</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即</a:t>
            </a:r>
            <a:r>
              <a:rPr lang="zh-CN" altLang="en-US" sz="1600" b="1" dirty="0" smtClean="0">
                <a:latin typeface="宋体" pitchFamily="2" charset="-122"/>
                <a:ea typeface="宋体" pitchFamily="2" charset="-122"/>
              </a:rPr>
              <a:t>日起，允许符合相关要求（见附件</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）的中国葡萄向新西兰出口；符合相关要求（见附件</a:t>
            </a:r>
            <a:r>
              <a:rPr lang="en-US" altLang="zh-CN" sz="1600" b="1" dirty="0" smtClean="0">
                <a:latin typeface="宋体" pitchFamily="2" charset="-122"/>
                <a:ea typeface="宋体" pitchFamily="2" charset="-122"/>
              </a:rPr>
              <a:t>2</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3</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4</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5</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6</a:t>
            </a:r>
            <a:r>
              <a:rPr lang="zh-CN" altLang="en-US" sz="1600" b="1" dirty="0" smtClean="0">
                <a:latin typeface="宋体" pitchFamily="2" charset="-122"/>
                <a:ea typeface="宋体" pitchFamily="2" charset="-122"/>
              </a:rPr>
              <a:t>）的新西兰苹果、墨西哥蓝莓、秘鲁蓝莓、智利油桃和埃及葡萄输往中国。</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hlinkClick r:id="rId3" action="ppaction://hlinkfile"/>
              </a:rPr>
              <a:t>附件：</a:t>
            </a:r>
            <a:r>
              <a:rPr lang="en-US" altLang="zh-CN" sz="1600" b="1" dirty="0" smtClean="0">
                <a:latin typeface="宋体" pitchFamily="2" charset="-122"/>
                <a:ea typeface="宋体" pitchFamily="2" charset="-122"/>
                <a:hlinkClick r:id="rId3" action="ppaction://hlinkfile"/>
              </a:rPr>
              <a:t>1. </a:t>
            </a:r>
            <a:r>
              <a:rPr lang="zh-CN" altLang="en-US" sz="1600" b="1" dirty="0" smtClean="0">
                <a:latin typeface="宋体" pitchFamily="2" charset="-122"/>
                <a:ea typeface="宋体" pitchFamily="2" charset="-122"/>
                <a:hlinkClick r:id="rId3" action="ppaction://hlinkfile"/>
              </a:rPr>
              <a:t>中国葡萄输新西兰植物检验检疫要</a:t>
            </a:r>
            <a:r>
              <a:rPr lang="zh-CN" altLang="en-US" sz="1600" b="1" dirty="0" smtClean="0">
                <a:latin typeface="宋体" pitchFamily="2" charset="-122"/>
                <a:ea typeface="宋体" pitchFamily="2" charset="-122"/>
                <a:hlinkClick r:id="rId3" action="ppaction://hlinkfile"/>
              </a:rPr>
              <a:t>求</a:t>
            </a:r>
            <a:endParaRPr lang="zh-CN" altLang="en-US" sz="1600" b="1" dirty="0" smtClean="0">
              <a:latin typeface="宋体" pitchFamily="2" charset="-122"/>
              <a:ea typeface="宋体" pitchFamily="2" charset="-122"/>
              <a:hlinkClick r:id="rId3" action="ppaction://hlinkfile"/>
            </a:endParaRPr>
          </a:p>
          <a:p>
            <a:r>
              <a:rPr lang="zh-CN" altLang="en-US" sz="1600" b="1" dirty="0" smtClean="0">
                <a:latin typeface="宋体" pitchFamily="2" charset="-122"/>
                <a:ea typeface="宋体" pitchFamily="2" charset="-122"/>
                <a:hlinkClick r:id="rId3" action="ppaction://hlinkfile"/>
              </a:rPr>
              <a:t>      </a:t>
            </a:r>
            <a:r>
              <a:rPr lang="en-US" altLang="zh-CN" sz="1600" b="1" dirty="0" smtClean="0">
                <a:latin typeface="宋体" pitchFamily="2" charset="-122"/>
                <a:ea typeface="宋体" pitchFamily="2" charset="-122"/>
                <a:hlinkClick r:id="rId3" action="ppaction://hlinkfile"/>
              </a:rPr>
              <a:t>2</a:t>
            </a:r>
            <a:r>
              <a:rPr lang="en-US" altLang="zh-CN" sz="1600" b="1" dirty="0" smtClean="0">
                <a:latin typeface="宋体" pitchFamily="2" charset="-122"/>
                <a:ea typeface="宋体" pitchFamily="2" charset="-122"/>
                <a:hlinkClick r:id="rId3" action="ppaction://hlinkfile"/>
              </a:rPr>
              <a:t>. </a:t>
            </a:r>
            <a:r>
              <a:rPr lang="zh-CN" altLang="en-US" sz="1600" b="1" dirty="0" smtClean="0">
                <a:latin typeface="宋体" pitchFamily="2" charset="-122"/>
                <a:ea typeface="宋体" pitchFamily="2" charset="-122"/>
                <a:hlinkClick r:id="rId3" action="ppaction://hlinkfile"/>
              </a:rPr>
              <a:t>新西兰苹果输华植物检验检疫要</a:t>
            </a:r>
            <a:r>
              <a:rPr lang="zh-CN" altLang="en-US" sz="1600" b="1" dirty="0" smtClean="0">
                <a:latin typeface="宋体" pitchFamily="2" charset="-122"/>
                <a:ea typeface="宋体" pitchFamily="2" charset="-122"/>
                <a:hlinkClick r:id="rId3" action="ppaction://hlinkfile"/>
              </a:rPr>
              <a:t>求</a:t>
            </a:r>
            <a:endParaRPr lang="zh-CN" altLang="en-US" sz="1600" b="1" dirty="0" smtClean="0">
              <a:latin typeface="宋体" pitchFamily="2" charset="-122"/>
              <a:ea typeface="宋体" pitchFamily="2" charset="-122"/>
              <a:hlinkClick r:id="rId3" action="ppaction://hlinkfile"/>
            </a:endParaRPr>
          </a:p>
          <a:p>
            <a:r>
              <a:rPr lang="zh-CN" altLang="en-US" sz="1600" b="1" dirty="0" smtClean="0">
                <a:latin typeface="宋体" pitchFamily="2" charset="-122"/>
                <a:ea typeface="宋体" pitchFamily="2" charset="-122"/>
                <a:hlinkClick r:id="rId3" action="ppaction://hlinkfile"/>
              </a:rPr>
              <a:t>      </a:t>
            </a:r>
            <a:r>
              <a:rPr lang="en-US" altLang="zh-CN" sz="1600" b="1" dirty="0" smtClean="0">
                <a:latin typeface="宋体" pitchFamily="2" charset="-122"/>
                <a:ea typeface="宋体" pitchFamily="2" charset="-122"/>
                <a:hlinkClick r:id="rId3" action="ppaction://hlinkfile"/>
              </a:rPr>
              <a:t>3. </a:t>
            </a:r>
            <a:r>
              <a:rPr lang="zh-CN" altLang="en-US" sz="1600" b="1" dirty="0" smtClean="0">
                <a:latin typeface="宋体" pitchFamily="2" charset="-122"/>
                <a:ea typeface="宋体" pitchFamily="2" charset="-122"/>
                <a:hlinkClick r:id="rId3" action="ppaction://hlinkfile"/>
              </a:rPr>
              <a:t>墨西哥蓝莓输华植物检验检疫要</a:t>
            </a:r>
            <a:r>
              <a:rPr lang="zh-CN" altLang="en-US" sz="1600" b="1" dirty="0" smtClean="0">
                <a:latin typeface="宋体" pitchFamily="2" charset="-122"/>
                <a:ea typeface="宋体" pitchFamily="2" charset="-122"/>
                <a:hlinkClick r:id="rId3" action="ppaction://hlinkfile"/>
              </a:rPr>
              <a:t>求</a:t>
            </a:r>
            <a:endParaRPr lang="zh-CN" altLang="en-US" sz="1600" b="1" dirty="0" smtClean="0">
              <a:latin typeface="宋体" pitchFamily="2" charset="-122"/>
              <a:ea typeface="宋体" pitchFamily="2" charset="-122"/>
              <a:hlinkClick r:id="rId3" action="ppaction://hlinkfile"/>
            </a:endParaRPr>
          </a:p>
          <a:p>
            <a:r>
              <a:rPr lang="zh-CN" altLang="en-US" sz="1600" b="1" dirty="0" smtClean="0">
                <a:latin typeface="宋体" pitchFamily="2" charset="-122"/>
                <a:ea typeface="宋体" pitchFamily="2" charset="-122"/>
                <a:hlinkClick r:id="rId3" action="ppaction://hlinkfile"/>
              </a:rPr>
              <a:t>      </a:t>
            </a:r>
            <a:r>
              <a:rPr lang="en-US" altLang="zh-CN" sz="1600" b="1" dirty="0" smtClean="0">
                <a:latin typeface="宋体" pitchFamily="2" charset="-122"/>
                <a:ea typeface="宋体" pitchFamily="2" charset="-122"/>
                <a:hlinkClick r:id="rId3" action="ppaction://hlinkfile"/>
              </a:rPr>
              <a:t>4. </a:t>
            </a:r>
            <a:r>
              <a:rPr lang="zh-CN" altLang="en-US" sz="1600" b="1" dirty="0" smtClean="0">
                <a:latin typeface="宋体" pitchFamily="2" charset="-122"/>
                <a:ea typeface="宋体" pitchFamily="2" charset="-122"/>
                <a:hlinkClick r:id="rId3" action="ppaction://hlinkfile"/>
              </a:rPr>
              <a:t>秘鲁蓝莓输华植物检验检疫要</a:t>
            </a:r>
            <a:r>
              <a:rPr lang="zh-CN" altLang="en-US" sz="1600" b="1" dirty="0" smtClean="0">
                <a:latin typeface="宋体" pitchFamily="2" charset="-122"/>
                <a:ea typeface="宋体" pitchFamily="2" charset="-122"/>
                <a:hlinkClick r:id="rId3" action="ppaction://hlinkfile"/>
              </a:rPr>
              <a:t>求</a:t>
            </a:r>
            <a:endParaRPr lang="zh-CN" altLang="en-US" sz="1600" b="1" dirty="0" smtClean="0">
              <a:latin typeface="宋体" pitchFamily="2" charset="-122"/>
              <a:ea typeface="宋体" pitchFamily="2" charset="-122"/>
              <a:hlinkClick r:id="rId3" action="ppaction://hlinkfile"/>
            </a:endParaRPr>
          </a:p>
          <a:p>
            <a:r>
              <a:rPr lang="zh-CN" altLang="en-US" sz="1600" b="1" dirty="0" smtClean="0">
                <a:latin typeface="宋体" pitchFamily="2" charset="-122"/>
                <a:ea typeface="宋体" pitchFamily="2" charset="-122"/>
                <a:hlinkClick r:id="rId3" action="ppaction://hlinkfile"/>
              </a:rPr>
              <a:t>      </a:t>
            </a:r>
            <a:r>
              <a:rPr lang="en-US" altLang="zh-CN" sz="1600" b="1" dirty="0" smtClean="0">
                <a:latin typeface="宋体" pitchFamily="2" charset="-122"/>
                <a:ea typeface="宋体" pitchFamily="2" charset="-122"/>
                <a:hlinkClick r:id="rId3" action="ppaction://hlinkfile"/>
              </a:rPr>
              <a:t>5. </a:t>
            </a:r>
            <a:r>
              <a:rPr lang="zh-CN" altLang="en-US" sz="1600" b="1" dirty="0" smtClean="0">
                <a:latin typeface="宋体" pitchFamily="2" charset="-122"/>
                <a:ea typeface="宋体" pitchFamily="2" charset="-122"/>
                <a:hlinkClick r:id="rId3" action="ppaction://hlinkfile"/>
              </a:rPr>
              <a:t>智利油桃输华植物检验检疫要</a:t>
            </a:r>
            <a:r>
              <a:rPr lang="zh-CN" altLang="en-US" sz="1600" b="1" dirty="0" smtClean="0">
                <a:latin typeface="宋体" pitchFamily="2" charset="-122"/>
                <a:ea typeface="宋体" pitchFamily="2" charset="-122"/>
                <a:hlinkClick r:id="rId3" action="ppaction://hlinkfile"/>
              </a:rPr>
              <a:t>求</a:t>
            </a:r>
            <a:endParaRPr lang="zh-CN" altLang="en-US" sz="1600" b="1" dirty="0" smtClean="0">
              <a:latin typeface="宋体" pitchFamily="2" charset="-122"/>
              <a:ea typeface="宋体" pitchFamily="2" charset="-122"/>
              <a:hlinkClick r:id="rId3" action="ppaction://hlinkfile"/>
            </a:endParaRPr>
          </a:p>
          <a:p>
            <a:r>
              <a:rPr lang="zh-CN" altLang="en-US" sz="1600" b="1" dirty="0" smtClean="0">
                <a:latin typeface="宋体" pitchFamily="2" charset="-122"/>
                <a:ea typeface="宋体" pitchFamily="2" charset="-122"/>
                <a:hlinkClick r:id="rId3" action="ppaction://hlinkfile"/>
              </a:rPr>
              <a:t>      </a:t>
            </a:r>
            <a:r>
              <a:rPr lang="en-US" altLang="zh-CN" sz="1600" b="1" dirty="0" smtClean="0">
                <a:latin typeface="宋体" pitchFamily="2" charset="-122"/>
                <a:ea typeface="宋体" pitchFamily="2" charset="-122"/>
                <a:hlinkClick r:id="rId3" action="ppaction://hlinkfile"/>
              </a:rPr>
              <a:t>6. </a:t>
            </a:r>
            <a:r>
              <a:rPr lang="zh-CN" altLang="en-US" sz="1600" b="1" dirty="0" smtClean="0">
                <a:latin typeface="宋体" pitchFamily="2" charset="-122"/>
                <a:ea typeface="宋体" pitchFamily="2" charset="-122"/>
                <a:hlinkClick r:id="rId3" action="ppaction://hlinkfile"/>
              </a:rPr>
              <a:t>埃及葡萄输华检验植物检疫要求</a:t>
            </a:r>
            <a:endParaRPr lang="zh-CN" altLang="en-US"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pPr algn="r"/>
            <a:r>
              <a:rPr lang="zh-CN" altLang="en-US" sz="1600" b="1" dirty="0" smtClean="0">
                <a:latin typeface="宋体" pitchFamily="2" charset="-122"/>
                <a:ea typeface="宋体" pitchFamily="2" charset="-122"/>
              </a:rPr>
              <a:t>质检总</a:t>
            </a:r>
            <a:r>
              <a:rPr lang="zh-CN" altLang="en-US" sz="1600" b="1" dirty="0" smtClean="0">
                <a:latin typeface="宋体" pitchFamily="2" charset="-122"/>
                <a:ea typeface="宋体" pitchFamily="2" charset="-122"/>
              </a:rPr>
              <a:t>局</a:t>
            </a:r>
            <a:endParaRPr lang="zh-CN" altLang="en-US" sz="1600" b="1" dirty="0" smtClean="0">
              <a:latin typeface="宋体" pitchFamily="2" charset="-122"/>
              <a:ea typeface="宋体" pitchFamily="2" charset="-122"/>
            </a:endParaRPr>
          </a:p>
          <a:p>
            <a:pPr algn="r"/>
            <a:r>
              <a:rPr lang="en-US" altLang="zh-CN" sz="1600" b="1" dirty="0" smtClean="0">
                <a:latin typeface="宋体" pitchFamily="2" charset="-122"/>
                <a:ea typeface="宋体" pitchFamily="2" charset="-122"/>
              </a:rPr>
              <a:t>2017</a:t>
            </a:r>
            <a:r>
              <a:rPr lang="zh-CN" altLang="en-US" sz="1600" b="1" dirty="0" smtClean="0">
                <a:latin typeface="宋体" pitchFamily="2" charset="-122"/>
                <a:ea typeface="宋体" pitchFamily="2" charset="-122"/>
              </a:rPr>
              <a:t>年</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月</a:t>
            </a:r>
            <a:r>
              <a:rPr lang="en-US" altLang="zh-CN" sz="1600" b="1" dirty="0" smtClean="0">
                <a:latin typeface="宋体" pitchFamily="2" charset="-122"/>
                <a:ea typeface="宋体" pitchFamily="2" charset="-122"/>
              </a:rPr>
              <a:t>11</a:t>
            </a:r>
            <a:r>
              <a:rPr lang="zh-CN" altLang="en-US" sz="1600" b="1" dirty="0" smtClean="0">
                <a:latin typeface="宋体" pitchFamily="2" charset="-122"/>
                <a:ea typeface="宋体" pitchFamily="2" charset="-122"/>
              </a:rPr>
              <a:t>日</a:t>
            </a:r>
          </a:p>
          <a:p>
            <a:r>
              <a:rPr lang="zh-CN" altLang="en-US" sz="1600" b="1" dirty="0" smtClean="0">
                <a:latin typeface="宋体" pitchFamily="2" charset="-122"/>
                <a:ea typeface="宋体" pitchFamily="2" charset="-122"/>
              </a:rPr>
              <a:t> </a:t>
            </a:r>
            <a:endParaRPr lang="zh-CN" altLang="en-US" sz="1600" b="1"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商检</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5" name="矩形 4"/>
          <p:cNvSpPr/>
          <p:nvPr/>
        </p:nvSpPr>
        <p:spPr>
          <a:xfrm>
            <a:off x="1043492" y="1240837"/>
            <a:ext cx="10391888" cy="4524315"/>
          </a:xfrm>
          <a:prstGeom prst="rect">
            <a:avLst/>
          </a:prstGeom>
        </p:spPr>
        <p:txBody>
          <a:bodyPr wrap="square">
            <a:spAutoFit/>
          </a:bodyPr>
          <a:lstStyle/>
          <a:p>
            <a:pPr algn="ctr"/>
            <a:r>
              <a:rPr lang="en-US" altLang="zh-CN" sz="2000" b="1" dirty="0" smtClean="0">
                <a:solidFill>
                  <a:srgbClr val="FF6600"/>
                </a:solidFill>
                <a:latin typeface="宋体" pitchFamily="2" charset="-122"/>
                <a:ea typeface="宋体" pitchFamily="2" charset="-122"/>
              </a:rPr>
              <a:t>2017</a:t>
            </a:r>
            <a:r>
              <a:rPr lang="zh-CN" altLang="en-US" sz="2000" b="1" dirty="0" smtClean="0">
                <a:solidFill>
                  <a:srgbClr val="FF6600"/>
                </a:solidFill>
                <a:latin typeface="宋体" pitchFamily="2" charset="-122"/>
                <a:ea typeface="宋体" pitchFamily="2" charset="-122"/>
              </a:rPr>
              <a:t>年第</a:t>
            </a:r>
            <a:r>
              <a:rPr lang="en-US" altLang="zh-CN" sz="2000" b="1" dirty="0" smtClean="0">
                <a:solidFill>
                  <a:srgbClr val="FF6600"/>
                </a:solidFill>
                <a:latin typeface="宋体" pitchFamily="2" charset="-122"/>
                <a:ea typeface="宋体" pitchFamily="2" charset="-122"/>
              </a:rPr>
              <a:t>2</a:t>
            </a:r>
            <a:r>
              <a:rPr lang="zh-CN" altLang="en-US" sz="2000" b="1" dirty="0" smtClean="0">
                <a:solidFill>
                  <a:srgbClr val="FF6600"/>
                </a:solidFill>
                <a:latin typeface="宋体" pitchFamily="2" charset="-122"/>
                <a:ea typeface="宋体" pitchFamily="2" charset="-122"/>
              </a:rPr>
              <a:t>号</a:t>
            </a:r>
            <a:endParaRPr lang="zh-CN" altLang="en-US" sz="2000" b="1" dirty="0" smtClean="0">
              <a:solidFill>
                <a:srgbClr val="FF6600"/>
              </a:solidFill>
              <a:latin typeface="宋体" pitchFamily="2" charset="-122"/>
              <a:ea typeface="宋体" pitchFamily="2" charset="-122"/>
            </a:endParaRPr>
          </a:p>
          <a:p>
            <a:pPr algn="ctr"/>
            <a:r>
              <a:rPr lang="zh-CN" altLang="en-US" sz="2000" b="1" dirty="0" smtClean="0">
                <a:solidFill>
                  <a:srgbClr val="FF6600"/>
                </a:solidFill>
                <a:latin typeface="宋体" pitchFamily="2" charset="-122"/>
                <a:ea typeface="宋体" pitchFamily="2" charset="-122"/>
              </a:rPr>
              <a:t>质检总局关于注销日照经济开发区佳洁洗涤厂等</a:t>
            </a:r>
            <a:r>
              <a:rPr lang="en-US" altLang="zh-CN" sz="2000" b="1" dirty="0" smtClean="0">
                <a:solidFill>
                  <a:srgbClr val="FF6600"/>
                </a:solidFill>
                <a:latin typeface="宋体" pitchFamily="2" charset="-122"/>
                <a:ea typeface="宋体" pitchFamily="2" charset="-122"/>
              </a:rPr>
              <a:t>84</a:t>
            </a:r>
            <a:r>
              <a:rPr lang="zh-CN" altLang="en-US" sz="2000" b="1" dirty="0" smtClean="0">
                <a:solidFill>
                  <a:srgbClr val="FF6600"/>
                </a:solidFill>
                <a:latin typeface="宋体" pitchFamily="2" charset="-122"/>
                <a:ea typeface="宋体" pitchFamily="2" charset="-122"/>
              </a:rPr>
              <a:t>家企</a:t>
            </a:r>
            <a:r>
              <a:rPr lang="zh-CN" altLang="en-US" sz="2000" b="1" dirty="0" smtClean="0">
                <a:solidFill>
                  <a:srgbClr val="FF6600"/>
                </a:solidFill>
                <a:latin typeface="宋体" pitchFamily="2" charset="-122"/>
                <a:ea typeface="宋体" pitchFamily="2" charset="-122"/>
              </a:rPr>
              <a:t>业</a:t>
            </a:r>
            <a:endParaRPr lang="zh-CN" altLang="en-US" sz="2000" b="1" dirty="0" smtClean="0">
              <a:solidFill>
                <a:srgbClr val="FF6600"/>
              </a:solidFill>
              <a:latin typeface="宋体" pitchFamily="2" charset="-122"/>
              <a:ea typeface="宋体" pitchFamily="2" charset="-122"/>
            </a:endParaRPr>
          </a:p>
          <a:p>
            <a:pPr algn="ctr"/>
            <a:r>
              <a:rPr lang="zh-CN" altLang="en-US" sz="2000" b="1" dirty="0" smtClean="0">
                <a:solidFill>
                  <a:srgbClr val="FF6600"/>
                </a:solidFill>
                <a:latin typeface="宋体" pitchFamily="2" charset="-122"/>
                <a:ea typeface="宋体" pitchFamily="2" charset="-122"/>
              </a:rPr>
              <a:t>食品相关产品生产许可证的公告</a:t>
            </a:r>
          </a:p>
          <a:p>
            <a:endParaRPr lang="zh-CN" altLang="en-US" b="1" dirty="0" smtClean="0">
              <a:latin typeface="宋体" pitchFamily="2" charset="-122"/>
              <a:ea typeface="宋体" pitchFamily="2" charset="-122"/>
            </a:endParaRPr>
          </a:p>
          <a:p>
            <a:r>
              <a:rPr lang="zh-CN" altLang="en-US" b="1" dirty="0" smtClean="0">
                <a:latin typeface="宋体" pitchFamily="2" charset="-122"/>
                <a:ea typeface="宋体" pitchFamily="2" charset="-122"/>
              </a:rPr>
              <a:t> </a:t>
            </a:r>
          </a:p>
          <a:p>
            <a:r>
              <a:rPr lang="zh-CN" altLang="en-US" sz="1600" b="1" dirty="0" smtClean="0">
                <a:latin typeface="宋体" pitchFamily="2" charset="-122"/>
                <a:ea typeface="宋体" pitchFamily="2" charset="-122"/>
              </a:rPr>
              <a:t>    根</a:t>
            </a:r>
            <a:r>
              <a:rPr lang="zh-CN" altLang="en-US" sz="1600" b="1" dirty="0" smtClean="0">
                <a:latin typeface="宋体" pitchFamily="2" charset="-122"/>
                <a:ea typeface="宋体" pitchFamily="2" charset="-122"/>
              </a:rPr>
              <a:t>据</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中华人民共和国行政许可法</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中华人民共和国工业产品生产许可证管理条例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和</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工业产品生产许可证注销程序管理规定</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，质检总局决定对日照经济开发区佳洁洗涤厂等</a:t>
            </a:r>
            <a:r>
              <a:rPr lang="en-US" altLang="zh-CN" sz="1600" b="1" dirty="0" smtClean="0">
                <a:latin typeface="宋体" pitchFamily="2" charset="-122"/>
                <a:ea typeface="宋体" pitchFamily="2" charset="-122"/>
              </a:rPr>
              <a:t>84</a:t>
            </a:r>
            <a:r>
              <a:rPr lang="zh-CN" altLang="en-US" sz="1600" b="1" dirty="0" smtClean="0">
                <a:latin typeface="宋体" pitchFamily="2" charset="-122"/>
                <a:ea typeface="宋体" pitchFamily="2" charset="-122"/>
              </a:rPr>
              <a:t>家企业的食品相关产品生产许可证予以注销</a:t>
            </a:r>
            <a:r>
              <a:rPr lang="zh-CN" altLang="en-US" sz="1600" b="1" dirty="0" smtClean="0">
                <a:latin typeface="宋体" pitchFamily="2" charset="-122"/>
                <a:ea typeface="宋体" pitchFamily="2" charset="-122"/>
              </a:rPr>
              <a:t>。</a:t>
            </a:r>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从</a:t>
            </a:r>
            <a:r>
              <a:rPr lang="zh-CN" altLang="en-US" sz="1600" b="1" dirty="0" smtClean="0">
                <a:latin typeface="宋体" pitchFamily="2" charset="-122"/>
                <a:ea typeface="宋体" pitchFamily="2" charset="-122"/>
              </a:rPr>
              <a:t>即日起，被注销的证书和食品相关产品生产许可证编号停止使用</a:t>
            </a:r>
            <a:r>
              <a:rPr lang="zh-CN" altLang="en-US" sz="1600" b="1" dirty="0" smtClean="0">
                <a:latin typeface="宋体" pitchFamily="2" charset="-122"/>
                <a:ea typeface="宋体" pitchFamily="2" charset="-122"/>
              </a:rPr>
              <a:t>。</a:t>
            </a:r>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特</a:t>
            </a:r>
            <a:r>
              <a:rPr lang="zh-CN" altLang="en-US" sz="1600" b="1" dirty="0" smtClean="0">
                <a:latin typeface="宋体" pitchFamily="2" charset="-122"/>
                <a:ea typeface="宋体" pitchFamily="2" charset="-122"/>
              </a:rPr>
              <a:t>此公告。</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hlinkClick r:id="rId3" action="ppaction://hlinkfile"/>
              </a:rPr>
              <a:t>附</a:t>
            </a:r>
            <a:r>
              <a:rPr lang="zh-CN" altLang="en-US" sz="1600" b="1" dirty="0" smtClean="0">
                <a:latin typeface="宋体" pitchFamily="2" charset="-122"/>
                <a:ea typeface="宋体" pitchFamily="2" charset="-122"/>
                <a:hlinkClick r:id="rId3" action="ppaction://hlinkfile"/>
              </a:rPr>
              <a:t>件：被注销食品相关产品生产许可证的企业名</a:t>
            </a:r>
            <a:r>
              <a:rPr lang="zh-CN" altLang="en-US" sz="1600" b="1" dirty="0" smtClean="0">
                <a:latin typeface="宋体" pitchFamily="2" charset="-122"/>
                <a:ea typeface="宋体" pitchFamily="2" charset="-122"/>
                <a:hlinkClick r:id="rId3" action="ppaction://hlinkfile"/>
              </a:rPr>
              <a:t>单</a:t>
            </a:r>
            <a:endParaRPr lang="en-US" altLang="zh-CN" sz="1600" b="1" dirty="0" smtClean="0">
              <a:latin typeface="宋体" pitchFamily="2" charset="-122"/>
              <a:ea typeface="宋体" pitchFamily="2" charset="-122"/>
            </a:endParaRPr>
          </a:p>
          <a:p>
            <a:endParaRPr lang="en-US" altLang="zh-CN"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pPr algn="r"/>
            <a:r>
              <a:rPr lang="zh-CN" altLang="en-US" sz="1600" b="1" dirty="0" smtClean="0">
                <a:latin typeface="宋体" pitchFamily="2" charset="-122"/>
                <a:ea typeface="宋体" pitchFamily="2" charset="-122"/>
              </a:rPr>
              <a:t>质检总</a:t>
            </a:r>
            <a:r>
              <a:rPr lang="zh-CN" altLang="en-US" sz="1600" b="1" dirty="0" smtClean="0">
                <a:latin typeface="宋体" pitchFamily="2" charset="-122"/>
                <a:ea typeface="宋体" pitchFamily="2" charset="-122"/>
              </a:rPr>
              <a:t>局</a:t>
            </a:r>
            <a:endParaRPr lang="zh-CN" altLang="en-US" sz="1600" b="1" dirty="0" smtClean="0">
              <a:latin typeface="宋体" pitchFamily="2" charset="-122"/>
              <a:ea typeface="宋体" pitchFamily="2" charset="-122"/>
            </a:endParaRPr>
          </a:p>
          <a:p>
            <a:pPr algn="r"/>
            <a:r>
              <a:rPr lang="en-US" altLang="zh-CN" sz="1600" b="1" dirty="0" smtClean="0">
                <a:latin typeface="宋体" pitchFamily="2" charset="-122"/>
                <a:ea typeface="宋体" pitchFamily="2" charset="-122"/>
              </a:rPr>
              <a:t>2017</a:t>
            </a:r>
            <a:r>
              <a:rPr lang="zh-CN" altLang="en-US" sz="1600" b="1" dirty="0" smtClean="0">
                <a:latin typeface="宋体" pitchFamily="2" charset="-122"/>
                <a:ea typeface="宋体" pitchFamily="2" charset="-122"/>
              </a:rPr>
              <a:t>年</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月</a:t>
            </a:r>
            <a:r>
              <a:rPr lang="en-US" altLang="zh-CN" sz="1600" b="1" dirty="0" smtClean="0">
                <a:latin typeface="宋体" pitchFamily="2" charset="-122"/>
                <a:ea typeface="宋体" pitchFamily="2" charset="-122"/>
              </a:rPr>
              <a:t>13</a:t>
            </a:r>
            <a:r>
              <a:rPr lang="zh-CN" altLang="en-US" sz="1600" b="1" dirty="0" smtClean="0">
                <a:latin typeface="宋体" pitchFamily="2" charset="-122"/>
                <a:ea typeface="宋体" pitchFamily="2" charset="-122"/>
              </a:rPr>
              <a:t>日</a:t>
            </a:r>
            <a:endParaRPr lang="zh-CN" altLang="en-US" sz="1600" b="1"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商检</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4" name="矩形 3"/>
          <p:cNvSpPr/>
          <p:nvPr/>
        </p:nvSpPr>
        <p:spPr>
          <a:xfrm>
            <a:off x="1204856" y="1057957"/>
            <a:ext cx="9918551" cy="5201424"/>
          </a:xfrm>
          <a:prstGeom prst="rect">
            <a:avLst/>
          </a:prstGeom>
        </p:spPr>
        <p:txBody>
          <a:bodyPr wrap="square">
            <a:spAutoFit/>
          </a:bodyPr>
          <a:lstStyle/>
          <a:p>
            <a:pPr algn="ctr"/>
            <a:r>
              <a:rPr lang="zh-CN" altLang="en-US" sz="2000" b="1" dirty="0" smtClean="0">
                <a:solidFill>
                  <a:srgbClr val="FF6600"/>
                </a:solidFill>
                <a:latin typeface="宋体" pitchFamily="2" charset="-122"/>
                <a:ea typeface="宋体" pitchFamily="2" charset="-122"/>
              </a:rPr>
              <a:t>国家质量监督检验检疫总</a:t>
            </a:r>
            <a:r>
              <a:rPr lang="zh-CN" altLang="en-US" sz="2000" b="1" dirty="0" smtClean="0">
                <a:solidFill>
                  <a:srgbClr val="FF6600"/>
                </a:solidFill>
                <a:latin typeface="宋体" pitchFamily="2" charset="-122"/>
                <a:ea typeface="宋体" pitchFamily="2" charset="-122"/>
              </a:rPr>
              <a:t>局</a:t>
            </a:r>
            <a:endParaRPr lang="en-US" altLang="zh-CN" sz="2000" b="1" dirty="0" smtClean="0">
              <a:solidFill>
                <a:srgbClr val="FF6600"/>
              </a:solidFill>
              <a:latin typeface="宋体" pitchFamily="2" charset="-122"/>
              <a:ea typeface="宋体" pitchFamily="2" charset="-122"/>
            </a:endParaRPr>
          </a:p>
          <a:p>
            <a:pPr algn="ctr"/>
            <a:r>
              <a:rPr lang="en-US" altLang="zh-CN" sz="2000" b="1" dirty="0" smtClean="0">
                <a:solidFill>
                  <a:srgbClr val="FF6600"/>
                </a:solidFill>
                <a:latin typeface="宋体" pitchFamily="2" charset="-122"/>
                <a:ea typeface="宋体" pitchFamily="2" charset="-122"/>
              </a:rPr>
              <a:t>《</a:t>
            </a:r>
            <a:r>
              <a:rPr lang="zh-CN" altLang="en-US" sz="2000" b="1" dirty="0" smtClean="0">
                <a:solidFill>
                  <a:srgbClr val="FF6600"/>
                </a:solidFill>
                <a:latin typeface="宋体" pitchFamily="2" charset="-122"/>
                <a:ea typeface="宋体" pitchFamily="2" charset="-122"/>
              </a:rPr>
              <a:t>质检总局关于注销首钢总公司等企业工业产品生产许可证的公告</a:t>
            </a:r>
            <a:r>
              <a:rPr lang="en-US" altLang="zh-CN" sz="2000" b="1" dirty="0" smtClean="0">
                <a:solidFill>
                  <a:srgbClr val="FF6600"/>
                </a:solidFill>
                <a:latin typeface="宋体" pitchFamily="2" charset="-122"/>
                <a:ea typeface="宋体" pitchFamily="2" charset="-122"/>
              </a:rPr>
              <a:t>》</a:t>
            </a:r>
          </a:p>
          <a:p>
            <a:pPr algn="ctr"/>
            <a:r>
              <a:rPr lang="zh-CN" altLang="en-US" sz="2000" b="1" dirty="0" smtClean="0">
                <a:solidFill>
                  <a:srgbClr val="FF6600"/>
                </a:solidFill>
                <a:latin typeface="宋体" pitchFamily="2" charset="-122"/>
                <a:ea typeface="宋体" pitchFamily="2" charset="-122"/>
              </a:rPr>
              <a:t>（</a:t>
            </a:r>
            <a:r>
              <a:rPr lang="en-US" altLang="zh-CN" sz="2000" b="1" dirty="0" smtClean="0">
                <a:solidFill>
                  <a:srgbClr val="FF6600"/>
                </a:solidFill>
                <a:latin typeface="宋体" pitchFamily="2" charset="-122"/>
                <a:ea typeface="宋体" pitchFamily="2" charset="-122"/>
              </a:rPr>
              <a:t>2017</a:t>
            </a:r>
            <a:r>
              <a:rPr lang="zh-CN" altLang="en-US" sz="2000" b="1" dirty="0" smtClean="0">
                <a:solidFill>
                  <a:srgbClr val="FF6600"/>
                </a:solidFill>
                <a:latin typeface="宋体" pitchFamily="2" charset="-122"/>
                <a:ea typeface="宋体" pitchFamily="2" charset="-122"/>
              </a:rPr>
              <a:t>年第</a:t>
            </a:r>
            <a:r>
              <a:rPr lang="en-US" altLang="zh-CN" sz="2000" b="1" dirty="0" smtClean="0">
                <a:solidFill>
                  <a:srgbClr val="FF6600"/>
                </a:solidFill>
                <a:latin typeface="宋体" pitchFamily="2" charset="-122"/>
                <a:ea typeface="宋体" pitchFamily="2" charset="-122"/>
              </a:rPr>
              <a:t>3</a:t>
            </a:r>
            <a:r>
              <a:rPr lang="zh-CN" altLang="en-US" sz="2000" b="1" dirty="0" smtClean="0">
                <a:solidFill>
                  <a:srgbClr val="FF6600"/>
                </a:solidFill>
                <a:latin typeface="宋体" pitchFamily="2" charset="-122"/>
                <a:ea typeface="宋体" pitchFamily="2" charset="-122"/>
              </a:rPr>
              <a:t>号</a:t>
            </a:r>
            <a:r>
              <a:rPr lang="zh-CN" altLang="en-US" sz="2000" b="1" dirty="0" smtClean="0">
                <a:solidFill>
                  <a:srgbClr val="FF6600"/>
                </a:solidFill>
                <a:latin typeface="宋体" pitchFamily="2" charset="-122"/>
                <a:ea typeface="宋体" pitchFamily="2" charset="-122"/>
              </a:rPr>
              <a:t>）</a:t>
            </a:r>
            <a:endParaRPr lang="en-US" altLang="zh-CN" sz="2000" b="1" dirty="0" smtClean="0">
              <a:solidFill>
                <a:srgbClr val="FF6600"/>
              </a:solidFill>
              <a:latin typeface="宋体" pitchFamily="2" charset="-122"/>
              <a:ea typeface="宋体" pitchFamily="2" charset="-122"/>
            </a:endParaRP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根</a:t>
            </a:r>
            <a:r>
              <a:rPr lang="zh-CN" altLang="en-US" sz="1600" b="1" dirty="0" smtClean="0">
                <a:latin typeface="宋体" pitchFamily="2" charset="-122"/>
                <a:ea typeface="宋体" pitchFamily="2" charset="-122"/>
              </a:rPr>
              <a:t>据</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中华人民共和国工业产品生产许可证管理条例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（国务院令第</a:t>
            </a:r>
            <a:r>
              <a:rPr lang="en-US" altLang="zh-CN" sz="1600" b="1" dirty="0" smtClean="0">
                <a:latin typeface="宋体" pitchFamily="2" charset="-122"/>
                <a:ea typeface="宋体" pitchFamily="2" charset="-122"/>
              </a:rPr>
              <a:t>440</a:t>
            </a:r>
            <a:r>
              <a:rPr lang="zh-CN" altLang="en-US" sz="1600" b="1" dirty="0" smtClean="0">
                <a:latin typeface="宋体" pitchFamily="2" charset="-122"/>
                <a:ea typeface="宋体" pitchFamily="2" charset="-122"/>
              </a:rPr>
              <a:t>号）、</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质量监督检验检疫行政许可实施办法</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（质检总局令第</a:t>
            </a:r>
            <a:r>
              <a:rPr lang="en-US" altLang="zh-CN" sz="1600" b="1" dirty="0" smtClean="0">
                <a:latin typeface="宋体" pitchFamily="2" charset="-122"/>
                <a:ea typeface="宋体" pitchFamily="2" charset="-122"/>
              </a:rPr>
              <a:t>149</a:t>
            </a:r>
            <a:r>
              <a:rPr lang="zh-CN" altLang="en-US" sz="1600" b="1" dirty="0" smtClean="0">
                <a:latin typeface="宋体" pitchFamily="2" charset="-122"/>
                <a:ea typeface="宋体" pitchFamily="2" charset="-122"/>
              </a:rPr>
              <a:t>号）和</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中华人民共和国工业产品生产许可证管理条例实施办法</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（质检总局令第</a:t>
            </a:r>
            <a:r>
              <a:rPr lang="en-US" altLang="zh-CN" sz="1600" b="1" dirty="0" smtClean="0">
                <a:latin typeface="宋体" pitchFamily="2" charset="-122"/>
                <a:ea typeface="宋体" pitchFamily="2" charset="-122"/>
              </a:rPr>
              <a:t>156</a:t>
            </a:r>
            <a:r>
              <a:rPr lang="zh-CN" altLang="en-US" sz="1600" b="1" dirty="0" smtClean="0">
                <a:latin typeface="宋体" pitchFamily="2" charset="-122"/>
                <a:ea typeface="宋体" pitchFamily="2" charset="-122"/>
              </a:rPr>
              <a:t>号），因生产许可有效期届满未延续等情形，质检总局决定注销首钢总公司等</a:t>
            </a:r>
            <a:r>
              <a:rPr lang="en-US" altLang="zh-CN" sz="1600" b="1" dirty="0" smtClean="0">
                <a:latin typeface="宋体" pitchFamily="2" charset="-122"/>
                <a:ea typeface="宋体" pitchFamily="2" charset="-122"/>
              </a:rPr>
              <a:t>1053</a:t>
            </a:r>
            <a:r>
              <a:rPr lang="zh-CN" altLang="en-US" sz="1600" b="1" dirty="0" smtClean="0">
                <a:latin typeface="宋体" pitchFamily="2" charset="-122"/>
                <a:ea typeface="宋体" pitchFamily="2" charset="-122"/>
              </a:rPr>
              <a:t>家钢铁和水泥产品生产企业工业产品生产许可证，现将名单予以公布。</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请</a:t>
            </a:r>
            <a:r>
              <a:rPr lang="zh-CN" altLang="en-US" sz="1600" b="1" dirty="0" smtClean="0">
                <a:latin typeface="宋体" pitchFamily="2" charset="-122"/>
                <a:ea typeface="宋体" pitchFamily="2" charset="-122"/>
              </a:rPr>
              <a:t>各地质量技术监督部门进一步加强监管，确保重要工业产品质量安全。</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特</a:t>
            </a:r>
            <a:r>
              <a:rPr lang="zh-CN" altLang="en-US" sz="1600" b="1" dirty="0" smtClean="0">
                <a:latin typeface="宋体" pitchFamily="2" charset="-122"/>
                <a:ea typeface="宋体" pitchFamily="2" charset="-122"/>
              </a:rPr>
              <a:t>此公告。</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a:t>
            </a:r>
            <a:r>
              <a:rPr lang="zh-CN" altLang="en-US" sz="1600" b="1" dirty="0" smtClean="0">
                <a:latin typeface="宋体" pitchFamily="2" charset="-122"/>
                <a:ea typeface="宋体" pitchFamily="2" charset="-122"/>
                <a:hlinkClick r:id="rId3" action="ppaction://hlinkfile"/>
              </a:rPr>
              <a:t>附</a:t>
            </a:r>
            <a:r>
              <a:rPr lang="zh-CN" altLang="en-US" sz="1600" b="1" dirty="0" smtClean="0">
                <a:latin typeface="宋体" pitchFamily="2" charset="-122"/>
                <a:ea typeface="宋体" pitchFamily="2" charset="-122"/>
                <a:hlinkClick r:id="rId3" action="ppaction://hlinkfile"/>
              </a:rPr>
              <a:t>件：注销工业产品生产许可证的企业名</a:t>
            </a:r>
            <a:r>
              <a:rPr lang="zh-CN" altLang="en-US" sz="1600" b="1" dirty="0" smtClean="0">
                <a:latin typeface="宋体" pitchFamily="2" charset="-122"/>
                <a:ea typeface="宋体" pitchFamily="2" charset="-122"/>
                <a:hlinkClick r:id="rId3" action="ppaction://hlinkfile"/>
              </a:rPr>
              <a:t>单</a:t>
            </a:r>
            <a:endParaRPr lang="en-US" altLang="zh-CN" sz="1600" b="1" dirty="0" smtClean="0">
              <a:latin typeface="宋体" pitchFamily="2" charset="-122"/>
              <a:ea typeface="宋体" pitchFamily="2" charset="-122"/>
            </a:endParaRPr>
          </a:p>
          <a:p>
            <a:endParaRPr lang="en-US" altLang="zh-CN" sz="1600" b="1" dirty="0" smtClean="0">
              <a:latin typeface="宋体" pitchFamily="2" charset="-122"/>
              <a:ea typeface="宋体" pitchFamily="2" charset="-122"/>
            </a:endParaRPr>
          </a:p>
          <a:p>
            <a:endParaRPr lang="en-US" altLang="zh-CN"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pPr algn="r"/>
            <a:r>
              <a:rPr lang="zh-CN" altLang="en-US" sz="1600" b="1" dirty="0" smtClean="0">
                <a:latin typeface="宋体" pitchFamily="2" charset="-122"/>
                <a:ea typeface="宋体" pitchFamily="2" charset="-122"/>
              </a:rPr>
              <a:t>质检总</a:t>
            </a:r>
            <a:r>
              <a:rPr lang="zh-CN" altLang="en-US" sz="1600" b="1" dirty="0" smtClean="0">
                <a:latin typeface="宋体" pitchFamily="2" charset="-122"/>
                <a:ea typeface="宋体" pitchFamily="2" charset="-122"/>
              </a:rPr>
              <a:t>局</a:t>
            </a:r>
            <a:endParaRPr lang="zh-CN" altLang="en-US" sz="1600" b="1" dirty="0" smtClean="0">
              <a:latin typeface="宋体" pitchFamily="2" charset="-122"/>
              <a:ea typeface="宋体" pitchFamily="2" charset="-122"/>
            </a:endParaRPr>
          </a:p>
          <a:p>
            <a:pPr algn="r"/>
            <a:r>
              <a:rPr lang="en-US" altLang="zh-CN" sz="1600" b="1" dirty="0" smtClean="0">
                <a:latin typeface="宋体" pitchFamily="2" charset="-122"/>
                <a:ea typeface="宋体" pitchFamily="2" charset="-122"/>
              </a:rPr>
              <a:t>2017</a:t>
            </a:r>
            <a:r>
              <a:rPr lang="zh-CN" altLang="en-US" sz="1600" b="1" dirty="0" smtClean="0">
                <a:latin typeface="宋体" pitchFamily="2" charset="-122"/>
                <a:ea typeface="宋体" pitchFamily="2" charset="-122"/>
              </a:rPr>
              <a:t>年</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月</a:t>
            </a:r>
            <a:r>
              <a:rPr lang="en-US" altLang="zh-CN" sz="1600" b="1" dirty="0" smtClean="0">
                <a:latin typeface="宋体" pitchFamily="2" charset="-122"/>
                <a:ea typeface="宋体" pitchFamily="2" charset="-122"/>
              </a:rPr>
              <a:t>13</a:t>
            </a:r>
            <a:r>
              <a:rPr lang="zh-CN" altLang="en-US" sz="1600" b="1" dirty="0" smtClean="0">
                <a:latin typeface="宋体" pitchFamily="2" charset="-122"/>
                <a:ea typeface="宋体" pitchFamily="2" charset="-122"/>
              </a:rPr>
              <a:t>日</a:t>
            </a:r>
            <a:endParaRPr lang="zh-CN" altLang="en-US" sz="1600" b="1"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商检</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4" name="矩形 3"/>
          <p:cNvSpPr/>
          <p:nvPr/>
        </p:nvSpPr>
        <p:spPr>
          <a:xfrm>
            <a:off x="376518" y="751344"/>
            <a:ext cx="7046257" cy="6247864"/>
          </a:xfrm>
          <a:prstGeom prst="rect">
            <a:avLst/>
          </a:prstGeom>
        </p:spPr>
        <p:txBody>
          <a:bodyPr wrap="square">
            <a:spAutoFit/>
          </a:bodyPr>
          <a:lstStyle/>
          <a:p>
            <a:pPr algn="ctr"/>
            <a:r>
              <a:rPr lang="zh-CN" altLang="en-US" sz="1600" b="1" dirty="0" smtClean="0">
                <a:solidFill>
                  <a:srgbClr val="FF6600"/>
                </a:solidFill>
                <a:latin typeface="宋体" pitchFamily="2" charset="-122"/>
                <a:ea typeface="宋体" pitchFamily="2" charset="-122"/>
              </a:rPr>
              <a:t>国家质量监督检验检疫总</a:t>
            </a:r>
            <a:r>
              <a:rPr lang="zh-CN" altLang="en-US" sz="1600" b="1" dirty="0" smtClean="0">
                <a:solidFill>
                  <a:srgbClr val="FF6600"/>
                </a:solidFill>
                <a:latin typeface="宋体" pitchFamily="2" charset="-122"/>
                <a:ea typeface="宋体" pitchFamily="2" charset="-122"/>
              </a:rPr>
              <a:t>局</a:t>
            </a:r>
            <a:endParaRPr lang="en-US" altLang="zh-CN" sz="1600" b="1" dirty="0" smtClean="0">
              <a:solidFill>
                <a:srgbClr val="FF6600"/>
              </a:solidFill>
              <a:latin typeface="宋体" pitchFamily="2" charset="-122"/>
              <a:ea typeface="宋体" pitchFamily="2" charset="-122"/>
            </a:endParaRPr>
          </a:p>
          <a:p>
            <a:pPr algn="ctr"/>
            <a:r>
              <a:rPr lang="en-US" altLang="zh-CN" sz="1600" b="1" dirty="0" smtClean="0">
                <a:solidFill>
                  <a:srgbClr val="FF6600"/>
                </a:solidFill>
                <a:latin typeface="宋体" pitchFamily="2" charset="-122"/>
                <a:ea typeface="宋体" pitchFamily="2" charset="-122"/>
              </a:rPr>
              <a:t>《</a:t>
            </a:r>
            <a:r>
              <a:rPr lang="zh-CN" altLang="en-US" sz="1600" b="1" dirty="0" smtClean="0">
                <a:solidFill>
                  <a:srgbClr val="FF6600"/>
                </a:solidFill>
                <a:latin typeface="宋体" pitchFamily="2" charset="-122"/>
                <a:ea typeface="宋体" pitchFamily="2" charset="-122"/>
              </a:rPr>
              <a:t>质检总局关于发布</a:t>
            </a:r>
            <a:r>
              <a:rPr lang="en-US" altLang="zh-CN" sz="1600" b="1" dirty="0" smtClean="0">
                <a:solidFill>
                  <a:srgbClr val="FF6600"/>
                </a:solidFill>
                <a:latin typeface="宋体" pitchFamily="2" charset="-122"/>
                <a:ea typeface="宋体" pitchFamily="2" charset="-122"/>
              </a:rPr>
              <a:t>《</a:t>
            </a:r>
            <a:r>
              <a:rPr lang="zh-CN" altLang="en-US" sz="1600" b="1" dirty="0" smtClean="0">
                <a:solidFill>
                  <a:srgbClr val="FF6600"/>
                </a:solidFill>
                <a:latin typeface="宋体" pitchFamily="2" charset="-122"/>
                <a:ea typeface="宋体" pitchFamily="2" charset="-122"/>
              </a:rPr>
              <a:t>特种设备使用管理规则</a:t>
            </a:r>
            <a:r>
              <a:rPr lang="en-US" altLang="zh-CN" sz="1600" b="1" dirty="0" smtClean="0">
                <a:solidFill>
                  <a:srgbClr val="FF6600"/>
                </a:solidFill>
                <a:latin typeface="宋体" pitchFamily="2" charset="-122"/>
                <a:ea typeface="宋体" pitchFamily="2" charset="-122"/>
              </a:rPr>
              <a:t>》</a:t>
            </a:r>
            <a:r>
              <a:rPr lang="zh-CN" altLang="en-US" sz="1600" b="1" dirty="0" smtClean="0">
                <a:solidFill>
                  <a:srgbClr val="FF6600"/>
                </a:solidFill>
                <a:latin typeface="宋体" pitchFamily="2" charset="-122"/>
                <a:ea typeface="宋体" pitchFamily="2" charset="-122"/>
              </a:rPr>
              <a:t>等</a:t>
            </a:r>
            <a:r>
              <a:rPr lang="en-US" altLang="zh-CN" sz="1600" b="1" dirty="0" smtClean="0">
                <a:solidFill>
                  <a:srgbClr val="FF6600"/>
                </a:solidFill>
                <a:latin typeface="宋体" pitchFamily="2" charset="-122"/>
                <a:ea typeface="宋体" pitchFamily="2" charset="-122"/>
              </a:rPr>
              <a:t>3</a:t>
            </a:r>
            <a:r>
              <a:rPr lang="zh-CN" altLang="en-US" sz="1600" b="1" dirty="0" smtClean="0">
                <a:solidFill>
                  <a:srgbClr val="FF6600"/>
                </a:solidFill>
                <a:latin typeface="宋体" pitchFamily="2" charset="-122"/>
                <a:ea typeface="宋体" pitchFamily="2" charset="-122"/>
              </a:rPr>
              <a:t>个安全技术规范及</a:t>
            </a:r>
            <a:r>
              <a:rPr lang="en-US" altLang="zh-CN" sz="1600" b="1" dirty="0" smtClean="0">
                <a:solidFill>
                  <a:srgbClr val="FF6600"/>
                </a:solidFill>
                <a:latin typeface="宋体" pitchFamily="2" charset="-122"/>
                <a:ea typeface="宋体" pitchFamily="2" charset="-122"/>
              </a:rPr>
              <a:t>4</a:t>
            </a:r>
            <a:r>
              <a:rPr lang="zh-CN" altLang="en-US" sz="1600" b="1" dirty="0" smtClean="0">
                <a:solidFill>
                  <a:srgbClr val="FF6600"/>
                </a:solidFill>
                <a:latin typeface="宋体" pitchFamily="2" charset="-122"/>
                <a:ea typeface="宋体" pitchFamily="2" charset="-122"/>
              </a:rPr>
              <a:t>个修改单的公告</a:t>
            </a:r>
            <a:r>
              <a:rPr lang="en-US" altLang="zh-CN" sz="1600" b="1" dirty="0" smtClean="0">
                <a:solidFill>
                  <a:srgbClr val="FF6600"/>
                </a:solidFill>
                <a:latin typeface="宋体" pitchFamily="2" charset="-122"/>
                <a:ea typeface="宋体" pitchFamily="2" charset="-122"/>
              </a:rPr>
              <a:t>》</a:t>
            </a:r>
          </a:p>
          <a:p>
            <a:pPr algn="ctr"/>
            <a:r>
              <a:rPr lang="zh-CN" altLang="en-US" sz="1600" b="1" dirty="0" smtClean="0">
                <a:solidFill>
                  <a:srgbClr val="FF6600"/>
                </a:solidFill>
                <a:latin typeface="宋体" pitchFamily="2" charset="-122"/>
                <a:ea typeface="宋体" pitchFamily="2" charset="-122"/>
              </a:rPr>
              <a:t>（</a:t>
            </a:r>
            <a:r>
              <a:rPr lang="en-US" altLang="zh-CN" sz="1600" b="1" dirty="0" smtClean="0">
                <a:solidFill>
                  <a:srgbClr val="FF6600"/>
                </a:solidFill>
                <a:latin typeface="宋体" pitchFamily="2" charset="-122"/>
                <a:ea typeface="宋体" pitchFamily="2" charset="-122"/>
              </a:rPr>
              <a:t>2017</a:t>
            </a:r>
            <a:r>
              <a:rPr lang="zh-CN" altLang="en-US" sz="1600" b="1" dirty="0" smtClean="0">
                <a:solidFill>
                  <a:srgbClr val="FF6600"/>
                </a:solidFill>
                <a:latin typeface="宋体" pitchFamily="2" charset="-122"/>
                <a:ea typeface="宋体" pitchFamily="2" charset="-122"/>
              </a:rPr>
              <a:t>年第</a:t>
            </a:r>
            <a:r>
              <a:rPr lang="en-US" altLang="zh-CN" sz="1600" b="1" dirty="0" smtClean="0">
                <a:solidFill>
                  <a:srgbClr val="FF6600"/>
                </a:solidFill>
                <a:latin typeface="宋体" pitchFamily="2" charset="-122"/>
                <a:ea typeface="宋体" pitchFamily="2" charset="-122"/>
              </a:rPr>
              <a:t>4</a:t>
            </a:r>
            <a:r>
              <a:rPr lang="zh-CN" altLang="en-US" sz="1600" b="1" dirty="0" smtClean="0">
                <a:solidFill>
                  <a:srgbClr val="FF6600"/>
                </a:solidFill>
                <a:latin typeface="宋体" pitchFamily="2" charset="-122"/>
                <a:ea typeface="宋体" pitchFamily="2" charset="-122"/>
              </a:rPr>
              <a:t>号） </a:t>
            </a:r>
          </a:p>
          <a:p>
            <a:r>
              <a:rPr lang="zh-CN" altLang="en-US" sz="1600" b="1" dirty="0" smtClean="0">
                <a:latin typeface="宋体" pitchFamily="2" charset="-122"/>
                <a:ea typeface="宋体" pitchFamily="2" charset="-122"/>
              </a:rPr>
              <a:t>    根</a:t>
            </a:r>
            <a:r>
              <a:rPr lang="zh-CN" altLang="en-US" sz="1600" b="1" dirty="0" smtClean="0">
                <a:latin typeface="宋体" pitchFamily="2" charset="-122"/>
                <a:ea typeface="宋体" pitchFamily="2" charset="-122"/>
              </a:rPr>
              <a:t>据</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中华人民共和国特种设备安全法</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特种设备安全监察条例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的规定，质检总局制定了</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特种设备使用管理规则</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电梯维护保养规则</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场</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厂</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内专用机动车辆安全技术监察规程</a:t>
            </a:r>
            <a:r>
              <a:rPr lang="en-US" altLang="zh-CN" sz="1600" b="1" dirty="0" smtClean="0">
                <a:latin typeface="宋体" pitchFamily="2" charset="-122"/>
                <a:ea typeface="宋体" pitchFamily="2" charset="-122"/>
              </a:rPr>
              <a:t>》3</a:t>
            </a:r>
            <a:r>
              <a:rPr lang="zh-CN" altLang="en-US" sz="1600" b="1" dirty="0" smtClean="0">
                <a:latin typeface="宋体" pitchFamily="2" charset="-122"/>
                <a:ea typeface="宋体" pitchFamily="2" charset="-122"/>
              </a:rPr>
              <a:t>个特种设备安全技术规范；结合实施情况，对</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锅炉安全技术监察规程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TSG G0001-2012</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移动式压力容器安全技术监察规程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TSG R0005-2011</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爆破片装置安全技术监察规程</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TSG ZF003-2011</a:t>
            </a:r>
            <a:r>
              <a:rPr lang="zh-CN" altLang="en-US" sz="1600" b="1" dirty="0" smtClean="0">
                <a:latin typeface="宋体" pitchFamily="2" charset="-122"/>
                <a:ea typeface="宋体" pitchFamily="2" charset="-122"/>
              </a:rPr>
              <a:t>）、</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特种设备安全管理负责人考核大纲</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的部分内容进行了修改，现予批准发布施行。</a:t>
            </a:r>
          </a:p>
          <a:p>
            <a:endParaRPr lang="zh-CN" altLang="en-US" sz="1600" b="1" dirty="0" smtClean="0">
              <a:latin typeface="宋体" pitchFamily="2" charset="-122"/>
              <a:ea typeface="宋体" pitchFamily="2" charset="-122"/>
            </a:endParaRPr>
          </a:p>
          <a:p>
            <a:r>
              <a:rPr lang="en-US" altLang="zh-CN" sz="1600" b="1" dirty="0" smtClean="0">
                <a:latin typeface="宋体" pitchFamily="2" charset="-122"/>
                <a:ea typeface="宋体" pitchFamily="2" charset="-122"/>
              </a:rPr>
              <a:t>    《</a:t>
            </a:r>
            <a:r>
              <a:rPr lang="zh-CN" altLang="en-US" sz="1600" b="1" dirty="0" smtClean="0">
                <a:latin typeface="宋体" pitchFamily="2" charset="-122"/>
                <a:ea typeface="宋体" pitchFamily="2" charset="-122"/>
              </a:rPr>
              <a:t>特种设备注册登记与使用管理规则</a:t>
            </a:r>
            <a:r>
              <a:rPr lang="en-US" altLang="zh-CN" sz="1600" b="1" dirty="0" smtClean="0">
                <a:latin typeface="宋体" pitchFamily="2" charset="-122"/>
                <a:ea typeface="宋体" pitchFamily="2" charset="-122"/>
              </a:rPr>
              <a:t>》</a:t>
            </a:r>
            <a:r>
              <a:rPr lang="zh-CN" altLang="en-US" sz="1600" b="1" dirty="0" smtClean="0">
                <a:latin typeface="宋体" pitchFamily="2" charset="-122"/>
                <a:ea typeface="宋体" pitchFamily="2" charset="-122"/>
              </a:rPr>
              <a:t>（质技监局锅发</a:t>
            </a:r>
            <a:r>
              <a:rPr lang="en-US" altLang="zh-CN" sz="1600" b="1" dirty="0" smtClean="0">
                <a:latin typeface="宋体" pitchFamily="2" charset="-122"/>
                <a:ea typeface="宋体" pitchFamily="2" charset="-122"/>
              </a:rPr>
              <a:t>〔2001〕57</a:t>
            </a:r>
            <a:r>
              <a:rPr lang="zh-CN" altLang="en-US" sz="1600" b="1" dirty="0" smtClean="0">
                <a:latin typeface="宋体" pitchFamily="2" charset="-122"/>
                <a:ea typeface="宋体" pitchFamily="2" charset="-122"/>
              </a:rPr>
              <a:t>号）自</a:t>
            </a:r>
            <a:r>
              <a:rPr lang="en-US" altLang="zh-CN" sz="1600" b="1" dirty="0" smtClean="0">
                <a:latin typeface="宋体" pitchFamily="2" charset="-122"/>
                <a:ea typeface="宋体" pitchFamily="2" charset="-122"/>
              </a:rPr>
              <a:t>2017</a:t>
            </a:r>
            <a:r>
              <a:rPr lang="zh-CN" altLang="en-US" sz="1600" b="1" dirty="0" smtClean="0">
                <a:latin typeface="宋体" pitchFamily="2" charset="-122"/>
                <a:ea typeface="宋体" pitchFamily="2" charset="-122"/>
              </a:rPr>
              <a:t>年</a:t>
            </a:r>
            <a:r>
              <a:rPr lang="en-US" altLang="zh-CN" sz="1600" b="1" dirty="0" smtClean="0">
                <a:latin typeface="宋体" pitchFamily="2" charset="-122"/>
                <a:ea typeface="宋体" pitchFamily="2" charset="-122"/>
              </a:rPr>
              <a:t>8</a:t>
            </a:r>
            <a:r>
              <a:rPr lang="zh-CN" altLang="en-US" sz="1600" b="1" dirty="0" smtClean="0">
                <a:latin typeface="宋体" pitchFamily="2" charset="-122"/>
                <a:ea typeface="宋体" pitchFamily="2" charset="-122"/>
              </a:rPr>
              <a:t>月</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日废止</a:t>
            </a:r>
            <a:r>
              <a:rPr lang="zh-CN" altLang="en-US" sz="1600" b="1" dirty="0" smtClean="0">
                <a:latin typeface="宋体" pitchFamily="2" charset="-122"/>
                <a:ea typeface="宋体" pitchFamily="2" charset="-122"/>
              </a:rPr>
              <a:t>。</a:t>
            </a:r>
            <a:endParaRPr lang="en-US" altLang="zh-CN"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附件</a:t>
            </a:r>
            <a:r>
              <a:rPr lang="zh-CN" altLang="en-US" sz="1600" b="1" dirty="0" smtClean="0">
                <a:latin typeface="宋体" pitchFamily="2" charset="-122"/>
                <a:ea typeface="宋体" pitchFamily="2" charset="-122"/>
              </a:rPr>
              <a:t>：</a:t>
            </a:r>
            <a:endParaRPr lang="en-US" altLang="zh-CN" sz="1600" b="1" dirty="0" smtClean="0">
              <a:latin typeface="宋体" pitchFamily="2" charset="-122"/>
              <a:ea typeface="宋体" pitchFamily="2" charset="-122"/>
            </a:endParaRPr>
          </a:p>
          <a:p>
            <a:r>
              <a:rPr lang="en-US" altLang="zh-CN" sz="1600" b="1" dirty="0" smtClean="0">
                <a:latin typeface="宋体" pitchFamily="2" charset="-122"/>
                <a:ea typeface="宋体" pitchFamily="2" charset="-122"/>
                <a:hlinkClick r:id="rId3" action="ppaction://hlinkfile"/>
              </a:rPr>
              <a:t>1</a:t>
            </a:r>
            <a:r>
              <a:rPr lang="en-US" altLang="zh-CN" sz="1600" b="1" dirty="0" smtClean="0">
                <a:latin typeface="宋体" pitchFamily="2" charset="-122"/>
                <a:ea typeface="宋体" pitchFamily="2" charset="-122"/>
                <a:hlinkClick r:id="rId3" action="ppaction://hlinkfile"/>
              </a:rPr>
              <a:t>.《</a:t>
            </a:r>
            <a:r>
              <a:rPr lang="zh-CN" altLang="en-US" sz="1600" b="1" dirty="0" smtClean="0">
                <a:latin typeface="宋体" pitchFamily="2" charset="-122"/>
                <a:ea typeface="宋体" pitchFamily="2" charset="-122"/>
                <a:hlinkClick r:id="rId3" action="ppaction://hlinkfile"/>
              </a:rPr>
              <a:t>锅炉安全技术监察规程</a:t>
            </a:r>
            <a:r>
              <a:rPr lang="en-US" altLang="zh-CN" sz="1600" b="1" dirty="0" smtClean="0">
                <a:latin typeface="宋体" pitchFamily="2" charset="-122"/>
                <a:ea typeface="宋体" pitchFamily="2" charset="-122"/>
                <a:hlinkClick r:id="rId3" action="ppaction://hlinkfile"/>
              </a:rPr>
              <a:t>》</a:t>
            </a:r>
            <a:r>
              <a:rPr lang="zh-CN" altLang="en-US" sz="1600" b="1" dirty="0" smtClean="0">
                <a:latin typeface="宋体" pitchFamily="2" charset="-122"/>
                <a:ea typeface="宋体" pitchFamily="2" charset="-122"/>
                <a:hlinkClick r:id="rId3" action="ppaction://hlinkfile"/>
              </a:rPr>
              <a:t>（</a:t>
            </a:r>
            <a:r>
              <a:rPr lang="en-US" altLang="zh-CN" sz="1600" b="1" dirty="0" smtClean="0">
                <a:latin typeface="宋体" pitchFamily="2" charset="-122"/>
                <a:ea typeface="宋体" pitchFamily="2" charset="-122"/>
                <a:hlinkClick r:id="rId3" action="ppaction://hlinkfile"/>
              </a:rPr>
              <a:t>TSG G0001-2012</a:t>
            </a:r>
            <a:r>
              <a:rPr lang="zh-CN" altLang="en-US" sz="1600" b="1" dirty="0" smtClean="0">
                <a:latin typeface="宋体" pitchFamily="2" charset="-122"/>
                <a:ea typeface="宋体" pitchFamily="2" charset="-122"/>
                <a:hlinkClick r:id="rId3" action="ppaction://hlinkfile"/>
              </a:rPr>
              <a:t>）第</a:t>
            </a:r>
            <a:r>
              <a:rPr lang="en-US" altLang="zh-CN" sz="1600" b="1" dirty="0" smtClean="0">
                <a:latin typeface="宋体" pitchFamily="2" charset="-122"/>
                <a:ea typeface="宋体" pitchFamily="2" charset="-122"/>
                <a:hlinkClick r:id="rId3" action="ppaction://hlinkfile"/>
              </a:rPr>
              <a:t>1</a:t>
            </a:r>
            <a:r>
              <a:rPr lang="zh-CN" altLang="en-US" sz="1600" b="1" dirty="0" smtClean="0">
                <a:latin typeface="宋体" pitchFamily="2" charset="-122"/>
                <a:ea typeface="宋体" pitchFamily="2" charset="-122"/>
                <a:hlinkClick r:id="rId3" action="ppaction://hlinkfile"/>
              </a:rPr>
              <a:t>号修改</a:t>
            </a:r>
            <a:r>
              <a:rPr lang="zh-CN" altLang="en-US" sz="1600" b="1" dirty="0" smtClean="0">
                <a:latin typeface="宋体" pitchFamily="2" charset="-122"/>
                <a:ea typeface="宋体" pitchFamily="2" charset="-122"/>
                <a:hlinkClick r:id="rId3" action="ppaction://hlinkfile"/>
              </a:rPr>
              <a:t>单</a:t>
            </a:r>
            <a:endParaRPr lang="zh-CN" altLang="en-US" sz="1600" b="1" dirty="0" smtClean="0">
              <a:latin typeface="宋体" pitchFamily="2" charset="-122"/>
              <a:ea typeface="宋体" pitchFamily="2" charset="-122"/>
            </a:endParaRPr>
          </a:p>
          <a:p>
            <a:r>
              <a:rPr lang="en-US" altLang="zh-CN" sz="1600" b="1" dirty="0" smtClean="0">
                <a:latin typeface="宋体" pitchFamily="2" charset="-122"/>
                <a:ea typeface="宋体" pitchFamily="2" charset="-122"/>
                <a:hlinkClick r:id="rId4" action="ppaction://hlinkfile"/>
              </a:rPr>
              <a:t>2.《</a:t>
            </a:r>
            <a:r>
              <a:rPr lang="zh-CN" altLang="en-US" sz="1600" b="1" dirty="0" smtClean="0">
                <a:latin typeface="宋体" pitchFamily="2" charset="-122"/>
                <a:ea typeface="宋体" pitchFamily="2" charset="-122"/>
                <a:hlinkClick r:id="rId4" action="ppaction://hlinkfile"/>
              </a:rPr>
              <a:t>移动式压力容器安全技术监察规程</a:t>
            </a:r>
            <a:r>
              <a:rPr lang="en-US" altLang="zh-CN" sz="1600" b="1" dirty="0" smtClean="0">
                <a:latin typeface="宋体" pitchFamily="2" charset="-122"/>
                <a:ea typeface="宋体" pitchFamily="2" charset="-122"/>
                <a:hlinkClick r:id="rId4" action="ppaction://hlinkfile"/>
              </a:rPr>
              <a:t>》</a:t>
            </a:r>
            <a:r>
              <a:rPr lang="zh-CN" altLang="en-US" sz="1600" b="1" dirty="0" smtClean="0">
                <a:latin typeface="宋体" pitchFamily="2" charset="-122"/>
                <a:ea typeface="宋体" pitchFamily="2" charset="-122"/>
                <a:hlinkClick r:id="rId4" action="ppaction://hlinkfile"/>
              </a:rPr>
              <a:t>（</a:t>
            </a:r>
            <a:r>
              <a:rPr lang="en-US" altLang="zh-CN" sz="1600" b="1" dirty="0" smtClean="0">
                <a:latin typeface="宋体" pitchFamily="2" charset="-122"/>
                <a:ea typeface="宋体" pitchFamily="2" charset="-122"/>
                <a:hlinkClick r:id="rId4" action="ppaction://hlinkfile"/>
              </a:rPr>
              <a:t>TSGR0005-2011</a:t>
            </a:r>
            <a:r>
              <a:rPr lang="zh-CN" altLang="en-US" sz="1600" b="1" dirty="0" smtClean="0">
                <a:latin typeface="宋体" pitchFamily="2" charset="-122"/>
                <a:ea typeface="宋体" pitchFamily="2" charset="-122"/>
                <a:hlinkClick r:id="rId4" action="ppaction://hlinkfile"/>
              </a:rPr>
              <a:t>）第</a:t>
            </a:r>
            <a:r>
              <a:rPr lang="en-US" altLang="zh-CN" sz="1600" b="1" dirty="0" smtClean="0">
                <a:latin typeface="宋体" pitchFamily="2" charset="-122"/>
                <a:ea typeface="宋体" pitchFamily="2" charset="-122"/>
                <a:hlinkClick r:id="rId4" action="ppaction://hlinkfile"/>
              </a:rPr>
              <a:t>2</a:t>
            </a:r>
            <a:r>
              <a:rPr lang="zh-CN" altLang="en-US" sz="1600" b="1" dirty="0" smtClean="0">
                <a:latin typeface="宋体" pitchFamily="2" charset="-122"/>
                <a:ea typeface="宋体" pitchFamily="2" charset="-122"/>
                <a:hlinkClick r:id="rId4" action="ppaction://hlinkfile"/>
              </a:rPr>
              <a:t>号修改单</a:t>
            </a:r>
            <a:endParaRPr lang="zh-CN" altLang="en-US" sz="1600" b="1" dirty="0" smtClean="0">
              <a:latin typeface="宋体" pitchFamily="2" charset="-122"/>
              <a:ea typeface="宋体" pitchFamily="2" charset="-122"/>
            </a:endParaRPr>
          </a:p>
          <a:p>
            <a:r>
              <a:rPr lang="en-US" altLang="zh-CN" sz="1600" b="1" dirty="0" smtClean="0">
                <a:latin typeface="宋体" pitchFamily="2" charset="-122"/>
                <a:ea typeface="宋体" pitchFamily="2" charset="-122"/>
                <a:hlinkClick r:id="rId5" action="ppaction://hlinkfile"/>
              </a:rPr>
              <a:t>3</a:t>
            </a:r>
            <a:r>
              <a:rPr lang="en-US" altLang="zh-CN" sz="1600" b="1" dirty="0" smtClean="0">
                <a:latin typeface="宋体" pitchFamily="2" charset="-122"/>
                <a:ea typeface="宋体" pitchFamily="2" charset="-122"/>
                <a:hlinkClick r:id="rId5" action="ppaction://hlinkfile"/>
              </a:rPr>
              <a:t>.《</a:t>
            </a:r>
            <a:r>
              <a:rPr lang="zh-CN" altLang="en-US" sz="1600" b="1" dirty="0" smtClean="0">
                <a:latin typeface="宋体" pitchFamily="2" charset="-122"/>
                <a:ea typeface="宋体" pitchFamily="2" charset="-122"/>
                <a:hlinkClick r:id="rId5" action="ppaction://hlinkfile"/>
              </a:rPr>
              <a:t>爆破片装置安全技术监察规程</a:t>
            </a:r>
            <a:r>
              <a:rPr lang="en-US" altLang="zh-CN" sz="1600" b="1" dirty="0" smtClean="0">
                <a:latin typeface="宋体" pitchFamily="2" charset="-122"/>
                <a:ea typeface="宋体" pitchFamily="2" charset="-122"/>
                <a:hlinkClick r:id="rId5" action="ppaction://hlinkfile"/>
              </a:rPr>
              <a:t>》</a:t>
            </a:r>
            <a:r>
              <a:rPr lang="zh-CN" altLang="en-US" sz="1600" b="1" dirty="0" smtClean="0">
                <a:latin typeface="宋体" pitchFamily="2" charset="-122"/>
                <a:ea typeface="宋体" pitchFamily="2" charset="-122"/>
                <a:hlinkClick r:id="rId5" action="ppaction://hlinkfile"/>
              </a:rPr>
              <a:t>（</a:t>
            </a:r>
            <a:r>
              <a:rPr lang="en-US" altLang="zh-CN" sz="1600" b="1" dirty="0" smtClean="0">
                <a:latin typeface="宋体" pitchFamily="2" charset="-122"/>
                <a:ea typeface="宋体" pitchFamily="2" charset="-122"/>
                <a:hlinkClick r:id="rId5" action="ppaction://hlinkfile"/>
              </a:rPr>
              <a:t>TSG ZF003-2011</a:t>
            </a:r>
            <a:r>
              <a:rPr lang="zh-CN" altLang="en-US" sz="1600" b="1" dirty="0" smtClean="0">
                <a:latin typeface="宋体" pitchFamily="2" charset="-122"/>
                <a:ea typeface="宋体" pitchFamily="2" charset="-122"/>
                <a:hlinkClick r:id="rId5" action="ppaction://hlinkfile"/>
              </a:rPr>
              <a:t>）第</a:t>
            </a:r>
            <a:r>
              <a:rPr lang="en-US" altLang="zh-CN" sz="1600" b="1" dirty="0" smtClean="0">
                <a:latin typeface="宋体" pitchFamily="2" charset="-122"/>
                <a:ea typeface="宋体" pitchFamily="2" charset="-122"/>
                <a:hlinkClick r:id="rId5" action="ppaction://hlinkfile"/>
              </a:rPr>
              <a:t>1</a:t>
            </a:r>
            <a:r>
              <a:rPr lang="zh-CN" altLang="en-US" sz="1600" b="1" dirty="0" smtClean="0">
                <a:latin typeface="宋体" pitchFamily="2" charset="-122"/>
                <a:ea typeface="宋体" pitchFamily="2" charset="-122"/>
                <a:hlinkClick r:id="rId5" action="ppaction://hlinkfile"/>
              </a:rPr>
              <a:t>号修改</a:t>
            </a:r>
            <a:r>
              <a:rPr lang="zh-CN" altLang="en-US" sz="1600" b="1" dirty="0" smtClean="0">
                <a:latin typeface="宋体" pitchFamily="2" charset="-122"/>
                <a:ea typeface="宋体" pitchFamily="2" charset="-122"/>
                <a:hlinkClick r:id="rId5" action="ppaction://hlinkfile"/>
              </a:rPr>
              <a:t>单</a:t>
            </a:r>
            <a:endParaRPr lang="zh-CN" altLang="en-US" sz="1600" b="1" dirty="0" smtClean="0">
              <a:latin typeface="宋体" pitchFamily="2" charset="-122"/>
              <a:ea typeface="宋体" pitchFamily="2" charset="-122"/>
            </a:endParaRPr>
          </a:p>
          <a:p>
            <a:r>
              <a:rPr lang="en-US" altLang="zh-CN" sz="1600" b="1" dirty="0" smtClean="0">
                <a:latin typeface="宋体" pitchFamily="2" charset="-122"/>
                <a:ea typeface="宋体" pitchFamily="2" charset="-122"/>
                <a:hlinkClick r:id="rId6" action="ppaction://hlinkfile"/>
              </a:rPr>
              <a:t>4.《</a:t>
            </a:r>
            <a:r>
              <a:rPr lang="zh-CN" altLang="en-US" sz="1600" b="1" dirty="0" smtClean="0">
                <a:latin typeface="宋体" pitchFamily="2" charset="-122"/>
                <a:ea typeface="宋体" pitchFamily="2" charset="-122"/>
                <a:hlinkClick r:id="rId6" action="ppaction://hlinkfile"/>
              </a:rPr>
              <a:t>特种设备安全管理负责人考核大纲</a:t>
            </a:r>
            <a:r>
              <a:rPr lang="en-US" altLang="zh-CN" sz="1600" b="1" dirty="0" smtClean="0">
                <a:latin typeface="宋体" pitchFamily="2" charset="-122"/>
                <a:ea typeface="宋体" pitchFamily="2" charset="-122"/>
                <a:hlinkClick r:id="rId6" action="ppaction://hlinkfile"/>
              </a:rPr>
              <a:t>》</a:t>
            </a:r>
            <a:r>
              <a:rPr lang="zh-CN" altLang="en-US" sz="1600" b="1" dirty="0" smtClean="0">
                <a:latin typeface="宋体" pitchFamily="2" charset="-122"/>
                <a:ea typeface="宋体" pitchFamily="2" charset="-122"/>
                <a:hlinkClick r:id="rId6" action="ppaction://hlinkfile"/>
              </a:rPr>
              <a:t>第</a:t>
            </a:r>
            <a:r>
              <a:rPr lang="en-US" altLang="zh-CN" sz="1600" b="1" dirty="0" smtClean="0">
                <a:latin typeface="宋体" pitchFamily="2" charset="-122"/>
                <a:ea typeface="宋体" pitchFamily="2" charset="-122"/>
                <a:hlinkClick r:id="rId6" action="ppaction://hlinkfile"/>
              </a:rPr>
              <a:t>1</a:t>
            </a:r>
            <a:r>
              <a:rPr lang="zh-CN" altLang="en-US" sz="1600" b="1" dirty="0" smtClean="0">
                <a:latin typeface="宋体" pitchFamily="2" charset="-122"/>
                <a:ea typeface="宋体" pitchFamily="2" charset="-122"/>
                <a:hlinkClick r:id="rId6" action="ppaction://hlinkfile"/>
              </a:rPr>
              <a:t>号修改</a:t>
            </a:r>
            <a:r>
              <a:rPr lang="zh-CN" altLang="en-US" sz="1600" b="1" dirty="0" smtClean="0">
                <a:latin typeface="宋体" pitchFamily="2" charset="-122"/>
                <a:ea typeface="宋体" pitchFamily="2" charset="-122"/>
                <a:hlinkClick r:id="rId6" action="ppaction://hlinkfile"/>
              </a:rPr>
              <a:t>单</a:t>
            </a:r>
            <a:endParaRPr lang="en-US" altLang="zh-CN" sz="1600" b="1" dirty="0" smtClean="0">
              <a:latin typeface="宋体" pitchFamily="2" charset="-122"/>
              <a:ea typeface="宋体" pitchFamily="2" charset="-122"/>
            </a:endParaRPr>
          </a:p>
          <a:p>
            <a:endParaRPr lang="zh-CN" altLang="en-US" sz="1600" b="1" dirty="0" smtClean="0">
              <a:latin typeface="宋体" pitchFamily="2" charset="-122"/>
              <a:ea typeface="宋体" pitchFamily="2" charset="-122"/>
            </a:endParaRPr>
          </a:p>
          <a:p>
            <a:pPr algn="r"/>
            <a:r>
              <a:rPr lang="zh-CN" altLang="en-US" sz="1600" b="1" dirty="0" smtClean="0">
                <a:latin typeface="宋体" pitchFamily="2" charset="-122"/>
                <a:ea typeface="宋体" pitchFamily="2" charset="-122"/>
              </a:rPr>
              <a:t>质检总</a:t>
            </a:r>
            <a:r>
              <a:rPr lang="zh-CN" altLang="en-US" sz="1600" b="1" dirty="0" smtClean="0">
                <a:latin typeface="宋体" pitchFamily="2" charset="-122"/>
                <a:ea typeface="宋体" pitchFamily="2" charset="-122"/>
              </a:rPr>
              <a:t>局</a:t>
            </a:r>
            <a:endParaRPr lang="zh-CN" altLang="en-US" sz="1600" b="1" dirty="0" smtClean="0">
              <a:latin typeface="宋体" pitchFamily="2" charset="-122"/>
              <a:ea typeface="宋体" pitchFamily="2" charset="-122"/>
            </a:endParaRPr>
          </a:p>
          <a:p>
            <a:pPr algn="r"/>
            <a:r>
              <a:rPr lang="en-US" altLang="zh-CN" sz="1600" b="1" dirty="0" smtClean="0">
                <a:latin typeface="宋体" pitchFamily="2" charset="-122"/>
                <a:ea typeface="宋体" pitchFamily="2" charset="-122"/>
              </a:rPr>
              <a:t>2017</a:t>
            </a:r>
            <a:r>
              <a:rPr lang="zh-CN" altLang="en-US" sz="1600" b="1" dirty="0" smtClean="0">
                <a:latin typeface="宋体" pitchFamily="2" charset="-122"/>
                <a:ea typeface="宋体" pitchFamily="2" charset="-122"/>
              </a:rPr>
              <a:t>年</a:t>
            </a:r>
            <a:r>
              <a:rPr lang="en-US" altLang="zh-CN" sz="1600" b="1" dirty="0" smtClean="0">
                <a:latin typeface="宋体" pitchFamily="2" charset="-122"/>
                <a:ea typeface="宋体" pitchFamily="2" charset="-122"/>
              </a:rPr>
              <a:t>1</a:t>
            </a:r>
            <a:r>
              <a:rPr lang="zh-CN" altLang="en-US" sz="1600" b="1" dirty="0" smtClean="0">
                <a:latin typeface="宋体" pitchFamily="2" charset="-122"/>
                <a:ea typeface="宋体" pitchFamily="2" charset="-122"/>
              </a:rPr>
              <a:t>月</a:t>
            </a:r>
            <a:r>
              <a:rPr lang="en-US" altLang="zh-CN" sz="1600" b="1" dirty="0" smtClean="0">
                <a:latin typeface="宋体" pitchFamily="2" charset="-122"/>
                <a:ea typeface="宋体" pitchFamily="2" charset="-122"/>
              </a:rPr>
              <a:t>16</a:t>
            </a:r>
            <a:r>
              <a:rPr lang="zh-CN" altLang="en-US" sz="1600" b="1" dirty="0" smtClean="0">
                <a:latin typeface="宋体" pitchFamily="2" charset="-122"/>
                <a:ea typeface="宋体" pitchFamily="2" charset="-122"/>
              </a:rPr>
              <a:t>日</a:t>
            </a:r>
          </a:p>
          <a:p>
            <a:endParaRPr lang="zh-CN" altLang="en-US" sz="1600" b="1" dirty="0" smtClean="0">
              <a:latin typeface="宋体" pitchFamily="2" charset="-122"/>
              <a:ea typeface="宋体" pitchFamily="2" charset="-122"/>
            </a:endParaRPr>
          </a:p>
          <a:p>
            <a:r>
              <a:rPr lang="zh-CN" altLang="en-US" sz="1600" b="1" dirty="0" smtClean="0">
                <a:latin typeface="宋体" pitchFamily="2" charset="-122"/>
                <a:ea typeface="宋体" pitchFamily="2" charset="-122"/>
              </a:rPr>
              <a:t> </a:t>
            </a:r>
            <a:endParaRPr lang="zh-CN" altLang="en-US" sz="1600" b="1" dirty="0">
              <a:latin typeface="宋体" pitchFamily="2" charset="-122"/>
              <a:ea typeface="宋体" pitchFamily="2" charset="-122"/>
            </a:endParaRPr>
          </a:p>
        </p:txBody>
      </p:sp>
      <p:pic>
        <p:nvPicPr>
          <p:cNvPr id="4097" name="Picture 1"/>
          <p:cNvPicPr>
            <a:picLocks noChangeAspect="1" noChangeArrowheads="1"/>
          </p:cNvPicPr>
          <p:nvPr/>
        </p:nvPicPr>
        <p:blipFill>
          <a:blip r:embed="rId7" cstate="print"/>
          <a:srcRect/>
          <a:stretch>
            <a:fillRect/>
          </a:stretch>
        </p:blipFill>
        <p:spPr bwMode="auto">
          <a:xfrm>
            <a:off x="7419702" y="1420009"/>
            <a:ext cx="4347874" cy="5018442"/>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0" name="文本框 19"/>
          <p:cNvSpPr txBox="1"/>
          <p:nvPr/>
        </p:nvSpPr>
        <p:spPr>
          <a:xfrm>
            <a:off x="2435697" y="5427246"/>
            <a:ext cx="7385154" cy="362792"/>
          </a:xfrm>
          <a:prstGeom prst="rect">
            <a:avLst/>
          </a:prstGeom>
          <a:noFill/>
        </p:spPr>
        <p:txBody>
          <a:bodyPr wrap="square" rtlCol="0">
            <a:spAutoFit/>
          </a:bodyPr>
          <a:lstStyle/>
          <a:p>
            <a:pPr algn="ctr">
              <a:lnSpc>
                <a:spcPct val="120000"/>
              </a:lnSpc>
            </a:pPr>
            <a:r>
              <a:rPr lang="zh-CN" altLang="en-US" sz="1600" b="1" dirty="0" smtClean="0">
                <a:solidFill>
                  <a:schemeClr val="accent6">
                    <a:lumMod val="40000"/>
                    <a:lumOff val="60000"/>
                  </a:schemeClr>
                </a:solidFill>
                <a:latin typeface="微软雅黑" panose="020B0503020204020204" pitchFamily="34" charset="-122"/>
                <a:ea typeface="微软雅黑" panose="020B0503020204020204" pitchFamily="34" charset="-122"/>
              </a:rPr>
              <a:t>苏州德意道通企业管理咨询有限公司</a:t>
            </a:r>
            <a:endParaRPr lang="en-US" altLang="zh-CN" sz="1600" b="1" dirty="0">
              <a:solidFill>
                <a:schemeClr val="accent6">
                  <a:lumMod val="40000"/>
                  <a:lumOff val="60000"/>
                </a:schemeClr>
              </a:solidFill>
              <a:latin typeface="微软雅黑" panose="020B0503020204020204" pitchFamily="34" charset="-122"/>
              <a:ea typeface="微软雅黑" panose="020B0503020204020204" pitchFamily="34" charset="-122"/>
            </a:endParaRPr>
          </a:p>
        </p:txBody>
      </p:sp>
      <p:pic>
        <p:nvPicPr>
          <p:cNvPr id="8193" name="Picture 1" descr="C:\Users\Administrator\Desktop\qrcode_for_gh_59764b105420_258.jpg"/>
          <p:cNvPicPr>
            <a:picLocks noChangeAspect="1" noChangeArrowheads="1"/>
          </p:cNvPicPr>
          <p:nvPr/>
        </p:nvPicPr>
        <p:blipFill>
          <a:blip r:embed="rId2" cstate="print"/>
          <a:srcRect/>
          <a:stretch>
            <a:fillRect/>
          </a:stretch>
        </p:blipFill>
        <p:spPr bwMode="auto">
          <a:xfrm>
            <a:off x="4867275" y="1111101"/>
            <a:ext cx="2457450" cy="2457450"/>
          </a:xfrm>
          <a:prstGeom prst="rect">
            <a:avLst/>
          </a:prstGeom>
          <a:noFill/>
        </p:spPr>
      </p:pic>
      <p:sp>
        <p:nvSpPr>
          <p:cNvPr id="12" name="TextBox 11"/>
          <p:cNvSpPr txBox="1"/>
          <p:nvPr/>
        </p:nvSpPr>
        <p:spPr>
          <a:xfrm>
            <a:off x="3541455" y="3765177"/>
            <a:ext cx="5109091" cy="1569660"/>
          </a:xfrm>
          <a:prstGeom prst="rect">
            <a:avLst/>
          </a:prstGeom>
          <a:noFill/>
        </p:spPr>
        <p:txBody>
          <a:bodyPr wrap="none" rtlCol="0">
            <a:spAutoFit/>
          </a:bodyPr>
          <a:lstStyle/>
          <a:p>
            <a:r>
              <a:rPr lang="zh-CN" altLang="en-US" sz="9600" dirty="0" smtClean="0">
                <a:solidFill>
                  <a:srgbClr val="FF6600"/>
                </a:solidFill>
                <a:latin typeface="DFKai-SB" pitchFamily="65" charset="-120"/>
                <a:ea typeface="DFKai-SB" pitchFamily="65" charset="-120"/>
              </a:rPr>
              <a:t>谢谢观看</a:t>
            </a:r>
            <a:endParaRPr lang="zh-CN" altLang="en-US" sz="9600" dirty="0">
              <a:solidFill>
                <a:srgbClr val="FF6600"/>
              </a:solidFill>
              <a:latin typeface="DFKai-SB" pitchFamily="65" charset="-120"/>
              <a:ea typeface="DFKai-SB" pitchFamily="65" charset="-120"/>
            </a:endParaRPr>
          </a:p>
        </p:txBody>
      </p:sp>
    </p:spTree>
    <p:extLst>
      <p:ext uri="{BB962C8B-B14F-4D97-AF65-F5344CB8AC3E}">
        <p14:creationId xmlns="" xmlns:p14="http://schemas.microsoft.com/office/powerpoint/2010/main" val="2883387949"/>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922711" y="1197546"/>
            <a:ext cx="792088" cy="646331"/>
          </a:xfrm>
          <a:prstGeom prst="rect">
            <a:avLst/>
          </a:prstGeom>
          <a:noFill/>
        </p:spPr>
        <p:txBody>
          <a:bodyPr wrap="square" rtlCol="0">
            <a:spAutoFit/>
          </a:bodyPr>
          <a:lstStyle/>
          <a:p>
            <a:r>
              <a:rPr lang="en-US" altLang="zh-CN" sz="3600" b="1" dirty="0" smtClean="0">
                <a:solidFill>
                  <a:schemeClr val="accent6">
                    <a:lumMod val="50000"/>
                  </a:schemeClr>
                </a:solidFill>
              </a:rPr>
              <a:t>01</a:t>
            </a:r>
            <a:endParaRPr lang="zh-CN" altLang="en-US" sz="3600" b="1" dirty="0">
              <a:solidFill>
                <a:schemeClr val="accent6">
                  <a:lumMod val="50000"/>
                </a:schemeClr>
              </a:solidFill>
            </a:endParaRPr>
          </a:p>
        </p:txBody>
      </p:sp>
      <p:sp>
        <p:nvSpPr>
          <p:cNvPr id="26" name="矩形 25"/>
          <p:cNvSpPr/>
          <p:nvPr/>
        </p:nvSpPr>
        <p:spPr>
          <a:xfrm>
            <a:off x="2858815" y="1209740"/>
            <a:ext cx="7704856"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9</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（关于外商投资企业注册登记有关事宜的公告）</a:t>
            </a:r>
            <a:endParaRPr lang="zh-CN" altLang="en-US" sz="2000" b="1" dirty="0">
              <a:solidFill>
                <a:schemeClr val="accent6">
                  <a:lumMod val="50000"/>
                </a:schemeClr>
              </a:solidFill>
            </a:endParaRPr>
          </a:p>
        </p:txBody>
      </p:sp>
      <p:sp>
        <p:nvSpPr>
          <p:cNvPr id="27" name="圆角矩形 26"/>
          <p:cNvSpPr/>
          <p:nvPr/>
        </p:nvSpPr>
        <p:spPr>
          <a:xfrm>
            <a:off x="2554411" y="1186300"/>
            <a:ext cx="7937252"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1" name="Group 5"/>
          <p:cNvGrpSpPr/>
          <p:nvPr/>
        </p:nvGrpSpPr>
        <p:grpSpPr bwMode="auto">
          <a:xfrm>
            <a:off x="1706687" y="981522"/>
            <a:ext cx="1053313" cy="1081399"/>
            <a:chOff x="802" y="845"/>
            <a:chExt cx="827" cy="826"/>
          </a:xfrm>
        </p:grpSpPr>
        <p:sp>
          <p:nvSpPr>
            <p:cNvPr id="22"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4"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28" name="TextBox 27"/>
          <p:cNvSpPr txBox="1"/>
          <p:nvPr/>
        </p:nvSpPr>
        <p:spPr>
          <a:xfrm>
            <a:off x="1922711" y="1197546"/>
            <a:ext cx="755075" cy="646331"/>
          </a:xfrm>
          <a:prstGeom prst="rect">
            <a:avLst/>
          </a:prstGeom>
          <a:noFill/>
        </p:spPr>
        <p:txBody>
          <a:bodyPr wrap="square" rtlCol="0">
            <a:spAutoFit/>
          </a:bodyPr>
          <a:lstStyle/>
          <a:p>
            <a:r>
              <a:rPr lang="en-US" altLang="zh-CN" sz="3600" b="1" dirty="0" smtClean="0">
                <a:solidFill>
                  <a:schemeClr val="accent6">
                    <a:lumMod val="50000"/>
                  </a:schemeClr>
                </a:solidFill>
              </a:rPr>
              <a:t>01</a:t>
            </a:r>
            <a:endParaRPr lang="zh-CN" altLang="en-US" sz="3600" b="1" dirty="0">
              <a:solidFill>
                <a:schemeClr val="accent6">
                  <a:lumMod val="50000"/>
                </a:schemeClr>
              </a:solidFill>
            </a:endParaRPr>
          </a:p>
        </p:txBody>
      </p:sp>
      <p:sp>
        <p:nvSpPr>
          <p:cNvPr id="29" name="矩形 28"/>
          <p:cNvSpPr/>
          <p:nvPr/>
        </p:nvSpPr>
        <p:spPr>
          <a:xfrm>
            <a:off x="559395" y="2226105"/>
            <a:ext cx="11220236" cy="4524315"/>
          </a:xfrm>
          <a:prstGeom prst="rect">
            <a:avLst/>
          </a:prstGeom>
        </p:spPr>
        <p:txBody>
          <a:bodyPr wrap="square">
            <a:spAutoFit/>
          </a:bodyPr>
          <a:lstStyle/>
          <a:p>
            <a:pPr algn="ctr"/>
            <a:r>
              <a:rPr lang="zh-CN" altLang="en-US" sz="1600" dirty="0" smtClean="0">
                <a:latin typeface="宋体" pitchFamily="2" charset="-122"/>
                <a:ea typeface="宋体" pitchFamily="2" charset="-122"/>
              </a:rPr>
              <a:t>发布时间：</a:t>
            </a:r>
            <a:r>
              <a:rPr lang="en-US" altLang="zh-CN" sz="1600" dirty="0" smtClean="0">
                <a:latin typeface="宋体" pitchFamily="2" charset="-122"/>
                <a:ea typeface="宋体" pitchFamily="2" charset="-122"/>
              </a:rPr>
              <a:t>2017-02-04 </a:t>
            </a:r>
          </a:p>
          <a:p>
            <a:r>
              <a:rPr lang="zh-CN" altLang="en-US" sz="1600" dirty="0" smtClean="0">
                <a:latin typeface="宋体" pitchFamily="2" charset="-122"/>
                <a:ea typeface="宋体" pitchFamily="2" charset="-122"/>
              </a:rPr>
              <a:t>　　为落实国家外商投资管理改革，推动全面实行准入前国民待遇加负面清单管理制度，商务部印发了</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外商投资企业设立及变更备案管理暂行办法</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（商务部令</a:t>
            </a:r>
            <a:r>
              <a:rPr lang="en-US" altLang="zh-CN" sz="1600" dirty="0" smtClean="0">
                <a:latin typeface="宋体" pitchFamily="2" charset="-122"/>
                <a:ea typeface="宋体" pitchFamily="2" charset="-122"/>
              </a:rPr>
              <a:t>2016</a:t>
            </a:r>
            <a:r>
              <a:rPr lang="zh-CN" altLang="en-US" sz="1600" dirty="0" smtClean="0">
                <a:latin typeface="宋体" pitchFamily="2" charset="-122"/>
                <a:ea typeface="宋体" pitchFamily="2" charset="-122"/>
              </a:rPr>
              <a:t>年第</a:t>
            </a: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号，以下简称</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备案办法</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备案办法</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规定，外商投资企业的设立及变更，不涉及外商投资准入特别管理措施的，由审批改为备案；备案完成后，外商投资企业可以向备案机构领取</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外商投资企业设立备案回执</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或</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外商投资企业变更备案回执</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。为做好改革衔接、落实工作，现就外商投资企业办理海关注册登记有关事宜公告如下：</a:t>
            </a:r>
          </a:p>
          <a:p>
            <a:r>
              <a:rPr lang="zh-CN" altLang="en-US" sz="1600" dirty="0" smtClean="0">
                <a:latin typeface="宋体" pitchFamily="2" charset="-122"/>
                <a:ea typeface="宋体" pitchFamily="2" charset="-122"/>
              </a:rPr>
              <a:t>　　一、外商投资企业申请办理进出口货物收发货人注册登记，应当提交</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中华人民共和国海关报关单位注册登记管理规定</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（海关总署令第</a:t>
            </a:r>
            <a:r>
              <a:rPr lang="en-US" altLang="zh-CN" sz="1600" dirty="0" smtClean="0">
                <a:latin typeface="宋体" pitchFamily="2" charset="-122"/>
                <a:ea typeface="宋体" pitchFamily="2" charset="-122"/>
              </a:rPr>
              <a:t>221</a:t>
            </a:r>
            <a:r>
              <a:rPr lang="zh-CN" altLang="en-US" sz="1600" dirty="0" smtClean="0">
                <a:latin typeface="宋体" pitchFamily="2" charset="-122"/>
                <a:ea typeface="宋体" pitchFamily="2" charset="-122"/>
              </a:rPr>
              <a:t>号）第二十四条第一款第（一）、（二）、（四）项规定的文件材料以及下列任一文件材料，并交验原件：</a:t>
            </a:r>
          </a:p>
          <a:p>
            <a:r>
              <a:rPr lang="zh-CN" altLang="en-US" sz="1600" dirty="0" smtClean="0">
                <a:latin typeface="宋体" pitchFamily="2" charset="-122"/>
                <a:ea typeface="宋体" pitchFamily="2" charset="-122"/>
              </a:rPr>
              <a:t>　　（一）对外贸易经营者备案登记表复印件；</a:t>
            </a:r>
          </a:p>
          <a:p>
            <a:r>
              <a:rPr lang="zh-CN" altLang="en-US" sz="1600" dirty="0" smtClean="0">
                <a:latin typeface="宋体" pitchFamily="2" charset="-122"/>
                <a:ea typeface="宋体" pitchFamily="2" charset="-122"/>
              </a:rPr>
              <a:t>　　（二）外商投资企业批准证书复印件；</a:t>
            </a:r>
          </a:p>
          <a:p>
            <a:r>
              <a:rPr lang="zh-CN" altLang="en-US" sz="1600" dirty="0" smtClean="0">
                <a:latin typeface="宋体" pitchFamily="2" charset="-122"/>
                <a:ea typeface="宋体" pitchFamily="2" charset="-122"/>
              </a:rPr>
              <a:t>　　（三）外商投资企业设立备案回执或外商投资企业变更备案回执复印件。</a:t>
            </a:r>
          </a:p>
          <a:p>
            <a:r>
              <a:rPr lang="zh-CN" altLang="en-US" sz="1600" dirty="0" smtClean="0">
                <a:latin typeface="宋体" pitchFamily="2" charset="-122"/>
                <a:ea typeface="宋体" pitchFamily="2" charset="-122"/>
              </a:rPr>
              <a:t>　　二、香港特别行政区、澳门特别行政区、台湾地区投资企业，向海关办理注册登记有关业务的，参照上述规定办理。</a:t>
            </a:r>
          </a:p>
          <a:p>
            <a:r>
              <a:rPr lang="zh-CN" altLang="en-US" sz="1600" dirty="0" smtClean="0">
                <a:latin typeface="宋体" pitchFamily="2" charset="-122"/>
                <a:ea typeface="宋体" pitchFamily="2" charset="-122"/>
              </a:rPr>
              <a:t>　　本公告自发布之日起施行。</a:t>
            </a:r>
          </a:p>
          <a:p>
            <a:r>
              <a:rPr lang="zh-CN" altLang="en-US" sz="1600" dirty="0" smtClean="0">
                <a:latin typeface="宋体" pitchFamily="2" charset="-122"/>
                <a:ea typeface="宋体" pitchFamily="2" charset="-122"/>
              </a:rPr>
              <a:t>　　特此公告。</a:t>
            </a:r>
          </a:p>
          <a:p>
            <a:pPr algn="r"/>
            <a:r>
              <a:rPr lang="zh-CN" altLang="en-US" sz="1600" dirty="0" smtClean="0">
                <a:latin typeface="宋体" pitchFamily="2" charset="-122"/>
                <a:ea typeface="宋体" pitchFamily="2" charset="-122"/>
              </a:rPr>
              <a:t>       </a:t>
            </a:r>
          </a:p>
          <a:p>
            <a:pPr algn="r"/>
            <a:r>
              <a:rPr lang="zh-CN" altLang="en-US" sz="1600" dirty="0" smtClean="0">
                <a:latin typeface="宋体" pitchFamily="2" charset="-122"/>
                <a:ea typeface="宋体" pitchFamily="2" charset="-122"/>
              </a:rPr>
              <a:t>海关总署</a:t>
            </a:r>
          </a:p>
          <a:p>
            <a:pPr algn="r"/>
            <a:r>
              <a:rPr lang="zh-CN" altLang="en-US" sz="1600" dirty="0" smtClean="0">
                <a:latin typeface="宋体" pitchFamily="2" charset="-122"/>
                <a:ea typeface="宋体" pitchFamily="2" charset="-122"/>
              </a:rPr>
              <a:t>　　</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3</a:t>
            </a:r>
            <a:r>
              <a:rPr lang="zh-CN" altLang="en-US" sz="1600" dirty="0" smtClean="0">
                <a:latin typeface="宋体" pitchFamily="2" charset="-122"/>
                <a:ea typeface="宋体" pitchFamily="2" charset="-122"/>
              </a:rPr>
              <a:t>日</a:t>
            </a:r>
            <a:endParaRPr lang="zh-CN" altLang="en-US" sz="1600"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20"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26" name="矩形 25"/>
          <p:cNvSpPr/>
          <p:nvPr/>
        </p:nvSpPr>
        <p:spPr>
          <a:xfrm>
            <a:off x="2299398" y="1209740"/>
            <a:ext cx="8705657" cy="707886"/>
          </a:xfrm>
          <a:prstGeom prst="rect">
            <a:avLst/>
          </a:prstGeom>
        </p:spPr>
        <p:txBody>
          <a:bodyPr wrap="square">
            <a:spAutoFit/>
          </a:bodyPr>
          <a:lstStyle/>
          <a:p>
            <a:pPr algn="ctr"/>
            <a:r>
              <a:rPr lang="zh-CN" altLang="en-US" sz="2000" b="1" dirty="0" smtClean="0">
                <a:solidFill>
                  <a:schemeClr val="accent6">
                    <a:lumMod val="50000"/>
                  </a:schemeClr>
                </a:solidFill>
              </a:rPr>
              <a:t>海关总署公告</a:t>
            </a:r>
            <a:r>
              <a:rPr lang="en-US" altLang="zh-CN" sz="2000" b="1" dirty="0" smtClean="0">
                <a:solidFill>
                  <a:schemeClr val="accent6">
                    <a:lumMod val="50000"/>
                  </a:schemeClr>
                </a:solidFill>
              </a:rPr>
              <a:t>2017</a:t>
            </a:r>
            <a:r>
              <a:rPr lang="zh-CN" altLang="en-US" sz="2000" b="1" dirty="0" smtClean="0">
                <a:solidFill>
                  <a:schemeClr val="accent6">
                    <a:lumMod val="50000"/>
                  </a:schemeClr>
                </a:solidFill>
              </a:rPr>
              <a:t>年第</a:t>
            </a:r>
            <a:r>
              <a:rPr lang="en-US" altLang="zh-CN" sz="2000" b="1" dirty="0" smtClean="0">
                <a:solidFill>
                  <a:schemeClr val="accent6">
                    <a:lumMod val="50000"/>
                  </a:schemeClr>
                </a:solidFill>
              </a:rPr>
              <a:t>10</a:t>
            </a:r>
            <a:r>
              <a:rPr lang="zh-CN" altLang="en-US" sz="2000" b="1" dirty="0" smtClean="0">
                <a:solidFill>
                  <a:schemeClr val="accent6">
                    <a:lumMod val="50000"/>
                  </a:schemeClr>
                </a:solidFill>
              </a:rPr>
              <a:t>号</a:t>
            </a:r>
            <a:endParaRPr lang="en-US" altLang="zh-CN" sz="2000" b="1" dirty="0" smtClean="0">
              <a:solidFill>
                <a:schemeClr val="accent6">
                  <a:lumMod val="50000"/>
                </a:schemeClr>
              </a:solidFill>
            </a:endParaRPr>
          </a:p>
          <a:p>
            <a:pPr algn="ctr"/>
            <a:r>
              <a:rPr lang="zh-CN" altLang="en-US" sz="2000" b="1" dirty="0" smtClean="0">
                <a:solidFill>
                  <a:schemeClr val="accent6">
                    <a:lumMod val="50000"/>
                  </a:schemeClr>
                </a:solidFill>
              </a:rPr>
              <a:t>（关于亚太贸易协定项下中韩原产地电子信息交换系统上线运行事宜的公告）</a:t>
            </a:r>
            <a:endParaRPr lang="zh-CN" altLang="en-US" sz="2000" b="1" dirty="0">
              <a:solidFill>
                <a:schemeClr val="accent6">
                  <a:lumMod val="50000"/>
                </a:schemeClr>
              </a:solidFill>
            </a:endParaRPr>
          </a:p>
        </p:txBody>
      </p:sp>
      <p:sp>
        <p:nvSpPr>
          <p:cNvPr id="27" name="圆角矩形 26"/>
          <p:cNvSpPr/>
          <p:nvPr/>
        </p:nvSpPr>
        <p:spPr>
          <a:xfrm>
            <a:off x="2027269" y="1186300"/>
            <a:ext cx="9106878" cy="74962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 name="Group 5"/>
          <p:cNvGrpSpPr/>
          <p:nvPr/>
        </p:nvGrpSpPr>
        <p:grpSpPr bwMode="auto">
          <a:xfrm>
            <a:off x="1179545" y="981522"/>
            <a:ext cx="1053313" cy="1081399"/>
            <a:chOff x="802" y="845"/>
            <a:chExt cx="827" cy="826"/>
          </a:xfrm>
        </p:grpSpPr>
        <p:sp>
          <p:nvSpPr>
            <p:cNvPr id="22" name="Oval 6"/>
            <p:cNvSpPr>
              <a:spLocks noChangeArrowheads="1"/>
            </p:cNvSpPr>
            <p:nvPr/>
          </p:nvSpPr>
          <p:spPr bwMode="ltGray">
            <a:xfrm>
              <a:off x="802" y="845"/>
              <a:ext cx="827" cy="826"/>
            </a:xfrm>
            <a:prstGeom prst="ellipse">
              <a:avLst/>
            </a:prstGeom>
            <a:solidFill>
              <a:srgbClr val="F8F8F8"/>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7"/>
            <p:cNvSpPr>
              <a:spLocks noChangeArrowheads="1"/>
            </p:cNvSpPr>
            <p:nvPr/>
          </p:nvSpPr>
          <p:spPr bwMode="ltGray">
            <a:xfrm>
              <a:off x="836" y="879"/>
              <a:ext cx="758" cy="758"/>
            </a:xfrm>
            <a:prstGeom prst="ellipse">
              <a:avLst/>
            </a:prstGeom>
            <a:solidFill>
              <a:srgbClr val="FFFFFF"/>
            </a:solidFill>
            <a:ln w="38100">
              <a:solidFill>
                <a:schemeClr val="accent2"/>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4" name="Oval 8"/>
            <p:cNvSpPr>
              <a:spLocks noChangeArrowheads="1"/>
            </p:cNvSpPr>
            <p:nvPr/>
          </p:nvSpPr>
          <p:spPr bwMode="ltGray">
            <a:xfrm>
              <a:off x="870" y="915"/>
              <a:ext cx="690" cy="690"/>
            </a:xfrm>
            <a:prstGeom prst="ellipse">
              <a:avLst/>
            </a:prstGeom>
            <a:noFill/>
            <a:ln w="38100">
              <a:solidFill>
                <a:schemeClr val="accent2"/>
              </a:solidFill>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28" name="TextBox 27"/>
          <p:cNvSpPr txBox="1"/>
          <p:nvPr/>
        </p:nvSpPr>
        <p:spPr>
          <a:xfrm>
            <a:off x="1395569" y="1197546"/>
            <a:ext cx="755075" cy="646331"/>
          </a:xfrm>
          <a:prstGeom prst="rect">
            <a:avLst/>
          </a:prstGeom>
          <a:noFill/>
        </p:spPr>
        <p:txBody>
          <a:bodyPr wrap="square" rtlCol="0">
            <a:spAutoFit/>
          </a:bodyPr>
          <a:lstStyle/>
          <a:p>
            <a:r>
              <a:rPr lang="en-US" altLang="zh-CN" sz="3600" b="1" dirty="0" smtClean="0">
                <a:solidFill>
                  <a:schemeClr val="accent6">
                    <a:lumMod val="50000"/>
                  </a:schemeClr>
                </a:solidFill>
              </a:rPr>
              <a:t>02</a:t>
            </a:r>
            <a:endParaRPr lang="zh-CN" altLang="en-US" sz="3600" b="1" dirty="0">
              <a:solidFill>
                <a:schemeClr val="accent6">
                  <a:lumMod val="50000"/>
                </a:schemeClr>
              </a:solidFill>
            </a:endParaRPr>
          </a:p>
        </p:txBody>
      </p:sp>
      <p:sp>
        <p:nvSpPr>
          <p:cNvPr id="29" name="矩形 28"/>
          <p:cNvSpPr/>
          <p:nvPr/>
        </p:nvSpPr>
        <p:spPr>
          <a:xfrm>
            <a:off x="892888" y="2398233"/>
            <a:ext cx="10434918" cy="3785652"/>
          </a:xfrm>
          <a:prstGeom prst="rect">
            <a:avLst/>
          </a:prstGeom>
        </p:spPr>
        <p:txBody>
          <a:bodyPr wrap="square">
            <a:spAutoFit/>
          </a:bodyPr>
          <a:lstStyle/>
          <a:p>
            <a:pPr algn="ctr"/>
            <a:r>
              <a:rPr lang="zh-CN" altLang="en-US" sz="1600" dirty="0" smtClean="0">
                <a:latin typeface="宋体" pitchFamily="2" charset="-122"/>
                <a:ea typeface="宋体" pitchFamily="2" charset="-122"/>
              </a:rPr>
              <a:t>发布时间：</a:t>
            </a:r>
            <a:r>
              <a:rPr lang="en-US" altLang="zh-CN" sz="1600" dirty="0" smtClean="0">
                <a:latin typeface="宋体" pitchFamily="2" charset="-122"/>
                <a:ea typeface="宋体" pitchFamily="2" charset="-122"/>
              </a:rPr>
              <a:t>2017-02-04 </a:t>
            </a:r>
          </a:p>
          <a:p>
            <a:r>
              <a:rPr lang="zh-CN" altLang="en-US" sz="1600" dirty="0" smtClean="0">
                <a:latin typeface="宋体" pitchFamily="2" charset="-122"/>
                <a:ea typeface="宋体" pitchFamily="2" charset="-122"/>
              </a:rPr>
              <a:t>　　为进一步促进</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亚太贸易协定</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项下进出口货物通关便利，自</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8</a:t>
            </a:r>
            <a:r>
              <a:rPr lang="zh-CN" altLang="en-US" sz="1600" dirty="0" smtClean="0">
                <a:latin typeface="宋体" pitchFamily="2" charset="-122"/>
                <a:ea typeface="宋体" pitchFamily="2" charset="-122"/>
              </a:rPr>
              <a:t>日起“亚太贸易协定项下中韩原产地电子信息交换系统”将上线运行，实时传输该协定项下中韩两国进出口货物原产地证书的电子信息。现就有关事宜公告如下：</a:t>
            </a:r>
            <a:endParaRPr lang="en-US" altLang="zh-CN" sz="1600" dirty="0" smtClean="0">
              <a:latin typeface="宋体" pitchFamily="2" charset="-122"/>
              <a:ea typeface="宋体" pitchFamily="2" charset="-122"/>
            </a:endParaRPr>
          </a:p>
          <a:p>
            <a:endParaRPr lang="zh-CN" altLang="en-US" sz="1600" dirty="0" smtClean="0">
              <a:latin typeface="宋体" pitchFamily="2" charset="-122"/>
              <a:ea typeface="宋体" pitchFamily="2" charset="-122"/>
            </a:endParaRPr>
          </a:p>
          <a:p>
            <a:r>
              <a:rPr lang="zh-CN" altLang="en-US" sz="1600" dirty="0" smtClean="0">
                <a:latin typeface="宋体" pitchFamily="2" charset="-122"/>
                <a:ea typeface="宋体" pitchFamily="2" charset="-122"/>
              </a:rPr>
              <a:t>　　一、进口货物收货人及其代理人（以下统称“进口人”）申报进口</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亚太贸易协定</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项下韩国原产货物时，应按照海关总署</a:t>
            </a:r>
            <a:r>
              <a:rPr lang="en-US" altLang="zh-CN" sz="1600" dirty="0" smtClean="0">
                <a:latin typeface="宋体" pitchFamily="2" charset="-122"/>
                <a:ea typeface="宋体" pitchFamily="2" charset="-122"/>
              </a:rPr>
              <a:t>2016</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51</a:t>
            </a:r>
            <a:r>
              <a:rPr lang="zh-CN" altLang="en-US" sz="1600" dirty="0" smtClean="0">
                <a:latin typeface="宋体" pitchFamily="2" charset="-122"/>
                <a:ea typeface="宋体" pitchFamily="2" charset="-122"/>
              </a:rPr>
              <a:t>号公告有关规定在“无原产地声明模式”下填制</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中华人民共和国海关进口货物报关单</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或者</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中华人民共和国海关进境货物备案清单</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（以下统称“进口报关单”）。</a:t>
            </a:r>
            <a:endParaRPr lang="en-US" altLang="zh-CN" sz="1600" dirty="0" smtClean="0">
              <a:latin typeface="宋体" pitchFamily="2" charset="-122"/>
              <a:ea typeface="宋体" pitchFamily="2" charset="-122"/>
            </a:endParaRPr>
          </a:p>
          <a:p>
            <a:endParaRPr lang="zh-CN" altLang="en-US" sz="1600" dirty="0" smtClean="0">
              <a:latin typeface="宋体" pitchFamily="2" charset="-122"/>
              <a:ea typeface="宋体" pitchFamily="2" charset="-122"/>
            </a:endParaRPr>
          </a:p>
          <a:p>
            <a:r>
              <a:rPr lang="zh-CN" altLang="en-US" sz="1600" dirty="0" smtClean="0">
                <a:latin typeface="宋体" pitchFamily="2" charset="-122"/>
                <a:ea typeface="宋体" pitchFamily="2" charset="-122"/>
              </a:rPr>
              <a:t>　　二、自</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8</a:t>
            </a:r>
            <a:r>
              <a:rPr lang="zh-CN" altLang="en-US" sz="1600" dirty="0" smtClean="0">
                <a:latin typeface="宋体" pitchFamily="2" charset="-122"/>
                <a:ea typeface="宋体" pitchFamily="2" charset="-122"/>
              </a:rPr>
              <a:t>日（含当日，以下同）起，进口人申报进口</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亚太贸易协定</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项下韩国原产货物时：</a:t>
            </a:r>
          </a:p>
          <a:p>
            <a:r>
              <a:rPr lang="zh-CN" altLang="en-US" sz="1600" dirty="0" smtClean="0">
                <a:latin typeface="宋体" pitchFamily="2" charset="-122"/>
                <a:ea typeface="宋体" pitchFamily="2" charset="-122"/>
              </a:rPr>
              <a:t>　　（一）如果海关已收到有关原产地证书电子信息，且与进口人申报内容一致，海关不再要求进口人提交原产地证书正本。海关认为有必要时，进口人应当补充提交相关原产地证书正本。</a:t>
            </a:r>
          </a:p>
          <a:p>
            <a:r>
              <a:rPr lang="zh-CN" altLang="en-US" sz="1600" dirty="0" smtClean="0">
                <a:latin typeface="宋体" pitchFamily="2" charset="-122"/>
                <a:ea typeface="宋体" pitchFamily="2" charset="-122"/>
              </a:rPr>
              <a:t>　　（二）如果海关已收到有关原产地证书电子信息，但与进口人申报内容不一致，进口报关单将做退单处理。</a:t>
            </a:r>
            <a:endParaRPr lang="en-US" altLang="zh-CN" sz="1600" dirty="0" smtClean="0">
              <a:latin typeface="宋体" pitchFamily="2" charset="-122"/>
              <a:ea typeface="宋体" pitchFamily="2" charset="-122"/>
            </a:endParaRPr>
          </a:p>
          <a:p>
            <a:r>
              <a:rPr lang="zh-CN" altLang="en-US" sz="1600" dirty="0" smtClean="0">
                <a:latin typeface="宋体" pitchFamily="2" charset="-122"/>
                <a:ea typeface="宋体" pitchFamily="2" charset="-122"/>
              </a:rPr>
              <a:t>    （三）</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5</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10</a:t>
            </a:r>
            <a:r>
              <a:rPr lang="zh-CN" altLang="en-US" sz="1600" dirty="0" smtClean="0">
                <a:latin typeface="宋体" pitchFamily="2" charset="-122"/>
                <a:ea typeface="宋体" pitchFamily="2" charset="-122"/>
              </a:rPr>
              <a:t>日前，如果海关未收到有关原产地证书电子信息，进口人仍可提交原产地证书正本申报适用协定税率。</a:t>
            </a:r>
            <a:endParaRPr lang="zh-CN" altLang="en-US" sz="1600" dirty="0">
              <a:latin typeface="宋体" pitchFamily="2" charset="-122"/>
              <a:ea typeface="宋体" pitchFamily="2" charset="-122"/>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3"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
        <p:nvSpPr>
          <p:cNvPr id="4" name="矩形 3"/>
          <p:cNvSpPr/>
          <p:nvPr/>
        </p:nvSpPr>
        <p:spPr>
          <a:xfrm>
            <a:off x="1161826" y="1075381"/>
            <a:ext cx="9735671" cy="2800767"/>
          </a:xfrm>
          <a:prstGeom prst="rect">
            <a:avLst/>
          </a:prstGeom>
        </p:spPr>
        <p:txBody>
          <a:bodyPr wrap="square">
            <a:spAutoFit/>
          </a:bodyPr>
          <a:lstStyle/>
          <a:p>
            <a:r>
              <a:rPr lang="zh-CN" altLang="en-US" sz="1600" dirty="0" smtClean="0">
                <a:latin typeface="宋体" pitchFamily="2" charset="-122"/>
                <a:ea typeface="宋体" pitchFamily="2" charset="-122"/>
              </a:rPr>
              <a:t>　　（四）自</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5</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11</a:t>
            </a:r>
            <a:r>
              <a:rPr lang="zh-CN" altLang="en-US" sz="1600" dirty="0" smtClean="0">
                <a:latin typeface="宋体" pitchFamily="2" charset="-122"/>
                <a:ea typeface="宋体" pitchFamily="2" charset="-122"/>
              </a:rPr>
              <a:t>日起，如果海关未收到有关原产地证书电子信息，进口人应当按照海关总署令第</a:t>
            </a:r>
            <a:r>
              <a:rPr lang="en-US" altLang="zh-CN" sz="1600" dirty="0" smtClean="0">
                <a:latin typeface="宋体" pitchFamily="2" charset="-122"/>
                <a:ea typeface="宋体" pitchFamily="2" charset="-122"/>
              </a:rPr>
              <a:t>181</a:t>
            </a:r>
            <a:r>
              <a:rPr lang="zh-CN" altLang="en-US" sz="1600" dirty="0" smtClean="0">
                <a:latin typeface="宋体" pitchFamily="2" charset="-122"/>
                <a:ea typeface="宋体" pitchFamily="2" charset="-122"/>
              </a:rPr>
              <a:t>号的有关规定进行原产地补充申报，申明适用协定税率，并可以申请办理有关货物的担保放行手续。</a:t>
            </a:r>
          </a:p>
          <a:p>
            <a:r>
              <a:rPr lang="zh-CN" altLang="en-US" sz="1600" dirty="0" smtClean="0">
                <a:latin typeface="宋体" pitchFamily="2" charset="-122"/>
                <a:ea typeface="宋体" pitchFamily="2" charset="-122"/>
              </a:rPr>
              <a:t>　　</a:t>
            </a:r>
            <a:endParaRPr lang="en-US" altLang="zh-CN" sz="1600" dirty="0" smtClean="0">
              <a:latin typeface="宋体" pitchFamily="2" charset="-122"/>
              <a:ea typeface="宋体" pitchFamily="2" charset="-122"/>
            </a:endParaRPr>
          </a:p>
          <a:p>
            <a:r>
              <a:rPr lang="zh-CN" altLang="en-US" sz="1600" dirty="0" smtClean="0">
                <a:latin typeface="宋体" pitchFamily="2" charset="-122"/>
                <a:ea typeface="宋体" pitchFamily="2" charset="-122"/>
              </a:rPr>
              <a:t>    三、对于集装箱运输的</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亚太贸易协定</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项下韩国原产货物，如果海关已收到有关原产地证书电子信息，进口人能够提交证明相关货物的集装箱箱号、封志号在运输过程中未发生变动的全程运输单证，海关将视为符合直接运输规则。</a:t>
            </a:r>
          </a:p>
          <a:p>
            <a:r>
              <a:rPr lang="zh-CN" altLang="en-US" sz="1600" dirty="0" smtClean="0">
                <a:latin typeface="宋体" pitchFamily="2" charset="-122"/>
                <a:ea typeface="宋体" pitchFamily="2" charset="-122"/>
              </a:rPr>
              <a:t>　　特此公告。　</a:t>
            </a:r>
            <a:endParaRPr lang="en-US" altLang="zh-CN" sz="1600" dirty="0" smtClean="0">
              <a:latin typeface="宋体" pitchFamily="2" charset="-122"/>
              <a:ea typeface="宋体" pitchFamily="2" charset="-122"/>
            </a:endParaRPr>
          </a:p>
          <a:p>
            <a:endParaRPr lang="en-US" altLang="zh-CN" sz="1600" dirty="0" smtClean="0">
              <a:latin typeface="宋体" pitchFamily="2" charset="-122"/>
              <a:ea typeface="宋体" pitchFamily="2" charset="-122"/>
            </a:endParaRPr>
          </a:p>
          <a:p>
            <a:endParaRPr lang="zh-CN" altLang="en-US" sz="1600" dirty="0" smtClean="0">
              <a:latin typeface="宋体" pitchFamily="2" charset="-122"/>
              <a:ea typeface="宋体" pitchFamily="2" charset="-122"/>
            </a:endParaRPr>
          </a:p>
          <a:p>
            <a:pPr algn="r"/>
            <a:r>
              <a:rPr lang="zh-CN" altLang="en-US" sz="1600" dirty="0" smtClean="0">
                <a:latin typeface="宋体" pitchFamily="2" charset="-122"/>
                <a:ea typeface="宋体" pitchFamily="2" charset="-122"/>
              </a:rPr>
              <a:t>　　海关总署</a:t>
            </a:r>
          </a:p>
          <a:p>
            <a:pPr algn="r"/>
            <a:r>
              <a:rPr lang="zh-CN" altLang="en-US" sz="1600" dirty="0" smtClean="0">
                <a:latin typeface="宋体" pitchFamily="2" charset="-122"/>
                <a:ea typeface="宋体" pitchFamily="2" charset="-122"/>
              </a:rPr>
              <a:t>　　</a:t>
            </a:r>
            <a:r>
              <a:rPr lang="en-US" altLang="zh-CN" sz="1600" dirty="0" smtClean="0">
                <a:latin typeface="宋体" pitchFamily="2" charset="-122"/>
                <a:ea typeface="宋体" pitchFamily="2" charset="-122"/>
              </a:rPr>
              <a:t>2017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2</a:t>
            </a:r>
            <a:r>
              <a:rPr lang="zh-CN" altLang="en-US" sz="1600" dirty="0" smtClean="0">
                <a:latin typeface="宋体" pitchFamily="2" charset="-122"/>
                <a:ea typeface="宋体" pitchFamily="2" charset="-122"/>
              </a:rPr>
              <a:t>月</a:t>
            </a:r>
            <a:r>
              <a:rPr lang="en-US" altLang="zh-CN" sz="1600" dirty="0" smtClean="0">
                <a:latin typeface="宋体" pitchFamily="2" charset="-122"/>
                <a:ea typeface="宋体" pitchFamily="2" charset="-122"/>
              </a:rPr>
              <a:t>4</a:t>
            </a:r>
            <a:r>
              <a:rPr lang="zh-CN" altLang="en-US" sz="1600" dirty="0" smtClean="0">
                <a:latin typeface="宋体" pitchFamily="2" charset="-122"/>
                <a:ea typeface="宋体" pitchFamily="2" charset="-122"/>
              </a:rPr>
              <a:t>日</a:t>
            </a:r>
            <a:endParaRPr lang="zh-CN" altLang="en-US" sz="1600" dirty="0">
              <a:latin typeface="宋体" pitchFamily="2" charset="-122"/>
              <a:ea typeface="宋体" pitchFamily="2" charset="-122"/>
            </a:endParaRPr>
          </a:p>
        </p:txBody>
      </p:sp>
      <p:pic>
        <p:nvPicPr>
          <p:cNvPr id="1026" name="Picture 2" descr="C:\Users\Administrator\Desktop\ppt模板\ppt素材\商务团队人物场景扁平化卡通png高清图片素材\商务人物-扁平组 (21).png"/>
          <p:cNvPicPr>
            <a:picLocks noChangeAspect="1" noChangeArrowheads="1"/>
          </p:cNvPicPr>
          <p:nvPr/>
        </p:nvPicPr>
        <p:blipFill>
          <a:blip r:embed="rId3" cstate="print"/>
          <a:srcRect/>
          <a:stretch>
            <a:fillRect/>
          </a:stretch>
        </p:blipFill>
        <p:spPr bwMode="auto">
          <a:xfrm>
            <a:off x="1616725" y="3915785"/>
            <a:ext cx="9001074" cy="2942215"/>
          </a:xfrm>
          <a:prstGeom prst="rect">
            <a:avLst/>
          </a:prstGeom>
          <a:noFill/>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sp>
        <p:nvSpPr>
          <p:cNvPr id="6" name="虚尾箭头 5"/>
          <p:cNvSpPr/>
          <p:nvPr/>
        </p:nvSpPr>
        <p:spPr>
          <a:xfrm>
            <a:off x="2420471" y="839098"/>
            <a:ext cx="1032733" cy="677731"/>
          </a:xfrm>
          <a:prstGeom prst="stripedRightArrow">
            <a:avLst>
              <a:gd name="adj1" fmla="val 50000"/>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7" name="矩形 6"/>
          <p:cNvSpPr/>
          <p:nvPr/>
        </p:nvSpPr>
        <p:spPr>
          <a:xfrm>
            <a:off x="3661977" y="729744"/>
            <a:ext cx="6417142" cy="923330"/>
          </a:xfrm>
          <a:prstGeom prst="rect">
            <a:avLst/>
          </a:prstGeom>
          <a:noFill/>
        </p:spPr>
        <p:txBody>
          <a:bodyPr wrap="none" lIns="91440" tIns="45720" rIns="91440" bIns="45720">
            <a:spAutoFit/>
          </a:bodyPr>
          <a:lstStyle/>
          <a:p>
            <a:pPr algn="ctr"/>
            <a:r>
              <a:rPr lang="zh-CN" alt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十三种国际贸易术语</a:t>
            </a:r>
            <a:endParaRPr lang="zh-CN" alt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8" name="图片 7" descr="view.jpg"/>
          <p:cNvPicPr>
            <a:picLocks noChangeAspect="1"/>
          </p:cNvPicPr>
          <p:nvPr/>
        </p:nvPicPr>
        <p:blipFill>
          <a:blip r:embed="rId3" cstate="print"/>
          <a:stretch>
            <a:fillRect/>
          </a:stretch>
        </p:blipFill>
        <p:spPr>
          <a:xfrm>
            <a:off x="2194555" y="1688951"/>
            <a:ext cx="8035962" cy="5066729"/>
          </a:xfrm>
          <a:prstGeom prst="rect">
            <a:avLst/>
          </a:prstGeom>
        </p:spPr>
      </p:pic>
      <p:sp>
        <p:nvSpPr>
          <p:cNvPr id="9"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7" name="组合 6"/>
          <p:cNvGrpSpPr/>
          <p:nvPr/>
        </p:nvGrpSpPr>
        <p:grpSpPr>
          <a:xfrm>
            <a:off x="178862" y="917449"/>
            <a:ext cx="1138019" cy="906327"/>
            <a:chOff x="576897" y="981995"/>
            <a:chExt cx="1138019"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679713" y="1171769"/>
              <a:ext cx="1035203"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one</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8" name="组合 7"/>
          <p:cNvGrpSpPr/>
          <p:nvPr/>
        </p:nvGrpSpPr>
        <p:grpSpPr>
          <a:xfrm>
            <a:off x="5946747" y="917449"/>
            <a:ext cx="1181051" cy="906327"/>
            <a:chOff x="576897" y="981995"/>
            <a:chExt cx="1181051"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722745" y="1193285"/>
              <a:ext cx="1035203"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two</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957047"/>
            <a:ext cx="4647304" cy="2062103"/>
          </a:xfrm>
          <a:prstGeom prst="rect">
            <a:avLst/>
          </a:prstGeom>
        </p:spPr>
        <p:txBody>
          <a:bodyPr wrap="square">
            <a:spAutoFit/>
          </a:bodyPr>
          <a:lstStyle/>
          <a:p>
            <a:r>
              <a:rPr lang="en-US" altLang="zh-CN" sz="1600" dirty="0" smtClean="0">
                <a:latin typeface="楷体" pitchFamily="49" charset="-122"/>
                <a:ea typeface="楷体" pitchFamily="49" charset="-122"/>
              </a:rPr>
              <a:t>EXW ---</a:t>
            </a:r>
            <a:r>
              <a:rPr lang="zh-CN" altLang="en-US" sz="1600" dirty="0" smtClean="0">
                <a:latin typeface="楷体" pitchFamily="49" charset="-122"/>
                <a:ea typeface="楷体" pitchFamily="49" charset="-122"/>
              </a:rPr>
              <a:t>工厂交货（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地点）。是指卖方将货物从工厂（或仓库）交付给买方，除非另有规定，卖方不负责将货物装上买方安排的车或船上，也不办理出口报关手续。买方负担自卖方工厂交付后至最终目的地的一切费用和风险。如买方不能直接或间接的办理货物出口报关手续时，则不宜采用此贸易方式。</a:t>
            </a:r>
            <a:r>
              <a:rPr lang="en-US" altLang="zh-CN" sz="1600" dirty="0" smtClean="0">
                <a:latin typeface="楷体" pitchFamily="49" charset="-122"/>
                <a:ea typeface="楷体" pitchFamily="49" charset="-122"/>
              </a:rPr>
              <a:t>EXW</a:t>
            </a:r>
            <a:r>
              <a:rPr lang="zh-CN" altLang="en-US" sz="1600" dirty="0" smtClean="0">
                <a:latin typeface="楷体" pitchFamily="49" charset="-122"/>
                <a:ea typeface="楷体" pitchFamily="49" charset="-122"/>
              </a:rPr>
              <a:t>是卖方责任最小的贸易术语。</a:t>
            </a:r>
            <a:endParaRPr lang="zh-CN" altLang="en-US" sz="1600" dirty="0">
              <a:latin typeface="楷体" pitchFamily="49" charset="-122"/>
              <a:ea typeface="楷体" pitchFamily="49" charset="-122"/>
            </a:endParaRPr>
          </a:p>
        </p:txBody>
      </p:sp>
      <p:pic>
        <p:nvPicPr>
          <p:cNvPr id="2050" name="Picture 2" descr="C:\Users\Administrator\Desktop\解说\8c1001e93901213f7dd6c99b52e736d12e2e9594.jpg"/>
          <p:cNvPicPr>
            <a:picLocks noChangeAspect="1" noChangeArrowheads="1"/>
          </p:cNvPicPr>
          <p:nvPr/>
        </p:nvPicPr>
        <p:blipFill>
          <a:blip r:embed="rId3" cstate="print"/>
          <a:srcRect/>
          <a:stretch>
            <a:fillRect/>
          </a:stretch>
        </p:blipFill>
        <p:spPr bwMode="auto">
          <a:xfrm>
            <a:off x="1094628" y="3227294"/>
            <a:ext cx="4746776" cy="2430518"/>
          </a:xfrm>
          <a:prstGeom prst="rect">
            <a:avLst/>
          </a:prstGeom>
          <a:noFill/>
        </p:spPr>
      </p:pic>
      <p:sp>
        <p:nvSpPr>
          <p:cNvPr id="14" name="矩形 13"/>
          <p:cNvSpPr/>
          <p:nvPr/>
        </p:nvSpPr>
        <p:spPr>
          <a:xfrm>
            <a:off x="7024750" y="957047"/>
            <a:ext cx="4636539" cy="3539430"/>
          </a:xfrm>
          <a:prstGeom prst="rect">
            <a:avLst/>
          </a:prstGeom>
        </p:spPr>
        <p:txBody>
          <a:bodyPr wrap="square">
            <a:spAutoFit/>
          </a:bodyPr>
          <a:lstStyle/>
          <a:p>
            <a:r>
              <a:rPr lang="en-US" altLang="zh-CN" sz="1600" dirty="0" smtClean="0">
                <a:latin typeface="楷体" pitchFamily="49" charset="-122"/>
                <a:ea typeface="楷体" pitchFamily="49" charset="-122"/>
              </a:rPr>
              <a:t>    FCA </a:t>
            </a:r>
            <a:r>
              <a:rPr lang="zh-CN" altLang="en-US" sz="1600" dirty="0" smtClean="0">
                <a:latin typeface="楷体" pitchFamily="49" charset="-122"/>
                <a:ea typeface="楷体" pitchFamily="49" charset="-122"/>
              </a:rPr>
              <a:t>，即货交承运人</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指定地点</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。此术语是指卖方必须在合同规定的交货期内在指定地点将货物交给买方指定的承运人监管，并负担货物交由承运人监管前的一切费用和货物灭失或损坏的风险。 </a:t>
            </a:r>
          </a:p>
          <a:p>
            <a:r>
              <a:rPr lang="zh-CN" altLang="en-US" sz="1600" dirty="0" smtClean="0">
                <a:latin typeface="楷体" pitchFamily="49" charset="-122"/>
                <a:ea typeface="楷体" pitchFamily="49" charset="-122"/>
              </a:rPr>
              <a:t>    需要说明的是，交货地点选择对于在该地点装货和卸货的义务会产生影响。若卖方在其所在地交货，则卖方应负责装货；若卖方在任何其他地点交货，卖方不负责卸货，即使货物在卖方的运输工具上，尚未卸货，卖方只要将货物交给买方指定的承运人或其他人或由卖方选定的承运人或其他人处置时，交货即算完成。当卖方将货物交给承运人照管，并办理了出口结关手续，就算履行了其交货义务。</a:t>
            </a:r>
            <a:endParaRPr lang="zh-CN" altLang="en-US" sz="1600" dirty="0">
              <a:latin typeface="楷体" pitchFamily="49" charset="-122"/>
              <a:ea typeface="楷体" pitchFamily="49" charset="-122"/>
            </a:endParaRPr>
          </a:p>
        </p:txBody>
      </p:sp>
      <p:pic>
        <p:nvPicPr>
          <p:cNvPr id="15" name="图片 14" descr="2.png"/>
          <p:cNvPicPr>
            <a:picLocks noChangeAspect="1"/>
          </p:cNvPicPr>
          <p:nvPr/>
        </p:nvPicPr>
        <p:blipFill>
          <a:blip r:embed="rId4" cstate="print"/>
          <a:stretch>
            <a:fillRect/>
          </a:stretch>
        </p:blipFill>
        <p:spPr>
          <a:xfrm>
            <a:off x="7132321" y="4474459"/>
            <a:ext cx="4249270" cy="2340513"/>
          </a:xfrm>
          <a:prstGeom prst="rect">
            <a:avLst/>
          </a:prstGeom>
        </p:spPr>
      </p:pic>
      <p:sp>
        <p:nvSpPr>
          <p:cNvPr id="16"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jpg"/>
          <p:cNvPicPr>
            <a:picLocks noChangeAspect="1"/>
          </p:cNvPicPr>
          <p:nvPr/>
        </p:nvPicPr>
        <p:blipFill>
          <a:blip r:embed="rId2" cstate="print"/>
          <a:stretch>
            <a:fillRect/>
          </a:stretch>
        </p:blipFill>
        <p:spPr>
          <a:xfrm>
            <a:off x="1" y="-5566"/>
            <a:ext cx="12191999" cy="6863566"/>
          </a:xfrm>
          <a:prstGeom prst="rect">
            <a:avLst/>
          </a:prstGeom>
        </p:spPr>
      </p:pic>
      <p:grpSp>
        <p:nvGrpSpPr>
          <p:cNvPr id="3" name="组合 6"/>
          <p:cNvGrpSpPr/>
          <p:nvPr/>
        </p:nvGrpSpPr>
        <p:grpSpPr>
          <a:xfrm>
            <a:off x="174098" y="1390801"/>
            <a:ext cx="1035203" cy="906327"/>
            <a:chOff x="572133" y="981995"/>
            <a:chExt cx="1035203" cy="906327"/>
          </a:xfrm>
        </p:grpSpPr>
        <p:sp>
          <p:nvSpPr>
            <p:cNvPr id="4" name="椭圆 3"/>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5" name="文本框 76"/>
            <p:cNvSpPr txBox="1"/>
            <p:nvPr/>
          </p:nvSpPr>
          <p:spPr>
            <a:xfrm>
              <a:off x="572133" y="1171769"/>
              <a:ext cx="1035203"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three</a:t>
              </a:r>
              <a:endParaRPr lang="zh-CN" altLang="en-US" sz="2400" dirty="0">
                <a:solidFill>
                  <a:schemeClr val="bg1"/>
                </a:solidFill>
                <a:ea typeface="造字工房悦黑体验版特细长体" pitchFamily="50" charset="-122"/>
              </a:endParaRPr>
            </a:p>
          </p:txBody>
        </p:sp>
        <p:sp>
          <p:nvSpPr>
            <p:cNvPr id="6" name="椭圆 5"/>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grpSp>
        <p:nvGrpSpPr>
          <p:cNvPr id="7" name="组合 7"/>
          <p:cNvGrpSpPr/>
          <p:nvPr/>
        </p:nvGrpSpPr>
        <p:grpSpPr>
          <a:xfrm>
            <a:off x="5946747" y="1390801"/>
            <a:ext cx="1148777" cy="906327"/>
            <a:chOff x="576897" y="981995"/>
            <a:chExt cx="1148777" cy="906327"/>
          </a:xfrm>
        </p:grpSpPr>
        <p:sp>
          <p:nvSpPr>
            <p:cNvPr id="9" name="椭圆 8"/>
            <p:cNvSpPr/>
            <p:nvPr/>
          </p:nvSpPr>
          <p:spPr>
            <a:xfrm>
              <a:off x="576897" y="981995"/>
              <a:ext cx="906330" cy="906327"/>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0" name="文本框 76"/>
            <p:cNvSpPr txBox="1"/>
            <p:nvPr/>
          </p:nvSpPr>
          <p:spPr>
            <a:xfrm>
              <a:off x="690471" y="1193285"/>
              <a:ext cx="1035203" cy="461665"/>
            </a:xfrm>
            <a:prstGeom prst="rect">
              <a:avLst/>
            </a:prstGeom>
            <a:noFill/>
          </p:spPr>
          <p:txBody>
            <a:bodyPr wrap="square" rtlCol="0">
              <a:spAutoFit/>
            </a:bodyPr>
            <a:lstStyle/>
            <a:p>
              <a:r>
                <a:rPr lang="en-US" altLang="zh-CN" sz="2400" dirty="0" smtClean="0">
                  <a:solidFill>
                    <a:schemeClr val="bg1"/>
                  </a:solidFill>
                  <a:ea typeface="造字工房悦黑体验版特细长体" pitchFamily="50" charset="-122"/>
                </a:rPr>
                <a:t>four</a:t>
              </a:r>
              <a:endParaRPr lang="zh-CN" altLang="en-US" sz="2400" dirty="0">
                <a:solidFill>
                  <a:schemeClr val="bg1"/>
                </a:solidFill>
                <a:ea typeface="造字工房悦黑体验版特细长体" pitchFamily="50" charset="-122"/>
              </a:endParaRPr>
            </a:p>
          </p:txBody>
        </p:sp>
        <p:sp>
          <p:nvSpPr>
            <p:cNvPr id="11" name="椭圆 10"/>
            <p:cNvSpPr/>
            <p:nvPr/>
          </p:nvSpPr>
          <p:spPr>
            <a:xfrm>
              <a:off x="1248702" y="1653797"/>
              <a:ext cx="234525" cy="234525"/>
            </a:xfrm>
            <a:prstGeom prst="ellipse">
              <a:avLst/>
            </a:prstGeom>
            <a:solidFill>
              <a:srgbClr val="FF66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grpSp>
      <p:sp>
        <p:nvSpPr>
          <p:cNvPr id="12" name="矩形 11"/>
          <p:cNvSpPr/>
          <p:nvPr/>
        </p:nvSpPr>
        <p:spPr>
          <a:xfrm>
            <a:off x="1194102" y="1430399"/>
            <a:ext cx="4647304" cy="1323439"/>
          </a:xfrm>
          <a:prstGeom prst="rect">
            <a:avLst/>
          </a:prstGeom>
        </p:spPr>
        <p:txBody>
          <a:bodyPr wrap="square">
            <a:spAutoFit/>
          </a:bodyPr>
          <a:lstStyle/>
          <a:p>
            <a:r>
              <a:rPr lang="en-US" altLang="zh-CN" sz="1600" dirty="0" smtClean="0">
                <a:latin typeface="楷体" pitchFamily="49" charset="-122"/>
                <a:ea typeface="楷体" pitchFamily="49" charset="-122"/>
              </a:rPr>
              <a:t>FAS---</a:t>
            </a:r>
            <a:r>
              <a:rPr lang="zh-CN" altLang="en-US" sz="1600" dirty="0" smtClean="0">
                <a:latin typeface="楷体" pitchFamily="49" charset="-122"/>
                <a:ea typeface="楷体" pitchFamily="49" charset="-122"/>
              </a:rPr>
              <a:t>装运港船边交货（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指定装运港）。是指卖方将货物运至指定装运港的船边或驳船内交货，并在需要办理海关手续时，办理货物出口所需的一切海关手续，买方承担自装运港船边（或驳船）起的一切费用和风险。</a:t>
            </a:r>
            <a:endParaRPr lang="zh-CN" altLang="en-US" sz="1600" dirty="0">
              <a:latin typeface="楷体" pitchFamily="49" charset="-122"/>
              <a:ea typeface="楷体" pitchFamily="49" charset="-122"/>
            </a:endParaRPr>
          </a:p>
        </p:txBody>
      </p:sp>
      <p:sp>
        <p:nvSpPr>
          <p:cNvPr id="14" name="矩形 13"/>
          <p:cNvSpPr/>
          <p:nvPr/>
        </p:nvSpPr>
        <p:spPr>
          <a:xfrm>
            <a:off x="7024750" y="1430399"/>
            <a:ext cx="4636539" cy="1323439"/>
          </a:xfrm>
          <a:prstGeom prst="rect">
            <a:avLst/>
          </a:prstGeom>
        </p:spPr>
        <p:txBody>
          <a:bodyPr wrap="square">
            <a:spAutoFit/>
          </a:bodyPr>
          <a:lstStyle/>
          <a:p>
            <a:r>
              <a:rPr lang="en-US" altLang="zh-CN" sz="1600" dirty="0" smtClean="0">
                <a:latin typeface="楷体" pitchFamily="49" charset="-122"/>
                <a:ea typeface="楷体" pitchFamily="49" charset="-122"/>
              </a:rPr>
              <a:t>FOB-</a:t>
            </a:r>
            <a:r>
              <a:rPr lang="zh-CN" altLang="en-US" sz="1600" dirty="0" smtClean="0">
                <a:latin typeface="楷体" pitchFamily="49" charset="-122"/>
                <a:ea typeface="楷体" pitchFamily="49" charset="-122"/>
              </a:rPr>
              <a:t>装运港船上交货（</a:t>
            </a:r>
            <a:r>
              <a:rPr lang="en-US" altLang="zh-CN" sz="1600" dirty="0" smtClean="0">
                <a:latin typeface="楷体" pitchFamily="49" charset="-122"/>
                <a:ea typeface="楷体" pitchFamily="49" charset="-122"/>
              </a:rPr>
              <a:t>---</a:t>
            </a:r>
            <a:r>
              <a:rPr lang="zh-CN" altLang="en-US" sz="1600" dirty="0" smtClean="0">
                <a:latin typeface="楷体" pitchFamily="49" charset="-122"/>
                <a:ea typeface="楷体" pitchFamily="49" charset="-122"/>
              </a:rPr>
              <a:t>指定装运港）。 该术语规定卖方必须在合同规定的装运期内在指定的装运港将货物交至买方指定的船上，并负担货物越过船舷以前为止的一切费用和货物灭失或损坏的风险。</a:t>
            </a:r>
            <a:endParaRPr lang="zh-CN" altLang="en-US" sz="1600" dirty="0">
              <a:latin typeface="楷体" pitchFamily="49" charset="-122"/>
              <a:ea typeface="楷体" pitchFamily="49" charset="-122"/>
            </a:endParaRPr>
          </a:p>
        </p:txBody>
      </p:sp>
      <p:pic>
        <p:nvPicPr>
          <p:cNvPr id="16" name="图片 15" descr="3.png"/>
          <p:cNvPicPr>
            <a:picLocks noChangeAspect="1"/>
          </p:cNvPicPr>
          <p:nvPr/>
        </p:nvPicPr>
        <p:blipFill>
          <a:blip r:embed="rId3" cstate="print"/>
          <a:stretch>
            <a:fillRect/>
          </a:stretch>
        </p:blipFill>
        <p:spPr>
          <a:xfrm>
            <a:off x="1249966" y="3044429"/>
            <a:ext cx="4310418" cy="2559311"/>
          </a:xfrm>
          <a:prstGeom prst="rect">
            <a:avLst/>
          </a:prstGeom>
        </p:spPr>
      </p:pic>
      <p:pic>
        <p:nvPicPr>
          <p:cNvPr id="17" name="图片 16" descr="4.png"/>
          <p:cNvPicPr>
            <a:picLocks noChangeAspect="1"/>
          </p:cNvPicPr>
          <p:nvPr/>
        </p:nvPicPr>
        <p:blipFill>
          <a:blip r:embed="rId4" cstate="print"/>
          <a:stretch>
            <a:fillRect/>
          </a:stretch>
        </p:blipFill>
        <p:spPr>
          <a:xfrm>
            <a:off x="7022059" y="3055187"/>
            <a:ext cx="4437215" cy="2573769"/>
          </a:xfrm>
          <a:prstGeom prst="rect">
            <a:avLst/>
          </a:prstGeom>
        </p:spPr>
      </p:pic>
      <p:sp>
        <p:nvSpPr>
          <p:cNvPr id="15" name="文本框 2"/>
          <p:cNvSpPr txBox="1"/>
          <p:nvPr/>
        </p:nvSpPr>
        <p:spPr>
          <a:xfrm>
            <a:off x="10902206" y="189434"/>
            <a:ext cx="1296144" cy="523220"/>
          </a:xfrm>
          <a:prstGeom prst="rect">
            <a:avLst/>
          </a:prstGeom>
          <a:noFill/>
        </p:spPr>
        <p:txBody>
          <a:bodyPr wrap="square" rtlCol="0">
            <a:spAutoFit/>
          </a:bodyPr>
          <a:lstStyle/>
          <a:p>
            <a:pPr algn="ctr"/>
            <a:r>
              <a:rPr lang="zh-CN" altLang="en-US" sz="2800" b="1" dirty="0" smtClean="0">
                <a:solidFill>
                  <a:srgbClr val="FF6600"/>
                </a:solidFill>
                <a:latin typeface="微软雅黑" panose="020B0503020204020204" pitchFamily="34" charset="-122"/>
                <a:ea typeface="微软雅黑" panose="020B0503020204020204" pitchFamily="34" charset="-122"/>
              </a:rPr>
              <a:t>关务</a:t>
            </a:r>
            <a:endParaRPr lang="zh-CN" altLang="en-US" sz="2800" b="1" dirty="0">
              <a:solidFill>
                <a:srgbClr val="FF6600"/>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heme/theme1.xml><?xml version="1.0" encoding="utf-8"?>
<a:theme xmlns:a="http://schemas.openxmlformats.org/drawingml/2006/main" name="Office 主题​​">
  <a:themeElements>
    <a:clrScheme name="055">
      <a:dk1>
        <a:srgbClr val="000000"/>
      </a:dk1>
      <a:lt1>
        <a:srgbClr val="FFFFFF"/>
      </a:lt1>
      <a:dk2>
        <a:srgbClr val="778495"/>
      </a:dk2>
      <a:lt2>
        <a:srgbClr val="F0F0F0"/>
      </a:lt2>
      <a:accent1>
        <a:srgbClr val="354A5D"/>
      </a:accent1>
      <a:accent2>
        <a:srgbClr val="E66C22"/>
      </a:accent2>
      <a:accent3>
        <a:srgbClr val="808080"/>
      </a:accent3>
      <a:accent4>
        <a:srgbClr val="6286A6"/>
      </a:accent4>
      <a:accent5>
        <a:srgbClr val="587B9A"/>
      </a:accent5>
      <a:accent6>
        <a:srgbClr val="3D556B"/>
      </a:accent6>
      <a:hlink>
        <a:srgbClr val="354A5D"/>
      </a:hlink>
      <a:folHlink>
        <a:srgbClr val="BFBFBF"/>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3283</TotalTime>
  <Words>4653</Words>
  <Application>Microsoft Office PowerPoint</Application>
  <PresentationFormat>自定义</PresentationFormat>
  <Paragraphs>298</Paragraphs>
  <Slides>34</Slides>
  <Notes>5</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iSlide演示设计;51PPT模板网</dc:creator>
  <cp:lastModifiedBy>Administrator</cp:lastModifiedBy>
  <cp:revision>474</cp:revision>
  <dcterms:created xsi:type="dcterms:W3CDTF">2017-02-09T09:30:11Z</dcterms:created>
  <dcterms:modified xsi:type="dcterms:W3CDTF">2017-03-06T09:14:04Z</dcterms:modified>
</cp:coreProperties>
</file>