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tags/tag14.xml" ContentType="application/vnd.openxmlformats-officedocument.presentationml.tags+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tags/tag13.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54"/>
  </p:notesMasterIdLst>
  <p:handoutMasterIdLst>
    <p:handoutMasterId r:id="rId55"/>
  </p:handoutMasterIdLst>
  <p:sldIdLst>
    <p:sldId id="348" r:id="rId3"/>
    <p:sldId id="354" r:id="rId4"/>
    <p:sldId id="355" r:id="rId5"/>
    <p:sldId id="268" r:id="rId6"/>
    <p:sldId id="429" r:id="rId7"/>
    <p:sldId id="430" r:id="rId8"/>
    <p:sldId id="369" r:id="rId9"/>
    <p:sldId id="440" r:id="rId10"/>
    <p:sldId id="368" r:id="rId11"/>
    <p:sldId id="378" r:id="rId12"/>
    <p:sldId id="370" r:id="rId13"/>
    <p:sldId id="469" r:id="rId14"/>
    <p:sldId id="468" r:id="rId15"/>
    <p:sldId id="470" r:id="rId16"/>
    <p:sldId id="387" r:id="rId17"/>
    <p:sldId id="371" r:id="rId18"/>
    <p:sldId id="372" r:id="rId19"/>
    <p:sldId id="432" r:id="rId20"/>
    <p:sldId id="375" r:id="rId21"/>
    <p:sldId id="379" r:id="rId22"/>
    <p:sldId id="380" r:id="rId23"/>
    <p:sldId id="313" r:id="rId24"/>
    <p:sldId id="434" r:id="rId25"/>
    <p:sldId id="454" r:id="rId26"/>
    <p:sldId id="455" r:id="rId27"/>
    <p:sldId id="456" r:id="rId28"/>
    <p:sldId id="458" r:id="rId29"/>
    <p:sldId id="459" r:id="rId30"/>
    <p:sldId id="457" r:id="rId31"/>
    <p:sldId id="471" r:id="rId32"/>
    <p:sldId id="472" r:id="rId33"/>
    <p:sldId id="473" r:id="rId34"/>
    <p:sldId id="474" r:id="rId35"/>
    <p:sldId id="384" r:id="rId36"/>
    <p:sldId id="438" r:id="rId37"/>
    <p:sldId id="439" r:id="rId38"/>
    <p:sldId id="441" r:id="rId39"/>
    <p:sldId id="442" r:id="rId40"/>
    <p:sldId id="443" r:id="rId41"/>
    <p:sldId id="444" r:id="rId42"/>
    <p:sldId id="445" r:id="rId43"/>
    <p:sldId id="446" r:id="rId44"/>
    <p:sldId id="447" r:id="rId45"/>
    <p:sldId id="460" r:id="rId46"/>
    <p:sldId id="461" r:id="rId47"/>
    <p:sldId id="462" r:id="rId48"/>
    <p:sldId id="435" r:id="rId49"/>
    <p:sldId id="448" r:id="rId50"/>
    <p:sldId id="449" r:id="rId51"/>
    <p:sldId id="450" r:id="rId52"/>
    <p:sldId id="421" r:id="rId53"/>
  </p:sldIdLst>
  <p:sldSz cx="12192000" cy="6858000"/>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A3C7E0"/>
    <a:srgbClr val="FF8594"/>
    <a:srgbClr val="E5B704"/>
    <a:srgbClr val="282728"/>
    <a:srgbClr val="886B02"/>
    <a:srgbClr val="C89E04"/>
    <a:srgbClr val="62A0CA"/>
    <a:srgbClr val="FF7182"/>
    <a:srgbClr val="FFB0BA"/>
    <a:srgbClr val="F2001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01" autoAdjust="0"/>
    <p:restoredTop sz="94660"/>
  </p:normalViewPr>
  <p:slideViewPr>
    <p:cSldViewPr snapToGrid="0">
      <p:cViewPr varScale="1">
        <p:scale>
          <a:sx n="87" d="100"/>
          <a:sy n="87" d="100"/>
        </p:scale>
        <p:origin x="-108" y="-72"/>
      </p:cViewPr>
      <p:guideLst>
        <p:guide orient="horz" pos="2160"/>
        <p:guide pos="3840"/>
      </p:guideLst>
    </p:cSldViewPr>
  </p:slideViewPr>
  <p:notesTextViewPr>
    <p:cViewPr>
      <p:scale>
        <a:sx n="1" d="1"/>
        <a:sy n="1" d="1"/>
      </p:scale>
      <p:origin x="0" y="0"/>
    </p:cViewPr>
  </p:notesTextViewPr>
  <p:sorterViewPr>
    <p:cViewPr>
      <p:scale>
        <a:sx n="50" d="100"/>
        <a:sy n="50" d="100"/>
      </p:scale>
      <p:origin x="0" y="-852"/>
    </p:cViewPr>
  </p:sorterViewPr>
  <p:notesViewPr>
    <p:cSldViewPr snapToGrid="0">
      <p:cViewPr varScale="1">
        <p:scale>
          <a:sx n="60" d="100"/>
          <a:sy n="60" d="100"/>
        </p:scale>
        <p:origin x="1632" y="42"/>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20DE84-7540-4BAE-93D5-32991EEC6BB9}" type="datetimeFigureOut">
              <a:rPr lang="zh-CN" altLang="en-US" smtClean="0"/>
              <a:pPr/>
              <a:t>2016/12/29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3B71138-478F-4AEB-9727-F1F86C7B23CD}" type="slidenum">
              <a:rPr lang="zh-CN" altLang="en-US" smtClean="0"/>
              <a:pPr/>
              <a:t>‹#›</a:t>
            </a:fld>
            <a:endParaRPr lang="zh-CN" altLang="en-US"/>
          </a:p>
        </p:txBody>
      </p:sp>
    </p:spTree>
    <p:extLst>
      <p:ext uri="{BB962C8B-B14F-4D97-AF65-F5344CB8AC3E}">
        <p14:creationId xmlns="" xmlns:p14="http://schemas.microsoft.com/office/powerpoint/2010/main" val="1176732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7928EC-C307-4355-BD2A-8EA0425DE4BE}" type="datetimeFigureOut">
              <a:rPr lang="zh-CN" altLang="en-US" smtClean="0"/>
              <a:pPr/>
              <a:t>2016/12/29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DA0389-68DE-4DAA-A876-A2D284F6FF40}" type="slidenum">
              <a:rPr lang="zh-CN" altLang="en-US" smtClean="0"/>
              <a:pPr/>
              <a:t>‹#›</a:t>
            </a:fld>
            <a:endParaRPr lang="zh-CN" altLang="en-US"/>
          </a:p>
        </p:txBody>
      </p:sp>
    </p:spTree>
    <p:extLst>
      <p:ext uri="{BB962C8B-B14F-4D97-AF65-F5344CB8AC3E}">
        <p14:creationId xmlns="" xmlns:p14="http://schemas.microsoft.com/office/powerpoint/2010/main" val="3876888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文框 6"/>
          <p:cNvSpPr/>
          <p:nvPr userDrawn="1"/>
        </p:nvSpPr>
        <p:spPr>
          <a:xfrm>
            <a:off x="3611128" y="4622104"/>
            <a:ext cx="4969744" cy="826718"/>
          </a:xfrm>
          <a:prstGeom prst="frame">
            <a:avLst>
              <a:gd name="adj1" fmla="val 7305"/>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0" name="组合 9"/>
          <p:cNvGrpSpPr/>
          <p:nvPr userDrawn="1"/>
        </p:nvGrpSpPr>
        <p:grpSpPr>
          <a:xfrm>
            <a:off x="2951549" y="1189973"/>
            <a:ext cx="6288903" cy="1974769"/>
            <a:chOff x="2951550" y="1189973"/>
            <a:chExt cx="6288903" cy="1974769"/>
          </a:xfrm>
          <a:solidFill>
            <a:schemeClr val="bg1">
              <a:lumMod val="50000"/>
            </a:schemeClr>
          </a:solidFill>
        </p:grpSpPr>
        <p:sp>
          <p:nvSpPr>
            <p:cNvPr id="8" name="L 形 7"/>
            <p:cNvSpPr/>
            <p:nvPr userDrawn="1"/>
          </p:nvSpPr>
          <p:spPr>
            <a:xfrm rot="16200000">
              <a:off x="8544841" y="2469131"/>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L 形 8"/>
            <p:cNvSpPr/>
            <p:nvPr userDrawn="1"/>
          </p:nvSpPr>
          <p:spPr>
            <a:xfrm rot="5400000">
              <a:off x="2945704" y="1195819"/>
              <a:ext cx="701457" cy="689766"/>
            </a:xfrm>
            <a:prstGeom prst="corner">
              <a:avLst>
                <a:gd name="adj1" fmla="val 19863"/>
                <a:gd name="adj2" fmla="val 2123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等于号 27"/>
          <p:cNvSpPr/>
          <p:nvPr userDrawn="1"/>
        </p:nvSpPr>
        <p:spPr>
          <a:xfrm>
            <a:off x="2507294" y="1436988"/>
            <a:ext cx="7177413" cy="5012580"/>
          </a:xfrm>
          <a:prstGeom prst="mathEqual">
            <a:avLst>
              <a:gd name="adj1" fmla="val 0"/>
              <a:gd name="adj2" fmla="val 11760"/>
            </a:avLst>
          </a:prstGeom>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 xmlns:p14="http://schemas.microsoft.com/office/powerpoint/2010/main" val="4621041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矩形 4"/>
          <p:cNvSpPr/>
          <p:nvPr userDrawn="1"/>
        </p:nvSpPr>
        <p:spPr>
          <a:xfrm>
            <a:off x="0" y="0"/>
            <a:ext cx="12192000" cy="6858000"/>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2998271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矩形 1"/>
          <p:cNvSpPr/>
          <p:nvPr userDrawn="1"/>
        </p:nvSpPr>
        <p:spPr>
          <a:xfrm>
            <a:off x="76200" y="76199"/>
            <a:ext cx="12192000" cy="6858000"/>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92608" y="268223"/>
            <a:ext cx="11759184" cy="6473952"/>
          </a:xfrm>
          <a:prstGeom prst="rect">
            <a:avLst/>
          </a:prstGeom>
          <a:solidFill>
            <a:srgbClr val="2827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 xmlns:p14="http://schemas.microsoft.com/office/powerpoint/2010/main" val="149663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727785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5950642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24460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735DF084-378A-4C58-B603-380AFBB4388B}" type="datetimeFigureOut">
              <a:rPr lang="zh-CN" altLang="en-US"/>
              <a:pPr>
                <a:defRPr/>
              </a:pPr>
              <a:t>2016/12/29</a:t>
            </a:fld>
            <a:endParaRPr lang="zh-CN" altLang="en-US"/>
          </a:p>
        </p:txBody>
      </p:sp>
      <p:sp>
        <p:nvSpPr>
          <p:cNvPr id="4"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E9AD3DE0-B2CB-43EB-AE94-F8E254FFCA8A}" type="slidenum">
              <a:rPr lang="zh-CN" altLang="en-US"/>
              <a:pPr>
                <a:defRPr/>
              </a:pPr>
              <a:t>‹#›</a:t>
            </a:fld>
            <a:endParaRPr lang="zh-CN" altLang="en-US"/>
          </a:p>
        </p:txBody>
      </p:sp>
    </p:spTree>
    <p:extLst>
      <p:ext uri="{BB962C8B-B14F-4D97-AF65-F5344CB8AC3E}">
        <p14:creationId xmlns="" xmlns:p14="http://schemas.microsoft.com/office/powerpoint/2010/main" val="852473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838200" y="6356351"/>
            <a:ext cx="2743200" cy="365125"/>
          </a:xfrm>
          <a:prstGeom prst="rect">
            <a:avLst/>
          </a:prstGeom>
        </p:spPr>
        <p:txBody>
          <a:bodyPr/>
          <a:lstStyle>
            <a:lvl1pPr>
              <a:defRPr/>
            </a:lvl1pPr>
          </a:lstStyle>
          <a:p>
            <a:pPr>
              <a:defRPr/>
            </a:pPr>
            <a:fld id="{403E5D48-FA31-460B-9DC8-1EA4E463DC25}" type="datetimeFigureOut">
              <a:rPr lang="zh-CN" altLang="en-US"/>
              <a:pPr>
                <a:defRPr/>
              </a:pPr>
              <a:t>2016/12/29</a:t>
            </a:fld>
            <a:endParaRPr lang="zh-CN" altLang="en-US"/>
          </a:p>
        </p:txBody>
      </p:sp>
      <p:sp>
        <p:nvSpPr>
          <p:cNvPr id="3" name="页脚占位符 4"/>
          <p:cNvSpPr>
            <a:spLocks noGrp="1"/>
          </p:cNvSpPr>
          <p:nvPr>
            <p:ph type="ftr" sz="quarter" idx="11"/>
          </p:nvPr>
        </p:nvSpPr>
        <p:spPr>
          <a:xfrm>
            <a:off x="4038600" y="6356351"/>
            <a:ext cx="41148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8610600" y="6356351"/>
            <a:ext cx="2743200" cy="365125"/>
          </a:xfrm>
          <a:prstGeom prst="rect">
            <a:avLst/>
          </a:prstGeom>
        </p:spPr>
        <p:txBody>
          <a:bodyPr/>
          <a:lstStyle>
            <a:lvl1pPr>
              <a:defRPr/>
            </a:lvl1pPr>
          </a:lstStyle>
          <a:p>
            <a:pPr>
              <a:defRPr/>
            </a:pPr>
            <a:fld id="{DCCB3923-671B-4437-A54D-412C0AB270E8}" type="slidenum">
              <a:rPr lang="zh-CN" altLang="en-US"/>
              <a:pPr>
                <a:defRPr/>
              </a:pPr>
              <a:t>‹#›</a:t>
            </a:fld>
            <a:endParaRPr lang="zh-CN" altLang="en-US"/>
          </a:p>
        </p:txBody>
      </p:sp>
    </p:spTree>
    <p:extLst>
      <p:ext uri="{BB962C8B-B14F-4D97-AF65-F5344CB8AC3E}">
        <p14:creationId xmlns="" xmlns:p14="http://schemas.microsoft.com/office/powerpoint/2010/main" val="270345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95D8254-0DFD-4586-8026-981EDB31486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descr="图片12.png"/>
          <p:cNvPicPr>
            <a:picLocks noChangeAspect="1"/>
          </p:cNvPicPr>
          <p:nvPr userDrawn="1"/>
        </p:nvPicPr>
        <p:blipFill>
          <a:blip r:embed="rId10" cstate="print"/>
          <a:stretch>
            <a:fillRect/>
          </a:stretch>
        </p:blipFill>
        <p:spPr>
          <a:xfrm>
            <a:off x="443392" y="364050"/>
            <a:ext cx="1973236" cy="500201"/>
          </a:xfrm>
          <a:prstGeom prst="rect">
            <a:avLst/>
          </a:prstGeom>
        </p:spPr>
      </p:pic>
    </p:spTree>
    <p:extLst>
      <p:ext uri="{BB962C8B-B14F-4D97-AF65-F5344CB8AC3E}">
        <p14:creationId xmlns="" xmlns:p14="http://schemas.microsoft.com/office/powerpoint/2010/main" val="2662940448"/>
      </p:ext>
    </p:extLst>
  </p:cSld>
  <p:clrMap bg1="lt1" tx1="dk1" bg2="lt2" tx2="dk2" accent1="accent1" accent2="accent2" accent3="accent3" accent4="accent4" accent5="accent5" accent6="accent6" hlink="hlink" folHlink="folHlink"/>
  <p:sldLayoutIdLst>
    <p:sldLayoutId id="2147483670" r:id="rId1"/>
    <p:sldLayoutId id="2147483673" r:id="rId2"/>
    <p:sldLayoutId id="2147483675" r:id="rId3"/>
    <p:sldLayoutId id="2147483676" r:id="rId4"/>
    <p:sldLayoutId id="2147483650" r:id="rId5"/>
    <p:sldLayoutId id="2147483671" r:id="rId6"/>
    <p:sldLayoutId id="2147483678" r:id="rId7"/>
    <p:sldLayoutId id="2147483679"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0"/>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BF5AF-29BE-4E66-9512-3D395F00FE10}" type="datetimeFigureOut">
              <a:rPr lang="zh-CN" altLang="en-US" smtClean="0"/>
              <a:pPr/>
              <a:t>2016/12/29</a:t>
            </a:fld>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5D8254-0DFD-4586-8026-981EDB31486C}" type="slidenum">
              <a:rPr lang="zh-CN" altLang="en-US" smtClean="0"/>
              <a:pPr/>
              <a:t>‹#›</a:t>
            </a:fld>
            <a:endParaRPr lang="zh-CN" altLang="en-US"/>
          </a:p>
        </p:txBody>
      </p:sp>
      <p:pic>
        <p:nvPicPr>
          <p:cNvPr id="7" name="图片 6" descr="图片12.png"/>
          <p:cNvPicPr>
            <a:picLocks noChangeAspect="1"/>
          </p:cNvPicPr>
          <p:nvPr userDrawn="1"/>
        </p:nvPicPr>
        <p:blipFill>
          <a:blip r:embed="rId13" cstate="print"/>
          <a:stretch>
            <a:fillRect/>
          </a:stretch>
        </p:blipFill>
        <p:spPr>
          <a:xfrm>
            <a:off x="236563" y="189878"/>
            <a:ext cx="2016780" cy="511240"/>
          </a:xfrm>
          <a:prstGeom prst="rect">
            <a:avLst/>
          </a:prstGeom>
        </p:spPr>
      </p:pic>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38468;&#20214;1&#65306;&#36827;&#21475;&#36135;&#29289;&#30452;&#25509;&#36864;&#36816;&#34920;.doc" TargetMode="Externa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hyperlink" Target="&#38468;&#20214;2&#65306;&#36131;&#20196;&#36827;&#21475;&#36135;&#29289;&#30452;&#25509;&#36864;&#36816;&#36890;&#30693;&#20070;.doc"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28023;&#20851;&#23433;&#20840;&#26234;&#33021;&#38145;&#21450;&#38405;&#35835;&#22120;&#26816;&#27979;&#26426;&#21046;20160929.doc"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hyperlink" Target="&#35299;&#35835;%20%20%202017&#29256;&#12298;&#21327;&#35843;&#21046;&#24230;&#12299;&#35843;&#25972;&#20102;&#21738;&#20123;&#65311;&#38656;&#35201;&#27880;&#24847;&#20160;&#20040;&#65311;.png"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2016&#24180;&#21830;&#21697;&#24402;&#31867;&#34892;&#25919;&#35009;&#23450;&#65288;&#8548;&#65289;.doc" TargetMode="External"/><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19990;&#30028;&#28023;&#20851;&#32452;&#32455;2013&#8212;2014&#24180;&#21830;&#21697;&#24402;&#31867;&#20915;&#23450;1.doc" TargetMode="External"/><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hyperlink" Target="&#19990;&#30028;&#28023;&#20851;&#32452;&#32455;2013&#8212;2014&#24180;&#21830;&#21697;&#24402;&#31867;&#20915;&#23450;2.doc"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1.2017&#24180;1&#26376;1&#26085;&#36215;&#39321;&#28207;CEPA&#39033;&#19979;&#26032;&#22686;&#38646;&#20851;&#31246;&#36135;&#29289;&#21407;&#20135;&#22320;&#26631;&#20934;&#34920;.xls" TargetMode="External"/><Relationship Id="rId2" Type="http://schemas.openxmlformats.org/officeDocument/2006/relationships/image" Target="../media/image1.png"/><Relationship Id="rId1" Type="http://schemas.openxmlformats.org/officeDocument/2006/relationships/slideLayout" Target="../slideLayouts/slideLayout3.xml"/><Relationship Id="rId6" Type="http://schemas.openxmlformats.org/officeDocument/2006/relationships/image" Target="../media/image7.jpeg"/><Relationship Id="rId5" Type="http://schemas.openxmlformats.org/officeDocument/2006/relationships/hyperlink" Target="3.2017&#24180;1&#26376;1&#26085;&#36215;&#39321;&#28207;CEPA&#39033;&#19979;&#20462;&#35746;&#38646;&#20851;&#31246;&#36135;&#29289;&#21407;&#20135;&#22320;&#26631;&#20934;&#34920;.xls" TargetMode="External"/><Relationship Id="rId4" Type="http://schemas.openxmlformats.org/officeDocument/2006/relationships/hyperlink" Target="2.2017&#24180;1&#26376;1&#26085;&#36215;&#28595;&#38376;CEPA&#39033;&#19979;&#26032;&#22686;&#38646;&#20851;&#31246;&#36135;&#29289;&#21407;&#20135;&#22320;&#26631;&#20934;&#34920;.xl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2016&#24180;&#24230;&#26377;&#20851;&#20892;&#20135;&#21697;&#36866;&#29992;&#21327;&#23450;&#31246;&#29575;&#36827;&#21475;&#25968;&#37327;&#21644;2017&#24180;&#24230;&#36827;&#21475;&#35302;&#21457;&#27700;&#24179;&#25968;&#37327;&#24773;&#20917;&#34920;.xls" TargetMode="External"/><Relationship Id="rId2" Type="http://schemas.openxmlformats.org/officeDocument/2006/relationships/image" Target="../media/image1.png"/><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descr="106.jpg"/>
          <p:cNvPicPr>
            <a:picLocks noChangeAspect="1"/>
          </p:cNvPicPr>
          <p:nvPr/>
        </p:nvPicPr>
        <p:blipFill>
          <a:blip r:embed="rId2" cstate="print"/>
          <a:stretch>
            <a:fillRect/>
          </a:stretch>
        </p:blipFill>
        <p:spPr>
          <a:xfrm>
            <a:off x="0" y="0"/>
            <a:ext cx="12192000" cy="6858000"/>
          </a:xfrm>
          <a:prstGeom prst="rect">
            <a:avLst/>
          </a:prstGeom>
        </p:spPr>
      </p:pic>
      <p:pic>
        <p:nvPicPr>
          <p:cNvPr id="10" name="图片 9" descr="图片12.png"/>
          <p:cNvPicPr>
            <a:picLocks noChangeAspect="1"/>
          </p:cNvPicPr>
          <p:nvPr/>
        </p:nvPicPr>
        <p:blipFill>
          <a:blip r:embed="rId3" cstate="print"/>
          <a:stretch>
            <a:fillRect/>
          </a:stretch>
        </p:blipFill>
        <p:spPr>
          <a:xfrm>
            <a:off x="367192" y="353165"/>
            <a:ext cx="2038550" cy="516758"/>
          </a:xfrm>
          <a:prstGeom prst="rect">
            <a:avLst/>
          </a:prstGeom>
        </p:spPr>
      </p:pic>
      <p:sp>
        <p:nvSpPr>
          <p:cNvPr id="11" name="椭圆 10"/>
          <p:cNvSpPr/>
          <p:nvPr/>
        </p:nvSpPr>
        <p:spPr>
          <a:xfrm>
            <a:off x="4099282" y="1132072"/>
            <a:ext cx="3668944" cy="366893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2" name="椭圆 11"/>
          <p:cNvSpPr/>
          <p:nvPr/>
        </p:nvSpPr>
        <p:spPr>
          <a:xfrm>
            <a:off x="4185828" y="1237182"/>
            <a:ext cx="3458724" cy="3458716"/>
          </a:xfrm>
          <a:prstGeom prst="ellipse">
            <a:avLst/>
          </a:prstGeom>
          <a:solidFill>
            <a:srgbClr val="FFC00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13" name="文本框 4"/>
          <p:cNvSpPr txBox="1"/>
          <p:nvPr/>
        </p:nvSpPr>
        <p:spPr>
          <a:xfrm>
            <a:off x="4098742" y="2243107"/>
            <a:ext cx="3650982" cy="1546577"/>
          </a:xfrm>
          <a:prstGeom prst="rect">
            <a:avLst/>
          </a:prstGeom>
          <a:noFill/>
        </p:spPr>
        <p:txBody>
          <a:bodyPr wrap="square" rtlCol="0">
            <a:spAutoFit/>
          </a:bodyPr>
          <a:lstStyle/>
          <a:p>
            <a:pPr algn="ctr"/>
            <a:r>
              <a:rPr lang="en-US" altLang="zh-CN" sz="4725" b="1" dirty="0" smtClean="0">
                <a:solidFill>
                  <a:schemeClr val="bg1"/>
                </a:solidFill>
              </a:rPr>
              <a:t>2016</a:t>
            </a:r>
            <a:r>
              <a:rPr lang="zh-CN" altLang="en-US" sz="4725" b="1" dirty="0" smtClean="0">
                <a:solidFill>
                  <a:schemeClr val="bg1"/>
                </a:solidFill>
              </a:rPr>
              <a:t>年</a:t>
            </a:r>
            <a:r>
              <a:rPr lang="en-US" altLang="zh-CN" sz="4725" b="1" dirty="0" smtClean="0">
                <a:solidFill>
                  <a:schemeClr val="bg1"/>
                </a:solidFill>
              </a:rPr>
              <a:t>12</a:t>
            </a:r>
            <a:r>
              <a:rPr lang="zh-CN" altLang="en-US" sz="4725" b="1" dirty="0" smtClean="0">
                <a:solidFill>
                  <a:schemeClr val="bg1"/>
                </a:solidFill>
              </a:rPr>
              <a:t>月</a:t>
            </a:r>
            <a:endParaRPr lang="en-US" altLang="zh-CN" sz="4725" b="1" dirty="0" smtClean="0">
              <a:solidFill>
                <a:schemeClr val="bg1"/>
              </a:solidFill>
            </a:endParaRPr>
          </a:p>
          <a:p>
            <a:pPr algn="ctr"/>
            <a:r>
              <a:rPr lang="zh-CN" altLang="en-US" sz="4725" b="1" dirty="0" smtClean="0">
                <a:solidFill>
                  <a:schemeClr val="bg1"/>
                </a:solidFill>
              </a:rPr>
              <a:t>进出口月刊</a:t>
            </a:r>
            <a:endParaRPr lang="zh-CN" altLang="en-US" sz="4725" b="1" dirty="0">
              <a:solidFill>
                <a:schemeClr val="bg1"/>
              </a:solidFill>
            </a:endParaRPr>
          </a:p>
        </p:txBody>
      </p:sp>
      <p:cxnSp>
        <p:nvCxnSpPr>
          <p:cNvPr id="14" name="直接连接符 13"/>
          <p:cNvCxnSpPr/>
          <p:nvPr/>
        </p:nvCxnSpPr>
        <p:spPr>
          <a:xfrm flipV="1">
            <a:off x="4764191" y="3657306"/>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09323" y="972300"/>
            <a:ext cx="3376211" cy="107058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4078844" y="771402"/>
            <a:ext cx="3196188" cy="12254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4454483" y="3657306"/>
            <a:ext cx="3303173" cy="15928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106070" y="947056"/>
            <a:ext cx="774412" cy="774410"/>
          </a:xfrm>
          <a:prstGeom prst="ellipse">
            <a:avLst/>
          </a:prstGeom>
          <a:solidFill>
            <a:schemeClr val="tx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r>
              <a:rPr lang="zh-CN" altLang="en-US" sz="1103" dirty="0" smtClean="0"/>
              <a:t>德意道通</a:t>
            </a:r>
            <a:endParaRPr lang="zh-CN" altLang="en-US" sz="1103" dirty="0"/>
          </a:p>
        </p:txBody>
      </p:sp>
      <p:sp>
        <p:nvSpPr>
          <p:cNvPr id="23" name="等腰三角形 22"/>
          <p:cNvSpPr/>
          <p:nvPr/>
        </p:nvSpPr>
        <p:spPr>
          <a:xfrm rot="19141681" flipV="1">
            <a:off x="4390051" y="1195356"/>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4" name="等腰三角形 23"/>
          <p:cNvSpPr/>
          <p:nvPr/>
        </p:nvSpPr>
        <p:spPr>
          <a:xfrm rot="1504876" flipV="1">
            <a:off x="7644641" y="3651436"/>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5" name="等腰三角形 24"/>
          <p:cNvSpPr/>
          <p:nvPr/>
        </p:nvSpPr>
        <p:spPr>
          <a:xfrm rot="14409808" flipV="1">
            <a:off x="4706553" y="4479550"/>
            <a:ext cx="263112" cy="432696"/>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6" name="等腰三角形 25"/>
          <p:cNvSpPr/>
          <p:nvPr/>
        </p:nvSpPr>
        <p:spPr>
          <a:xfrm rot="5400000">
            <a:off x="11247363" y="5782523"/>
            <a:ext cx="607576" cy="52377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7" name="等腰三角形 26"/>
          <p:cNvSpPr/>
          <p:nvPr/>
        </p:nvSpPr>
        <p:spPr>
          <a:xfrm rot="16200000" flipV="1">
            <a:off x="2953125" y="2969727"/>
            <a:ext cx="389868" cy="744197"/>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8" name="等腰三角形 27"/>
          <p:cNvSpPr/>
          <p:nvPr/>
        </p:nvSpPr>
        <p:spPr>
          <a:xfrm rot="1504876" flipV="1">
            <a:off x="7731727" y="1136837"/>
            <a:ext cx="204649" cy="569651"/>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29" name="等腰三角形 28"/>
          <p:cNvSpPr/>
          <p:nvPr/>
        </p:nvSpPr>
        <p:spPr>
          <a:xfrm rot="4243740" flipV="1">
            <a:off x="8394522" y="2477808"/>
            <a:ext cx="378616" cy="61625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30" name="TextBox 29"/>
          <p:cNvSpPr txBox="1"/>
          <p:nvPr/>
        </p:nvSpPr>
        <p:spPr>
          <a:xfrm>
            <a:off x="10308772" y="5856515"/>
            <a:ext cx="849085" cy="369332"/>
          </a:xfrm>
          <a:prstGeom prst="rect">
            <a:avLst/>
          </a:prstGeom>
          <a:noFill/>
        </p:spPr>
        <p:txBody>
          <a:bodyPr wrap="square" rtlCol="0">
            <a:spAutoFit/>
          </a:bodyPr>
          <a:lstStyle/>
          <a:p>
            <a:r>
              <a:rPr lang="en-US" altLang="zh-CN" b="1" dirty="0" smtClean="0">
                <a:solidFill>
                  <a:schemeClr val="bg1"/>
                </a:solidFill>
              </a:rPr>
              <a:t>BY:JAN</a:t>
            </a:r>
            <a:endParaRPr lang="zh-CN" altLang="en-US" b="1" dirty="0">
              <a:solidFill>
                <a:schemeClr val="bg1"/>
              </a:solidFill>
            </a:endParaRPr>
          </a:p>
        </p:txBody>
      </p:sp>
    </p:spTree>
    <p:extLst>
      <p:ext uri="{BB962C8B-B14F-4D97-AF65-F5344CB8AC3E}">
        <p14:creationId xmlns="" xmlns:p14="http://schemas.microsoft.com/office/powerpoint/2010/main" val="4251355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90"/>
                                          </p:val>
                                        </p:tav>
                                        <p:tav tm="100000">
                                          <p:val>
                                            <p:fltVal val="0"/>
                                          </p:val>
                                        </p:tav>
                                      </p:tavLst>
                                    </p:anim>
                                    <p:animEffect transition="in" filter="fade">
                                      <p:cBhvr>
                                        <p:cTn id="10" dur="500"/>
                                        <p:tgtEl>
                                          <p:spTgt spid="12"/>
                                        </p:tgtEl>
                                      </p:cBhvr>
                                    </p:animEffect>
                                  </p:childTnLst>
                                </p:cTn>
                              </p:par>
                              <p:par>
                                <p:cTn id="11" presetID="22" presetClass="entr" presetSubtype="4" fill="hold"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wipe(down)">
                                      <p:cBhvr>
                                        <p:cTn id="13" dur="500"/>
                                        <p:tgtEl>
                                          <p:spTgt spid="17"/>
                                        </p:tgtEl>
                                      </p:cBhvr>
                                    </p:animEffect>
                                  </p:childTnLst>
                                </p:cTn>
                              </p:par>
                              <p:par>
                                <p:cTn id="14" presetID="22" presetClass="entr" presetSubtype="2" fill="hold" nodeType="withEffect">
                                  <p:stCondLst>
                                    <p:cond delay="250"/>
                                  </p:stCondLst>
                                  <p:childTnLst>
                                    <p:set>
                                      <p:cBhvr>
                                        <p:cTn id="15" dur="1" fill="hold">
                                          <p:stCondLst>
                                            <p:cond delay="0"/>
                                          </p:stCondLst>
                                        </p:cTn>
                                        <p:tgtEl>
                                          <p:spTgt spid="20"/>
                                        </p:tgtEl>
                                        <p:attrNameLst>
                                          <p:attrName>style.visibility</p:attrName>
                                        </p:attrNameLst>
                                      </p:cBhvr>
                                      <p:to>
                                        <p:strVal val="visible"/>
                                      </p:to>
                                    </p:set>
                                    <p:animEffect transition="in" filter="wipe(right)">
                                      <p:cBhvr>
                                        <p:cTn id="16" dur="500"/>
                                        <p:tgtEl>
                                          <p:spTgt spid="20"/>
                                        </p:tgtEl>
                                      </p:cBhvr>
                                    </p:animEffect>
                                  </p:childTnLst>
                                </p:cTn>
                              </p:par>
                              <p:par>
                                <p:cTn id="17" presetID="22" presetClass="entr" presetSubtype="4" fill="hold" nodeType="withEffect">
                                  <p:stCondLst>
                                    <p:cond delay="25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1" fill="hold" nodeType="withEffect">
                                  <p:stCondLst>
                                    <p:cond delay="250"/>
                                  </p:stCondLst>
                                  <p:childTnLst>
                                    <p:set>
                                      <p:cBhvr>
                                        <p:cTn id="21" dur="1" fill="hold">
                                          <p:stCondLst>
                                            <p:cond delay="0"/>
                                          </p:stCondLst>
                                        </p:cTn>
                                        <p:tgtEl>
                                          <p:spTgt spid="14"/>
                                        </p:tgtEl>
                                        <p:attrNameLst>
                                          <p:attrName>style.visibility</p:attrName>
                                        </p:attrNameLst>
                                      </p:cBhvr>
                                      <p:to>
                                        <p:strVal val="visible"/>
                                      </p:to>
                                    </p:set>
                                    <p:animEffect transition="in" filter="wipe(up)">
                                      <p:cBhvr>
                                        <p:cTn id="22" dur="500"/>
                                        <p:tgtEl>
                                          <p:spTgt spid="14"/>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3"/>
                                        </p:tgtEl>
                                        <p:attrNameLst>
                                          <p:attrName>style.visibility</p:attrName>
                                        </p:attrNameLst>
                                      </p:cBhvr>
                                      <p:to>
                                        <p:strVal val="visible"/>
                                      </p:to>
                                    </p:set>
                                    <p:anim calcmode="lin" valueType="num">
                                      <p:cBhvr>
                                        <p:cTn id="25" dur="250" fill="hold"/>
                                        <p:tgtEl>
                                          <p:spTgt spid="23"/>
                                        </p:tgtEl>
                                        <p:attrNameLst>
                                          <p:attrName>ppt_w</p:attrName>
                                        </p:attrNameLst>
                                      </p:cBhvr>
                                      <p:tavLst>
                                        <p:tav tm="0">
                                          <p:val>
                                            <p:fltVal val="0"/>
                                          </p:val>
                                        </p:tav>
                                        <p:tav tm="100000">
                                          <p:val>
                                            <p:strVal val="#ppt_w"/>
                                          </p:val>
                                        </p:tav>
                                      </p:tavLst>
                                    </p:anim>
                                    <p:anim calcmode="lin" valueType="num">
                                      <p:cBhvr>
                                        <p:cTn id="26" dur="250" fill="hold"/>
                                        <p:tgtEl>
                                          <p:spTgt spid="23"/>
                                        </p:tgtEl>
                                        <p:attrNameLst>
                                          <p:attrName>ppt_h</p:attrName>
                                        </p:attrNameLst>
                                      </p:cBhvr>
                                      <p:tavLst>
                                        <p:tav tm="0">
                                          <p:val>
                                            <p:fltVal val="0"/>
                                          </p:val>
                                        </p:tav>
                                        <p:tav tm="100000">
                                          <p:val>
                                            <p:strVal val="#ppt_h"/>
                                          </p:val>
                                        </p:tav>
                                      </p:tavLst>
                                    </p:anim>
                                    <p:animEffect transition="in" filter="fade">
                                      <p:cBhvr>
                                        <p:cTn id="27" dur="250"/>
                                        <p:tgtEl>
                                          <p:spTgt spid="23"/>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250" fill="hold"/>
                                        <p:tgtEl>
                                          <p:spTgt spid="25"/>
                                        </p:tgtEl>
                                        <p:attrNameLst>
                                          <p:attrName>ppt_w</p:attrName>
                                        </p:attrNameLst>
                                      </p:cBhvr>
                                      <p:tavLst>
                                        <p:tav tm="0">
                                          <p:val>
                                            <p:fltVal val="0"/>
                                          </p:val>
                                        </p:tav>
                                        <p:tav tm="100000">
                                          <p:val>
                                            <p:strVal val="#ppt_w"/>
                                          </p:val>
                                        </p:tav>
                                      </p:tavLst>
                                    </p:anim>
                                    <p:anim calcmode="lin" valueType="num">
                                      <p:cBhvr>
                                        <p:cTn id="31" dur="250" fill="hold"/>
                                        <p:tgtEl>
                                          <p:spTgt spid="25"/>
                                        </p:tgtEl>
                                        <p:attrNameLst>
                                          <p:attrName>ppt_h</p:attrName>
                                        </p:attrNameLst>
                                      </p:cBhvr>
                                      <p:tavLst>
                                        <p:tav tm="0">
                                          <p:val>
                                            <p:fltVal val="0"/>
                                          </p:val>
                                        </p:tav>
                                        <p:tav tm="100000">
                                          <p:val>
                                            <p:strVal val="#ppt_h"/>
                                          </p:val>
                                        </p:tav>
                                      </p:tavLst>
                                    </p:anim>
                                    <p:animEffect transition="in" filter="fade">
                                      <p:cBhvr>
                                        <p:cTn id="32" dur="250"/>
                                        <p:tgtEl>
                                          <p:spTgt spid="25"/>
                                        </p:tgtEl>
                                      </p:cBhvr>
                                    </p:animEffect>
                                  </p:childTnLst>
                                </p:cTn>
                              </p:par>
                              <p:par>
                                <p:cTn id="33" presetID="53" presetClass="entr" presetSubtype="16" fill="hold" grpId="0" nodeType="withEffect">
                                  <p:stCondLst>
                                    <p:cond delay="2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50" fill="hold"/>
                                        <p:tgtEl>
                                          <p:spTgt spid="24"/>
                                        </p:tgtEl>
                                        <p:attrNameLst>
                                          <p:attrName>ppt_w</p:attrName>
                                        </p:attrNameLst>
                                      </p:cBhvr>
                                      <p:tavLst>
                                        <p:tav tm="0">
                                          <p:val>
                                            <p:fltVal val="0"/>
                                          </p:val>
                                        </p:tav>
                                        <p:tav tm="100000">
                                          <p:val>
                                            <p:strVal val="#ppt_w"/>
                                          </p:val>
                                        </p:tav>
                                      </p:tavLst>
                                    </p:anim>
                                    <p:anim calcmode="lin" valueType="num">
                                      <p:cBhvr>
                                        <p:cTn id="36" dur="250" fill="hold"/>
                                        <p:tgtEl>
                                          <p:spTgt spid="24"/>
                                        </p:tgtEl>
                                        <p:attrNameLst>
                                          <p:attrName>ppt_h</p:attrName>
                                        </p:attrNameLst>
                                      </p:cBhvr>
                                      <p:tavLst>
                                        <p:tav tm="0">
                                          <p:val>
                                            <p:fltVal val="0"/>
                                          </p:val>
                                        </p:tav>
                                        <p:tav tm="100000">
                                          <p:val>
                                            <p:strVal val="#ppt_h"/>
                                          </p:val>
                                        </p:tav>
                                      </p:tavLst>
                                    </p:anim>
                                    <p:animEffect transition="in" filter="fade">
                                      <p:cBhvr>
                                        <p:cTn id="37" dur="250"/>
                                        <p:tgtEl>
                                          <p:spTgt spid="24"/>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27"/>
                                        </p:tgtEl>
                                        <p:attrNameLst>
                                          <p:attrName>style.visibility</p:attrName>
                                        </p:attrNameLst>
                                      </p:cBhvr>
                                      <p:to>
                                        <p:strVal val="visible"/>
                                      </p:to>
                                    </p:set>
                                    <p:anim calcmode="lin" valueType="num">
                                      <p:cBhvr>
                                        <p:cTn id="40" dur="250" fill="hold"/>
                                        <p:tgtEl>
                                          <p:spTgt spid="27"/>
                                        </p:tgtEl>
                                        <p:attrNameLst>
                                          <p:attrName>ppt_w</p:attrName>
                                        </p:attrNameLst>
                                      </p:cBhvr>
                                      <p:tavLst>
                                        <p:tav tm="0">
                                          <p:val>
                                            <p:fltVal val="0"/>
                                          </p:val>
                                        </p:tav>
                                        <p:tav tm="100000">
                                          <p:val>
                                            <p:strVal val="#ppt_w"/>
                                          </p:val>
                                        </p:tav>
                                      </p:tavLst>
                                    </p:anim>
                                    <p:anim calcmode="lin" valueType="num">
                                      <p:cBhvr>
                                        <p:cTn id="41" dur="250" fill="hold"/>
                                        <p:tgtEl>
                                          <p:spTgt spid="27"/>
                                        </p:tgtEl>
                                        <p:attrNameLst>
                                          <p:attrName>ppt_h</p:attrName>
                                        </p:attrNameLst>
                                      </p:cBhvr>
                                      <p:tavLst>
                                        <p:tav tm="0">
                                          <p:val>
                                            <p:fltVal val="0"/>
                                          </p:val>
                                        </p:tav>
                                        <p:tav tm="100000">
                                          <p:val>
                                            <p:strVal val="#ppt_h"/>
                                          </p:val>
                                        </p:tav>
                                      </p:tavLst>
                                    </p:anim>
                                    <p:animEffect transition="in" filter="fade">
                                      <p:cBhvr>
                                        <p:cTn id="42" dur="250"/>
                                        <p:tgtEl>
                                          <p:spTgt spid="27"/>
                                        </p:tgtEl>
                                      </p:cBhvr>
                                    </p:animEffect>
                                  </p:childTnLst>
                                </p:cTn>
                              </p:par>
                              <p:par>
                                <p:cTn id="43" presetID="53" presetClass="entr" presetSubtype="16" fill="hold" grpId="0" nodeType="withEffect">
                                  <p:stCondLst>
                                    <p:cond delay="250"/>
                                  </p:stCondLst>
                                  <p:childTnLst>
                                    <p:set>
                                      <p:cBhvr>
                                        <p:cTn id="44" dur="1" fill="hold">
                                          <p:stCondLst>
                                            <p:cond delay="0"/>
                                          </p:stCondLst>
                                        </p:cTn>
                                        <p:tgtEl>
                                          <p:spTgt spid="28"/>
                                        </p:tgtEl>
                                        <p:attrNameLst>
                                          <p:attrName>style.visibility</p:attrName>
                                        </p:attrNameLst>
                                      </p:cBhvr>
                                      <p:to>
                                        <p:strVal val="visible"/>
                                      </p:to>
                                    </p:set>
                                    <p:anim calcmode="lin" valueType="num">
                                      <p:cBhvr>
                                        <p:cTn id="45" dur="250" fill="hold"/>
                                        <p:tgtEl>
                                          <p:spTgt spid="28"/>
                                        </p:tgtEl>
                                        <p:attrNameLst>
                                          <p:attrName>ppt_w</p:attrName>
                                        </p:attrNameLst>
                                      </p:cBhvr>
                                      <p:tavLst>
                                        <p:tav tm="0">
                                          <p:val>
                                            <p:fltVal val="0"/>
                                          </p:val>
                                        </p:tav>
                                        <p:tav tm="100000">
                                          <p:val>
                                            <p:strVal val="#ppt_w"/>
                                          </p:val>
                                        </p:tav>
                                      </p:tavLst>
                                    </p:anim>
                                    <p:anim calcmode="lin" valueType="num">
                                      <p:cBhvr>
                                        <p:cTn id="46" dur="250" fill="hold"/>
                                        <p:tgtEl>
                                          <p:spTgt spid="28"/>
                                        </p:tgtEl>
                                        <p:attrNameLst>
                                          <p:attrName>ppt_h</p:attrName>
                                        </p:attrNameLst>
                                      </p:cBhvr>
                                      <p:tavLst>
                                        <p:tav tm="0">
                                          <p:val>
                                            <p:fltVal val="0"/>
                                          </p:val>
                                        </p:tav>
                                        <p:tav tm="100000">
                                          <p:val>
                                            <p:strVal val="#ppt_h"/>
                                          </p:val>
                                        </p:tav>
                                      </p:tavLst>
                                    </p:anim>
                                    <p:animEffect transition="in" filter="fade">
                                      <p:cBhvr>
                                        <p:cTn id="47" dur="250"/>
                                        <p:tgtEl>
                                          <p:spTgt spid="28"/>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29"/>
                                        </p:tgtEl>
                                        <p:attrNameLst>
                                          <p:attrName>style.visibility</p:attrName>
                                        </p:attrNameLst>
                                      </p:cBhvr>
                                      <p:to>
                                        <p:strVal val="visible"/>
                                      </p:to>
                                    </p:set>
                                    <p:anim calcmode="lin" valueType="num">
                                      <p:cBhvr>
                                        <p:cTn id="50" dur="250" fill="hold"/>
                                        <p:tgtEl>
                                          <p:spTgt spid="29"/>
                                        </p:tgtEl>
                                        <p:attrNameLst>
                                          <p:attrName>ppt_w</p:attrName>
                                        </p:attrNameLst>
                                      </p:cBhvr>
                                      <p:tavLst>
                                        <p:tav tm="0">
                                          <p:val>
                                            <p:fltVal val="0"/>
                                          </p:val>
                                        </p:tav>
                                        <p:tav tm="100000">
                                          <p:val>
                                            <p:strVal val="#ppt_w"/>
                                          </p:val>
                                        </p:tav>
                                      </p:tavLst>
                                    </p:anim>
                                    <p:anim calcmode="lin" valueType="num">
                                      <p:cBhvr>
                                        <p:cTn id="51" dur="250" fill="hold"/>
                                        <p:tgtEl>
                                          <p:spTgt spid="29"/>
                                        </p:tgtEl>
                                        <p:attrNameLst>
                                          <p:attrName>ppt_h</p:attrName>
                                        </p:attrNameLst>
                                      </p:cBhvr>
                                      <p:tavLst>
                                        <p:tav tm="0">
                                          <p:val>
                                            <p:fltVal val="0"/>
                                          </p:val>
                                        </p:tav>
                                        <p:tav tm="100000">
                                          <p:val>
                                            <p:strVal val="#ppt_h"/>
                                          </p:val>
                                        </p:tav>
                                      </p:tavLst>
                                    </p:anim>
                                    <p:animEffect transition="in" filter="fade">
                                      <p:cBhvr>
                                        <p:cTn id="5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animBg="1"/>
      <p:bldP spid="24" grpId="0" animBg="1"/>
      <p:bldP spid="25" grpId="0" animBg="1"/>
      <p:bldP spid="27" grpId="0" animBg="1"/>
      <p:bldP spid="28" grpId="0" animBg="1"/>
      <p:bldP spid="2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06</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4" name="椭圆 3"/>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5" name="椭圆 4"/>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矩形 5"/>
          <p:cNvSpPr/>
          <p:nvPr/>
        </p:nvSpPr>
        <p:spPr>
          <a:xfrm>
            <a:off x="3344038" y="919919"/>
            <a:ext cx="5561138" cy="707886"/>
          </a:xfrm>
          <a:prstGeom prst="rect">
            <a:avLst/>
          </a:prstGeom>
          <a:solidFill>
            <a:schemeClr val="bg1">
              <a:lumMod val="50000"/>
            </a:schemeClr>
          </a:solidFill>
        </p:spPr>
        <p:txBody>
          <a:bodyPr wrap="none">
            <a:spAutoFit/>
          </a:bodyPr>
          <a:lstStyle/>
          <a:p>
            <a:pPr algn="ctr"/>
            <a:r>
              <a:rPr lang="zh-CN" altLang="en-US" sz="2400" b="1" dirty="0" smtClean="0">
                <a:solidFill>
                  <a:schemeClr val="bg1"/>
                </a:solidFill>
              </a:rPr>
              <a:t>海关总署公告</a:t>
            </a:r>
            <a:r>
              <a:rPr lang="en-US" altLang="zh-CN" sz="2400" b="1" dirty="0" smtClean="0">
                <a:solidFill>
                  <a:schemeClr val="bg1"/>
                </a:solidFill>
              </a:rPr>
              <a:t>2016</a:t>
            </a:r>
            <a:r>
              <a:rPr lang="zh-CN" altLang="en-US" sz="2400" b="1" dirty="0" smtClean="0">
                <a:solidFill>
                  <a:schemeClr val="bg1"/>
                </a:solidFill>
              </a:rPr>
              <a:t>年第</a:t>
            </a:r>
            <a:r>
              <a:rPr lang="en-US" altLang="zh-CN" sz="2400" b="1" dirty="0" smtClean="0">
                <a:solidFill>
                  <a:schemeClr val="bg1"/>
                </a:solidFill>
              </a:rPr>
              <a:t>82</a:t>
            </a:r>
            <a:r>
              <a:rPr lang="zh-CN" altLang="en-US" sz="2400" b="1" dirty="0" smtClean="0">
                <a:solidFill>
                  <a:schemeClr val="bg1"/>
                </a:solidFill>
              </a:rPr>
              <a:t>号</a:t>
            </a:r>
            <a:endParaRPr lang="en-US" altLang="zh-CN" sz="2400" b="1" dirty="0" smtClean="0">
              <a:solidFill>
                <a:schemeClr val="bg1"/>
              </a:solidFill>
            </a:endParaRPr>
          </a:p>
          <a:p>
            <a:pPr algn="ctr"/>
            <a:r>
              <a:rPr lang="zh-CN" altLang="en-US" sz="1600" b="1" dirty="0" smtClean="0">
                <a:solidFill>
                  <a:schemeClr val="bg1"/>
                </a:solidFill>
              </a:rPr>
              <a:t>（关于进一步规范进口货物直接退运业务相关事宜的公告）</a:t>
            </a:r>
            <a:endParaRPr lang="zh-CN" altLang="en-US" sz="1600" b="1" dirty="0">
              <a:solidFill>
                <a:schemeClr val="bg1"/>
              </a:solidFill>
            </a:endParaRPr>
          </a:p>
        </p:txBody>
      </p:sp>
      <p:sp>
        <p:nvSpPr>
          <p:cNvPr id="11" name="矩形 10"/>
          <p:cNvSpPr/>
          <p:nvPr/>
        </p:nvSpPr>
        <p:spPr>
          <a:xfrm>
            <a:off x="1153885" y="1767015"/>
            <a:ext cx="10221686" cy="4555093"/>
          </a:xfrm>
          <a:prstGeom prst="rect">
            <a:avLst/>
          </a:prstGeom>
        </p:spPr>
        <p:txBody>
          <a:bodyPr wrap="square">
            <a:spAutoFit/>
          </a:bodyPr>
          <a:lstStyle/>
          <a:p>
            <a:pPr>
              <a:lnSpc>
                <a:spcPts val="2900"/>
              </a:lnSpc>
            </a:pPr>
            <a:r>
              <a:rPr lang="zh-CN" altLang="en-US" sz="1600" b="1" dirty="0" smtClean="0">
                <a:solidFill>
                  <a:schemeClr val="accent4"/>
                </a:solidFill>
              </a:rPr>
              <a:t>　　为深化海关通关作业无纸化改革，规范进口货物直接退运操作，海关总署决定在全国开展进口货物直接退运业务无纸化作业，现就相关事宜公告如下：</a:t>
            </a:r>
          </a:p>
          <a:p>
            <a:pPr>
              <a:lnSpc>
                <a:spcPts val="2900"/>
              </a:lnSpc>
            </a:pPr>
            <a:r>
              <a:rPr lang="zh-CN" altLang="en-US" sz="1600" b="1" dirty="0" smtClean="0">
                <a:solidFill>
                  <a:schemeClr val="accent4"/>
                </a:solidFill>
              </a:rPr>
              <a:t>　　一、进口货物收发货人、原运输工具负责人或者其代理人（以下统称“当事人”）申请办理直接退运手续符合</a:t>
            </a:r>
            <a:r>
              <a:rPr lang="en-US" altLang="zh-CN" sz="1600" b="1" dirty="0" smtClean="0">
                <a:solidFill>
                  <a:schemeClr val="accent4"/>
                </a:solidFill>
              </a:rPr>
              <a:t>《</a:t>
            </a:r>
            <a:r>
              <a:rPr lang="zh-CN" altLang="en-US" sz="1600" b="1" dirty="0" smtClean="0">
                <a:solidFill>
                  <a:schemeClr val="accent4"/>
                </a:solidFill>
              </a:rPr>
              <a:t>中华人民共和国海关进口货物直接退运管理办法</a:t>
            </a:r>
            <a:r>
              <a:rPr lang="en-US" altLang="zh-CN" sz="1600" b="1" dirty="0" smtClean="0">
                <a:solidFill>
                  <a:schemeClr val="accent4"/>
                </a:solidFill>
              </a:rPr>
              <a:t>》</a:t>
            </a:r>
            <a:r>
              <a:rPr lang="zh-CN" altLang="en-US" sz="1600" b="1" dirty="0" smtClean="0">
                <a:solidFill>
                  <a:schemeClr val="accent4"/>
                </a:solidFill>
              </a:rPr>
              <a:t>（海关总署令第</a:t>
            </a:r>
            <a:r>
              <a:rPr lang="en-US" altLang="zh-CN" sz="1600" b="1" dirty="0" smtClean="0">
                <a:solidFill>
                  <a:schemeClr val="accent4"/>
                </a:solidFill>
              </a:rPr>
              <a:t>217</a:t>
            </a:r>
            <a:r>
              <a:rPr lang="zh-CN" altLang="en-US" sz="1600" b="1" dirty="0" smtClean="0">
                <a:solidFill>
                  <a:schemeClr val="accent4"/>
                </a:solidFill>
              </a:rPr>
              <a:t>号，以下简称</a:t>
            </a:r>
            <a:r>
              <a:rPr lang="en-US" altLang="zh-CN" sz="1600" b="1" dirty="0" smtClean="0">
                <a:solidFill>
                  <a:schemeClr val="accent4"/>
                </a:solidFill>
              </a:rPr>
              <a:t>《</a:t>
            </a:r>
            <a:r>
              <a:rPr lang="zh-CN" altLang="en-US" sz="1600" b="1" dirty="0" smtClean="0">
                <a:solidFill>
                  <a:schemeClr val="accent4"/>
                </a:solidFill>
              </a:rPr>
              <a:t>管理办法</a:t>
            </a:r>
            <a:r>
              <a:rPr lang="en-US" altLang="zh-CN" sz="1600" b="1" dirty="0" smtClean="0">
                <a:solidFill>
                  <a:schemeClr val="accent4"/>
                </a:solidFill>
              </a:rPr>
              <a:t>》</a:t>
            </a:r>
            <a:r>
              <a:rPr lang="zh-CN" altLang="en-US" sz="1600" b="1" dirty="0" smtClean="0">
                <a:solidFill>
                  <a:schemeClr val="accent4"/>
                </a:solidFill>
              </a:rPr>
              <a:t>）规定情形的，可通过互联网向海关申请办理进口货物直接退运手续。</a:t>
            </a:r>
          </a:p>
          <a:p>
            <a:pPr>
              <a:lnSpc>
                <a:spcPts val="2900"/>
              </a:lnSpc>
            </a:pPr>
            <a:r>
              <a:rPr lang="zh-CN" altLang="en-US" sz="1600" b="1" dirty="0" smtClean="0">
                <a:solidFill>
                  <a:schemeClr val="accent4"/>
                </a:solidFill>
              </a:rPr>
              <a:t>　　二、对于当事人申请办理进口货物直接退运手续的，应录入</a:t>
            </a:r>
            <a:r>
              <a:rPr lang="en-US" altLang="zh-CN" sz="1600" b="1" dirty="0" smtClean="0">
                <a:solidFill>
                  <a:schemeClr val="accent4"/>
                </a:solidFill>
              </a:rPr>
              <a:t>《</a:t>
            </a:r>
            <a:r>
              <a:rPr lang="zh-CN" altLang="en-US" sz="1600" b="1" dirty="0" smtClean="0">
                <a:solidFill>
                  <a:schemeClr val="accent4"/>
                </a:solidFill>
              </a:rPr>
              <a:t>进口货物直接退运表</a:t>
            </a:r>
            <a:r>
              <a:rPr lang="en-US" altLang="zh-CN" sz="1600" b="1" dirty="0" smtClean="0">
                <a:solidFill>
                  <a:schemeClr val="accent4"/>
                </a:solidFill>
              </a:rPr>
              <a:t>》</a:t>
            </a:r>
            <a:r>
              <a:rPr lang="zh-CN" altLang="en-US" sz="1600" b="1" dirty="0" smtClean="0">
                <a:solidFill>
                  <a:schemeClr val="accent4"/>
                </a:solidFill>
              </a:rPr>
              <a:t>（附件</a:t>
            </a:r>
            <a:r>
              <a:rPr lang="en-US" altLang="zh-CN" sz="1600" b="1" dirty="0" smtClean="0">
                <a:solidFill>
                  <a:schemeClr val="accent4"/>
                </a:solidFill>
              </a:rPr>
              <a:t>1</a:t>
            </a:r>
            <a:r>
              <a:rPr lang="zh-CN" altLang="en-US" sz="1600" b="1" dirty="0" smtClean="0">
                <a:solidFill>
                  <a:schemeClr val="accent4"/>
                </a:solidFill>
              </a:rPr>
              <a:t>）相关事项，并提交相关材料的电子数据。对于责令当事人办理进口货物直接退运的，海关向当事人制发纸质海关责令进口货物直接退运通知书（附件</a:t>
            </a:r>
            <a:r>
              <a:rPr lang="en-US" altLang="zh-CN" sz="1600" b="1" dirty="0" smtClean="0">
                <a:solidFill>
                  <a:schemeClr val="accent4"/>
                </a:solidFill>
              </a:rPr>
              <a:t>2</a:t>
            </a:r>
            <a:r>
              <a:rPr lang="zh-CN" altLang="en-US" sz="1600" b="1" dirty="0" smtClean="0">
                <a:solidFill>
                  <a:schemeClr val="accent4"/>
                </a:solidFill>
              </a:rPr>
              <a:t>），当事人自接收到海关责令进口货物直接退运通知书之日起</a:t>
            </a:r>
            <a:r>
              <a:rPr lang="en-US" altLang="zh-CN" sz="1600" b="1" dirty="0" smtClean="0">
                <a:solidFill>
                  <a:schemeClr val="accent4"/>
                </a:solidFill>
              </a:rPr>
              <a:t>30</a:t>
            </a:r>
            <a:r>
              <a:rPr lang="zh-CN" altLang="en-US" sz="1600" b="1" dirty="0" smtClean="0">
                <a:solidFill>
                  <a:schemeClr val="accent4"/>
                </a:solidFill>
              </a:rPr>
              <a:t>日内，应当按照海关要求办理进口货物直接退运手续。</a:t>
            </a:r>
          </a:p>
          <a:p>
            <a:pPr>
              <a:lnSpc>
                <a:spcPts val="2900"/>
              </a:lnSpc>
            </a:pPr>
            <a:r>
              <a:rPr lang="zh-CN" altLang="en-US" sz="1600" b="1" dirty="0" smtClean="0">
                <a:solidFill>
                  <a:schemeClr val="accent4"/>
                </a:solidFill>
              </a:rPr>
              <a:t>　　三、海关将进口货物直接退运办理情况反馈当事人，当事人可通过互联网查询相关办理进度。</a:t>
            </a:r>
          </a:p>
          <a:p>
            <a:pPr>
              <a:lnSpc>
                <a:spcPts val="2900"/>
              </a:lnSpc>
            </a:pPr>
            <a:r>
              <a:rPr lang="zh-CN" altLang="en-US" sz="1600" b="1" dirty="0" smtClean="0">
                <a:solidFill>
                  <a:schemeClr val="accent4"/>
                </a:solidFill>
              </a:rPr>
              <a:t>　　四、按照</a:t>
            </a:r>
            <a:r>
              <a:rPr lang="en-US" altLang="zh-CN" sz="1600" b="1" dirty="0" smtClean="0">
                <a:solidFill>
                  <a:schemeClr val="accent4"/>
                </a:solidFill>
              </a:rPr>
              <a:t>《</a:t>
            </a:r>
            <a:r>
              <a:rPr lang="zh-CN" altLang="en-US" sz="1600" b="1" dirty="0" smtClean="0">
                <a:solidFill>
                  <a:schemeClr val="accent4"/>
                </a:solidFill>
              </a:rPr>
              <a:t>管理办法</a:t>
            </a:r>
            <a:r>
              <a:rPr lang="en-US" altLang="zh-CN" sz="1600" b="1" dirty="0" smtClean="0">
                <a:solidFill>
                  <a:schemeClr val="accent4"/>
                </a:solidFill>
              </a:rPr>
              <a:t>》</a:t>
            </a:r>
            <a:r>
              <a:rPr lang="zh-CN" altLang="en-US" sz="1600" b="1" dirty="0" smtClean="0">
                <a:solidFill>
                  <a:schemeClr val="accent4"/>
                </a:solidFill>
              </a:rPr>
              <a:t>规定，当事人应向海关提交相关材料的，原则上通过互联网以电子方式上传，文件格式标准参照</a:t>
            </a:r>
            <a:r>
              <a:rPr lang="en-US" altLang="zh-CN" sz="1600" b="1" dirty="0" smtClean="0">
                <a:solidFill>
                  <a:schemeClr val="accent4"/>
                </a:solidFill>
              </a:rPr>
              <a:t>《</a:t>
            </a:r>
            <a:r>
              <a:rPr lang="zh-CN" altLang="en-US" sz="1600" b="1" dirty="0" smtClean="0">
                <a:solidFill>
                  <a:schemeClr val="accent4"/>
                </a:solidFill>
              </a:rPr>
              <a:t>通关作业无纸化报关单证电子扫描或转换文件格式标准</a:t>
            </a:r>
            <a:r>
              <a:rPr lang="en-US" altLang="zh-CN" sz="1600" b="1" dirty="0" smtClean="0">
                <a:solidFill>
                  <a:schemeClr val="accent4"/>
                </a:solidFill>
              </a:rPr>
              <a:t>》</a:t>
            </a:r>
            <a:r>
              <a:rPr lang="zh-CN" altLang="en-US" sz="1600" b="1" dirty="0" smtClean="0">
                <a:solidFill>
                  <a:schemeClr val="accent4"/>
                </a:solidFill>
              </a:rPr>
              <a:t>（海关总署公告</a:t>
            </a:r>
            <a:r>
              <a:rPr lang="en-US" altLang="zh-CN" sz="1600" b="1" dirty="0" smtClean="0">
                <a:solidFill>
                  <a:schemeClr val="accent4"/>
                </a:solidFill>
              </a:rPr>
              <a:t>2014</a:t>
            </a:r>
            <a:r>
              <a:rPr lang="zh-CN" altLang="en-US" sz="1600" b="1" dirty="0" smtClean="0">
                <a:solidFill>
                  <a:schemeClr val="accent4"/>
                </a:solidFill>
              </a:rPr>
              <a:t>年第</a:t>
            </a:r>
            <a:r>
              <a:rPr lang="en-US" altLang="zh-CN" sz="1600" b="1" dirty="0" smtClean="0">
                <a:solidFill>
                  <a:schemeClr val="accent4"/>
                </a:solidFill>
              </a:rPr>
              <a:t>69</a:t>
            </a:r>
            <a:r>
              <a:rPr lang="zh-CN" altLang="en-US" sz="1600" b="1" dirty="0" smtClean="0">
                <a:solidFill>
                  <a:schemeClr val="accent4"/>
                </a:solidFill>
              </a:rPr>
              <a:t>号）。</a:t>
            </a:r>
            <a:endParaRPr lang="zh-CN" altLang="en-US" sz="1600" b="1" dirty="0">
              <a:solidFill>
                <a:schemeClr val="accent4"/>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8" name="矩形 7"/>
          <p:cNvSpPr/>
          <p:nvPr/>
        </p:nvSpPr>
        <p:spPr>
          <a:xfrm>
            <a:off x="925285" y="1336158"/>
            <a:ext cx="10352314" cy="4555093"/>
          </a:xfrm>
          <a:prstGeom prst="rect">
            <a:avLst/>
          </a:prstGeom>
        </p:spPr>
        <p:txBody>
          <a:bodyPr wrap="square">
            <a:spAutoFit/>
          </a:bodyPr>
          <a:lstStyle/>
          <a:p>
            <a:pPr>
              <a:lnSpc>
                <a:spcPts val="2900"/>
              </a:lnSpc>
            </a:pPr>
            <a:r>
              <a:rPr lang="zh-CN" altLang="en-US" sz="1600" b="1" dirty="0" smtClean="0">
                <a:solidFill>
                  <a:schemeClr val="accent4"/>
                </a:solidFill>
              </a:rPr>
              <a:t>五、海关需要验核纸质材料的，当事人应当提交相关纸质材料。</a:t>
            </a:r>
          </a:p>
          <a:p>
            <a:pPr>
              <a:lnSpc>
                <a:spcPts val="2900"/>
              </a:lnSpc>
            </a:pPr>
            <a:r>
              <a:rPr lang="zh-CN" altLang="en-US" sz="1600" b="1" dirty="0" smtClean="0">
                <a:solidFill>
                  <a:schemeClr val="accent4"/>
                </a:solidFill>
              </a:rPr>
              <a:t>　　六、当事人如果遇到预录入系统具体操作问题，可以联系中国电子口岸解决。服务热线：</a:t>
            </a:r>
            <a:r>
              <a:rPr lang="en-US" altLang="zh-CN" sz="1600" b="1" dirty="0" smtClean="0">
                <a:solidFill>
                  <a:schemeClr val="accent4"/>
                </a:solidFill>
              </a:rPr>
              <a:t>010-95198</a:t>
            </a:r>
            <a:r>
              <a:rPr lang="zh-CN" altLang="en-US" sz="1600" b="1" dirty="0" smtClean="0">
                <a:solidFill>
                  <a:schemeClr val="accent4"/>
                </a:solidFill>
              </a:rPr>
              <a:t>。</a:t>
            </a:r>
          </a:p>
          <a:p>
            <a:pPr>
              <a:lnSpc>
                <a:spcPts val="2900"/>
              </a:lnSpc>
            </a:pPr>
            <a:r>
              <a:rPr lang="zh-CN" altLang="en-US" sz="1600" b="1" dirty="0" smtClean="0">
                <a:solidFill>
                  <a:schemeClr val="accent4"/>
                </a:solidFill>
              </a:rPr>
              <a:t>　　七、本公告施行后，因计算机、网络系统等原因无法通过互联网办理进口货物直接退运的，可以纸质方式办理进口货物直接退运业务，待相关问题解决后当事人应通过互联网补录相关事项。</a:t>
            </a:r>
          </a:p>
          <a:p>
            <a:pPr>
              <a:lnSpc>
                <a:spcPts val="2900"/>
              </a:lnSpc>
            </a:pPr>
            <a:r>
              <a:rPr lang="zh-CN" altLang="en-US" sz="1600" b="1" dirty="0" smtClean="0">
                <a:solidFill>
                  <a:schemeClr val="accent4"/>
                </a:solidFill>
              </a:rPr>
              <a:t>　　八、本公告自</a:t>
            </a:r>
            <a:r>
              <a:rPr lang="en-US" altLang="zh-CN" sz="1600" b="1" dirty="0" smtClean="0">
                <a:solidFill>
                  <a:schemeClr val="accent4"/>
                </a:solidFill>
              </a:rPr>
              <a:t>2017</a:t>
            </a:r>
            <a:r>
              <a:rPr lang="zh-CN" altLang="en-US" sz="1600" b="1" dirty="0" smtClean="0">
                <a:solidFill>
                  <a:schemeClr val="accent4"/>
                </a:solidFill>
              </a:rPr>
              <a:t>年</a:t>
            </a:r>
            <a:r>
              <a:rPr lang="en-US" altLang="zh-CN" sz="1600" b="1" dirty="0" smtClean="0">
                <a:solidFill>
                  <a:schemeClr val="accent4"/>
                </a:solidFill>
              </a:rPr>
              <a:t>1</a:t>
            </a:r>
            <a:r>
              <a:rPr lang="zh-CN" altLang="en-US" sz="1600" b="1" dirty="0" smtClean="0">
                <a:solidFill>
                  <a:schemeClr val="accent4"/>
                </a:solidFill>
              </a:rPr>
              <a:t>月</a:t>
            </a:r>
            <a:r>
              <a:rPr lang="en-US" altLang="zh-CN" sz="1600" b="1" dirty="0" smtClean="0">
                <a:solidFill>
                  <a:schemeClr val="accent4"/>
                </a:solidFill>
              </a:rPr>
              <a:t>1</a:t>
            </a:r>
            <a:r>
              <a:rPr lang="zh-CN" altLang="en-US" sz="1600" b="1" dirty="0" smtClean="0">
                <a:solidFill>
                  <a:schemeClr val="accent4"/>
                </a:solidFill>
              </a:rPr>
              <a:t>日起施行，海关总署公告</a:t>
            </a:r>
            <a:r>
              <a:rPr lang="en-US" altLang="zh-CN" sz="1600" b="1" dirty="0" smtClean="0">
                <a:solidFill>
                  <a:schemeClr val="accent4"/>
                </a:solidFill>
              </a:rPr>
              <a:t>2014</a:t>
            </a:r>
            <a:r>
              <a:rPr lang="zh-CN" altLang="en-US" sz="1600" b="1" dirty="0" smtClean="0">
                <a:solidFill>
                  <a:schemeClr val="accent4"/>
                </a:solidFill>
              </a:rPr>
              <a:t>年第</a:t>
            </a:r>
            <a:r>
              <a:rPr lang="en-US" altLang="zh-CN" sz="1600" b="1" dirty="0" smtClean="0">
                <a:solidFill>
                  <a:schemeClr val="accent4"/>
                </a:solidFill>
              </a:rPr>
              <a:t>24</a:t>
            </a:r>
            <a:r>
              <a:rPr lang="zh-CN" altLang="en-US" sz="1600" b="1" dirty="0" smtClean="0">
                <a:solidFill>
                  <a:schemeClr val="accent4"/>
                </a:solidFill>
              </a:rPr>
              <a:t>号同时废止。</a:t>
            </a:r>
          </a:p>
          <a:p>
            <a:pPr>
              <a:lnSpc>
                <a:spcPts val="2900"/>
              </a:lnSpc>
            </a:pPr>
            <a:r>
              <a:rPr lang="zh-CN" altLang="en-US" sz="1600" b="1" dirty="0" smtClean="0">
                <a:solidFill>
                  <a:schemeClr val="accent4"/>
                </a:solidFill>
              </a:rPr>
              <a:t>　　特此公告。</a:t>
            </a:r>
          </a:p>
          <a:p>
            <a:pPr>
              <a:lnSpc>
                <a:spcPts val="2900"/>
              </a:lnSpc>
            </a:pPr>
            <a:endParaRPr lang="zh-CN" altLang="en-US" sz="1600" b="1" dirty="0" smtClean="0">
              <a:solidFill>
                <a:schemeClr val="accent4"/>
              </a:solidFill>
            </a:endParaRPr>
          </a:p>
          <a:p>
            <a:pPr>
              <a:lnSpc>
                <a:spcPts val="2900"/>
              </a:lnSpc>
            </a:pPr>
            <a:r>
              <a:rPr lang="zh-CN" altLang="en-US" sz="1600" b="1" dirty="0" smtClean="0">
                <a:solidFill>
                  <a:schemeClr val="accent4"/>
                </a:solidFill>
              </a:rPr>
              <a:t>    </a:t>
            </a:r>
            <a:r>
              <a:rPr lang="zh-CN" altLang="en-US" sz="1600" b="1" dirty="0" smtClean="0">
                <a:solidFill>
                  <a:schemeClr val="accent4"/>
                </a:solidFill>
                <a:hlinkClick r:id="rId3" action="ppaction://hlinkfile"/>
              </a:rPr>
              <a:t> 附件：</a:t>
            </a:r>
            <a:r>
              <a:rPr lang="en-US" altLang="zh-CN" sz="1600" b="1" dirty="0" smtClean="0">
                <a:solidFill>
                  <a:schemeClr val="accent4"/>
                </a:solidFill>
                <a:hlinkClick r:id="rId3" action="ppaction://hlinkfile"/>
              </a:rPr>
              <a:t>1.</a:t>
            </a:r>
            <a:r>
              <a:rPr lang="zh-CN" altLang="en-US" sz="1600" b="1" dirty="0" smtClean="0">
                <a:solidFill>
                  <a:schemeClr val="accent4"/>
                </a:solidFill>
                <a:hlinkClick r:id="rId3" action="ppaction://hlinkfile"/>
              </a:rPr>
              <a:t>进口货物直接退运表</a:t>
            </a:r>
            <a:r>
              <a:rPr lang="en-US" altLang="zh-CN" sz="1600" b="1" dirty="0" smtClean="0">
                <a:solidFill>
                  <a:schemeClr val="accent4"/>
                </a:solidFill>
                <a:hlinkClick r:id="rId3" action="ppaction://hlinkfile"/>
              </a:rPr>
              <a:t>.doc</a:t>
            </a:r>
            <a:endParaRPr lang="en-US" altLang="zh-CN" sz="1600" b="1" dirty="0" smtClean="0">
              <a:solidFill>
                <a:schemeClr val="accent4"/>
              </a:solidFill>
            </a:endParaRPr>
          </a:p>
          <a:p>
            <a:pPr>
              <a:lnSpc>
                <a:spcPts val="2900"/>
              </a:lnSpc>
            </a:pPr>
            <a:r>
              <a:rPr lang="en-US" altLang="zh-CN" sz="1600" b="1" dirty="0" smtClean="0">
                <a:solidFill>
                  <a:schemeClr val="accent4"/>
                </a:solidFill>
              </a:rPr>
              <a:t>                  </a:t>
            </a:r>
            <a:r>
              <a:rPr lang="en-US" altLang="zh-CN" sz="1600" b="1" dirty="0" smtClean="0">
                <a:solidFill>
                  <a:schemeClr val="accent4"/>
                </a:solidFill>
                <a:hlinkClick r:id="rId4" action="ppaction://hlinkfile"/>
              </a:rPr>
              <a:t> 2.</a:t>
            </a:r>
            <a:r>
              <a:rPr lang="zh-CN" altLang="en-US" sz="1600" b="1" dirty="0" smtClean="0">
                <a:solidFill>
                  <a:schemeClr val="accent4"/>
                </a:solidFill>
                <a:hlinkClick r:id="rId4" action="ppaction://hlinkfile"/>
              </a:rPr>
              <a:t>责令进口货物直接退运通知书</a:t>
            </a:r>
            <a:r>
              <a:rPr lang="en-US" altLang="zh-CN" sz="1600" b="1" dirty="0" smtClean="0">
                <a:solidFill>
                  <a:schemeClr val="accent4"/>
                </a:solidFill>
                <a:hlinkClick r:id="rId4" action="ppaction://hlinkfile"/>
              </a:rPr>
              <a:t>.doc</a:t>
            </a:r>
            <a:endParaRPr lang="en-US" altLang="zh-CN" sz="1600" b="1" dirty="0" smtClean="0">
              <a:solidFill>
                <a:schemeClr val="accent4"/>
              </a:solidFill>
            </a:endParaRPr>
          </a:p>
          <a:p>
            <a:pPr>
              <a:lnSpc>
                <a:spcPts val="2900"/>
              </a:lnSpc>
            </a:pPr>
            <a:endParaRPr lang="en-US" altLang="zh-CN" sz="1600" b="1" dirty="0" smtClean="0">
              <a:solidFill>
                <a:schemeClr val="accent4"/>
              </a:solidFill>
            </a:endParaRPr>
          </a:p>
          <a:p>
            <a:pPr algn="r">
              <a:lnSpc>
                <a:spcPts val="2900"/>
              </a:lnSpc>
            </a:pPr>
            <a:r>
              <a:rPr lang="zh-CN" altLang="en-US" sz="1600" b="1" dirty="0" smtClean="0">
                <a:solidFill>
                  <a:schemeClr val="accent4"/>
                </a:solidFill>
              </a:rPr>
              <a:t>海关总署 </a:t>
            </a:r>
          </a:p>
          <a:p>
            <a:pPr algn="r">
              <a:lnSpc>
                <a:spcPts val="2900"/>
              </a:lnSpc>
            </a:pPr>
            <a:r>
              <a:rPr lang="zh-CN" altLang="en-US" sz="1600" b="1" dirty="0" smtClean="0">
                <a:solidFill>
                  <a:schemeClr val="accent4"/>
                </a:solidFill>
              </a:rPr>
              <a:t>　　</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12</a:t>
            </a:r>
            <a:r>
              <a:rPr lang="zh-CN" altLang="en-US" sz="1600" b="1" dirty="0" smtClean="0">
                <a:solidFill>
                  <a:schemeClr val="accent4"/>
                </a:solidFill>
              </a:rPr>
              <a:t>月</a:t>
            </a:r>
            <a:r>
              <a:rPr lang="en-US" altLang="zh-CN" sz="1600" b="1" dirty="0" smtClean="0">
                <a:solidFill>
                  <a:schemeClr val="accent4"/>
                </a:solidFill>
              </a:rPr>
              <a:t>15</a:t>
            </a:r>
            <a:r>
              <a:rPr lang="zh-CN" altLang="en-US" sz="1600" b="1" dirty="0" smtClean="0">
                <a:solidFill>
                  <a:schemeClr val="accent4"/>
                </a:solidFill>
              </a:rPr>
              <a:t>日</a:t>
            </a:r>
            <a:endParaRPr lang="zh-CN" altLang="en-US" sz="1600" b="1" dirty="0">
              <a:solidFill>
                <a:schemeClr val="accent4"/>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21234" y="1704430"/>
            <a:ext cx="10276115" cy="4851456"/>
          </a:xfrm>
          <a:prstGeom prst="rect">
            <a:avLst/>
          </a:prstGeom>
        </p:spPr>
        <p:txBody>
          <a:bodyPr wrap="square">
            <a:spAutoFit/>
          </a:bodyPr>
          <a:lstStyle/>
          <a:p>
            <a:pPr>
              <a:lnSpc>
                <a:spcPct val="150000"/>
              </a:lnSpc>
            </a:pPr>
            <a:r>
              <a:rPr lang="zh-CN" altLang="en-US" sz="1600" b="1" dirty="0" smtClean="0">
                <a:solidFill>
                  <a:schemeClr val="accent1">
                    <a:lumMod val="40000"/>
                    <a:lumOff val="60000"/>
                  </a:schemeClr>
                </a:solidFill>
              </a:rPr>
              <a:t>　　为保障安全智能锁及阅读器符合国家标准和海关相关标准并互相兼容，满足海关物流监控业务应用需求，海关总署以公开招投标方式选择了</a:t>
            </a:r>
            <a:r>
              <a:rPr lang="en-US" altLang="zh-CN" sz="1600" b="1" dirty="0" smtClean="0">
                <a:solidFill>
                  <a:schemeClr val="accent1">
                    <a:lumMod val="40000"/>
                    <a:lumOff val="60000"/>
                  </a:schemeClr>
                </a:solidFill>
              </a:rPr>
              <a:t>2</a:t>
            </a:r>
            <a:r>
              <a:rPr lang="zh-CN" altLang="en-US" sz="1600" b="1" dirty="0" smtClean="0">
                <a:solidFill>
                  <a:schemeClr val="accent1">
                    <a:lumMod val="40000"/>
                    <a:lumOff val="60000"/>
                  </a:schemeClr>
                </a:solidFill>
              </a:rPr>
              <a:t>家检测机构（江苏北斗卫星导航检测中心有限公司、浙江科正电子信息产品检验有限公司），为应用于海关业务的安全智能锁及阅读器提供检测服务。安全智能锁及阅读器生产厂商的相关产品，须经其中任一家机构检测出具检测合格报告，方可参加各海关单位关于安全智能锁及阅读器设备或相关服务的招采，并在海关业务管理中使用。具体检测过程请按照</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海关安全智能锁及阅读器检测机制</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（见附件）执行。</a:t>
            </a:r>
          </a:p>
          <a:p>
            <a:pPr>
              <a:lnSpc>
                <a:spcPct val="150000"/>
              </a:lnSpc>
            </a:pPr>
            <a:r>
              <a:rPr lang="zh-CN" altLang="en-US" sz="1600" b="1" dirty="0" smtClean="0">
                <a:solidFill>
                  <a:schemeClr val="accent1">
                    <a:lumMod val="40000"/>
                    <a:lumOff val="60000"/>
                  </a:schemeClr>
                </a:solidFill>
              </a:rPr>
              <a:t>　　本公告自公布之日起施行。</a:t>
            </a:r>
          </a:p>
          <a:p>
            <a:pPr>
              <a:lnSpc>
                <a:spcPct val="150000"/>
              </a:lnSpc>
            </a:pPr>
            <a:r>
              <a:rPr lang="zh-CN" altLang="en-US" sz="1600" b="1" dirty="0" smtClean="0">
                <a:solidFill>
                  <a:schemeClr val="accent1">
                    <a:lumMod val="40000"/>
                    <a:lumOff val="60000"/>
                  </a:schemeClr>
                </a:solidFill>
              </a:rPr>
              <a:t>　　特此公告。</a:t>
            </a:r>
          </a:p>
          <a:p>
            <a:pPr>
              <a:lnSpc>
                <a:spcPct val="150000"/>
              </a:lnSpc>
            </a:pPr>
            <a:endParaRPr lang="zh-CN" altLang="en-US"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a:t>
            </a:r>
            <a:r>
              <a:rPr lang="zh-CN" altLang="en-US" sz="1600" b="1" dirty="0" smtClean="0">
                <a:solidFill>
                  <a:schemeClr val="accent1">
                    <a:lumMod val="40000"/>
                    <a:lumOff val="60000"/>
                  </a:schemeClr>
                </a:solidFill>
                <a:hlinkClick r:id="rId3" action="ppaction://hlinkfile"/>
              </a:rPr>
              <a:t> 附件：海关安全智能锁及阅读器检测机制</a:t>
            </a:r>
            <a:r>
              <a:rPr lang="en-US" altLang="zh-CN" sz="1600" b="1" dirty="0" smtClean="0">
                <a:solidFill>
                  <a:schemeClr val="accent1">
                    <a:lumMod val="40000"/>
                    <a:lumOff val="60000"/>
                  </a:schemeClr>
                </a:solidFill>
                <a:hlinkClick r:id="rId3" action="ppaction://hlinkfile"/>
              </a:rPr>
              <a:t>20160929.doc</a:t>
            </a:r>
            <a:endParaRPr lang="en-US" altLang="zh-CN" sz="1600" b="1" dirty="0" smtClean="0">
              <a:solidFill>
                <a:schemeClr val="accent1">
                  <a:lumMod val="40000"/>
                  <a:lumOff val="60000"/>
                </a:schemeClr>
              </a:solidFill>
            </a:endParaRPr>
          </a:p>
          <a:p>
            <a:pPr>
              <a:lnSpc>
                <a:spcPct val="150000"/>
              </a:lnSpc>
            </a:pPr>
            <a:endParaRPr lang="en-US" altLang="zh-CN" sz="1600" b="1" dirty="0" smtClean="0">
              <a:solidFill>
                <a:schemeClr val="accent1">
                  <a:lumMod val="40000"/>
                  <a:lumOff val="60000"/>
                </a:schemeClr>
              </a:solidFill>
            </a:endParaRPr>
          </a:p>
          <a:p>
            <a:pPr>
              <a:lnSpc>
                <a:spcPct val="150000"/>
              </a:lnSpc>
            </a:pPr>
            <a:r>
              <a:rPr lang="en-US" altLang="zh-CN" sz="1600" b="1" dirty="0" smtClean="0">
                <a:solidFill>
                  <a:schemeClr val="accent1">
                    <a:lumMod val="40000"/>
                    <a:lumOff val="60000"/>
                  </a:schemeClr>
                </a:solidFill>
              </a:rPr>
              <a:t>        </a:t>
            </a:r>
          </a:p>
          <a:p>
            <a:pPr algn="r">
              <a:lnSpc>
                <a:spcPct val="150000"/>
              </a:lnSpc>
            </a:pPr>
            <a:r>
              <a:rPr lang="zh-CN" altLang="en-US" sz="1600" b="1" dirty="0" smtClean="0">
                <a:solidFill>
                  <a:schemeClr val="accent1">
                    <a:lumMod val="40000"/>
                    <a:lumOff val="60000"/>
                  </a:schemeClr>
                </a:solidFill>
              </a:rPr>
              <a:t>海关总署</a:t>
            </a:r>
          </a:p>
          <a:p>
            <a:pPr algn="r">
              <a:lnSpc>
                <a:spcPct val="1500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16</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sp>
        <p:nvSpPr>
          <p:cNvPr id="4" name="矩形 3"/>
          <p:cNvSpPr/>
          <p:nvPr/>
        </p:nvSpPr>
        <p:spPr>
          <a:xfrm>
            <a:off x="3048001" y="939577"/>
            <a:ext cx="6096000" cy="800219"/>
          </a:xfrm>
          <a:prstGeom prst="rect">
            <a:avLst/>
          </a:prstGeom>
        </p:spPr>
        <p:txBody>
          <a:bodyPr>
            <a:spAutoFit/>
          </a:bodyPr>
          <a:lstStyle/>
          <a:p>
            <a:pPr algn="ctr"/>
            <a:r>
              <a:rPr lang="zh-CN" altLang="en-US" sz="2800" b="1" dirty="0" smtClean="0">
                <a:solidFill>
                  <a:schemeClr val="accent4"/>
                </a:solidFill>
              </a:rPr>
              <a:t>海关总署公告</a:t>
            </a:r>
            <a:r>
              <a:rPr lang="en-US" altLang="zh-CN" sz="2800" b="1" dirty="0" smtClean="0">
                <a:solidFill>
                  <a:schemeClr val="accent4"/>
                </a:solidFill>
              </a:rPr>
              <a:t>2016</a:t>
            </a:r>
            <a:r>
              <a:rPr lang="zh-CN" altLang="en-US" sz="2800" b="1" dirty="0" smtClean="0">
                <a:solidFill>
                  <a:schemeClr val="accent4"/>
                </a:solidFill>
              </a:rPr>
              <a:t>年第</a:t>
            </a:r>
            <a:r>
              <a:rPr lang="en-US" altLang="zh-CN" sz="2800" b="1" dirty="0" smtClean="0">
                <a:solidFill>
                  <a:schemeClr val="accent4"/>
                </a:solidFill>
              </a:rPr>
              <a:t>83</a:t>
            </a:r>
            <a:r>
              <a:rPr lang="zh-CN" altLang="en-US" sz="2800" b="1" dirty="0" smtClean="0">
                <a:solidFill>
                  <a:schemeClr val="accent4"/>
                </a:solidFill>
              </a:rPr>
              <a:t>号</a:t>
            </a:r>
            <a:endParaRPr lang="en-US" altLang="zh-CN" sz="2800" b="1" dirty="0" smtClean="0">
              <a:solidFill>
                <a:schemeClr val="accent4"/>
              </a:solidFill>
            </a:endParaRPr>
          </a:p>
          <a:p>
            <a:pPr algn="ctr"/>
            <a:r>
              <a:rPr lang="zh-CN" altLang="en-US" b="1" dirty="0" smtClean="0">
                <a:solidFill>
                  <a:schemeClr val="accent4"/>
                </a:solidFill>
              </a:rPr>
              <a:t>（</a:t>
            </a:r>
            <a:r>
              <a:rPr lang="zh-CN" altLang="en-US" b="1" dirty="0" smtClean="0">
                <a:solidFill>
                  <a:schemeClr val="accent4"/>
                </a:solidFill>
              </a:rPr>
              <a:t>关于公布</a:t>
            </a:r>
            <a:r>
              <a:rPr lang="en-US" altLang="zh-CN" b="1" dirty="0" smtClean="0">
                <a:solidFill>
                  <a:schemeClr val="accent4"/>
                </a:solidFill>
              </a:rPr>
              <a:t>《</a:t>
            </a:r>
            <a:r>
              <a:rPr lang="zh-CN" altLang="en-US" b="1" dirty="0" smtClean="0">
                <a:solidFill>
                  <a:schemeClr val="accent4"/>
                </a:solidFill>
              </a:rPr>
              <a:t>海关安全智能锁及阅读器检测机制</a:t>
            </a:r>
            <a:r>
              <a:rPr lang="en-US" altLang="zh-CN" b="1" dirty="0" smtClean="0">
                <a:solidFill>
                  <a:schemeClr val="accent4"/>
                </a:solidFill>
              </a:rPr>
              <a:t>》</a:t>
            </a:r>
            <a:r>
              <a:rPr lang="zh-CN" altLang="en-US" b="1" dirty="0" smtClean="0">
                <a:solidFill>
                  <a:schemeClr val="accent4"/>
                </a:solidFill>
              </a:rPr>
              <a:t>的公告）</a:t>
            </a:r>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07</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6" name="椭圆 5"/>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椭圆 6"/>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4" name="矩形 3"/>
          <p:cNvSpPr/>
          <p:nvPr/>
        </p:nvSpPr>
        <p:spPr>
          <a:xfrm>
            <a:off x="990600" y="1584135"/>
            <a:ext cx="10537371" cy="5262979"/>
          </a:xfrm>
          <a:prstGeom prst="rect">
            <a:avLst/>
          </a:prstGeom>
        </p:spPr>
        <p:txBody>
          <a:bodyPr wrap="square">
            <a:spAutoFit/>
          </a:bodyPr>
          <a:lstStyle/>
          <a:p>
            <a:r>
              <a:rPr lang="zh-CN" altLang="en-US" sz="1600" b="1" dirty="0" smtClean="0">
                <a:solidFill>
                  <a:schemeClr val="accent1">
                    <a:lumMod val="40000"/>
                    <a:lumOff val="60000"/>
                  </a:schemeClr>
                </a:solidFill>
              </a:rPr>
              <a:t>　　为进一步便利</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中国</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新西兰自由贸易协定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（以下简称</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）的实施，自</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日起，“中国</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新西兰原产地电子信息交换系统”正式上线运行，实时传输</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项下原产地证书的电子数据。现就有关事宜公告如下：</a:t>
            </a:r>
          </a:p>
          <a:p>
            <a:r>
              <a:rPr lang="zh-CN" altLang="en-US" sz="1600" b="1" dirty="0" smtClean="0">
                <a:solidFill>
                  <a:schemeClr val="accent1">
                    <a:lumMod val="40000"/>
                    <a:lumOff val="60000"/>
                  </a:schemeClr>
                </a:solidFill>
              </a:rPr>
              <a:t>　　一、按照海关总署公告</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51</a:t>
            </a:r>
            <a:r>
              <a:rPr lang="zh-CN" altLang="en-US" sz="1600" b="1" dirty="0" smtClean="0">
                <a:solidFill>
                  <a:schemeClr val="accent1">
                    <a:lumMod val="40000"/>
                    <a:lumOff val="60000"/>
                  </a:schemeClr>
                </a:solidFill>
              </a:rPr>
              <a:t>号的有关规定，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属于“有原产地声明模式”。</a:t>
            </a:r>
          </a:p>
          <a:p>
            <a:r>
              <a:rPr lang="zh-CN" altLang="en-US" sz="1600" b="1" dirty="0" smtClean="0">
                <a:solidFill>
                  <a:schemeClr val="accent1">
                    <a:lumMod val="40000"/>
                    <a:lumOff val="60000"/>
                  </a:schemeClr>
                </a:solidFill>
              </a:rPr>
              <a:t>　　进口货物收货人及其代理人（以下统称“进口人”）使用原产地证书申请享受协定税率时，应按照海关总署公告</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号和第</a:t>
            </a:r>
            <a:r>
              <a:rPr lang="en-US" altLang="zh-CN" sz="1600" b="1" dirty="0" smtClean="0">
                <a:solidFill>
                  <a:schemeClr val="accent1">
                    <a:lumMod val="40000"/>
                    <a:lumOff val="60000"/>
                  </a:schemeClr>
                </a:solidFill>
              </a:rPr>
              <a:t>51</a:t>
            </a:r>
            <a:r>
              <a:rPr lang="zh-CN" altLang="en-US" sz="1600" b="1" dirty="0" smtClean="0">
                <a:solidFill>
                  <a:schemeClr val="accent1">
                    <a:lumMod val="40000"/>
                    <a:lumOff val="60000"/>
                  </a:schemeClr>
                </a:solidFill>
              </a:rPr>
              <a:t>号的有关规定填制</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中华人民共和国海关进口货物报关单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或者</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中华人民共和国海关进境货物备案清单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（以下统称“报关单”）。</a:t>
            </a:r>
          </a:p>
          <a:p>
            <a:r>
              <a:rPr lang="zh-CN" altLang="en-US" sz="1600" b="1" dirty="0" smtClean="0">
                <a:solidFill>
                  <a:schemeClr val="accent1">
                    <a:lumMod val="40000"/>
                    <a:lumOff val="60000"/>
                  </a:schemeClr>
                </a:solidFill>
              </a:rPr>
              <a:t>　　进口人使用原产地声明申请享受协定税率的具体操作办法，海关总署将另行公告。</a:t>
            </a:r>
          </a:p>
          <a:p>
            <a:r>
              <a:rPr lang="zh-CN" altLang="en-US" sz="1600" b="1" dirty="0" smtClean="0">
                <a:solidFill>
                  <a:schemeClr val="accent1">
                    <a:lumMod val="40000"/>
                    <a:lumOff val="60000"/>
                  </a:schemeClr>
                </a:solidFill>
              </a:rPr>
              <a:t>　　二、自</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日起，对于海关尚未收到有关原产地电子数据的进口货物，进口人申报进口时，报关单预录入客户端将提示不存在原产地证书电子信息。在</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日至</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3</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31</a:t>
            </a:r>
            <a:r>
              <a:rPr lang="zh-CN" altLang="en-US" sz="1600" b="1" dirty="0" smtClean="0">
                <a:solidFill>
                  <a:schemeClr val="accent1">
                    <a:lumMod val="40000"/>
                    <a:lumOff val="60000"/>
                  </a:schemeClr>
                </a:solidFill>
              </a:rPr>
              <a:t>日期间（含</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3</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31</a:t>
            </a:r>
            <a:r>
              <a:rPr lang="zh-CN" altLang="en-US" sz="1600" b="1" dirty="0" smtClean="0">
                <a:solidFill>
                  <a:schemeClr val="accent1">
                    <a:lumMod val="40000"/>
                    <a:lumOff val="60000"/>
                  </a:schemeClr>
                </a:solidFill>
              </a:rPr>
              <a:t>日当日，以下同），对于提示不存在原产地证书电子信息的情况，进口人可选择继续申报。</a:t>
            </a:r>
          </a:p>
          <a:p>
            <a:r>
              <a:rPr lang="zh-CN" altLang="en-US" sz="1600" b="1" dirty="0" smtClean="0">
                <a:solidFill>
                  <a:schemeClr val="accent1">
                    <a:lumMod val="40000"/>
                    <a:lumOff val="60000"/>
                  </a:schemeClr>
                </a:solidFill>
              </a:rPr>
              <a:t>　　三、自</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4</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日起，对于签发日期在</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日及以后的原产地证书，报关单预录入客户端提示不存在原产地证书电子信息的，进口人应当按照海关总署令第</a:t>
            </a:r>
            <a:r>
              <a:rPr lang="en-US" altLang="zh-CN" sz="1600" b="1" dirty="0" smtClean="0">
                <a:solidFill>
                  <a:schemeClr val="accent1">
                    <a:lumMod val="40000"/>
                    <a:lumOff val="60000"/>
                  </a:schemeClr>
                </a:solidFill>
              </a:rPr>
              <a:t>175</a:t>
            </a:r>
            <a:r>
              <a:rPr lang="zh-CN" altLang="en-US" sz="1600" b="1" dirty="0" smtClean="0">
                <a:solidFill>
                  <a:schemeClr val="accent1">
                    <a:lumMod val="40000"/>
                    <a:lumOff val="60000"/>
                  </a:schemeClr>
                </a:solidFill>
              </a:rPr>
              <a:t>号的有关规定进行原产地补充申报，申明适用协定税率，并可以申请办理有关货物的担保放行手续。</a:t>
            </a:r>
          </a:p>
          <a:p>
            <a:r>
              <a:rPr lang="zh-CN" altLang="en-US" sz="1600" b="1" dirty="0" smtClean="0">
                <a:solidFill>
                  <a:schemeClr val="accent1">
                    <a:lumMod val="40000"/>
                    <a:lumOff val="60000"/>
                  </a:schemeClr>
                </a:solidFill>
              </a:rPr>
              <a:t>　　四、自</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日起，对于海关已收到有关原产地电子数据的货物，进口人申报进口</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项下新西兰原产货物适用协定税率时，可以不再向海关提交纸质原产地证书。</a:t>
            </a:r>
          </a:p>
          <a:p>
            <a:r>
              <a:rPr lang="zh-CN" altLang="en-US" sz="1600" b="1" dirty="0" smtClean="0">
                <a:solidFill>
                  <a:schemeClr val="accent1">
                    <a:lumMod val="40000"/>
                    <a:lumOff val="60000"/>
                  </a:schemeClr>
                </a:solidFill>
              </a:rPr>
              <a:t>　　五、对于海关已收到有关原产地电子数据的集装箱运输货物，在判定货物是否满足</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项下直接运输规则时，进口人可提交能够证明货物在运输过程中集装箱箱号、封志号未发生变动的全程运输单证。</a:t>
            </a:r>
          </a:p>
          <a:p>
            <a:r>
              <a:rPr lang="zh-CN" altLang="en-US" sz="1600" b="1" dirty="0" smtClean="0">
                <a:solidFill>
                  <a:schemeClr val="accent1">
                    <a:lumMod val="40000"/>
                    <a:lumOff val="60000"/>
                  </a:schemeClr>
                </a:solidFill>
              </a:rPr>
              <a:t>　　特此公告。　</a:t>
            </a:r>
          </a:p>
          <a:p>
            <a:pPr algn="r"/>
            <a:r>
              <a:rPr lang="zh-CN" altLang="en-US" sz="1600" b="1" dirty="0" smtClean="0">
                <a:solidFill>
                  <a:schemeClr val="accent1">
                    <a:lumMod val="40000"/>
                    <a:lumOff val="60000"/>
                  </a:schemeClr>
                </a:solidFill>
              </a:rPr>
              <a:t>海关总署</a:t>
            </a:r>
          </a:p>
          <a:p>
            <a:pPr algn="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19</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sp>
        <p:nvSpPr>
          <p:cNvPr id="5" name="矩形 4"/>
          <p:cNvSpPr/>
          <p:nvPr/>
        </p:nvSpPr>
        <p:spPr>
          <a:xfrm>
            <a:off x="1643742" y="613007"/>
            <a:ext cx="8719458" cy="861774"/>
          </a:xfrm>
          <a:prstGeom prst="rect">
            <a:avLst/>
          </a:prstGeom>
        </p:spPr>
        <p:txBody>
          <a:bodyPr wrap="square">
            <a:spAutoFit/>
          </a:bodyPr>
          <a:lstStyle/>
          <a:p>
            <a:pPr algn="ctr"/>
            <a:r>
              <a:rPr lang="zh-CN" altLang="en-US" sz="3200" b="1" dirty="0" smtClean="0">
                <a:solidFill>
                  <a:schemeClr val="accent4"/>
                </a:solidFill>
              </a:rPr>
              <a:t>海关总署公告</a:t>
            </a:r>
            <a:r>
              <a:rPr lang="en-US" altLang="zh-CN" sz="3200" b="1" dirty="0" smtClean="0">
                <a:solidFill>
                  <a:schemeClr val="accent4"/>
                </a:solidFill>
              </a:rPr>
              <a:t>2016</a:t>
            </a:r>
            <a:r>
              <a:rPr lang="zh-CN" altLang="en-US" sz="3200" b="1" dirty="0" smtClean="0">
                <a:solidFill>
                  <a:schemeClr val="accent4"/>
                </a:solidFill>
              </a:rPr>
              <a:t>年第</a:t>
            </a:r>
            <a:r>
              <a:rPr lang="en-US" altLang="zh-CN" sz="3200" b="1" dirty="0" smtClean="0">
                <a:solidFill>
                  <a:schemeClr val="accent4"/>
                </a:solidFill>
              </a:rPr>
              <a:t>84</a:t>
            </a:r>
            <a:r>
              <a:rPr lang="zh-CN" altLang="en-US" sz="3200" b="1" dirty="0" smtClean="0">
                <a:solidFill>
                  <a:schemeClr val="accent4"/>
                </a:solidFill>
              </a:rPr>
              <a:t>号</a:t>
            </a:r>
            <a:endParaRPr lang="en-US" altLang="zh-CN" sz="3200" b="1" dirty="0" smtClean="0">
              <a:solidFill>
                <a:schemeClr val="accent4"/>
              </a:solidFill>
            </a:endParaRPr>
          </a:p>
          <a:p>
            <a:pPr algn="ctr"/>
            <a:r>
              <a:rPr lang="zh-CN" altLang="en-US" b="1" dirty="0" smtClean="0">
                <a:solidFill>
                  <a:schemeClr val="accent4"/>
                </a:solidFill>
              </a:rPr>
              <a:t>（</a:t>
            </a:r>
            <a:r>
              <a:rPr lang="zh-CN" altLang="en-US" b="1" dirty="0" smtClean="0">
                <a:solidFill>
                  <a:schemeClr val="accent4"/>
                </a:solidFill>
              </a:rPr>
              <a:t>关于中新（西兰）自贸协定原产地电子信息交换系统上线运行有关事宜的公告）</a:t>
            </a:r>
            <a:endParaRPr lang="zh-CN" altLang="en-US" b="1" dirty="0">
              <a:solidFill>
                <a:schemeClr val="accent4"/>
              </a:solidFill>
            </a:endParaRPr>
          </a:p>
        </p:txBody>
      </p:sp>
      <p:sp>
        <p:nvSpPr>
          <p:cNvPr id="6" name="椭圆 5"/>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08</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7" name="椭圆 6"/>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矩形 5"/>
          <p:cNvSpPr/>
          <p:nvPr/>
        </p:nvSpPr>
        <p:spPr>
          <a:xfrm>
            <a:off x="1121229" y="1992315"/>
            <a:ext cx="10145486" cy="4112793"/>
          </a:xfrm>
          <a:prstGeom prst="rect">
            <a:avLst/>
          </a:prstGeom>
        </p:spPr>
        <p:txBody>
          <a:bodyPr wrap="square">
            <a:spAutoFit/>
          </a:bodyPr>
          <a:lstStyle/>
          <a:p>
            <a:pPr>
              <a:lnSpc>
                <a:spcPct val="150000"/>
              </a:lnSpc>
            </a:pPr>
            <a:r>
              <a:rPr lang="zh-CN" altLang="en-US" sz="1600" b="1" dirty="0" smtClean="0">
                <a:solidFill>
                  <a:schemeClr val="accent4"/>
                </a:solidFill>
              </a:rPr>
              <a:t>　　为便利</a:t>
            </a:r>
            <a:r>
              <a:rPr lang="en-US" altLang="zh-CN" sz="1600" b="1" dirty="0" smtClean="0">
                <a:solidFill>
                  <a:schemeClr val="accent4"/>
                </a:solidFill>
              </a:rPr>
              <a:t>《</a:t>
            </a:r>
            <a:r>
              <a:rPr lang="zh-CN" altLang="en-US" sz="1600" b="1" dirty="0" smtClean="0">
                <a:solidFill>
                  <a:schemeClr val="accent4"/>
                </a:solidFill>
              </a:rPr>
              <a:t>中华人民共和国政府和大韩民国政府自由贸易协定</a:t>
            </a:r>
            <a:r>
              <a:rPr lang="en-US" altLang="zh-CN" sz="1600" b="1" dirty="0" smtClean="0">
                <a:solidFill>
                  <a:schemeClr val="accent4"/>
                </a:solidFill>
              </a:rPr>
              <a:t>》</a:t>
            </a:r>
            <a:r>
              <a:rPr lang="zh-CN" altLang="en-US" sz="1600" b="1" dirty="0" smtClean="0">
                <a:solidFill>
                  <a:schemeClr val="accent4"/>
                </a:solidFill>
              </a:rPr>
              <a:t>（以下简称</a:t>
            </a:r>
            <a:r>
              <a:rPr lang="en-US" altLang="zh-CN" sz="1600" b="1" dirty="0" smtClean="0">
                <a:solidFill>
                  <a:schemeClr val="accent4"/>
                </a:solidFill>
              </a:rPr>
              <a:t>《</a:t>
            </a:r>
            <a:r>
              <a:rPr lang="zh-CN" altLang="en-US" sz="1600" b="1" dirty="0" smtClean="0">
                <a:solidFill>
                  <a:schemeClr val="accent4"/>
                </a:solidFill>
              </a:rPr>
              <a:t>中韩自贸协定</a:t>
            </a:r>
            <a:r>
              <a:rPr lang="en-US" altLang="zh-CN" sz="1600" b="1" dirty="0" smtClean="0">
                <a:solidFill>
                  <a:schemeClr val="accent4"/>
                </a:solidFill>
              </a:rPr>
              <a:t>》</a:t>
            </a:r>
            <a:r>
              <a:rPr lang="zh-CN" altLang="en-US" sz="1600" b="1" dirty="0" smtClean="0">
                <a:solidFill>
                  <a:schemeClr val="accent4"/>
                </a:solidFill>
              </a:rPr>
              <a:t>）原产地电子信息交换的实施，简化原产地证书提交，现就有关事宜公告如下：　</a:t>
            </a:r>
          </a:p>
          <a:p>
            <a:pPr>
              <a:lnSpc>
                <a:spcPct val="150000"/>
              </a:lnSpc>
            </a:pPr>
            <a:r>
              <a:rPr lang="zh-CN" altLang="en-US" sz="1600" b="1" dirty="0" smtClean="0">
                <a:solidFill>
                  <a:schemeClr val="accent4"/>
                </a:solidFill>
              </a:rPr>
              <a:t>　　一、对于申报适用</a:t>
            </a:r>
            <a:r>
              <a:rPr lang="en-US" altLang="zh-CN" sz="1600" b="1" dirty="0" smtClean="0">
                <a:solidFill>
                  <a:schemeClr val="accent4"/>
                </a:solidFill>
              </a:rPr>
              <a:t>《</a:t>
            </a:r>
            <a:r>
              <a:rPr lang="zh-CN" altLang="en-US" sz="1600" b="1" dirty="0" smtClean="0">
                <a:solidFill>
                  <a:schemeClr val="accent4"/>
                </a:solidFill>
              </a:rPr>
              <a:t>中韩自贸协定</a:t>
            </a:r>
            <a:r>
              <a:rPr lang="en-US" altLang="zh-CN" sz="1600" b="1" dirty="0" smtClean="0">
                <a:solidFill>
                  <a:schemeClr val="accent4"/>
                </a:solidFill>
              </a:rPr>
              <a:t>》</a:t>
            </a:r>
            <a:r>
              <a:rPr lang="zh-CN" altLang="en-US" sz="1600" b="1" dirty="0" smtClean="0">
                <a:solidFill>
                  <a:schemeClr val="accent4"/>
                </a:solidFill>
              </a:rPr>
              <a:t>协定税率的货物，海关不再要求进口货物收货人或其代理人（以下简称“进口人”）在申报进口时提交原产地证书正本。海关认为有必要时，进口人应当补充提交相关原产地证书正本。</a:t>
            </a:r>
          </a:p>
          <a:p>
            <a:pPr>
              <a:lnSpc>
                <a:spcPct val="150000"/>
              </a:lnSpc>
            </a:pPr>
            <a:r>
              <a:rPr lang="zh-CN" altLang="en-US" sz="1600" b="1" dirty="0" smtClean="0">
                <a:solidFill>
                  <a:schemeClr val="accent4"/>
                </a:solidFill>
              </a:rPr>
              <a:t>　　二、对于报关单预录入客户端提示不存在原产地证书电子信息情形，进口人应当按照海关总署令第</a:t>
            </a:r>
            <a:r>
              <a:rPr lang="en-US" altLang="zh-CN" sz="1600" b="1" dirty="0" smtClean="0">
                <a:solidFill>
                  <a:schemeClr val="accent4"/>
                </a:solidFill>
              </a:rPr>
              <a:t>229</a:t>
            </a:r>
            <a:r>
              <a:rPr lang="zh-CN" altLang="en-US" sz="1600" b="1" dirty="0" smtClean="0">
                <a:solidFill>
                  <a:schemeClr val="accent4"/>
                </a:solidFill>
              </a:rPr>
              <a:t>号的有关规定进行原产地补充申报，申明适用协定税率，并可申请办理有关货物的担保放行手续。</a:t>
            </a:r>
          </a:p>
          <a:p>
            <a:pPr>
              <a:lnSpc>
                <a:spcPct val="150000"/>
              </a:lnSpc>
            </a:pPr>
            <a:r>
              <a:rPr lang="zh-CN" altLang="en-US" sz="1600" b="1" dirty="0" smtClean="0">
                <a:solidFill>
                  <a:schemeClr val="accent4"/>
                </a:solidFill>
              </a:rPr>
              <a:t>　　本公告自</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12</a:t>
            </a:r>
            <a:r>
              <a:rPr lang="zh-CN" altLang="en-US" sz="1600" b="1" dirty="0" smtClean="0">
                <a:solidFill>
                  <a:schemeClr val="accent4"/>
                </a:solidFill>
              </a:rPr>
              <a:t>月</a:t>
            </a:r>
            <a:r>
              <a:rPr lang="en-US" altLang="zh-CN" sz="1600" b="1" dirty="0" smtClean="0">
                <a:solidFill>
                  <a:schemeClr val="accent4"/>
                </a:solidFill>
              </a:rPr>
              <a:t>28</a:t>
            </a:r>
            <a:r>
              <a:rPr lang="zh-CN" altLang="en-US" sz="1600" b="1" dirty="0" smtClean="0">
                <a:solidFill>
                  <a:schemeClr val="accent4"/>
                </a:solidFill>
              </a:rPr>
              <a:t>日起施行。</a:t>
            </a:r>
          </a:p>
          <a:p>
            <a:pPr>
              <a:lnSpc>
                <a:spcPct val="150000"/>
              </a:lnSpc>
            </a:pPr>
            <a:r>
              <a:rPr lang="zh-CN" altLang="en-US" sz="1600" b="1" dirty="0" smtClean="0">
                <a:solidFill>
                  <a:schemeClr val="accent4"/>
                </a:solidFill>
              </a:rPr>
              <a:t>　　特此公告。</a:t>
            </a:r>
          </a:p>
          <a:p>
            <a:pPr algn="r">
              <a:lnSpc>
                <a:spcPct val="150000"/>
              </a:lnSpc>
            </a:pPr>
            <a:r>
              <a:rPr lang="zh-CN" altLang="en-US" sz="1600" b="1" dirty="0" smtClean="0">
                <a:solidFill>
                  <a:schemeClr val="accent4"/>
                </a:solidFill>
              </a:rPr>
              <a:t>　　海关总署</a:t>
            </a:r>
          </a:p>
          <a:p>
            <a:pPr algn="r">
              <a:lnSpc>
                <a:spcPct val="150000"/>
              </a:lnSpc>
            </a:pPr>
            <a:r>
              <a:rPr lang="zh-CN" altLang="en-US" sz="1600" b="1" dirty="0" smtClean="0">
                <a:solidFill>
                  <a:schemeClr val="accent4"/>
                </a:solidFill>
              </a:rPr>
              <a:t>　　</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12</a:t>
            </a:r>
            <a:r>
              <a:rPr lang="zh-CN" altLang="en-US" sz="1600" b="1" dirty="0" smtClean="0">
                <a:solidFill>
                  <a:schemeClr val="accent4"/>
                </a:solidFill>
              </a:rPr>
              <a:t>月</a:t>
            </a:r>
            <a:r>
              <a:rPr lang="en-US" altLang="zh-CN" sz="1600" b="1" dirty="0" smtClean="0">
                <a:solidFill>
                  <a:schemeClr val="accent4"/>
                </a:solidFill>
              </a:rPr>
              <a:t>27</a:t>
            </a:r>
            <a:r>
              <a:rPr lang="zh-CN" altLang="en-US" sz="1600" b="1" dirty="0" smtClean="0">
                <a:solidFill>
                  <a:schemeClr val="accent4"/>
                </a:solidFill>
              </a:rPr>
              <a:t>日</a:t>
            </a:r>
            <a:endParaRPr lang="zh-CN" altLang="en-US" sz="1600" b="1" dirty="0">
              <a:solidFill>
                <a:schemeClr val="accent4"/>
              </a:solidFill>
            </a:endParaRPr>
          </a:p>
        </p:txBody>
      </p:sp>
      <p:sp>
        <p:nvSpPr>
          <p:cNvPr id="7" name="矩形 6"/>
          <p:cNvSpPr/>
          <p:nvPr/>
        </p:nvSpPr>
        <p:spPr>
          <a:xfrm>
            <a:off x="3200401" y="1029678"/>
            <a:ext cx="6096000" cy="800219"/>
          </a:xfrm>
          <a:prstGeom prst="rect">
            <a:avLst/>
          </a:prstGeom>
          <a:solidFill>
            <a:schemeClr val="bg1">
              <a:lumMod val="85000"/>
            </a:schemeClr>
          </a:solidFill>
        </p:spPr>
        <p:style>
          <a:lnRef idx="2">
            <a:schemeClr val="accent4"/>
          </a:lnRef>
          <a:fillRef idx="1">
            <a:schemeClr val="lt1"/>
          </a:fillRef>
          <a:effectRef idx="0">
            <a:schemeClr val="accent4"/>
          </a:effectRef>
          <a:fontRef idx="minor">
            <a:schemeClr val="dk1"/>
          </a:fontRef>
        </p:style>
        <p:txBody>
          <a:bodyPr>
            <a:spAutoFit/>
          </a:bodyPr>
          <a:lstStyle/>
          <a:p>
            <a:pPr algn="ctr"/>
            <a:r>
              <a:rPr lang="zh-CN" altLang="en-US" sz="2800" b="1" dirty="0" smtClean="0">
                <a:solidFill>
                  <a:schemeClr val="tx1">
                    <a:lumMod val="65000"/>
                    <a:lumOff val="35000"/>
                  </a:schemeClr>
                </a:solidFill>
              </a:rPr>
              <a:t>海关总署公告</a:t>
            </a:r>
            <a:r>
              <a:rPr lang="en-US" altLang="zh-CN" sz="2800" b="1" dirty="0" smtClean="0">
                <a:solidFill>
                  <a:schemeClr val="tx1">
                    <a:lumMod val="65000"/>
                    <a:lumOff val="35000"/>
                  </a:schemeClr>
                </a:solidFill>
              </a:rPr>
              <a:t>2016</a:t>
            </a:r>
            <a:r>
              <a:rPr lang="zh-CN" altLang="en-US" sz="2800" b="1" dirty="0" smtClean="0">
                <a:solidFill>
                  <a:schemeClr val="tx1">
                    <a:lumMod val="65000"/>
                    <a:lumOff val="35000"/>
                  </a:schemeClr>
                </a:solidFill>
              </a:rPr>
              <a:t>年第</a:t>
            </a:r>
            <a:r>
              <a:rPr lang="en-US" altLang="zh-CN" sz="2800" b="1" dirty="0" smtClean="0">
                <a:solidFill>
                  <a:schemeClr val="tx1">
                    <a:lumMod val="65000"/>
                    <a:lumOff val="35000"/>
                  </a:schemeClr>
                </a:solidFill>
              </a:rPr>
              <a:t>85</a:t>
            </a:r>
            <a:r>
              <a:rPr lang="zh-CN" altLang="en-US" sz="2800" b="1" dirty="0" smtClean="0">
                <a:solidFill>
                  <a:schemeClr val="tx1">
                    <a:lumMod val="65000"/>
                    <a:lumOff val="35000"/>
                  </a:schemeClr>
                </a:solidFill>
              </a:rPr>
              <a:t>号</a:t>
            </a:r>
            <a:endParaRPr lang="en-US" altLang="zh-CN" sz="2800" b="1" dirty="0" smtClean="0">
              <a:solidFill>
                <a:schemeClr val="tx1">
                  <a:lumMod val="65000"/>
                  <a:lumOff val="35000"/>
                </a:schemeClr>
              </a:solidFill>
            </a:endParaRPr>
          </a:p>
          <a:p>
            <a:pPr algn="ctr"/>
            <a:r>
              <a:rPr lang="zh-CN" altLang="en-US" b="1" dirty="0" smtClean="0">
                <a:solidFill>
                  <a:schemeClr val="tx1">
                    <a:lumMod val="65000"/>
                    <a:lumOff val="35000"/>
                  </a:schemeClr>
                </a:solidFill>
              </a:rPr>
              <a:t>（</a:t>
            </a:r>
            <a:r>
              <a:rPr lang="zh-CN" altLang="en-US" b="1" dirty="0" smtClean="0">
                <a:solidFill>
                  <a:schemeClr val="tx1">
                    <a:lumMod val="65000"/>
                    <a:lumOff val="35000"/>
                  </a:schemeClr>
                </a:solidFill>
              </a:rPr>
              <a:t>关于简化中韩自贸协定项下原产地证书提交要求的公告 ）</a:t>
            </a:r>
          </a:p>
        </p:txBody>
      </p:sp>
      <p:sp>
        <p:nvSpPr>
          <p:cNvPr id="8" name="椭圆 7"/>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09</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9" name="椭圆 8"/>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0" name="椭圆 9"/>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08" name="椭圆 107"/>
          <p:cNvSpPr/>
          <p:nvPr/>
        </p:nvSpPr>
        <p:spPr>
          <a:xfrm>
            <a:off x="2685044" y="2437314"/>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2685124" y="3634742"/>
            <a:ext cx="1487836" cy="1487836"/>
          </a:xfrm>
          <a:prstGeom prst="ellipse">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矩形 113"/>
          <p:cNvSpPr/>
          <p:nvPr/>
        </p:nvSpPr>
        <p:spPr>
          <a:xfrm>
            <a:off x="4612260" y="703108"/>
            <a:ext cx="2967480" cy="923330"/>
          </a:xfrm>
          <a:prstGeom prst="rect">
            <a:avLst/>
          </a:prstGeom>
          <a:noFill/>
        </p:spPr>
        <p:txBody>
          <a:bodyPr wrap="none" lIns="91440" tIns="45720" rIns="91440" bIns="45720">
            <a:spAutoFit/>
          </a:bodyPr>
          <a:lstStyle/>
          <a:p>
            <a:pPr algn="ctr"/>
            <a:r>
              <a:rPr lang="zh-CN" altLang="en-US"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政策解读</a:t>
            </a:r>
            <a:endParaRPr lang="zh-CN"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5" name="TextBox 114"/>
          <p:cNvSpPr txBox="1"/>
          <p:nvPr/>
        </p:nvSpPr>
        <p:spPr>
          <a:xfrm>
            <a:off x="3080658" y="2830286"/>
            <a:ext cx="805543" cy="707886"/>
          </a:xfrm>
          <a:prstGeom prst="rect">
            <a:avLst/>
          </a:prstGeom>
          <a:noFill/>
        </p:spPr>
        <p:txBody>
          <a:bodyPr wrap="square" rtlCol="0">
            <a:spAutoFit/>
          </a:bodyPr>
          <a:lstStyle/>
          <a:p>
            <a:r>
              <a:rPr lang="en-US" altLang="zh-CN" sz="4000" dirty="0" smtClean="0">
                <a:solidFill>
                  <a:schemeClr val="bg1"/>
                </a:solidFill>
              </a:rPr>
              <a:t>01</a:t>
            </a:r>
            <a:endParaRPr lang="zh-CN" altLang="en-US" sz="4000" dirty="0">
              <a:solidFill>
                <a:schemeClr val="bg1"/>
              </a:solidFill>
            </a:endParaRPr>
          </a:p>
        </p:txBody>
      </p:sp>
      <p:sp>
        <p:nvSpPr>
          <p:cNvPr id="116" name="TextBox 115"/>
          <p:cNvSpPr txBox="1"/>
          <p:nvPr/>
        </p:nvSpPr>
        <p:spPr>
          <a:xfrm>
            <a:off x="3113315" y="4038600"/>
            <a:ext cx="740228" cy="707886"/>
          </a:xfrm>
          <a:prstGeom prst="rect">
            <a:avLst/>
          </a:prstGeom>
          <a:noFill/>
        </p:spPr>
        <p:txBody>
          <a:bodyPr wrap="square" rtlCol="0">
            <a:spAutoFit/>
          </a:bodyPr>
          <a:lstStyle/>
          <a:p>
            <a:r>
              <a:rPr lang="en-US" altLang="zh-CN" sz="4000" dirty="0" smtClean="0">
                <a:solidFill>
                  <a:schemeClr val="bg1"/>
                </a:solidFill>
              </a:rPr>
              <a:t>02</a:t>
            </a:r>
            <a:endParaRPr lang="zh-CN" altLang="en-US" sz="4000" dirty="0">
              <a:solidFill>
                <a:schemeClr val="bg1"/>
              </a:solidFill>
            </a:endParaRPr>
          </a:p>
        </p:txBody>
      </p:sp>
      <p:sp>
        <p:nvSpPr>
          <p:cNvPr id="117" name="圆角矩形 116"/>
          <p:cNvSpPr/>
          <p:nvPr/>
        </p:nvSpPr>
        <p:spPr>
          <a:xfrm>
            <a:off x="4191001" y="2862943"/>
            <a:ext cx="4844143"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a:off x="4191001" y="4093029"/>
            <a:ext cx="4844143" cy="718457"/>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rot="19067135">
            <a:off x="929989" y="4798665"/>
            <a:ext cx="1257291" cy="1880858"/>
            <a:chOff x="9988518" y="4007302"/>
            <a:chExt cx="1257291" cy="1880858"/>
          </a:xfrm>
        </p:grpSpPr>
        <p:sp>
          <p:nvSpPr>
            <p:cNvPr id="120" name="等腰三角形 119"/>
            <p:cNvSpPr/>
            <p:nvPr/>
          </p:nvSpPr>
          <p:spPr>
            <a:xfrm rot="13945919">
              <a:off x="10303310" y="4034318"/>
              <a:ext cx="391729" cy="337697"/>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1" name="等腰三角形 120"/>
            <p:cNvSpPr/>
            <p:nvPr/>
          </p:nvSpPr>
          <p:spPr>
            <a:xfrm rot="8598772">
              <a:off x="10372801" y="5007513"/>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2" name="等腰三角形 121"/>
            <p:cNvSpPr/>
            <p:nvPr/>
          </p:nvSpPr>
          <p:spPr>
            <a:xfrm rot="8598772">
              <a:off x="10879854" y="4946293"/>
              <a:ext cx="266912" cy="230096"/>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grpSp>
          <p:nvGrpSpPr>
            <p:cNvPr id="123" name="组合 45"/>
            <p:cNvGrpSpPr/>
            <p:nvPr/>
          </p:nvGrpSpPr>
          <p:grpSpPr>
            <a:xfrm rot="7938589">
              <a:off x="9932817" y="4575168"/>
              <a:ext cx="1368693" cy="1257291"/>
              <a:chOff x="1145739" y="762009"/>
              <a:chExt cx="1001675" cy="920146"/>
            </a:xfrm>
          </p:grpSpPr>
          <p:sp>
            <p:nvSpPr>
              <p:cNvPr id="124" name="等腰三角形 123"/>
              <p:cNvSpPr/>
              <p:nvPr/>
            </p:nvSpPr>
            <p:spPr>
              <a:xfrm rot="1020767">
                <a:off x="1286833" y="792672"/>
                <a:ext cx="860581" cy="741879"/>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C20F"/>
                  </a:solidFill>
                  <a:latin typeface="微软雅黑" pitchFamily="34" charset="-122"/>
                  <a:ea typeface="微软雅黑" pitchFamily="34" charset="-122"/>
                </a:endParaRPr>
              </a:p>
            </p:txBody>
          </p:sp>
          <p:sp>
            <p:nvSpPr>
              <p:cNvPr id="125" name="椭圆 124"/>
              <p:cNvSpPr/>
              <p:nvPr/>
            </p:nvSpPr>
            <p:spPr>
              <a:xfrm rot="18818926">
                <a:off x="1145739" y="136078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6" name="椭圆 125"/>
              <p:cNvSpPr/>
              <p:nvPr/>
            </p:nvSpPr>
            <p:spPr>
              <a:xfrm rot="18818926">
                <a:off x="1787028" y="762009"/>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sp>
            <p:nvSpPr>
              <p:cNvPr id="127" name="椭圆 126"/>
              <p:cNvSpPr/>
              <p:nvPr/>
            </p:nvSpPr>
            <p:spPr>
              <a:xfrm rot="18818926">
                <a:off x="1971488" y="1598106"/>
                <a:ext cx="84049" cy="84049"/>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grpSp>
      </p:grpSp>
      <p:grpSp>
        <p:nvGrpSpPr>
          <p:cNvPr id="128" name="组合 127"/>
          <p:cNvGrpSpPr/>
          <p:nvPr/>
        </p:nvGrpSpPr>
        <p:grpSpPr>
          <a:xfrm>
            <a:off x="8626464" y="556496"/>
            <a:ext cx="3097450" cy="2152130"/>
            <a:chOff x="912737" y="565770"/>
            <a:chExt cx="3097450" cy="2152130"/>
          </a:xfrm>
        </p:grpSpPr>
        <p:sp>
          <p:nvSpPr>
            <p:cNvPr id="129" name="等腰三角形 128"/>
            <p:cNvSpPr/>
            <p:nvPr/>
          </p:nvSpPr>
          <p:spPr>
            <a:xfrm rot="18941696">
              <a:off x="2822785" y="2021207"/>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0" name="等腰三角形 129"/>
            <p:cNvSpPr/>
            <p:nvPr/>
          </p:nvSpPr>
          <p:spPr>
            <a:xfrm rot="3678182">
              <a:off x="2802171" y="1181956"/>
              <a:ext cx="397226" cy="342435"/>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1" name="等腰三角形 130"/>
            <p:cNvSpPr/>
            <p:nvPr/>
          </p:nvSpPr>
          <p:spPr>
            <a:xfrm rot="9480000">
              <a:off x="3485946" y="2487804"/>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2" name="等腰三角形 131"/>
            <p:cNvSpPr/>
            <p:nvPr/>
          </p:nvSpPr>
          <p:spPr>
            <a:xfrm rot="1020767">
              <a:off x="1218249" y="749218"/>
              <a:ext cx="945160" cy="814792"/>
            </a:xfrm>
            <a:prstGeom prst="triangl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3" name="等腰三角形 132"/>
            <p:cNvSpPr/>
            <p:nvPr/>
          </p:nvSpPr>
          <p:spPr>
            <a:xfrm rot="1020767">
              <a:off x="1105528" y="607668"/>
              <a:ext cx="1175902" cy="1013706"/>
            </a:xfrm>
            <a:prstGeom prst="triangle">
              <a:avLst/>
            </a:prstGeom>
            <a:noFill/>
            <a:ln>
              <a:solidFill>
                <a:srgbClr val="FFC2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4" name="椭圆 133"/>
            <p:cNvSpPr/>
            <p:nvPr/>
          </p:nvSpPr>
          <p:spPr>
            <a:xfrm rot="18818926">
              <a:off x="912737" y="1383941"/>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rot="18818926">
              <a:off x="1788997" y="565770"/>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rot="18818926">
              <a:off x="2041044" y="1708216"/>
              <a:ext cx="114845" cy="114845"/>
            </a:xfrm>
            <a:prstGeom prst="ellipse">
              <a:avLst/>
            </a:prstGeom>
            <a:solidFill>
              <a:srgbClr val="FFC2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2"/>
            <p:cNvGrpSpPr/>
            <p:nvPr/>
          </p:nvGrpSpPr>
          <p:grpSpPr>
            <a:xfrm rot="8977127">
              <a:off x="3563479" y="1987179"/>
              <a:ext cx="446708" cy="334617"/>
              <a:chOff x="2822785" y="1265179"/>
              <a:chExt cx="930073" cy="696693"/>
            </a:xfrm>
          </p:grpSpPr>
          <p:sp>
            <p:nvSpPr>
              <p:cNvPr id="138" name="等腰三角形 137"/>
              <p:cNvSpPr/>
              <p:nvPr/>
            </p:nvSpPr>
            <p:spPr>
              <a:xfrm rot="18941696">
                <a:off x="2822785" y="1265179"/>
                <a:ext cx="266912" cy="230096"/>
              </a:xfrm>
              <a:prstGeom prst="triangle">
                <a:avLst/>
              </a:prstGeom>
              <a:solidFill>
                <a:srgbClr val="84CB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sp>
            <p:nvSpPr>
              <p:cNvPr id="139" name="等腰三角形 138"/>
              <p:cNvSpPr/>
              <p:nvPr/>
            </p:nvSpPr>
            <p:spPr>
              <a:xfrm rot="9480000">
                <a:off x="3485946" y="1731776"/>
                <a:ext cx="266912" cy="230096"/>
              </a:xfrm>
              <a:prstGeom prst="triangle">
                <a:avLst/>
              </a:prstGeom>
              <a:solidFill>
                <a:srgbClr val="29B9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20F"/>
                  </a:solidFill>
                </a:endParaRPr>
              </a:p>
            </p:txBody>
          </p:sp>
        </p:grpSp>
      </p:grpSp>
      <p:sp>
        <p:nvSpPr>
          <p:cNvPr id="140" name="TextBox 139"/>
          <p:cNvSpPr txBox="1"/>
          <p:nvPr/>
        </p:nvSpPr>
        <p:spPr>
          <a:xfrm>
            <a:off x="4615543" y="2917369"/>
            <a:ext cx="3788229" cy="646331"/>
          </a:xfrm>
          <a:prstGeom prst="rect">
            <a:avLst/>
          </a:prstGeom>
          <a:noFill/>
        </p:spPr>
        <p:txBody>
          <a:bodyPr wrap="square" rtlCol="0">
            <a:spAutoFit/>
          </a:bodyPr>
          <a:lstStyle/>
          <a:p>
            <a:r>
              <a:rPr lang="zh-CN" altLang="en-US" b="1" dirty="0" smtClean="0">
                <a:solidFill>
                  <a:schemeClr val="bg1"/>
                </a:solidFill>
              </a:rPr>
              <a:t>解读 ▏ </a:t>
            </a:r>
            <a:r>
              <a:rPr lang="en-US" altLang="zh-CN" b="1" dirty="0" smtClean="0">
                <a:solidFill>
                  <a:schemeClr val="bg1"/>
                </a:solidFill>
              </a:rPr>
              <a:t>2017</a:t>
            </a:r>
            <a:r>
              <a:rPr lang="zh-CN" altLang="en-US" b="1" dirty="0" smtClean="0">
                <a:solidFill>
                  <a:schemeClr val="bg1"/>
                </a:solidFill>
              </a:rPr>
              <a:t>版</a:t>
            </a:r>
            <a:r>
              <a:rPr lang="en-US" altLang="zh-CN" b="1" dirty="0" smtClean="0">
                <a:solidFill>
                  <a:schemeClr val="bg1"/>
                </a:solidFill>
              </a:rPr>
              <a:t>《</a:t>
            </a:r>
            <a:r>
              <a:rPr lang="zh-CN" altLang="en-US" b="1" dirty="0" smtClean="0">
                <a:solidFill>
                  <a:schemeClr val="bg1"/>
                </a:solidFill>
              </a:rPr>
              <a:t>协调制度</a:t>
            </a:r>
            <a:r>
              <a:rPr lang="en-US" altLang="zh-CN" b="1" dirty="0" smtClean="0">
                <a:solidFill>
                  <a:schemeClr val="bg1"/>
                </a:solidFill>
              </a:rPr>
              <a:t>》</a:t>
            </a:r>
            <a:r>
              <a:rPr lang="zh-CN" altLang="en-US" b="1" dirty="0" smtClean="0">
                <a:solidFill>
                  <a:schemeClr val="bg1"/>
                </a:solidFill>
              </a:rPr>
              <a:t>调整了哪些？需要注意什么？</a:t>
            </a:r>
            <a:endParaRPr lang="zh-CN" altLang="en-US" b="1" dirty="0">
              <a:solidFill>
                <a:schemeClr val="bg1"/>
              </a:solidFill>
            </a:endParaRPr>
          </a:p>
        </p:txBody>
      </p:sp>
      <p:sp>
        <p:nvSpPr>
          <p:cNvPr id="141" name="TextBox 140"/>
          <p:cNvSpPr txBox="1"/>
          <p:nvPr/>
        </p:nvSpPr>
        <p:spPr>
          <a:xfrm>
            <a:off x="4615543" y="4288972"/>
            <a:ext cx="3788229" cy="646331"/>
          </a:xfrm>
          <a:prstGeom prst="rect">
            <a:avLst/>
          </a:prstGeom>
          <a:noFill/>
        </p:spPr>
        <p:txBody>
          <a:bodyPr wrap="square" rtlCol="0">
            <a:spAutoFit/>
          </a:bodyPr>
          <a:lstStyle/>
          <a:p>
            <a:r>
              <a:rPr lang="zh-CN" altLang="en-US" b="1" dirty="0" smtClean="0">
                <a:solidFill>
                  <a:schemeClr val="bg1"/>
                </a:solidFill>
              </a:rPr>
              <a:t>解读 ▏进出境修理物品怎么报？</a:t>
            </a:r>
          </a:p>
          <a:p>
            <a:endParaRPr lang="zh-CN" altLang="en-US"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strVal val="4/3*#ppt_w"/>
                                          </p:val>
                                        </p:tav>
                                        <p:tav tm="100000">
                                          <p:val>
                                            <p:strVal val="#ppt_w"/>
                                          </p:val>
                                        </p:tav>
                                      </p:tavLst>
                                    </p:anim>
                                    <p:anim calcmode="lin" valueType="num">
                                      <p:cBhvr>
                                        <p:cTn id="8" dur="500" fill="hold"/>
                                        <p:tgtEl>
                                          <p:spTgt spid="108"/>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109"/>
                                        </p:tgtEl>
                                        <p:attrNameLst>
                                          <p:attrName>style.visibility</p:attrName>
                                        </p:attrNameLst>
                                      </p:cBhvr>
                                      <p:to>
                                        <p:strVal val="visible"/>
                                      </p:to>
                                    </p:set>
                                    <p:anim calcmode="lin" valueType="num">
                                      <p:cBhvr>
                                        <p:cTn id="12" dur="500" fill="hold"/>
                                        <p:tgtEl>
                                          <p:spTgt spid="109"/>
                                        </p:tgtEl>
                                        <p:attrNameLst>
                                          <p:attrName>ppt_w</p:attrName>
                                        </p:attrNameLst>
                                      </p:cBhvr>
                                      <p:tavLst>
                                        <p:tav tm="0">
                                          <p:val>
                                            <p:strVal val="4/3*#ppt_w"/>
                                          </p:val>
                                        </p:tav>
                                        <p:tav tm="100000">
                                          <p:val>
                                            <p:strVal val="#ppt_w"/>
                                          </p:val>
                                        </p:tav>
                                      </p:tavLst>
                                    </p:anim>
                                    <p:anim calcmode="lin" valueType="num">
                                      <p:cBhvr>
                                        <p:cTn id="13" dur="500" fill="hold"/>
                                        <p:tgtEl>
                                          <p:spTgt spid="109"/>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441378" y="2111829"/>
            <a:ext cx="5453743" cy="364671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5" name="矩形 14"/>
          <p:cNvSpPr/>
          <p:nvPr/>
        </p:nvSpPr>
        <p:spPr>
          <a:xfrm>
            <a:off x="2144130" y="1208705"/>
            <a:ext cx="8230138"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2400" b="1" dirty="0" smtClean="0"/>
              <a:t>解读    ▏ </a:t>
            </a:r>
            <a:r>
              <a:rPr lang="en-US" altLang="zh-CN" sz="2400" b="1" dirty="0" smtClean="0"/>
              <a:t>2017</a:t>
            </a:r>
            <a:r>
              <a:rPr lang="zh-CN" altLang="en-US" sz="2400" b="1" dirty="0" smtClean="0"/>
              <a:t>版</a:t>
            </a:r>
            <a:r>
              <a:rPr lang="en-US" altLang="zh-CN" sz="2400" b="1" dirty="0" smtClean="0"/>
              <a:t>《</a:t>
            </a:r>
            <a:r>
              <a:rPr lang="zh-CN" altLang="en-US" sz="2400" b="1" dirty="0" smtClean="0"/>
              <a:t>协调制度</a:t>
            </a:r>
            <a:r>
              <a:rPr lang="en-US" altLang="zh-CN" sz="2400" b="1" dirty="0" smtClean="0"/>
              <a:t>》</a:t>
            </a:r>
            <a:r>
              <a:rPr lang="zh-CN" altLang="en-US" sz="2400" b="1" dirty="0" smtClean="0"/>
              <a:t>调整了哪些？需要注意什么？</a:t>
            </a:r>
            <a:endParaRPr lang="zh-CN" altLang="en-US" sz="2400" b="1" dirty="0"/>
          </a:p>
        </p:txBody>
      </p:sp>
      <p:pic>
        <p:nvPicPr>
          <p:cNvPr id="16" name="图片 15" descr="11284670_162641413170_2.png"/>
          <p:cNvPicPr>
            <a:picLocks noChangeAspect="1"/>
          </p:cNvPicPr>
          <p:nvPr/>
        </p:nvPicPr>
        <p:blipFill>
          <a:blip r:embed="rId3" cstate="print"/>
          <a:stretch>
            <a:fillRect/>
          </a:stretch>
        </p:blipFill>
        <p:spPr>
          <a:xfrm>
            <a:off x="1987940" y="2046513"/>
            <a:ext cx="4208657" cy="4049486"/>
          </a:xfrm>
          <a:prstGeom prst="rect">
            <a:avLst/>
          </a:prstGeom>
        </p:spPr>
      </p:pic>
      <p:sp>
        <p:nvSpPr>
          <p:cNvPr id="19" name="矩形 18"/>
          <p:cNvSpPr/>
          <p:nvPr/>
        </p:nvSpPr>
        <p:spPr>
          <a:xfrm>
            <a:off x="4969116" y="3522506"/>
            <a:ext cx="4583306" cy="646331"/>
          </a:xfrm>
          <a:prstGeom prst="rect">
            <a:avLst/>
          </a:prstGeom>
          <a:noFill/>
        </p:spPr>
        <p:txBody>
          <a:bodyPr wrap="none" lIns="91440" tIns="45720" rIns="91440" bIns="45720">
            <a:spAutoFit/>
          </a:bodyPr>
          <a:lstStyle/>
          <a:p>
            <a:pPr algn="ctr"/>
            <a:r>
              <a:rPr lang="zh-CN" altLang="en-US"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rId4" action="ppaction://hlinkfile"/>
              </a:rPr>
              <a:t>点这个链接看详情哦</a:t>
            </a:r>
            <a:r>
              <a:rPr lang="en-US" altLang="zh-CN" sz="3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hlinkClick r:id="rId4" action="ppaction://hlinkfile"/>
              </a:rPr>
              <a:t>~</a:t>
            </a:r>
            <a:endParaRPr lang="zh-CN" altLang="en-US"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3918503" y="914791"/>
            <a:ext cx="4637668" cy="461665"/>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dirty="0" smtClean="0"/>
              <a:t>解读    ▏进出境修理物品怎么报？</a:t>
            </a:r>
          </a:p>
        </p:txBody>
      </p:sp>
      <p:sp>
        <p:nvSpPr>
          <p:cNvPr id="4" name="椭圆 3"/>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5" name="椭圆 4"/>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6" name="椭圆 5"/>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TextBox 6"/>
          <p:cNvSpPr txBox="1"/>
          <p:nvPr/>
        </p:nvSpPr>
        <p:spPr>
          <a:xfrm>
            <a:off x="1251857" y="1643743"/>
            <a:ext cx="9677399" cy="830997"/>
          </a:xfrm>
          <a:prstGeom prst="rect">
            <a:avLst/>
          </a:prstGeom>
          <a:noFill/>
        </p:spPr>
        <p:txBody>
          <a:bodyPr wrap="square" rtlCol="0">
            <a:spAutoFit/>
          </a:bodyPr>
          <a:lstStyle/>
          <a:p>
            <a:r>
              <a:rPr lang="zh-CN" altLang="en-US" sz="1600" b="1" dirty="0" smtClean="0">
                <a:solidFill>
                  <a:schemeClr val="accent4"/>
                </a:solidFill>
              </a:rPr>
              <a:t>★   </a:t>
            </a:r>
            <a:r>
              <a:rPr lang="zh-CN" altLang="en-US" sz="1600" b="1" dirty="0" smtClean="0">
                <a:solidFill>
                  <a:schemeClr val="bg1"/>
                </a:solidFill>
              </a:rPr>
              <a:t>货物需要进</a:t>
            </a:r>
            <a:r>
              <a:rPr lang="en-US" altLang="zh-CN" sz="1600" b="1" dirty="0" smtClean="0">
                <a:solidFill>
                  <a:schemeClr val="bg1"/>
                </a:solidFill>
              </a:rPr>
              <a:t>/</a:t>
            </a:r>
            <a:r>
              <a:rPr lang="zh-CN" altLang="en-US" sz="1600" b="1" dirty="0" smtClean="0">
                <a:solidFill>
                  <a:schemeClr val="bg1"/>
                </a:solidFill>
              </a:rPr>
              <a:t>出境维修怎么办？怎么向海关申报？、</a:t>
            </a:r>
            <a:endParaRPr lang="en-US" altLang="zh-CN" sz="1600" b="1" dirty="0" smtClean="0">
              <a:solidFill>
                <a:schemeClr val="bg1"/>
              </a:solidFill>
            </a:endParaRPr>
          </a:p>
          <a:p>
            <a:endParaRPr lang="en-US" altLang="zh-CN" sz="1600" b="1" dirty="0" smtClean="0">
              <a:solidFill>
                <a:schemeClr val="bg1"/>
              </a:solidFill>
            </a:endParaRPr>
          </a:p>
          <a:p>
            <a:r>
              <a:rPr lang="en-US" altLang="zh-CN" sz="1600" b="1" dirty="0" smtClean="0">
                <a:solidFill>
                  <a:schemeClr val="accent6">
                    <a:lumMod val="75000"/>
                  </a:schemeClr>
                </a:solidFill>
              </a:rPr>
              <a:t>        </a:t>
            </a:r>
            <a:r>
              <a:rPr lang="zh-CN" altLang="en-US" sz="1600" b="1" dirty="0" smtClean="0">
                <a:solidFill>
                  <a:schemeClr val="accent6">
                    <a:lumMod val="75000"/>
                  </a:schemeClr>
                </a:solidFill>
              </a:rPr>
              <a:t>进出境修理物品专用的监管方式</a:t>
            </a:r>
            <a:r>
              <a:rPr lang="en-US" altLang="zh-CN" sz="1600" b="1" dirty="0" smtClean="0">
                <a:solidFill>
                  <a:schemeClr val="accent6">
                    <a:lumMod val="75000"/>
                  </a:schemeClr>
                </a:solidFill>
              </a:rPr>
              <a:t>——</a:t>
            </a:r>
            <a:r>
              <a:rPr lang="zh-CN" altLang="en-US" sz="1600" b="1" dirty="0" smtClean="0">
                <a:solidFill>
                  <a:schemeClr val="accent6">
                    <a:lumMod val="75000"/>
                  </a:schemeClr>
                </a:solidFill>
              </a:rPr>
              <a:t>“修理物品”，监管方式代码“</a:t>
            </a:r>
            <a:r>
              <a:rPr lang="en-US" altLang="zh-CN" sz="1600" b="1" dirty="0" smtClean="0">
                <a:solidFill>
                  <a:schemeClr val="accent6">
                    <a:lumMod val="75000"/>
                  </a:schemeClr>
                </a:solidFill>
              </a:rPr>
              <a:t>1300</a:t>
            </a:r>
            <a:r>
              <a:rPr lang="zh-CN" altLang="en-US" sz="1600" b="1" dirty="0" smtClean="0">
                <a:solidFill>
                  <a:schemeClr val="accent6">
                    <a:lumMod val="75000"/>
                  </a:schemeClr>
                </a:solidFill>
              </a:rPr>
              <a:t>”。</a:t>
            </a:r>
            <a:endParaRPr lang="zh-CN" altLang="en-US" sz="1600" b="1" dirty="0">
              <a:solidFill>
                <a:schemeClr val="accent6">
                  <a:lumMod val="75000"/>
                </a:schemeClr>
              </a:solidFill>
            </a:endParaRPr>
          </a:p>
        </p:txBody>
      </p:sp>
      <p:sp>
        <p:nvSpPr>
          <p:cNvPr id="8" name="矩形 7"/>
          <p:cNvSpPr/>
          <p:nvPr/>
        </p:nvSpPr>
        <p:spPr>
          <a:xfrm>
            <a:off x="1229165" y="2776252"/>
            <a:ext cx="10070206" cy="3693319"/>
          </a:xfrm>
          <a:prstGeom prst="rect">
            <a:avLst/>
          </a:prstGeom>
        </p:spPr>
        <p:txBody>
          <a:bodyPr wrap="square">
            <a:spAutoFit/>
          </a:bodyPr>
          <a:lstStyle/>
          <a:p>
            <a:r>
              <a:rPr lang="zh-CN" altLang="en-US" b="1" dirty="0" smtClean="0">
                <a:solidFill>
                  <a:schemeClr val="accent4"/>
                </a:solidFill>
              </a:rPr>
              <a:t>✎  定义</a:t>
            </a:r>
            <a:endParaRPr lang="en-US" altLang="zh-CN" b="1" dirty="0" smtClean="0">
              <a:solidFill>
                <a:schemeClr val="accent4"/>
              </a:solidFill>
            </a:endParaRPr>
          </a:p>
          <a:p>
            <a:r>
              <a:rPr lang="zh-CN" altLang="en-US" b="1" dirty="0" smtClean="0">
                <a:solidFill>
                  <a:schemeClr val="accent4"/>
                </a:solidFill>
              </a:rPr>
              <a:t>进出境修理物品是指进出境或出境维护修理的货物、物品。监管方式代码“</a:t>
            </a:r>
            <a:r>
              <a:rPr lang="en-US" altLang="zh-CN" b="1" dirty="0" smtClean="0">
                <a:solidFill>
                  <a:schemeClr val="accent4"/>
                </a:solidFill>
              </a:rPr>
              <a:t>1300</a:t>
            </a:r>
            <a:r>
              <a:rPr lang="zh-CN" altLang="en-US" b="1" dirty="0" smtClean="0">
                <a:solidFill>
                  <a:schemeClr val="accent4"/>
                </a:solidFill>
              </a:rPr>
              <a:t>”，简称“修理物品”。</a:t>
            </a:r>
            <a:endParaRPr lang="en-US" altLang="zh-CN" b="1" dirty="0" smtClean="0">
              <a:solidFill>
                <a:schemeClr val="accent4"/>
              </a:solidFill>
            </a:endParaRPr>
          </a:p>
          <a:p>
            <a:endParaRPr lang="en-US" altLang="zh-CN" b="1" dirty="0" smtClean="0">
              <a:solidFill>
                <a:schemeClr val="accent4"/>
              </a:solidFill>
            </a:endParaRPr>
          </a:p>
          <a:p>
            <a:r>
              <a:rPr lang="zh-CN" altLang="en-US" b="1" dirty="0" smtClean="0">
                <a:solidFill>
                  <a:schemeClr val="accent4"/>
                </a:solidFill>
              </a:rPr>
              <a:t>✎  适用范围</a:t>
            </a:r>
            <a:endParaRPr lang="en-US" altLang="zh-CN" b="1" dirty="0" smtClean="0">
              <a:solidFill>
                <a:schemeClr val="accent4"/>
              </a:solidFill>
            </a:endParaRPr>
          </a:p>
          <a:p>
            <a:r>
              <a:rPr lang="zh-CN" altLang="en-US" b="1" dirty="0" smtClean="0">
                <a:solidFill>
                  <a:schemeClr val="accent4"/>
                </a:solidFill>
              </a:rPr>
              <a:t>适用于各类进出境维修的货物，以及修理货物维修所用的原材料、零部件。</a:t>
            </a:r>
            <a:endParaRPr lang="en-US" altLang="zh-CN" b="1" dirty="0" smtClean="0">
              <a:solidFill>
                <a:schemeClr val="accent4"/>
              </a:solidFill>
            </a:endParaRPr>
          </a:p>
          <a:p>
            <a:endParaRPr lang="en-US" altLang="zh-CN" b="1" dirty="0" smtClean="0">
              <a:solidFill>
                <a:schemeClr val="accent4"/>
              </a:solidFill>
            </a:endParaRPr>
          </a:p>
          <a:p>
            <a:r>
              <a:rPr lang="zh-CN" altLang="en-US" b="1" dirty="0" smtClean="0">
                <a:solidFill>
                  <a:schemeClr val="accent4"/>
                </a:solidFill>
              </a:rPr>
              <a:t>✎  以下情况不适用本监管方式</a:t>
            </a:r>
            <a:endParaRPr lang="en-US" altLang="zh-CN" b="1" dirty="0" smtClean="0">
              <a:solidFill>
                <a:schemeClr val="accent4"/>
              </a:solidFill>
            </a:endParaRPr>
          </a:p>
          <a:p>
            <a:r>
              <a:rPr lang="en-US" altLang="zh-CN" b="1" dirty="0" smtClean="0">
                <a:solidFill>
                  <a:schemeClr val="accent4"/>
                </a:solidFill>
              </a:rPr>
              <a:t>①  </a:t>
            </a:r>
            <a:r>
              <a:rPr lang="zh-CN" altLang="en-US" b="1" dirty="0" smtClean="0">
                <a:solidFill>
                  <a:schemeClr val="accent4"/>
                </a:solidFill>
              </a:rPr>
              <a:t>按加工贸易保税货物管理的进出境维修业务。</a:t>
            </a:r>
            <a:endParaRPr lang="en-US" altLang="zh-CN" b="1" dirty="0" smtClean="0">
              <a:solidFill>
                <a:schemeClr val="accent4"/>
              </a:solidFill>
            </a:endParaRPr>
          </a:p>
          <a:p>
            <a:r>
              <a:rPr lang="en-US" altLang="zh-CN" b="1" dirty="0" smtClean="0">
                <a:solidFill>
                  <a:schemeClr val="accent4"/>
                </a:solidFill>
              </a:rPr>
              <a:t>②  </a:t>
            </a:r>
            <a:r>
              <a:rPr lang="zh-CN" altLang="en-US" b="1" dirty="0" smtClean="0">
                <a:solidFill>
                  <a:schemeClr val="accent4"/>
                </a:solidFill>
              </a:rPr>
              <a:t>加工贸易进口料件和出口成品进出境维修，分别适用来料料件退换（</a:t>
            </a:r>
            <a:r>
              <a:rPr lang="en-US" altLang="zh-CN" b="1" dirty="0" smtClean="0">
                <a:solidFill>
                  <a:schemeClr val="accent4"/>
                </a:solidFill>
              </a:rPr>
              <a:t>0300</a:t>
            </a:r>
            <a:r>
              <a:rPr lang="zh-CN" altLang="en-US" b="1" dirty="0" smtClean="0">
                <a:solidFill>
                  <a:schemeClr val="accent4"/>
                </a:solidFill>
              </a:rPr>
              <a:t>）、来料成品退换（</a:t>
            </a:r>
            <a:r>
              <a:rPr lang="en-US" altLang="zh-CN" b="1" dirty="0" smtClean="0">
                <a:solidFill>
                  <a:schemeClr val="accent4"/>
                </a:solidFill>
              </a:rPr>
              <a:t>4400</a:t>
            </a:r>
            <a:r>
              <a:rPr lang="zh-CN" altLang="en-US" b="1" dirty="0" smtClean="0">
                <a:solidFill>
                  <a:schemeClr val="accent4"/>
                </a:solidFill>
              </a:rPr>
              <a:t>）、进料料件退换（</a:t>
            </a:r>
            <a:r>
              <a:rPr lang="en-US" altLang="zh-CN" b="1" dirty="0" smtClean="0">
                <a:solidFill>
                  <a:schemeClr val="accent4"/>
                </a:solidFill>
              </a:rPr>
              <a:t>0700</a:t>
            </a:r>
            <a:r>
              <a:rPr lang="zh-CN" altLang="en-US" b="1" dirty="0" smtClean="0">
                <a:solidFill>
                  <a:schemeClr val="accent4"/>
                </a:solidFill>
              </a:rPr>
              <a:t>）、进料成品退换（</a:t>
            </a:r>
            <a:r>
              <a:rPr lang="en-US" altLang="zh-CN" b="1" dirty="0" smtClean="0">
                <a:solidFill>
                  <a:schemeClr val="accent4"/>
                </a:solidFill>
              </a:rPr>
              <a:t>4600</a:t>
            </a:r>
            <a:r>
              <a:rPr lang="zh-CN" altLang="en-US" b="1" dirty="0" smtClean="0">
                <a:solidFill>
                  <a:schemeClr val="accent4"/>
                </a:solidFill>
              </a:rPr>
              <a:t>）。</a:t>
            </a:r>
            <a:endParaRPr lang="en-US" altLang="zh-CN" b="1" dirty="0" smtClean="0">
              <a:solidFill>
                <a:schemeClr val="accent4"/>
              </a:solidFill>
            </a:endParaRPr>
          </a:p>
          <a:p>
            <a:endParaRPr lang="en-US" altLang="zh-CN" b="1" dirty="0" smtClean="0">
              <a:solidFill>
                <a:schemeClr val="accent4"/>
              </a:solidFill>
            </a:endParaRPr>
          </a:p>
          <a:p>
            <a:endParaRPr lang="en-US" altLang="zh-CN" b="1" dirty="0" smtClean="0">
              <a:solidFill>
                <a:schemeClr val="accent4"/>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4408266" y="914401"/>
            <a:ext cx="3430747" cy="523220"/>
          </a:xfrm>
          <a:prstGeom prst="rect">
            <a:avLst/>
          </a:prstGeom>
          <a:noFill/>
        </p:spPr>
        <p:txBody>
          <a:bodyPr wrap="none" rtlCol="0">
            <a:spAutoFit/>
          </a:bodyPr>
          <a:lstStyle/>
          <a:p>
            <a:pPr algn="ctr"/>
            <a:r>
              <a:rPr lang="zh-CN" altLang="en-US" sz="2800" b="1" dirty="0" smtClean="0">
                <a:solidFill>
                  <a:schemeClr val="accent4"/>
                </a:solidFill>
              </a:rPr>
              <a:t>（一）进境修理物品</a:t>
            </a:r>
            <a:endParaRPr lang="zh-CN" altLang="en-US" sz="2800" b="1" dirty="0">
              <a:solidFill>
                <a:schemeClr val="accent4"/>
              </a:solidFill>
            </a:endParaRPr>
          </a:p>
        </p:txBody>
      </p:sp>
      <p:sp>
        <p:nvSpPr>
          <p:cNvPr id="4" name="TextBox 3"/>
          <p:cNvSpPr txBox="1"/>
          <p:nvPr/>
        </p:nvSpPr>
        <p:spPr>
          <a:xfrm>
            <a:off x="1143000" y="1687286"/>
            <a:ext cx="8969828" cy="338554"/>
          </a:xfrm>
          <a:prstGeom prst="rect">
            <a:avLst/>
          </a:prstGeom>
          <a:noFill/>
        </p:spPr>
        <p:txBody>
          <a:bodyPr wrap="square" rtlCol="0">
            <a:spAutoFit/>
          </a:bodyPr>
          <a:lstStyle/>
          <a:p>
            <a:r>
              <a:rPr lang="en-US" altLang="zh-CN" sz="1600" b="1" dirty="0" smtClean="0">
                <a:solidFill>
                  <a:schemeClr val="accent4"/>
                </a:solidFill>
              </a:rPr>
              <a:t>1</a:t>
            </a:r>
            <a:r>
              <a:rPr lang="zh-CN" altLang="en-US" sz="1600" b="1" dirty="0" smtClean="0">
                <a:solidFill>
                  <a:schemeClr val="accent4"/>
                </a:solidFill>
              </a:rPr>
              <a:t>、纳税义务人在办理进境修理货物的进口申报手续时，应当向海关提交：</a:t>
            </a:r>
            <a:endParaRPr lang="zh-CN" altLang="en-US" sz="1600" b="1" dirty="0">
              <a:solidFill>
                <a:schemeClr val="accent4"/>
              </a:solidFill>
            </a:endParaRPr>
          </a:p>
        </p:txBody>
      </p:sp>
      <p:sp>
        <p:nvSpPr>
          <p:cNvPr id="5" name="矩形 4"/>
          <p:cNvSpPr/>
          <p:nvPr/>
        </p:nvSpPr>
        <p:spPr>
          <a:xfrm>
            <a:off x="3080663" y="2253344"/>
            <a:ext cx="2188027" cy="1132114"/>
          </a:xfrm>
          <a:prstGeom prst="rect">
            <a:avLst/>
          </a:prstGeom>
          <a:solidFill>
            <a:schemeClr val="bg1"/>
          </a:solidFill>
          <a:ln w="38100"/>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b="1" dirty="0" smtClean="0">
                <a:solidFill>
                  <a:schemeClr val="tx1"/>
                </a:solidFill>
              </a:rPr>
              <a:t>①该货物的维修合同（或者含有保修条款的原出口合同）</a:t>
            </a:r>
            <a:endParaRPr lang="zh-CN" altLang="en-US" b="1" dirty="0">
              <a:solidFill>
                <a:schemeClr val="tx1"/>
              </a:solidFill>
            </a:endParaRPr>
          </a:p>
        </p:txBody>
      </p:sp>
      <p:sp>
        <p:nvSpPr>
          <p:cNvPr id="6" name="矩形 5"/>
          <p:cNvSpPr/>
          <p:nvPr/>
        </p:nvSpPr>
        <p:spPr>
          <a:xfrm>
            <a:off x="6901549" y="2253344"/>
            <a:ext cx="2188027" cy="1132114"/>
          </a:xfrm>
          <a:prstGeom prst="rect">
            <a:avLst/>
          </a:prstGeom>
          <a:solidFill>
            <a:schemeClr val="bg1"/>
          </a:solidFill>
          <a:ln w="38100"/>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b="1" dirty="0" smtClean="0">
                <a:solidFill>
                  <a:schemeClr val="tx1"/>
                </a:solidFill>
              </a:rPr>
              <a:t>②向海关提供进口税款担保或者由海关按照保税货物实施管理</a:t>
            </a:r>
            <a:endParaRPr lang="zh-CN" altLang="en-US" b="1" dirty="0">
              <a:solidFill>
                <a:schemeClr val="tx1"/>
              </a:solidFill>
            </a:endParaRPr>
          </a:p>
        </p:txBody>
      </p:sp>
      <p:sp>
        <p:nvSpPr>
          <p:cNvPr id="7" name="虚尾箭头 6"/>
          <p:cNvSpPr/>
          <p:nvPr/>
        </p:nvSpPr>
        <p:spPr>
          <a:xfrm>
            <a:off x="1284514" y="3886201"/>
            <a:ext cx="587828" cy="489857"/>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253341" y="3962399"/>
            <a:ext cx="5203371" cy="369332"/>
          </a:xfrm>
          <a:prstGeom prst="rect">
            <a:avLst/>
          </a:prstGeom>
          <a:solidFill>
            <a:schemeClr val="bg1"/>
          </a:solidFill>
          <a:ln>
            <a:solidFill>
              <a:srgbClr val="FF0000"/>
            </a:solidFill>
          </a:ln>
        </p:spPr>
        <p:txBody>
          <a:bodyPr wrap="square" rtlCol="0">
            <a:spAutoFit/>
          </a:bodyPr>
          <a:lstStyle/>
          <a:p>
            <a:r>
              <a:rPr lang="zh-CN" altLang="en-US" b="1" dirty="0" smtClean="0"/>
              <a:t>进境修理货物应当在海关规定的期限内复运出境。</a:t>
            </a:r>
            <a:endParaRPr lang="zh-CN" altLang="en-US" b="1" dirty="0"/>
          </a:p>
        </p:txBody>
      </p:sp>
      <p:sp>
        <p:nvSpPr>
          <p:cNvPr id="9" name="TextBox 8"/>
          <p:cNvSpPr txBox="1"/>
          <p:nvPr/>
        </p:nvSpPr>
        <p:spPr>
          <a:xfrm>
            <a:off x="1143000" y="4931229"/>
            <a:ext cx="9873343" cy="584775"/>
          </a:xfrm>
          <a:prstGeom prst="rect">
            <a:avLst/>
          </a:prstGeom>
          <a:noFill/>
        </p:spPr>
        <p:txBody>
          <a:bodyPr wrap="square" rtlCol="0">
            <a:spAutoFit/>
          </a:bodyPr>
          <a:lstStyle/>
          <a:p>
            <a:r>
              <a:rPr lang="en-US" altLang="zh-CN" sz="1600" b="1" dirty="0" smtClean="0">
                <a:solidFill>
                  <a:schemeClr val="accent4"/>
                </a:solidFill>
              </a:rPr>
              <a:t>2</a:t>
            </a:r>
            <a:r>
              <a:rPr lang="zh-CN" altLang="en-US" sz="1600" b="1" dirty="0" smtClean="0">
                <a:solidFill>
                  <a:schemeClr val="accent4"/>
                </a:solidFill>
              </a:rPr>
              <a:t>、进境修理货物需要进口原材料、零部件的，纳税义务人在办理原材料、零部件进口申报手续时，应当向海关提交：</a:t>
            </a:r>
            <a:endParaRPr lang="zh-CN" altLang="en-US" sz="1600" b="1" dirty="0">
              <a:solidFill>
                <a:schemeClr val="accent4"/>
              </a:solidFill>
            </a:endParaRPr>
          </a:p>
        </p:txBody>
      </p:sp>
      <p:sp>
        <p:nvSpPr>
          <p:cNvPr id="10" name="矩形 9"/>
          <p:cNvSpPr/>
          <p:nvPr/>
        </p:nvSpPr>
        <p:spPr>
          <a:xfrm>
            <a:off x="1142080" y="5650077"/>
            <a:ext cx="6978192" cy="369332"/>
          </a:xfrm>
          <a:prstGeom prst="rect">
            <a:avLst/>
          </a:prstGeom>
        </p:spPr>
        <p:txBody>
          <a:bodyPr wrap="none">
            <a:spAutoFit/>
          </a:bodyPr>
          <a:lstStyle/>
          <a:p>
            <a:r>
              <a:rPr lang="zh-CN" altLang="en-US" b="1" dirty="0" smtClean="0">
                <a:solidFill>
                  <a:schemeClr val="bg1"/>
                </a:solidFill>
              </a:rPr>
              <a:t>① 进境修理货物的维修合同（或者含有保修条款的原出口合同）。</a:t>
            </a:r>
            <a:endParaRPr lang="zh-CN" altLang="en-US"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40052" y="1154277"/>
            <a:ext cx="7736413" cy="923330"/>
          </a:xfrm>
          <a:prstGeom prst="rect">
            <a:avLst/>
          </a:prstGeom>
        </p:spPr>
        <p:txBody>
          <a:bodyPr wrap="none">
            <a:spAutoFit/>
          </a:bodyPr>
          <a:lstStyle/>
          <a:p>
            <a:pPr marL="342900" indent="-342900">
              <a:buAutoNum type="circleNumDbPlain" startAt="2"/>
            </a:pPr>
            <a:r>
              <a:rPr lang="zh-CN" altLang="en-US" b="1" dirty="0" smtClean="0">
                <a:solidFill>
                  <a:schemeClr val="bg1"/>
                </a:solidFill>
              </a:rPr>
              <a:t>进境修理货物的进口报关单（与进境修理货物同时申报进口的除外）。</a:t>
            </a:r>
            <a:endParaRPr lang="en-US" altLang="zh-CN" b="1" dirty="0" smtClean="0">
              <a:solidFill>
                <a:schemeClr val="bg1"/>
              </a:solidFill>
            </a:endParaRPr>
          </a:p>
          <a:p>
            <a:pPr marL="342900" indent="-342900">
              <a:buAutoNum type="circleNumDbPlain" startAt="2"/>
            </a:pPr>
            <a:endParaRPr lang="en-US" altLang="zh-CN" b="1" dirty="0" smtClean="0">
              <a:solidFill>
                <a:schemeClr val="bg1"/>
              </a:solidFill>
            </a:endParaRPr>
          </a:p>
          <a:p>
            <a:pPr marL="342900" indent="-342900">
              <a:buAutoNum type="circleNumDbPlain" startAt="2"/>
            </a:pPr>
            <a:r>
              <a:rPr lang="zh-CN" altLang="en-US" b="1" dirty="0" smtClean="0">
                <a:solidFill>
                  <a:schemeClr val="bg1"/>
                </a:solidFill>
              </a:rPr>
              <a:t>向海关提供进口税款担保或者由海关按照保税货物实施管理。</a:t>
            </a:r>
            <a:endParaRPr lang="zh-CN" altLang="en-US" b="1" dirty="0">
              <a:solidFill>
                <a:schemeClr val="bg1"/>
              </a:solidFill>
            </a:endParaRPr>
          </a:p>
        </p:txBody>
      </p:sp>
      <p:sp>
        <p:nvSpPr>
          <p:cNvPr id="5" name="对角圆角矩形 4"/>
          <p:cNvSpPr/>
          <p:nvPr/>
        </p:nvSpPr>
        <p:spPr>
          <a:xfrm>
            <a:off x="1371599" y="2296886"/>
            <a:ext cx="9666515" cy="664028"/>
          </a:xfrm>
          <a:prstGeom prst="round2DiagRect">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C00000"/>
                </a:solidFill>
              </a:rPr>
              <a:t>进口原材料、零部件只限用于进境修理货物的修理，修理剩余的原材料、零部件应当随进境修理货物一同复运出境。</a:t>
            </a:r>
            <a:endParaRPr lang="zh-CN" altLang="en-US" b="1" dirty="0">
              <a:solidFill>
                <a:srgbClr val="C00000"/>
              </a:solidFill>
            </a:endParaRPr>
          </a:p>
        </p:txBody>
      </p:sp>
      <p:sp>
        <p:nvSpPr>
          <p:cNvPr id="6" name="TextBox 5"/>
          <p:cNvSpPr txBox="1"/>
          <p:nvPr/>
        </p:nvSpPr>
        <p:spPr>
          <a:xfrm>
            <a:off x="1208314" y="3396344"/>
            <a:ext cx="9873343" cy="584775"/>
          </a:xfrm>
          <a:prstGeom prst="rect">
            <a:avLst/>
          </a:prstGeom>
          <a:noFill/>
        </p:spPr>
        <p:txBody>
          <a:bodyPr wrap="square" rtlCol="0">
            <a:spAutoFit/>
          </a:bodyPr>
          <a:lstStyle/>
          <a:p>
            <a:r>
              <a:rPr lang="en-US" altLang="zh-CN" sz="1600" b="1" dirty="0" smtClean="0">
                <a:solidFill>
                  <a:schemeClr val="accent4"/>
                </a:solidFill>
              </a:rPr>
              <a:t>3</a:t>
            </a:r>
            <a:r>
              <a:rPr lang="zh-CN" altLang="en-US" sz="1600" b="1" dirty="0" smtClean="0">
                <a:solidFill>
                  <a:schemeClr val="accent4"/>
                </a:solidFill>
              </a:rPr>
              <a:t>、纳税义务人在办理进境修理货物及剩余进境原材料、零部件复运出境的出口申报手续时，应当向海关提交该货物及进境原材料、零部件的原进口报关单和维修合同（或者含有保修条款的原出口合同）等单证。</a:t>
            </a:r>
            <a:endParaRPr lang="zh-CN" altLang="en-US" sz="1600" b="1" dirty="0">
              <a:solidFill>
                <a:schemeClr val="accent4"/>
              </a:solidFill>
            </a:endParaRPr>
          </a:p>
        </p:txBody>
      </p:sp>
      <p:sp>
        <p:nvSpPr>
          <p:cNvPr id="11" name="TextBox 10"/>
          <p:cNvSpPr txBox="1"/>
          <p:nvPr/>
        </p:nvSpPr>
        <p:spPr>
          <a:xfrm>
            <a:off x="1306285" y="4343399"/>
            <a:ext cx="9764487" cy="1399101"/>
          </a:xfrm>
          <a:prstGeom prst="rect">
            <a:avLst/>
          </a:prstGeom>
          <a:noFill/>
          <a:ln w="38100">
            <a:solidFill>
              <a:schemeClr val="accent4"/>
            </a:solidFill>
          </a:ln>
        </p:spPr>
        <p:txBody>
          <a:bodyPr wrap="square" rtlCol="0">
            <a:spAutoFit/>
          </a:bodyPr>
          <a:lstStyle/>
          <a:p>
            <a:pPr>
              <a:lnSpc>
                <a:spcPts val="2600"/>
              </a:lnSpc>
            </a:pPr>
            <a:r>
              <a:rPr lang="zh-CN" altLang="en-US" b="1" dirty="0" smtClean="0">
                <a:solidFill>
                  <a:schemeClr val="bg1"/>
                </a:solidFill>
              </a:rPr>
              <a:t>         因正当理由不能在海关规定期限内将进境修理货物复运出境的，纳税义务人应当在规定期限届满前向海关说明情况，申请延期复运出境。</a:t>
            </a:r>
            <a:endParaRPr lang="en-US" altLang="zh-CN" b="1" dirty="0" smtClean="0">
              <a:solidFill>
                <a:schemeClr val="bg1"/>
              </a:solidFill>
            </a:endParaRPr>
          </a:p>
          <a:p>
            <a:pPr>
              <a:lnSpc>
                <a:spcPts val="2600"/>
              </a:lnSpc>
            </a:pPr>
            <a:r>
              <a:rPr lang="en-US" altLang="zh-CN" b="1" dirty="0" smtClean="0">
                <a:solidFill>
                  <a:schemeClr val="bg1"/>
                </a:solidFill>
              </a:rPr>
              <a:t>         </a:t>
            </a:r>
            <a:r>
              <a:rPr lang="zh-CN" altLang="en-US" b="1" dirty="0" smtClean="0">
                <a:solidFill>
                  <a:schemeClr val="bg1"/>
                </a:solidFill>
              </a:rPr>
              <a:t>进境修理货物未在海关允许期限（包括延长期，下同）内复运出境的，海关对其按照一般进出口货物的征税管理规定实施管理，将该货物进境时纳税义务人提供的税款担保转为税款。</a:t>
            </a:r>
            <a:endParaRPr lang="zh-CN" altLang="en-US" b="1"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MH_Others_1"/>
          <p:cNvGrpSpPr/>
          <p:nvPr>
            <p:custDataLst>
              <p:tags r:id="rId1"/>
            </p:custDataLst>
          </p:nvPr>
        </p:nvGrpSpPr>
        <p:grpSpPr>
          <a:xfrm>
            <a:off x="1923480" y="923866"/>
            <a:ext cx="3516086" cy="1492250"/>
            <a:chOff x="918708" y="507434"/>
            <a:chExt cx="3516086" cy="1492250"/>
          </a:xfrm>
        </p:grpSpPr>
        <p:sp>
          <p:nvSpPr>
            <p:cNvPr id="28" name="MH_Others_10"/>
            <p:cNvSpPr txBox="1"/>
            <p:nvPr/>
          </p:nvSpPr>
          <p:spPr>
            <a:xfrm>
              <a:off x="918708" y="507434"/>
              <a:ext cx="3516086" cy="1492250"/>
            </a:xfrm>
            <a:prstGeom prst="rect">
              <a:avLst/>
            </a:prstGeom>
            <a:noFill/>
          </p:spPr>
          <p:txBody>
            <a:bodyPr anchor="ctr"/>
            <a:lstStyle/>
            <a:p>
              <a:pPr>
                <a:defRPr/>
              </a:pPr>
              <a:r>
                <a:rPr lang="en-US" altLang="zh-CN" sz="138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C</a:t>
              </a:r>
              <a:endParaRPr lang="zh-CN" altLang="en-US" sz="6600" spc="4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endParaRPr>
            </a:p>
          </p:txBody>
        </p:sp>
        <p:sp>
          <p:nvSpPr>
            <p:cNvPr id="29" name="MH_Others_11"/>
            <p:cNvSpPr txBox="1">
              <a:spLocks noChangeArrowheads="1"/>
            </p:cNvSpPr>
            <p:nvPr/>
          </p:nvSpPr>
          <p:spPr bwMode="auto">
            <a:xfrm>
              <a:off x="1324179" y="666184"/>
              <a:ext cx="673131" cy="12277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目</a:t>
              </a:r>
              <a:endParaRPr lang="en-US" altLang="zh-CN" sz="2800" b="1" spc="-300" dirty="0">
                <a:solidFill>
                  <a:schemeClr val="bg1"/>
                </a:solidFill>
                <a:latin typeface="华文细黑" panose="02010600040101010101" pitchFamily="2" charset="-122"/>
                <a:ea typeface="华文细黑" panose="02010600040101010101" pitchFamily="2" charset="-122"/>
              </a:endParaRPr>
            </a:p>
            <a:p>
              <a:pPr algn="ctr" eaLnBrk="1" hangingPunct="1"/>
              <a:r>
                <a:rPr lang="zh-CN" altLang="en-US" sz="2800" b="1" spc="-300" dirty="0">
                  <a:solidFill>
                    <a:schemeClr val="bg1"/>
                  </a:solidFill>
                  <a:latin typeface="华文细黑" panose="02010600040101010101" pitchFamily="2" charset="-122"/>
                  <a:ea typeface="华文细黑" panose="02010600040101010101" pitchFamily="2" charset="-122"/>
                </a:rPr>
                <a:t>录</a:t>
              </a:r>
            </a:p>
          </p:txBody>
        </p:sp>
        <p:sp>
          <p:nvSpPr>
            <p:cNvPr id="30" name="MH_Others_12"/>
            <p:cNvSpPr/>
            <p:nvPr/>
          </p:nvSpPr>
          <p:spPr>
            <a:xfrm>
              <a:off x="2038541" y="1421452"/>
              <a:ext cx="2189424" cy="461665"/>
            </a:xfrm>
            <a:prstGeom prst="rect">
              <a:avLst/>
            </a:prstGeom>
          </p:spPr>
          <p:txBody>
            <a:bodyPr wrap="none" anchor="ctr" anchorCtr="0">
              <a:noAutofit/>
            </a:bodyPr>
            <a:lstStyle/>
            <a:p>
              <a:r>
                <a:rPr lang="en-US" altLang="zh-CN" sz="3200" spc="300" dirty="0">
                  <a:solidFill>
                    <a:srgbClr val="E5B704"/>
                  </a:solidFill>
                  <a:latin typeface="Times New Roman" panose="02020603050405020304" pitchFamily="18" charset="0"/>
                  <a:ea typeface="华文中宋" panose="02010600040101010101" pitchFamily="2" charset="-122"/>
                  <a:cs typeface="Times New Roman" panose="02020603050405020304" pitchFamily="18" charset="0"/>
                </a:rPr>
                <a:t>ONTENTS</a:t>
              </a:r>
              <a:endParaRPr lang="zh-CN" altLang="en-US" sz="2400" spc="300" dirty="0">
                <a:solidFill>
                  <a:srgbClr val="E5B704"/>
                </a:solidFill>
              </a:endParaRPr>
            </a:p>
          </p:txBody>
        </p:sp>
      </p:grpSp>
      <p:sp>
        <p:nvSpPr>
          <p:cNvPr id="31" name="MH_Others_2"/>
          <p:cNvSpPr/>
          <p:nvPr>
            <p:custDataLst>
              <p:tags r:id="rId2"/>
            </p:custDataLst>
          </p:nvPr>
        </p:nvSpPr>
        <p:spPr>
          <a:xfrm>
            <a:off x="277310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2" name="MH_Number_1">
            <a:hlinkClick r:id="" action="ppaction://noaction"/>
          </p:cNvPr>
          <p:cNvSpPr/>
          <p:nvPr>
            <p:custDataLst>
              <p:tags r:id="rId3"/>
            </p:custDataLst>
          </p:nvPr>
        </p:nvSpPr>
        <p:spPr>
          <a:xfrm>
            <a:off x="320057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1</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MH_Entry_1">
            <a:hlinkClick r:id="" action="ppaction://noaction"/>
          </p:cNvPr>
          <p:cNvSpPr txBox="1">
            <a:spLocks noChangeArrowheads="1"/>
          </p:cNvSpPr>
          <p:nvPr>
            <p:custDataLst>
              <p:tags r:id="rId4"/>
            </p:custDataLst>
          </p:nvPr>
        </p:nvSpPr>
        <p:spPr bwMode="auto">
          <a:xfrm>
            <a:off x="3861593" y="2744359"/>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关务</a:t>
            </a:r>
            <a:endParaRPr lang="zh-CN" altLang="en-US" sz="2000" dirty="0">
              <a:solidFill>
                <a:schemeClr val="bg1"/>
              </a:solidFill>
              <a:latin typeface="微软雅黑" panose="020B0503020204020204" pitchFamily="34" charset="-122"/>
            </a:endParaRPr>
          </a:p>
        </p:txBody>
      </p:sp>
      <p:sp>
        <p:nvSpPr>
          <p:cNvPr id="34" name="MH_Others_3"/>
          <p:cNvSpPr/>
          <p:nvPr>
            <p:custDataLst>
              <p:tags r:id="rId5"/>
            </p:custDataLst>
          </p:nvPr>
        </p:nvSpPr>
        <p:spPr>
          <a:xfrm>
            <a:off x="277310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MH_Number_2">
            <a:hlinkClick r:id="" action="ppaction://noaction"/>
          </p:cNvPr>
          <p:cNvSpPr/>
          <p:nvPr>
            <p:custDataLst>
              <p:tags r:id="rId6"/>
            </p:custDataLst>
          </p:nvPr>
        </p:nvSpPr>
        <p:spPr>
          <a:xfrm>
            <a:off x="320057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2</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6" name="MH_Entry_2">
            <a:hlinkClick r:id="" action="ppaction://noaction"/>
          </p:cNvPr>
          <p:cNvSpPr txBox="1">
            <a:spLocks noChangeArrowheads="1"/>
          </p:cNvSpPr>
          <p:nvPr>
            <p:custDataLst>
              <p:tags r:id="rId7"/>
            </p:custDataLst>
          </p:nvPr>
        </p:nvSpPr>
        <p:spPr bwMode="auto">
          <a:xfrm>
            <a:off x="3883364" y="3960477"/>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dirty="0" smtClean="0">
                <a:solidFill>
                  <a:schemeClr val="bg1"/>
                </a:solidFill>
                <a:latin typeface="微软雅黑" panose="020B0503020204020204" pitchFamily="34" charset="-122"/>
              </a:rPr>
              <a:t>税务</a:t>
            </a:r>
            <a:endParaRPr lang="zh-CN" altLang="en-US" sz="2000" dirty="0">
              <a:solidFill>
                <a:schemeClr val="bg1"/>
              </a:solidFill>
              <a:latin typeface="微软雅黑" panose="020B0503020204020204" pitchFamily="34" charset="-122"/>
            </a:endParaRPr>
          </a:p>
        </p:txBody>
      </p:sp>
      <p:sp>
        <p:nvSpPr>
          <p:cNvPr id="37" name="MH_Others_2"/>
          <p:cNvSpPr/>
          <p:nvPr>
            <p:custDataLst>
              <p:tags r:id="rId8"/>
            </p:custDataLst>
          </p:nvPr>
        </p:nvSpPr>
        <p:spPr>
          <a:xfrm>
            <a:off x="6746079" y="2897426"/>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8" name="MH_Number_1">
            <a:hlinkClick r:id="" action="ppaction://noaction"/>
          </p:cNvPr>
          <p:cNvSpPr/>
          <p:nvPr>
            <p:custDataLst>
              <p:tags r:id="rId9"/>
            </p:custDataLst>
          </p:nvPr>
        </p:nvSpPr>
        <p:spPr>
          <a:xfrm>
            <a:off x="7173541" y="2897426"/>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3</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9" name="MH_Entry_1">
            <a:hlinkClick r:id="" action="ppaction://noaction"/>
          </p:cNvPr>
          <p:cNvSpPr txBox="1">
            <a:spLocks noChangeArrowheads="1"/>
          </p:cNvSpPr>
          <p:nvPr>
            <p:custDataLst>
              <p:tags r:id="rId10"/>
            </p:custDataLst>
          </p:nvPr>
        </p:nvSpPr>
        <p:spPr bwMode="auto">
          <a:xfrm>
            <a:off x="7867235" y="2744359"/>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归类</a:t>
            </a:r>
            <a:endParaRPr lang="zh-CN" altLang="en-US" sz="2000" b="1" dirty="0">
              <a:solidFill>
                <a:schemeClr val="bg1"/>
              </a:solidFill>
            </a:endParaRPr>
          </a:p>
        </p:txBody>
      </p:sp>
      <p:sp>
        <p:nvSpPr>
          <p:cNvPr id="40" name="MH_Others_3"/>
          <p:cNvSpPr/>
          <p:nvPr>
            <p:custDataLst>
              <p:tags r:id="rId11"/>
            </p:custDataLst>
          </p:nvPr>
        </p:nvSpPr>
        <p:spPr>
          <a:xfrm>
            <a:off x="6746079" y="4146201"/>
            <a:ext cx="563055" cy="56305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0</a:t>
            </a:r>
            <a:endParaRPr lang="zh-CN" altLang="en-US" sz="2800" b="1">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MH_Number_2">
            <a:hlinkClick r:id="" action="ppaction://noaction"/>
          </p:cNvPr>
          <p:cNvSpPr/>
          <p:nvPr>
            <p:custDataLst>
              <p:tags r:id="rId12"/>
            </p:custDataLst>
          </p:nvPr>
        </p:nvSpPr>
        <p:spPr>
          <a:xfrm>
            <a:off x="7173541" y="4146201"/>
            <a:ext cx="563055" cy="563055"/>
          </a:xfrm>
          <a:prstGeom prst="ellipse">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smtClean="0">
                <a:solidFill>
                  <a:srgbClr val="282728"/>
                </a:solidFill>
                <a:latin typeface="微软雅黑" panose="020B0503020204020204" pitchFamily="34" charset="-122"/>
                <a:ea typeface="微软雅黑" panose="020B0503020204020204" pitchFamily="34" charset="-122"/>
                <a:cs typeface="Times New Roman" panose="02020603050405020304" pitchFamily="18" charset="0"/>
              </a:rPr>
              <a:t>4</a:t>
            </a:r>
            <a:endParaRPr lang="zh-CN" altLang="en-US" sz="2800" b="1" dirty="0">
              <a:solidFill>
                <a:srgbClr val="282728"/>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2" name="MH_Entry_2">
            <a:hlinkClick r:id="" action="ppaction://noaction"/>
          </p:cNvPr>
          <p:cNvSpPr txBox="1">
            <a:spLocks noChangeArrowheads="1"/>
          </p:cNvSpPr>
          <p:nvPr>
            <p:custDataLst>
              <p:tags r:id="rId13"/>
            </p:custDataLst>
          </p:nvPr>
        </p:nvSpPr>
        <p:spPr bwMode="auto">
          <a:xfrm>
            <a:off x="7867235" y="3982248"/>
            <a:ext cx="2872191" cy="8691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lIns="180000" tIns="0" rIns="0" bIns="0" anchor="ctr">
            <a:normAutofit/>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r>
              <a:rPr lang="zh-CN" altLang="en-US" sz="2000" b="1" dirty="0" smtClean="0">
                <a:solidFill>
                  <a:schemeClr val="bg1"/>
                </a:solidFill>
              </a:rPr>
              <a:t>商检</a:t>
            </a:r>
            <a:endParaRPr lang="zh-CN" altLang="en-US" sz="2000" b="1" dirty="0">
              <a:solidFill>
                <a:schemeClr val="bg1"/>
              </a:solidFill>
            </a:endParaRPr>
          </a:p>
        </p:txBody>
      </p:sp>
      <p:pic>
        <p:nvPicPr>
          <p:cNvPr id="18" name="图片 17" descr="图片12.png"/>
          <p:cNvPicPr>
            <a:picLocks noChangeAspect="1"/>
          </p:cNvPicPr>
          <p:nvPr/>
        </p:nvPicPr>
        <p:blipFill>
          <a:blip r:embed="rId15"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20515823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4408266" y="914401"/>
            <a:ext cx="3430747" cy="523220"/>
          </a:xfrm>
          <a:prstGeom prst="rect">
            <a:avLst/>
          </a:prstGeom>
          <a:noFill/>
        </p:spPr>
        <p:txBody>
          <a:bodyPr wrap="none" rtlCol="0">
            <a:spAutoFit/>
          </a:bodyPr>
          <a:lstStyle/>
          <a:p>
            <a:pPr algn="ctr"/>
            <a:r>
              <a:rPr lang="zh-CN" altLang="en-US" sz="2800" b="1" dirty="0" smtClean="0">
                <a:solidFill>
                  <a:schemeClr val="accent4"/>
                </a:solidFill>
              </a:rPr>
              <a:t>（二）出境修理物品</a:t>
            </a:r>
            <a:endParaRPr lang="zh-CN" altLang="en-US" sz="2800" b="1" dirty="0">
              <a:solidFill>
                <a:schemeClr val="accent4"/>
              </a:solidFill>
            </a:endParaRPr>
          </a:p>
        </p:txBody>
      </p:sp>
      <p:sp>
        <p:nvSpPr>
          <p:cNvPr id="4" name="TextBox 3"/>
          <p:cNvSpPr txBox="1"/>
          <p:nvPr/>
        </p:nvSpPr>
        <p:spPr>
          <a:xfrm>
            <a:off x="1262741" y="1687286"/>
            <a:ext cx="9938657" cy="584775"/>
          </a:xfrm>
          <a:prstGeom prst="rect">
            <a:avLst/>
          </a:prstGeom>
          <a:noFill/>
        </p:spPr>
        <p:txBody>
          <a:bodyPr wrap="square" rtlCol="0">
            <a:spAutoFit/>
          </a:bodyPr>
          <a:lstStyle/>
          <a:p>
            <a:r>
              <a:rPr lang="en-US" altLang="zh-CN" sz="1600" b="1" dirty="0" smtClean="0">
                <a:solidFill>
                  <a:schemeClr val="accent4"/>
                </a:solidFill>
              </a:rPr>
              <a:t>1</a:t>
            </a:r>
            <a:r>
              <a:rPr lang="zh-CN" altLang="en-US" sz="1600" b="1" dirty="0" smtClean="0">
                <a:solidFill>
                  <a:schemeClr val="accent4"/>
                </a:solidFill>
              </a:rPr>
              <a:t>、纳税义务人在办理出境修理货物的进口申报手续时，应当向海关提交该货物的维修合同（或者含有保修条款的原进口合同）。</a:t>
            </a:r>
            <a:endParaRPr lang="zh-CN" altLang="en-US" sz="1600" b="1" dirty="0">
              <a:solidFill>
                <a:schemeClr val="accent4"/>
              </a:solidFill>
            </a:endParaRPr>
          </a:p>
        </p:txBody>
      </p:sp>
      <p:sp>
        <p:nvSpPr>
          <p:cNvPr id="5" name="虚尾箭头 4"/>
          <p:cNvSpPr/>
          <p:nvPr/>
        </p:nvSpPr>
        <p:spPr>
          <a:xfrm>
            <a:off x="1371599" y="2569029"/>
            <a:ext cx="587828" cy="489857"/>
          </a:xfrm>
          <a:prstGeom prst="strip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40426" y="2645227"/>
            <a:ext cx="5203371" cy="369332"/>
          </a:xfrm>
          <a:prstGeom prst="rect">
            <a:avLst/>
          </a:prstGeom>
          <a:solidFill>
            <a:schemeClr val="bg1"/>
          </a:solidFill>
          <a:ln>
            <a:solidFill>
              <a:srgbClr val="FF0000"/>
            </a:solidFill>
          </a:ln>
        </p:spPr>
        <p:txBody>
          <a:bodyPr wrap="square" rtlCol="0">
            <a:spAutoFit/>
          </a:bodyPr>
          <a:lstStyle/>
          <a:p>
            <a:r>
              <a:rPr lang="zh-CN" altLang="en-US" b="1" dirty="0" smtClean="0"/>
              <a:t>出境修理货物应当在海关规定的期限内复运进境。</a:t>
            </a:r>
            <a:endParaRPr lang="zh-CN" altLang="en-US" b="1" dirty="0"/>
          </a:p>
        </p:txBody>
      </p:sp>
      <p:sp>
        <p:nvSpPr>
          <p:cNvPr id="7" name="TextBox 6"/>
          <p:cNvSpPr txBox="1"/>
          <p:nvPr/>
        </p:nvSpPr>
        <p:spPr>
          <a:xfrm>
            <a:off x="1306284" y="3461657"/>
            <a:ext cx="9938657" cy="338554"/>
          </a:xfrm>
          <a:prstGeom prst="rect">
            <a:avLst/>
          </a:prstGeom>
          <a:noFill/>
        </p:spPr>
        <p:txBody>
          <a:bodyPr wrap="square" rtlCol="0">
            <a:spAutoFit/>
          </a:bodyPr>
          <a:lstStyle/>
          <a:p>
            <a:r>
              <a:rPr lang="en-US" altLang="zh-CN" sz="1600" b="1" dirty="0" smtClean="0">
                <a:solidFill>
                  <a:schemeClr val="accent4"/>
                </a:solidFill>
              </a:rPr>
              <a:t>2</a:t>
            </a:r>
            <a:r>
              <a:rPr lang="zh-CN" altLang="en-US" sz="1600" b="1" dirty="0" smtClean="0">
                <a:solidFill>
                  <a:schemeClr val="accent4"/>
                </a:solidFill>
              </a:rPr>
              <a:t>、纳税义务人在办理出境修理货物复运进境的进口申报手续时，应当向海关提交：</a:t>
            </a:r>
            <a:endParaRPr lang="zh-CN" altLang="en-US" sz="1600" b="1" dirty="0">
              <a:solidFill>
                <a:schemeClr val="accent4"/>
              </a:solidFill>
            </a:endParaRPr>
          </a:p>
        </p:txBody>
      </p:sp>
      <p:sp>
        <p:nvSpPr>
          <p:cNvPr id="8" name="矩形 7"/>
          <p:cNvSpPr/>
          <p:nvPr/>
        </p:nvSpPr>
        <p:spPr>
          <a:xfrm>
            <a:off x="3080663" y="4027762"/>
            <a:ext cx="2188027" cy="1132114"/>
          </a:xfrm>
          <a:prstGeom prst="rect">
            <a:avLst/>
          </a:prstGeom>
          <a:solidFill>
            <a:schemeClr val="bg1"/>
          </a:solidFill>
          <a:ln w="38100"/>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b="1" dirty="0" smtClean="0">
                <a:solidFill>
                  <a:schemeClr val="tx1"/>
                </a:solidFill>
              </a:rPr>
              <a:t>①该货物的原出口报关和维修合同（或者含有保修条款的原进口合同）；</a:t>
            </a:r>
            <a:endParaRPr lang="zh-CN" altLang="en-US" b="1" dirty="0">
              <a:solidFill>
                <a:schemeClr val="tx1"/>
              </a:solidFill>
            </a:endParaRPr>
          </a:p>
        </p:txBody>
      </p:sp>
      <p:sp>
        <p:nvSpPr>
          <p:cNvPr id="9" name="矩形 8"/>
          <p:cNvSpPr/>
          <p:nvPr/>
        </p:nvSpPr>
        <p:spPr>
          <a:xfrm>
            <a:off x="7010505" y="4027758"/>
            <a:ext cx="2188027" cy="1132114"/>
          </a:xfrm>
          <a:prstGeom prst="rect">
            <a:avLst/>
          </a:prstGeom>
          <a:solidFill>
            <a:schemeClr val="bg1"/>
          </a:solidFill>
          <a:ln w="38100"/>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b="1" dirty="0" smtClean="0">
                <a:solidFill>
                  <a:schemeClr val="tx1"/>
                </a:solidFill>
              </a:rPr>
              <a:t>②维修发票等单证。</a:t>
            </a:r>
            <a:endParaRPr lang="zh-CN" altLang="en-US" b="1" dirty="0">
              <a:solidFill>
                <a:schemeClr val="tx1"/>
              </a:solidFill>
            </a:endParaRPr>
          </a:p>
        </p:txBody>
      </p:sp>
      <p:sp>
        <p:nvSpPr>
          <p:cNvPr id="10" name="TextBox 9"/>
          <p:cNvSpPr txBox="1"/>
          <p:nvPr/>
        </p:nvSpPr>
        <p:spPr>
          <a:xfrm>
            <a:off x="1371601" y="5595257"/>
            <a:ext cx="9862457" cy="646331"/>
          </a:xfrm>
          <a:prstGeom prst="rect">
            <a:avLst/>
          </a:prstGeom>
          <a:noFill/>
        </p:spPr>
        <p:txBody>
          <a:bodyPr wrap="square" rtlCol="0">
            <a:spAutoFit/>
          </a:bodyPr>
          <a:lstStyle/>
          <a:p>
            <a:r>
              <a:rPr lang="zh-CN" altLang="en-US" b="1" dirty="0" smtClean="0">
                <a:solidFill>
                  <a:schemeClr val="bg1"/>
                </a:solidFill>
              </a:rPr>
              <a:t>海关按照审定进口货物完税价格的有关规定和海关接受该货物申报复运进境之日适用的计征汇率、税率，审核确定其完税价格、计征进口税款。</a:t>
            </a:r>
            <a:endParaRPr lang="zh-CN" altLang="en-US"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TextBox 5"/>
          <p:cNvSpPr txBox="1"/>
          <p:nvPr/>
        </p:nvSpPr>
        <p:spPr>
          <a:xfrm>
            <a:off x="5116286" y="2285999"/>
            <a:ext cx="4844143" cy="2426305"/>
          </a:xfrm>
          <a:prstGeom prst="rect">
            <a:avLst/>
          </a:prstGeom>
          <a:noFill/>
          <a:ln w="38100">
            <a:solidFill>
              <a:schemeClr val="accent4"/>
            </a:solidFill>
          </a:ln>
        </p:spPr>
        <p:txBody>
          <a:bodyPr wrap="square" rtlCol="0">
            <a:spAutoFit/>
          </a:bodyPr>
          <a:lstStyle/>
          <a:p>
            <a:pPr>
              <a:lnSpc>
                <a:spcPts val="2600"/>
              </a:lnSpc>
            </a:pPr>
            <a:r>
              <a:rPr lang="zh-CN" altLang="en-US" b="1" dirty="0" smtClean="0">
                <a:solidFill>
                  <a:schemeClr val="bg1"/>
                </a:solidFill>
              </a:rPr>
              <a:t>         因正当理由不能在海关规定期限内将出境修理货物复运出境的，纳税义务人应当在规定期限届满前向海关说明情况，申请延期复运进境。</a:t>
            </a:r>
            <a:endParaRPr lang="en-US" altLang="zh-CN" b="1" dirty="0" smtClean="0">
              <a:solidFill>
                <a:schemeClr val="bg1"/>
              </a:solidFill>
            </a:endParaRPr>
          </a:p>
          <a:p>
            <a:pPr>
              <a:lnSpc>
                <a:spcPts val="2600"/>
              </a:lnSpc>
            </a:pPr>
            <a:r>
              <a:rPr lang="en-US" altLang="zh-CN" b="1" dirty="0" smtClean="0">
                <a:solidFill>
                  <a:schemeClr val="bg1"/>
                </a:solidFill>
              </a:rPr>
              <a:t>        </a:t>
            </a:r>
            <a:r>
              <a:rPr lang="zh-CN" altLang="en-US" b="1" dirty="0" smtClean="0">
                <a:solidFill>
                  <a:schemeClr val="bg1"/>
                </a:solidFill>
              </a:rPr>
              <a:t>出境修理货物超过海关允许期限内复运进境的，海关对其按照一般进口货物的征税管理规定征收进口税款。</a:t>
            </a:r>
            <a:endParaRPr lang="zh-CN" altLang="en-US" b="1" dirty="0">
              <a:solidFill>
                <a:schemeClr val="bg1"/>
              </a:solidFill>
            </a:endParaRPr>
          </a:p>
        </p:txBody>
      </p:sp>
      <p:pic>
        <p:nvPicPr>
          <p:cNvPr id="1026" name="Picture 2" descr="E:\ppt模板\ppt素材\3D方头小人高清png大图素材之二（106张）\A6A38A146100DC74C5481B907AE1DAE6.png"/>
          <p:cNvPicPr>
            <a:picLocks noChangeAspect="1" noChangeArrowheads="1"/>
          </p:cNvPicPr>
          <p:nvPr/>
        </p:nvPicPr>
        <p:blipFill>
          <a:blip r:embed="rId3" cstate="print"/>
          <a:srcRect/>
          <a:stretch>
            <a:fillRect/>
          </a:stretch>
        </p:blipFill>
        <p:spPr bwMode="auto">
          <a:xfrm>
            <a:off x="1948542" y="1658030"/>
            <a:ext cx="2438400" cy="3627437"/>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二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税务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7" name="任意多边形 16"/>
          <p:cNvSpPr/>
          <p:nvPr/>
        </p:nvSpPr>
        <p:spPr>
          <a:xfrm>
            <a:off x="3408809" y="804037"/>
            <a:ext cx="5374382" cy="905019"/>
          </a:xfrm>
          <a:custGeom>
            <a:avLst/>
            <a:gdLst>
              <a:gd name="connsiteX0" fmla="*/ 0 w 841830"/>
              <a:gd name="connsiteY0" fmla="*/ 0 h 1318547"/>
              <a:gd name="connsiteX1" fmla="*/ 841830 w 841830"/>
              <a:gd name="connsiteY1" fmla="*/ 0 h 1318547"/>
              <a:gd name="connsiteX2" fmla="*/ 841830 w 841830"/>
              <a:gd name="connsiteY2" fmla="*/ 897632 h 1318547"/>
              <a:gd name="connsiteX3" fmla="*/ 420915 w 841830"/>
              <a:gd name="connsiteY3" fmla="*/ 1318547 h 1318547"/>
              <a:gd name="connsiteX4" fmla="*/ 0 w 841830"/>
              <a:gd name="connsiteY4" fmla="*/ 897632 h 1318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830" h="1318547">
                <a:moveTo>
                  <a:pt x="0" y="0"/>
                </a:moveTo>
                <a:lnTo>
                  <a:pt x="841830" y="0"/>
                </a:lnTo>
                <a:lnTo>
                  <a:pt x="841830" y="897632"/>
                </a:lnTo>
                <a:lnTo>
                  <a:pt x="420915" y="1318547"/>
                </a:lnTo>
                <a:lnTo>
                  <a:pt x="0" y="897632"/>
                </a:lnTo>
                <a:close/>
              </a:path>
            </a:pathLst>
          </a:custGeom>
          <a:solidFill>
            <a:srgbClr val="E5B704"/>
          </a:solidFill>
          <a:ln w="101600">
            <a:solidFill>
              <a:srgbClr val="F8F8F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216000" anchor="ctr">
            <a:normAutofit/>
          </a:bodyPr>
          <a:lstStyle/>
          <a:p>
            <a:pPr algn="ctr"/>
            <a:r>
              <a:rPr lang="zh-CN" altLang="en-US" b="1" dirty="0" smtClean="0">
                <a:solidFill>
                  <a:schemeClr val="tx1"/>
                </a:solidFill>
              </a:rPr>
              <a:t>“税负过重”无依据     企业减负当继续 </a:t>
            </a:r>
            <a:endParaRPr lang="zh-CN" altLang="en-US" b="1" dirty="0">
              <a:solidFill>
                <a:schemeClr val="tx1"/>
              </a:solidFill>
            </a:endParaRPr>
          </a:p>
        </p:txBody>
      </p:sp>
      <p:pic>
        <p:nvPicPr>
          <p:cNvPr id="1026" name="Picture 2"/>
          <p:cNvPicPr>
            <a:picLocks noChangeAspect="1" noChangeArrowheads="1"/>
          </p:cNvPicPr>
          <p:nvPr/>
        </p:nvPicPr>
        <p:blipFill>
          <a:blip r:embed="rId3" cstate="print"/>
          <a:srcRect/>
          <a:stretch>
            <a:fillRect/>
          </a:stretch>
        </p:blipFill>
        <p:spPr bwMode="auto">
          <a:xfrm>
            <a:off x="1428070" y="2394860"/>
            <a:ext cx="4210730" cy="31949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1" name="矩形 20"/>
          <p:cNvSpPr/>
          <p:nvPr/>
        </p:nvSpPr>
        <p:spPr>
          <a:xfrm>
            <a:off x="6607628" y="2486521"/>
            <a:ext cx="4572001" cy="3000821"/>
          </a:xfrm>
          <a:prstGeom prst="rect">
            <a:avLst/>
          </a:prstGeom>
        </p:spPr>
        <p:txBody>
          <a:bodyPr wrap="square">
            <a:spAutoFit/>
          </a:bodyPr>
          <a:lstStyle/>
          <a:p>
            <a:pPr>
              <a:lnSpc>
                <a:spcPct val="150000"/>
              </a:lnSpc>
            </a:pPr>
            <a:r>
              <a:rPr lang="zh-CN" altLang="en-US" b="1" dirty="0" smtClean="0">
                <a:solidFill>
                  <a:schemeClr val="accent4"/>
                </a:solidFill>
              </a:rPr>
              <a:t>“死亡税率”说法不靠谱，首先体现在根本就不存在这个概念，没有实际依据和调查口径，更多属于情绪表达；其次，我国增值税、企业所得税等主体税种的税率，在世界范围并不属于最高水平；再次是误把保险费、土地成本、电价成本，甚至“五险一金”等成本，统统“算账”计入税收负担。</a:t>
            </a:r>
            <a:endParaRPr lang="zh-CN" altLang="en-US" b="1" dirty="0">
              <a:solidFill>
                <a:schemeClr val="accent4"/>
              </a:solidFill>
            </a:endParaRPr>
          </a:p>
        </p:txBody>
      </p:sp>
      <p:sp>
        <p:nvSpPr>
          <p:cNvPr id="6" name="椭圆 5"/>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7" name="椭圆 6"/>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8" name="椭圆 7"/>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 xmlns:p14="http://schemas.microsoft.com/office/powerpoint/2010/main" val="172797224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68828" y="1004063"/>
            <a:ext cx="10526486" cy="5493812"/>
          </a:xfrm>
          <a:prstGeom prst="rect">
            <a:avLst/>
          </a:prstGeom>
        </p:spPr>
        <p:txBody>
          <a:bodyPr wrap="square">
            <a:spAutoFit/>
          </a:bodyPr>
          <a:lstStyle/>
          <a:p>
            <a:r>
              <a:rPr lang="zh-CN" altLang="en-US" dirty="0" smtClean="0"/>
              <a:t>　  </a:t>
            </a:r>
            <a:r>
              <a:rPr lang="zh-CN" altLang="en-US" sz="2000" dirty="0" smtClean="0">
                <a:solidFill>
                  <a:srgbClr val="A3C7E0"/>
                </a:solidFill>
              </a:rPr>
              <a:t> </a:t>
            </a:r>
            <a:r>
              <a:rPr lang="zh-CN" altLang="en-US" sz="2000" b="1" dirty="0" smtClean="0">
                <a:solidFill>
                  <a:srgbClr val="A3C7E0"/>
                </a:solidFill>
              </a:rPr>
              <a:t>▶减少企业“痛感”，务实之策就是继续为企业降成</a:t>
            </a:r>
            <a:r>
              <a:rPr lang="zh-CN" altLang="en-US" sz="2000" b="1" dirty="0" smtClean="0">
                <a:solidFill>
                  <a:srgbClr val="A3C7E0"/>
                </a:solidFill>
              </a:rPr>
              <a:t>本</a:t>
            </a:r>
            <a:r>
              <a:rPr lang="zh-CN" altLang="en-US" b="1" dirty="0" smtClean="0"/>
              <a:t/>
            </a:r>
            <a:br>
              <a:rPr lang="zh-CN" altLang="en-US" b="1" dirty="0" smtClean="0"/>
            </a:br>
            <a:endParaRPr lang="zh-CN" altLang="en-US" dirty="0" smtClean="0"/>
          </a:p>
          <a:p>
            <a:pPr>
              <a:lnSpc>
                <a:spcPct val="150000"/>
              </a:lnSpc>
            </a:pPr>
            <a:r>
              <a:rPr lang="zh-CN" altLang="en-US" dirty="0" smtClean="0"/>
              <a:t>　　</a:t>
            </a:r>
            <a:r>
              <a:rPr lang="zh-CN" altLang="en-US" sz="1600" b="1" dirty="0" smtClean="0">
                <a:solidFill>
                  <a:schemeClr val="accent4"/>
                </a:solidFill>
              </a:rPr>
              <a:t>刚刚举行的中央经济工作会议指出，明年要继续深化供给侧结构性改革，深入推进“三去一降一补”，在减税、降费、降低要素成本上加大工作力度，同时降低各类交易成本特别是制度性交易成本，以及用能成本、物流成本。这些措施均剑指企业运营成本较高的“痛点”。</a:t>
            </a:r>
          </a:p>
          <a:p>
            <a:pPr>
              <a:lnSpc>
                <a:spcPct val="150000"/>
              </a:lnSpc>
            </a:pPr>
            <a:r>
              <a:rPr lang="zh-CN" altLang="en-US" sz="1600" b="1" dirty="0" smtClean="0">
                <a:solidFill>
                  <a:schemeClr val="accent4"/>
                </a:solidFill>
              </a:rPr>
              <a:t>　　最近，微信朋友圈转发有关“死亡税率”的观点吸引了不少眼球。该观点认为，如果企业老老实实交税，基本上处于死亡边缘，这就是所谓的“死亡税率”。记者通过对有关部门、权威专家、市场人士多方采访证实，这一说法缺乏有效依据，夸张成分较大。</a:t>
            </a:r>
          </a:p>
          <a:p>
            <a:pPr>
              <a:lnSpc>
                <a:spcPct val="150000"/>
              </a:lnSpc>
            </a:pPr>
            <a:r>
              <a:rPr lang="zh-CN" altLang="en-US" sz="1600" b="1" dirty="0" smtClean="0">
                <a:solidFill>
                  <a:schemeClr val="accent4"/>
                </a:solidFill>
              </a:rPr>
              <a:t>　　这一说法不靠谱，体现在</a:t>
            </a:r>
            <a:r>
              <a:rPr lang="en-US" altLang="zh-CN" sz="1600" b="1" dirty="0" smtClean="0">
                <a:solidFill>
                  <a:schemeClr val="accent4"/>
                </a:solidFill>
              </a:rPr>
              <a:t>3</a:t>
            </a:r>
            <a:r>
              <a:rPr lang="zh-CN" altLang="en-US" sz="1600" b="1" dirty="0" smtClean="0">
                <a:solidFill>
                  <a:schemeClr val="accent4"/>
                </a:solidFill>
              </a:rPr>
              <a:t>个方面：“首先，根本就不存在这个概念，没有实际依据和调查口径，更多属于情绪表达。”中国财政科学研究院副院长白景明对</a:t>
            </a:r>
            <a:r>
              <a:rPr lang="en-US" altLang="zh-CN" sz="1600" b="1" dirty="0" smtClean="0">
                <a:solidFill>
                  <a:schemeClr val="accent4"/>
                </a:solidFill>
              </a:rPr>
              <a:t>《</a:t>
            </a:r>
            <a:r>
              <a:rPr lang="zh-CN" altLang="en-US" sz="1600" b="1" dirty="0" smtClean="0">
                <a:solidFill>
                  <a:schemeClr val="accent4"/>
                </a:solidFill>
              </a:rPr>
              <a:t>经济日报</a:t>
            </a:r>
            <a:r>
              <a:rPr lang="en-US" altLang="zh-CN" sz="1600" b="1" dirty="0" smtClean="0">
                <a:solidFill>
                  <a:schemeClr val="accent4"/>
                </a:solidFill>
              </a:rPr>
              <a:t>》</a:t>
            </a:r>
            <a:r>
              <a:rPr lang="zh-CN" altLang="en-US" sz="1600" b="1" dirty="0" smtClean="0">
                <a:solidFill>
                  <a:schemeClr val="accent4"/>
                </a:solidFill>
              </a:rPr>
              <a:t>记者分析说。其次，“我国增值税、企业所得税等主体税种的税率，在世界范围并不属于最高水平”。白景明说，看一个国家企业税负是否过高，一个研究角度就是“抓主要矛盾”看主体税种的税率水平。以增值税为例，我国最高档为</a:t>
            </a:r>
            <a:r>
              <a:rPr lang="en-US" altLang="zh-CN" sz="1600" b="1" dirty="0" smtClean="0">
                <a:solidFill>
                  <a:schemeClr val="accent4"/>
                </a:solidFill>
              </a:rPr>
              <a:t>17%</a:t>
            </a:r>
            <a:r>
              <a:rPr lang="zh-CN" altLang="en-US" sz="1600" b="1" dirty="0" smtClean="0">
                <a:solidFill>
                  <a:schemeClr val="accent4"/>
                </a:solidFill>
              </a:rPr>
              <a:t>，与俄罗斯、德国、英国、法国、意大利、希腊等国增值税最高档相比并不算高。再次，计算税负的统计口径出现偏差。有企业家称“中国制造业综合税务比美国高</a:t>
            </a:r>
            <a:r>
              <a:rPr lang="en-US" altLang="zh-CN" sz="1600" b="1" dirty="0" smtClean="0">
                <a:solidFill>
                  <a:schemeClr val="accent4"/>
                </a:solidFill>
              </a:rPr>
              <a:t>35%”</a:t>
            </a:r>
            <a:r>
              <a:rPr lang="zh-CN" altLang="en-US" sz="1600" b="1" dirty="0" smtClean="0">
                <a:solidFill>
                  <a:schemeClr val="accent4"/>
                </a:solidFill>
              </a:rPr>
              <a:t>，就把保险费、土地成本、电价成本，甚至“五险一金”等成本，统统“算账”计入税收负担，从而得出税负过重“逼死”企业的结论。</a:t>
            </a:r>
            <a:endParaRPr lang="zh-CN" altLang="en-US" sz="1600" b="1" dirty="0">
              <a:solidFill>
                <a:schemeClr val="accent4"/>
              </a:solidFill>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990599" y="1215747"/>
            <a:ext cx="10439400" cy="5220788"/>
          </a:xfrm>
          <a:prstGeom prst="rect">
            <a:avLst/>
          </a:prstGeom>
        </p:spPr>
        <p:txBody>
          <a:bodyPr wrap="square">
            <a:spAutoFit/>
          </a:bodyPr>
          <a:lstStyle/>
          <a:p>
            <a:pPr>
              <a:lnSpc>
                <a:spcPct val="150000"/>
              </a:lnSpc>
            </a:pPr>
            <a:r>
              <a:rPr lang="zh-CN" altLang="en-US" sz="1600" b="1" dirty="0" smtClean="0">
                <a:solidFill>
                  <a:schemeClr val="accent4"/>
                </a:solidFill>
              </a:rPr>
              <a:t>　　就税收本身而言，这几年我国大力度减税降费，同时还规范税收征管、有效提升纳税服务水平，目的就在于全方位为企业降低纳税成本。以营改增为例，今年</a:t>
            </a:r>
            <a:r>
              <a:rPr lang="en-US" altLang="zh-CN" sz="1600" b="1" dirty="0" smtClean="0">
                <a:solidFill>
                  <a:schemeClr val="accent4"/>
                </a:solidFill>
              </a:rPr>
              <a:t>5</a:t>
            </a:r>
            <a:r>
              <a:rPr lang="zh-CN" altLang="en-US" sz="1600" b="1" dirty="0" smtClean="0">
                <a:solidFill>
                  <a:schemeClr val="accent4"/>
                </a:solidFill>
              </a:rPr>
              <a:t>月份到</a:t>
            </a:r>
            <a:r>
              <a:rPr lang="en-US" altLang="zh-CN" sz="1600" b="1" dirty="0" smtClean="0">
                <a:solidFill>
                  <a:schemeClr val="accent4"/>
                </a:solidFill>
              </a:rPr>
              <a:t>10</a:t>
            </a:r>
            <a:r>
              <a:rPr lang="zh-CN" altLang="en-US" sz="1600" b="1" dirty="0" smtClean="0">
                <a:solidFill>
                  <a:schemeClr val="accent4"/>
                </a:solidFill>
              </a:rPr>
              <a:t>月份，新纳入试点的四大行业累计缴纳增值税</a:t>
            </a:r>
            <a:r>
              <a:rPr lang="en-US" altLang="zh-CN" sz="1600" b="1" dirty="0" smtClean="0">
                <a:solidFill>
                  <a:schemeClr val="accent4"/>
                </a:solidFill>
              </a:rPr>
              <a:t>5554</a:t>
            </a:r>
            <a:r>
              <a:rPr lang="zh-CN" altLang="en-US" sz="1600" b="1" dirty="0" smtClean="0">
                <a:solidFill>
                  <a:schemeClr val="accent4"/>
                </a:solidFill>
              </a:rPr>
              <a:t>亿元，与应缴纳营业税相比，减税</a:t>
            </a:r>
            <a:r>
              <a:rPr lang="en-US" altLang="zh-CN" sz="1600" b="1" dirty="0" smtClean="0">
                <a:solidFill>
                  <a:schemeClr val="accent4"/>
                </a:solidFill>
              </a:rPr>
              <a:t>965</a:t>
            </a:r>
            <a:r>
              <a:rPr lang="zh-CN" altLang="en-US" sz="1600" b="1" dirty="0" smtClean="0">
                <a:solidFill>
                  <a:schemeClr val="accent4"/>
                </a:solidFill>
              </a:rPr>
              <a:t>亿元，税负下降</a:t>
            </a:r>
            <a:r>
              <a:rPr lang="en-US" altLang="zh-CN" sz="1600" b="1" dirty="0" smtClean="0">
                <a:solidFill>
                  <a:schemeClr val="accent4"/>
                </a:solidFill>
              </a:rPr>
              <a:t>14.8%</a:t>
            </a:r>
            <a:r>
              <a:rPr lang="zh-CN" altLang="en-US" sz="1600" b="1" dirty="0" smtClean="0">
                <a:solidFill>
                  <a:schemeClr val="accent4"/>
                </a:solidFill>
              </a:rPr>
              <a:t>。再以改革初期争议较多的金融业为例，</a:t>
            </a:r>
            <a:r>
              <a:rPr lang="en-US" altLang="zh-CN" sz="1600" b="1" dirty="0" smtClean="0">
                <a:solidFill>
                  <a:schemeClr val="accent4"/>
                </a:solidFill>
              </a:rPr>
              <a:t>5</a:t>
            </a:r>
            <a:r>
              <a:rPr lang="zh-CN" altLang="en-US" sz="1600" b="1" dirty="0" smtClean="0">
                <a:solidFill>
                  <a:schemeClr val="accent4"/>
                </a:solidFill>
              </a:rPr>
              <a:t>月份至</a:t>
            </a:r>
            <a:r>
              <a:rPr lang="en-US" altLang="zh-CN" sz="1600" b="1" dirty="0" smtClean="0">
                <a:solidFill>
                  <a:schemeClr val="accent4"/>
                </a:solidFill>
              </a:rPr>
              <a:t>10</a:t>
            </a:r>
            <a:r>
              <a:rPr lang="zh-CN" altLang="en-US" sz="1600" b="1" dirty="0" smtClean="0">
                <a:solidFill>
                  <a:schemeClr val="accent4"/>
                </a:solidFill>
              </a:rPr>
              <a:t>月份分别为增税</a:t>
            </a:r>
            <a:r>
              <a:rPr lang="en-US" altLang="zh-CN" sz="1600" b="1" dirty="0" smtClean="0">
                <a:solidFill>
                  <a:schemeClr val="accent4"/>
                </a:solidFill>
              </a:rPr>
              <a:t>3.04</a:t>
            </a:r>
            <a:r>
              <a:rPr lang="zh-CN" altLang="en-US" sz="1600" b="1" dirty="0" smtClean="0">
                <a:solidFill>
                  <a:schemeClr val="accent4"/>
                </a:solidFill>
              </a:rPr>
              <a:t>亿元、减税</a:t>
            </a:r>
            <a:r>
              <a:rPr lang="en-US" altLang="zh-CN" sz="1600" b="1" dirty="0" smtClean="0">
                <a:solidFill>
                  <a:schemeClr val="accent4"/>
                </a:solidFill>
              </a:rPr>
              <a:t>94.11</a:t>
            </a:r>
            <a:r>
              <a:rPr lang="zh-CN" altLang="en-US" sz="1600" b="1" dirty="0" smtClean="0">
                <a:solidFill>
                  <a:schemeClr val="accent4"/>
                </a:solidFill>
              </a:rPr>
              <a:t>亿元、减税</a:t>
            </a:r>
            <a:r>
              <a:rPr lang="en-US" altLang="zh-CN" sz="1600" b="1" dirty="0" smtClean="0">
                <a:solidFill>
                  <a:schemeClr val="accent4"/>
                </a:solidFill>
              </a:rPr>
              <a:t>7.18</a:t>
            </a:r>
            <a:r>
              <a:rPr lang="zh-CN" altLang="en-US" sz="1600" b="1" dirty="0" smtClean="0">
                <a:solidFill>
                  <a:schemeClr val="accent4"/>
                </a:solidFill>
              </a:rPr>
              <a:t>亿元、减税</a:t>
            </a:r>
            <a:r>
              <a:rPr lang="en-US" altLang="zh-CN" sz="1600" b="1" dirty="0" smtClean="0">
                <a:solidFill>
                  <a:schemeClr val="accent4"/>
                </a:solidFill>
              </a:rPr>
              <a:t>10.11</a:t>
            </a:r>
            <a:r>
              <a:rPr lang="zh-CN" altLang="en-US" sz="1600" b="1" dirty="0" smtClean="0">
                <a:solidFill>
                  <a:schemeClr val="accent4"/>
                </a:solidFill>
              </a:rPr>
              <a:t>亿元、减税</a:t>
            </a:r>
            <a:r>
              <a:rPr lang="en-US" altLang="zh-CN" sz="1600" b="1" dirty="0" smtClean="0">
                <a:solidFill>
                  <a:schemeClr val="accent4"/>
                </a:solidFill>
              </a:rPr>
              <a:t>194.43</a:t>
            </a:r>
            <a:r>
              <a:rPr lang="zh-CN" altLang="en-US" sz="1600" b="1" dirty="0" smtClean="0">
                <a:solidFill>
                  <a:schemeClr val="accent4"/>
                </a:solidFill>
              </a:rPr>
              <a:t>亿元、减税</a:t>
            </a:r>
            <a:r>
              <a:rPr lang="en-US" altLang="zh-CN" sz="1600" b="1" dirty="0" smtClean="0">
                <a:solidFill>
                  <a:schemeClr val="accent4"/>
                </a:solidFill>
              </a:rPr>
              <a:t>33.67</a:t>
            </a:r>
            <a:r>
              <a:rPr lang="zh-CN" altLang="en-US" sz="1600" b="1" dirty="0" smtClean="0">
                <a:solidFill>
                  <a:schemeClr val="accent4"/>
                </a:solidFill>
              </a:rPr>
              <a:t>亿元，剔除</a:t>
            </a:r>
            <a:r>
              <a:rPr lang="en-US" altLang="zh-CN" sz="1600" b="1" dirty="0" smtClean="0">
                <a:solidFill>
                  <a:schemeClr val="accent4"/>
                </a:solidFill>
              </a:rPr>
              <a:t>6</a:t>
            </a:r>
            <a:r>
              <a:rPr lang="zh-CN" altLang="en-US" sz="1600" b="1" dirty="0" smtClean="0">
                <a:solidFill>
                  <a:schemeClr val="accent4"/>
                </a:solidFill>
              </a:rPr>
              <a:t>月份、</a:t>
            </a:r>
            <a:r>
              <a:rPr lang="en-US" altLang="zh-CN" sz="1600" b="1" dirty="0" smtClean="0">
                <a:solidFill>
                  <a:schemeClr val="accent4"/>
                </a:solidFill>
              </a:rPr>
              <a:t>9</a:t>
            </a:r>
            <a:r>
              <a:rPr lang="zh-CN" altLang="en-US" sz="1600" b="1" dirty="0" smtClean="0">
                <a:solidFill>
                  <a:schemeClr val="accent4"/>
                </a:solidFill>
              </a:rPr>
              <a:t>月份银行等按季纳税不可比因素，实现了税收负担由增到减、由少减到多减的变化。对于质疑减税效果、认为税负逼死企业的观点，白景明认为过于极端。“我国为促进经济稳增长，减税降费力度远超过其他国家。除了营改增减税之外，还有小微企业减免税优惠，以及取消几百项行政事业性收费，都有助于降低企业税、费负担。”白景明说。</a:t>
            </a:r>
          </a:p>
          <a:p>
            <a:pPr>
              <a:lnSpc>
                <a:spcPct val="150000"/>
              </a:lnSpc>
            </a:pPr>
            <a:r>
              <a:rPr lang="zh-CN" altLang="en-US" sz="1600" b="1" dirty="0" smtClean="0">
                <a:solidFill>
                  <a:schemeClr val="accent4"/>
                </a:solidFill>
              </a:rPr>
              <a:t>　　那么，为何会有“死亡税率”这样偏激的观点产生？“虽然说法过于夸张，但一定程度上反映了企业税收‘痛感’强烈。”中国社会科学院财经战略研究院财政研究室主任杨志勇说。这一“痛感”是多方因素交织的结果；一方面，经济下行企业经营压力较大，现金流趋于紧张，对税收问题变得更为敏感；另一方面，水电气成本、制度性成本、人力用工成本等形成沉重的综合成本，共同挤压企业生存空间。此外，随着税收征管水平的提升，企业大部分纳税信息，特别是增值税发票的流转行为得到全面监控，营业税时期少缴税、偷漏税的情况再难发生，造成一些企业实缴税款增加。</a:t>
            </a:r>
            <a:endParaRPr lang="zh-CN" altLang="en-US" sz="1600" b="1" dirty="0">
              <a:solidFill>
                <a:schemeClr val="accent4"/>
              </a:solidFill>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99457" y="1244217"/>
            <a:ext cx="10276114" cy="5220788"/>
          </a:xfrm>
          <a:prstGeom prst="rect">
            <a:avLst/>
          </a:prstGeom>
        </p:spPr>
        <p:txBody>
          <a:bodyPr wrap="square">
            <a:spAutoFit/>
          </a:bodyPr>
          <a:lstStyle/>
          <a:p>
            <a:pPr>
              <a:lnSpc>
                <a:spcPct val="150000"/>
              </a:lnSpc>
            </a:pPr>
            <a:r>
              <a:rPr lang="zh-CN" altLang="en-US" sz="1600" b="1" dirty="0" smtClean="0">
                <a:solidFill>
                  <a:schemeClr val="accent4"/>
                </a:solidFill>
              </a:rPr>
              <a:t>　</a:t>
            </a:r>
            <a:r>
              <a:rPr lang="zh-CN" altLang="en-US" sz="1600" b="1" dirty="0" smtClean="0">
                <a:solidFill>
                  <a:schemeClr val="accent1">
                    <a:lumMod val="40000"/>
                    <a:lumOff val="60000"/>
                  </a:schemeClr>
                </a:solidFill>
              </a:rPr>
              <a:t>　★首先，进一步释放减税红利，惠及更多企业主体。“以营改增为例，取得的阶段性成果超出预期。如果没有营改增迈出关键的一步，重复征税将继续存在。但改革依然在路上，还需进一步完善。”瑞华会计师事务所合伙人张连起表示，比如政策层面存在税率档次多、类似业务适用政策不一，以及免税、先征后返、虚拟抵扣、差额征税等优惠方式较多的问题；实践层面，也需进一步引导企业用好增值税抵扣机制，确保政策有效落地。他建议，一是统筹考虑财政承受能力、宏观调控需要等因素，适当简化增值税税率；二是进项税额大于销项税额形成的留抵税额，不能够抵扣的建议当期退税，有助于增加企业的现金流；三是增值税制度应向制造业倾斜，适当降低税率，更有效地支持实体经济发展</a:t>
            </a:r>
            <a:r>
              <a:rPr lang="zh-CN" altLang="en-US" sz="1600" b="1" dirty="0" smtClean="0">
                <a:solidFill>
                  <a:schemeClr val="accent1">
                    <a:lumMod val="40000"/>
                    <a:lumOff val="60000"/>
                  </a:schemeClr>
                </a:solidFill>
              </a:rPr>
              <a:t>。</a:t>
            </a:r>
            <a:endParaRPr lang="en-US" altLang="zh-CN" sz="1600" b="1" dirty="0" smtClean="0">
              <a:solidFill>
                <a:schemeClr val="accent1">
                  <a:lumMod val="40000"/>
                  <a:lumOff val="60000"/>
                </a:schemeClr>
              </a:solidFill>
            </a:endParaRPr>
          </a:p>
          <a:p>
            <a:pPr>
              <a:lnSpc>
                <a:spcPct val="150000"/>
              </a:lnSpc>
            </a:pPr>
            <a:endParaRPr lang="en-US" altLang="zh-CN" sz="1600" b="1" dirty="0" smtClean="0">
              <a:solidFill>
                <a:schemeClr val="accent1">
                  <a:lumMod val="40000"/>
                  <a:lumOff val="60000"/>
                </a:schemeClr>
              </a:solidFill>
            </a:endParaRPr>
          </a:p>
          <a:p>
            <a:pPr>
              <a:lnSpc>
                <a:spcPct val="150000"/>
              </a:lnSpc>
            </a:pPr>
            <a:endParaRPr lang="en-US" altLang="zh-CN"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★其次，多措并举，降低用能成本、物流成本和人工成本等让企业头痛的“包袱”。以人工成本为例，占大头的就是“五险一金”。有报道称，在全国不少地方“五险一金”总费率达到企业工资总额的</a:t>
            </a:r>
            <a:r>
              <a:rPr lang="en-US" altLang="zh-CN" sz="1600" b="1" dirty="0" smtClean="0">
                <a:solidFill>
                  <a:schemeClr val="accent1">
                    <a:lumMod val="40000"/>
                    <a:lumOff val="60000"/>
                  </a:schemeClr>
                </a:solidFill>
              </a:rPr>
              <a:t>39.25%</a:t>
            </a:r>
            <a:r>
              <a:rPr lang="zh-CN" altLang="en-US" sz="1600" b="1" dirty="0" smtClean="0">
                <a:solidFill>
                  <a:schemeClr val="accent1">
                    <a:lumMod val="40000"/>
                    <a:lumOff val="60000"/>
                  </a:schemeClr>
                </a:solidFill>
              </a:rPr>
              <a:t>。“建议该比例降低</a:t>
            </a:r>
            <a:r>
              <a:rPr lang="en-US" altLang="zh-CN" sz="1600" b="1" dirty="0" smtClean="0">
                <a:solidFill>
                  <a:schemeClr val="accent1">
                    <a:lumMod val="40000"/>
                    <a:lumOff val="60000"/>
                  </a:schemeClr>
                </a:solidFill>
              </a:rPr>
              <a:t>10</a:t>
            </a:r>
            <a:r>
              <a:rPr lang="zh-CN" altLang="en-US" sz="1600" b="1" dirty="0" smtClean="0">
                <a:solidFill>
                  <a:schemeClr val="accent1">
                    <a:lumMod val="40000"/>
                    <a:lumOff val="60000"/>
                  </a:schemeClr>
                </a:solidFill>
              </a:rPr>
              <a:t>个百分点，保持在</a:t>
            </a:r>
            <a:r>
              <a:rPr lang="en-US" altLang="zh-CN" sz="1600" b="1" dirty="0" smtClean="0">
                <a:solidFill>
                  <a:schemeClr val="accent1">
                    <a:lumMod val="40000"/>
                    <a:lumOff val="60000"/>
                  </a:schemeClr>
                </a:solidFill>
              </a:rPr>
              <a:t>30%</a:t>
            </a:r>
            <a:r>
              <a:rPr lang="zh-CN" altLang="en-US" sz="1600" b="1" dirty="0" smtClean="0">
                <a:solidFill>
                  <a:schemeClr val="accent1">
                    <a:lumMod val="40000"/>
                    <a:lumOff val="60000"/>
                  </a:schemeClr>
                </a:solidFill>
              </a:rPr>
              <a:t>以下的水平。”张连起同时还建议说，降低电价也是企业降成本绕不开的一个关键点。值得注意的是，当前电力体制改革也得到进一步推进。国家发展改革委价格司司长施子海曾表示，今年两次降低电价，共减轻工商企业电费支出负担</a:t>
            </a:r>
            <a:r>
              <a:rPr lang="en-US" altLang="zh-CN" sz="1600" b="1" dirty="0" smtClean="0">
                <a:solidFill>
                  <a:schemeClr val="accent1">
                    <a:lumMod val="40000"/>
                    <a:lumOff val="60000"/>
                  </a:schemeClr>
                </a:solidFill>
              </a:rPr>
              <a:t>470</a:t>
            </a:r>
            <a:r>
              <a:rPr lang="zh-CN" altLang="en-US" sz="1600" b="1" dirty="0" smtClean="0">
                <a:solidFill>
                  <a:schemeClr val="accent1">
                    <a:lumMod val="40000"/>
                    <a:lumOff val="60000"/>
                  </a:schemeClr>
                </a:solidFill>
              </a:rPr>
              <a:t>亿元左右</a:t>
            </a:r>
            <a:r>
              <a:rPr lang="zh-CN" altLang="en-US" sz="1600" b="1" dirty="0" smtClean="0">
                <a:solidFill>
                  <a:schemeClr val="accent1">
                    <a:lumMod val="40000"/>
                    <a:lumOff val="60000"/>
                  </a:schemeClr>
                </a:solidFill>
              </a:rPr>
              <a:t>。</a:t>
            </a:r>
            <a:endParaRPr lang="zh-CN" altLang="en-US" sz="1600" b="1" dirty="0" smtClean="0">
              <a:solidFill>
                <a:schemeClr val="accent1">
                  <a:lumMod val="40000"/>
                  <a:lumOff val="60000"/>
                </a:schemeClr>
              </a:solidFill>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142999" y="1305342"/>
            <a:ext cx="10156371" cy="3046988"/>
          </a:xfrm>
          <a:prstGeom prst="rect">
            <a:avLst/>
          </a:prstGeom>
        </p:spPr>
        <p:txBody>
          <a:bodyPr wrap="square">
            <a:spAutoFit/>
          </a:bodyPr>
          <a:lstStyle/>
          <a:p>
            <a:pPr>
              <a:lnSpc>
                <a:spcPct val="150000"/>
              </a:lnSpc>
            </a:pPr>
            <a:r>
              <a:rPr lang="zh-CN" altLang="en-US" sz="1600" b="1" dirty="0" smtClean="0">
                <a:solidFill>
                  <a:schemeClr val="accent1">
                    <a:lumMod val="40000"/>
                    <a:lumOff val="60000"/>
                  </a:schemeClr>
                </a:solidFill>
              </a:rPr>
              <a:t>　　再次，加大简政放权力度，减少企业不必要的时间成本和人财物消耗。中国财政科学研究院在一份调查报告中指出，近</a:t>
            </a:r>
            <a:r>
              <a:rPr lang="en-US" altLang="zh-CN" sz="1600" b="1" dirty="0" smtClean="0">
                <a:solidFill>
                  <a:schemeClr val="accent1">
                    <a:lumMod val="40000"/>
                    <a:lumOff val="60000"/>
                  </a:schemeClr>
                </a:solidFill>
              </a:rPr>
              <a:t>3</a:t>
            </a:r>
            <a:r>
              <a:rPr lang="zh-CN" altLang="en-US" sz="1600" b="1" dirty="0" smtClean="0">
                <a:solidFill>
                  <a:schemeClr val="accent1">
                    <a:lumMod val="40000"/>
                    <a:lumOff val="60000"/>
                  </a:schemeClr>
                </a:solidFill>
              </a:rPr>
              <a:t>年来，企业微观经营效益普遍下滑，制度性交易成本依然偏高，“权力中介”现象普遍存在。这些隐形的制度性成本，加重了企业负担，却又无法带来相应的产出和效益。</a:t>
            </a:r>
          </a:p>
          <a:p>
            <a:pPr>
              <a:lnSpc>
                <a:spcPct val="150000"/>
              </a:lnSpc>
            </a:pPr>
            <a:endParaRPr lang="zh-CN" altLang="en-US"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刚刚召开的中央经济工作会议指出，明年要继续深化供给侧结构性改革，深入推进“三去一降一补”，在减税、降费、降低要素成本上加大工作力度，同时降低各类交易成本特别是制度性交易成本，以及用能成本、物流成本。这些措施剑指企业运营成本较高的“痛点”。</a:t>
            </a:r>
            <a:r>
              <a:rPr lang="zh-CN" altLang="en-US" sz="1600" b="1" dirty="0" smtClean="0">
                <a:solidFill>
                  <a:schemeClr val="accent6"/>
                </a:solidFill>
              </a:rPr>
              <a:t>只有理性看待当前经济形势、直面存在的问题，切实有效地将政策措施落实好，才是解决问题的正道。</a:t>
            </a:r>
            <a:endParaRPr lang="zh-CN" altLang="en-US" sz="1600" b="1" dirty="0">
              <a:solidFill>
                <a:schemeClr val="accent6"/>
              </a:solidFill>
            </a:endParaRPr>
          </a:p>
        </p:txBody>
      </p:sp>
      <p:pic>
        <p:nvPicPr>
          <p:cNvPr id="1026" name="Picture 2"/>
          <p:cNvPicPr>
            <a:picLocks noChangeAspect="1" noChangeArrowheads="1"/>
          </p:cNvPicPr>
          <p:nvPr/>
        </p:nvPicPr>
        <p:blipFill>
          <a:blip r:embed="rId3" cstate="print"/>
          <a:srcRect/>
          <a:stretch>
            <a:fillRect/>
          </a:stretch>
        </p:blipFill>
        <p:spPr bwMode="auto">
          <a:xfrm>
            <a:off x="3569153" y="4497404"/>
            <a:ext cx="5422447" cy="19292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椭圆 2"/>
          <p:cNvSpPr/>
          <p:nvPr/>
        </p:nvSpPr>
        <p:spPr>
          <a:xfrm>
            <a:off x="2906474" y="740222"/>
            <a:ext cx="1317171" cy="1371599"/>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59972" y="626900"/>
            <a:ext cx="821059" cy="1569660"/>
          </a:xfrm>
          <a:prstGeom prst="rect">
            <a:avLst/>
          </a:prstGeom>
          <a:noFill/>
        </p:spPr>
        <p:txBody>
          <a:bodyPr wrap="none" lIns="91440" tIns="45720" rIns="91440" bIns="45720">
            <a:spAutoFit/>
          </a:bodyPr>
          <a:lstStyle/>
          <a:p>
            <a:pPr algn="ctr"/>
            <a:r>
              <a:rPr lang="en-US" altLang="zh-CN" sz="9600" b="1" cap="none" spc="100" dirty="0" smtClean="0">
                <a:ln w="18000">
                  <a:solidFill>
                    <a:schemeClr val="accent1">
                      <a:satMod val="200000"/>
                      <a:tint val="72000"/>
                    </a:schemeClr>
                  </a:solidFill>
                  <a:prstDash val="solid"/>
                </a:ln>
                <a:solidFill>
                  <a:srgbClr val="FF8594"/>
                </a:solidFill>
                <a:effectLst>
                  <a:outerShdw blurRad="25000" dist="20000" dir="16020000" algn="tl">
                    <a:schemeClr val="accent1">
                      <a:satMod val="200000"/>
                      <a:shade val="1000"/>
                      <a:alpha val="60000"/>
                    </a:schemeClr>
                  </a:outerShdw>
                </a:effectLst>
              </a:rPr>
              <a:t>8</a:t>
            </a:r>
            <a:endParaRPr lang="zh-CN" altLang="en-US" sz="9600" b="1" cap="none" spc="100" dirty="0">
              <a:ln w="18000">
                <a:solidFill>
                  <a:schemeClr val="accent1">
                    <a:satMod val="200000"/>
                    <a:tint val="72000"/>
                  </a:schemeClr>
                </a:solidFill>
                <a:prstDash val="solid"/>
              </a:ln>
              <a:solidFill>
                <a:srgbClr val="FF8594"/>
              </a:solidFill>
              <a:effectLst>
                <a:outerShdw blurRad="25000" dist="20000" dir="16020000" algn="tl">
                  <a:schemeClr val="accent1">
                    <a:satMod val="200000"/>
                    <a:shade val="1000"/>
                    <a:alpha val="60000"/>
                  </a:schemeClr>
                </a:outerShdw>
              </a:effectLst>
            </a:endParaRPr>
          </a:p>
        </p:txBody>
      </p:sp>
      <p:sp>
        <p:nvSpPr>
          <p:cNvPr id="6" name="矩形 5"/>
          <p:cNvSpPr/>
          <p:nvPr/>
        </p:nvSpPr>
        <p:spPr>
          <a:xfrm>
            <a:off x="3951232" y="1192964"/>
            <a:ext cx="893193" cy="923330"/>
          </a:xfrm>
          <a:prstGeom prst="rect">
            <a:avLst/>
          </a:prstGeom>
          <a:noFill/>
        </p:spPr>
        <p:txBody>
          <a:bodyPr wrap="none" lIns="91440" tIns="45720" rIns="91440" bIns="45720">
            <a:spAutoFit/>
          </a:bodyPr>
          <a:lstStyle/>
          <a:p>
            <a:pPr algn="ctr"/>
            <a:r>
              <a:rPr lang="zh-CN" altLang="en-US" sz="5400" b="1" cap="none" spc="100" dirty="0" smtClean="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rPr>
              <a:t>项</a:t>
            </a:r>
            <a:endParaRPr lang="zh-CN" altLang="en-US" sz="5400" b="1" cap="none"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endParaRPr>
          </a:p>
        </p:txBody>
      </p:sp>
      <p:sp>
        <p:nvSpPr>
          <p:cNvPr id="7" name="TextBox 6"/>
          <p:cNvSpPr txBox="1"/>
          <p:nvPr/>
        </p:nvSpPr>
        <p:spPr>
          <a:xfrm>
            <a:off x="4865913" y="859970"/>
            <a:ext cx="5671457" cy="830997"/>
          </a:xfrm>
          <a:prstGeom prst="rect">
            <a:avLst/>
          </a:prstGeom>
          <a:noFill/>
        </p:spPr>
        <p:txBody>
          <a:bodyPr wrap="square" rtlCol="0">
            <a:spAutoFit/>
          </a:bodyPr>
          <a:lstStyle/>
          <a:p>
            <a:r>
              <a:rPr lang="zh-CN" altLang="en-US" sz="4800" b="1" dirty="0" smtClean="0">
                <a:solidFill>
                  <a:schemeClr val="accent4"/>
                </a:solidFill>
              </a:rPr>
              <a:t>税收支持政策助力</a:t>
            </a:r>
            <a:endParaRPr lang="zh-CN" altLang="en-US" sz="4800" b="1" dirty="0">
              <a:solidFill>
                <a:schemeClr val="accent4"/>
              </a:solidFill>
            </a:endParaRPr>
          </a:p>
        </p:txBody>
      </p:sp>
      <p:sp>
        <p:nvSpPr>
          <p:cNvPr id="9" name="矩形 8"/>
          <p:cNvSpPr/>
          <p:nvPr/>
        </p:nvSpPr>
        <p:spPr>
          <a:xfrm>
            <a:off x="5385637" y="1628392"/>
            <a:ext cx="4095820" cy="646331"/>
          </a:xfrm>
          <a:prstGeom prst="rect">
            <a:avLst/>
          </a:prstGeom>
          <a:noFill/>
        </p:spPr>
        <p:txBody>
          <a:bodyPr wrap="square" lIns="91440" tIns="45720" rIns="91440" bIns="45720">
            <a:spAutoFit/>
          </a:bodyPr>
          <a:lstStyle/>
          <a:p>
            <a:pPr algn="ctr"/>
            <a:r>
              <a:rPr lang="zh-CN" altLang="en-US" sz="3600" b="1" cap="none" spc="0" dirty="0" smtClean="0">
                <a:ln w="10541"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ln>
                <a:solidFill>
                  <a:srgbClr val="A3C7E0"/>
                </a:solidFill>
                <a:effectLst/>
              </a:rPr>
              <a:t>企业降杠杆</a:t>
            </a:r>
            <a:endParaRPr lang="zh-CN" altLang="en-US" sz="3600" b="1" cap="none" spc="0" dirty="0">
              <a:ln w="10541" cmpd="sng">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prstDash val="solid"/>
              </a:ln>
              <a:solidFill>
                <a:srgbClr val="A3C7E0"/>
              </a:solidFill>
              <a:effectLst/>
            </a:endParaRPr>
          </a:p>
        </p:txBody>
      </p:sp>
      <p:sp>
        <p:nvSpPr>
          <p:cNvPr id="10" name="Rectangle 10"/>
          <p:cNvSpPr>
            <a:spLocks noChangeArrowheads="1"/>
          </p:cNvSpPr>
          <p:nvPr/>
        </p:nvSpPr>
        <p:spPr bwMode="auto">
          <a:xfrm>
            <a:off x="1368878" y="4163577"/>
            <a:ext cx="488950" cy="487362"/>
          </a:xfrm>
          <a:prstGeom prst="rect">
            <a:avLst/>
          </a:prstGeom>
          <a:solidFill>
            <a:srgbClr val="92D050"/>
          </a:solidFill>
          <a:ln w="9525">
            <a:noFill/>
            <a:miter lim="800000"/>
            <a:headEnd/>
            <a:tailEnd/>
          </a:ln>
        </p:spPr>
        <p:txBody>
          <a:bodyPr wrap="none" anchor="ctr"/>
          <a:lstStyle/>
          <a:p>
            <a:pPr algn="ctr" eaLnBrk="1" hangingPunct="1">
              <a:buFontTx/>
              <a:buNone/>
            </a:pPr>
            <a:r>
              <a:rPr lang="en-US" altLang="zh-CN" sz="2800">
                <a:solidFill>
                  <a:schemeClr val="bg1"/>
                </a:solidFill>
                <a:latin typeface="Berlin Sans FB" pitchFamily="34" charset="0"/>
              </a:rPr>
              <a:t>02</a:t>
            </a:r>
            <a:endParaRPr lang="zh-CN" altLang="en-US" sz="2800">
              <a:solidFill>
                <a:schemeClr val="bg1"/>
              </a:solidFill>
              <a:latin typeface="Berlin Sans FB" pitchFamily="34" charset="0"/>
            </a:endParaRPr>
          </a:p>
        </p:txBody>
      </p:sp>
      <p:sp>
        <p:nvSpPr>
          <p:cNvPr id="11" name="Line 11"/>
          <p:cNvSpPr>
            <a:spLocks noChangeShapeType="1"/>
          </p:cNvSpPr>
          <p:nvPr/>
        </p:nvSpPr>
        <p:spPr bwMode="auto">
          <a:xfrm>
            <a:off x="1862591" y="4055627"/>
            <a:ext cx="0" cy="720725"/>
          </a:xfrm>
          <a:prstGeom prst="line">
            <a:avLst/>
          </a:prstGeom>
          <a:noFill/>
          <a:ln w="28575">
            <a:solidFill>
              <a:srgbClr val="92D050"/>
            </a:solidFill>
            <a:round/>
            <a:headEnd/>
            <a:tailEnd/>
          </a:ln>
        </p:spPr>
        <p:txBody>
          <a:bodyPr wrap="none" anchor="ctr"/>
          <a:lstStyle/>
          <a:p>
            <a:endParaRPr lang="zh-CN" altLang="en-US"/>
          </a:p>
        </p:txBody>
      </p:sp>
      <p:sp>
        <p:nvSpPr>
          <p:cNvPr id="12" name="Rectangle 13"/>
          <p:cNvSpPr>
            <a:spLocks noChangeArrowheads="1"/>
          </p:cNvSpPr>
          <p:nvPr/>
        </p:nvSpPr>
        <p:spPr bwMode="auto">
          <a:xfrm>
            <a:off x="1360941" y="5366453"/>
            <a:ext cx="488950" cy="488950"/>
          </a:xfrm>
          <a:prstGeom prst="rect">
            <a:avLst/>
          </a:prstGeom>
          <a:solidFill>
            <a:srgbClr val="FFC000"/>
          </a:solidFill>
          <a:ln w="9525">
            <a:noFill/>
            <a:miter lim="800000"/>
            <a:headEnd/>
            <a:tailEnd/>
          </a:ln>
        </p:spPr>
        <p:txBody>
          <a:bodyPr wrap="none" anchor="ctr"/>
          <a:lstStyle/>
          <a:p>
            <a:pPr algn="ctr" eaLnBrk="1" hangingPunct="1">
              <a:buFontTx/>
              <a:buNone/>
            </a:pPr>
            <a:r>
              <a:rPr lang="en-US" altLang="zh-CN" sz="2800" dirty="0">
                <a:solidFill>
                  <a:schemeClr val="bg1"/>
                </a:solidFill>
                <a:latin typeface="Berlin Sans FB" pitchFamily="34" charset="0"/>
              </a:rPr>
              <a:t>03</a:t>
            </a:r>
            <a:endParaRPr lang="zh-CN" altLang="en-US" sz="2800" dirty="0">
              <a:solidFill>
                <a:schemeClr val="bg1"/>
              </a:solidFill>
              <a:latin typeface="Berlin Sans FB" pitchFamily="34" charset="0"/>
            </a:endParaRPr>
          </a:p>
        </p:txBody>
      </p:sp>
      <p:sp>
        <p:nvSpPr>
          <p:cNvPr id="13" name="Line 14"/>
          <p:cNvSpPr>
            <a:spLocks noChangeShapeType="1"/>
          </p:cNvSpPr>
          <p:nvPr/>
        </p:nvSpPr>
        <p:spPr bwMode="auto">
          <a:xfrm>
            <a:off x="1854653" y="5260090"/>
            <a:ext cx="0" cy="720725"/>
          </a:xfrm>
          <a:prstGeom prst="line">
            <a:avLst/>
          </a:prstGeom>
          <a:noFill/>
          <a:ln w="28575">
            <a:solidFill>
              <a:srgbClr val="FFC000"/>
            </a:solidFill>
            <a:round/>
            <a:headEnd/>
            <a:tailEnd/>
          </a:ln>
        </p:spPr>
        <p:txBody>
          <a:bodyPr wrap="none" anchor="ctr"/>
          <a:lstStyle/>
          <a:p>
            <a:endParaRPr lang="zh-CN" altLang="en-US"/>
          </a:p>
        </p:txBody>
      </p:sp>
      <p:sp>
        <p:nvSpPr>
          <p:cNvPr id="16" name="Rectangle 19"/>
          <p:cNvSpPr>
            <a:spLocks noChangeArrowheads="1"/>
          </p:cNvSpPr>
          <p:nvPr/>
        </p:nvSpPr>
        <p:spPr bwMode="auto">
          <a:xfrm>
            <a:off x="1370466" y="2950268"/>
            <a:ext cx="488950" cy="487362"/>
          </a:xfrm>
          <a:prstGeom prst="rect">
            <a:avLst/>
          </a:prstGeom>
          <a:solidFill>
            <a:srgbClr val="FA72A3"/>
          </a:solidFill>
          <a:ln w="9525">
            <a:noFill/>
            <a:miter lim="800000"/>
            <a:headEnd/>
            <a:tailEnd/>
          </a:ln>
        </p:spPr>
        <p:txBody>
          <a:bodyPr wrap="none" anchor="ctr"/>
          <a:lstStyle/>
          <a:p>
            <a:pPr algn="ctr" eaLnBrk="1" hangingPunct="1">
              <a:buFontTx/>
              <a:buNone/>
            </a:pPr>
            <a:r>
              <a:rPr lang="en-US" altLang="zh-CN" sz="2800" dirty="0">
                <a:solidFill>
                  <a:schemeClr val="bg1"/>
                </a:solidFill>
                <a:latin typeface="Berlin Sans FB" pitchFamily="34" charset="0"/>
              </a:rPr>
              <a:t>01</a:t>
            </a:r>
            <a:endParaRPr lang="zh-CN" altLang="en-US" sz="2800" dirty="0">
              <a:solidFill>
                <a:schemeClr val="bg1"/>
              </a:solidFill>
              <a:latin typeface="Berlin Sans FB" pitchFamily="34" charset="0"/>
            </a:endParaRPr>
          </a:p>
        </p:txBody>
      </p:sp>
      <p:sp>
        <p:nvSpPr>
          <p:cNvPr id="17" name="Line 20"/>
          <p:cNvSpPr>
            <a:spLocks noChangeShapeType="1"/>
          </p:cNvSpPr>
          <p:nvPr/>
        </p:nvSpPr>
        <p:spPr bwMode="auto">
          <a:xfrm>
            <a:off x="1864178" y="2842318"/>
            <a:ext cx="0" cy="720725"/>
          </a:xfrm>
          <a:prstGeom prst="line">
            <a:avLst/>
          </a:prstGeom>
          <a:noFill/>
          <a:ln w="28575">
            <a:solidFill>
              <a:srgbClr val="FA72A3"/>
            </a:solidFill>
            <a:round/>
            <a:headEnd/>
            <a:tailEnd/>
          </a:ln>
        </p:spPr>
        <p:txBody>
          <a:bodyPr wrap="none" anchor="ctr"/>
          <a:lstStyle/>
          <a:p>
            <a:endParaRPr lang="zh-CN" altLang="en-US"/>
          </a:p>
        </p:txBody>
      </p:sp>
      <p:sp>
        <p:nvSpPr>
          <p:cNvPr id="18" name="Rectangle 21"/>
          <p:cNvSpPr>
            <a:spLocks noChangeArrowheads="1"/>
          </p:cNvSpPr>
          <p:nvPr/>
        </p:nvSpPr>
        <p:spPr bwMode="auto">
          <a:xfrm>
            <a:off x="2150608" y="2852055"/>
            <a:ext cx="9192305" cy="695339"/>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FA72A3"/>
                </a:solidFill>
                <a:latin typeface="微软雅黑" pitchFamily="34" charset="-122"/>
              </a:rPr>
              <a:t>企</a:t>
            </a:r>
            <a:r>
              <a:rPr lang="zh-CN" altLang="en-US" sz="1600" b="1" dirty="0" smtClean="0">
                <a:solidFill>
                  <a:srgbClr val="FA72A3"/>
                </a:solidFill>
                <a:latin typeface="微软雅黑" pitchFamily="34" charset="-122"/>
              </a:rPr>
              <a:t>业符合税法规定条件的股权（资产）收购、合并、债务重组等重组行为，可按税法规定享受</a:t>
            </a:r>
            <a:endParaRPr lang="en-US" altLang="zh-CN" sz="1600" b="1" dirty="0" smtClean="0">
              <a:solidFill>
                <a:srgbClr val="FA72A3"/>
              </a:solidFill>
              <a:latin typeface="微软雅黑" pitchFamily="34" charset="-122"/>
            </a:endParaRPr>
          </a:p>
          <a:p>
            <a:pPr eaLnBrk="1" hangingPunct="1">
              <a:lnSpc>
                <a:spcPct val="130000"/>
              </a:lnSpc>
              <a:buFontTx/>
              <a:buNone/>
            </a:pPr>
            <a:r>
              <a:rPr lang="zh-CN" altLang="en-US" sz="1600" b="1" dirty="0" smtClean="0">
                <a:solidFill>
                  <a:srgbClr val="FA72A3"/>
                </a:solidFill>
                <a:latin typeface="微软雅黑" pitchFamily="34" charset="-122"/>
              </a:rPr>
              <a:t>企业所得税递延纳税优惠政策。</a:t>
            </a:r>
            <a:endParaRPr lang="en-US" altLang="zh-CN" sz="1600" b="1" dirty="0">
              <a:solidFill>
                <a:srgbClr val="FA72A3"/>
              </a:solidFill>
              <a:latin typeface="微软雅黑" pitchFamily="34" charset="-122"/>
            </a:endParaRPr>
          </a:p>
        </p:txBody>
      </p:sp>
      <p:sp>
        <p:nvSpPr>
          <p:cNvPr id="19" name="Rectangle 22"/>
          <p:cNvSpPr>
            <a:spLocks noChangeArrowheads="1"/>
          </p:cNvSpPr>
          <p:nvPr/>
        </p:nvSpPr>
        <p:spPr bwMode="auto">
          <a:xfrm>
            <a:off x="2150608" y="4075810"/>
            <a:ext cx="5146675"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92D050"/>
                </a:solidFill>
                <a:latin typeface="微软雅黑" pitchFamily="34" charset="-122"/>
              </a:rPr>
              <a:t>企业以非货币性资产投资，可按规定享受</a:t>
            </a:r>
            <a:r>
              <a:rPr lang="en-US" altLang="zh-CN" sz="1600" b="1" dirty="0" smtClean="0">
                <a:solidFill>
                  <a:srgbClr val="92D050"/>
                </a:solidFill>
                <a:latin typeface="微软雅黑" pitchFamily="34" charset="-122"/>
              </a:rPr>
              <a:t>5</a:t>
            </a:r>
            <a:r>
              <a:rPr lang="zh-CN" altLang="en-US" sz="1600" b="1" dirty="0" smtClean="0">
                <a:solidFill>
                  <a:srgbClr val="92D050"/>
                </a:solidFill>
                <a:latin typeface="微软雅黑" pitchFamily="34" charset="-122"/>
              </a:rPr>
              <a:t>年内分期缴纳企业所得税政策。</a:t>
            </a:r>
            <a:endParaRPr lang="en-US" altLang="zh-CN" sz="1600" b="1" dirty="0">
              <a:solidFill>
                <a:srgbClr val="92D050"/>
              </a:solidFill>
              <a:latin typeface="微软雅黑" pitchFamily="34" charset="-122"/>
            </a:endParaRPr>
          </a:p>
        </p:txBody>
      </p:sp>
      <p:sp>
        <p:nvSpPr>
          <p:cNvPr id="20" name="Rectangle 23"/>
          <p:cNvSpPr>
            <a:spLocks noChangeArrowheads="1"/>
          </p:cNvSpPr>
          <p:nvPr/>
        </p:nvSpPr>
        <p:spPr bwMode="auto">
          <a:xfrm>
            <a:off x="2150608" y="5260090"/>
            <a:ext cx="4903787"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FFC000"/>
                </a:solidFill>
                <a:latin typeface="微软雅黑" pitchFamily="34" charset="-122"/>
              </a:rPr>
              <a:t>企业破产、注销，清算企业所得税时，可按规定在税前扣除有关清算费用及职工工资、社会保</a:t>
            </a:r>
            <a:endParaRPr lang="en-US" altLang="zh-CN" sz="1600" b="1" dirty="0" smtClean="0">
              <a:solidFill>
                <a:srgbClr val="FFC000"/>
              </a:solidFill>
              <a:latin typeface="微软雅黑" pitchFamily="34" charset="-122"/>
            </a:endParaRPr>
          </a:p>
          <a:p>
            <a:pPr eaLnBrk="1" hangingPunct="1">
              <a:lnSpc>
                <a:spcPct val="130000"/>
              </a:lnSpc>
              <a:buFontTx/>
              <a:buNone/>
            </a:pPr>
            <a:r>
              <a:rPr lang="zh-CN" altLang="en-US" sz="1600" b="1" dirty="0" smtClean="0">
                <a:solidFill>
                  <a:srgbClr val="FFC000"/>
                </a:solidFill>
                <a:latin typeface="微软雅黑" pitchFamily="34" charset="-122"/>
              </a:rPr>
              <a:t>险费用、法定补偿金。</a:t>
            </a:r>
            <a:endParaRPr lang="en-US" altLang="zh-CN" sz="1600" b="1" dirty="0">
              <a:solidFill>
                <a:srgbClr val="FFC000"/>
              </a:solidFill>
              <a:latin typeface="微软雅黑" pitchFamily="34" charset="-122"/>
            </a:endParaRPr>
          </a:p>
        </p:txBody>
      </p:sp>
      <p:sp>
        <p:nvSpPr>
          <p:cNvPr id="22" name="椭圆 2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23" name="椭圆 2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4" name="椭圆 2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Rectangle 10"/>
          <p:cNvSpPr>
            <a:spLocks noChangeArrowheads="1"/>
          </p:cNvSpPr>
          <p:nvPr/>
        </p:nvSpPr>
        <p:spPr bwMode="auto">
          <a:xfrm>
            <a:off x="1532164" y="3488654"/>
            <a:ext cx="488950" cy="487362"/>
          </a:xfrm>
          <a:prstGeom prst="rect">
            <a:avLst/>
          </a:prstGeom>
          <a:solidFill>
            <a:srgbClr val="92D050"/>
          </a:solidFill>
          <a:ln w="9525">
            <a:noFill/>
            <a:miter lim="800000"/>
            <a:headEnd/>
            <a:tailEnd/>
          </a:ln>
        </p:spPr>
        <p:txBody>
          <a:bodyPr wrap="none" anchor="ctr"/>
          <a:lstStyle/>
          <a:p>
            <a:pPr algn="ctr" eaLnBrk="1" hangingPunct="1">
              <a:buFontTx/>
              <a:buNone/>
            </a:pPr>
            <a:r>
              <a:rPr lang="en-US" altLang="zh-CN" sz="2800" dirty="0" smtClean="0">
                <a:solidFill>
                  <a:schemeClr val="bg1"/>
                </a:solidFill>
                <a:latin typeface="Berlin Sans FB" pitchFamily="34" charset="0"/>
              </a:rPr>
              <a:t>06</a:t>
            </a:r>
            <a:endParaRPr lang="zh-CN" altLang="en-US" sz="2800" dirty="0">
              <a:solidFill>
                <a:schemeClr val="bg1"/>
              </a:solidFill>
              <a:latin typeface="Berlin Sans FB" pitchFamily="34" charset="0"/>
            </a:endParaRPr>
          </a:p>
        </p:txBody>
      </p:sp>
      <p:sp>
        <p:nvSpPr>
          <p:cNvPr id="4" name="Line 11"/>
          <p:cNvSpPr>
            <a:spLocks noChangeShapeType="1"/>
          </p:cNvSpPr>
          <p:nvPr/>
        </p:nvSpPr>
        <p:spPr bwMode="auto">
          <a:xfrm>
            <a:off x="2025877" y="3380704"/>
            <a:ext cx="0" cy="720725"/>
          </a:xfrm>
          <a:prstGeom prst="line">
            <a:avLst/>
          </a:prstGeom>
          <a:noFill/>
          <a:ln w="28575">
            <a:solidFill>
              <a:srgbClr val="92D050"/>
            </a:solidFill>
            <a:round/>
            <a:headEnd/>
            <a:tailEnd/>
          </a:ln>
        </p:spPr>
        <p:txBody>
          <a:bodyPr wrap="none" anchor="ctr"/>
          <a:lstStyle/>
          <a:p>
            <a:endParaRPr lang="zh-CN" altLang="en-US"/>
          </a:p>
        </p:txBody>
      </p:sp>
      <p:sp>
        <p:nvSpPr>
          <p:cNvPr id="5" name="Rectangle 13"/>
          <p:cNvSpPr>
            <a:spLocks noChangeArrowheads="1"/>
          </p:cNvSpPr>
          <p:nvPr/>
        </p:nvSpPr>
        <p:spPr bwMode="auto">
          <a:xfrm>
            <a:off x="1524227" y="4517354"/>
            <a:ext cx="488950" cy="488950"/>
          </a:xfrm>
          <a:prstGeom prst="rect">
            <a:avLst/>
          </a:prstGeom>
          <a:solidFill>
            <a:srgbClr val="FFC000"/>
          </a:solidFill>
          <a:ln w="9525">
            <a:noFill/>
            <a:miter lim="800000"/>
            <a:headEnd/>
            <a:tailEnd/>
          </a:ln>
        </p:spPr>
        <p:txBody>
          <a:bodyPr wrap="none" anchor="ctr"/>
          <a:lstStyle/>
          <a:p>
            <a:pPr algn="ctr" eaLnBrk="1" hangingPunct="1">
              <a:buFontTx/>
              <a:buNone/>
            </a:pPr>
            <a:r>
              <a:rPr lang="en-US" altLang="zh-CN" sz="2800" dirty="0" smtClean="0">
                <a:solidFill>
                  <a:schemeClr val="bg1"/>
                </a:solidFill>
                <a:latin typeface="Berlin Sans FB" pitchFamily="34" charset="0"/>
              </a:rPr>
              <a:t>07</a:t>
            </a:r>
            <a:endParaRPr lang="zh-CN" altLang="en-US" sz="2800" dirty="0">
              <a:solidFill>
                <a:schemeClr val="bg1"/>
              </a:solidFill>
              <a:latin typeface="Berlin Sans FB" pitchFamily="34" charset="0"/>
            </a:endParaRPr>
          </a:p>
        </p:txBody>
      </p:sp>
      <p:sp>
        <p:nvSpPr>
          <p:cNvPr id="6" name="Line 14"/>
          <p:cNvSpPr>
            <a:spLocks noChangeShapeType="1"/>
          </p:cNvSpPr>
          <p:nvPr/>
        </p:nvSpPr>
        <p:spPr bwMode="auto">
          <a:xfrm>
            <a:off x="2017939" y="4410991"/>
            <a:ext cx="0" cy="720725"/>
          </a:xfrm>
          <a:prstGeom prst="line">
            <a:avLst/>
          </a:prstGeom>
          <a:noFill/>
          <a:ln w="28575">
            <a:solidFill>
              <a:srgbClr val="FFC000"/>
            </a:solidFill>
            <a:round/>
            <a:headEnd/>
            <a:tailEnd/>
          </a:ln>
        </p:spPr>
        <p:txBody>
          <a:bodyPr wrap="none" anchor="ctr"/>
          <a:lstStyle/>
          <a:p>
            <a:endParaRPr lang="zh-CN" altLang="en-US"/>
          </a:p>
        </p:txBody>
      </p:sp>
      <p:sp>
        <p:nvSpPr>
          <p:cNvPr id="7" name="Rectangle 16"/>
          <p:cNvSpPr>
            <a:spLocks noChangeArrowheads="1"/>
          </p:cNvSpPr>
          <p:nvPr/>
        </p:nvSpPr>
        <p:spPr bwMode="auto">
          <a:xfrm>
            <a:off x="1522639" y="5507954"/>
            <a:ext cx="488950" cy="488950"/>
          </a:xfrm>
          <a:prstGeom prst="rect">
            <a:avLst/>
          </a:prstGeom>
          <a:solidFill>
            <a:srgbClr val="00B0F0"/>
          </a:solidFill>
          <a:ln w="9525">
            <a:noFill/>
            <a:miter lim="800000"/>
            <a:headEnd/>
            <a:tailEnd/>
          </a:ln>
        </p:spPr>
        <p:txBody>
          <a:bodyPr wrap="none" anchor="ctr"/>
          <a:lstStyle/>
          <a:p>
            <a:pPr algn="ctr" eaLnBrk="1" hangingPunct="1">
              <a:buFontTx/>
              <a:buNone/>
            </a:pPr>
            <a:r>
              <a:rPr lang="en-US" altLang="zh-CN" sz="2800" dirty="0" smtClean="0">
                <a:solidFill>
                  <a:schemeClr val="bg1"/>
                </a:solidFill>
                <a:latin typeface="Berlin Sans FB" pitchFamily="34" charset="0"/>
              </a:rPr>
              <a:t>08</a:t>
            </a:r>
            <a:endParaRPr lang="zh-CN" altLang="en-US" sz="2800" dirty="0">
              <a:solidFill>
                <a:schemeClr val="bg1"/>
              </a:solidFill>
              <a:latin typeface="Berlin Sans FB" pitchFamily="34" charset="0"/>
            </a:endParaRPr>
          </a:p>
        </p:txBody>
      </p:sp>
      <p:sp>
        <p:nvSpPr>
          <p:cNvPr id="9" name="Line 17"/>
          <p:cNvSpPr>
            <a:spLocks noChangeShapeType="1"/>
          </p:cNvSpPr>
          <p:nvPr/>
        </p:nvSpPr>
        <p:spPr bwMode="auto">
          <a:xfrm>
            <a:off x="2016352" y="5401591"/>
            <a:ext cx="0" cy="720725"/>
          </a:xfrm>
          <a:prstGeom prst="line">
            <a:avLst/>
          </a:prstGeom>
          <a:noFill/>
          <a:ln w="28575">
            <a:solidFill>
              <a:srgbClr val="00B0F0"/>
            </a:solidFill>
            <a:round/>
            <a:headEnd/>
            <a:tailEnd/>
          </a:ln>
        </p:spPr>
        <p:txBody>
          <a:bodyPr wrap="none" anchor="ctr"/>
          <a:lstStyle/>
          <a:p>
            <a:endParaRPr lang="zh-CN" altLang="en-US"/>
          </a:p>
        </p:txBody>
      </p:sp>
      <p:sp>
        <p:nvSpPr>
          <p:cNvPr id="10" name="Rectangle 19"/>
          <p:cNvSpPr>
            <a:spLocks noChangeArrowheads="1"/>
          </p:cNvSpPr>
          <p:nvPr/>
        </p:nvSpPr>
        <p:spPr bwMode="auto">
          <a:xfrm>
            <a:off x="1533752" y="2482179"/>
            <a:ext cx="488950" cy="487362"/>
          </a:xfrm>
          <a:prstGeom prst="rect">
            <a:avLst/>
          </a:prstGeom>
          <a:solidFill>
            <a:srgbClr val="FA72A3"/>
          </a:solidFill>
          <a:ln w="9525">
            <a:noFill/>
            <a:miter lim="800000"/>
            <a:headEnd/>
            <a:tailEnd/>
          </a:ln>
        </p:spPr>
        <p:txBody>
          <a:bodyPr wrap="none" anchor="ctr"/>
          <a:lstStyle/>
          <a:p>
            <a:pPr algn="ctr" eaLnBrk="1" hangingPunct="1">
              <a:buFontTx/>
              <a:buNone/>
            </a:pPr>
            <a:r>
              <a:rPr lang="en-US" altLang="zh-CN" sz="2800" dirty="0" smtClean="0">
                <a:solidFill>
                  <a:schemeClr val="bg1"/>
                </a:solidFill>
                <a:latin typeface="Berlin Sans FB" pitchFamily="34" charset="0"/>
              </a:rPr>
              <a:t>05</a:t>
            </a:r>
            <a:endParaRPr lang="zh-CN" altLang="en-US" sz="2800" dirty="0">
              <a:solidFill>
                <a:schemeClr val="bg1"/>
              </a:solidFill>
              <a:latin typeface="Berlin Sans FB" pitchFamily="34" charset="0"/>
            </a:endParaRPr>
          </a:p>
        </p:txBody>
      </p:sp>
      <p:sp>
        <p:nvSpPr>
          <p:cNvPr id="11" name="Line 20"/>
          <p:cNvSpPr>
            <a:spLocks noChangeShapeType="1"/>
          </p:cNvSpPr>
          <p:nvPr/>
        </p:nvSpPr>
        <p:spPr bwMode="auto">
          <a:xfrm>
            <a:off x="2027464" y="2374229"/>
            <a:ext cx="0" cy="720725"/>
          </a:xfrm>
          <a:prstGeom prst="line">
            <a:avLst/>
          </a:prstGeom>
          <a:noFill/>
          <a:ln w="28575">
            <a:solidFill>
              <a:srgbClr val="FA72A3"/>
            </a:solidFill>
            <a:round/>
            <a:headEnd/>
            <a:tailEnd/>
          </a:ln>
        </p:spPr>
        <p:txBody>
          <a:bodyPr wrap="none" anchor="ctr"/>
          <a:lstStyle/>
          <a:p>
            <a:endParaRPr lang="zh-CN" altLang="en-US"/>
          </a:p>
        </p:txBody>
      </p:sp>
      <p:sp>
        <p:nvSpPr>
          <p:cNvPr id="12" name="Rectangle 21"/>
          <p:cNvSpPr>
            <a:spLocks noChangeArrowheads="1"/>
          </p:cNvSpPr>
          <p:nvPr/>
        </p:nvSpPr>
        <p:spPr bwMode="auto">
          <a:xfrm>
            <a:off x="2041752" y="2369466"/>
            <a:ext cx="5146675"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FA72A3"/>
                </a:solidFill>
                <a:latin typeface="微软雅黑" pitchFamily="34" charset="-122"/>
              </a:rPr>
              <a:t>金融企业按照规定提取的贷款损失准备金，符合税法规定的，可以在企业所得税税前扣除。</a:t>
            </a:r>
            <a:endParaRPr lang="en-US" altLang="zh-CN" sz="1600" b="1" dirty="0">
              <a:solidFill>
                <a:srgbClr val="FA72A3"/>
              </a:solidFill>
              <a:latin typeface="微软雅黑" pitchFamily="34" charset="-122"/>
            </a:endParaRPr>
          </a:p>
        </p:txBody>
      </p:sp>
      <p:sp>
        <p:nvSpPr>
          <p:cNvPr id="13" name="Rectangle 22"/>
          <p:cNvSpPr>
            <a:spLocks noChangeArrowheads="1"/>
          </p:cNvSpPr>
          <p:nvPr/>
        </p:nvSpPr>
        <p:spPr bwMode="auto">
          <a:xfrm>
            <a:off x="2041752" y="3379116"/>
            <a:ext cx="9094334"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92D050"/>
                </a:solidFill>
                <a:latin typeface="微软雅黑" pitchFamily="34" charset="-122"/>
              </a:rPr>
              <a:t>在企业重组过程中，企业通过合并、分立、出售、置换等方式，将全部或部分实物资产以及与其相</a:t>
            </a:r>
            <a:endParaRPr lang="en-US" altLang="zh-CN" sz="1600" b="1" dirty="0" smtClean="0">
              <a:solidFill>
                <a:srgbClr val="92D050"/>
              </a:solidFill>
              <a:latin typeface="微软雅黑" pitchFamily="34" charset="-122"/>
            </a:endParaRPr>
          </a:p>
          <a:p>
            <a:pPr eaLnBrk="1" hangingPunct="1">
              <a:lnSpc>
                <a:spcPct val="130000"/>
              </a:lnSpc>
              <a:buFontTx/>
              <a:buNone/>
            </a:pPr>
            <a:r>
              <a:rPr lang="zh-CN" altLang="en-US" sz="1600" b="1" dirty="0" smtClean="0">
                <a:solidFill>
                  <a:srgbClr val="92D050"/>
                </a:solidFill>
                <a:latin typeface="微软雅黑" pitchFamily="34" charset="-122"/>
              </a:rPr>
              <a:t>关联的债权、负债和劳动力，一并转让给其他单位和个人，其中涉及的货物、不动产、土地使用权</a:t>
            </a:r>
            <a:endParaRPr lang="en-US" altLang="zh-CN" sz="1600" b="1" dirty="0" smtClean="0">
              <a:solidFill>
                <a:srgbClr val="92D050"/>
              </a:solidFill>
              <a:latin typeface="微软雅黑" pitchFamily="34" charset="-122"/>
            </a:endParaRPr>
          </a:p>
          <a:p>
            <a:pPr eaLnBrk="1" hangingPunct="1">
              <a:lnSpc>
                <a:spcPct val="130000"/>
              </a:lnSpc>
              <a:buFontTx/>
              <a:buNone/>
            </a:pPr>
            <a:r>
              <a:rPr lang="zh-CN" altLang="en-US" sz="1600" b="1" dirty="0" smtClean="0">
                <a:solidFill>
                  <a:srgbClr val="92D050"/>
                </a:solidFill>
                <a:latin typeface="微软雅黑" pitchFamily="34" charset="-122"/>
              </a:rPr>
              <a:t>转让行为，符合规定的，不征收增值税。</a:t>
            </a:r>
            <a:endParaRPr lang="en-US" altLang="zh-CN" sz="1600" b="1" dirty="0">
              <a:solidFill>
                <a:srgbClr val="92D050"/>
              </a:solidFill>
              <a:latin typeface="微软雅黑" pitchFamily="34" charset="-122"/>
            </a:endParaRPr>
          </a:p>
        </p:txBody>
      </p:sp>
      <p:sp>
        <p:nvSpPr>
          <p:cNvPr id="14" name="Rectangle 23"/>
          <p:cNvSpPr>
            <a:spLocks noChangeArrowheads="1"/>
          </p:cNvSpPr>
          <p:nvPr/>
        </p:nvSpPr>
        <p:spPr bwMode="auto">
          <a:xfrm>
            <a:off x="2041752" y="4410991"/>
            <a:ext cx="4903787"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FFC000"/>
                </a:solidFill>
                <a:latin typeface="微软雅黑" pitchFamily="34" charset="-122"/>
              </a:rPr>
              <a:t>企业重组改制涉及的土地增值税、契税、印花税，符合规定的，可享受相关优惠政策。</a:t>
            </a:r>
            <a:endParaRPr lang="en-US" altLang="zh-CN" sz="1600" b="1" dirty="0">
              <a:solidFill>
                <a:srgbClr val="FFC000"/>
              </a:solidFill>
              <a:latin typeface="微软雅黑" pitchFamily="34" charset="-122"/>
            </a:endParaRPr>
          </a:p>
        </p:txBody>
      </p:sp>
      <p:sp>
        <p:nvSpPr>
          <p:cNvPr id="15" name="Rectangle 24"/>
          <p:cNvSpPr>
            <a:spLocks noChangeArrowheads="1"/>
          </p:cNvSpPr>
          <p:nvPr/>
        </p:nvSpPr>
        <p:spPr bwMode="auto">
          <a:xfrm>
            <a:off x="2041752" y="5411116"/>
            <a:ext cx="5329237"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00B0F0"/>
                </a:solidFill>
                <a:latin typeface="微软雅黑" pitchFamily="34" charset="-122"/>
              </a:rPr>
              <a:t>符合信贷资产证券化政策条件的纳税人，可享受相关优惠政策。</a:t>
            </a:r>
            <a:endParaRPr lang="en-US" altLang="zh-CN" sz="1600" b="1" dirty="0">
              <a:solidFill>
                <a:srgbClr val="00B0F0"/>
              </a:solidFill>
              <a:latin typeface="微软雅黑" pitchFamily="34" charset="-122"/>
            </a:endParaRPr>
          </a:p>
        </p:txBody>
      </p:sp>
      <p:sp>
        <p:nvSpPr>
          <p:cNvPr id="16" name="Rectangle 16"/>
          <p:cNvSpPr>
            <a:spLocks noChangeArrowheads="1"/>
          </p:cNvSpPr>
          <p:nvPr/>
        </p:nvSpPr>
        <p:spPr bwMode="auto">
          <a:xfrm>
            <a:off x="1533525" y="1491114"/>
            <a:ext cx="488950" cy="488950"/>
          </a:xfrm>
          <a:prstGeom prst="rect">
            <a:avLst/>
          </a:prstGeom>
          <a:solidFill>
            <a:srgbClr val="00B0F0"/>
          </a:solidFill>
          <a:ln w="9525">
            <a:noFill/>
            <a:miter lim="800000"/>
            <a:headEnd/>
            <a:tailEnd/>
          </a:ln>
        </p:spPr>
        <p:txBody>
          <a:bodyPr wrap="none" anchor="ctr"/>
          <a:lstStyle/>
          <a:p>
            <a:pPr algn="ctr" eaLnBrk="1" hangingPunct="1">
              <a:buFontTx/>
              <a:buNone/>
            </a:pPr>
            <a:r>
              <a:rPr lang="en-US" altLang="zh-CN" sz="2800" dirty="0">
                <a:solidFill>
                  <a:schemeClr val="bg1"/>
                </a:solidFill>
                <a:latin typeface="Berlin Sans FB" pitchFamily="34" charset="0"/>
              </a:rPr>
              <a:t>04</a:t>
            </a:r>
            <a:endParaRPr lang="zh-CN" altLang="en-US" sz="2800" dirty="0">
              <a:solidFill>
                <a:schemeClr val="bg1"/>
              </a:solidFill>
              <a:latin typeface="Berlin Sans FB" pitchFamily="34" charset="0"/>
            </a:endParaRPr>
          </a:p>
        </p:txBody>
      </p:sp>
      <p:sp>
        <p:nvSpPr>
          <p:cNvPr id="17" name="Line 17"/>
          <p:cNvSpPr>
            <a:spLocks noChangeShapeType="1"/>
          </p:cNvSpPr>
          <p:nvPr/>
        </p:nvSpPr>
        <p:spPr bwMode="auto">
          <a:xfrm>
            <a:off x="2027238" y="1395637"/>
            <a:ext cx="0" cy="720725"/>
          </a:xfrm>
          <a:prstGeom prst="line">
            <a:avLst/>
          </a:prstGeom>
          <a:noFill/>
          <a:ln w="28575">
            <a:solidFill>
              <a:srgbClr val="00B0F0"/>
            </a:solidFill>
            <a:round/>
            <a:headEnd/>
            <a:tailEnd/>
          </a:ln>
        </p:spPr>
        <p:txBody>
          <a:bodyPr wrap="none" anchor="ctr"/>
          <a:lstStyle/>
          <a:p>
            <a:endParaRPr lang="zh-CN" altLang="en-US"/>
          </a:p>
        </p:txBody>
      </p:sp>
      <p:sp>
        <p:nvSpPr>
          <p:cNvPr id="18" name="Rectangle 24"/>
          <p:cNvSpPr>
            <a:spLocks noChangeArrowheads="1"/>
          </p:cNvSpPr>
          <p:nvPr/>
        </p:nvSpPr>
        <p:spPr bwMode="auto">
          <a:xfrm>
            <a:off x="2052638" y="1394276"/>
            <a:ext cx="5329237" cy="644525"/>
          </a:xfrm>
          <a:prstGeom prst="rect">
            <a:avLst/>
          </a:prstGeom>
          <a:noFill/>
          <a:ln w="9525">
            <a:noFill/>
            <a:miter lim="800000"/>
            <a:headEnd/>
            <a:tailEnd/>
          </a:ln>
        </p:spPr>
        <p:txBody>
          <a:bodyPr wrap="none" lIns="90000" tIns="46800" rIns="90000" bIns="46800" anchor="ctr"/>
          <a:lstStyle/>
          <a:p>
            <a:pPr eaLnBrk="1" hangingPunct="1">
              <a:lnSpc>
                <a:spcPct val="130000"/>
              </a:lnSpc>
              <a:buFontTx/>
              <a:buNone/>
            </a:pPr>
            <a:r>
              <a:rPr lang="zh-CN" altLang="en-US" sz="1600" b="1" dirty="0" smtClean="0">
                <a:solidFill>
                  <a:srgbClr val="00B0F0"/>
                </a:solidFill>
                <a:latin typeface="微软雅黑" pitchFamily="34" charset="-122"/>
              </a:rPr>
              <a:t>企业符合税法规定条件的责权损失可按规定在计算企业所得税应纳税所得额时扣除。</a:t>
            </a:r>
            <a:endParaRPr lang="en-US" altLang="zh-CN" sz="1600" b="1" dirty="0">
              <a:solidFill>
                <a:srgbClr val="00B0F0"/>
              </a:solidFill>
              <a:latin typeface="微软雅黑" pitchFamily="34" charset="-122"/>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138703" y="1473427"/>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20" name="文本框 19"/>
          <p:cNvSpPr txBox="1"/>
          <p:nvPr/>
        </p:nvSpPr>
        <p:spPr>
          <a:xfrm>
            <a:off x="5311703" y="3971201"/>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一 章</a:t>
            </a:r>
          </a:p>
        </p:txBody>
      </p:sp>
      <p:sp>
        <p:nvSpPr>
          <p:cNvPr id="21" name="文本框 20"/>
          <p:cNvSpPr txBox="1"/>
          <p:nvPr/>
        </p:nvSpPr>
        <p:spPr>
          <a:xfrm>
            <a:off x="4015429" y="3307936"/>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23" name="矩形 22"/>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9" name="文本框 8"/>
          <p:cNvSpPr txBox="1"/>
          <p:nvPr/>
        </p:nvSpPr>
        <p:spPr>
          <a:xfrm>
            <a:off x="3846513" y="4268599"/>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1" name="TextBox 4"/>
          <p:cNvSpPr txBox="1">
            <a:spLocks noChangeArrowheads="1"/>
          </p:cNvSpPr>
          <p:nvPr/>
        </p:nvSpPr>
        <p:spPr bwMode="auto">
          <a:xfrm>
            <a:off x="4745624" y="3229793"/>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关务</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2" name="文本框 1"/>
          <p:cNvSpPr txBox="1"/>
          <p:nvPr/>
        </p:nvSpPr>
        <p:spPr>
          <a:xfrm>
            <a:off x="5492496" y="1790173"/>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one</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10" name="图片 9"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13914434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3074" name="Picture 2" descr="http://img.25pp.com/uploadfile/app/icon/20160227/1456530828281549.jpg"/>
          <p:cNvPicPr>
            <a:picLocks noChangeAspect="1" noChangeArrowheads="1"/>
          </p:cNvPicPr>
          <p:nvPr/>
        </p:nvPicPr>
        <p:blipFill>
          <a:blip r:embed="rId3" cstate="print"/>
          <a:srcRect/>
          <a:stretch>
            <a:fillRect/>
          </a:stretch>
        </p:blipFill>
        <p:spPr bwMode="auto">
          <a:xfrm>
            <a:off x="2525486" y="859970"/>
            <a:ext cx="1556657" cy="1556657"/>
          </a:xfrm>
          <a:prstGeom prst="rect">
            <a:avLst/>
          </a:prstGeom>
          <a:noFill/>
        </p:spPr>
      </p:pic>
      <p:sp>
        <p:nvSpPr>
          <p:cNvPr id="19" name="矩形 18"/>
          <p:cNvSpPr/>
          <p:nvPr/>
        </p:nvSpPr>
        <p:spPr>
          <a:xfrm>
            <a:off x="4175050" y="986134"/>
            <a:ext cx="5844869" cy="1323439"/>
          </a:xfrm>
          <a:prstGeom prst="rect">
            <a:avLst/>
          </a:prstGeom>
          <a:noFill/>
        </p:spPr>
        <p:txBody>
          <a:bodyPr wrap="none" lIns="91440" tIns="45720" rIns="91440" bIns="45720">
            <a:spAutoFit/>
          </a:bodyPr>
          <a:lstStyle/>
          <a:p>
            <a:pPr algn="ctr"/>
            <a:r>
              <a:rPr lang="zh-CN" altLang="en-US" sz="4000" b="1" cap="none" spc="0" dirty="0" smtClean="0">
                <a:ln w="18000">
                  <a:solidFill>
                    <a:schemeClr val="bg1"/>
                  </a:solidFill>
                  <a:prstDash val="solid"/>
                  <a:miter lim="800000"/>
                </a:ln>
                <a:solidFill>
                  <a:schemeClr val="accent2">
                    <a:lumMod val="75000"/>
                  </a:schemeClr>
                </a:solidFill>
                <a:effectLst>
                  <a:outerShdw blurRad="25500" dist="23000" dir="7020000" algn="tl">
                    <a:srgbClr val="000000">
                      <a:alpha val="50000"/>
                    </a:srgbClr>
                  </a:outerShdw>
                </a:effectLst>
              </a:rPr>
              <a:t>大数据详解企业税负</a:t>
            </a:r>
            <a:endParaRPr lang="en-US" altLang="zh-CN" sz="4000" b="1" cap="none" spc="0" dirty="0" smtClean="0">
              <a:ln w="18000">
                <a:solidFill>
                  <a:schemeClr val="bg1"/>
                </a:solidFill>
                <a:prstDash val="solid"/>
                <a:miter lim="800000"/>
              </a:ln>
              <a:solidFill>
                <a:schemeClr val="accent2">
                  <a:lumMod val="75000"/>
                </a:schemeClr>
              </a:solidFill>
              <a:effectLst>
                <a:outerShdw blurRad="25500" dist="23000" dir="7020000" algn="tl">
                  <a:srgbClr val="000000">
                    <a:alpha val="50000"/>
                  </a:srgbClr>
                </a:outerShdw>
              </a:effectLst>
            </a:endParaRPr>
          </a:p>
          <a:p>
            <a:pPr algn="ctr"/>
            <a:r>
              <a:rPr lang="zh-CN" altLang="en-US" sz="4000" b="1" dirty="0" smtClean="0">
                <a:ln w="18000">
                  <a:solidFill>
                    <a:schemeClr val="bg1"/>
                  </a:solidFill>
                  <a:prstDash val="solid"/>
                  <a:miter lim="800000"/>
                </a:ln>
                <a:solidFill>
                  <a:schemeClr val="accent2">
                    <a:lumMod val="75000"/>
                  </a:schemeClr>
                </a:solidFill>
                <a:effectLst>
                  <a:outerShdw blurRad="25500" dist="23000" dir="7020000" algn="tl">
                    <a:srgbClr val="000000">
                      <a:alpha val="50000"/>
                    </a:srgbClr>
                  </a:outerShdw>
                </a:effectLst>
              </a:rPr>
              <a:t>衡</a:t>
            </a:r>
            <a:r>
              <a:rPr lang="zh-CN" altLang="en-US" sz="4000" b="1" dirty="0" smtClean="0">
                <a:ln w="18000">
                  <a:solidFill>
                    <a:schemeClr val="bg1"/>
                  </a:solidFill>
                  <a:prstDash val="solid"/>
                  <a:miter lim="800000"/>
                </a:ln>
                <a:solidFill>
                  <a:schemeClr val="accent2">
                    <a:lumMod val="75000"/>
                  </a:schemeClr>
                </a:solidFill>
                <a:effectLst>
                  <a:outerShdw blurRad="25500" dist="23000" dir="7020000" algn="tl">
                    <a:srgbClr val="000000">
                      <a:alpha val="50000"/>
                    </a:srgbClr>
                  </a:outerShdw>
                </a:effectLst>
              </a:rPr>
              <a:t>量轻与重不能以偏概全</a:t>
            </a:r>
            <a:endParaRPr lang="zh-CN" altLang="en-US" sz="4000" b="1" cap="none" spc="0" dirty="0">
              <a:ln w="18000">
                <a:solidFill>
                  <a:schemeClr val="bg1"/>
                </a:solidFill>
                <a:prstDash val="solid"/>
                <a:miter lim="800000"/>
              </a:ln>
              <a:solidFill>
                <a:schemeClr val="accent2">
                  <a:lumMod val="75000"/>
                </a:schemeClr>
              </a:solidFill>
              <a:effectLst>
                <a:outerShdw blurRad="25500" dist="23000" dir="7020000" algn="tl">
                  <a:srgbClr val="000000">
                    <a:alpha val="50000"/>
                  </a:srgbClr>
                </a:outerShdw>
              </a:effectLst>
            </a:endParaRPr>
          </a:p>
        </p:txBody>
      </p:sp>
      <p:pic>
        <p:nvPicPr>
          <p:cNvPr id="3075" name="Picture 3"/>
          <p:cNvPicPr>
            <a:picLocks noChangeAspect="1" noChangeArrowheads="1"/>
          </p:cNvPicPr>
          <p:nvPr/>
        </p:nvPicPr>
        <p:blipFill>
          <a:blip r:embed="rId4" cstate="print"/>
          <a:srcRect/>
          <a:stretch>
            <a:fillRect/>
          </a:stretch>
        </p:blipFill>
        <p:spPr bwMode="auto">
          <a:xfrm>
            <a:off x="2721428" y="3100652"/>
            <a:ext cx="7057345" cy="3055899"/>
          </a:xfrm>
          <a:prstGeom prst="rect">
            <a:avLst/>
          </a:prstGeom>
          <a:noFill/>
          <a:ln w="9525">
            <a:noFill/>
            <a:miter lim="800000"/>
            <a:headEnd/>
            <a:tailEnd/>
          </a:ln>
        </p:spPr>
      </p:pic>
      <p:sp>
        <p:nvSpPr>
          <p:cNvPr id="21" name="椭圆 20"/>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22" name="椭圆 21"/>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3" name="椭圆 22"/>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2049" name="Picture 1"/>
          <p:cNvPicPr>
            <a:picLocks noChangeAspect="1" noChangeArrowheads="1"/>
          </p:cNvPicPr>
          <p:nvPr/>
        </p:nvPicPr>
        <p:blipFill>
          <a:blip r:embed="rId3" cstate="print"/>
          <a:srcRect/>
          <a:stretch>
            <a:fillRect/>
          </a:stretch>
        </p:blipFill>
        <p:spPr bwMode="auto">
          <a:xfrm>
            <a:off x="2558143" y="1774373"/>
            <a:ext cx="7217661" cy="3682480"/>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83970" name="Picture 2"/>
          <p:cNvPicPr>
            <a:picLocks noChangeAspect="1" noChangeArrowheads="1"/>
          </p:cNvPicPr>
          <p:nvPr/>
        </p:nvPicPr>
        <p:blipFill>
          <a:blip r:embed="rId3" cstate="print"/>
          <a:srcRect/>
          <a:stretch>
            <a:fillRect/>
          </a:stretch>
        </p:blipFill>
        <p:spPr bwMode="auto">
          <a:xfrm>
            <a:off x="3335792" y="653303"/>
            <a:ext cx="5753780" cy="6006033"/>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84995" name="Picture 3"/>
          <p:cNvPicPr>
            <a:picLocks noChangeAspect="1" noChangeArrowheads="1"/>
          </p:cNvPicPr>
          <p:nvPr/>
        </p:nvPicPr>
        <p:blipFill>
          <a:blip r:embed="rId3" cstate="print"/>
          <a:srcRect/>
          <a:stretch>
            <a:fillRect/>
          </a:stretch>
        </p:blipFill>
        <p:spPr bwMode="auto">
          <a:xfrm>
            <a:off x="2541815" y="2100598"/>
            <a:ext cx="7244444" cy="2980309"/>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三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归类</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flipH="1">
            <a:off x="9492352" y="1439749"/>
            <a:ext cx="1262742" cy="430790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971026"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2000" b="1" dirty="0" smtClean="0">
                  <a:solidFill>
                    <a:srgbClr val="E5B704"/>
                  </a:solidFill>
                  <a:latin typeface="微软雅黑" panose="020B0503020204020204" pitchFamily="34" charset="-122"/>
                  <a:ea typeface="微软雅黑" panose="020B0503020204020204" pitchFamily="34" charset="-122"/>
                </a:rPr>
                <a:t>    海关总署公告</a:t>
              </a:r>
              <a:r>
                <a:rPr lang="en-US" altLang="zh-CN" sz="2000" b="1" dirty="0" smtClean="0">
                  <a:solidFill>
                    <a:srgbClr val="E5B704"/>
                  </a:solidFill>
                  <a:latin typeface="微软雅黑" panose="020B0503020204020204" pitchFamily="34" charset="-122"/>
                  <a:ea typeface="微软雅黑" panose="020B0503020204020204" pitchFamily="34" charset="-122"/>
                </a:rPr>
                <a:t>2016</a:t>
              </a:r>
              <a:r>
                <a:rPr lang="zh-CN" altLang="en-US" sz="2000" b="1" dirty="0" smtClean="0">
                  <a:solidFill>
                    <a:srgbClr val="E5B704"/>
                  </a:solidFill>
                  <a:latin typeface="微软雅黑" panose="020B0503020204020204" pitchFamily="34" charset="-122"/>
                  <a:ea typeface="微软雅黑" panose="020B0503020204020204" pitchFamily="34" charset="-122"/>
                </a:rPr>
                <a:t>年第</a:t>
              </a:r>
              <a:r>
                <a:rPr lang="en-US" altLang="zh-CN" sz="2000" b="1" dirty="0" smtClean="0">
                  <a:solidFill>
                    <a:srgbClr val="E5B704"/>
                  </a:solidFill>
                  <a:latin typeface="微软雅黑" panose="020B0503020204020204" pitchFamily="34" charset="-122"/>
                  <a:ea typeface="微软雅黑" panose="020B0503020204020204" pitchFamily="34" charset="-122"/>
                </a:rPr>
                <a:t>78</a:t>
              </a:r>
              <a:r>
                <a:rPr lang="zh-CN" altLang="en-US" sz="2000" b="1" dirty="0" smtClean="0">
                  <a:solidFill>
                    <a:srgbClr val="E5B704"/>
                  </a:solidFill>
                  <a:latin typeface="微软雅黑" panose="020B0503020204020204" pitchFamily="34" charset="-122"/>
                  <a:ea typeface="微软雅黑" panose="020B0503020204020204" pitchFamily="34" charset="-122"/>
                </a:rPr>
                <a:t>号</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pic>
        <p:nvPicPr>
          <p:cNvPr id="14" name="图片 13"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5" name="椭圆 1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TextBox 19"/>
          <p:cNvSpPr txBox="1"/>
          <p:nvPr/>
        </p:nvSpPr>
        <p:spPr>
          <a:xfrm>
            <a:off x="9085117" y="1045031"/>
            <a:ext cx="461665" cy="5475515"/>
          </a:xfrm>
          <a:prstGeom prst="rect">
            <a:avLst/>
          </a:prstGeom>
          <a:noFill/>
        </p:spPr>
        <p:txBody>
          <a:bodyPr vert="eaVert" wrap="square" rtlCol="0">
            <a:spAutoFit/>
          </a:bodyPr>
          <a:lstStyle/>
          <a:p>
            <a:r>
              <a:rPr lang="zh-CN" altLang="en-US" b="1" dirty="0" smtClean="0">
                <a:solidFill>
                  <a:schemeClr val="accent4"/>
                </a:solidFill>
              </a:rPr>
              <a:t>（关于公布</a:t>
            </a:r>
            <a:r>
              <a:rPr lang="en-US" altLang="zh-CN" b="1" dirty="0" smtClean="0">
                <a:solidFill>
                  <a:schemeClr val="accent4"/>
                </a:solidFill>
              </a:rPr>
              <a:t>2016</a:t>
            </a:r>
            <a:r>
              <a:rPr lang="zh-CN" altLang="en-US" b="1" dirty="0" smtClean="0">
                <a:solidFill>
                  <a:schemeClr val="accent4"/>
                </a:solidFill>
              </a:rPr>
              <a:t>年商品归类行政裁定（</a:t>
            </a:r>
            <a:r>
              <a:rPr lang="en-US" altLang="zh-CN" b="1" dirty="0" smtClean="0">
                <a:solidFill>
                  <a:schemeClr val="accent4"/>
                </a:solidFill>
              </a:rPr>
              <a:t>Ⅴ</a:t>
            </a:r>
            <a:r>
              <a:rPr lang="zh-CN" altLang="en-US" b="1" dirty="0" smtClean="0">
                <a:solidFill>
                  <a:schemeClr val="accent4"/>
                </a:solidFill>
              </a:rPr>
              <a:t>）的公告）</a:t>
            </a:r>
            <a:endParaRPr lang="zh-CN" altLang="en-US" b="1" dirty="0">
              <a:solidFill>
                <a:schemeClr val="accent4"/>
              </a:solidFill>
            </a:endParaRPr>
          </a:p>
        </p:txBody>
      </p:sp>
      <p:sp>
        <p:nvSpPr>
          <p:cNvPr id="16" name="矩形 15"/>
          <p:cNvSpPr/>
          <p:nvPr/>
        </p:nvSpPr>
        <p:spPr>
          <a:xfrm>
            <a:off x="957943" y="1533943"/>
            <a:ext cx="7935686" cy="4524315"/>
          </a:xfrm>
          <a:prstGeom prst="rect">
            <a:avLst/>
          </a:prstGeom>
        </p:spPr>
        <p:txBody>
          <a:bodyPr wrap="square">
            <a:spAutoFit/>
          </a:bodyPr>
          <a:lstStyle/>
          <a:p>
            <a:pPr>
              <a:lnSpc>
                <a:spcPct val="150000"/>
              </a:lnSpc>
            </a:pPr>
            <a:r>
              <a:rPr lang="zh-CN" altLang="en-US" sz="1600" b="1" dirty="0" smtClean="0">
                <a:solidFill>
                  <a:schemeClr val="accent1">
                    <a:lumMod val="40000"/>
                    <a:lumOff val="60000"/>
                  </a:schemeClr>
                </a:solidFill>
              </a:rPr>
              <a:t>　　根据</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中华人民共和国海关行政裁定管理暂行办法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（海关总署令第</a:t>
            </a:r>
            <a:r>
              <a:rPr lang="en-US" altLang="zh-CN" sz="1600" b="1" dirty="0" smtClean="0">
                <a:solidFill>
                  <a:schemeClr val="accent1">
                    <a:lumMod val="40000"/>
                    <a:lumOff val="60000"/>
                  </a:schemeClr>
                </a:solidFill>
              </a:rPr>
              <a:t>92</a:t>
            </a:r>
            <a:r>
              <a:rPr lang="zh-CN" altLang="en-US" sz="1600" b="1" dirty="0" smtClean="0">
                <a:solidFill>
                  <a:schemeClr val="accent1">
                    <a:lumMod val="40000"/>
                    <a:lumOff val="60000"/>
                  </a:schemeClr>
                </a:solidFill>
              </a:rPr>
              <a:t>号）和</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中华人民共和国海关进出口货物商品归类管理规定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（海关总署令第</a:t>
            </a:r>
            <a:r>
              <a:rPr lang="en-US" altLang="zh-CN" sz="1600" b="1" dirty="0" smtClean="0">
                <a:solidFill>
                  <a:schemeClr val="accent1">
                    <a:lumMod val="40000"/>
                    <a:lumOff val="60000"/>
                  </a:schemeClr>
                </a:solidFill>
              </a:rPr>
              <a:t>158</a:t>
            </a:r>
            <a:r>
              <a:rPr lang="zh-CN" altLang="en-US" sz="1600" b="1" dirty="0" smtClean="0">
                <a:solidFill>
                  <a:schemeClr val="accent1">
                    <a:lumMod val="40000"/>
                    <a:lumOff val="60000"/>
                  </a:schemeClr>
                </a:solidFill>
              </a:rPr>
              <a:t>号），海关受理了微软游戏游艺设备（上海）有限公司提交的商品名称为“穿戴式电脑及其配件”的商品归类行政裁定申请。现将相关商品的归类行政裁定予以公布（详见附件）。</a:t>
            </a:r>
          </a:p>
          <a:p>
            <a:pPr>
              <a:lnSpc>
                <a:spcPct val="150000"/>
              </a:lnSpc>
            </a:pPr>
            <a:r>
              <a:rPr lang="zh-CN" altLang="en-US" sz="1600" b="1" dirty="0" smtClean="0">
                <a:solidFill>
                  <a:schemeClr val="accent1">
                    <a:lumMod val="40000"/>
                    <a:lumOff val="60000"/>
                  </a:schemeClr>
                </a:solidFill>
              </a:rPr>
              <a:t>　　本公告自</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日起执行。</a:t>
            </a:r>
          </a:p>
          <a:p>
            <a:pPr>
              <a:lnSpc>
                <a:spcPct val="150000"/>
              </a:lnSpc>
            </a:pPr>
            <a:r>
              <a:rPr lang="zh-CN" altLang="en-US" sz="1600" b="1" dirty="0" smtClean="0">
                <a:solidFill>
                  <a:schemeClr val="accent1">
                    <a:lumMod val="40000"/>
                    <a:lumOff val="60000"/>
                  </a:schemeClr>
                </a:solidFill>
              </a:rPr>
              <a:t>　　海关作出的行政裁定所依据的法律、行政法规及规章中的相关规定发生变化，影响行政裁定效力的，原行政裁定自动失效。</a:t>
            </a:r>
          </a:p>
          <a:p>
            <a:pPr>
              <a:lnSpc>
                <a:spcPct val="150000"/>
              </a:lnSpc>
            </a:pPr>
            <a:r>
              <a:rPr lang="zh-CN" altLang="en-US" sz="1600" b="1" dirty="0" smtClean="0">
                <a:solidFill>
                  <a:schemeClr val="accent1">
                    <a:lumMod val="40000"/>
                    <a:lumOff val="60000"/>
                  </a:schemeClr>
                </a:solidFill>
              </a:rPr>
              <a:t>　　特此公告。</a:t>
            </a:r>
          </a:p>
          <a:p>
            <a:pPr>
              <a:lnSpc>
                <a:spcPct val="150000"/>
              </a:lnSpc>
            </a:pPr>
            <a:endParaRPr lang="zh-CN" altLang="en-US"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a:t>
            </a:r>
            <a:r>
              <a:rPr lang="zh-CN" altLang="en-US" sz="1600" b="1" dirty="0" smtClean="0">
                <a:solidFill>
                  <a:schemeClr val="accent1">
                    <a:lumMod val="40000"/>
                    <a:lumOff val="60000"/>
                  </a:schemeClr>
                </a:solidFill>
                <a:hlinkClick r:id="rId3" action="ppaction://hlinkfile"/>
              </a:rPr>
              <a:t>附件：</a:t>
            </a:r>
            <a:r>
              <a:rPr lang="en-US" altLang="zh-CN" sz="1600" b="1" dirty="0" smtClean="0">
                <a:solidFill>
                  <a:schemeClr val="accent1">
                    <a:lumMod val="40000"/>
                    <a:lumOff val="60000"/>
                  </a:schemeClr>
                </a:solidFill>
                <a:hlinkClick r:id="rId3" action="ppaction://hlinkfile"/>
              </a:rPr>
              <a:t>2016</a:t>
            </a:r>
            <a:r>
              <a:rPr lang="zh-CN" altLang="en-US" sz="1600" b="1" dirty="0" smtClean="0">
                <a:solidFill>
                  <a:schemeClr val="accent1">
                    <a:lumMod val="40000"/>
                    <a:lumOff val="60000"/>
                  </a:schemeClr>
                </a:solidFill>
                <a:hlinkClick r:id="rId3" action="ppaction://hlinkfile"/>
              </a:rPr>
              <a:t>年商品归类行政裁定（</a:t>
            </a:r>
            <a:r>
              <a:rPr lang="en-US" altLang="zh-CN" sz="1600" b="1" dirty="0" smtClean="0">
                <a:solidFill>
                  <a:schemeClr val="accent1">
                    <a:lumMod val="40000"/>
                    <a:lumOff val="60000"/>
                  </a:schemeClr>
                </a:solidFill>
                <a:hlinkClick r:id="rId3" action="ppaction://hlinkfile"/>
              </a:rPr>
              <a:t>Ⅴ</a:t>
            </a:r>
            <a:r>
              <a:rPr lang="zh-CN" altLang="en-US" sz="1600" b="1" dirty="0" smtClean="0">
                <a:solidFill>
                  <a:schemeClr val="accent1">
                    <a:lumMod val="40000"/>
                    <a:lumOff val="60000"/>
                  </a:schemeClr>
                </a:solidFill>
                <a:hlinkClick r:id="rId3" action="ppaction://hlinkfile"/>
              </a:rPr>
              <a:t>）</a:t>
            </a:r>
            <a:r>
              <a:rPr lang="en-US" altLang="zh-CN" sz="1600" b="1" dirty="0" smtClean="0">
                <a:solidFill>
                  <a:schemeClr val="accent1">
                    <a:lumMod val="40000"/>
                    <a:lumOff val="60000"/>
                  </a:schemeClr>
                </a:solidFill>
                <a:hlinkClick r:id="rId3" action="ppaction://hlinkfile"/>
              </a:rPr>
              <a:t>.doc</a:t>
            </a:r>
            <a:endParaRPr lang="en-US" altLang="zh-CN" sz="1600" b="1" dirty="0" smtClean="0">
              <a:solidFill>
                <a:schemeClr val="accent1">
                  <a:lumMod val="40000"/>
                  <a:lumOff val="60000"/>
                </a:schemeClr>
              </a:solidFill>
            </a:endParaRPr>
          </a:p>
          <a:p>
            <a:pPr algn="r">
              <a:lnSpc>
                <a:spcPct val="150000"/>
              </a:lnSpc>
            </a:pPr>
            <a:r>
              <a:rPr lang="zh-CN" altLang="en-US" sz="1600" b="1" dirty="0" smtClean="0">
                <a:solidFill>
                  <a:schemeClr val="accent1">
                    <a:lumMod val="40000"/>
                    <a:lumOff val="60000"/>
                  </a:schemeClr>
                </a:solidFill>
              </a:rPr>
              <a:t>海关总署</a:t>
            </a:r>
          </a:p>
          <a:p>
            <a:pPr algn="r">
              <a:lnSpc>
                <a:spcPct val="1500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8</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spTree>
    <p:extLst>
      <p:ext uri="{BB962C8B-B14F-4D97-AF65-F5344CB8AC3E}">
        <p14:creationId xmlns="" xmlns:p14="http://schemas.microsoft.com/office/powerpoint/2010/main" val="172797224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a:grpSpLocks/>
          </p:cNvGrpSpPr>
          <p:nvPr/>
        </p:nvGrpSpPr>
        <p:grpSpPr bwMode="auto">
          <a:xfrm flipH="1">
            <a:off x="9492352" y="1439749"/>
            <a:ext cx="1262742" cy="4307908"/>
            <a:chOff x="7297450" y="1148860"/>
            <a:chExt cx="1146235" cy="3912090"/>
          </a:xfrm>
        </p:grpSpPr>
        <p:sp>
          <p:nvSpPr>
            <p:cNvPr id="11" name="矩形 10"/>
            <p:cNvSpPr/>
            <p:nvPr/>
          </p:nvSpPr>
          <p:spPr>
            <a:xfrm flipH="1">
              <a:off x="7297450" y="1148860"/>
              <a:ext cx="149233" cy="2766237"/>
            </a:xfrm>
            <a:prstGeom prst="rect">
              <a:avLst/>
            </a:pr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rgbClr val="008C33"/>
                </a:solidFill>
              </a:endParaRPr>
            </a:p>
          </p:txBody>
        </p:sp>
        <p:sp>
          <p:nvSpPr>
            <p:cNvPr id="12" name="矩形 11"/>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r>
                <a:rPr lang="en-US" altLang="zh-CN" sz="1100" spc="200" dirty="0" smtClean="0">
                  <a:solidFill>
                    <a:schemeClr val="bg1"/>
                  </a:solidFill>
                  <a:latin typeface="微软雅黑" panose="020B0503020204020204" pitchFamily="34" charset="-122"/>
                  <a:ea typeface="微软雅黑" panose="020B0503020204020204" pitchFamily="34" charset="-122"/>
                </a:rPr>
                <a:t>add your title here please</a:t>
              </a:r>
              <a:endParaRPr lang="zh-CN" altLang="en-US" sz="1100" spc="200" dirty="0">
                <a:solidFill>
                  <a:schemeClr val="bg1"/>
                </a:solidFill>
                <a:latin typeface="微软雅黑" panose="020B0503020204020204" pitchFamily="34" charset="-122"/>
                <a:ea typeface="微软雅黑" panose="020B0503020204020204" pitchFamily="34" charset="-122"/>
              </a:endParaRPr>
            </a:p>
          </p:txBody>
        </p:sp>
        <p:sp>
          <p:nvSpPr>
            <p:cNvPr id="13" name="任意多边形 12"/>
            <p:cNvSpPr/>
            <p:nvPr/>
          </p:nvSpPr>
          <p:spPr>
            <a:xfrm>
              <a:off x="7324439" y="1309153"/>
              <a:ext cx="971026"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E5B704"/>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2000" b="1" dirty="0" smtClean="0">
                  <a:solidFill>
                    <a:srgbClr val="E5B704"/>
                  </a:solidFill>
                  <a:latin typeface="微软雅黑" panose="020B0503020204020204" pitchFamily="34" charset="-122"/>
                  <a:ea typeface="微软雅黑" panose="020B0503020204020204" pitchFamily="34" charset="-122"/>
                </a:rPr>
                <a:t>    海关总署公告</a:t>
              </a:r>
              <a:r>
                <a:rPr lang="en-US" altLang="zh-CN" sz="2000" b="1" dirty="0" smtClean="0">
                  <a:solidFill>
                    <a:srgbClr val="E5B704"/>
                  </a:solidFill>
                  <a:latin typeface="微软雅黑" panose="020B0503020204020204" pitchFamily="34" charset="-122"/>
                  <a:ea typeface="微软雅黑" panose="020B0503020204020204" pitchFamily="34" charset="-122"/>
                </a:rPr>
                <a:t>2016</a:t>
              </a:r>
              <a:r>
                <a:rPr lang="zh-CN" altLang="en-US" sz="2000" b="1" dirty="0" smtClean="0">
                  <a:solidFill>
                    <a:srgbClr val="E5B704"/>
                  </a:solidFill>
                  <a:latin typeface="微软雅黑" panose="020B0503020204020204" pitchFamily="34" charset="-122"/>
                  <a:ea typeface="微软雅黑" panose="020B0503020204020204" pitchFamily="34" charset="-122"/>
                </a:rPr>
                <a:t>年第</a:t>
              </a:r>
              <a:r>
                <a:rPr lang="en-US" altLang="zh-CN" sz="2000" b="1" dirty="0" smtClean="0">
                  <a:solidFill>
                    <a:srgbClr val="E5B704"/>
                  </a:solidFill>
                  <a:latin typeface="微软雅黑" panose="020B0503020204020204" pitchFamily="34" charset="-122"/>
                  <a:ea typeface="微软雅黑" panose="020B0503020204020204" pitchFamily="34" charset="-122"/>
                </a:rPr>
                <a:t>79</a:t>
              </a:r>
              <a:r>
                <a:rPr lang="zh-CN" altLang="en-US" sz="2000" b="1" dirty="0" smtClean="0">
                  <a:solidFill>
                    <a:srgbClr val="E5B704"/>
                  </a:solidFill>
                  <a:latin typeface="微软雅黑" panose="020B0503020204020204" pitchFamily="34" charset="-122"/>
                  <a:ea typeface="微软雅黑" panose="020B0503020204020204" pitchFamily="34" charset="-122"/>
                </a:rPr>
                <a:t>号</a:t>
              </a:r>
              <a:endParaRPr lang="zh-CN" altLang="en-US" sz="2000" b="1" dirty="0">
                <a:solidFill>
                  <a:srgbClr val="E5B704"/>
                </a:solidFill>
                <a:latin typeface="微软雅黑" panose="020B0503020204020204" pitchFamily="34" charset="-122"/>
                <a:ea typeface="微软雅黑" panose="020B0503020204020204" pitchFamily="34" charset="-122"/>
              </a:endParaRPr>
            </a:p>
          </p:txBody>
        </p:sp>
      </p:grpSp>
      <p:pic>
        <p:nvPicPr>
          <p:cNvPr id="14" name="图片 13"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5" name="椭圆 1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20" name="TextBox 19"/>
          <p:cNvSpPr txBox="1"/>
          <p:nvPr/>
        </p:nvSpPr>
        <p:spPr>
          <a:xfrm>
            <a:off x="9085117" y="1045031"/>
            <a:ext cx="461665" cy="5475515"/>
          </a:xfrm>
          <a:prstGeom prst="rect">
            <a:avLst/>
          </a:prstGeom>
          <a:noFill/>
        </p:spPr>
        <p:txBody>
          <a:bodyPr vert="eaVert" wrap="square" rtlCol="0">
            <a:spAutoFit/>
          </a:bodyPr>
          <a:lstStyle/>
          <a:p>
            <a:r>
              <a:rPr lang="zh-CN" altLang="en-US" b="1" dirty="0" smtClean="0">
                <a:solidFill>
                  <a:schemeClr val="accent4"/>
                </a:solidFill>
              </a:rPr>
              <a:t>（关于公布</a:t>
            </a:r>
            <a:r>
              <a:rPr lang="en-US" altLang="zh-CN" b="1" dirty="0" smtClean="0">
                <a:solidFill>
                  <a:schemeClr val="accent4"/>
                </a:solidFill>
              </a:rPr>
              <a:t>2016</a:t>
            </a:r>
            <a:r>
              <a:rPr lang="zh-CN" altLang="en-US" b="1" dirty="0" smtClean="0">
                <a:solidFill>
                  <a:schemeClr val="accent4"/>
                </a:solidFill>
              </a:rPr>
              <a:t>年商品归类决定（</a:t>
            </a:r>
            <a:r>
              <a:rPr lang="en-US" altLang="zh-CN" b="1" dirty="0" smtClean="0">
                <a:solidFill>
                  <a:schemeClr val="accent4"/>
                </a:solidFill>
              </a:rPr>
              <a:t>Ⅵ</a:t>
            </a:r>
            <a:r>
              <a:rPr lang="zh-CN" altLang="en-US" b="1" dirty="0" smtClean="0">
                <a:solidFill>
                  <a:schemeClr val="accent4"/>
                </a:solidFill>
              </a:rPr>
              <a:t>）的公告）</a:t>
            </a:r>
            <a:endParaRPr lang="zh-CN" altLang="en-US" b="1" dirty="0">
              <a:solidFill>
                <a:schemeClr val="accent4"/>
              </a:solidFill>
            </a:endParaRPr>
          </a:p>
        </p:txBody>
      </p:sp>
      <p:sp>
        <p:nvSpPr>
          <p:cNvPr id="16" name="矩形 15"/>
          <p:cNvSpPr/>
          <p:nvPr/>
        </p:nvSpPr>
        <p:spPr>
          <a:xfrm>
            <a:off x="957943" y="1087629"/>
            <a:ext cx="7935686" cy="5220788"/>
          </a:xfrm>
          <a:prstGeom prst="rect">
            <a:avLst/>
          </a:prstGeom>
        </p:spPr>
        <p:txBody>
          <a:bodyPr wrap="square">
            <a:spAutoFit/>
          </a:bodyPr>
          <a:lstStyle/>
          <a:p>
            <a:pPr>
              <a:lnSpc>
                <a:spcPct val="150000"/>
              </a:lnSpc>
            </a:pPr>
            <a:r>
              <a:rPr lang="zh-CN" altLang="en-US" sz="1600" b="1" dirty="0" smtClean="0">
                <a:solidFill>
                  <a:schemeClr val="accent1">
                    <a:lumMod val="40000"/>
                    <a:lumOff val="60000"/>
                  </a:schemeClr>
                </a:solidFill>
              </a:rPr>
              <a:t>         近期，世界海关组织公布了一批商品归类决定。根据我国缔结的</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商品名称及编码协调制度公约</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国海关组织对世界海关组织商品归类决定进行了翻译、审查。为便于进出口货物的收发货人、经营单位及其代理人正确确定进出口货物的商品归类，结合中国海关归类实际，现将部分世界海关组织商品归类决定（详见附件）予以公布。</a:t>
            </a:r>
          </a:p>
          <a:p>
            <a:pPr>
              <a:lnSpc>
                <a:spcPct val="150000"/>
              </a:lnSpc>
            </a:pPr>
            <a:r>
              <a:rPr lang="zh-CN" altLang="en-US" sz="1600" b="1" dirty="0" smtClean="0">
                <a:solidFill>
                  <a:schemeClr val="accent1">
                    <a:lumMod val="40000"/>
                    <a:lumOff val="60000"/>
                  </a:schemeClr>
                </a:solidFill>
              </a:rPr>
              <a:t>　　上述商品归类决定</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日起执行。</a:t>
            </a:r>
          </a:p>
          <a:p>
            <a:pPr>
              <a:lnSpc>
                <a:spcPct val="150000"/>
              </a:lnSpc>
            </a:pPr>
            <a:r>
              <a:rPr lang="zh-CN" altLang="en-US" sz="1600" b="1" dirty="0" smtClean="0">
                <a:solidFill>
                  <a:schemeClr val="accent1">
                    <a:lumMod val="40000"/>
                    <a:lumOff val="60000"/>
                  </a:schemeClr>
                </a:solidFill>
              </a:rPr>
              <a:t>　　有关商品归类决定所依据的法律、行政法规以及其他相关规定发生变化的，商品归类决定同时失效。</a:t>
            </a:r>
          </a:p>
          <a:p>
            <a:pPr>
              <a:lnSpc>
                <a:spcPct val="150000"/>
              </a:lnSpc>
            </a:pPr>
            <a:r>
              <a:rPr lang="zh-CN" altLang="en-US" sz="1600" b="1" dirty="0" smtClean="0">
                <a:solidFill>
                  <a:schemeClr val="accent1">
                    <a:lumMod val="40000"/>
                    <a:lumOff val="60000"/>
                  </a:schemeClr>
                </a:solidFill>
              </a:rPr>
              <a:t>　　特此公告。</a:t>
            </a:r>
            <a:endParaRPr lang="en-US" altLang="zh-CN" sz="1600" b="1" dirty="0" smtClean="0">
              <a:solidFill>
                <a:schemeClr val="accent1">
                  <a:lumMod val="40000"/>
                  <a:lumOff val="60000"/>
                </a:schemeClr>
              </a:solidFill>
            </a:endParaRPr>
          </a:p>
          <a:p>
            <a:pPr>
              <a:lnSpc>
                <a:spcPct val="150000"/>
              </a:lnSpc>
            </a:pPr>
            <a:endParaRPr lang="zh-CN" altLang="en-US"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a:t>
            </a:r>
            <a:r>
              <a:rPr lang="zh-CN" altLang="en-US" sz="1600" b="1" dirty="0" smtClean="0">
                <a:solidFill>
                  <a:schemeClr val="accent1">
                    <a:lumMod val="40000"/>
                    <a:lumOff val="60000"/>
                  </a:schemeClr>
                </a:solidFill>
                <a:hlinkClick r:id="rId3" action="ppaction://hlinkfile"/>
              </a:rPr>
              <a:t>附件：</a:t>
            </a:r>
            <a:r>
              <a:rPr lang="en-US" altLang="zh-CN" sz="1600" b="1" dirty="0" smtClean="0">
                <a:solidFill>
                  <a:schemeClr val="accent1">
                    <a:lumMod val="40000"/>
                    <a:lumOff val="60000"/>
                  </a:schemeClr>
                </a:solidFill>
                <a:hlinkClick r:id="rId3" action="ppaction://hlinkfile"/>
              </a:rPr>
              <a:t>1.</a:t>
            </a:r>
            <a:r>
              <a:rPr lang="zh-CN" altLang="en-US" sz="1600" b="1" dirty="0" smtClean="0">
                <a:solidFill>
                  <a:schemeClr val="accent1">
                    <a:lumMod val="40000"/>
                    <a:lumOff val="60000"/>
                  </a:schemeClr>
                </a:solidFill>
                <a:hlinkClick r:id="rId3" action="ppaction://hlinkfile"/>
              </a:rPr>
              <a:t>世界海关组织</a:t>
            </a:r>
            <a:r>
              <a:rPr lang="en-US" altLang="zh-CN" sz="1600" b="1" dirty="0" smtClean="0">
                <a:solidFill>
                  <a:schemeClr val="accent1">
                    <a:lumMod val="40000"/>
                    <a:lumOff val="60000"/>
                  </a:schemeClr>
                </a:solidFill>
                <a:hlinkClick r:id="rId3" action="ppaction://hlinkfile"/>
              </a:rPr>
              <a:t>2013—2014</a:t>
            </a:r>
            <a:r>
              <a:rPr lang="zh-CN" altLang="en-US" sz="1600" b="1" dirty="0" smtClean="0">
                <a:solidFill>
                  <a:schemeClr val="accent1">
                    <a:lumMod val="40000"/>
                    <a:lumOff val="60000"/>
                  </a:schemeClr>
                </a:solidFill>
                <a:hlinkClick r:id="rId3" action="ppaction://hlinkfile"/>
              </a:rPr>
              <a:t>年商品归类决定</a:t>
            </a:r>
            <a:r>
              <a:rPr lang="en-US" altLang="zh-CN" sz="1600" b="1" dirty="0" smtClean="0">
                <a:solidFill>
                  <a:schemeClr val="accent1">
                    <a:lumMod val="40000"/>
                    <a:lumOff val="60000"/>
                  </a:schemeClr>
                </a:solidFill>
                <a:hlinkClick r:id="rId3" action="ppaction://hlinkfile"/>
              </a:rPr>
              <a:t>1.doc</a:t>
            </a:r>
            <a:endParaRPr lang="en-US" altLang="zh-CN" sz="1600" b="1" dirty="0" smtClean="0">
              <a:solidFill>
                <a:schemeClr val="accent1">
                  <a:lumMod val="40000"/>
                  <a:lumOff val="60000"/>
                </a:schemeClr>
              </a:solidFill>
            </a:endParaRPr>
          </a:p>
          <a:p>
            <a:pPr>
              <a:lnSpc>
                <a:spcPct val="150000"/>
              </a:lnSpc>
            </a:pPr>
            <a:r>
              <a:rPr lang="en-US" altLang="zh-CN" sz="1600" b="1" dirty="0" smtClean="0">
                <a:solidFill>
                  <a:schemeClr val="accent1">
                    <a:lumMod val="40000"/>
                    <a:lumOff val="60000"/>
                  </a:schemeClr>
                </a:solidFill>
                <a:hlinkClick r:id="rId4" action="ppaction://hlinkfile"/>
              </a:rPr>
              <a:t>                       2.</a:t>
            </a:r>
            <a:r>
              <a:rPr lang="zh-CN" altLang="en-US" sz="1600" b="1" dirty="0" smtClean="0">
                <a:solidFill>
                  <a:schemeClr val="accent1">
                    <a:lumMod val="40000"/>
                    <a:lumOff val="60000"/>
                  </a:schemeClr>
                </a:solidFill>
                <a:hlinkClick r:id="rId4" action="ppaction://hlinkfile"/>
              </a:rPr>
              <a:t>世界海关组织</a:t>
            </a:r>
            <a:r>
              <a:rPr lang="en-US" altLang="zh-CN" sz="1600" b="1" dirty="0" smtClean="0">
                <a:solidFill>
                  <a:schemeClr val="accent1">
                    <a:lumMod val="40000"/>
                    <a:lumOff val="60000"/>
                  </a:schemeClr>
                </a:solidFill>
                <a:hlinkClick r:id="rId4" action="ppaction://hlinkfile"/>
              </a:rPr>
              <a:t>2013—2014</a:t>
            </a:r>
            <a:r>
              <a:rPr lang="zh-CN" altLang="en-US" sz="1600" b="1" dirty="0" smtClean="0">
                <a:solidFill>
                  <a:schemeClr val="accent1">
                    <a:lumMod val="40000"/>
                    <a:lumOff val="60000"/>
                  </a:schemeClr>
                </a:solidFill>
                <a:hlinkClick r:id="rId4" action="ppaction://hlinkfile"/>
              </a:rPr>
              <a:t>年商品归类决定</a:t>
            </a:r>
            <a:r>
              <a:rPr lang="en-US" altLang="zh-CN" sz="1600" b="1" dirty="0" smtClean="0">
                <a:solidFill>
                  <a:schemeClr val="accent1">
                    <a:lumMod val="40000"/>
                    <a:lumOff val="60000"/>
                  </a:schemeClr>
                </a:solidFill>
                <a:hlinkClick r:id="rId4" action="ppaction://hlinkfile"/>
              </a:rPr>
              <a:t>2.doc</a:t>
            </a:r>
            <a:endParaRPr lang="en-US" altLang="zh-CN" sz="1600" b="1" dirty="0" smtClean="0">
              <a:solidFill>
                <a:schemeClr val="accent1">
                  <a:lumMod val="40000"/>
                  <a:lumOff val="60000"/>
                </a:schemeClr>
              </a:solidFill>
            </a:endParaRPr>
          </a:p>
          <a:p>
            <a:pPr>
              <a:lnSpc>
                <a:spcPct val="150000"/>
              </a:lnSpc>
            </a:pPr>
            <a:endParaRPr lang="en-US" altLang="zh-CN" sz="1600" b="1" dirty="0" smtClean="0">
              <a:solidFill>
                <a:schemeClr val="accent1">
                  <a:lumMod val="40000"/>
                  <a:lumOff val="60000"/>
                </a:schemeClr>
              </a:solidFill>
            </a:endParaRPr>
          </a:p>
          <a:p>
            <a:pPr algn="r">
              <a:lnSpc>
                <a:spcPct val="150000"/>
              </a:lnSpc>
            </a:pPr>
            <a:r>
              <a:rPr lang="zh-CN" altLang="en-US" sz="1600" b="1" dirty="0" smtClean="0">
                <a:solidFill>
                  <a:schemeClr val="accent1">
                    <a:lumMod val="40000"/>
                    <a:lumOff val="60000"/>
                  </a:schemeClr>
                </a:solidFill>
              </a:rPr>
              <a:t>　　海关总署</a:t>
            </a:r>
          </a:p>
          <a:p>
            <a:pPr algn="r">
              <a:lnSpc>
                <a:spcPct val="1500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13</a:t>
            </a:r>
            <a:r>
              <a:rPr lang="zh-CN" altLang="en-US" sz="1600" b="1" dirty="0" smtClean="0">
                <a:solidFill>
                  <a:schemeClr val="accent1">
                    <a:lumMod val="40000"/>
                    <a:lumOff val="60000"/>
                  </a:schemeClr>
                </a:solidFill>
              </a:rPr>
              <a:t>日</a:t>
            </a:r>
          </a:p>
        </p:txBody>
      </p:sp>
    </p:spTree>
    <p:extLst>
      <p:ext uri="{BB962C8B-B14F-4D97-AF65-F5344CB8AC3E}">
        <p14:creationId xmlns="" xmlns:p14="http://schemas.microsoft.com/office/powerpoint/2010/main" val="17279722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3124674" y="762391"/>
            <a:ext cx="5942652" cy="523220"/>
          </a:xfrm>
          <a:prstGeom prst="rect">
            <a:avLst/>
          </a:prstGeom>
        </p:spPr>
        <p:txBody>
          <a:bodyPr wrap="none">
            <a:spAutoFit/>
          </a:bodyPr>
          <a:lstStyle/>
          <a:p>
            <a:r>
              <a:rPr lang="en-US" altLang="zh-CN" sz="2800" b="1" dirty="0" smtClean="0">
                <a:solidFill>
                  <a:schemeClr val="accent4"/>
                </a:solidFill>
              </a:rPr>
              <a:t>2017《</a:t>
            </a:r>
            <a:r>
              <a:rPr lang="zh-CN" altLang="en-US" sz="2800" b="1" dirty="0" smtClean="0">
                <a:solidFill>
                  <a:schemeClr val="accent4"/>
                </a:solidFill>
              </a:rPr>
              <a:t>协调制度</a:t>
            </a:r>
            <a:r>
              <a:rPr lang="en-US" altLang="zh-CN" sz="2800" b="1" dirty="0" smtClean="0">
                <a:solidFill>
                  <a:schemeClr val="accent4"/>
                </a:solidFill>
              </a:rPr>
              <a:t>》</a:t>
            </a:r>
            <a:r>
              <a:rPr lang="zh-CN" altLang="en-US" sz="2800" b="1" dirty="0" smtClean="0">
                <a:solidFill>
                  <a:schemeClr val="accent4"/>
                </a:solidFill>
              </a:rPr>
              <a:t>之鱼儿鱼儿名堂多</a:t>
            </a:r>
            <a:endParaRPr lang="zh-CN" altLang="en-US" sz="2800" b="1" dirty="0">
              <a:solidFill>
                <a:schemeClr val="accent4"/>
              </a:solidFill>
            </a:endParaRPr>
          </a:p>
        </p:txBody>
      </p:sp>
      <p:sp>
        <p:nvSpPr>
          <p:cNvPr id="4" name="矩形 3"/>
          <p:cNvSpPr/>
          <p:nvPr/>
        </p:nvSpPr>
        <p:spPr>
          <a:xfrm>
            <a:off x="1175657" y="1388907"/>
            <a:ext cx="9906000" cy="646331"/>
          </a:xfrm>
          <a:prstGeom prst="rect">
            <a:avLst/>
          </a:prstGeom>
          <a:ln>
            <a:solidFill>
              <a:schemeClr val="accent5">
                <a:lumMod val="75000"/>
              </a:schemeClr>
            </a:solidFill>
          </a:ln>
        </p:spPr>
        <p:txBody>
          <a:bodyPr wrap="square">
            <a:spAutoFit/>
          </a:bodyPr>
          <a:lstStyle/>
          <a:p>
            <a:r>
              <a:rPr lang="zh-CN" altLang="en-US" b="1" dirty="0" smtClean="0">
                <a:solidFill>
                  <a:schemeClr val="accent1">
                    <a:lumMod val="40000"/>
                    <a:lumOff val="60000"/>
                  </a:schemeClr>
                </a:solidFill>
              </a:rPr>
              <a:t>         鱼类是一种重要的食品贸易商品，应联合国粮农组织（</a:t>
            </a:r>
            <a:r>
              <a:rPr lang="en-US" altLang="zh-CN" b="1" dirty="0" smtClean="0">
                <a:solidFill>
                  <a:schemeClr val="accent1">
                    <a:lumMod val="40000"/>
                    <a:lumOff val="60000"/>
                  </a:schemeClr>
                </a:solidFill>
              </a:rPr>
              <a:t>FAO</a:t>
            </a:r>
            <a:r>
              <a:rPr lang="zh-CN" altLang="en-US" b="1" dirty="0" smtClean="0">
                <a:solidFill>
                  <a:schemeClr val="accent1">
                    <a:lumMod val="40000"/>
                    <a:lumOff val="60000"/>
                  </a:schemeClr>
                </a:solidFill>
              </a:rPr>
              <a:t>）的要求，此次</a:t>
            </a:r>
            <a:r>
              <a:rPr lang="en-US" altLang="zh-CN" b="1" dirty="0" smtClean="0">
                <a:solidFill>
                  <a:schemeClr val="accent1">
                    <a:lumMod val="40000"/>
                    <a:lumOff val="60000"/>
                  </a:schemeClr>
                </a:solidFill>
              </a:rPr>
              <a:t>2017</a:t>
            </a:r>
            <a:r>
              <a:rPr lang="zh-CN" altLang="en-US" b="1" dirty="0" smtClean="0">
                <a:solidFill>
                  <a:schemeClr val="accent1">
                    <a:lumMod val="40000"/>
                    <a:lumOff val="60000"/>
                  </a:schemeClr>
                </a:solidFill>
              </a:rPr>
              <a:t>版</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协调制度</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为大量的鱼类修订了税号。</a:t>
            </a:r>
            <a:endParaRPr lang="zh-CN" altLang="en-US" b="1" dirty="0">
              <a:solidFill>
                <a:schemeClr val="accent1">
                  <a:lumMod val="40000"/>
                  <a:lumOff val="60000"/>
                </a:schemeClr>
              </a:solidFill>
            </a:endParaRPr>
          </a:p>
        </p:txBody>
      </p:sp>
      <p:sp>
        <p:nvSpPr>
          <p:cNvPr id="5" name="圆角矩形 4"/>
          <p:cNvSpPr/>
          <p:nvPr/>
        </p:nvSpPr>
        <p:spPr>
          <a:xfrm>
            <a:off x="1186543" y="2373086"/>
            <a:ext cx="1349828" cy="489857"/>
          </a:xfrm>
          <a:prstGeom prst="round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FAO</a:t>
            </a:r>
            <a:r>
              <a:rPr lang="zh-CN" altLang="en-US" dirty="0" smtClean="0"/>
              <a:t>小贴士</a:t>
            </a:r>
            <a:endParaRPr lang="zh-CN" altLang="en-US" dirty="0"/>
          </a:p>
        </p:txBody>
      </p:sp>
      <p:sp>
        <p:nvSpPr>
          <p:cNvPr id="69634" name="AutoShape 2" descr="http://mmbiz.qpic.cn/mmbiz_jpg/iaiaAPQdJ5s3lU2t6ibficTtHblskRf7nBYLJkya8vagF4mAYLV0rarJ1rn0KgHCs1YY8vTIJU1xDriaLP6KOTDqQ0A/640?wx_fmt=jpeg&amp;tp=webp&amp;wxfrom=5&amp;wx_lazy=1"/>
          <p:cNvSpPr>
            <a:spLocks noChangeAspect="1" noChangeArrowheads="1"/>
          </p:cNvSpPr>
          <p:nvPr/>
        </p:nvSpPr>
        <p:spPr bwMode="auto">
          <a:xfrm>
            <a:off x="155575" y="-411163"/>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9635" name="Picture 3"/>
          <p:cNvPicPr>
            <a:picLocks noChangeAspect="1" noChangeArrowheads="1"/>
          </p:cNvPicPr>
          <p:nvPr/>
        </p:nvPicPr>
        <p:blipFill>
          <a:blip r:embed="rId3" cstate="print"/>
          <a:srcRect/>
          <a:stretch>
            <a:fillRect/>
          </a:stretch>
        </p:blipFill>
        <p:spPr bwMode="auto">
          <a:xfrm>
            <a:off x="6836229" y="2481942"/>
            <a:ext cx="3950356" cy="3868056"/>
          </a:xfrm>
          <a:prstGeom prst="rect">
            <a:avLst/>
          </a:prstGeom>
          <a:noFill/>
          <a:ln w="9525">
            <a:noFill/>
            <a:miter lim="800000"/>
            <a:headEnd/>
            <a:tailEnd/>
          </a:ln>
        </p:spPr>
      </p:pic>
      <p:sp>
        <p:nvSpPr>
          <p:cNvPr id="9" name="矩形 8"/>
          <p:cNvSpPr/>
          <p:nvPr/>
        </p:nvSpPr>
        <p:spPr>
          <a:xfrm>
            <a:off x="1545771" y="3397908"/>
            <a:ext cx="4528458" cy="2537874"/>
          </a:xfrm>
          <a:prstGeom prst="rect">
            <a:avLst/>
          </a:prstGeom>
        </p:spPr>
        <p:txBody>
          <a:bodyPr wrap="square">
            <a:spAutoFit/>
          </a:bodyPr>
          <a:lstStyle/>
          <a:p>
            <a:pPr>
              <a:lnSpc>
                <a:spcPct val="150000"/>
              </a:lnSpc>
            </a:pPr>
            <a:r>
              <a:rPr lang="zh-CN" altLang="en-US" b="1" dirty="0" smtClean="0">
                <a:solidFill>
                  <a:schemeClr val="accent1">
                    <a:lumMod val="40000"/>
                    <a:lumOff val="60000"/>
                  </a:schemeClr>
                </a:solidFill>
              </a:rPr>
              <a:t>联合国粮农组织全称联合国粮食及农业组织，英文缩写为</a:t>
            </a:r>
            <a:r>
              <a:rPr lang="en-US" altLang="zh-CN" b="1" dirty="0" smtClean="0">
                <a:solidFill>
                  <a:schemeClr val="accent1">
                    <a:lumMod val="40000"/>
                    <a:lumOff val="60000"/>
                  </a:schemeClr>
                </a:solidFill>
              </a:rPr>
              <a:t>FAO</a:t>
            </a:r>
            <a:r>
              <a:rPr lang="zh-CN" altLang="en-US" b="1" dirty="0" smtClean="0">
                <a:solidFill>
                  <a:schemeClr val="accent1">
                    <a:lumMod val="40000"/>
                    <a:lumOff val="60000"/>
                  </a:schemeClr>
                </a:solidFill>
              </a:rPr>
              <a:t>，是联合国系统内最早的常设专门机构。其宗旨是提高人民的营养水平和生活标准，改进农产品的生产和分配，改善农村和农民的经济状况，促进世界经济的发展并保证人类免于饥饿。</a:t>
            </a:r>
            <a:endParaRPr lang="zh-CN" altLang="en-US" b="1" dirty="0">
              <a:solidFill>
                <a:schemeClr val="accent1">
                  <a:lumMod val="40000"/>
                  <a:lumOff val="60000"/>
                </a:schemeClr>
              </a:solidFill>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62742" y="1051450"/>
            <a:ext cx="9938658" cy="646331"/>
          </a:xfrm>
          <a:prstGeom prst="rect">
            <a:avLst/>
          </a:prstGeom>
        </p:spPr>
        <p:txBody>
          <a:bodyPr wrap="square">
            <a:spAutoFit/>
          </a:bodyPr>
          <a:lstStyle/>
          <a:p>
            <a:r>
              <a:rPr lang="zh-CN" altLang="en-US" b="1" dirty="0" smtClean="0">
                <a:solidFill>
                  <a:schemeClr val="accent4"/>
                </a:solidFill>
              </a:rPr>
              <a:t>▷ ▶鲤科鱼名单大扩编</a:t>
            </a:r>
            <a:endParaRPr lang="zh-CN" altLang="en-US" dirty="0" smtClean="0">
              <a:solidFill>
                <a:schemeClr val="accent4"/>
              </a:solidFill>
            </a:endParaRPr>
          </a:p>
          <a:p>
            <a:r>
              <a:rPr lang="zh-CN" altLang="en-US" b="1" dirty="0" smtClean="0">
                <a:solidFill>
                  <a:schemeClr val="accent1">
                    <a:lumMod val="40000"/>
                    <a:lumOff val="60000"/>
                  </a:schemeClr>
                </a:solidFill>
              </a:rPr>
              <a:t>为了覆盖更多的鲤鱼种群，在现行编码体系中包含的“鲤”的物种基础上，加上其他的主要物种。</a:t>
            </a:r>
            <a:endParaRPr lang="zh-CN" altLang="en-US" b="1" dirty="0">
              <a:solidFill>
                <a:schemeClr val="accent1">
                  <a:lumMod val="40000"/>
                  <a:lumOff val="60000"/>
                </a:schemeClr>
              </a:solidFill>
            </a:endParaRPr>
          </a:p>
        </p:txBody>
      </p:sp>
      <p:sp>
        <p:nvSpPr>
          <p:cNvPr id="4" name="矩形 3"/>
          <p:cNvSpPr/>
          <p:nvPr/>
        </p:nvSpPr>
        <p:spPr>
          <a:xfrm>
            <a:off x="3439671" y="1992478"/>
            <a:ext cx="5756704" cy="461665"/>
          </a:xfrm>
          <a:prstGeom prst="rect">
            <a:avLst/>
          </a:prstGeom>
        </p:spPr>
        <p:style>
          <a:lnRef idx="2">
            <a:schemeClr val="accent4"/>
          </a:lnRef>
          <a:fillRef idx="1">
            <a:schemeClr val="lt1"/>
          </a:fillRef>
          <a:effectRef idx="0">
            <a:schemeClr val="accent4"/>
          </a:effectRef>
          <a:fontRef idx="minor">
            <a:schemeClr val="dk1"/>
          </a:fontRef>
        </p:style>
        <p:txBody>
          <a:bodyPr wrap="none">
            <a:spAutoFit/>
          </a:bodyPr>
          <a:lstStyle/>
          <a:p>
            <a:r>
              <a:rPr lang="zh-CN" altLang="en-US" sz="2400" b="1" dirty="0" smtClean="0">
                <a:solidFill>
                  <a:schemeClr val="accent5">
                    <a:lumMod val="75000"/>
                  </a:schemeClr>
                </a:solidFill>
              </a:rPr>
              <a:t>在</a:t>
            </a:r>
            <a:r>
              <a:rPr lang="en-US" altLang="zh-CN" sz="2400" b="1" dirty="0" smtClean="0">
                <a:solidFill>
                  <a:schemeClr val="accent5">
                    <a:lumMod val="75000"/>
                  </a:schemeClr>
                </a:solidFill>
              </a:rPr>
              <a:t>2017</a:t>
            </a:r>
            <a:r>
              <a:rPr lang="zh-CN" altLang="en-US" sz="2400" b="1" dirty="0" smtClean="0">
                <a:solidFill>
                  <a:schemeClr val="accent5">
                    <a:lumMod val="75000"/>
                  </a:schemeClr>
                </a:solidFill>
              </a:rPr>
              <a:t>版协调制度中出现的鱼儿们都有！</a:t>
            </a:r>
            <a:endParaRPr lang="zh-CN" altLang="en-US" sz="2400" b="1" dirty="0">
              <a:solidFill>
                <a:schemeClr val="accent5">
                  <a:lumMod val="75000"/>
                </a:schemeClr>
              </a:solidFill>
            </a:endParaRPr>
          </a:p>
        </p:txBody>
      </p:sp>
      <p:pic>
        <p:nvPicPr>
          <p:cNvPr id="68610" name="Picture 2" descr="http://mmbiz.qpic.cn/mmbiz_jpg/iaiaAPQdJ5s3lU2t6ibficTtHblskRf7nBYLf2YbKCCwXX9ShfKP9UkThtuwGhKv8T7cwpia9sUpyy9t7bmSsgOjmMA/640?wx_fmt=jpeg&amp;tp=webp&amp;wxfrom=5&amp;wx_lazy=1"/>
          <p:cNvPicPr>
            <a:picLocks noChangeAspect="1" noChangeArrowheads="1"/>
          </p:cNvPicPr>
          <p:nvPr/>
        </p:nvPicPr>
        <p:blipFill>
          <a:blip r:embed="rId3" cstate="print"/>
          <a:srcRect/>
          <a:stretch>
            <a:fillRect/>
          </a:stretch>
        </p:blipFill>
        <p:spPr bwMode="auto">
          <a:xfrm>
            <a:off x="4354287" y="4330297"/>
            <a:ext cx="3479800" cy="1972305"/>
          </a:xfrm>
          <a:prstGeom prst="rect">
            <a:avLst/>
          </a:prstGeom>
          <a:noFill/>
        </p:spPr>
      </p:pic>
      <p:sp>
        <p:nvSpPr>
          <p:cNvPr id="7" name="矩形 6"/>
          <p:cNvSpPr/>
          <p:nvPr/>
        </p:nvSpPr>
        <p:spPr>
          <a:xfrm>
            <a:off x="1240745" y="2639150"/>
            <a:ext cx="3048000" cy="1477328"/>
          </a:xfrm>
          <a:prstGeom prst="rect">
            <a:avLst/>
          </a:prstGeom>
        </p:spPr>
        <p:txBody>
          <a:bodyPr>
            <a:spAutoFit/>
          </a:bodyPr>
          <a:lstStyle/>
          <a:p>
            <a:pPr lvl="0" fontAlgn="base">
              <a:spcBef>
                <a:spcPct val="0"/>
              </a:spcBef>
              <a:spcAft>
                <a:spcPct val="0"/>
              </a:spcAft>
            </a:pPr>
            <a:r>
              <a:rPr lang="zh-CN" altLang="zh-CN" dirty="0" smtClean="0">
                <a:solidFill>
                  <a:prstClr val="black"/>
                </a:solidFill>
                <a:latin typeface="Arial" charset="0"/>
                <a:ea typeface="宋体" charset="-122"/>
                <a:cs typeface="宋体" charset="-122"/>
              </a:rPr>
              <a:t/>
            </a:r>
            <a:br>
              <a:rPr lang="zh-CN" altLang="zh-CN" dirty="0" smtClean="0">
                <a:solidFill>
                  <a:prstClr val="black"/>
                </a:solidFill>
                <a:latin typeface="Arial" charset="0"/>
                <a:ea typeface="宋体" charset="-122"/>
                <a:cs typeface="宋体" charset="-122"/>
              </a:rPr>
            </a:br>
            <a:r>
              <a:rPr lang="zh-CN" altLang="zh-CN" b="1" dirty="0" smtClean="0">
                <a:solidFill>
                  <a:schemeClr val="accent1">
                    <a:lumMod val="40000"/>
                    <a:lumOff val="60000"/>
                  </a:schemeClr>
                </a:solidFill>
                <a:latin typeface="Arial" charset="0"/>
                <a:ea typeface="宋体" charset="-122"/>
                <a:cs typeface="宋体" charset="-122"/>
              </a:rPr>
              <a:t>1</a:t>
            </a:r>
            <a:r>
              <a:rPr lang="zh-CN" altLang="en-US" b="1" dirty="0" smtClean="0">
                <a:solidFill>
                  <a:schemeClr val="accent1">
                    <a:lumMod val="40000"/>
                    <a:lumOff val="60000"/>
                  </a:schemeClr>
                </a:solidFill>
                <a:latin typeface="Arial" charset="0"/>
                <a:ea typeface="宋体" charset="-122"/>
                <a:cs typeface="宋体" charset="-122"/>
              </a:rPr>
              <a:t>、卡特拉鲃</a:t>
            </a:r>
          </a:p>
          <a:p>
            <a:pPr lvl="0" eaLnBrk="0" fontAlgn="base" hangingPunct="0">
              <a:spcBef>
                <a:spcPct val="0"/>
              </a:spcBef>
              <a:spcAft>
                <a:spcPct val="0"/>
              </a:spcAft>
            </a:pPr>
            <a:r>
              <a:rPr lang="zh-CN" altLang="en-US" b="1" dirty="0" smtClean="0">
                <a:solidFill>
                  <a:schemeClr val="accent1">
                    <a:lumMod val="40000"/>
                    <a:lumOff val="60000"/>
                  </a:schemeClr>
                </a:solidFill>
                <a:latin typeface="Arial" charset="0"/>
                <a:ea typeface="宋体" charset="-122"/>
                <a:cs typeface="宋体" charset="-122"/>
              </a:rPr>
              <a:t>拉丁学名：</a:t>
            </a:r>
            <a:r>
              <a:rPr lang="zh-CN" altLang="zh-CN" b="1" dirty="0" smtClean="0">
                <a:solidFill>
                  <a:schemeClr val="accent1">
                    <a:lumMod val="40000"/>
                    <a:lumOff val="60000"/>
                  </a:schemeClr>
                </a:solidFill>
                <a:latin typeface="Arial" charset="0"/>
                <a:ea typeface="宋体" charset="-122"/>
                <a:cs typeface="宋体" charset="-122"/>
              </a:rPr>
              <a:t>Catla catla</a:t>
            </a:r>
          </a:p>
          <a:p>
            <a:pPr lvl="0" eaLnBrk="0" fontAlgn="base" hangingPunct="0">
              <a:spcBef>
                <a:spcPct val="0"/>
              </a:spcBef>
              <a:spcAft>
                <a:spcPct val="0"/>
              </a:spcAft>
            </a:pPr>
            <a:r>
              <a:rPr lang="zh-CN" altLang="en-US" b="1" dirty="0" smtClean="0">
                <a:solidFill>
                  <a:schemeClr val="accent1">
                    <a:lumMod val="40000"/>
                    <a:lumOff val="60000"/>
                  </a:schemeClr>
                </a:solidFill>
                <a:latin typeface="Arial" charset="0"/>
                <a:ea typeface="宋体" charset="-122"/>
                <a:cs typeface="宋体" charset="-122"/>
              </a:rPr>
              <a:t>生物学分类：硬骨鱼纲鲤形目鲤科卡特拉鲃属。</a:t>
            </a: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7585" name="Rectangle 1"/>
          <p:cNvSpPr>
            <a:spLocks noChangeArrowheads="1"/>
          </p:cNvSpPr>
          <p:nvPr/>
        </p:nvSpPr>
        <p:spPr bwMode="auto">
          <a:xfrm>
            <a:off x="1219200" y="811820"/>
            <a:ext cx="6063343"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2</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野鲮属</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Labeo spp.</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生物学分类：硬骨鱼纲鲤形目鲤科野鲮亚科野鲮属</a:t>
            </a:r>
          </a:p>
        </p:txBody>
      </p:sp>
      <p:pic>
        <p:nvPicPr>
          <p:cNvPr id="67586" name="Picture 2" descr="http://mmbiz.qpic.cn/mmbiz_jpg/iaiaAPQdJ5s3lU2t6ibficTtHblskRf7nBYLoBMV94H6fkQgH8ZNWWQ6WDcJ4yhuqnv21SqvssNNwGMcrYibJbMK3tA/640?wx_fmt=jpeg&amp;tp=webp&amp;wxfrom=5&amp;wx_lazy=1"/>
          <p:cNvPicPr>
            <a:picLocks noChangeAspect="1" noChangeArrowheads="1"/>
          </p:cNvPicPr>
          <p:nvPr/>
        </p:nvPicPr>
        <p:blipFill>
          <a:blip r:embed="rId3" cstate="print"/>
          <a:srcRect/>
          <a:stretch>
            <a:fillRect/>
          </a:stretch>
        </p:blipFill>
        <p:spPr bwMode="auto">
          <a:xfrm>
            <a:off x="3693429" y="1797729"/>
            <a:ext cx="4438257" cy="1642155"/>
          </a:xfrm>
          <a:prstGeom prst="rect">
            <a:avLst/>
          </a:prstGeom>
          <a:noFill/>
        </p:spPr>
      </p:pic>
      <p:sp>
        <p:nvSpPr>
          <p:cNvPr id="67587" name="Rectangle 3"/>
          <p:cNvSpPr>
            <a:spLocks noChangeArrowheads="1"/>
          </p:cNvSpPr>
          <p:nvPr/>
        </p:nvSpPr>
        <p:spPr bwMode="auto">
          <a:xfrm>
            <a:off x="1219200" y="3362232"/>
            <a:ext cx="4339650"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t/>
            </a:r>
            <a:b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b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3</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何氏细须鲃</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Leptobarbushoevenii</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生物学分类：硬骨鱼纲鲤形目鲤科细须属</a:t>
            </a:r>
          </a:p>
        </p:txBody>
      </p:sp>
      <p:pic>
        <p:nvPicPr>
          <p:cNvPr id="67588" name="Picture 4" descr="http://mmbiz.qpic.cn/mmbiz_jpg/iaiaAPQdJ5s3lU2t6ibficTtHblskRf7nBYLVBkKyT8BdyKkU4aJMiafdSqfvNBicPcDaQ1HFl0zpB3ibPs4rcZY1eiaeQ/640?wx_fmt=jpeg&amp;tp=webp&amp;wxfrom=5&amp;wx_lazy=1"/>
          <p:cNvPicPr>
            <a:picLocks noChangeAspect="1" noChangeArrowheads="1"/>
          </p:cNvPicPr>
          <p:nvPr/>
        </p:nvPicPr>
        <p:blipFill>
          <a:blip r:embed="rId4" cstate="print"/>
          <a:srcRect/>
          <a:stretch>
            <a:fillRect/>
          </a:stretch>
        </p:blipFill>
        <p:spPr bwMode="auto">
          <a:xfrm>
            <a:off x="4509860" y="4671559"/>
            <a:ext cx="2968626" cy="1847850"/>
          </a:xfrm>
          <a:prstGeom prst="rect">
            <a:avLst/>
          </a:prstGeom>
          <a:noFill/>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5828221" y="909034"/>
            <a:ext cx="3902029" cy="707886"/>
          </a:xfrm>
          <a:prstGeom prst="rect">
            <a:avLst/>
          </a:prstGeom>
          <a:solidFill>
            <a:schemeClr val="bg1">
              <a:lumMod val="50000"/>
            </a:schemeClr>
          </a:solidFill>
        </p:spPr>
        <p:txBody>
          <a:bodyPr wrap="none">
            <a:spAutoFit/>
          </a:bodyPr>
          <a:lstStyle/>
          <a:p>
            <a:pPr algn="ctr"/>
            <a:r>
              <a:rPr lang="zh-CN" altLang="en-US" sz="2400" b="1" dirty="0" smtClean="0">
                <a:solidFill>
                  <a:schemeClr val="bg1"/>
                </a:solidFill>
              </a:rPr>
              <a:t>海关总署公告</a:t>
            </a:r>
            <a:r>
              <a:rPr lang="en-US" altLang="zh-CN" sz="2400" b="1" dirty="0" smtClean="0">
                <a:solidFill>
                  <a:schemeClr val="bg1"/>
                </a:solidFill>
              </a:rPr>
              <a:t>2016</a:t>
            </a:r>
            <a:r>
              <a:rPr lang="zh-CN" altLang="en-US" sz="2400" b="1" dirty="0" smtClean="0">
                <a:solidFill>
                  <a:schemeClr val="bg1"/>
                </a:solidFill>
              </a:rPr>
              <a:t>年第</a:t>
            </a:r>
            <a:r>
              <a:rPr lang="en-US" altLang="zh-CN" sz="2400" b="1" dirty="0" smtClean="0">
                <a:solidFill>
                  <a:schemeClr val="bg1"/>
                </a:solidFill>
              </a:rPr>
              <a:t>75</a:t>
            </a:r>
            <a:r>
              <a:rPr lang="zh-CN" altLang="en-US" sz="2400" b="1" dirty="0" smtClean="0">
                <a:solidFill>
                  <a:schemeClr val="bg1"/>
                </a:solidFill>
              </a:rPr>
              <a:t>号</a:t>
            </a:r>
            <a:endParaRPr lang="en-US" altLang="zh-CN" sz="2400" b="1" dirty="0" smtClean="0">
              <a:solidFill>
                <a:schemeClr val="bg1"/>
              </a:solidFill>
            </a:endParaRPr>
          </a:p>
          <a:p>
            <a:pPr algn="ctr"/>
            <a:r>
              <a:rPr lang="zh-CN" altLang="en-US" sz="1600" b="1" dirty="0" smtClean="0">
                <a:solidFill>
                  <a:schemeClr val="bg1"/>
                </a:solidFill>
              </a:rPr>
              <a:t>（关于增列海关监管方式代码的公告）</a:t>
            </a:r>
            <a:endParaRPr lang="zh-CN" altLang="en-US" sz="1600" b="1" dirty="0">
              <a:solidFill>
                <a:schemeClr val="bg1"/>
              </a:solidFill>
            </a:endParaRPr>
          </a:p>
        </p:txBody>
      </p:sp>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9" name="矩形 8"/>
          <p:cNvSpPr/>
          <p:nvPr/>
        </p:nvSpPr>
        <p:spPr>
          <a:xfrm>
            <a:off x="1241308" y="931305"/>
            <a:ext cx="3535655" cy="26647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10" name="图片 9"/>
          <p:cNvPicPr>
            <a:picLocks noChangeAspect="1"/>
          </p:cNvPicPr>
          <p:nvPr/>
        </p:nvPicPr>
        <p:blipFill rotWithShape="1">
          <a:blip r:embed="rId3" cstate="print">
            <a:grayscl/>
            <a:extLst>
              <a:ext uri="{28A0092B-C50C-407E-A947-70E740481C1C}">
                <a14:useLocalDpi xmlns="" xmlns:a14="http://schemas.microsoft.com/office/drawing/2010/main" val="0"/>
              </a:ext>
            </a:extLst>
          </a:blip>
          <a:srcRect l="21907" t="8329" r="1914" b="6951"/>
          <a:stretch/>
        </p:blipFill>
        <p:spPr>
          <a:xfrm>
            <a:off x="1342805" y="1028824"/>
            <a:ext cx="3342230" cy="2456285"/>
          </a:xfrm>
          <a:prstGeom prst="rect">
            <a:avLst/>
          </a:prstGeom>
          <a:ln>
            <a:noFill/>
          </a:ln>
          <a:effectLst>
            <a:outerShdw blurRad="292100" dist="139700" dir="2700000" algn="tl" rotWithShape="0">
              <a:srgbClr val="333333">
                <a:alpha val="65000"/>
              </a:srgbClr>
            </a:outerShdw>
          </a:effectLst>
        </p:spPr>
      </p:pic>
      <p:sp>
        <p:nvSpPr>
          <p:cNvPr id="11" name="矩形 10"/>
          <p:cNvSpPr/>
          <p:nvPr/>
        </p:nvSpPr>
        <p:spPr>
          <a:xfrm>
            <a:off x="7457049" y="3620075"/>
            <a:ext cx="3535655" cy="266478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13" name="图片 12" descr="1036413987855.jpg"/>
          <p:cNvPicPr>
            <a:picLocks noChangeAspect="1"/>
          </p:cNvPicPr>
          <p:nvPr/>
        </p:nvPicPr>
        <p:blipFill>
          <a:blip r:embed="rId4" cstate="print"/>
          <a:stretch>
            <a:fillRect/>
          </a:stretch>
        </p:blipFill>
        <p:spPr>
          <a:xfrm>
            <a:off x="7576456" y="3743777"/>
            <a:ext cx="3320143" cy="2428422"/>
          </a:xfrm>
          <a:prstGeom prst="rect">
            <a:avLst/>
          </a:prstGeom>
        </p:spPr>
      </p:pic>
      <p:sp>
        <p:nvSpPr>
          <p:cNvPr id="17" name="椭圆 1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18" name="椭圆 1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9" name="椭圆 1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4" name="矩形 13"/>
          <p:cNvSpPr/>
          <p:nvPr/>
        </p:nvSpPr>
        <p:spPr>
          <a:xfrm>
            <a:off x="5083628" y="1759021"/>
            <a:ext cx="6041572" cy="1569660"/>
          </a:xfrm>
          <a:prstGeom prst="rect">
            <a:avLst/>
          </a:prstGeom>
        </p:spPr>
        <p:txBody>
          <a:bodyPr wrap="square">
            <a:spAutoFit/>
          </a:bodyPr>
          <a:lstStyle/>
          <a:p>
            <a:pPr>
              <a:lnSpc>
                <a:spcPct val="150000"/>
              </a:lnSpc>
            </a:pPr>
            <a:r>
              <a:rPr lang="zh-CN" altLang="en-US" sz="1600" b="1" dirty="0" smtClean="0">
                <a:solidFill>
                  <a:schemeClr val="accent4"/>
                </a:solidFill>
              </a:rPr>
              <a:t>         为促进跨境贸易电子商务进出口业务发展，方便企业通关，规范海关管理，实施海关统计，决定增列海关监管方式代码，现将有关事项公告如下：一、增列海关监管方式代码“</a:t>
            </a:r>
            <a:r>
              <a:rPr lang="en-US" altLang="zh-CN" sz="1600" b="1" dirty="0" smtClean="0">
                <a:solidFill>
                  <a:schemeClr val="accent4"/>
                </a:solidFill>
              </a:rPr>
              <a:t>1239”</a:t>
            </a:r>
            <a:r>
              <a:rPr lang="zh-CN" altLang="en-US" sz="1600" b="1" dirty="0" smtClean="0">
                <a:solidFill>
                  <a:schemeClr val="accent4"/>
                </a:solidFill>
              </a:rPr>
              <a:t>，全称“保税跨境贸易电子商务</a:t>
            </a:r>
            <a:r>
              <a:rPr lang="en-US" altLang="zh-CN" sz="1600" b="1" dirty="0" smtClean="0">
                <a:solidFill>
                  <a:schemeClr val="accent4"/>
                </a:solidFill>
              </a:rPr>
              <a:t>A”</a:t>
            </a:r>
            <a:r>
              <a:rPr lang="zh-CN" altLang="en-US" sz="1600" b="1" dirty="0" smtClean="0">
                <a:solidFill>
                  <a:schemeClr val="accent4"/>
                </a:solidFill>
              </a:rPr>
              <a:t>，简称 “保税电商</a:t>
            </a:r>
            <a:r>
              <a:rPr lang="en-US" altLang="zh-CN" sz="1600" b="1" dirty="0" smtClean="0">
                <a:solidFill>
                  <a:schemeClr val="accent4"/>
                </a:solidFill>
              </a:rPr>
              <a:t>A”</a:t>
            </a:r>
            <a:r>
              <a:rPr lang="zh-CN" altLang="en-US" sz="1600" b="1" dirty="0" smtClean="0">
                <a:solidFill>
                  <a:schemeClr val="accent4"/>
                </a:solidFill>
              </a:rPr>
              <a:t>。</a:t>
            </a:r>
            <a:endParaRPr lang="zh-CN" altLang="en-US" sz="1600" b="1" dirty="0">
              <a:solidFill>
                <a:schemeClr val="accent4"/>
              </a:solidFill>
            </a:endParaRPr>
          </a:p>
        </p:txBody>
      </p:sp>
      <p:sp>
        <p:nvSpPr>
          <p:cNvPr id="15" name="矩形 14"/>
          <p:cNvSpPr/>
          <p:nvPr/>
        </p:nvSpPr>
        <p:spPr>
          <a:xfrm>
            <a:off x="859971" y="3579283"/>
            <a:ext cx="6248400" cy="2923877"/>
          </a:xfrm>
          <a:prstGeom prst="rect">
            <a:avLst/>
          </a:prstGeom>
        </p:spPr>
        <p:txBody>
          <a:bodyPr wrap="square">
            <a:spAutoFit/>
          </a:bodyPr>
          <a:lstStyle/>
          <a:p>
            <a:pPr>
              <a:lnSpc>
                <a:spcPct val="150000"/>
              </a:lnSpc>
            </a:pPr>
            <a:r>
              <a:rPr lang="zh-CN" altLang="en-US" sz="1600" b="1" dirty="0" smtClean="0">
                <a:solidFill>
                  <a:schemeClr val="accent4"/>
                </a:solidFill>
              </a:rPr>
              <a:t>适用于境内电子商务企业通过海关特殊监管区域或保税物流中心（</a:t>
            </a:r>
            <a:r>
              <a:rPr lang="en-US" altLang="zh-CN" sz="1600" b="1" dirty="0" smtClean="0">
                <a:solidFill>
                  <a:schemeClr val="accent4"/>
                </a:solidFill>
              </a:rPr>
              <a:t>B</a:t>
            </a:r>
            <a:r>
              <a:rPr lang="zh-CN" altLang="en-US" sz="1600" b="1" dirty="0" smtClean="0">
                <a:solidFill>
                  <a:schemeClr val="accent4"/>
                </a:solidFill>
              </a:rPr>
              <a:t>型）一线进境的跨境电子商务零售进口商品。</a:t>
            </a:r>
          </a:p>
          <a:p>
            <a:pPr>
              <a:lnSpc>
                <a:spcPct val="150000"/>
              </a:lnSpc>
            </a:pPr>
            <a:r>
              <a:rPr lang="zh-CN" altLang="en-US" sz="1600" b="1" dirty="0" smtClean="0">
                <a:solidFill>
                  <a:schemeClr val="accent4"/>
                </a:solidFill>
              </a:rPr>
              <a:t>　　二、天津、上海、杭州、宁波、福州、平潭、郑州、广州、深圳、重庆等</a:t>
            </a:r>
            <a:r>
              <a:rPr lang="en-US" altLang="zh-CN" sz="1600" b="1" dirty="0" smtClean="0">
                <a:solidFill>
                  <a:schemeClr val="accent4"/>
                </a:solidFill>
              </a:rPr>
              <a:t>10</a:t>
            </a:r>
            <a:r>
              <a:rPr lang="zh-CN" altLang="en-US" sz="1600" b="1" dirty="0" smtClean="0">
                <a:solidFill>
                  <a:schemeClr val="accent4"/>
                </a:solidFill>
              </a:rPr>
              <a:t>个城市开展跨境电子商务零售进口业务暂不适用“</a:t>
            </a:r>
            <a:r>
              <a:rPr lang="en-US" altLang="zh-CN" sz="1600" b="1" dirty="0" smtClean="0">
                <a:solidFill>
                  <a:schemeClr val="accent4"/>
                </a:solidFill>
              </a:rPr>
              <a:t>1239”</a:t>
            </a:r>
            <a:r>
              <a:rPr lang="zh-CN" altLang="en-US" sz="1600" b="1" dirty="0" smtClean="0">
                <a:solidFill>
                  <a:schemeClr val="accent4"/>
                </a:solidFill>
              </a:rPr>
              <a:t>监管方式。</a:t>
            </a:r>
          </a:p>
          <a:p>
            <a:pPr>
              <a:lnSpc>
                <a:spcPct val="150000"/>
              </a:lnSpc>
            </a:pPr>
            <a:r>
              <a:rPr lang="zh-CN" altLang="en-US" sz="1600" b="1" dirty="0" smtClean="0">
                <a:solidFill>
                  <a:schemeClr val="accent4"/>
                </a:solidFill>
              </a:rPr>
              <a:t>　　上述规定自</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12</a:t>
            </a:r>
            <a:r>
              <a:rPr lang="zh-CN" altLang="en-US" sz="1600" b="1" dirty="0" smtClean="0">
                <a:solidFill>
                  <a:schemeClr val="accent4"/>
                </a:solidFill>
              </a:rPr>
              <a:t>月</a:t>
            </a:r>
            <a:r>
              <a:rPr lang="en-US" altLang="zh-CN" sz="1600" b="1" dirty="0" smtClean="0">
                <a:solidFill>
                  <a:schemeClr val="accent4"/>
                </a:solidFill>
              </a:rPr>
              <a:t>1</a:t>
            </a:r>
            <a:r>
              <a:rPr lang="zh-CN" altLang="en-US" sz="1600" b="1" dirty="0" smtClean="0">
                <a:solidFill>
                  <a:schemeClr val="accent4"/>
                </a:solidFill>
              </a:rPr>
              <a:t>日起实施。</a:t>
            </a:r>
          </a:p>
          <a:p>
            <a:pPr>
              <a:lnSpc>
                <a:spcPct val="150000"/>
              </a:lnSpc>
            </a:pPr>
            <a:r>
              <a:rPr lang="zh-CN" altLang="en-US" sz="1600" b="1" dirty="0" smtClean="0">
                <a:solidFill>
                  <a:schemeClr val="accent4"/>
                </a:solidFill>
              </a:rPr>
              <a:t>　　特此公告。                                                                     　　海关总署</a:t>
            </a:r>
          </a:p>
          <a:p>
            <a:pPr algn="r"/>
            <a:r>
              <a:rPr lang="zh-CN" altLang="en-US" sz="1600" b="1" dirty="0" smtClean="0">
                <a:solidFill>
                  <a:schemeClr val="accent4"/>
                </a:solidFill>
              </a:rPr>
              <a:t>　　</a:t>
            </a:r>
            <a:r>
              <a:rPr lang="en-US" altLang="zh-CN" sz="1600" b="1" dirty="0" smtClean="0">
                <a:solidFill>
                  <a:schemeClr val="accent4"/>
                </a:solidFill>
              </a:rPr>
              <a:t>2016</a:t>
            </a:r>
            <a:r>
              <a:rPr lang="zh-CN" altLang="en-US" sz="1600" b="1" dirty="0" smtClean="0">
                <a:solidFill>
                  <a:schemeClr val="accent4"/>
                </a:solidFill>
              </a:rPr>
              <a:t>年</a:t>
            </a:r>
            <a:r>
              <a:rPr lang="en-US" altLang="zh-CN" sz="1600" b="1" dirty="0" smtClean="0">
                <a:solidFill>
                  <a:schemeClr val="accent4"/>
                </a:solidFill>
              </a:rPr>
              <a:t>12</a:t>
            </a:r>
            <a:r>
              <a:rPr lang="zh-CN" altLang="en-US" sz="1600" b="1" dirty="0" smtClean="0">
                <a:solidFill>
                  <a:schemeClr val="accent4"/>
                </a:solidFill>
              </a:rPr>
              <a:t>月</a:t>
            </a:r>
            <a:r>
              <a:rPr lang="en-US" altLang="zh-CN" sz="1600" b="1" dirty="0" smtClean="0">
                <a:solidFill>
                  <a:schemeClr val="accent4"/>
                </a:solidFill>
              </a:rPr>
              <a:t>5</a:t>
            </a:r>
            <a:r>
              <a:rPr lang="zh-CN" altLang="en-US" sz="1600" b="1" dirty="0" smtClean="0">
                <a:solidFill>
                  <a:schemeClr val="accent4"/>
                </a:solidFill>
              </a:rPr>
              <a:t>日</a:t>
            </a:r>
            <a:endParaRPr lang="zh-CN" altLang="en-US" sz="1600" b="1" dirty="0">
              <a:solidFill>
                <a:schemeClr val="accent4"/>
              </a:solidFill>
            </a:endParaRPr>
          </a:p>
        </p:txBody>
      </p:sp>
    </p:spTree>
    <p:extLst>
      <p:ext uri="{BB962C8B-B14F-4D97-AF65-F5344CB8AC3E}">
        <p14:creationId xmlns="" xmlns:p14="http://schemas.microsoft.com/office/powerpoint/2010/main" val="92880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250"/>
                                        <p:tgtEl>
                                          <p:spTgt spid="9"/>
                                        </p:tgtEl>
                                      </p:cBhvr>
                                    </p:animEffect>
                                  </p:childTnLst>
                                </p:cTn>
                              </p:par>
                              <p:par>
                                <p:cTn id="8" presetID="10" presetClass="entr" presetSubtype="0" fill="hold" nodeType="withEffect">
                                  <p:stCondLst>
                                    <p:cond delay="2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6" presetClass="entr" presetSubtype="21"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6561" name="Rectangle 1"/>
          <p:cNvSpPr>
            <a:spLocks noChangeArrowheads="1"/>
          </p:cNvSpPr>
          <p:nvPr/>
        </p:nvSpPr>
        <p:spPr bwMode="auto">
          <a:xfrm>
            <a:off x="1088571" y="685074"/>
            <a:ext cx="4735286"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t/>
            </a:r>
            <a:b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b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4</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哈氏纹唇鱼</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Osteochilushasseltii</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生物学分类：硬骨鱼纲鲤形目鲤科纹唇鱼属</a:t>
            </a:r>
          </a:p>
        </p:txBody>
      </p:sp>
      <p:pic>
        <p:nvPicPr>
          <p:cNvPr id="66562" name="Picture 2" descr="http://mmbiz.qpic.cn/mmbiz_jpg/iaiaAPQdJ5s3lU2t6ibficTtHblskRf7nBYLia4G1tweCFLeUdkkp6Z4KichIGe2icJULRNWEibIRbIAwSjFy13ic4LvzCQ/640?wx_fmt=jpeg&amp;tp=webp&amp;wxfrom=5&amp;wx_lazy=1"/>
          <p:cNvPicPr>
            <a:picLocks noChangeAspect="1" noChangeArrowheads="1"/>
          </p:cNvPicPr>
          <p:nvPr/>
        </p:nvPicPr>
        <p:blipFill>
          <a:blip r:embed="rId3" cstate="print"/>
          <a:srcRect/>
          <a:stretch>
            <a:fillRect/>
          </a:stretch>
        </p:blipFill>
        <p:spPr bwMode="auto">
          <a:xfrm>
            <a:off x="4197728" y="2001611"/>
            <a:ext cx="3203649" cy="1481818"/>
          </a:xfrm>
          <a:prstGeom prst="rect">
            <a:avLst/>
          </a:prstGeom>
          <a:noFill/>
        </p:spPr>
      </p:pic>
      <p:sp>
        <p:nvSpPr>
          <p:cNvPr id="66563" name="Rectangle 3"/>
          <p:cNvSpPr>
            <a:spLocks noChangeArrowheads="1"/>
          </p:cNvSpPr>
          <p:nvPr/>
        </p:nvSpPr>
        <p:spPr bwMode="auto">
          <a:xfrm>
            <a:off x="1088571" y="3492867"/>
            <a:ext cx="4108817"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t/>
            </a:r>
            <a:b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b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5</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鲂属</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Megalobrama spp.</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生物学分类：硬骨鱼纲鲤形目鲤科鲂属</a:t>
            </a:r>
          </a:p>
        </p:txBody>
      </p:sp>
      <p:sp>
        <p:nvSpPr>
          <p:cNvPr id="66564" name="AutoShape 4" descr="http://mmbiz.qpic.cn/mmbiz_jpg/iaiaAPQdJ5s3lU2t6ibficTtHblskRf7nBYLLoo33F0O8x61qQQ54XiaqicGAP87yBLJvUg75vWt3nIH4GwQFSx6gnOQ/640?wx_fmt=jpeg&amp;tp=webp&amp;wxfrom=5&amp;wx_lazy=1"/>
          <p:cNvSpPr>
            <a:spLocks noChangeAspect="1" noChangeArrowheads="1"/>
          </p:cNvSpPr>
          <p:nvPr/>
        </p:nvSpPr>
        <p:spPr bwMode="auto">
          <a:xfrm>
            <a:off x="155575" y="1046163"/>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66566" name="AutoShape 6" descr="http://mmbiz.qpic.cn/mmbiz_jpg/iaiaAPQdJ5s3lU2t6ibficTtHblskRf7nBYLLoo33F0O8x61qQQ54XiaqicGAP87yBLJvUg75vWt3nIH4GwQFSx6gnOQ/640?wx_fmt=jpeg&amp;tp=webp&amp;wxfrom=5&amp;wx_lazy=1"/>
          <p:cNvSpPr>
            <a:spLocks noChangeAspect="1" noChangeArrowheads="1"/>
          </p:cNvSpPr>
          <p:nvPr/>
        </p:nvSpPr>
        <p:spPr bwMode="auto">
          <a:xfrm>
            <a:off x="155575"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66568" name="AutoShape 8" descr="http://mmbiz.qpic.cn/mmbiz_jpg/iaiaAPQdJ5s3lU2t6ibficTtHblskRf7nBYLLoo33F0O8x61qQQ54XiaqicGAP87yBLJvUg75vWt3nIH4GwQFSx6gnOQ/640?wx_fmt=jpeg&amp;tp=webp&amp;wxfrom=5&amp;wx_lazy=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6569" name="Picture 9"/>
          <p:cNvPicPr>
            <a:picLocks noChangeAspect="1" noChangeArrowheads="1"/>
          </p:cNvPicPr>
          <p:nvPr/>
        </p:nvPicPr>
        <p:blipFill>
          <a:blip r:embed="rId4" cstate="print"/>
          <a:srcRect/>
          <a:stretch>
            <a:fillRect/>
          </a:stretch>
        </p:blipFill>
        <p:spPr bwMode="auto">
          <a:xfrm>
            <a:off x="4069896" y="4963887"/>
            <a:ext cx="3686129" cy="1428070"/>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84515" y="1188108"/>
            <a:ext cx="9818914" cy="923330"/>
          </a:xfrm>
          <a:prstGeom prst="rect">
            <a:avLst/>
          </a:prstGeom>
        </p:spPr>
        <p:txBody>
          <a:bodyPr wrap="square">
            <a:spAutoFit/>
          </a:bodyPr>
          <a:lstStyle/>
          <a:p>
            <a:r>
              <a:rPr lang="zh-CN" altLang="en-US" b="1" dirty="0" smtClean="0">
                <a:solidFill>
                  <a:schemeClr val="accent4"/>
                </a:solidFill>
              </a:rPr>
              <a:t>▷ ▶海上三剑客都拿到</a:t>
            </a:r>
            <a:r>
              <a:rPr lang="en-US" altLang="zh-CN" b="1" dirty="0" smtClean="0">
                <a:solidFill>
                  <a:schemeClr val="accent4"/>
                </a:solidFill>
              </a:rPr>
              <a:t>HS</a:t>
            </a:r>
            <a:r>
              <a:rPr lang="zh-CN" altLang="en-US" b="1" dirty="0" smtClean="0">
                <a:solidFill>
                  <a:schemeClr val="accent4"/>
                </a:solidFill>
              </a:rPr>
              <a:t>户口</a:t>
            </a:r>
          </a:p>
          <a:p>
            <a:r>
              <a:rPr lang="zh-CN" altLang="en-US" b="1" dirty="0" smtClean="0">
                <a:solidFill>
                  <a:schemeClr val="accent1">
                    <a:lumMod val="40000"/>
                    <a:lumOff val="60000"/>
                  </a:schemeClr>
                </a:solidFill>
              </a:rPr>
              <a:t>著名的海上三剑客，有剑鱼、旗鱼和枪鱼，特点是都有一根长长的锐利的尖刺，最容易区别的在于背鳍的不同。它们游泳能力极强，速度极快，每性情凶猛好斗，但又非常非常好吃。</a:t>
            </a:r>
            <a:endParaRPr lang="zh-CN" altLang="en-US" b="1" dirty="0">
              <a:solidFill>
                <a:schemeClr val="accent1">
                  <a:lumMod val="40000"/>
                  <a:lumOff val="60000"/>
                </a:schemeClr>
              </a:solidFill>
            </a:endParaRPr>
          </a:p>
        </p:txBody>
      </p:sp>
      <p:sp>
        <p:nvSpPr>
          <p:cNvPr id="65537" name="Rectangle 1"/>
          <p:cNvSpPr>
            <a:spLocks noChangeArrowheads="1"/>
          </p:cNvSpPr>
          <p:nvPr/>
        </p:nvSpPr>
        <p:spPr bwMode="auto">
          <a:xfrm>
            <a:off x="1349828" y="2156926"/>
            <a:ext cx="518160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t/>
            </a:r>
            <a:br>
              <a:rPr kumimoji="0" lang="zh-CN" altLang="zh-CN" sz="1800" b="0" i="0" u="none" strike="noStrike" cap="none" normalizeH="0" baseline="0" dirty="0" smtClean="0">
                <a:ln>
                  <a:noFill/>
                </a:ln>
                <a:solidFill>
                  <a:schemeClr val="tx1"/>
                </a:solidFill>
                <a:effectLst/>
                <a:latin typeface="Arial" charset="0"/>
                <a:ea typeface="宋体" charset="-122"/>
                <a:cs typeface="宋体" charset="-122"/>
              </a:rPr>
            </a:b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1</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剑鱼</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英文名称：</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dorado</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Xiphias gladius</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生物学分类：硬骨鱼纲鲈形目剑鱼科剑鱼属</a:t>
            </a:r>
          </a:p>
        </p:txBody>
      </p:sp>
      <p:sp>
        <p:nvSpPr>
          <p:cNvPr id="65538" name="AutoShape 2" descr="http://mmbiz.qpic.cn/mmbiz_jpg/iaiaAPQdJ5s3lU2t6ibficTtHblskRf7nBYLhPRgXZvNDUYCibS2ma3OZPibNE3X0xjbtNdBaexS0Ag27KcqB48ibhbjA/640?wx_fmt=jpeg&amp;tp=webp&amp;wxfrom=5&amp;wx_lazy=1"/>
          <p:cNvSpPr>
            <a:spLocks noChangeAspect="1" noChangeArrowheads="1"/>
          </p:cNvSpPr>
          <p:nvPr/>
        </p:nvSpPr>
        <p:spPr bwMode="auto">
          <a:xfrm>
            <a:off x="155575" y="823913"/>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5539" name="Picture 3"/>
          <p:cNvPicPr>
            <a:picLocks noChangeAspect="1" noChangeArrowheads="1"/>
          </p:cNvPicPr>
          <p:nvPr/>
        </p:nvPicPr>
        <p:blipFill>
          <a:blip r:embed="rId3" cstate="print"/>
          <a:srcRect/>
          <a:stretch>
            <a:fillRect/>
          </a:stretch>
        </p:blipFill>
        <p:spPr bwMode="auto">
          <a:xfrm>
            <a:off x="3201081" y="3682770"/>
            <a:ext cx="5724525" cy="2867025"/>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4513" name="Rectangle 1"/>
          <p:cNvSpPr>
            <a:spLocks noChangeArrowheads="1"/>
          </p:cNvSpPr>
          <p:nvPr/>
        </p:nvSpPr>
        <p:spPr bwMode="auto">
          <a:xfrm>
            <a:off x="1328058" y="1272180"/>
            <a:ext cx="4570482"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2</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、旗鱼</a:t>
            </a:r>
            <a:endParaRPr kumimoji="0" lang="en-US"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英文名称：</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Sailfish</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拉丁学名：</a:t>
            </a: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Istiophoridae</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生物学分类：硬骨鱼纲鲈形目旗鱼科旗鱼属</a:t>
            </a:r>
          </a:p>
        </p:txBody>
      </p:sp>
      <p:sp>
        <p:nvSpPr>
          <p:cNvPr id="64514" name="AutoShape 2" descr="http://mmbiz.qpic.cn/mmbiz_jpg/iaiaAPQdJ5s3lU2t6ibficTtHblskRf7nBYLAUgokOS9lLOWoar7QiadxNj1T6ZO27TznhTJTejxs2uYj3GpKjeDRwQ/640?wx_fmt=jpeg&amp;tp=webp&amp;wxfrom=5&amp;wx_lazy=1"/>
          <p:cNvSpPr>
            <a:spLocks noChangeAspect="1" noChangeArrowheads="1"/>
          </p:cNvSpPr>
          <p:nvPr/>
        </p:nvSpPr>
        <p:spPr bwMode="auto">
          <a:xfrm>
            <a:off x="155575" y="771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64515" name="Picture 3"/>
          <p:cNvPicPr>
            <a:picLocks noChangeAspect="1" noChangeArrowheads="1"/>
          </p:cNvPicPr>
          <p:nvPr/>
        </p:nvPicPr>
        <p:blipFill>
          <a:blip r:embed="rId3" cstate="print"/>
          <a:srcRect/>
          <a:stretch>
            <a:fillRect/>
          </a:stretch>
        </p:blipFill>
        <p:spPr bwMode="auto">
          <a:xfrm>
            <a:off x="3143931" y="2928257"/>
            <a:ext cx="6250484" cy="2754086"/>
          </a:xfrm>
          <a:prstGeom prst="rect">
            <a:avLst/>
          </a:prstGeom>
          <a:noFill/>
          <a:ln w="9525">
            <a:noFill/>
            <a:miter lim="800000"/>
            <a:headEnd/>
            <a:tailEnd/>
          </a:ln>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pic>
        <p:nvPicPr>
          <p:cNvPr id="63489" name="Picture 1"/>
          <p:cNvPicPr>
            <a:picLocks noChangeAspect="1" noChangeArrowheads="1"/>
          </p:cNvPicPr>
          <p:nvPr/>
        </p:nvPicPr>
        <p:blipFill>
          <a:blip r:embed="rId3" cstate="print"/>
          <a:srcRect/>
          <a:stretch>
            <a:fillRect/>
          </a:stretch>
        </p:blipFill>
        <p:spPr bwMode="auto">
          <a:xfrm>
            <a:off x="3140529" y="3048000"/>
            <a:ext cx="6131974" cy="2824842"/>
          </a:xfrm>
          <a:prstGeom prst="rect">
            <a:avLst/>
          </a:prstGeom>
          <a:noFill/>
          <a:ln w="9525">
            <a:noFill/>
            <a:miter lim="800000"/>
            <a:headEnd/>
            <a:tailEnd/>
          </a:ln>
        </p:spPr>
      </p:pic>
      <p:sp>
        <p:nvSpPr>
          <p:cNvPr id="4" name="矩形 3"/>
          <p:cNvSpPr/>
          <p:nvPr/>
        </p:nvSpPr>
        <p:spPr>
          <a:xfrm>
            <a:off x="1360715" y="1318736"/>
            <a:ext cx="6096000" cy="1200329"/>
          </a:xfrm>
          <a:prstGeom prst="rect">
            <a:avLst/>
          </a:prstGeom>
        </p:spPr>
        <p:txBody>
          <a:bodyPr>
            <a:spAutoFit/>
          </a:bodyPr>
          <a:lstStyle/>
          <a:p>
            <a:r>
              <a:rPr lang="en-US" altLang="zh-CN" b="1" dirty="0" smtClean="0">
                <a:solidFill>
                  <a:schemeClr val="accent1">
                    <a:lumMod val="40000"/>
                    <a:lumOff val="60000"/>
                  </a:schemeClr>
                </a:solidFill>
              </a:rPr>
              <a:t>3</a:t>
            </a:r>
            <a:r>
              <a:rPr lang="zh-CN" altLang="en-US" b="1" dirty="0" smtClean="0">
                <a:solidFill>
                  <a:schemeClr val="accent1">
                    <a:lumMod val="40000"/>
                    <a:lumOff val="60000"/>
                  </a:schemeClr>
                </a:solidFill>
              </a:rPr>
              <a:t>、枪鱼</a:t>
            </a:r>
          </a:p>
          <a:p>
            <a:r>
              <a:rPr lang="zh-CN" altLang="en-US" b="1" dirty="0" smtClean="0">
                <a:solidFill>
                  <a:schemeClr val="accent1">
                    <a:lumMod val="40000"/>
                    <a:lumOff val="60000"/>
                  </a:schemeClr>
                </a:solidFill>
              </a:rPr>
              <a:t>英文名称：</a:t>
            </a:r>
            <a:r>
              <a:rPr lang="en-US" altLang="zh-CN" b="1" dirty="0" smtClean="0">
                <a:solidFill>
                  <a:schemeClr val="accent1">
                    <a:lumMod val="40000"/>
                    <a:lumOff val="60000"/>
                  </a:schemeClr>
                </a:solidFill>
              </a:rPr>
              <a:t>Marlin</a:t>
            </a:r>
          </a:p>
          <a:p>
            <a:r>
              <a:rPr lang="zh-CN" altLang="en-US" b="1" dirty="0" smtClean="0">
                <a:solidFill>
                  <a:schemeClr val="accent1">
                    <a:lumMod val="40000"/>
                    <a:lumOff val="60000"/>
                  </a:schemeClr>
                </a:solidFill>
              </a:rPr>
              <a:t>拉丁学名：</a:t>
            </a:r>
            <a:r>
              <a:rPr lang="en-US" altLang="zh-CN" b="1" dirty="0" smtClean="0">
                <a:solidFill>
                  <a:schemeClr val="accent1">
                    <a:lumMod val="40000"/>
                    <a:lumOff val="60000"/>
                  </a:schemeClr>
                </a:solidFill>
              </a:rPr>
              <a:t>Istiophoridae</a:t>
            </a:r>
          </a:p>
          <a:p>
            <a:r>
              <a:rPr lang="zh-CN" altLang="en-US" b="1" dirty="0" smtClean="0">
                <a:solidFill>
                  <a:schemeClr val="accent1">
                    <a:lumMod val="40000"/>
                    <a:lumOff val="60000"/>
                  </a:schemeClr>
                </a:solidFill>
              </a:rPr>
              <a:t>生物学分类：硬骨鱼纲鲈形目旗鱼科枪鱼属</a:t>
            </a:r>
            <a:endParaRPr lang="zh-CN" altLang="en-US" b="1" dirty="0">
              <a:solidFill>
                <a:schemeClr val="accent1">
                  <a:lumMod val="40000"/>
                  <a:lumOff val="60000"/>
                </a:schemeClr>
              </a:solidFill>
            </a:endParaRP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12371" y="1004730"/>
            <a:ext cx="10461172" cy="3693319"/>
          </a:xfrm>
          <a:prstGeom prst="rect">
            <a:avLst/>
          </a:prstGeom>
        </p:spPr>
        <p:txBody>
          <a:bodyPr wrap="square">
            <a:spAutoFit/>
          </a:bodyPr>
          <a:lstStyle/>
          <a:p>
            <a:r>
              <a:rPr lang="zh-CN" altLang="en-US" dirty="0" smtClean="0"/>
              <a:t/>
            </a:r>
            <a:br>
              <a:rPr lang="zh-CN" altLang="en-US" dirty="0" smtClean="0"/>
            </a:br>
            <a:r>
              <a:rPr lang="zh-CN" altLang="en-US" dirty="0" smtClean="0">
                <a:solidFill>
                  <a:schemeClr val="accent4"/>
                </a:solidFill>
              </a:rPr>
              <a:t> ▷ ▶</a:t>
            </a:r>
            <a:r>
              <a:rPr lang="zh-CN" altLang="en-US" b="1" dirty="0" smtClean="0">
                <a:solidFill>
                  <a:schemeClr val="accent4"/>
                </a:solidFill>
              </a:rPr>
              <a:t>好多鱼杂碎</a:t>
            </a:r>
            <a:endParaRPr lang="zh-CN" altLang="en-US" dirty="0" smtClean="0">
              <a:solidFill>
                <a:schemeClr val="accent4"/>
              </a:solidFill>
            </a:endParaRPr>
          </a:p>
          <a:p>
            <a:r>
              <a:rPr lang="zh-CN" altLang="en-US" b="1" dirty="0" smtClean="0">
                <a:solidFill>
                  <a:schemeClr val="accent1">
                    <a:lumMod val="40000"/>
                    <a:lumOff val="60000"/>
                  </a:schemeClr>
                </a:solidFill>
              </a:rPr>
              <a:t>鱼精、鱼鳍、鱼头、鱼尾、鱼鳔</a:t>
            </a:r>
          </a:p>
          <a:p>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1</a:t>
            </a:r>
            <a:r>
              <a:rPr lang="zh-CN" altLang="en-US" b="1" dirty="0" smtClean="0">
                <a:solidFill>
                  <a:schemeClr val="accent1">
                    <a:lumMod val="40000"/>
                    <a:lumOff val="60000"/>
                  </a:schemeClr>
                </a:solidFill>
              </a:rPr>
              <a:t>、鱼精</a:t>
            </a:r>
          </a:p>
          <a:p>
            <a:r>
              <a:rPr lang="zh-CN" altLang="en-US" b="1" dirty="0" smtClean="0">
                <a:solidFill>
                  <a:schemeClr val="accent1">
                    <a:lumMod val="40000"/>
                    <a:lumOff val="60000"/>
                  </a:schemeClr>
                </a:solidFill>
              </a:rPr>
              <a:t>小编也不知道是啥，估计跟鱼卵差不多吧，反正搜索了一下图提示敏感词。</a:t>
            </a:r>
          </a:p>
          <a:p>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2</a:t>
            </a:r>
            <a:r>
              <a:rPr lang="zh-CN" altLang="en-US" b="1" dirty="0" smtClean="0">
                <a:solidFill>
                  <a:schemeClr val="accent1">
                    <a:lumMod val="40000"/>
                    <a:lumOff val="60000"/>
                  </a:schemeClr>
                </a:solidFill>
              </a:rPr>
              <a:t>、鱼鳍</a:t>
            </a:r>
          </a:p>
          <a:p>
            <a:r>
              <a:rPr lang="zh-CN" altLang="en-US" b="1" dirty="0" smtClean="0">
                <a:solidFill>
                  <a:schemeClr val="accent1">
                    <a:lumMod val="40000"/>
                    <a:lumOff val="60000"/>
                  </a:schemeClr>
                </a:solidFill>
              </a:rPr>
              <a:t>最常见的鱼鳍就是鱼翅哦，是鲨鱼的鱼鳍。老外一直非常诟病我们吃鱼翅的，这个，确实</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大家还是多吃粉丝少吃鱼翅吧。</a:t>
            </a:r>
          </a:p>
          <a:p>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3</a:t>
            </a:r>
            <a:r>
              <a:rPr lang="zh-CN" altLang="en-US" b="1" dirty="0" smtClean="0">
                <a:solidFill>
                  <a:schemeClr val="accent1">
                    <a:lumMod val="40000"/>
                    <a:lumOff val="60000"/>
                  </a:schemeClr>
                </a:solidFill>
              </a:rPr>
              <a:t>、鱼头</a:t>
            </a:r>
          </a:p>
          <a:p>
            <a:r>
              <a:rPr lang="zh-CN" altLang="en-US" b="1" dirty="0" smtClean="0">
                <a:solidFill>
                  <a:schemeClr val="accent1">
                    <a:lumMod val="40000"/>
                    <a:lumOff val="60000"/>
                  </a:schemeClr>
                </a:solidFill>
              </a:rPr>
              <a:t>这个不解释，直接上图。</a:t>
            </a:r>
            <a:endParaRPr lang="zh-CN" altLang="en-US" b="1" dirty="0">
              <a:solidFill>
                <a:schemeClr val="accent1">
                  <a:lumMod val="40000"/>
                  <a:lumOff val="60000"/>
                </a:schemeClr>
              </a:solidFill>
            </a:endParaRPr>
          </a:p>
        </p:txBody>
      </p:sp>
      <p:pic>
        <p:nvPicPr>
          <p:cNvPr id="77825" name="Picture 1"/>
          <p:cNvPicPr>
            <a:picLocks noChangeAspect="1" noChangeArrowheads="1"/>
          </p:cNvPicPr>
          <p:nvPr/>
        </p:nvPicPr>
        <p:blipFill>
          <a:blip r:embed="rId3" cstate="print"/>
          <a:srcRect/>
          <a:stretch>
            <a:fillRect/>
          </a:stretch>
        </p:blipFill>
        <p:spPr bwMode="auto">
          <a:xfrm>
            <a:off x="4767943" y="4416266"/>
            <a:ext cx="3233057" cy="19600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76801" name="Rectangle 1"/>
          <p:cNvSpPr>
            <a:spLocks noChangeArrowheads="1"/>
          </p:cNvSpPr>
          <p:nvPr/>
        </p:nvSpPr>
        <p:spPr bwMode="auto">
          <a:xfrm>
            <a:off x="1132115" y="925224"/>
            <a:ext cx="4570482" cy="293926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
            </a:r>
            <a:b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br>
            <a:r>
              <a:rPr kumimoji="0" lang="zh-CN" alt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4</a:t>
            </a:r>
            <a:r>
              <a:rPr kumimoji="0" lang="zh-CN" altLang="en-US"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鱼尾</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这个似乎也没啥说的，有个菜叫红烧鱼尾。</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
            </a:r>
            <a:br>
              <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br>
            <a:endParaRPr kumimoji="0" lang="zh-CN" sz="18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
            </a:r>
            <a:br>
              <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br>
            <a:endPar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5</a:t>
            </a:r>
            <a:r>
              <a:rPr kumimoji="0" lang="zh-CN" altLang="en-US"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a:t>
            </a:r>
            <a:r>
              <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鱼鳔</a:t>
            </a:r>
          </a:p>
          <a:p>
            <a:pPr marL="0" marR="0" lvl="0" indent="0" algn="l" defTabSz="914400" rtl="0" eaLnBrk="0" fontAlgn="base" latinLnBrk="0" hangingPunct="0">
              <a:lnSpc>
                <a:spcPct val="100000"/>
              </a:lnSpc>
              <a:spcBef>
                <a:spcPct val="0"/>
              </a:spcBef>
              <a:spcAft>
                <a:spcPct val="0"/>
              </a:spcAft>
              <a:buClrTx/>
              <a:buSzTx/>
              <a:buFontTx/>
              <a:buNone/>
              <a:tabLst/>
            </a:pPr>
            <a:r>
              <a:rPr kumimoji="0" lang="zh-CN" sz="1900" b="1" i="0" u="none" strike="noStrike" cap="none" normalizeH="0" baseline="0" dirty="0" smtClean="0">
                <a:ln>
                  <a:noFill/>
                </a:ln>
                <a:solidFill>
                  <a:schemeClr val="accent1">
                    <a:lumMod val="40000"/>
                    <a:lumOff val="60000"/>
                  </a:schemeClr>
                </a:solidFill>
                <a:effectLst/>
                <a:latin typeface="Arial" charset="0"/>
                <a:ea typeface="宋体" charset="-122"/>
                <a:cs typeface="宋体" charset="-122"/>
              </a:rPr>
              <a:t>这个字念彪（四声）哦。</a:t>
            </a:r>
          </a:p>
        </p:txBody>
      </p:sp>
      <p:sp>
        <p:nvSpPr>
          <p:cNvPr id="76802" name="AutoShape 2" descr="http://mmbiz.qpic.cn/mmbiz_jpg/iaiaAPQdJ5s3lU2t6ibficTtHblskRf7nBYL2Gb3XtqE9eKLIJe5QS2E1Gp9UQsGusyKMZ814tibiatNKCuI9x64B6uA/640?wx_fmt=jpeg&amp;tp=webp&amp;wxfrom=5&amp;wx_lazy=1"/>
          <p:cNvSpPr>
            <a:spLocks noChangeAspect="1" noChangeArrowheads="1"/>
          </p:cNvSpPr>
          <p:nvPr/>
        </p:nvSpPr>
        <p:spPr bwMode="auto">
          <a:xfrm>
            <a:off x="155575" y="19367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pic>
        <p:nvPicPr>
          <p:cNvPr id="76803" name="Picture 3"/>
          <p:cNvPicPr>
            <a:picLocks noChangeAspect="1" noChangeArrowheads="1"/>
          </p:cNvPicPr>
          <p:nvPr/>
        </p:nvPicPr>
        <p:blipFill>
          <a:blip r:embed="rId3" cstate="print"/>
          <a:srcRect/>
          <a:stretch>
            <a:fillRect/>
          </a:stretch>
        </p:blipFill>
        <p:spPr bwMode="auto">
          <a:xfrm>
            <a:off x="6485165" y="1456084"/>
            <a:ext cx="3899807" cy="41541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099457" y="1201848"/>
            <a:ext cx="10461171" cy="4524315"/>
          </a:xfrm>
          <a:prstGeom prst="rect">
            <a:avLst/>
          </a:prstGeom>
        </p:spPr>
        <p:txBody>
          <a:bodyPr wrap="square">
            <a:spAutoFit/>
          </a:bodyPr>
          <a:lstStyle/>
          <a:p>
            <a:r>
              <a:rPr lang="zh-CN" altLang="en-US" b="1" dirty="0" smtClean="0">
                <a:solidFill>
                  <a:schemeClr val="accent4"/>
                </a:solidFill>
              </a:rPr>
              <a:t>▷ ▶举完了例子，我们来谈归类的变化</a:t>
            </a:r>
            <a:endParaRPr lang="en-US" altLang="zh-CN" b="1" dirty="0" smtClean="0">
              <a:solidFill>
                <a:schemeClr val="accent4"/>
              </a:solidFill>
            </a:endParaRPr>
          </a:p>
          <a:p>
            <a:endParaRPr lang="zh-CN" altLang="en-US" b="1" dirty="0" smtClean="0">
              <a:solidFill>
                <a:schemeClr val="accent4"/>
              </a:solidFill>
            </a:endParaRPr>
          </a:p>
          <a:p>
            <a:r>
              <a:rPr lang="en-US" altLang="zh-CN" b="1" dirty="0" smtClean="0">
                <a:solidFill>
                  <a:schemeClr val="accent1">
                    <a:lumMod val="40000"/>
                    <a:lumOff val="60000"/>
                  </a:schemeClr>
                </a:solidFill>
              </a:rPr>
              <a:t>1.</a:t>
            </a:r>
            <a:r>
              <a:rPr lang="zh-CN" altLang="en-US" b="1" dirty="0" smtClean="0">
                <a:solidFill>
                  <a:schemeClr val="accent1">
                    <a:lumMod val="40000"/>
                    <a:lumOff val="60000"/>
                  </a:schemeClr>
                </a:solidFill>
              </a:rPr>
              <a:t>将</a:t>
            </a:r>
            <a:r>
              <a:rPr lang="en-US" altLang="zh-CN" b="1" dirty="0" smtClean="0">
                <a:solidFill>
                  <a:schemeClr val="accent1">
                    <a:lumMod val="40000"/>
                    <a:lumOff val="60000"/>
                  </a:schemeClr>
                </a:solidFill>
              </a:rPr>
              <a:t>03</a:t>
            </a:r>
            <a:r>
              <a:rPr lang="zh-CN" altLang="en-US" b="1" dirty="0" smtClean="0">
                <a:solidFill>
                  <a:schemeClr val="accent1">
                    <a:lumMod val="40000"/>
                    <a:lumOff val="60000"/>
                  </a:schemeClr>
                </a:solidFill>
              </a:rPr>
              <a:t>章所有子目中鲤科鱼的范围由“西鲤、黑鯽、草鱼、鲢属、鲮属、青鱼”变为“鲤属、鲫属、草鱼、鲢属、鲮属、青鱼、卡特拉鲃、野鲮属、哈氏纹唇鱼、何氏细须鲃、鲂属”。</a:t>
            </a:r>
          </a:p>
          <a:p>
            <a:r>
              <a:rPr lang="zh-CN" altLang="en-US" b="1" dirty="0" smtClean="0">
                <a:solidFill>
                  <a:schemeClr val="accent1">
                    <a:lumMod val="40000"/>
                    <a:lumOff val="60000"/>
                  </a:schemeClr>
                </a:solidFill>
              </a:rPr>
              <a:t/>
            </a:r>
            <a:br>
              <a:rPr lang="zh-CN" altLang="en-US" b="1" dirty="0" smtClean="0">
                <a:solidFill>
                  <a:schemeClr val="accent1">
                    <a:lumMod val="40000"/>
                    <a:lumOff val="60000"/>
                  </a:schemeClr>
                </a:solidFill>
              </a:rPr>
            </a:br>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2.</a:t>
            </a:r>
            <a:r>
              <a:rPr lang="zh-CN" altLang="en-US" b="1" dirty="0" smtClean="0">
                <a:solidFill>
                  <a:schemeClr val="accent1">
                    <a:lumMod val="40000"/>
                    <a:lumOff val="60000"/>
                  </a:schemeClr>
                </a:solidFill>
              </a:rPr>
              <a:t>以下的鱼增加了专门的税号到</a:t>
            </a:r>
            <a:r>
              <a:rPr lang="en-US" altLang="zh-CN" b="1" dirty="0" smtClean="0">
                <a:solidFill>
                  <a:schemeClr val="accent1">
                    <a:lumMod val="40000"/>
                    <a:lumOff val="60000"/>
                  </a:schemeClr>
                </a:solidFill>
              </a:rPr>
              <a:t>0302.4</a:t>
            </a:r>
            <a:r>
              <a:rPr lang="zh-CN" altLang="en-US" b="1" dirty="0" smtClean="0">
                <a:solidFill>
                  <a:schemeClr val="accent1">
                    <a:lumMod val="40000"/>
                    <a:lumOff val="60000"/>
                  </a:schemeClr>
                </a:solidFill>
              </a:rPr>
              <a:t>、</a:t>
            </a:r>
            <a:r>
              <a:rPr lang="en-US" altLang="zh-CN" b="1" dirty="0" smtClean="0">
                <a:solidFill>
                  <a:schemeClr val="accent1">
                    <a:lumMod val="40000"/>
                    <a:lumOff val="60000"/>
                  </a:schemeClr>
                </a:solidFill>
              </a:rPr>
              <a:t>0303.5</a:t>
            </a:r>
            <a:r>
              <a:rPr lang="zh-CN" altLang="en-US" b="1" dirty="0" smtClean="0">
                <a:solidFill>
                  <a:schemeClr val="accent1">
                    <a:lumMod val="40000"/>
                    <a:lumOff val="60000"/>
                  </a:schemeClr>
                </a:solidFill>
              </a:rPr>
              <a:t>、</a:t>
            </a:r>
            <a:r>
              <a:rPr lang="en-US" altLang="zh-CN" b="1" dirty="0" smtClean="0">
                <a:solidFill>
                  <a:schemeClr val="accent1">
                    <a:lumMod val="40000"/>
                    <a:lumOff val="60000"/>
                  </a:schemeClr>
                </a:solidFill>
              </a:rPr>
              <a:t>0305.54</a:t>
            </a:r>
          </a:p>
          <a:p>
            <a:r>
              <a:rPr lang="zh-CN" altLang="en-US" b="1" dirty="0" smtClean="0">
                <a:solidFill>
                  <a:schemeClr val="accent1">
                    <a:lumMod val="40000"/>
                    <a:lumOff val="60000"/>
                  </a:schemeClr>
                </a:solidFill>
              </a:rPr>
              <a:t>印度鲭</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羽鳃鲐属</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、马鲛鱼</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马鲛属</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、对称竹荚鱼、新西兰竹荚鱼及竹荚鱼（竹荚鱼属）、鲹属、军曹鱼、银鲳</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鲳属</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、秋刀鱼、圆鲹</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圆鲹属</a:t>
            </a:r>
            <a:r>
              <a:rPr lang="en-US" altLang="zh-CN" b="1" dirty="0" smtClean="0">
                <a:solidFill>
                  <a:schemeClr val="accent1">
                    <a:lumMod val="40000"/>
                    <a:lumOff val="60000"/>
                  </a:schemeClr>
                </a:solidFill>
              </a:rPr>
              <a:t>)</a:t>
            </a:r>
            <a:r>
              <a:rPr lang="zh-CN" altLang="en-US" b="1" dirty="0" smtClean="0">
                <a:solidFill>
                  <a:schemeClr val="accent1">
                    <a:lumMod val="40000"/>
                    <a:lumOff val="60000"/>
                  </a:schemeClr>
                </a:solidFill>
              </a:rPr>
              <a:t>、毛鳞鱼、鲔鱼、狐鲣（狐鲣属）、枪鱼、旗鱼、四鳍旗鱼（旗鱼科）。</a:t>
            </a:r>
          </a:p>
          <a:p>
            <a:r>
              <a:rPr lang="zh-CN" altLang="en-US" b="1" dirty="0" smtClean="0">
                <a:solidFill>
                  <a:schemeClr val="accent1">
                    <a:lumMod val="40000"/>
                    <a:lumOff val="60000"/>
                  </a:schemeClr>
                </a:solidFill>
              </a:rPr>
              <a:t/>
            </a:r>
            <a:br>
              <a:rPr lang="zh-CN" altLang="en-US" b="1" dirty="0" smtClean="0">
                <a:solidFill>
                  <a:schemeClr val="accent1">
                    <a:lumMod val="40000"/>
                    <a:lumOff val="60000"/>
                  </a:schemeClr>
                </a:solidFill>
              </a:rPr>
            </a:br>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3.</a:t>
            </a:r>
            <a:r>
              <a:rPr lang="zh-CN" altLang="en-US" b="1" dirty="0" smtClean="0">
                <a:solidFill>
                  <a:schemeClr val="accent1">
                    <a:lumMod val="40000"/>
                    <a:lumOff val="60000"/>
                  </a:schemeClr>
                </a:solidFill>
              </a:rPr>
              <a:t>鱼精、鱼鳍、鱼头、鱼尾、鱼鳔及其他可食用鱼杂碎归于</a:t>
            </a:r>
            <a:r>
              <a:rPr lang="en-US" altLang="zh-CN" b="1" dirty="0" smtClean="0">
                <a:solidFill>
                  <a:schemeClr val="accent1">
                    <a:lumMod val="40000"/>
                    <a:lumOff val="60000"/>
                  </a:schemeClr>
                </a:solidFill>
              </a:rPr>
              <a:t>0302.9</a:t>
            </a:r>
            <a:r>
              <a:rPr lang="zh-CN" altLang="en-US" b="1" dirty="0" smtClean="0">
                <a:solidFill>
                  <a:schemeClr val="accent1">
                    <a:lumMod val="40000"/>
                    <a:lumOff val="60000"/>
                  </a:schemeClr>
                </a:solidFill>
              </a:rPr>
              <a:t>、</a:t>
            </a:r>
            <a:r>
              <a:rPr lang="en-US" altLang="zh-CN" b="1" dirty="0" smtClean="0">
                <a:solidFill>
                  <a:schemeClr val="accent1">
                    <a:lumMod val="40000"/>
                    <a:lumOff val="60000"/>
                  </a:schemeClr>
                </a:solidFill>
              </a:rPr>
              <a:t>0303.9</a:t>
            </a:r>
            <a:r>
              <a:rPr lang="zh-CN" altLang="en-US" b="1" dirty="0" smtClean="0">
                <a:solidFill>
                  <a:schemeClr val="accent1">
                    <a:lumMod val="40000"/>
                    <a:lumOff val="60000"/>
                  </a:schemeClr>
                </a:solidFill>
              </a:rPr>
              <a:t>。</a:t>
            </a:r>
          </a:p>
          <a:p>
            <a:r>
              <a:rPr lang="zh-CN" altLang="en-US" b="1" dirty="0" smtClean="0">
                <a:solidFill>
                  <a:schemeClr val="accent1">
                    <a:lumMod val="40000"/>
                    <a:lumOff val="60000"/>
                  </a:schemeClr>
                </a:solidFill>
              </a:rPr>
              <a:t/>
            </a:r>
            <a:br>
              <a:rPr lang="zh-CN" altLang="en-US" b="1" dirty="0" smtClean="0">
                <a:solidFill>
                  <a:schemeClr val="accent1">
                    <a:lumMod val="40000"/>
                    <a:lumOff val="60000"/>
                  </a:schemeClr>
                </a:solidFill>
              </a:rPr>
            </a:br>
            <a:endParaRPr lang="zh-CN" altLang="en-US" b="1" dirty="0" smtClean="0">
              <a:solidFill>
                <a:schemeClr val="accent1">
                  <a:lumMod val="40000"/>
                  <a:lumOff val="60000"/>
                </a:schemeClr>
              </a:solidFill>
            </a:endParaRPr>
          </a:p>
          <a:p>
            <a:r>
              <a:rPr lang="en-US" altLang="zh-CN" b="1" dirty="0" smtClean="0">
                <a:solidFill>
                  <a:schemeClr val="accent1">
                    <a:lumMod val="40000"/>
                    <a:lumOff val="60000"/>
                  </a:schemeClr>
                </a:solidFill>
              </a:rPr>
              <a:t>4.</a:t>
            </a:r>
            <a:r>
              <a:rPr lang="zh-CN" altLang="en-US" b="1" dirty="0" smtClean="0">
                <a:solidFill>
                  <a:schemeClr val="accent1">
                    <a:lumMod val="40000"/>
                    <a:lumOff val="60000"/>
                  </a:schemeClr>
                </a:solidFill>
              </a:rPr>
              <a:t>以后</a:t>
            </a:r>
            <a:r>
              <a:rPr lang="en-US" altLang="zh-CN" b="1" dirty="0" smtClean="0">
                <a:solidFill>
                  <a:schemeClr val="accent1">
                    <a:lumMod val="40000"/>
                    <a:lumOff val="60000"/>
                  </a:schemeClr>
                </a:solidFill>
              </a:rPr>
              <a:t>03.06</a:t>
            </a:r>
            <a:r>
              <a:rPr lang="zh-CN" altLang="en-US" b="1" dirty="0" smtClean="0">
                <a:solidFill>
                  <a:schemeClr val="accent1">
                    <a:lumMod val="40000"/>
                    <a:lumOff val="60000"/>
                  </a:schemeClr>
                </a:solidFill>
              </a:rPr>
              <a:t>下“未冻的”，要注意区别成</a:t>
            </a:r>
            <a:r>
              <a:rPr lang="en-US" altLang="zh-CN" b="1" dirty="0" smtClean="0">
                <a:solidFill>
                  <a:schemeClr val="accent1">
                    <a:lumMod val="40000"/>
                    <a:lumOff val="60000"/>
                  </a:schemeClr>
                </a:solidFill>
              </a:rPr>
              <a:t>0306.3“</a:t>
            </a:r>
            <a:r>
              <a:rPr lang="zh-CN" altLang="en-US" b="1" dirty="0" smtClean="0">
                <a:solidFill>
                  <a:schemeClr val="accent1">
                    <a:lumMod val="40000"/>
                    <a:lumOff val="60000"/>
                  </a:schemeClr>
                </a:solidFill>
              </a:rPr>
              <a:t>活、鲜或冷的”及</a:t>
            </a:r>
            <a:r>
              <a:rPr lang="en-US" altLang="zh-CN" b="1" dirty="0" smtClean="0">
                <a:solidFill>
                  <a:schemeClr val="accent1">
                    <a:lumMod val="40000"/>
                    <a:lumOff val="60000"/>
                  </a:schemeClr>
                </a:solidFill>
              </a:rPr>
              <a:t>0306.9“</a:t>
            </a:r>
            <a:r>
              <a:rPr lang="zh-CN" altLang="en-US" b="1" dirty="0" smtClean="0">
                <a:solidFill>
                  <a:schemeClr val="accent1">
                    <a:lumMod val="40000"/>
                    <a:lumOff val="60000"/>
                  </a:schemeClr>
                </a:solidFill>
              </a:rPr>
              <a:t>其他”。</a:t>
            </a:r>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138703" y="1484313"/>
            <a:ext cx="1914597" cy="3045017"/>
          </a:xfrm>
          <a:prstGeom prst="rect">
            <a:avLst/>
          </a:prstGeom>
          <a:noFill/>
          <a:ln w="19050" cap="flat" cmpd="sng" algn="ctr">
            <a:solidFill>
              <a:srgbClr val="E5B704"/>
            </a:solidFill>
            <a:prstDash val="solid"/>
            <a:miter lim="800000"/>
          </a:ln>
          <a:effectLst/>
        </p:spPr>
        <p:txBody>
          <a:bodyPr rtlCol="0" anchor="ctr"/>
          <a:lstStyle/>
          <a:p>
            <a:pPr algn="ctr">
              <a:defRPr/>
            </a:pPr>
            <a:endParaRPr lang="zh-CN" altLang="en-US" kern="0">
              <a:solidFill>
                <a:prstClr val="white"/>
              </a:solidFill>
            </a:endParaRPr>
          </a:p>
        </p:txBody>
      </p:sp>
      <p:sp>
        <p:nvSpPr>
          <p:cNvPr id="42" name="文本框 41"/>
          <p:cNvSpPr txBox="1"/>
          <p:nvPr/>
        </p:nvSpPr>
        <p:spPr>
          <a:xfrm>
            <a:off x="5311703" y="3982087"/>
            <a:ext cx="1568597" cy="484289"/>
          </a:xfrm>
          <a:prstGeom prst="rect">
            <a:avLst/>
          </a:prstGeom>
          <a:noFill/>
        </p:spPr>
        <p:txBody>
          <a:bodyPr vert="horz" wrap="none" rtlCol="0">
            <a:noAutofit/>
          </a:bodyPr>
          <a:lstStyle/>
          <a:p>
            <a:r>
              <a:rPr lang="zh-CN" altLang="en-US" sz="2400" b="1" spc="400" dirty="0">
                <a:solidFill>
                  <a:srgbClr val="E5B704"/>
                </a:solidFill>
                <a:latin typeface="微软雅黑" panose="020B0503020204020204" pitchFamily="34" charset="-122"/>
                <a:ea typeface="微软雅黑" panose="020B0503020204020204" pitchFamily="34" charset="-122"/>
              </a:rPr>
              <a:t>第 </a:t>
            </a:r>
            <a:r>
              <a:rPr lang="zh-CN" altLang="en-US" sz="2400" b="1" spc="400" dirty="0" smtClean="0">
                <a:solidFill>
                  <a:srgbClr val="E5B704"/>
                </a:solidFill>
                <a:latin typeface="微软雅黑" panose="020B0503020204020204" pitchFamily="34" charset="-122"/>
                <a:ea typeface="微软雅黑" panose="020B0503020204020204" pitchFamily="34" charset="-122"/>
              </a:rPr>
              <a:t>四 </a:t>
            </a:r>
            <a:r>
              <a:rPr lang="zh-CN" altLang="en-US" sz="2400" b="1" spc="400" dirty="0">
                <a:solidFill>
                  <a:srgbClr val="E5B704"/>
                </a:solidFill>
                <a:latin typeface="微软雅黑" panose="020B0503020204020204" pitchFamily="34" charset="-122"/>
                <a:ea typeface="微软雅黑" panose="020B0503020204020204" pitchFamily="34" charset="-122"/>
              </a:rPr>
              <a:t>章</a:t>
            </a:r>
          </a:p>
        </p:txBody>
      </p:sp>
      <p:sp>
        <p:nvSpPr>
          <p:cNvPr id="43" name="文本框 42"/>
          <p:cNvSpPr txBox="1"/>
          <p:nvPr/>
        </p:nvSpPr>
        <p:spPr>
          <a:xfrm>
            <a:off x="4015429" y="3318822"/>
            <a:ext cx="4161142" cy="393954"/>
          </a:xfrm>
          <a:prstGeom prst="rect">
            <a:avLst/>
          </a:prstGeom>
          <a:solidFill>
            <a:srgbClr val="E5B704"/>
          </a:solidFill>
        </p:spPr>
        <p:txBody>
          <a:bodyPr wrap="square" rtlCol="0">
            <a:noAutofit/>
          </a:bodyPr>
          <a:lstStyle/>
          <a:p>
            <a:pPr algn="ctr">
              <a:lnSpc>
                <a:spcPct val="130000"/>
              </a:lnSpc>
            </a:pPr>
            <a:endParaRPr lang="zh-CN" altLang="en-US" sz="1600" kern="0" spc="2000" dirty="0">
              <a:solidFill>
                <a:srgbClr val="282728"/>
              </a:solidFill>
              <a:latin typeface="Mistral" panose="03090702030407020403" pitchFamily="66" charset="0"/>
              <a:ea typeface="幼圆" panose="02010509060101010101" pitchFamily="49" charset="-122"/>
            </a:endParaRPr>
          </a:p>
        </p:txBody>
      </p:sp>
      <p:sp>
        <p:nvSpPr>
          <p:cNvPr id="44" name="矩形 43"/>
          <p:cNvSpPr/>
          <p:nvPr/>
        </p:nvSpPr>
        <p:spPr>
          <a:xfrm>
            <a:off x="5138702" y="6626004"/>
            <a:ext cx="1914597" cy="231996"/>
          </a:xfrm>
          <a:prstGeom prst="rect">
            <a:avLst/>
          </a:prstGeom>
          <a:solidFill>
            <a:srgbClr val="E5B70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45" name="文本框 44"/>
          <p:cNvSpPr txBox="1"/>
          <p:nvPr/>
        </p:nvSpPr>
        <p:spPr>
          <a:xfrm>
            <a:off x="3846513" y="4235941"/>
            <a:ext cx="4498975" cy="738188"/>
          </a:xfrm>
          <a:prstGeom prst="rect">
            <a:avLst/>
          </a:prstGeom>
          <a:noFill/>
        </p:spPr>
        <p:txBody>
          <a:bodyPr/>
          <a:lstStyle/>
          <a:p>
            <a:pPr algn="r">
              <a:lnSpc>
                <a:spcPct val="150000"/>
              </a:lnSpc>
              <a:defRPr/>
            </a:pP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6" name="TextBox 4"/>
          <p:cNvSpPr txBox="1">
            <a:spLocks noChangeArrowheads="1"/>
          </p:cNvSpPr>
          <p:nvPr/>
        </p:nvSpPr>
        <p:spPr bwMode="auto">
          <a:xfrm>
            <a:off x="4745624" y="3240679"/>
            <a:ext cx="2700753" cy="45852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800" dirty="0" smtClean="0">
                <a:solidFill>
                  <a:srgbClr val="282728"/>
                </a:solidFill>
                <a:latin typeface="Franklin Gothic Book" panose="020B0503020102020204" pitchFamily="34" charset="0"/>
                <a:ea typeface="微软雅黑" panose="020B0503020204020204" pitchFamily="34" charset="-122"/>
              </a:rPr>
              <a:t>商检</a:t>
            </a:r>
            <a:endParaRPr lang="en-US" altLang="zh-CN" sz="1800" dirty="0" smtClean="0">
              <a:solidFill>
                <a:srgbClr val="282728"/>
              </a:solidFill>
              <a:latin typeface="Franklin Gothic Book" panose="020B0503020102020204" pitchFamily="34" charset="0"/>
              <a:ea typeface="微软雅黑" panose="020B0503020204020204" pitchFamily="34" charset="-122"/>
            </a:endParaRPr>
          </a:p>
        </p:txBody>
      </p:sp>
      <p:sp>
        <p:nvSpPr>
          <p:cNvPr id="47" name="文本框 46"/>
          <p:cNvSpPr txBox="1"/>
          <p:nvPr/>
        </p:nvSpPr>
        <p:spPr>
          <a:xfrm>
            <a:off x="5492496" y="1801059"/>
            <a:ext cx="1274063" cy="1323439"/>
          </a:xfrm>
          <a:prstGeom prst="rect">
            <a:avLst/>
          </a:prstGeom>
          <a:noFill/>
        </p:spPr>
        <p:txBody>
          <a:bodyPr wrap="square" rtlCol="0">
            <a:spAutoFit/>
          </a:bodyPr>
          <a:lstStyle/>
          <a:p>
            <a:r>
              <a:rPr lang="en-US" altLang="zh-CN" sz="4000" b="1" dirty="0" smtClean="0">
                <a:solidFill>
                  <a:srgbClr val="E5B704"/>
                </a:solidFill>
                <a:latin typeface="微软雅黑" panose="020B0503020204020204" pitchFamily="34" charset="-122"/>
                <a:ea typeface="微软雅黑" panose="020B0503020204020204" pitchFamily="34" charset="-122"/>
              </a:rPr>
              <a:t>Part    two</a:t>
            </a:r>
            <a:endParaRPr lang="zh-CN" altLang="en-US" sz="4000" b="1" dirty="0">
              <a:solidFill>
                <a:srgbClr val="E5B704"/>
              </a:solidFill>
              <a:latin typeface="微软雅黑" panose="020B0503020204020204" pitchFamily="34" charset="-122"/>
              <a:ea typeface="微软雅黑" panose="020B0503020204020204" pitchFamily="34" charset="-122"/>
            </a:endParaRPr>
          </a:p>
        </p:txBody>
      </p:sp>
      <p:pic>
        <p:nvPicPr>
          <p:cNvPr id="9" name="图片 8" descr="图片12.png"/>
          <p:cNvPicPr>
            <a:picLocks noChangeAspect="1"/>
          </p:cNvPicPr>
          <p:nvPr/>
        </p:nvPicPr>
        <p:blipFill>
          <a:blip r:embed="rId2" cstate="print"/>
          <a:stretch>
            <a:fillRect/>
          </a:stretch>
        </p:blipFill>
        <p:spPr>
          <a:xfrm>
            <a:off x="367192" y="353165"/>
            <a:ext cx="2038550" cy="516758"/>
          </a:xfrm>
          <a:prstGeom prst="rect">
            <a:avLst/>
          </a:prstGeom>
        </p:spPr>
      </p:pic>
    </p:spTree>
    <p:extLst>
      <p:ext uri="{BB962C8B-B14F-4D97-AF65-F5344CB8AC3E}">
        <p14:creationId xmlns="" xmlns:p14="http://schemas.microsoft.com/office/powerpoint/2010/main" val="35282859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807028" y="1004893"/>
            <a:ext cx="8915400" cy="830997"/>
          </a:xfrm>
          <a:prstGeom prst="rect">
            <a:avLst/>
          </a:prstGeom>
        </p:spPr>
        <p:txBody>
          <a:bodyPr wrap="square">
            <a:spAutoFit/>
          </a:bodyPr>
          <a:lstStyle/>
          <a:p>
            <a:pPr algn="ctr"/>
            <a:r>
              <a:rPr lang="zh-CN" altLang="en-US" sz="2400" b="1" dirty="0" smtClean="0">
                <a:solidFill>
                  <a:schemeClr val="accent4"/>
                </a:solidFill>
              </a:rPr>
              <a:t>国家质量监督检验检疫总局</a:t>
            </a:r>
            <a:r>
              <a:rPr lang="en-US" altLang="zh-CN" sz="2400" b="1" dirty="0" smtClean="0">
                <a:solidFill>
                  <a:schemeClr val="accent4"/>
                </a:solidFill>
              </a:rPr>
              <a:t>《</a:t>
            </a:r>
            <a:r>
              <a:rPr lang="zh-CN" altLang="en-US" sz="2400" b="1" dirty="0" smtClean="0">
                <a:solidFill>
                  <a:schemeClr val="accent4"/>
                </a:solidFill>
              </a:rPr>
              <a:t>质检总局关于污染物排放超标进口机电产品的警示通告</a:t>
            </a:r>
            <a:r>
              <a:rPr lang="en-US" altLang="zh-CN" sz="2400" b="1" dirty="0" smtClean="0">
                <a:solidFill>
                  <a:schemeClr val="accent4"/>
                </a:solidFill>
              </a:rPr>
              <a:t>》</a:t>
            </a:r>
            <a:r>
              <a:rPr lang="zh-CN" altLang="en-US" sz="2400" b="1" dirty="0" smtClean="0">
                <a:solidFill>
                  <a:schemeClr val="accent4"/>
                </a:solidFill>
              </a:rPr>
              <a:t>（</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14</a:t>
            </a:r>
            <a:r>
              <a:rPr lang="zh-CN" altLang="en-US" sz="2400" b="1" dirty="0" smtClean="0">
                <a:solidFill>
                  <a:schemeClr val="accent4"/>
                </a:solidFill>
              </a:rPr>
              <a:t>号） </a:t>
            </a:r>
            <a:endParaRPr lang="zh-CN" altLang="en-US" sz="2400" b="1" dirty="0">
              <a:solidFill>
                <a:schemeClr val="accent4"/>
              </a:solidFill>
            </a:endParaRPr>
          </a:p>
        </p:txBody>
      </p:sp>
      <p:sp>
        <p:nvSpPr>
          <p:cNvPr id="4" name="矩形 3"/>
          <p:cNvSpPr/>
          <p:nvPr/>
        </p:nvSpPr>
        <p:spPr>
          <a:xfrm>
            <a:off x="1284515" y="2012245"/>
            <a:ext cx="9851572" cy="393954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ts val="2500"/>
              </a:lnSpc>
            </a:pPr>
            <a:r>
              <a:rPr lang="en-US" altLang="zh-CN" sz="1600" b="1" dirty="0" smtClean="0"/>
              <a:t>          2016</a:t>
            </a:r>
            <a:r>
              <a:rPr lang="zh-CN" altLang="en-US" sz="1600" b="1" dirty="0" smtClean="0"/>
              <a:t>年以来，各地检验检疫局在检验监管工作中发现多起进口机动车、进口非道路移动机械用柴油机等进口产品的污染物排放不符合国家相关排放标准的案例。相关检验检疫局对不合格产品进行了退运处理。</a:t>
            </a:r>
          </a:p>
          <a:p>
            <a:pPr>
              <a:lnSpc>
                <a:spcPts val="2500"/>
              </a:lnSpc>
            </a:pPr>
            <a:endParaRPr lang="zh-CN" altLang="en-US" sz="1600" b="1" dirty="0" smtClean="0"/>
          </a:p>
          <a:p>
            <a:pPr>
              <a:lnSpc>
                <a:spcPts val="2500"/>
              </a:lnSpc>
            </a:pPr>
            <a:r>
              <a:rPr lang="zh-CN" altLang="en-US" sz="1600" b="1" dirty="0" smtClean="0"/>
              <a:t>          根</a:t>
            </a:r>
            <a:r>
              <a:rPr lang="zh-CN" altLang="en-US" sz="1600" b="1" dirty="0" smtClean="0"/>
              <a:t>据</a:t>
            </a:r>
            <a:r>
              <a:rPr lang="en-US" altLang="zh-CN" sz="1600" b="1" dirty="0" smtClean="0"/>
              <a:t>《</a:t>
            </a:r>
            <a:r>
              <a:rPr lang="zh-CN" altLang="en-US" sz="1600" b="1" dirty="0" smtClean="0"/>
              <a:t>大气污染防治法</a:t>
            </a:r>
            <a:r>
              <a:rPr lang="en-US" altLang="zh-CN" sz="1600" b="1" dirty="0" smtClean="0"/>
              <a:t>》</a:t>
            </a:r>
            <a:r>
              <a:rPr lang="zh-CN" altLang="en-US" sz="1600" b="1" dirty="0" smtClean="0"/>
              <a:t>第</a:t>
            </a:r>
            <a:r>
              <a:rPr lang="en-US" altLang="zh-CN" sz="1600" b="1" dirty="0" smtClean="0"/>
              <a:t>51</a:t>
            </a:r>
            <a:r>
              <a:rPr lang="zh-CN" altLang="en-US" sz="1600" b="1" dirty="0" smtClean="0"/>
              <a:t>条“机动车船、非道路移动机械不得超过标准排放大气污染物。禁止生产、进口或者销售大气污染物排放超过标准的机动车船、非道路移动机械”的规定。为防治大气污染，保障环境安全和公众健康，现发布关于污染物排放超标进口机电产品的警示通告，具体如下：</a:t>
            </a:r>
          </a:p>
          <a:p>
            <a:pPr>
              <a:lnSpc>
                <a:spcPts val="2500"/>
              </a:lnSpc>
            </a:pPr>
            <a:endParaRPr lang="zh-CN" altLang="en-US" sz="1600" b="1" dirty="0" smtClean="0"/>
          </a:p>
          <a:p>
            <a:pPr>
              <a:lnSpc>
                <a:spcPts val="2500"/>
              </a:lnSpc>
            </a:pPr>
            <a:r>
              <a:rPr lang="zh-CN" altLang="en-US" sz="1600" b="1" dirty="0" smtClean="0"/>
              <a:t>          一</a:t>
            </a:r>
            <a:r>
              <a:rPr lang="zh-CN" altLang="en-US" sz="1600" b="1" dirty="0" smtClean="0"/>
              <a:t>、相关产品的进口商应切实遵守</a:t>
            </a:r>
            <a:r>
              <a:rPr lang="en-US" altLang="zh-CN" sz="1600" b="1" dirty="0" smtClean="0"/>
              <a:t>《</a:t>
            </a:r>
            <a:r>
              <a:rPr lang="zh-CN" altLang="en-US" sz="1600" b="1" dirty="0" smtClean="0"/>
              <a:t>大气污染防治法</a:t>
            </a:r>
            <a:r>
              <a:rPr lang="en-US" altLang="zh-CN" sz="1600" b="1" dirty="0" smtClean="0"/>
              <a:t>》</a:t>
            </a:r>
            <a:r>
              <a:rPr lang="zh-CN" altLang="en-US" sz="1600" b="1" dirty="0" smtClean="0"/>
              <a:t>，承担防治大气污染的责任，确保产品符合</a:t>
            </a:r>
            <a:r>
              <a:rPr lang="en-US" altLang="zh-CN" sz="1600" b="1" dirty="0" smtClean="0"/>
              <a:t>《</a:t>
            </a:r>
            <a:r>
              <a:rPr lang="zh-CN" altLang="en-US" sz="1600" b="1" dirty="0" smtClean="0"/>
              <a:t>轻型汽车污染物排放限值及测量方法（中国</a:t>
            </a:r>
            <a:r>
              <a:rPr lang="en-US" altLang="zh-CN" sz="1600" b="1" dirty="0" smtClean="0"/>
              <a:t>III</a:t>
            </a:r>
            <a:r>
              <a:rPr lang="zh-CN" altLang="en-US" sz="1600" b="1" dirty="0" smtClean="0"/>
              <a:t>、</a:t>
            </a:r>
            <a:r>
              <a:rPr lang="en-US" altLang="zh-CN" sz="1600" b="1" dirty="0" smtClean="0"/>
              <a:t>IV</a:t>
            </a:r>
            <a:r>
              <a:rPr lang="zh-CN" altLang="en-US" sz="1600" b="1" dirty="0" smtClean="0"/>
              <a:t>阶段）</a:t>
            </a:r>
            <a:r>
              <a:rPr lang="en-US" altLang="zh-CN" sz="1600" b="1" dirty="0" smtClean="0"/>
              <a:t>》</a:t>
            </a:r>
            <a:r>
              <a:rPr lang="zh-CN" altLang="en-US" sz="1600" b="1" dirty="0" smtClean="0"/>
              <a:t>（</a:t>
            </a:r>
            <a:r>
              <a:rPr lang="en-US" altLang="zh-CN" sz="1600" b="1" dirty="0" smtClean="0"/>
              <a:t>GB18352.3-2005</a:t>
            </a:r>
            <a:r>
              <a:rPr lang="zh-CN" altLang="en-US" sz="1600" b="1" dirty="0" smtClean="0"/>
              <a:t>）及</a:t>
            </a:r>
            <a:r>
              <a:rPr lang="en-US" altLang="zh-CN" sz="1600" b="1" dirty="0" smtClean="0"/>
              <a:t>《</a:t>
            </a:r>
            <a:r>
              <a:rPr lang="zh-CN" altLang="en-US" sz="1600" b="1" dirty="0" smtClean="0"/>
              <a:t>非道路移动机械用柴油机排气污染物排放限值及测量方法（中国第三、四阶段）</a:t>
            </a:r>
            <a:r>
              <a:rPr lang="en-US" altLang="zh-CN" sz="1600" b="1" dirty="0" smtClean="0"/>
              <a:t>》</a:t>
            </a:r>
            <a:r>
              <a:rPr lang="zh-CN" altLang="en-US" sz="1600" b="1" dirty="0" smtClean="0"/>
              <a:t>（</a:t>
            </a:r>
            <a:r>
              <a:rPr lang="en-US" altLang="zh-CN" sz="1600" b="1" dirty="0" smtClean="0"/>
              <a:t>GB20891-2014</a:t>
            </a:r>
            <a:r>
              <a:rPr lang="zh-CN" altLang="en-US" sz="1600" b="1" dirty="0" smtClean="0"/>
              <a:t>）等国家强制性标准要求。最终用户、消费者及公众可向当地检验检疫机构或环境保护主管部门提供涉及进口机电产品大气污染的线索或者举报相关情况。</a:t>
            </a:r>
            <a:endParaRPr lang="zh-CN" altLang="en-US" sz="1600" b="1" dirty="0"/>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01</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6" name="椭圆 5"/>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椭圆 6"/>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1251856" y="1176553"/>
            <a:ext cx="9731829" cy="265713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nSpc>
                <a:spcPts val="2500"/>
              </a:lnSpc>
            </a:pPr>
            <a:r>
              <a:rPr lang="zh-CN" altLang="en-US" sz="1600" b="1" dirty="0" smtClean="0"/>
              <a:t>二、对检出污染物排放超标的进口机电产品，各检验检疫机构应根据</a:t>
            </a:r>
            <a:r>
              <a:rPr lang="en-US" altLang="zh-CN" sz="1600" b="1" dirty="0" smtClean="0"/>
              <a:t>《</a:t>
            </a:r>
            <a:r>
              <a:rPr lang="zh-CN" altLang="en-US" sz="1600" b="1" dirty="0" smtClean="0"/>
              <a:t>进出口商品检验法</a:t>
            </a:r>
            <a:r>
              <a:rPr lang="en-US" altLang="zh-CN" sz="1600" b="1" dirty="0" smtClean="0"/>
              <a:t>》</a:t>
            </a:r>
            <a:r>
              <a:rPr lang="zh-CN" altLang="en-US" sz="1600" b="1" dirty="0" smtClean="0"/>
              <a:t>予以退运或者销毁，将相关情况通报当地海关及环保部门，并根据</a:t>
            </a:r>
            <a:r>
              <a:rPr lang="en-US" altLang="zh-CN" sz="1600" b="1" dirty="0" smtClean="0"/>
              <a:t>《</a:t>
            </a:r>
            <a:r>
              <a:rPr lang="zh-CN" altLang="en-US" sz="1600" b="1" dirty="0" smtClean="0"/>
              <a:t>大气污染防治法</a:t>
            </a:r>
            <a:r>
              <a:rPr lang="en-US" altLang="zh-CN" sz="1600" b="1" dirty="0" smtClean="0"/>
              <a:t>》</a:t>
            </a:r>
            <a:r>
              <a:rPr lang="zh-CN" altLang="en-US" sz="1600" b="1" dirty="0" smtClean="0"/>
              <a:t>对相关责任人实施处罚。</a:t>
            </a:r>
          </a:p>
          <a:p>
            <a:pPr>
              <a:lnSpc>
                <a:spcPts val="2500"/>
              </a:lnSpc>
            </a:pPr>
            <a:endParaRPr lang="zh-CN" altLang="en-US" sz="1600" b="1" dirty="0" smtClean="0"/>
          </a:p>
          <a:p>
            <a:pPr>
              <a:lnSpc>
                <a:spcPts val="2500"/>
              </a:lnSpc>
            </a:pPr>
            <a:r>
              <a:rPr lang="zh-CN" altLang="en-US" sz="1600" b="1" dirty="0" smtClean="0"/>
              <a:t>三、各检验检疫机构应配置相关资源，按照</a:t>
            </a:r>
            <a:r>
              <a:rPr lang="en-US" altLang="zh-CN" sz="1600" b="1" dirty="0" smtClean="0"/>
              <a:t>《</a:t>
            </a:r>
            <a:r>
              <a:rPr lang="zh-CN" altLang="en-US" sz="1600" b="1" dirty="0" smtClean="0"/>
              <a:t>大气污染防治法</a:t>
            </a:r>
            <a:r>
              <a:rPr lang="en-US" altLang="zh-CN" sz="1600" b="1" dirty="0" smtClean="0"/>
              <a:t>》</a:t>
            </a:r>
            <a:r>
              <a:rPr lang="zh-CN" altLang="en-US" sz="1600" b="1" dirty="0" smtClean="0"/>
              <a:t>的要求对相关产品加大检验监管力度，杜绝污染物排放超标产品进入我国，维护国门环境安全。</a:t>
            </a:r>
          </a:p>
          <a:p>
            <a:pPr>
              <a:lnSpc>
                <a:spcPts val="2500"/>
              </a:lnSpc>
            </a:pPr>
            <a:endParaRPr lang="zh-CN" altLang="en-US" sz="1600" b="1" dirty="0" smtClean="0"/>
          </a:p>
          <a:p>
            <a:pPr algn="r">
              <a:lnSpc>
                <a:spcPts val="2500"/>
              </a:lnSpc>
            </a:pPr>
            <a:r>
              <a:rPr lang="zh-CN" altLang="en-US" sz="1600" b="1" dirty="0" smtClean="0"/>
              <a:t>质检总</a:t>
            </a:r>
            <a:r>
              <a:rPr lang="zh-CN" altLang="en-US" sz="1600" b="1" dirty="0" smtClean="0"/>
              <a:t>局</a:t>
            </a:r>
            <a:endParaRPr lang="zh-CN" altLang="en-US" sz="1600" b="1" dirty="0" smtClean="0"/>
          </a:p>
          <a:p>
            <a:pPr algn="r">
              <a:lnSpc>
                <a:spcPts val="2500"/>
              </a:lnSpc>
            </a:pPr>
            <a:r>
              <a:rPr lang="en-US" altLang="zh-CN" sz="1600" b="1" dirty="0" smtClean="0"/>
              <a:t>2016</a:t>
            </a:r>
            <a:r>
              <a:rPr lang="zh-CN" altLang="en-US" sz="1600" b="1" dirty="0" smtClean="0"/>
              <a:t>年</a:t>
            </a:r>
            <a:r>
              <a:rPr lang="en-US" altLang="zh-CN" sz="1600" b="1" dirty="0" smtClean="0"/>
              <a:t>11</a:t>
            </a:r>
            <a:r>
              <a:rPr lang="zh-CN" altLang="en-US" sz="1600" b="1" dirty="0" smtClean="0"/>
              <a:t>月</a:t>
            </a:r>
            <a:r>
              <a:rPr lang="en-US" altLang="zh-CN" sz="1600" b="1" dirty="0" smtClean="0"/>
              <a:t>29</a:t>
            </a:r>
            <a:r>
              <a:rPr lang="zh-CN" altLang="en-US" sz="1600" b="1" dirty="0" smtClean="0"/>
              <a:t>日</a:t>
            </a:r>
            <a:endParaRPr lang="zh-CN" altLang="en-US" sz="1600" b="1" dirty="0"/>
          </a:p>
        </p:txBody>
      </p:sp>
      <p:pic>
        <p:nvPicPr>
          <p:cNvPr id="14338" name="Picture 2" descr="http://www.people.com.cn/h/pic/20141031/72/10933466686466185832.jpg"/>
          <p:cNvPicPr>
            <a:picLocks noChangeAspect="1" noChangeArrowheads="1"/>
          </p:cNvPicPr>
          <p:nvPr/>
        </p:nvPicPr>
        <p:blipFill>
          <a:blip r:embed="rId3" cstate="print"/>
          <a:srcRect/>
          <a:stretch>
            <a:fillRect/>
          </a:stretch>
        </p:blipFill>
        <p:spPr bwMode="auto">
          <a:xfrm>
            <a:off x="2558139" y="3984171"/>
            <a:ext cx="7326089" cy="2676071"/>
          </a:xfrm>
          <a:prstGeom prst="rect">
            <a:avLst/>
          </a:prstGeom>
          <a:ln>
            <a:noFill/>
          </a:ln>
          <a:effectLst>
            <a:outerShdw blurRad="190500" algn="tl" rotWithShape="0">
              <a:srgbClr val="000000">
                <a:alpha val="70000"/>
              </a:srgbClr>
            </a:outerShdw>
          </a:effectLst>
        </p:spPr>
      </p:pic>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 name="椭圆 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椭圆 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5" name="图片 4"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TextBox 5"/>
          <p:cNvSpPr txBox="1"/>
          <p:nvPr/>
        </p:nvSpPr>
        <p:spPr>
          <a:xfrm>
            <a:off x="1970314" y="805543"/>
            <a:ext cx="8251372" cy="1261884"/>
          </a:xfrm>
          <a:prstGeom prst="rect">
            <a:avLst/>
          </a:prstGeom>
          <a:noFill/>
        </p:spPr>
        <p:txBody>
          <a:bodyPr wrap="square" rtlCol="0">
            <a:spAutoFit/>
          </a:bodyPr>
          <a:lstStyle/>
          <a:p>
            <a:pPr algn="ctr"/>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76</a:t>
            </a:r>
            <a:r>
              <a:rPr lang="zh-CN" altLang="en-US" sz="2400" b="1" dirty="0" smtClean="0">
                <a:solidFill>
                  <a:schemeClr val="accent4"/>
                </a:solidFill>
              </a:rPr>
              <a:t>号</a:t>
            </a:r>
            <a:endParaRPr lang="en-US" altLang="zh-CN" sz="2400" b="1" dirty="0" smtClean="0">
              <a:solidFill>
                <a:schemeClr val="accent4"/>
              </a:solidFill>
            </a:endParaRPr>
          </a:p>
          <a:p>
            <a:pPr algn="ctr"/>
            <a:r>
              <a:rPr lang="zh-CN" altLang="en-US" sz="1600" b="1" dirty="0" smtClean="0">
                <a:solidFill>
                  <a:schemeClr val="accent4"/>
                </a:solidFill>
              </a:rPr>
              <a:t>（关于厄立特里亚 柬埔寨王国适用</a:t>
            </a:r>
            <a:r>
              <a:rPr lang="en-US" altLang="zh-CN" sz="1600" b="1" dirty="0" smtClean="0">
                <a:solidFill>
                  <a:schemeClr val="accent4"/>
                </a:solidFill>
              </a:rPr>
              <a:t>97%</a:t>
            </a:r>
            <a:r>
              <a:rPr lang="zh-CN" altLang="en-US" sz="1600" b="1" dirty="0" smtClean="0">
                <a:solidFill>
                  <a:schemeClr val="accent4"/>
                </a:solidFill>
              </a:rPr>
              <a:t>税目产品特别优惠关税待遇措施的公告）</a:t>
            </a:r>
            <a:r>
              <a:rPr lang="zh-CN" altLang="en-US" sz="1600" b="1" dirty="0" smtClean="0">
                <a:solidFill>
                  <a:schemeClr val="bg1"/>
                </a:solidFill>
              </a:rPr>
              <a:t>       </a:t>
            </a:r>
            <a:r>
              <a:rPr lang="zh-CN" altLang="en-US" sz="1600" dirty="0" smtClean="0">
                <a:solidFill>
                  <a:schemeClr val="bg1"/>
                </a:solidFill>
              </a:rPr>
              <a:t> </a:t>
            </a:r>
            <a:endParaRPr lang="en-US" altLang="zh-CN" sz="1600" dirty="0" smtClean="0">
              <a:solidFill>
                <a:schemeClr val="bg1"/>
              </a:solidFill>
            </a:endParaRPr>
          </a:p>
          <a:p>
            <a:endParaRPr lang="en-US" altLang="zh-CN" b="1" dirty="0" smtClean="0">
              <a:solidFill>
                <a:schemeClr val="bg1"/>
              </a:solidFill>
            </a:endParaRPr>
          </a:p>
          <a:p>
            <a:endParaRPr lang="zh-CN" altLang="en-US" b="1" dirty="0">
              <a:solidFill>
                <a:schemeClr val="accent4"/>
              </a:solidFill>
            </a:endParaRPr>
          </a:p>
        </p:txBody>
      </p:sp>
      <p:pic>
        <p:nvPicPr>
          <p:cNvPr id="10" name="图片 9" descr="9b94b1d4-aa51-4fb9-b0a1-2e5b6494e0a0_1280_.jpg"/>
          <p:cNvPicPr>
            <a:picLocks noChangeAspect="1"/>
          </p:cNvPicPr>
          <p:nvPr/>
        </p:nvPicPr>
        <p:blipFill>
          <a:blip r:embed="rId3" cstate="print"/>
          <a:stretch>
            <a:fillRect/>
          </a:stretch>
        </p:blipFill>
        <p:spPr>
          <a:xfrm>
            <a:off x="1269273" y="4190999"/>
            <a:ext cx="2806861" cy="18686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图片 10" descr="xz1-998777.jpg"/>
          <p:cNvPicPr>
            <a:picLocks noChangeAspect="1"/>
          </p:cNvPicPr>
          <p:nvPr/>
        </p:nvPicPr>
        <p:blipFill>
          <a:blip r:embed="rId4" cstate="print"/>
          <a:stretch>
            <a:fillRect/>
          </a:stretch>
        </p:blipFill>
        <p:spPr>
          <a:xfrm>
            <a:off x="1269273" y="1730827"/>
            <a:ext cx="2812289" cy="18832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2" name="矩形 11"/>
          <p:cNvSpPr/>
          <p:nvPr/>
        </p:nvSpPr>
        <p:spPr>
          <a:xfrm>
            <a:off x="1906492" y="3723305"/>
            <a:ext cx="1577676" cy="369332"/>
          </a:xfrm>
          <a:prstGeom prst="rect">
            <a:avLst/>
          </a:prstGeom>
        </p:spPr>
        <p:txBody>
          <a:bodyPr wrap="none">
            <a:spAutoFit/>
          </a:bodyPr>
          <a:lstStyle/>
          <a:p>
            <a:r>
              <a:rPr lang="en-US" altLang="zh-CN" b="1" dirty="0" smtClean="0">
                <a:solidFill>
                  <a:schemeClr val="accent4"/>
                </a:solidFill>
              </a:rPr>
              <a:t>&lt;</a:t>
            </a:r>
            <a:r>
              <a:rPr lang="zh-CN" altLang="en-US" b="1" dirty="0" smtClean="0">
                <a:solidFill>
                  <a:schemeClr val="accent4"/>
                </a:solidFill>
              </a:rPr>
              <a:t>厄立特里亚</a:t>
            </a:r>
            <a:r>
              <a:rPr lang="en-US" altLang="zh-CN" b="1" dirty="0" smtClean="0">
                <a:solidFill>
                  <a:schemeClr val="accent4"/>
                </a:solidFill>
              </a:rPr>
              <a:t>&gt;</a:t>
            </a:r>
            <a:endParaRPr lang="zh-CN" altLang="en-US" dirty="0"/>
          </a:p>
        </p:txBody>
      </p:sp>
      <p:sp>
        <p:nvSpPr>
          <p:cNvPr id="13" name="矩形 12"/>
          <p:cNvSpPr/>
          <p:nvPr/>
        </p:nvSpPr>
        <p:spPr>
          <a:xfrm>
            <a:off x="2182471" y="6205248"/>
            <a:ext cx="1112805" cy="369332"/>
          </a:xfrm>
          <a:prstGeom prst="rect">
            <a:avLst/>
          </a:prstGeom>
        </p:spPr>
        <p:txBody>
          <a:bodyPr wrap="none">
            <a:spAutoFit/>
          </a:bodyPr>
          <a:lstStyle/>
          <a:p>
            <a:r>
              <a:rPr lang="en-US" altLang="zh-CN" b="1" dirty="0" smtClean="0">
                <a:solidFill>
                  <a:schemeClr val="accent4"/>
                </a:solidFill>
              </a:rPr>
              <a:t>&lt;</a:t>
            </a:r>
            <a:r>
              <a:rPr lang="zh-CN" altLang="en-US" b="1" dirty="0" smtClean="0">
                <a:solidFill>
                  <a:schemeClr val="accent4"/>
                </a:solidFill>
              </a:rPr>
              <a:t>柬埔寨</a:t>
            </a:r>
            <a:r>
              <a:rPr lang="en-US" altLang="zh-CN" b="1" dirty="0" smtClean="0">
                <a:solidFill>
                  <a:schemeClr val="accent4"/>
                </a:solidFill>
              </a:rPr>
              <a:t>&gt;</a:t>
            </a:r>
            <a:endParaRPr lang="zh-CN" altLang="en-US" dirty="0"/>
          </a:p>
        </p:txBody>
      </p:sp>
      <p:sp>
        <p:nvSpPr>
          <p:cNvPr id="14" name="矩形 13"/>
          <p:cNvSpPr/>
          <p:nvPr/>
        </p:nvSpPr>
        <p:spPr>
          <a:xfrm>
            <a:off x="4278086" y="1632859"/>
            <a:ext cx="7119258" cy="4711232"/>
          </a:xfrm>
          <a:prstGeom prst="rect">
            <a:avLst/>
          </a:prstGeom>
        </p:spPr>
        <p:txBody>
          <a:bodyPr wrap="square">
            <a:spAutoFit/>
          </a:bodyPr>
          <a:lstStyle/>
          <a:p>
            <a:pPr>
              <a:lnSpc>
                <a:spcPts val="2500"/>
              </a:lnSpc>
            </a:pPr>
            <a:r>
              <a:rPr lang="zh-CN" altLang="en-US" sz="1600" b="1" dirty="0" smtClean="0">
                <a:solidFill>
                  <a:schemeClr val="accent1">
                    <a:lumMod val="40000"/>
                    <a:lumOff val="60000"/>
                  </a:schemeClr>
                </a:solidFill>
              </a:rPr>
              <a:t>　　经国务院批准，对厄立特里亚和柬埔寨王国等</a:t>
            </a:r>
            <a:r>
              <a:rPr lang="en-US" altLang="zh-CN" sz="1600" b="1" dirty="0" smtClean="0">
                <a:solidFill>
                  <a:schemeClr val="accent1">
                    <a:lumMod val="40000"/>
                    <a:lumOff val="60000"/>
                  </a:schemeClr>
                </a:solidFill>
              </a:rPr>
              <a:t>2</a:t>
            </a:r>
            <a:r>
              <a:rPr lang="zh-CN" altLang="en-US" sz="1600" b="1" dirty="0" smtClean="0">
                <a:solidFill>
                  <a:schemeClr val="accent1">
                    <a:lumMod val="40000"/>
                    <a:lumOff val="60000"/>
                  </a:schemeClr>
                </a:solidFill>
              </a:rPr>
              <a:t>个完成换文手续的最不发达国家，适用</a:t>
            </a:r>
            <a:r>
              <a:rPr lang="en-US" altLang="zh-CN" sz="1600" b="1" dirty="0" smtClean="0">
                <a:solidFill>
                  <a:schemeClr val="accent1">
                    <a:lumMod val="40000"/>
                    <a:lumOff val="60000"/>
                  </a:schemeClr>
                </a:solidFill>
              </a:rPr>
              <a:t>97%</a:t>
            </a:r>
            <a:r>
              <a:rPr lang="zh-CN" altLang="en-US" sz="1600" b="1" dirty="0" smtClean="0">
                <a:solidFill>
                  <a:schemeClr val="accent1">
                    <a:lumMod val="40000"/>
                    <a:lumOff val="60000"/>
                  </a:schemeClr>
                </a:solidFill>
              </a:rPr>
              <a:t>税目产品特别优惠关税待遇措施。现将有关事宜公告如下： </a:t>
            </a:r>
          </a:p>
          <a:p>
            <a:pPr>
              <a:lnSpc>
                <a:spcPts val="2500"/>
              </a:lnSpc>
            </a:pPr>
            <a:r>
              <a:rPr lang="zh-CN" altLang="en-US" sz="1600" b="1" dirty="0" smtClean="0">
                <a:solidFill>
                  <a:schemeClr val="accent1">
                    <a:lumMod val="40000"/>
                    <a:lumOff val="60000"/>
                  </a:schemeClr>
                </a:solidFill>
              </a:rPr>
              <a:t>　　一、自</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10</a:t>
            </a:r>
            <a:r>
              <a:rPr lang="zh-CN" altLang="en-US" sz="1600" b="1" dirty="0" smtClean="0">
                <a:solidFill>
                  <a:schemeClr val="accent1">
                    <a:lumMod val="40000"/>
                    <a:lumOff val="60000"/>
                  </a:schemeClr>
                </a:solidFill>
              </a:rPr>
              <a:t>日起，对进口原产于厄立特里亚和柬埔寨王国的</a:t>
            </a:r>
            <a:r>
              <a:rPr lang="en-US" altLang="zh-CN" sz="1600" b="1" dirty="0" smtClean="0">
                <a:solidFill>
                  <a:schemeClr val="accent1">
                    <a:lumMod val="40000"/>
                    <a:lumOff val="60000"/>
                  </a:schemeClr>
                </a:solidFill>
              </a:rPr>
              <a:t>8047</a:t>
            </a:r>
            <a:r>
              <a:rPr lang="zh-CN" altLang="en-US" sz="1600" b="1" dirty="0" smtClean="0">
                <a:solidFill>
                  <a:schemeClr val="accent1">
                    <a:lumMod val="40000"/>
                    <a:lumOff val="60000"/>
                  </a:schemeClr>
                </a:solidFill>
              </a:rPr>
              <a:t>个税目产品实施特惠税率。具体产品清单见海关总署公告</a:t>
            </a:r>
            <a:r>
              <a:rPr lang="en-US" altLang="zh-CN" sz="1600" b="1" dirty="0" smtClean="0">
                <a:solidFill>
                  <a:schemeClr val="accent1">
                    <a:lumMod val="40000"/>
                    <a:lumOff val="60000"/>
                  </a:schemeClr>
                </a:solidFill>
              </a:rPr>
              <a:t>2015</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69</a:t>
            </a:r>
            <a:r>
              <a:rPr lang="zh-CN" altLang="en-US" sz="1600" b="1" dirty="0" smtClean="0">
                <a:solidFill>
                  <a:schemeClr val="accent1">
                    <a:lumMod val="40000"/>
                    <a:lumOff val="60000"/>
                  </a:schemeClr>
                </a:solidFill>
              </a:rPr>
              <a:t>号附件</a:t>
            </a:r>
            <a:r>
              <a:rPr lang="en-US" altLang="zh-CN" sz="1600" b="1" dirty="0" smtClean="0">
                <a:solidFill>
                  <a:schemeClr val="accent1">
                    <a:lumMod val="40000"/>
                    <a:lumOff val="60000"/>
                  </a:schemeClr>
                </a:solidFill>
              </a:rPr>
              <a:t>7</a:t>
            </a:r>
            <a:r>
              <a:rPr lang="zh-CN" altLang="en-US" sz="1600" b="1" dirty="0" smtClean="0">
                <a:solidFill>
                  <a:schemeClr val="accent1">
                    <a:lumMod val="40000"/>
                    <a:lumOff val="60000"/>
                  </a:schemeClr>
                </a:solidFill>
              </a:rPr>
              <a:t>特惠税率表中“最不发达国家”</a:t>
            </a:r>
            <a:r>
              <a:rPr lang="en-US" altLang="zh-CN" sz="1600" b="1" dirty="0" smtClean="0">
                <a:solidFill>
                  <a:schemeClr val="accent1">
                    <a:lumMod val="40000"/>
                    <a:lumOff val="60000"/>
                  </a:schemeClr>
                </a:solidFill>
              </a:rPr>
              <a:t>LDC2</a:t>
            </a:r>
            <a:r>
              <a:rPr lang="zh-CN" altLang="en-US" sz="1600" b="1" dirty="0" smtClean="0">
                <a:solidFill>
                  <a:schemeClr val="accent1">
                    <a:lumMod val="40000"/>
                    <a:lumOff val="60000"/>
                  </a:schemeClr>
                </a:solidFill>
              </a:rPr>
              <a:t>栏。</a:t>
            </a:r>
          </a:p>
          <a:p>
            <a:pPr>
              <a:lnSpc>
                <a:spcPts val="2500"/>
              </a:lnSpc>
            </a:pPr>
            <a:r>
              <a:rPr lang="zh-CN" altLang="en-US" sz="1600" b="1" dirty="0" smtClean="0">
                <a:solidFill>
                  <a:schemeClr val="accent1">
                    <a:lumMod val="40000"/>
                    <a:lumOff val="60000"/>
                  </a:schemeClr>
                </a:solidFill>
              </a:rPr>
              <a:t>　　二、收发货人申报进口原产于上述</a:t>
            </a:r>
            <a:r>
              <a:rPr lang="en-US" altLang="zh-CN" sz="1600" b="1" dirty="0" smtClean="0">
                <a:solidFill>
                  <a:schemeClr val="accent1">
                    <a:lumMod val="40000"/>
                    <a:lumOff val="60000"/>
                  </a:schemeClr>
                </a:solidFill>
              </a:rPr>
              <a:t>2</a:t>
            </a:r>
            <a:r>
              <a:rPr lang="zh-CN" altLang="en-US" sz="1600" b="1" dirty="0" smtClean="0">
                <a:solidFill>
                  <a:schemeClr val="accent1">
                    <a:lumMod val="40000"/>
                    <a:lumOff val="60000"/>
                  </a:schemeClr>
                </a:solidFill>
              </a:rPr>
              <a:t>个国家并申请享受特惠税率的货物时，应按照海关总署公告</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20</a:t>
            </a:r>
            <a:r>
              <a:rPr lang="zh-CN" altLang="en-US" sz="1600" b="1" dirty="0" smtClean="0">
                <a:solidFill>
                  <a:schemeClr val="accent1">
                    <a:lumMod val="40000"/>
                    <a:lumOff val="60000"/>
                  </a:schemeClr>
                </a:solidFill>
              </a:rPr>
              <a:t>号和</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51</a:t>
            </a:r>
            <a:r>
              <a:rPr lang="zh-CN" altLang="en-US" sz="1600" b="1" dirty="0" smtClean="0">
                <a:solidFill>
                  <a:schemeClr val="accent1">
                    <a:lumMod val="40000"/>
                    <a:lumOff val="60000"/>
                  </a:schemeClr>
                </a:solidFill>
              </a:rPr>
              <a:t>号的有关规定填制</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中华人民共和国海关进（出）口货物报关单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或</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中华人民共和国海关进（出）境货物备案清单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，并按照</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海关总署关于修改</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中华人民共和国海关最不发达国家特别优惠关税待遇进口货物原产地管理办法</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的决定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（海关总署令第</a:t>
            </a:r>
            <a:r>
              <a:rPr lang="en-US" altLang="zh-CN" sz="1600" b="1" dirty="0" smtClean="0">
                <a:solidFill>
                  <a:schemeClr val="accent1">
                    <a:lumMod val="40000"/>
                    <a:lumOff val="60000"/>
                  </a:schemeClr>
                </a:solidFill>
              </a:rPr>
              <a:t>210</a:t>
            </a:r>
            <a:r>
              <a:rPr lang="zh-CN" altLang="en-US" sz="1600" b="1" dirty="0" smtClean="0">
                <a:solidFill>
                  <a:schemeClr val="accent1">
                    <a:lumMod val="40000"/>
                    <a:lumOff val="60000"/>
                  </a:schemeClr>
                </a:solidFill>
              </a:rPr>
              <a:t>号）向海关提交有关单证。</a:t>
            </a:r>
          </a:p>
          <a:p>
            <a:pPr>
              <a:lnSpc>
                <a:spcPts val="2500"/>
              </a:lnSpc>
            </a:pPr>
            <a:r>
              <a:rPr lang="zh-CN" altLang="en-US" sz="1600" b="1" dirty="0" smtClean="0">
                <a:solidFill>
                  <a:schemeClr val="accent1">
                    <a:lumMod val="40000"/>
                    <a:lumOff val="60000"/>
                  </a:schemeClr>
                </a:solidFill>
              </a:rPr>
              <a:t>　　特此公告。</a:t>
            </a:r>
          </a:p>
          <a:p>
            <a:pPr algn="r">
              <a:lnSpc>
                <a:spcPts val="2500"/>
              </a:lnSpc>
            </a:pPr>
            <a:r>
              <a:rPr lang="zh-CN" altLang="en-US" sz="1600" b="1" dirty="0" smtClean="0">
                <a:solidFill>
                  <a:schemeClr val="accent1">
                    <a:lumMod val="40000"/>
                    <a:lumOff val="60000"/>
                  </a:schemeClr>
                </a:solidFill>
              </a:rPr>
              <a:t>　　海关总署</a:t>
            </a:r>
          </a:p>
          <a:p>
            <a:pPr algn="r">
              <a:lnSpc>
                <a:spcPts val="25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7</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矩形 2"/>
          <p:cNvSpPr/>
          <p:nvPr/>
        </p:nvSpPr>
        <p:spPr>
          <a:xfrm>
            <a:off x="2699657" y="700092"/>
            <a:ext cx="7369629" cy="830997"/>
          </a:xfrm>
          <a:prstGeom prst="rect">
            <a:avLst/>
          </a:prstGeom>
        </p:spPr>
        <p:txBody>
          <a:bodyPr wrap="square">
            <a:spAutoFit/>
          </a:bodyPr>
          <a:lstStyle/>
          <a:p>
            <a:pPr algn="ctr"/>
            <a:r>
              <a:rPr lang="zh-CN" altLang="en-US" sz="2400" b="1" dirty="0" smtClean="0">
                <a:solidFill>
                  <a:schemeClr val="accent4"/>
                </a:solidFill>
              </a:rPr>
              <a:t>国家质量监督检验检疫总局</a:t>
            </a:r>
            <a:r>
              <a:rPr lang="en-US" altLang="zh-CN" sz="2400" b="1" dirty="0" smtClean="0">
                <a:solidFill>
                  <a:schemeClr val="accent4"/>
                </a:solidFill>
              </a:rPr>
              <a:t>《</a:t>
            </a:r>
            <a:r>
              <a:rPr lang="zh-CN" altLang="en-US" sz="2400" b="1" dirty="0" smtClean="0">
                <a:solidFill>
                  <a:schemeClr val="accent4"/>
                </a:solidFill>
              </a:rPr>
              <a:t>质检总局关于进口旧医疗器械的警示通告</a:t>
            </a:r>
            <a:r>
              <a:rPr lang="en-US" altLang="zh-CN" sz="2400" b="1" dirty="0" smtClean="0">
                <a:solidFill>
                  <a:schemeClr val="accent4"/>
                </a:solidFill>
              </a:rPr>
              <a:t>》</a:t>
            </a:r>
            <a:r>
              <a:rPr lang="zh-CN" altLang="en-US" sz="2400" b="1" dirty="0" smtClean="0">
                <a:solidFill>
                  <a:schemeClr val="accent4"/>
                </a:solidFill>
              </a:rPr>
              <a:t>（</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13</a:t>
            </a:r>
            <a:r>
              <a:rPr lang="zh-CN" altLang="en-US" sz="2400" b="1" dirty="0" smtClean="0">
                <a:solidFill>
                  <a:schemeClr val="accent4"/>
                </a:solidFill>
              </a:rPr>
              <a:t>号）</a:t>
            </a:r>
            <a:endParaRPr lang="zh-CN" altLang="en-US" sz="2400" b="1" dirty="0">
              <a:solidFill>
                <a:schemeClr val="accent4"/>
              </a:solidFill>
            </a:endParaRPr>
          </a:p>
        </p:txBody>
      </p:sp>
      <p:sp>
        <p:nvSpPr>
          <p:cNvPr id="4" name="矩形 3"/>
          <p:cNvSpPr/>
          <p:nvPr/>
        </p:nvSpPr>
        <p:spPr>
          <a:xfrm>
            <a:off x="1153887" y="1614837"/>
            <a:ext cx="10069286" cy="501675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1600" b="1" dirty="0" smtClean="0"/>
              <a:t>        2016</a:t>
            </a:r>
            <a:r>
              <a:rPr lang="zh-CN" altLang="en-US" sz="1600" b="1" dirty="0" smtClean="0"/>
              <a:t>年以来，上海、广东、深圳、陕西等检验检疫局在检验监管工作中多次发现涉嫌国家禁止进口的“以旧充新”的旧医疗器械。相关检验检疫局对不合格产品进行了退运处理。</a:t>
            </a:r>
          </a:p>
          <a:p>
            <a:endParaRPr lang="zh-CN" altLang="en-US" sz="1600" b="1" dirty="0" smtClean="0"/>
          </a:p>
          <a:p>
            <a:r>
              <a:rPr lang="zh-CN" altLang="en-US" sz="1600" b="1" dirty="0" smtClean="0"/>
              <a:t>        为</a:t>
            </a:r>
            <a:r>
              <a:rPr lang="zh-CN" altLang="en-US" sz="1600" b="1" dirty="0" smtClean="0"/>
              <a:t>保护我国消费者安全，根据</a:t>
            </a:r>
            <a:r>
              <a:rPr lang="en-US" altLang="zh-CN" sz="1600" b="1" dirty="0" smtClean="0"/>
              <a:t>《</a:t>
            </a:r>
            <a:r>
              <a:rPr lang="zh-CN" altLang="en-US" sz="1600" b="1" dirty="0" smtClean="0"/>
              <a:t>进出口商品检验法</a:t>
            </a:r>
            <a:r>
              <a:rPr lang="en-US" altLang="zh-CN" sz="1600" b="1" dirty="0" smtClean="0"/>
              <a:t>》</a:t>
            </a:r>
            <a:r>
              <a:rPr lang="zh-CN" altLang="en-US" sz="1600" b="1" dirty="0" smtClean="0"/>
              <a:t>及其实施条例等法律法规，现发布进口旧医疗器械的风险警示通告如下</a:t>
            </a:r>
            <a:r>
              <a:rPr lang="zh-CN" altLang="en-US" sz="1600" b="1" dirty="0" smtClean="0"/>
              <a:t>：</a:t>
            </a:r>
            <a:endParaRPr lang="zh-CN" altLang="en-US" sz="1600" b="1" dirty="0" smtClean="0"/>
          </a:p>
          <a:p>
            <a:r>
              <a:rPr lang="zh-CN" altLang="en-US" sz="1600" b="1" dirty="0" smtClean="0"/>
              <a:t>一、各地检验检疫机构应加大对进口医疗器械相关产品信息的验证力度，重点核实是否持有进口医疗器械注册证书，如对相关进口产品存在疑问，应及时与证书持有人或境外生产商核实产品信息。</a:t>
            </a:r>
          </a:p>
          <a:p>
            <a:endParaRPr lang="zh-CN" altLang="en-US" sz="1600" b="1" dirty="0" smtClean="0"/>
          </a:p>
          <a:p>
            <a:r>
              <a:rPr lang="zh-CN" altLang="en-US" sz="1600" b="1" dirty="0" smtClean="0"/>
              <a:t>二、收货人和使用单位应切实遵守国家进口医疗器械相关法律法规要求，理清货物来源，严禁进口二手、翻新、旧医疗器械。</a:t>
            </a:r>
          </a:p>
          <a:p>
            <a:endParaRPr lang="zh-CN" altLang="en-US" sz="1600" b="1" dirty="0" smtClean="0"/>
          </a:p>
          <a:p>
            <a:r>
              <a:rPr lang="zh-CN" altLang="en-US" sz="1600" b="1" dirty="0" smtClean="0"/>
              <a:t>三、进口医疗器械用户和消费者应提高产品识别能力，对于购买的医疗器械应核实进口医疗器械注册证书和相应的入境货物检验检疫证明，必要时与证书持有人或境外生产商核实产品信息。进口医疗器械用户和消费者可向相关监督部门举报不合格产品信息。</a:t>
            </a:r>
          </a:p>
          <a:p>
            <a:endParaRPr lang="zh-CN" altLang="en-US" sz="1600" b="1" dirty="0" smtClean="0"/>
          </a:p>
          <a:p>
            <a:r>
              <a:rPr lang="zh-CN" altLang="en-US" sz="1600" b="1" dirty="0" smtClean="0"/>
              <a:t>四、各地检验检验机构应按照</a:t>
            </a:r>
            <a:r>
              <a:rPr lang="en-US" altLang="zh-CN" sz="1600" b="1" dirty="0" smtClean="0"/>
              <a:t>《</a:t>
            </a:r>
            <a:r>
              <a:rPr lang="zh-CN" altLang="en-US" sz="1600" b="1" dirty="0" smtClean="0"/>
              <a:t>进出口商品检验法</a:t>
            </a:r>
            <a:r>
              <a:rPr lang="en-US" altLang="zh-CN" sz="1600" b="1" dirty="0" smtClean="0"/>
              <a:t>》</a:t>
            </a:r>
            <a:r>
              <a:rPr lang="zh-CN" altLang="en-US" sz="1600" b="1" dirty="0" smtClean="0"/>
              <a:t>及相关法律法规的要求，依法依规处理进口不合格产品情况，并将有关情况通报当地海关及食药监部门。</a:t>
            </a:r>
          </a:p>
          <a:p>
            <a:endParaRPr lang="zh-CN" altLang="en-US" sz="1600" b="1" dirty="0" smtClean="0"/>
          </a:p>
          <a:p>
            <a:pPr algn="r"/>
            <a:r>
              <a:rPr lang="zh-CN" altLang="en-US" sz="1600" b="1" dirty="0" smtClean="0"/>
              <a:t>质检总</a:t>
            </a:r>
            <a:r>
              <a:rPr lang="zh-CN" altLang="en-US" sz="1600" b="1" dirty="0" smtClean="0"/>
              <a:t>局</a:t>
            </a:r>
            <a:endParaRPr lang="zh-CN" altLang="en-US" sz="1600" b="1" dirty="0" smtClean="0"/>
          </a:p>
          <a:p>
            <a:pPr algn="r"/>
            <a:r>
              <a:rPr lang="en-US" altLang="zh-CN" sz="1600" b="1" dirty="0" smtClean="0"/>
              <a:t>2016</a:t>
            </a:r>
            <a:r>
              <a:rPr lang="zh-CN" altLang="en-US" sz="1600" b="1" dirty="0" smtClean="0"/>
              <a:t>年</a:t>
            </a:r>
            <a:r>
              <a:rPr lang="en-US" altLang="zh-CN" sz="1600" b="1" dirty="0" smtClean="0"/>
              <a:t>11</a:t>
            </a:r>
            <a:r>
              <a:rPr lang="zh-CN" altLang="en-US" sz="1600" b="1" dirty="0" smtClean="0"/>
              <a:t>月</a:t>
            </a:r>
            <a:r>
              <a:rPr lang="en-US" altLang="zh-CN" sz="1600" b="1" dirty="0" smtClean="0"/>
              <a:t>29</a:t>
            </a:r>
            <a:r>
              <a:rPr lang="zh-CN" altLang="en-US" sz="1600" b="1" dirty="0" smtClean="0"/>
              <a:t>日</a:t>
            </a:r>
            <a:endParaRPr lang="zh-CN" altLang="en-US" sz="1600" b="1" dirty="0"/>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02</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6" name="椭圆 5"/>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7" name="椭圆 6"/>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extLst>
      <p:ext uri="{BB962C8B-B14F-4D97-AF65-F5344CB8AC3E}">
        <p14:creationId xmlns="" xmlns:p14="http://schemas.microsoft.com/office/powerpoint/2010/main" val="21353781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3" name="TextBox 2"/>
          <p:cNvSpPr txBox="1"/>
          <p:nvPr/>
        </p:nvSpPr>
        <p:spPr>
          <a:xfrm>
            <a:off x="3663043" y="2405742"/>
            <a:ext cx="4996542" cy="1323439"/>
          </a:xfrm>
          <a:prstGeom prst="rect">
            <a:avLst/>
          </a:prstGeom>
          <a:noFill/>
        </p:spPr>
        <p:txBody>
          <a:bodyPr wrap="square" rtlCol="0">
            <a:spAutoFit/>
          </a:bodyPr>
          <a:lstStyle/>
          <a:p>
            <a:r>
              <a:rPr lang="en-US" altLang="zh-CN" sz="8000" dirty="0" smtClean="0">
                <a:solidFill>
                  <a:schemeClr val="accent4"/>
                </a:solidFill>
              </a:rPr>
              <a:t>Thank you!</a:t>
            </a:r>
            <a:endParaRPr lang="zh-CN" altLang="en-US" sz="8000" dirty="0">
              <a:solidFill>
                <a:schemeClr val="accent4"/>
              </a:solidFill>
            </a:endParaRPr>
          </a:p>
        </p:txBody>
      </p:sp>
      <p:sp>
        <p:nvSpPr>
          <p:cNvPr id="5" name="半闭框 4"/>
          <p:cNvSpPr/>
          <p:nvPr/>
        </p:nvSpPr>
        <p:spPr>
          <a:xfrm>
            <a:off x="2950028" y="2188027"/>
            <a:ext cx="631369" cy="653141"/>
          </a:xfrm>
          <a:prstGeom prst="halfFrame">
            <a:avLst>
              <a:gd name="adj1" fmla="val 19072"/>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 name="直接连接符 6"/>
          <p:cNvCxnSpPr/>
          <p:nvPr/>
        </p:nvCxnSpPr>
        <p:spPr>
          <a:xfrm flipV="1">
            <a:off x="2808515" y="4397829"/>
            <a:ext cx="6574971" cy="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765972" y="6106886"/>
            <a:ext cx="1186541" cy="400110"/>
          </a:xfrm>
          <a:prstGeom prst="rect">
            <a:avLst/>
          </a:prstGeom>
          <a:noFill/>
        </p:spPr>
        <p:txBody>
          <a:bodyPr wrap="square" rtlCol="0">
            <a:spAutoFit/>
          </a:bodyPr>
          <a:lstStyle/>
          <a:p>
            <a:r>
              <a:rPr lang="en-US" altLang="zh-CN" sz="2000" b="1" dirty="0" smtClean="0">
                <a:solidFill>
                  <a:schemeClr val="accent4"/>
                </a:solidFill>
              </a:rPr>
              <a:t>By:Jan</a:t>
            </a:r>
            <a:endParaRPr lang="zh-CN" altLang="en-US" sz="2000" b="1" dirty="0">
              <a:solidFill>
                <a:schemeClr val="accent4"/>
              </a:solidFill>
            </a:endParaRPr>
          </a:p>
        </p:txBody>
      </p:sp>
      <p:sp>
        <p:nvSpPr>
          <p:cNvPr id="9" name="半闭框 8"/>
          <p:cNvSpPr/>
          <p:nvPr/>
        </p:nvSpPr>
        <p:spPr>
          <a:xfrm rot="10800000">
            <a:off x="8479969" y="3320142"/>
            <a:ext cx="631369" cy="653141"/>
          </a:xfrm>
          <a:prstGeom prst="halfFrame">
            <a:avLst>
              <a:gd name="adj1" fmla="val 20796"/>
              <a:gd name="adj2" fmla="val 22624"/>
            </a:avLst>
          </a:prstGeom>
          <a:solidFill>
            <a:schemeClr val="bg1">
              <a:lumMod val="75000"/>
            </a:schemeClr>
          </a:solidFill>
          <a:ln w="3175"/>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4348843" y="4550228"/>
            <a:ext cx="3494314" cy="338554"/>
          </a:xfrm>
          <a:prstGeom prst="rect">
            <a:avLst/>
          </a:prstGeom>
          <a:noFill/>
          <a:ln>
            <a:solidFill>
              <a:schemeClr val="accent4"/>
            </a:solidFill>
            <a:prstDash val="sysDot"/>
          </a:ln>
        </p:spPr>
        <p:txBody>
          <a:bodyPr wrap="square" rtlCol="0">
            <a:spAutoFit/>
          </a:bodyPr>
          <a:lstStyle/>
          <a:p>
            <a:r>
              <a:rPr lang="zh-CN" altLang="en-US" sz="1600" b="1" dirty="0" smtClean="0">
                <a:solidFill>
                  <a:schemeClr val="bg1"/>
                </a:solidFill>
              </a:rPr>
              <a:t>苏州德意道通企业管理咨询有限公司</a:t>
            </a:r>
            <a:endParaRPr lang="zh-CN" altLang="en-US" sz="1600" b="1"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5" name="矩形 4"/>
          <p:cNvSpPr/>
          <p:nvPr/>
        </p:nvSpPr>
        <p:spPr>
          <a:xfrm>
            <a:off x="1273629" y="798065"/>
            <a:ext cx="9949542" cy="738664"/>
          </a:xfrm>
          <a:prstGeom prst="rect">
            <a:avLst/>
          </a:prstGeom>
        </p:spPr>
        <p:txBody>
          <a:bodyPr wrap="square">
            <a:spAutoFit/>
          </a:bodyPr>
          <a:lstStyle/>
          <a:p>
            <a:pPr algn="ctr"/>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77</a:t>
            </a:r>
            <a:r>
              <a:rPr lang="zh-CN" altLang="en-US" sz="2400" b="1" dirty="0" smtClean="0">
                <a:solidFill>
                  <a:schemeClr val="accent4"/>
                </a:solidFill>
              </a:rPr>
              <a:t>号</a:t>
            </a:r>
            <a:endParaRPr lang="en-US" altLang="zh-CN" sz="2400" b="1" dirty="0" smtClean="0">
              <a:solidFill>
                <a:schemeClr val="accent4"/>
              </a:solidFill>
            </a:endParaRPr>
          </a:p>
          <a:p>
            <a:pPr algn="ctr"/>
            <a:r>
              <a:rPr lang="zh-CN" altLang="en-US" b="1" dirty="0" smtClean="0">
                <a:solidFill>
                  <a:schemeClr val="accent4"/>
                </a:solidFill>
              </a:rPr>
              <a:t>（关于公布</a:t>
            </a:r>
            <a:r>
              <a:rPr lang="en-US" altLang="zh-CN" b="1" dirty="0" smtClean="0">
                <a:solidFill>
                  <a:schemeClr val="accent4"/>
                </a:solidFill>
              </a:rPr>
              <a:t>2017</a:t>
            </a:r>
            <a:r>
              <a:rPr lang="zh-CN" altLang="en-US" b="1" dirty="0" smtClean="0">
                <a:solidFill>
                  <a:schemeClr val="accent4"/>
                </a:solidFill>
              </a:rPr>
              <a:t>年</a:t>
            </a:r>
            <a:r>
              <a:rPr lang="en-US" altLang="zh-CN" b="1" dirty="0" smtClean="0">
                <a:solidFill>
                  <a:schemeClr val="accent4"/>
                </a:solidFill>
              </a:rPr>
              <a:t>1</a:t>
            </a:r>
            <a:r>
              <a:rPr lang="zh-CN" altLang="en-US" b="1" dirty="0" smtClean="0">
                <a:solidFill>
                  <a:schemeClr val="accent4"/>
                </a:solidFill>
              </a:rPr>
              <a:t>月</a:t>
            </a:r>
            <a:r>
              <a:rPr lang="en-US" altLang="zh-CN" b="1" dirty="0" smtClean="0">
                <a:solidFill>
                  <a:schemeClr val="accent4"/>
                </a:solidFill>
              </a:rPr>
              <a:t>1</a:t>
            </a:r>
            <a:r>
              <a:rPr lang="zh-CN" altLang="en-US" b="1" dirty="0" smtClean="0">
                <a:solidFill>
                  <a:schemeClr val="accent4"/>
                </a:solidFill>
              </a:rPr>
              <a:t>日起新增香港澳门享受零关税货物原产地标准及相关事宜的公告）</a:t>
            </a:r>
            <a:endParaRPr lang="zh-CN" altLang="en-US" b="1" dirty="0">
              <a:solidFill>
                <a:schemeClr val="accent4"/>
              </a:solidFill>
            </a:endParaRPr>
          </a:p>
        </p:txBody>
      </p:sp>
      <p:sp>
        <p:nvSpPr>
          <p:cNvPr id="6" name="矩形 5"/>
          <p:cNvSpPr/>
          <p:nvPr/>
        </p:nvSpPr>
        <p:spPr>
          <a:xfrm>
            <a:off x="968829" y="1628903"/>
            <a:ext cx="10461171" cy="4893647"/>
          </a:xfrm>
          <a:prstGeom prst="rect">
            <a:avLst/>
          </a:prstGeom>
        </p:spPr>
        <p:txBody>
          <a:bodyPr wrap="square">
            <a:spAutoFit/>
          </a:bodyPr>
          <a:lstStyle/>
          <a:p>
            <a:pPr>
              <a:lnSpc>
                <a:spcPct val="150000"/>
              </a:lnSpc>
            </a:pPr>
            <a:r>
              <a:rPr lang="zh-CN" altLang="en-US" sz="1600" b="1" dirty="0" smtClean="0">
                <a:solidFill>
                  <a:schemeClr val="accent1">
                    <a:lumMod val="40000"/>
                    <a:lumOff val="60000"/>
                  </a:schemeClr>
                </a:solidFill>
              </a:rPr>
              <a:t>　　根据</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内地与香港关于建立更紧密经贸关系的安排</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（香港</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）和</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内地与澳门关于建立更紧密经贸关系的安排</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（澳门</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）及其相关补充协议，现将海关总署制定的</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日起香港</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项下新增零关税货物原产地标准表</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（见附件</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日起澳门</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项下新增零关税货物原产地标准表</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（见附件</a:t>
            </a:r>
            <a:r>
              <a:rPr lang="en-US" altLang="zh-CN" sz="1600" b="1" dirty="0" smtClean="0">
                <a:solidFill>
                  <a:schemeClr val="accent1">
                    <a:lumMod val="40000"/>
                    <a:lumOff val="60000"/>
                  </a:schemeClr>
                </a:solidFill>
              </a:rPr>
              <a:t>2</a:t>
            </a:r>
            <a:r>
              <a:rPr lang="zh-CN" altLang="en-US" sz="1600" b="1" dirty="0" smtClean="0">
                <a:solidFill>
                  <a:schemeClr val="accent1">
                    <a:lumMod val="40000"/>
                    <a:lumOff val="60000"/>
                  </a:schemeClr>
                </a:solidFill>
              </a:rPr>
              <a:t>），以及对部分享受货物贸易优惠措施的香港货物原产地标准的修改（见附件</a:t>
            </a:r>
            <a:r>
              <a:rPr lang="en-US" altLang="zh-CN" sz="1600" b="1" dirty="0" smtClean="0">
                <a:solidFill>
                  <a:schemeClr val="accent1">
                    <a:lumMod val="40000"/>
                    <a:lumOff val="60000"/>
                  </a:schemeClr>
                </a:solidFill>
              </a:rPr>
              <a:t>3</a:t>
            </a:r>
            <a:r>
              <a:rPr lang="zh-CN" altLang="en-US" sz="1600" b="1" dirty="0" smtClean="0">
                <a:solidFill>
                  <a:schemeClr val="accent1">
                    <a:lumMod val="40000"/>
                    <a:lumOff val="60000"/>
                  </a:schemeClr>
                </a:solidFill>
              </a:rPr>
              <a:t>）事宜公告如下：</a:t>
            </a:r>
          </a:p>
          <a:p>
            <a:pPr>
              <a:lnSpc>
                <a:spcPct val="150000"/>
              </a:lnSpc>
            </a:pPr>
            <a:r>
              <a:rPr lang="zh-CN" altLang="en-US" sz="1600" b="1" dirty="0" smtClean="0">
                <a:solidFill>
                  <a:schemeClr val="accent1">
                    <a:lumMod val="40000"/>
                    <a:lumOff val="60000"/>
                  </a:schemeClr>
                </a:solidFill>
              </a:rPr>
              <a:t>　　一、</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日起香港</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项下新增零关税货物原产地标准表</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日起澳门</a:t>
            </a:r>
            <a:r>
              <a:rPr lang="en-US" altLang="zh-CN" sz="1600" b="1" dirty="0" smtClean="0">
                <a:solidFill>
                  <a:schemeClr val="accent1">
                    <a:lumMod val="40000"/>
                    <a:lumOff val="60000"/>
                  </a:schemeClr>
                </a:solidFill>
              </a:rPr>
              <a:t>CEPA</a:t>
            </a:r>
            <a:r>
              <a:rPr lang="zh-CN" altLang="en-US" sz="1600" b="1" dirty="0" smtClean="0">
                <a:solidFill>
                  <a:schemeClr val="accent1">
                    <a:lumMod val="40000"/>
                    <a:lumOff val="60000"/>
                  </a:schemeClr>
                </a:solidFill>
              </a:rPr>
              <a:t>项下新增零关税货物原产地标准表</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使用简化的货物名称，自</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日起执行。新增香港、澳门享受零关税货物的范围与</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中华人民共和国进出口税则</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中相应税号对应的商品范围一致。</a:t>
            </a:r>
            <a:endParaRPr lang="en-US" altLang="zh-CN" sz="1600" b="1" dirty="0" smtClean="0">
              <a:solidFill>
                <a:schemeClr val="accent1">
                  <a:lumMod val="40000"/>
                  <a:lumOff val="60000"/>
                </a:schemeClr>
              </a:solidFill>
            </a:endParaRPr>
          </a:p>
          <a:p>
            <a:pPr>
              <a:lnSpc>
                <a:spcPct val="150000"/>
              </a:lnSpc>
            </a:pPr>
            <a:r>
              <a:rPr lang="zh-CN" altLang="en-US" sz="1600" b="1" dirty="0" smtClean="0">
                <a:solidFill>
                  <a:schemeClr val="accent1">
                    <a:lumMod val="40000"/>
                    <a:lumOff val="60000"/>
                  </a:schemeClr>
                </a:solidFill>
              </a:rPr>
              <a:t>        二、对海关总署公告</a:t>
            </a:r>
            <a:r>
              <a:rPr lang="en-US" altLang="zh-CN" sz="1600" b="1" dirty="0" smtClean="0">
                <a:solidFill>
                  <a:schemeClr val="accent1">
                    <a:lumMod val="40000"/>
                    <a:lumOff val="60000"/>
                  </a:schemeClr>
                </a:solidFill>
              </a:rPr>
              <a:t>2011</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82</a:t>
            </a:r>
            <a:r>
              <a:rPr lang="zh-CN" altLang="en-US" sz="1600" b="1" dirty="0" smtClean="0">
                <a:solidFill>
                  <a:schemeClr val="accent1">
                    <a:lumMod val="40000"/>
                    <a:lumOff val="60000"/>
                  </a:schemeClr>
                </a:solidFill>
              </a:rPr>
              <a:t>号附件</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享受货物贸易优惠措施的香港货物原产地标准表（</a:t>
            </a:r>
            <a:r>
              <a:rPr lang="en-US" altLang="zh-CN" sz="1600" b="1" dirty="0" smtClean="0">
                <a:solidFill>
                  <a:schemeClr val="accent1">
                    <a:lumMod val="40000"/>
                    <a:lumOff val="60000"/>
                  </a:schemeClr>
                </a:solidFill>
              </a:rPr>
              <a:t>2012</a:t>
            </a:r>
            <a:r>
              <a:rPr lang="zh-CN" altLang="en-US" sz="1600" b="1" dirty="0" smtClean="0">
                <a:solidFill>
                  <a:schemeClr val="accent1">
                    <a:lumMod val="40000"/>
                    <a:lumOff val="60000"/>
                  </a:schemeClr>
                </a:solidFill>
              </a:rPr>
              <a:t>年版）</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所列的税号</a:t>
            </a:r>
            <a:r>
              <a:rPr lang="en-US" altLang="zh-CN" sz="1600" b="1" dirty="0" smtClean="0">
                <a:solidFill>
                  <a:schemeClr val="accent1">
                    <a:lumMod val="40000"/>
                    <a:lumOff val="60000"/>
                  </a:schemeClr>
                </a:solidFill>
              </a:rPr>
              <a:t>32061900</a:t>
            </a:r>
            <a:r>
              <a:rPr lang="zh-CN" altLang="en-US" sz="1600" b="1" dirty="0" smtClean="0">
                <a:solidFill>
                  <a:schemeClr val="accent1">
                    <a:lumMod val="40000"/>
                    <a:lumOff val="60000"/>
                  </a:schemeClr>
                </a:solidFill>
              </a:rPr>
              <a:t>、</a:t>
            </a:r>
            <a:r>
              <a:rPr lang="en-US" altLang="zh-CN" sz="1600" b="1" dirty="0" smtClean="0">
                <a:solidFill>
                  <a:schemeClr val="accent1">
                    <a:lumMod val="40000"/>
                    <a:lumOff val="60000"/>
                  </a:schemeClr>
                </a:solidFill>
              </a:rPr>
              <a:t>63079000</a:t>
            </a:r>
            <a:r>
              <a:rPr lang="zh-CN" altLang="en-US" sz="1600" b="1" dirty="0" smtClean="0">
                <a:solidFill>
                  <a:schemeClr val="accent1">
                    <a:lumMod val="40000"/>
                    <a:lumOff val="60000"/>
                  </a:schemeClr>
                </a:solidFill>
              </a:rPr>
              <a:t>等货物的原产地标准进行了修改。修改后的原产地标准自</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a:t>
            </a:r>
            <a:r>
              <a:rPr lang="zh-CN" altLang="en-US" sz="1600" b="1" dirty="0" smtClean="0">
                <a:solidFill>
                  <a:schemeClr val="accent1">
                    <a:lumMod val="40000"/>
                    <a:lumOff val="60000"/>
                  </a:schemeClr>
                </a:solidFill>
              </a:rPr>
              <a:t>日起执行。</a:t>
            </a:r>
          </a:p>
          <a:p>
            <a:pPr>
              <a:lnSpc>
                <a:spcPct val="150000"/>
              </a:lnSpc>
            </a:pPr>
            <a:r>
              <a:rPr lang="zh-CN" altLang="en-US" sz="1600" b="1" dirty="0" smtClean="0">
                <a:solidFill>
                  <a:schemeClr val="accent1">
                    <a:lumMod val="40000"/>
                    <a:lumOff val="60000"/>
                  </a:schemeClr>
                </a:solidFill>
              </a:rPr>
              <a:t>　　特此公告。</a:t>
            </a:r>
            <a:endParaRPr lang="en-US" altLang="zh-CN" sz="1600" b="1" dirty="0" smtClean="0">
              <a:solidFill>
                <a:schemeClr val="accent1">
                  <a:lumMod val="40000"/>
                  <a:lumOff val="60000"/>
                </a:schemeClr>
              </a:solidFill>
            </a:endParaRPr>
          </a:p>
          <a:p>
            <a:pPr>
              <a:lnSpc>
                <a:spcPct val="150000"/>
              </a:lnSpc>
            </a:pPr>
            <a:endParaRPr lang="en-US" altLang="zh-CN" sz="1600" b="1" dirty="0" smtClean="0">
              <a:solidFill>
                <a:schemeClr val="accent1">
                  <a:lumMod val="40000"/>
                  <a:lumOff val="60000"/>
                </a:schemeClr>
              </a:solidFill>
            </a:endParaRPr>
          </a:p>
          <a:p>
            <a:pPr algn="r">
              <a:lnSpc>
                <a:spcPct val="150000"/>
              </a:lnSpc>
            </a:pPr>
            <a:r>
              <a:rPr lang="zh-CN" altLang="en-US" sz="1600" b="1" dirty="0" smtClean="0">
                <a:solidFill>
                  <a:schemeClr val="accent1">
                    <a:lumMod val="40000"/>
                    <a:lumOff val="60000"/>
                  </a:schemeClr>
                </a:solidFill>
              </a:rPr>
              <a:t>海关总署</a:t>
            </a:r>
          </a:p>
          <a:p>
            <a:pPr algn="r">
              <a:lnSpc>
                <a:spcPct val="1500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8</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sp>
        <p:nvSpPr>
          <p:cNvPr id="7" name="椭圆 6"/>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03</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11" name="矩形 10"/>
          <p:cNvSpPr/>
          <p:nvPr/>
        </p:nvSpPr>
        <p:spPr>
          <a:xfrm>
            <a:off x="1796151" y="1125809"/>
            <a:ext cx="8599714" cy="1338828"/>
          </a:xfrm>
          <a:prstGeom prst="rect">
            <a:avLst/>
          </a:prstGeom>
        </p:spPr>
        <p:txBody>
          <a:bodyPr wrap="square">
            <a:spAutoFit/>
          </a:bodyPr>
          <a:lstStyle/>
          <a:p>
            <a:pPr>
              <a:lnSpc>
                <a:spcPct val="150000"/>
              </a:lnSpc>
            </a:pPr>
            <a:r>
              <a:rPr lang="zh-CN" altLang="en-US" b="1" dirty="0" smtClean="0">
                <a:solidFill>
                  <a:schemeClr val="accent4"/>
                </a:solidFill>
                <a:hlinkClick r:id="rId3" action="ppaction://hlinkfile"/>
              </a:rPr>
              <a:t> 附件：</a:t>
            </a:r>
            <a:r>
              <a:rPr lang="en-US" altLang="zh-CN" b="1" dirty="0" smtClean="0">
                <a:solidFill>
                  <a:schemeClr val="accent4"/>
                </a:solidFill>
                <a:hlinkClick r:id="rId3" action="ppaction://hlinkfile"/>
              </a:rPr>
              <a:t>1.2017</a:t>
            </a:r>
            <a:r>
              <a:rPr lang="zh-CN" altLang="en-US" b="1" dirty="0" smtClean="0">
                <a:solidFill>
                  <a:schemeClr val="accent4"/>
                </a:solidFill>
                <a:hlinkClick r:id="rId3" action="ppaction://hlinkfile"/>
              </a:rPr>
              <a:t>年</a:t>
            </a:r>
            <a:r>
              <a:rPr lang="en-US" altLang="zh-CN" b="1" dirty="0" smtClean="0">
                <a:solidFill>
                  <a:schemeClr val="accent4"/>
                </a:solidFill>
                <a:hlinkClick r:id="rId3" action="ppaction://hlinkfile"/>
              </a:rPr>
              <a:t>1</a:t>
            </a:r>
            <a:r>
              <a:rPr lang="zh-CN" altLang="en-US" b="1" dirty="0" smtClean="0">
                <a:solidFill>
                  <a:schemeClr val="accent4"/>
                </a:solidFill>
                <a:hlinkClick r:id="rId3" action="ppaction://hlinkfile"/>
              </a:rPr>
              <a:t>月</a:t>
            </a:r>
            <a:r>
              <a:rPr lang="en-US" altLang="zh-CN" b="1" dirty="0" smtClean="0">
                <a:solidFill>
                  <a:schemeClr val="accent4"/>
                </a:solidFill>
                <a:hlinkClick r:id="rId3" action="ppaction://hlinkfile"/>
              </a:rPr>
              <a:t>1</a:t>
            </a:r>
            <a:r>
              <a:rPr lang="zh-CN" altLang="en-US" b="1" dirty="0" smtClean="0">
                <a:solidFill>
                  <a:schemeClr val="accent4"/>
                </a:solidFill>
                <a:hlinkClick r:id="rId3" action="ppaction://hlinkfile"/>
              </a:rPr>
              <a:t>日起香港</a:t>
            </a:r>
            <a:r>
              <a:rPr lang="en-US" altLang="zh-CN" b="1" dirty="0" smtClean="0">
                <a:solidFill>
                  <a:schemeClr val="accent4"/>
                </a:solidFill>
                <a:hlinkClick r:id="rId3" action="ppaction://hlinkfile"/>
              </a:rPr>
              <a:t>CEPA</a:t>
            </a:r>
            <a:r>
              <a:rPr lang="zh-CN" altLang="en-US" b="1" dirty="0" smtClean="0">
                <a:solidFill>
                  <a:schemeClr val="accent4"/>
                </a:solidFill>
                <a:hlinkClick r:id="rId3" action="ppaction://hlinkfile"/>
              </a:rPr>
              <a:t>项下新增零关税货物原产地标准表</a:t>
            </a:r>
            <a:r>
              <a:rPr lang="en-US" altLang="zh-CN" b="1" dirty="0" smtClean="0">
                <a:solidFill>
                  <a:schemeClr val="accent4"/>
                </a:solidFill>
                <a:hlinkClick r:id="rId3" action="ppaction://hlinkfile"/>
              </a:rPr>
              <a:t>.xls</a:t>
            </a:r>
            <a:r>
              <a:rPr lang="zh-CN" altLang="en-US" b="1" dirty="0" smtClean="0">
                <a:solidFill>
                  <a:schemeClr val="accent4"/>
                </a:solidFill>
              </a:rPr>
              <a:t>　　         </a:t>
            </a:r>
          </a:p>
          <a:p>
            <a:pPr>
              <a:lnSpc>
                <a:spcPct val="150000"/>
              </a:lnSpc>
            </a:pPr>
            <a:r>
              <a:rPr lang="zh-CN" altLang="en-US" b="1" dirty="0" smtClean="0">
                <a:solidFill>
                  <a:schemeClr val="accent4"/>
                </a:solidFill>
              </a:rPr>
              <a:t>               </a:t>
            </a:r>
            <a:r>
              <a:rPr lang="en-US" altLang="zh-CN" b="1" dirty="0" smtClean="0">
                <a:solidFill>
                  <a:schemeClr val="accent4"/>
                </a:solidFill>
                <a:hlinkClick r:id="rId4" action="ppaction://hlinkfile"/>
              </a:rPr>
              <a:t>2.2017</a:t>
            </a:r>
            <a:r>
              <a:rPr lang="zh-CN" altLang="en-US" b="1" dirty="0" smtClean="0">
                <a:solidFill>
                  <a:schemeClr val="accent4"/>
                </a:solidFill>
                <a:hlinkClick r:id="rId4" action="ppaction://hlinkfile"/>
              </a:rPr>
              <a:t>年</a:t>
            </a:r>
            <a:r>
              <a:rPr lang="en-US" altLang="zh-CN" b="1" dirty="0" smtClean="0">
                <a:solidFill>
                  <a:schemeClr val="accent4"/>
                </a:solidFill>
                <a:hlinkClick r:id="rId4" action="ppaction://hlinkfile"/>
              </a:rPr>
              <a:t>1</a:t>
            </a:r>
            <a:r>
              <a:rPr lang="zh-CN" altLang="en-US" b="1" dirty="0" smtClean="0">
                <a:solidFill>
                  <a:schemeClr val="accent4"/>
                </a:solidFill>
                <a:hlinkClick r:id="rId4" action="ppaction://hlinkfile"/>
              </a:rPr>
              <a:t>月</a:t>
            </a:r>
            <a:r>
              <a:rPr lang="en-US" altLang="zh-CN" b="1" dirty="0" smtClean="0">
                <a:solidFill>
                  <a:schemeClr val="accent4"/>
                </a:solidFill>
                <a:hlinkClick r:id="rId4" action="ppaction://hlinkfile"/>
              </a:rPr>
              <a:t>1</a:t>
            </a:r>
            <a:r>
              <a:rPr lang="zh-CN" altLang="en-US" b="1" dirty="0" smtClean="0">
                <a:solidFill>
                  <a:schemeClr val="accent4"/>
                </a:solidFill>
                <a:hlinkClick r:id="rId4" action="ppaction://hlinkfile"/>
              </a:rPr>
              <a:t>日起澳门</a:t>
            </a:r>
            <a:r>
              <a:rPr lang="en-US" altLang="zh-CN" b="1" dirty="0" smtClean="0">
                <a:solidFill>
                  <a:schemeClr val="accent4"/>
                </a:solidFill>
                <a:hlinkClick r:id="rId4" action="ppaction://hlinkfile"/>
              </a:rPr>
              <a:t>CEPA</a:t>
            </a:r>
            <a:r>
              <a:rPr lang="zh-CN" altLang="en-US" b="1" dirty="0" smtClean="0">
                <a:solidFill>
                  <a:schemeClr val="accent4"/>
                </a:solidFill>
                <a:hlinkClick r:id="rId4" action="ppaction://hlinkfile"/>
              </a:rPr>
              <a:t>项下新增零关税货物原产地标准表</a:t>
            </a:r>
            <a:r>
              <a:rPr lang="en-US" altLang="zh-CN" b="1" dirty="0" smtClean="0">
                <a:solidFill>
                  <a:schemeClr val="accent4"/>
                </a:solidFill>
                <a:hlinkClick r:id="rId4" action="ppaction://hlinkfile"/>
              </a:rPr>
              <a:t>.xls</a:t>
            </a:r>
            <a:r>
              <a:rPr lang="zh-CN" altLang="en-US" b="1" dirty="0" smtClean="0">
                <a:solidFill>
                  <a:schemeClr val="accent4"/>
                </a:solidFill>
              </a:rPr>
              <a:t>　　         </a:t>
            </a:r>
          </a:p>
          <a:p>
            <a:pPr>
              <a:lnSpc>
                <a:spcPct val="150000"/>
              </a:lnSpc>
            </a:pPr>
            <a:r>
              <a:rPr lang="zh-CN" altLang="en-US" b="1" dirty="0" smtClean="0">
                <a:solidFill>
                  <a:schemeClr val="accent4"/>
                </a:solidFill>
              </a:rPr>
              <a:t>               </a:t>
            </a:r>
            <a:r>
              <a:rPr lang="en-US" altLang="zh-CN" b="1" dirty="0" smtClean="0">
                <a:solidFill>
                  <a:schemeClr val="accent4"/>
                </a:solidFill>
                <a:hlinkClick r:id="rId5" action="ppaction://hlinkfile"/>
              </a:rPr>
              <a:t>3.2017</a:t>
            </a:r>
            <a:r>
              <a:rPr lang="zh-CN" altLang="en-US" b="1" dirty="0" smtClean="0">
                <a:solidFill>
                  <a:schemeClr val="accent4"/>
                </a:solidFill>
                <a:hlinkClick r:id="rId5" action="ppaction://hlinkfile"/>
              </a:rPr>
              <a:t>年</a:t>
            </a:r>
            <a:r>
              <a:rPr lang="en-US" altLang="zh-CN" b="1" dirty="0" smtClean="0">
                <a:solidFill>
                  <a:schemeClr val="accent4"/>
                </a:solidFill>
                <a:hlinkClick r:id="rId5" action="ppaction://hlinkfile"/>
              </a:rPr>
              <a:t>1</a:t>
            </a:r>
            <a:r>
              <a:rPr lang="zh-CN" altLang="en-US" b="1" dirty="0" smtClean="0">
                <a:solidFill>
                  <a:schemeClr val="accent4"/>
                </a:solidFill>
                <a:hlinkClick r:id="rId5" action="ppaction://hlinkfile"/>
              </a:rPr>
              <a:t>月</a:t>
            </a:r>
            <a:r>
              <a:rPr lang="en-US" altLang="zh-CN" b="1" dirty="0" smtClean="0">
                <a:solidFill>
                  <a:schemeClr val="accent4"/>
                </a:solidFill>
                <a:hlinkClick r:id="rId5" action="ppaction://hlinkfile"/>
              </a:rPr>
              <a:t>1</a:t>
            </a:r>
            <a:r>
              <a:rPr lang="zh-CN" altLang="en-US" b="1" dirty="0" smtClean="0">
                <a:solidFill>
                  <a:schemeClr val="accent4"/>
                </a:solidFill>
                <a:hlinkClick r:id="rId5" action="ppaction://hlinkfile"/>
              </a:rPr>
              <a:t>日起香港</a:t>
            </a:r>
            <a:r>
              <a:rPr lang="en-US" altLang="zh-CN" b="1" dirty="0" smtClean="0">
                <a:solidFill>
                  <a:schemeClr val="accent4"/>
                </a:solidFill>
                <a:hlinkClick r:id="rId5" action="ppaction://hlinkfile"/>
              </a:rPr>
              <a:t>CEPA</a:t>
            </a:r>
            <a:r>
              <a:rPr lang="zh-CN" altLang="en-US" b="1" dirty="0" smtClean="0">
                <a:solidFill>
                  <a:schemeClr val="accent4"/>
                </a:solidFill>
                <a:hlinkClick r:id="rId5" action="ppaction://hlinkfile"/>
              </a:rPr>
              <a:t>项下修订零关税货物原产地标准表</a:t>
            </a:r>
            <a:r>
              <a:rPr lang="en-US" altLang="zh-CN" b="1" dirty="0" smtClean="0">
                <a:solidFill>
                  <a:schemeClr val="accent4"/>
                </a:solidFill>
                <a:hlinkClick r:id="rId5" action="ppaction://hlinkfile"/>
              </a:rPr>
              <a:t>.xls</a:t>
            </a:r>
            <a:endParaRPr lang="zh-CN" altLang="en-US" b="1" dirty="0">
              <a:solidFill>
                <a:schemeClr val="accent4"/>
              </a:solidFill>
            </a:endParaRPr>
          </a:p>
        </p:txBody>
      </p:sp>
      <p:pic>
        <p:nvPicPr>
          <p:cNvPr id="46082" name="Picture 2" descr="http://img.pconline.com.cn/images/upload/upc/tx/photoblog/1307/08/c5/23092138_23092138_1373274840250.jpg"/>
          <p:cNvPicPr>
            <a:picLocks noChangeAspect="1" noChangeArrowheads="1"/>
          </p:cNvPicPr>
          <p:nvPr/>
        </p:nvPicPr>
        <p:blipFill>
          <a:blip r:embed="rId6" cstate="print"/>
          <a:srcRect/>
          <a:stretch>
            <a:fillRect/>
          </a:stretch>
        </p:blipFill>
        <p:spPr bwMode="auto">
          <a:xfrm>
            <a:off x="1670858" y="2974472"/>
            <a:ext cx="8850301" cy="341113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6" name="矩形 5"/>
          <p:cNvSpPr/>
          <p:nvPr/>
        </p:nvSpPr>
        <p:spPr>
          <a:xfrm>
            <a:off x="2627978" y="4450579"/>
            <a:ext cx="2836650" cy="194435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7" name="矩形 6"/>
          <p:cNvSpPr/>
          <p:nvPr/>
        </p:nvSpPr>
        <p:spPr>
          <a:xfrm>
            <a:off x="6398612" y="4452254"/>
            <a:ext cx="2854244" cy="194435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5" name="椭圆 4"/>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04</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8" name="椭圆 7"/>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9" name="椭圆 8"/>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10" name="矩形 9"/>
          <p:cNvSpPr/>
          <p:nvPr/>
        </p:nvSpPr>
        <p:spPr>
          <a:xfrm>
            <a:off x="1055914" y="790698"/>
            <a:ext cx="10025743" cy="3231654"/>
          </a:xfrm>
          <a:prstGeom prst="rect">
            <a:avLst/>
          </a:prstGeom>
        </p:spPr>
        <p:txBody>
          <a:bodyPr wrap="square">
            <a:spAutoFit/>
          </a:bodyPr>
          <a:lstStyle/>
          <a:p>
            <a:pPr algn="ctr">
              <a:lnSpc>
                <a:spcPct val="150000"/>
              </a:lnSpc>
            </a:pPr>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80</a:t>
            </a:r>
            <a:r>
              <a:rPr lang="zh-CN" altLang="en-US" sz="2400" b="1" dirty="0" smtClean="0">
                <a:solidFill>
                  <a:schemeClr val="accent4"/>
                </a:solidFill>
              </a:rPr>
              <a:t>号</a:t>
            </a:r>
            <a:endParaRPr lang="en-US" altLang="zh-CN" sz="2400" b="1" dirty="0" smtClean="0">
              <a:solidFill>
                <a:schemeClr val="accent4"/>
              </a:solidFill>
            </a:endParaRPr>
          </a:p>
          <a:p>
            <a:pPr algn="ctr">
              <a:lnSpc>
                <a:spcPct val="150000"/>
              </a:lnSpc>
            </a:pPr>
            <a:r>
              <a:rPr lang="zh-CN" altLang="en-US" sz="1600" b="1" dirty="0" smtClean="0">
                <a:solidFill>
                  <a:schemeClr val="accent4"/>
                </a:solidFill>
              </a:rPr>
              <a:t>（关于</a:t>
            </a:r>
            <a:r>
              <a:rPr lang="en-US" altLang="zh-CN" sz="1600" b="1" dirty="0" smtClean="0">
                <a:solidFill>
                  <a:schemeClr val="accent4"/>
                </a:solidFill>
              </a:rPr>
              <a:t>2016</a:t>
            </a:r>
            <a:r>
              <a:rPr lang="zh-CN" altLang="en-US" sz="1600" b="1" dirty="0" smtClean="0">
                <a:solidFill>
                  <a:schemeClr val="accent4"/>
                </a:solidFill>
              </a:rPr>
              <a:t>年度自新西兰进口有关农产品数量和</a:t>
            </a:r>
            <a:r>
              <a:rPr lang="en-US" altLang="zh-CN" sz="1600" b="1" dirty="0" smtClean="0">
                <a:solidFill>
                  <a:schemeClr val="accent4"/>
                </a:solidFill>
              </a:rPr>
              <a:t>2017</a:t>
            </a:r>
            <a:r>
              <a:rPr lang="zh-CN" altLang="en-US" sz="1600" b="1" dirty="0" smtClean="0">
                <a:solidFill>
                  <a:schemeClr val="accent4"/>
                </a:solidFill>
              </a:rPr>
              <a:t>年度进口触发水平数量的公告）</a:t>
            </a:r>
          </a:p>
          <a:p>
            <a:pPr>
              <a:lnSpc>
                <a:spcPct val="150000"/>
              </a:lnSpc>
            </a:pPr>
            <a:r>
              <a:rPr lang="zh-CN" altLang="en-US" sz="1600" dirty="0" smtClean="0"/>
              <a:t>　　</a:t>
            </a:r>
            <a:r>
              <a:rPr lang="zh-CN" altLang="en-US" sz="1600" b="1" dirty="0" smtClean="0">
                <a:solidFill>
                  <a:schemeClr val="accent1">
                    <a:lumMod val="40000"/>
                    <a:lumOff val="60000"/>
                  </a:schemeClr>
                </a:solidFill>
              </a:rPr>
              <a:t>根据</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中华人民共和国政府和新西兰政府自由贸易协定</a:t>
            </a:r>
            <a:r>
              <a:rPr lang="en-US" altLang="zh-CN" sz="1600" b="1" dirty="0" smtClean="0">
                <a:solidFill>
                  <a:schemeClr val="accent1">
                    <a:lumMod val="40000"/>
                    <a:lumOff val="60000"/>
                  </a:schemeClr>
                </a:solidFill>
              </a:rPr>
              <a:t>》</a:t>
            </a:r>
            <a:r>
              <a:rPr lang="zh-CN" altLang="en-US" sz="1600" b="1" dirty="0" smtClean="0">
                <a:solidFill>
                  <a:schemeClr val="accent1">
                    <a:lumMod val="40000"/>
                    <a:lumOff val="60000"/>
                  </a:schemeClr>
                </a:solidFill>
              </a:rPr>
              <a:t>和海关总署公告</a:t>
            </a:r>
            <a:r>
              <a:rPr lang="en-US" altLang="zh-CN" sz="1600" b="1" dirty="0" smtClean="0">
                <a:solidFill>
                  <a:schemeClr val="accent1">
                    <a:lumMod val="40000"/>
                    <a:lumOff val="60000"/>
                  </a:schemeClr>
                </a:solidFill>
              </a:rPr>
              <a:t>2008</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91</a:t>
            </a:r>
            <a:r>
              <a:rPr lang="zh-CN" altLang="en-US" sz="1600" b="1" dirty="0" smtClean="0">
                <a:solidFill>
                  <a:schemeClr val="accent1">
                    <a:lumMod val="40000"/>
                    <a:lumOff val="60000"/>
                  </a:schemeClr>
                </a:solidFill>
              </a:rPr>
              <a:t>号，我国对自新西兰进口的四大类</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个税号农产品（以下简称四大类农产品）实施特殊保障管理措施。现将</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年度四大类农产品适用协定税率进口数量和</a:t>
            </a:r>
            <a:r>
              <a:rPr lang="en-US" altLang="zh-CN" sz="1600" b="1" dirty="0" smtClean="0">
                <a:solidFill>
                  <a:schemeClr val="accent1">
                    <a:lumMod val="40000"/>
                    <a:lumOff val="60000"/>
                  </a:schemeClr>
                </a:solidFill>
              </a:rPr>
              <a:t>2017</a:t>
            </a:r>
            <a:r>
              <a:rPr lang="zh-CN" altLang="en-US" sz="1600" b="1" dirty="0" smtClean="0">
                <a:solidFill>
                  <a:schemeClr val="accent1">
                    <a:lumMod val="40000"/>
                    <a:lumOff val="60000"/>
                  </a:schemeClr>
                </a:solidFill>
              </a:rPr>
              <a:t>年度进口触发水平数量予以公布（详见附件）。</a:t>
            </a:r>
          </a:p>
          <a:p>
            <a:pPr>
              <a:lnSpc>
                <a:spcPct val="150000"/>
              </a:lnSpc>
            </a:pPr>
            <a:r>
              <a:rPr lang="zh-CN" altLang="en-US" sz="1600" b="1" dirty="0" smtClean="0">
                <a:solidFill>
                  <a:schemeClr val="accent1">
                    <a:lumMod val="40000"/>
                    <a:lumOff val="60000"/>
                  </a:schemeClr>
                </a:solidFill>
              </a:rPr>
              <a:t>　　四大类农产品进口时仍按照海关总署公告</a:t>
            </a:r>
            <a:r>
              <a:rPr lang="en-US" altLang="zh-CN" sz="1600" b="1" dirty="0" smtClean="0">
                <a:solidFill>
                  <a:schemeClr val="accent1">
                    <a:lumMod val="40000"/>
                    <a:lumOff val="60000"/>
                  </a:schemeClr>
                </a:solidFill>
              </a:rPr>
              <a:t>2008</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91</a:t>
            </a:r>
            <a:r>
              <a:rPr lang="zh-CN" altLang="en-US" sz="1600" b="1" dirty="0" smtClean="0">
                <a:solidFill>
                  <a:schemeClr val="accent1">
                    <a:lumMod val="40000"/>
                    <a:lumOff val="60000"/>
                  </a:schemeClr>
                </a:solidFill>
              </a:rPr>
              <a:t>号的规定办理相关手续。</a:t>
            </a:r>
          </a:p>
          <a:p>
            <a:pPr>
              <a:lnSpc>
                <a:spcPct val="150000"/>
              </a:lnSpc>
            </a:pPr>
            <a:r>
              <a:rPr lang="zh-CN" altLang="en-US" sz="1600" b="1" dirty="0" smtClean="0">
                <a:solidFill>
                  <a:schemeClr val="accent1">
                    <a:lumMod val="40000"/>
                    <a:lumOff val="60000"/>
                  </a:schemeClr>
                </a:solidFill>
              </a:rPr>
              <a:t>　　特此公告。</a:t>
            </a:r>
          </a:p>
          <a:p>
            <a:pPr>
              <a:lnSpc>
                <a:spcPct val="150000"/>
              </a:lnSpc>
            </a:pPr>
            <a:r>
              <a:rPr lang="zh-CN" altLang="en-US" sz="1600" dirty="0" smtClean="0"/>
              <a:t>　　</a:t>
            </a:r>
            <a:r>
              <a:rPr lang="zh-CN" altLang="en-US" sz="1600" dirty="0" smtClean="0">
                <a:hlinkClick r:id="rId3" action="ppaction://hlinkfile"/>
              </a:rPr>
              <a:t>附件：</a:t>
            </a:r>
            <a:r>
              <a:rPr lang="en-US" altLang="zh-CN" sz="1600" dirty="0" smtClean="0">
                <a:hlinkClick r:id="rId3" action="ppaction://hlinkfile"/>
              </a:rPr>
              <a:t>2016</a:t>
            </a:r>
            <a:r>
              <a:rPr lang="zh-CN" altLang="en-US" sz="1600" dirty="0" smtClean="0">
                <a:hlinkClick r:id="rId3" action="ppaction://hlinkfile"/>
              </a:rPr>
              <a:t>年度有关农产品适用协定税率进口数量和</a:t>
            </a:r>
            <a:r>
              <a:rPr lang="en-US" altLang="zh-CN" sz="1600" dirty="0" smtClean="0">
                <a:hlinkClick r:id="rId3" action="ppaction://hlinkfile"/>
              </a:rPr>
              <a:t>2017</a:t>
            </a:r>
            <a:r>
              <a:rPr lang="zh-CN" altLang="en-US" sz="1600" dirty="0" smtClean="0">
                <a:hlinkClick r:id="rId3" action="ppaction://hlinkfile"/>
              </a:rPr>
              <a:t>年度进口触发水平数量情况表</a:t>
            </a:r>
            <a:r>
              <a:rPr lang="en-US" altLang="zh-CN" sz="1600" dirty="0" smtClean="0">
                <a:hlinkClick r:id="rId3" action="ppaction://hlinkfile"/>
              </a:rPr>
              <a:t>.xls</a:t>
            </a:r>
            <a:endParaRPr lang="zh-CN" altLang="en-US" sz="1600" dirty="0"/>
          </a:p>
        </p:txBody>
      </p:sp>
      <p:pic>
        <p:nvPicPr>
          <p:cNvPr id="76802" name="Picture 2" descr="http://wwwimg.infinitus.com.cn/up/2014/0613/1402650363633.jpg"/>
          <p:cNvPicPr>
            <a:picLocks noChangeAspect="1" noChangeArrowheads="1"/>
          </p:cNvPicPr>
          <p:nvPr/>
        </p:nvPicPr>
        <p:blipFill>
          <a:blip r:embed="rId4" cstate="print"/>
          <a:srcRect/>
          <a:stretch>
            <a:fillRect/>
          </a:stretch>
        </p:blipFill>
        <p:spPr bwMode="auto">
          <a:xfrm>
            <a:off x="2670609" y="4495796"/>
            <a:ext cx="2761361" cy="1861457"/>
          </a:xfrm>
          <a:prstGeom prst="rect">
            <a:avLst/>
          </a:prstGeom>
          <a:noFill/>
        </p:spPr>
      </p:pic>
      <p:pic>
        <p:nvPicPr>
          <p:cNvPr id="76804" name="Picture 4" descr="http://www.123travel.cn/uploadfile/2014/1110/20141110045752574.jpg"/>
          <p:cNvPicPr>
            <a:picLocks noChangeAspect="1" noChangeArrowheads="1"/>
          </p:cNvPicPr>
          <p:nvPr/>
        </p:nvPicPr>
        <p:blipFill>
          <a:blip r:embed="rId5" cstate="print"/>
          <a:srcRect/>
          <a:stretch>
            <a:fillRect/>
          </a:stretch>
        </p:blipFill>
        <p:spPr bwMode="auto">
          <a:xfrm>
            <a:off x="6447517" y="4502152"/>
            <a:ext cx="2750911" cy="18551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250"/>
                                        <p:tgtEl>
                                          <p:spTgt spid="6"/>
                                        </p:tgtEl>
                                      </p:cBhvr>
                                    </p:animEffect>
                                  </p:childTnLst>
                                </p:cTn>
                              </p:par>
                              <p:par>
                                <p:cTn id="8" presetID="16" presetClass="entr" presetSubtype="21"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984601" y="623193"/>
            <a:ext cx="688975" cy="688975"/>
          </a:xfrm>
          <a:prstGeom prst="ellipse">
            <a:avLst/>
          </a:prstGeom>
          <a:solidFill>
            <a:srgbClr val="E5B70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108000" tIns="0" rIns="0" bIns="0" anchor="ctr">
            <a:normAutofit/>
          </a:bodyPr>
          <a:lstStyle/>
          <a:p>
            <a:pPr algn="ctr">
              <a:defRPr/>
            </a:pPr>
            <a:r>
              <a:rPr lang="en-US" altLang="zh-CN" sz="2400" dirty="0" smtClean="0">
                <a:solidFill>
                  <a:srgbClr val="282728"/>
                </a:solidFill>
                <a:latin typeface="微软雅黑" panose="020B0503020204020204" pitchFamily="34" charset="-122"/>
                <a:ea typeface="微软雅黑" panose="020B0503020204020204" pitchFamily="34" charset="-122"/>
              </a:rPr>
              <a:t>05</a:t>
            </a:r>
            <a:endParaRPr lang="zh-CN" altLang="en-US" sz="2400" dirty="0">
              <a:solidFill>
                <a:srgbClr val="282728"/>
              </a:solidFill>
              <a:latin typeface="微软雅黑" panose="020B0503020204020204" pitchFamily="34" charset="-122"/>
              <a:ea typeface="微软雅黑" panose="020B0503020204020204" pitchFamily="34" charset="-122"/>
            </a:endParaRPr>
          </a:p>
        </p:txBody>
      </p:sp>
      <p:sp>
        <p:nvSpPr>
          <p:cNvPr id="3" name="椭圆 2"/>
          <p:cNvSpPr/>
          <p:nvPr/>
        </p:nvSpPr>
        <p:spPr>
          <a:xfrm>
            <a:off x="10886176" y="821630"/>
            <a:ext cx="288925" cy="290512"/>
          </a:xfrm>
          <a:prstGeom prst="ellipse">
            <a:avLst/>
          </a:prstGeom>
          <a:solidFill>
            <a:schemeClr val="bg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sp>
        <p:nvSpPr>
          <p:cNvPr id="4" name="椭圆 3"/>
          <p:cNvSpPr/>
          <p:nvPr/>
        </p:nvSpPr>
        <p:spPr>
          <a:xfrm>
            <a:off x="10911576" y="670818"/>
            <a:ext cx="168275" cy="168275"/>
          </a:xfrm>
          <a:prstGeom prst="ellipse">
            <a:avLst/>
          </a:prstGeom>
          <a:solidFill>
            <a:schemeClr val="bg1">
              <a:lumMod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p>
        </p:txBody>
      </p:sp>
      <p:pic>
        <p:nvPicPr>
          <p:cNvPr id="5" name="图片 4" descr="图片12.png"/>
          <p:cNvPicPr>
            <a:picLocks noChangeAspect="1"/>
          </p:cNvPicPr>
          <p:nvPr/>
        </p:nvPicPr>
        <p:blipFill>
          <a:blip r:embed="rId2" cstate="print"/>
          <a:stretch>
            <a:fillRect/>
          </a:stretch>
        </p:blipFill>
        <p:spPr>
          <a:xfrm>
            <a:off x="367192" y="353165"/>
            <a:ext cx="2038550" cy="516758"/>
          </a:xfrm>
          <a:prstGeom prst="rect">
            <a:avLst/>
          </a:prstGeom>
        </p:spPr>
      </p:pic>
      <p:sp>
        <p:nvSpPr>
          <p:cNvPr id="20" name="矩形 19"/>
          <p:cNvSpPr/>
          <p:nvPr/>
        </p:nvSpPr>
        <p:spPr>
          <a:xfrm>
            <a:off x="892630" y="842112"/>
            <a:ext cx="9927770" cy="3600986"/>
          </a:xfrm>
          <a:prstGeom prst="rect">
            <a:avLst/>
          </a:prstGeom>
        </p:spPr>
        <p:txBody>
          <a:bodyPr wrap="square">
            <a:spAutoFit/>
          </a:bodyPr>
          <a:lstStyle/>
          <a:p>
            <a:pPr algn="ctr">
              <a:lnSpc>
                <a:spcPct val="150000"/>
              </a:lnSpc>
            </a:pPr>
            <a:r>
              <a:rPr lang="zh-CN" altLang="en-US" sz="2400" b="1" dirty="0" smtClean="0">
                <a:solidFill>
                  <a:schemeClr val="accent4"/>
                </a:solidFill>
              </a:rPr>
              <a:t>海关总署公告</a:t>
            </a:r>
            <a:r>
              <a:rPr lang="en-US" altLang="zh-CN" sz="2400" b="1" dirty="0" smtClean="0">
                <a:solidFill>
                  <a:schemeClr val="accent4"/>
                </a:solidFill>
              </a:rPr>
              <a:t>2016</a:t>
            </a:r>
            <a:r>
              <a:rPr lang="zh-CN" altLang="en-US" sz="2400" b="1" dirty="0" smtClean="0">
                <a:solidFill>
                  <a:schemeClr val="accent4"/>
                </a:solidFill>
              </a:rPr>
              <a:t>年第</a:t>
            </a:r>
            <a:r>
              <a:rPr lang="en-US" altLang="zh-CN" sz="2400" b="1" dirty="0" smtClean="0">
                <a:solidFill>
                  <a:schemeClr val="accent4"/>
                </a:solidFill>
              </a:rPr>
              <a:t>81</a:t>
            </a:r>
            <a:r>
              <a:rPr lang="zh-CN" altLang="en-US" sz="2400" b="1" dirty="0" smtClean="0">
                <a:solidFill>
                  <a:schemeClr val="accent4"/>
                </a:solidFill>
              </a:rPr>
              <a:t>号</a:t>
            </a:r>
            <a:endParaRPr lang="en-US" altLang="zh-CN" sz="2400" b="1" dirty="0" smtClean="0">
              <a:solidFill>
                <a:schemeClr val="accent4"/>
              </a:solidFill>
            </a:endParaRPr>
          </a:p>
          <a:p>
            <a:pPr algn="ctr">
              <a:lnSpc>
                <a:spcPct val="150000"/>
              </a:lnSpc>
            </a:pPr>
            <a:r>
              <a:rPr lang="zh-CN" altLang="en-US" sz="1600" b="1" dirty="0" smtClean="0">
                <a:solidFill>
                  <a:schemeClr val="accent4"/>
                </a:solidFill>
              </a:rPr>
              <a:t>（关于增加黑龙江省内贸货物跨境运输港口的公告）</a:t>
            </a:r>
          </a:p>
          <a:p>
            <a:pPr>
              <a:lnSpc>
                <a:spcPct val="150000"/>
              </a:lnSpc>
            </a:pPr>
            <a:r>
              <a:rPr lang="zh-CN" altLang="en-US" sz="1600" dirty="0" smtClean="0"/>
              <a:t>　　</a:t>
            </a:r>
            <a:r>
              <a:rPr lang="zh-CN" altLang="en-US" sz="1600" b="1" dirty="0" smtClean="0">
                <a:solidFill>
                  <a:schemeClr val="accent1">
                    <a:lumMod val="40000"/>
                    <a:lumOff val="60000"/>
                  </a:schemeClr>
                </a:solidFill>
              </a:rPr>
              <a:t>为进一步扩大内贸货物跨境运输业务，推进东部陆海丝绸之路经济带建设，落实国家振兴东北老工业基地的战略部署，海关总署决定在现有基础上，增加南沙港、盐田港、蛇口港、福州港、湛江港、厦门港、太仓港为黑龙江省内贸货物跨境运输进境口岸，增加俄罗斯斯拉夫扬卡港为中转口岸。其余事项仍依照海关总署公告</a:t>
            </a:r>
            <a:r>
              <a:rPr lang="en-US" altLang="zh-CN" sz="1600" b="1" dirty="0" smtClean="0">
                <a:solidFill>
                  <a:schemeClr val="accent1">
                    <a:lumMod val="40000"/>
                    <a:lumOff val="60000"/>
                  </a:schemeClr>
                </a:solidFill>
              </a:rPr>
              <a:t>2007</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5</a:t>
            </a:r>
            <a:r>
              <a:rPr lang="zh-CN" altLang="en-US" sz="1600" b="1" dirty="0" smtClean="0">
                <a:solidFill>
                  <a:schemeClr val="accent1">
                    <a:lumMod val="40000"/>
                    <a:lumOff val="60000"/>
                  </a:schemeClr>
                </a:solidFill>
              </a:rPr>
              <a:t>号、</a:t>
            </a:r>
            <a:r>
              <a:rPr lang="en-US" altLang="zh-CN" sz="1600" b="1" dirty="0" smtClean="0">
                <a:solidFill>
                  <a:schemeClr val="accent1">
                    <a:lumMod val="40000"/>
                    <a:lumOff val="60000"/>
                  </a:schemeClr>
                </a:solidFill>
              </a:rPr>
              <a:t>2011</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21</a:t>
            </a:r>
            <a:r>
              <a:rPr lang="zh-CN" altLang="en-US" sz="1600" b="1" dirty="0" smtClean="0">
                <a:solidFill>
                  <a:schemeClr val="accent1">
                    <a:lumMod val="40000"/>
                    <a:lumOff val="60000"/>
                  </a:schemeClr>
                </a:solidFill>
              </a:rPr>
              <a:t>号、</a:t>
            </a:r>
            <a:r>
              <a:rPr lang="en-US" altLang="zh-CN" sz="1600" b="1" dirty="0" smtClean="0">
                <a:solidFill>
                  <a:schemeClr val="accent1">
                    <a:lumMod val="40000"/>
                    <a:lumOff val="60000"/>
                  </a:schemeClr>
                </a:solidFill>
              </a:rPr>
              <a:t>2013</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61</a:t>
            </a:r>
            <a:r>
              <a:rPr lang="zh-CN" altLang="en-US" sz="1600" b="1" dirty="0" smtClean="0">
                <a:solidFill>
                  <a:schemeClr val="accent1">
                    <a:lumMod val="40000"/>
                    <a:lumOff val="60000"/>
                  </a:schemeClr>
                </a:solidFill>
              </a:rPr>
              <a:t>号、</a:t>
            </a:r>
            <a:r>
              <a:rPr lang="en-US" altLang="zh-CN" sz="1600" b="1" dirty="0" smtClean="0">
                <a:solidFill>
                  <a:schemeClr val="accent1">
                    <a:lumMod val="40000"/>
                    <a:lumOff val="60000"/>
                  </a:schemeClr>
                </a:solidFill>
              </a:rPr>
              <a:t>2015</a:t>
            </a:r>
            <a:r>
              <a:rPr lang="zh-CN" altLang="en-US" sz="1600" b="1" dirty="0" smtClean="0">
                <a:solidFill>
                  <a:schemeClr val="accent1">
                    <a:lumMod val="40000"/>
                    <a:lumOff val="60000"/>
                  </a:schemeClr>
                </a:solidFill>
              </a:rPr>
              <a:t>年第</a:t>
            </a:r>
            <a:r>
              <a:rPr lang="en-US" altLang="zh-CN" sz="1600" b="1" dirty="0" smtClean="0">
                <a:solidFill>
                  <a:schemeClr val="accent1">
                    <a:lumMod val="40000"/>
                    <a:lumOff val="60000"/>
                  </a:schemeClr>
                </a:solidFill>
              </a:rPr>
              <a:t>22</a:t>
            </a:r>
            <a:r>
              <a:rPr lang="zh-CN" altLang="en-US" sz="1600" b="1" dirty="0" smtClean="0">
                <a:solidFill>
                  <a:schemeClr val="accent1">
                    <a:lumMod val="40000"/>
                    <a:lumOff val="60000"/>
                  </a:schemeClr>
                </a:solidFill>
              </a:rPr>
              <a:t>号实行。</a:t>
            </a:r>
          </a:p>
          <a:p>
            <a:pPr>
              <a:lnSpc>
                <a:spcPct val="150000"/>
              </a:lnSpc>
            </a:pPr>
            <a:r>
              <a:rPr lang="zh-CN" altLang="en-US" sz="1600" b="1" dirty="0" smtClean="0">
                <a:solidFill>
                  <a:schemeClr val="accent1">
                    <a:lumMod val="40000"/>
                    <a:lumOff val="60000"/>
                  </a:schemeClr>
                </a:solidFill>
              </a:rPr>
              <a:t>　　特此公告。</a:t>
            </a:r>
          </a:p>
          <a:p>
            <a:pPr algn="r">
              <a:lnSpc>
                <a:spcPct val="150000"/>
              </a:lnSpc>
            </a:pPr>
            <a:r>
              <a:rPr lang="zh-CN" altLang="en-US" sz="1600" b="1" dirty="0" smtClean="0">
                <a:solidFill>
                  <a:schemeClr val="accent1">
                    <a:lumMod val="40000"/>
                    <a:lumOff val="60000"/>
                  </a:schemeClr>
                </a:solidFill>
              </a:rPr>
              <a:t>　　海关总署</a:t>
            </a:r>
          </a:p>
          <a:p>
            <a:pPr algn="r">
              <a:lnSpc>
                <a:spcPct val="150000"/>
              </a:lnSpc>
            </a:pPr>
            <a:r>
              <a:rPr lang="zh-CN" altLang="en-US" sz="1600" b="1" dirty="0" smtClean="0">
                <a:solidFill>
                  <a:schemeClr val="accent1">
                    <a:lumMod val="40000"/>
                    <a:lumOff val="60000"/>
                  </a:schemeClr>
                </a:solidFill>
              </a:rPr>
              <a:t>　　</a:t>
            </a:r>
            <a:r>
              <a:rPr lang="en-US" altLang="zh-CN" sz="1600" b="1" dirty="0" smtClean="0">
                <a:solidFill>
                  <a:schemeClr val="accent1">
                    <a:lumMod val="40000"/>
                    <a:lumOff val="60000"/>
                  </a:schemeClr>
                </a:solidFill>
              </a:rPr>
              <a:t>2016</a:t>
            </a:r>
            <a:r>
              <a:rPr lang="zh-CN" altLang="en-US" sz="1600" b="1" dirty="0" smtClean="0">
                <a:solidFill>
                  <a:schemeClr val="accent1">
                    <a:lumMod val="40000"/>
                    <a:lumOff val="60000"/>
                  </a:schemeClr>
                </a:solidFill>
              </a:rPr>
              <a:t>年</a:t>
            </a:r>
            <a:r>
              <a:rPr lang="en-US" altLang="zh-CN" sz="1600" b="1" dirty="0" smtClean="0">
                <a:solidFill>
                  <a:schemeClr val="accent1">
                    <a:lumMod val="40000"/>
                    <a:lumOff val="60000"/>
                  </a:schemeClr>
                </a:solidFill>
              </a:rPr>
              <a:t>12</a:t>
            </a:r>
            <a:r>
              <a:rPr lang="zh-CN" altLang="en-US" sz="1600" b="1" dirty="0" smtClean="0">
                <a:solidFill>
                  <a:schemeClr val="accent1">
                    <a:lumMod val="40000"/>
                    <a:lumOff val="60000"/>
                  </a:schemeClr>
                </a:solidFill>
              </a:rPr>
              <a:t>月</a:t>
            </a:r>
            <a:r>
              <a:rPr lang="en-US" altLang="zh-CN" sz="1600" b="1" dirty="0" smtClean="0">
                <a:solidFill>
                  <a:schemeClr val="accent1">
                    <a:lumMod val="40000"/>
                    <a:lumOff val="60000"/>
                  </a:schemeClr>
                </a:solidFill>
              </a:rPr>
              <a:t>14</a:t>
            </a:r>
            <a:r>
              <a:rPr lang="zh-CN" altLang="en-US" sz="1600" b="1" dirty="0" smtClean="0">
                <a:solidFill>
                  <a:schemeClr val="accent1">
                    <a:lumMod val="40000"/>
                    <a:lumOff val="60000"/>
                  </a:schemeClr>
                </a:solidFill>
              </a:rPr>
              <a:t>日</a:t>
            </a:r>
            <a:endParaRPr lang="zh-CN" altLang="en-US" sz="1600" b="1" dirty="0">
              <a:solidFill>
                <a:schemeClr val="accent1">
                  <a:lumMod val="40000"/>
                  <a:lumOff val="60000"/>
                </a:schemeClr>
              </a:solidFill>
            </a:endParaRPr>
          </a:p>
        </p:txBody>
      </p:sp>
      <p:pic>
        <p:nvPicPr>
          <p:cNvPr id="47105" name="Picture 1"/>
          <p:cNvPicPr>
            <a:picLocks noChangeAspect="1" noChangeArrowheads="1"/>
          </p:cNvPicPr>
          <p:nvPr/>
        </p:nvPicPr>
        <p:blipFill>
          <a:blip r:embed="rId3" cstate="print"/>
          <a:srcRect/>
          <a:stretch>
            <a:fillRect/>
          </a:stretch>
        </p:blipFill>
        <p:spPr bwMode="auto">
          <a:xfrm>
            <a:off x="2798988" y="3654147"/>
            <a:ext cx="6149068" cy="27820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CONTENTSID" val="356"/>
  <p:tag name="MH_SECTIONID" val="357,358,"/>
</p:tagLst>
</file>

<file path=ppt/tags/tag10.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1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3.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4.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ags/tag7.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NUMBER"/>
  <p:tag name="ID" val="547134"/>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ENTRY"/>
  <p:tag name="ID" val="547134"/>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04084853"/>
  <p:tag name="MH_LIBRARY" val="CONTENTS"/>
  <p:tag name="MH_TYPE" val="OTHERS"/>
  <p:tag name="ID" val="54713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25128</TotalTime>
  <Words>4358</Words>
  <Application>Microsoft Office PowerPoint</Application>
  <PresentationFormat>自定义</PresentationFormat>
  <Paragraphs>344</Paragraphs>
  <Slides>51</Slides>
  <Notes>0</Notes>
  <HiddenSlides>0</HiddenSlides>
  <MMClips>0</MMClips>
  <ScaleCrop>false</ScaleCrop>
  <HeadingPairs>
    <vt:vector size="4" baseType="variant">
      <vt:variant>
        <vt:lpstr>主题</vt:lpstr>
      </vt:variant>
      <vt:variant>
        <vt:i4>2</vt:i4>
      </vt:variant>
      <vt:variant>
        <vt:lpstr>幻灯片标题</vt:lpstr>
      </vt:variant>
      <vt:variant>
        <vt:i4>51</vt:i4>
      </vt:variant>
    </vt:vector>
  </HeadingPairs>
  <TitlesOfParts>
    <vt:vector size="53" baseType="lpstr">
      <vt:lpstr>Office 主题</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1773</cp:revision>
  <dcterms:created xsi:type="dcterms:W3CDTF">2014-11-18T07:27:48Z</dcterms:created>
  <dcterms:modified xsi:type="dcterms:W3CDTF">2016-12-29T06:41:19Z</dcterms:modified>
</cp:coreProperties>
</file>