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4.xml" ContentType="application/vnd.openxmlformats-officedocument.presentationml.tags+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86"/>
  </p:notesMasterIdLst>
  <p:handoutMasterIdLst>
    <p:handoutMasterId r:id="rId87"/>
  </p:handoutMasterIdLst>
  <p:sldIdLst>
    <p:sldId id="348" r:id="rId3"/>
    <p:sldId id="354" r:id="rId4"/>
    <p:sldId id="355" r:id="rId5"/>
    <p:sldId id="505" r:id="rId6"/>
    <p:sldId id="506" r:id="rId7"/>
    <p:sldId id="523" r:id="rId8"/>
    <p:sldId id="524" r:id="rId9"/>
    <p:sldId id="525" r:id="rId10"/>
    <p:sldId id="526" r:id="rId11"/>
    <p:sldId id="528" r:id="rId12"/>
    <p:sldId id="529" r:id="rId13"/>
    <p:sldId id="530" r:id="rId14"/>
    <p:sldId id="531" r:id="rId15"/>
    <p:sldId id="268" r:id="rId16"/>
    <p:sldId id="438" r:id="rId17"/>
    <p:sldId id="489" r:id="rId18"/>
    <p:sldId id="490" r:id="rId19"/>
    <p:sldId id="491" r:id="rId20"/>
    <p:sldId id="492" r:id="rId21"/>
    <p:sldId id="493" r:id="rId22"/>
    <p:sldId id="387" r:id="rId23"/>
    <p:sldId id="494" r:id="rId24"/>
    <p:sldId id="495" r:id="rId25"/>
    <p:sldId id="498" r:id="rId26"/>
    <p:sldId id="499" r:id="rId27"/>
    <p:sldId id="500" r:id="rId28"/>
    <p:sldId id="501" r:id="rId29"/>
    <p:sldId id="502" r:id="rId30"/>
    <p:sldId id="503" r:id="rId31"/>
    <p:sldId id="504" r:id="rId32"/>
    <p:sldId id="496" r:id="rId33"/>
    <p:sldId id="497" r:id="rId34"/>
    <p:sldId id="488" r:id="rId35"/>
    <p:sldId id="532" r:id="rId36"/>
    <p:sldId id="533" r:id="rId37"/>
    <p:sldId id="534" r:id="rId38"/>
    <p:sldId id="535" r:id="rId39"/>
    <p:sldId id="536" r:id="rId40"/>
    <p:sldId id="537" r:id="rId41"/>
    <p:sldId id="538" r:id="rId42"/>
    <p:sldId id="539" r:id="rId43"/>
    <p:sldId id="540" r:id="rId44"/>
    <p:sldId id="541" r:id="rId45"/>
    <p:sldId id="313" r:id="rId46"/>
    <p:sldId id="527" r:id="rId47"/>
    <p:sldId id="508" r:id="rId48"/>
    <p:sldId id="509" r:id="rId49"/>
    <p:sldId id="510" r:id="rId50"/>
    <p:sldId id="384" r:id="rId51"/>
    <p:sldId id="511" r:id="rId52"/>
    <p:sldId id="512" r:id="rId53"/>
    <p:sldId id="513" r:id="rId54"/>
    <p:sldId id="514" r:id="rId55"/>
    <p:sldId id="515" r:id="rId56"/>
    <p:sldId id="542" r:id="rId57"/>
    <p:sldId id="543" r:id="rId58"/>
    <p:sldId id="544" r:id="rId59"/>
    <p:sldId id="545" r:id="rId60"/>
    <p:sldId id="435" r:id="rId61"/>
    <p:sldId id="516" r:id="rId62"/>
    <p:sldId id="517" r:id="rId63"/>
    <p:sldId id="518" r:id="rId64"/>
    <p:sldId id="519" r:id="rId65"/>
    <p:sldId id="520" r:id="rId66"/>
    <p:sldId id="521" r:id="rId67"/>
    <p:sldId id="522" r:id="rId68"/>
    <p:sldId id="546" r:id="rId69"/>
    <p:sldId id="547" r:id="rId70"/>
    <p:sldId id="548" r:id="rId71"/>
    <p:sldId id="549" r:id="rId72"/>
    <p:sldId id="550" r:id="rId73"/>
    <p:sldId id="551" r:id="rId74"/>
    <p:sldId id="552" r:id="rId75"/>
    <p:sldId id="553" r:id="rId76"/>
    <p:sldId id="554" r:id="rId77"/>
    <p:sldId id="555" r:id="rId78"/>
    <p:sldId id="556" r:id="rId79"/>
    <p:sldId id="557" r:id="rId80"/>
    <p:sldId id="558" r:id="rId81"/>
    <p:sldId id="559" r:id="rId82"/>
    <p:sldId id="560" r:id="rId83"/>
    <p:sldId id="561" r:id="rId84"/>
    <p:sldId id="421" r:id="rId85"/>
  </p:sldIdLst>
  <p:sldSz cx="12192000" cy="6858000"/>
  <p:notesSz cx="6858000" cy="9144000"/>
  <p:custDataLst>
    <p:tags r:id="rId8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28BCE"/>
    <a:srgbClr val="62A0CA"/>
    <a:srgbClr val="009999"/>
    <a:srgbClr val="FF7182"/>
    <a:srgbClr val="A50021"/>
    <a:srgbClr val="E5B704"/>
    <a:srgbClr val="282728"/>
    <a:srgbClr val="886B02"/>
    <a:srgbClr val="C89E04"/>
    <a:srgbClr val="FFB0B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44" autoAdjust="0"/>
    <p:restoredTop sz="94660"/>
  </p:normalViewPr>
  <p:slideViewPr>
    <p:cSldViewPr snapToGrid="0">
      <p:cViewPr varScale="1">
        <p:scale>
          <a:sx n="89" d="100"/>
          <a:sy n="89" d="100"/>
        </p:scale>
        <p:origin x="-228" y="-96"/>
      </p:cViewPr>
      <p:guideLst>
        <p:guide orient="horz" pos="2160"/>
        <p:guide pos="3840"/>
      </p:guideLst>
    </p:cSldViewPr>
  </p:slideViewPr>
  <p:notesTextViewPr>
    <p:cViewPr>
      <p:scale>
        <a:sx n="1" d="1"/>
        <a:sy n="1" d="1"/>
      </p:scale>
      <p:origin x="0" y="0"/>
    </p:cViewPr>
  </p:notesTextViewPr>
  <p:sorterViewPr>
    <p:cViewPr>
      <p:scale>
        <a:sx n="50" d="100"/>
        <a:sy n="50" d="100"/>
      </p:scale>
      <p:origin x="0" y="-852"/>
    </p:cViewPr>
  </p:sorterViewPr>
  <p:notesViewPr>
    <p:cSldViewPr snapToGrid="0">
      <p:cViewPr varScale="1">
        <p:scale>
          <a:sx n="60" d="100"/>
          <a:sy n="60" d="100"/>
        </p:scale>
        <p:origin x="1632" y="42"/>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ags" Target="tags/tag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pPr/>
              <a:t>2016/12/6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pPr/>
              <a:t>‹#›</a:t>
            </a:fld>
            <a:endParaRPr lang="zh-CN" altLang="en-US"/>
          </a:p>
        </p:txBody>
      </p:sp>
    </p:spTree>
    <p:extLst>
      <p:ext uri="{BB962C8B-B14F-4D97-AF65-F5344CB8AC3E}">
        <p14:creationId xmlns="" xmlns:p14="http://schemas.microsoft.com/office/powerpoint/2010/main" val="1176732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pPr/>
              <a:t>2016/12/6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pPr/>
              <a:t>‹#›</a:t>
            </a:fld>
            <a:endParaRPr lang="zh-CN" altLang="en-US"/>
          </a:p>
        </p:txBody>
      </p:sp>
    </p:spTree>
    <p:extLst>
      <p:ext uri="{BB962C8B-B14F-4D97-AF65-F5344CB8AC3E}">
        <p14:creationId xmlns="" xmlns:p14="http://schemas.microsoft.com/office/powerpoint/2010/main" val="3876888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文框 6"/>
          <p:cNvSpPr/>
          <p:nvPr userDrawn="1"/>
        </p:nvSpPr>
        <p:spPr>
          <a:xfrm>
            <a:off x="3611128" y="4622104"/>
            <a:ext cx="4969744" cy="826718"/>
          </a:xfrm>
          <a:prstGeom prst="frame">
            <a:avLst>
              <a:gd name="adj1" fmla="val 7305"/>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userDrawn="1"/>
        </p:nvGrpSpPr>
        <p:grpSpPr>
          <a:xfrm>
            <a:off x="2951549" y="1189973"/>
            <a:ext cx="6288903" cy="1974769"/>
            <a:chOff x="2951550" y="1189973"/>
            <a:chExt cx="6288903" cy="1974769"/>
          </a:xfrm>
          <a:solidFill>
            <a:schemeClr val="bg1">
              <a:lumMod val="50000"/>
            </a:schemeClr>
          </a:solidFill>
        </p:grpSpPr>
        <p:sp>
          <p:nvSpPr>
            <p:cNvPr id="8" name="L 形 7"/>
            <p:cNvSpPr/>
            <p:nvPr userDrawn="1"/>
          </p:nvSpPr>
          <p:spPr>
            <a:xfrm rot="16200000">
              <a:off x="8544841" y="2469131"/>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p:cNvSpPr/>
            <p:nvPr userDrawn="1"/>
          </p:nvSpPr>
          <p:spPr>
            <a:xfrm rot="5400000">
              <a:off x="2945704" y="1195819"/>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等于号 27"/>
          <p:cNvSpPr/>
          <p:nvPr userDrawn="1"/>
        </p:nvSpPr>
        <p:spPr>
          <a:xfrm>
            <a:off x="2507294" y="1436988"/>
            <a:ext cx="7177413" cy="5012580"/>
          </a:xfrm>
          <a:prstGeom prst="mathEqual">
            <a:avLst>
              <a:gd name="adj1" fmla="val 0"/>
              <a:gd name="adj2" fmla="val 11760"/>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 xmlns:p14="http://schemas.microsoft.com/office/powerpoint/2010/main" val="462104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998271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矩形 1"/>
          <p:cNvSpPr/>
          <p:nvPr userDrawn="1"/>
        </p:nvSpPr>
        <p:spPr>
          <a:xfrm>
            <a:off x="76200" y="76199"/>
            <a:ext cx="12192000" cy="6858000"/>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92608" y="268223"/>
            <a:ext cx="11759184" cy="6473952"/>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49663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27785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59506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224460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735DF084-378A-4C58-B603-380AFBB4388B}" type="datetimeFigureOut">
              <a:rPr lang="zh-CN" altLang="en-US"/>
              <a:pPr>
                <a:defRPr/>
              </a:pPr>
              <a:t>2016/12/6</a:t>
            </a:fld>
            <a:endParaRPr lang="zh-CN" altLang="en-US"/>
          </a:p>
        </p:txBody>
      </p:sp>
      <p:sp>
        <p:nvSpPr>
          <p:cNvPr id="4"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E9AD3DE0-B2CB-43EB-AE94-F8E254FFCA8A}" type="slidenum">
              <a:rPr lang="zh-CN" altLang="en-US"/>
              <a:pPr>
                <a:defRPr/>
              </a:pPr>
              <a:t>‹#›</a:t>
            </a:fld>
            <a:endParaRPr lang="zh-CN" altLang="en-US"/>
          </a:p>
        </p:txBody>
      </p:sp>
    </p:spTree>
    <p:extLst>
      <p:ext uri="{BB962C8B-B14F-4D97-AF65-F5344CB8AC3E}">
        <p14:creationId xmlns="" xmlns:p14="http://schemas.microsoft.com/office/powerpoint/2010/main" val="85247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403E5D48-FA31-460B-9DC8-1EA4E463DC25}" type="datetimeFigureOut">
              <a:rPr lang="zh-CN" altLang="en-US"/>
              <a:pPr>
                <a:defRPr/>
              </a:pPr>
              <a:t>2016/12/6</a:t>
            </a:fld>
            <a:endParaRPr lang="zh-CN" altLang="en-US"/>
          </a:p>
        </p:txBody>
      </p:sp>
      <p:sp>
        <p:nvSpPr>
          <p:cNvPr id="3"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DCCB3923-671B-4437-A54D-412C0AB270E8}" type="slidenum">
              <a:rPr lang="zh-CN" altLang="en-US"/>
              <a:pPr>
                <a:defRPr/>
              </a:pPr>
              <a:t>‹#›</a:t>
            </a:fld>
            <a:endParaRPr lang="zh-CN" altLang="en-US"/>
          </a:p>
        </p:txBody>
      </p:sp>
    </p:spTree>
    <p:extLst>
      <p:ext uri="{BB962C8B-B14F-4D97-AF65-F5344CB8AC3E}">
        <p14:creationId xmlns="" xmlns:p14="http://schemas.microsoft.com/office/powerpoint/2010/main" val="2703450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10" cstate="print"/>
          <a:stretch>
            <a:fillRect/>
          </a:stretch>
        </p:blipFill>
        <p:spPr>
          <a:xfrm>
            <a:off x="443392" y="364050"/>
            <a:ext cx="1973236" cy="500201"/>
          </a:xfrm>
          <a:prstGeom prst="rect">
            <a:avLst/>
          </a:prstGeom>
        </p:spPr>
      </p:pic>
    </p:spTree>
    <p:extLst>
      <p:ext uri="{BB962C8B-B14F-4D97-AF65-F5344CB8AC3E}">
        <p14:creationId xmlns="" xmlns:p14="http://schemas.microsoft.com/office/powerpoint/2010/main" val="2662940448"/>
      </p:ext>
    </p:extLst>
  </p:cSld>
  <p:clrMap bg1="lt1" tx1="dk1" bg2="lt2" tx2="dk2" accent1="accent1" accent2="accent2" accent3="accent3" accent4="accent4" accent5="accent5" accent6="accent6" hlink="hlink" folHlink="folHlink"/>
  <p:sldLayoutIdLst>
    <p:sldLayoutId id="2147483670" r:id="rId1"/>
    <p:sldLayoutId id="2147483673" r:id="rId2"/>
    <p:sldLayoutId id="2147483675" r:id="rId3"/>
    <p:sldLayoutId id="2147483676" r:id="rId4"/>
    <p:sldLayoutId id="2147483650" r:id="rId5"/>
    <p:sldLayoutId id="2147483671" r:id="rId6"/>
    <p:sldLayoutId id="2147483678"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BBF5AF-29BE-4E66-9512-3D395F00FE10}" type="datetimeFigureOut">
              <a:rPr lang="zh-CN" altLang="en-US" smtClean="0"/>
              <a:pPr/>
              <a:t>2016/12/6</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5D8254-0DFD-4586-8026-981EDB31486C}" type="slidenum">
              <a:rPr lang="zh-CN" altLang="en-US" smtClean="0"/>
              <a:pPr/>
              <a:t>‹#›</a:t>
            </a:fld>
            <a:endParaRPr lang="zh-CN" altLang="en-US"/>
          </a:p>
        </p:txBody>
      </p:sp>
      <p:pic>
        <p:nvPicPr>
          <p:cNvPr id="7" name="图片 6" descr="图片12.png"/>
          <p:cNvPicPr>
            <a:picLocks noChangeAspect="1"/>
          </p:cNvPicPr>
          <p:nvPr/>
        </p:nvPicPr>
        <p:blipFill>
          <a:blip r:embed="rId13" cstate="print"/>
          <a:stretch>
            <a:fillRect/>
          </a:stretch>
        </p:blipFill>
        <p:spPr>
          <a:xfrm>
            <a:off x="236563" y="189878"/>
            <a:ext cx="2016780" cy="511240"/>
          </a:xfrm>
          <a:prstGeom prst="rect">
            <a:avLst/>
          </a:prstGeom>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20013;&#21326;&#20154;&#27665;&#20849;&#21644;&#22269;&#36827;&#20986;&#21475;&#31246;&#21017;&#26412;&#22269;&#23376;&#30446;&#27880;&#37322;&#65288;2016&#24180;&#26032;&#22686;&#21644;&#35843;&#25972;&#37096;&#20998;&#8545;&#65289;.doc" TargetMode="External"/><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16&#20844;&#21578;64&#21495;fj.tif" TargetMode="Externa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hyperlink" Target="&#24402;&#31867;&#20808;&#20363;&#26597;&#35810;&#21151;&#33021;&#25805;&#20316;&#35828;&#26126;.doc" TargetMode="External"/><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21152;&#24037;&#36152;&#26131;&#39033;&#19979;&#36827;&#21475;&#28040;&#32791;&#24615;&#29289;&#26009;&#30003;&#25253;&#34920;.jpg" TargetMode="Externa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hyperlink" Target="P020161110596987761809.doc" TargetMode="Externa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2 (1).jpg"/>
          <p:cNvPicPr>
            <a:picLocks noChangeAspect="1"/>
          </p:cNvPicPr>
          <p:nvPr/>
        </p:nvPicPr>
        <p:blipFill>
          <a:blip r:embed="rId2" cstate="print"/>
          <a:stretch>
            <a:fillRect/>
          </a:stretch>
        </p:blipFill>
        <p:spPr>
          <a:xfrm>
            <a:off x="-1" y="0"/>
            <a:ext cx="12192001" cy="6858000"/>
          </a:xfrm>
          <a:prstGeom prst="rect">
            <a:avLst/>
          </a:prstGeom>
        </p:spPr>
      </p:pic>
      <p:pic>
        <p:nvPicPr>
          <p:cNvPr id="10" name="图片 9" descr="图片12.png"/>
          <p:cNvPicPr>
            <a:picLocks noChangeAspect="1"/>
          </p:cNvPicPr>
          <p:nvPr/>
        </p:nvPicPr>
        <p:blipFill>
          <a:blip r:embed="rId3" cstate="print"/>
          <a:stretch>
            <a:fillRect/>
          </a:stretch>
        </p:blipFill>
        <p:spPr>
          <a:xfrm>
            <a:off x="367192" y="353165"/>
            <a:ext cx="2038550" cy="516758"/>
          </a:xfrm>
          <a:prstGeom prst="rect">
            <a:avLst/>
          </a:prstGeom>
        </p:spPr>
      </p:pic>
      <p:sp>
        <p:nvSpPr>
          <p:cNvPr id="11" name="椭圆 10"/>
          <p:cNvSpPr/>
          <p:nvPr/>
        </p:nvSpPr>
        <p:spPr>
          <a:xfrm>
            <a:off x="4099282" y="1132072"/>
            <a:ext cx="3668944" cy="3668936"/>
          </a:xfrm>
          <a:prstGeom prst="ellipse">
            <a:avLst/>
          </a:prstGeom>
          <a:solidFill>
            <a:srgbClr val="FFC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2" name="椭圆 11"/>
          <p:cNvSpPr/>
          <p:nvPr/>
        </p:nvSpPr>
        <p:spPr>
          <a:xfrm>
            <a:off x="4185828" y="1237182"/>
            <a:ext cx="3458724" cy="3458716"/>
          </a:xfrm>
          <a:prstGeom prst="ellipse">
            <a:avLst/>
          </a:prstGeom>
          <a:solidFill>
            <a:srgbClr val="FFC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3" name="文本框 4"/>
          <p:cNvSpPr txBox="1"/>
          <p:nvPr/>
        </p:nvSpPr>
        <p:spPr>
          <a:xfrm>
            <a:off x="4098742" y="2243107"/>
            <a:ext cx="3650982" cy="1546577"/>
          </a:xfrm>
          <a:prstGeom prst="rect">
            <a:avLst/>
          </a:prstGeom>
          <a:noFill/>
        </p:spPr>
        <p:txBody>
          <a:bodyPr wrap="square" rtlCol="0">
            <a:spAutoFit/>
          </a:bodyPr>
          <a:lstStyle/>
          <a:p>
            <a:pPr algn="ctr"/>
            <a:r>
              <a:rPr lang="en-US" altLang="zh-CN" sz="4725" b="1" dirty="0" smtClean="0">
                <a:solidFill>
                  <a:schemeClr val="bg1"/>
                </a:solidFill>
              </a:rPr>
              <a:t>2016</a:t>
            </a:r>
            <a:r>
              <a:rPr lang="zh-CN" altLang="en-US" sz="4725" b="1" dirty="0" smtClean="0">
                <a:solidFill>
                  <a:schemeClr val="bg1"/>
                </a:solidFill>
              </a:rPr>
              <a:t>年</a:t>
            </a:r>
            <a:r>
              <a:rPr lang="en-US" altLang="zh-CN" sz="4725" b="1" dirty="0" smtClean="0">
                <a:solidFill>
                  <a:schemeClr val="bg1"/>
                </a:solidFill>
              </a:rPr>
              <a:t>11</a:t>
            </a:r>
            <a:r>
              <a:rPr lang="zh-CN" altLang="en-US" sz="4725" b="1" dirty="0" smtClean="0">
                <a:solidFill>
                  <a:schemeClr val="bg1"/>
                </a:solidFill>
              </a:rPr>
              <a:t>月</a:t>
            </a:r>
            <a:endParaRPr lang="en-US" altLang="zh-CN" sz="4725" b="1" dirty="0" smtClean="0">
              <a:solidFill>
                <a:schemeClr val="bg1"/>
              </a:solidFill>
            </a:endParaRPr>
          </a:p>
          <a:p>
            <a:pPr algn="ctr"/>
            <a:r>
              <a:rPr lang="zh-CN" altLang="en-US" sz="4725" b="1" dirty="0" smtClean="0">
                <a:solidFill>
                  <a:schemeClr val="bg1"/>
                </a:solidFill>
              </a:rPr>
              <a:t>进出口月刊</a:t>
            </a:r>
            <a:endParaRPr lang="zh-CN" altLang="en-US" sz="4725" b="1" dirty="0">
              <a:solidFill>
                <a:schemeClr val="bg1"/>
              </a:solidFill>
            </a:endParaRPr>
          </a:p>
        </p:txBody>
      </p:sp>
      <p:cxnSp>
        <p:nvCxnSpPr>
          <p:cNvPr id="14" name="直接连接符 13"/>
          <p:cNvCxnSpPr/>
          <p:nvPr/>
        </p:nvCxnSpPr>
        <p:spPr>
          <a:xfrm flipV="1">
            <a:off x="4764191" y="3657306"/>
            <a:ext cx="3196188" cy="12254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709323" y="972300"/>
            <a:ext cx="3376211" cy="10705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078844" y="771402"/>
            <a:ext cx="3196188" cy="12254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454483" y="3657306"/>
            <a:ext cx="3303173" cy="15928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106070" y="947056"/>
            <a:ext cx="774412" cy="774410"/>
          </a:xfrm>
          <a:prstGeom prst="ellipse">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r>
              <a:rPr lang="zh-CN" altLang="en-US" sz="1103" dirty="0" smtClean="0"/>
              <a:t>德意道通</a:t>
            </a:r>
            <a:endParaRPr lang="zh-CN" altLang="en-US" sz="1103" dirty="0"/>
          </a:p>
        </p:txBody>
      </p:sp>
      <p:sp>
        <p:nvSpPr>
          <p:cNvPr id="23" name="等腰三角形 22"/>
          <p:cNvSpPr/>
          <p:nvPr/>
        </p:nvSpPr>
        <p:spPr>
          <a:xfrm rot="19141681" flipV="1">
            <a:off x="4390051" y="1195356"/>
            <a:ext cx="389868" cy="74419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4" name="等腰三角形 23"/>
          <p:cNvSpPr/>
          <p:nvPr/>
        </p:nvSpPr>
        <p:spPr>
          <a:xfrm rot="1504876" flipV="1">
            <a:off x="7644641" y="3651436"/>
            <a:ext cx="204649" cy="56965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5" name="等腰三角形 24"/>
          <p:cNvSpPr/>
          <p:nvPr/>
        </p:nvSpPr>
        <p:spPr>
          <a:xfrm rot="14409808" flipV="1">
            <a:off x="4706553" y="4479550"/>
            <a:ext cx="263112" cy="43269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6" name="等腰三角形 25"/>
          <p:cNvSpPr/>
          <p:nvPr/>
        </p:nvSpPr>
        <p:spPr>
          <a:xfrm rot="5400000">
            <a:off x="11247363" y="5782523"/>
            <a:ext cx="607576" cy="523773"/>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7" name="等腰三角形 26"/>
          <p:cNvSpPr/>
          <p:nvPr/>
        </p:nvSpPr>
        <p:spPr>
          <a:xfrm rot="16200000" flipV="1">
            <a:off x="2953125" y="2969727"/>
            <a:ext cx="389868" cy="74419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8" name="等腰三角形 27"/>
          <p:cNvSpPr/>
          <p:nvPr/>
        </p:nvSpPr>
        <p:spPr>
          <a:xfrm rot="1504876" flipV="1">
            <a:off x="7731727" y="1136837"/>
            <a:ext cx="204649" cy="56965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9" name="等腰三角形 28"/>
          <p:cNvSpPr/>
          <p:nvPr/>
        </p:nvSpPr>
        <p:spPr>
          <a:xfrm rot="4243740" flipV="1">
            <a:off x="8394522" y="2477808"/>
            <a:ext cx="378616" cy="61625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30" name="TextBox 29"/>
          <p:cNvSpPr txBox="1"/>
          <p:nvPr/>
        </p:nvSpPr>
        <p:spPr>
          <a:xfrm>
            <a:off x="10308772" y="5856515"/>
            <a:ext cx="849085" cy="369332"/>
          </a:xfrm>
          <a:prstGeom prst="rect">
            <a:avLst/>
          </a:prstGeom>
          <a:noFill/>
        </p:spPr>
        <p:txBody>
          <a:bodyPr wrap="square" rtlCol="0">
            <a:spAutoFit/>
          </a:bodyPr>
          <a:lstStyle/>
          <a:p>
            <a:r>
              <a:rPr lang="en-US" altLang="zh-CN" b="1" dirty="0" smtClean="0">
                <a:solidFill>
                  <a:schemeClr val="bg1"/>
                </a:solidFill>
              </a:rPr>
              <a:t>BY:JAN</a:t>
            </a:r>
            <a:endParaRPr lang="zh-CN" altLang="en-US" b="1" dirty="0">
              <a:solidFill>
                <a:schemeClr val="bg1"/>
              </a:solidFill>
            </a:endParaRPr>
          </a:p>
        </p:txBody>
      </p:sp>
    </p:spTree>
    <p:extLst>
      <p:ext uri="{BB962C8B-B14F-4D97-AF65-F5344CB8AC3E}">
        <p14:creationId xmlns="" xmlns:p14="http://schemas.microsoft.com/office/powerpoint/2010/main" val="4251355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90"/>
                                          </p:val>
                                        </p:tav>
                                        <p:tav tm="100000">
                                          <p:val>
                                            <p:fltVal val="0"/>
                                          </p:val>
                                        </p:tav>
                                      </p:tavLst>
                                    </p:anim>
                                    <p:animEffect transition="in" filter="fade">
                                      <p:cBhvr>
                                        <p:cTn id="10" dur="500"/>
                                        <p:tgtEl>
                                          <p:spTgt spid="12"/>
                                        </p:tgtEl>
                                      </p:cBhvr>
                                    </p:animEffect>
                                  </p:childTnLst>
                                </p:cTn>
                              </p:par>
                              <p:par>
                                <p:cTn id="11" presetID="22" presetClass="entr" presetSubtype="4" fill="hold"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2" fill="hold" nodeType="withEffect">
                                  <p:stCondLst>
                                    <p:cond delay="250"/>
                                  </p:stCondLst>
                                  <p:childTnLst>
                                    <p:set>
                                      <p:cBhvr>
                                        <p:cTn id="15" dur="1" fill="hold">
                                          <p:stCondLst>
                                            <p:cond delay="0"/>
                                          </p:stCondLst>
                                        </p:cTn>
                                        <p:tgtEl>
                                          <p:spTgt spid="20"/>
                                        </p:tgtEl>
                                        <p:attrNameLst>
                                          <p:attrName>style.visibility</p:attrName>
                                        </p:attrNameLst>
                                      </p:cBhvr>
                                      <p:to>
                                        <p:strVal val="visible"/>
                                      </p:to>
                                    </p:set>
                                    <p:animEffect transition="in" filter="wipe(right)">
                                      <p:cBhvr>
                                        <p:cTn id="16" dur="500"/>
                                        <p:tgtEl>
                                          <p:spTgt spid="20"/>
                                        </p:tgtEl>
                                      </p:cBhvr>
                                    </p:animEffect>
                                  </p:childTnLst>
                                </p:cTn>
                              </p:par>
                              <p:par>
                                <p:cTn id="17" presetID="22" presetClass="entr" presetSubtype="4" fill="hold" nodeType="withEffect">
                                  <p:stCondLst>
                                    <p:cond delay="25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1" fill="hold"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 calcmode="lin" valueType="num">
                                      <p:cBhvr>
                                        <p:cTn id="25" dur="250" fill="hold"/>
                                        <p:tgtEl>
                                          <p:spTgt spid="23"/>
                                        </p:tgtEl>
                                        <p:attrNameLst>
                                          <p:attrName>ppt_w</p:attrName>
                                        </p:attrNameLst>
                                      </p:cBhvr>
                                      <p:tavLst>
                                        <p:tav tm="0">
                                          <p:val>
                                            <p:fltVal val="0"/>
                                          </p:val>
                                        </p:tav>
                                        <p:tav tm="100000">
                                          <p:val>
                                            <p:strVal val="#ppt_w"/>
                                          </p:val>
                                        </p:tav>
                                      </p:tavLst>
                                    </p:anim>
                                    <p:anim calcmode="lin" valueType="num">
                                      <p:cBhvr>
                                        <p:cTn id="26" dur="250" fill="hold"/>
                                        <p:tgtEl>
                                          <p:spTgt spid="23"/>
                                        </p:tgtEl>
                                        <p:attrNameLst>
                                          <p:attrName>ppt_h</p:attrName>
                                        </p:attrNameLst>
                                      </p:cBhvr>
                                      <p:tavLst>
                                        <p:tav tm="0">
                                          <p:val>
                                            <p:fltVal val="0"/>
                                          </p:val>
                                        </p:tav>
                                        <p:tav tm="100000">
                                          <p:val>
                                            <p:strVal val="#ppt_h"/>
                                          </p:val>
                                        </p:tav>
                                      </p:tavLst>
                                    </p:anim>
                                    <p:animEffect transition="in" filter="fade">
                                      <p:cBhvr>
                                        <p:cTn id="27" dur="250"/>
                                        <p:tgtEl>
                                          <p:spTgt spid="23"/>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 calcmode="lin" valueType="num">
                                      <p:cBhvr>
                                        <p:cTn id="30" dur="250" fill="hold"/>
                                        <p:tgtEl>
                                          <p:spTgt spid="25"/>
                                        </p:tgtEl>
                                        <p:attrNameLst>
                                          <p:attrName>ppt_w</p:attrName>
                                        </p:attrNameLst>
                                      </p:cBhvr>
                                      <p:tavLst>
                                        <p:tav tm="0">
                                          <p:val>
                                            <p:fltVal val="0"/>
                                          </p:val>
                                        </p:tav>
                                        <p:tav tm="100000">
                                          <p:val>
                                            <p:strVal val="#ppt_w"/>
                                          </p:val>
                                        </p:tav>
                                      </p:tavLst>
                                    </p:anim>
                                    <p:anim calcmode="lin" valueType="num">
                                      <p:cBhvr>
                                        <p:cTn id="31" dur="250" fill="hold"/>
                                        <p:tgtEl>
                                          <p:spTgt spid="25"/>
                                        </p:tgtEl>
                                        <p:attrNameLst>
                                          <p:attrName>ppt_h</p:attrName>
                                        </p:attrNameLst>
                                      </p:cBhvr>
                                      <p:tavLst>
                                        <p:tav tm="0">
                                          <p:val>
                                            <p:fltVal val="0"/>
                                          </p:val>
                                        </p:tav>
                                        <p:tav tm="100000">
                                          <p:val>
                                            <p:strVal val="#ppt_h"/>
                                          </p:val>
                                        </p:tav>
                                      </p:tavLst>
                                    </p:anim>
                                    <p:animEffect transition="in" filter="fade">
                                      <p:cBhvr>
                                        <p:cTn id="32" dur="250"/>
                                        <p:tgtEl>
                                          <p:spTgt spid="25"/>
                                        </p:tgtEl>
                                      </p:cBhvr>
                                    </p:animEffect>
                                  </p:childTnLst>
                                </p:cTn>
                              </p:par>
                              <p:par>
                                <p:cTn id="33" presetID="53" presetClass="entr" presetSubtype="16" fill="hold" grpId="0" nodeType="withEffect">
                                  <p:stCondLst>
                                    <p:cond delay="250"/>
                                  </p:stCondLst>
                                  <p:childTnLst>
                                    <p:set>
                                      <p:cBhvr>
                                        <p:cTn id="34" dur="1" fill="hold">
                                          <p:stCondLst>
                                            <p:cond delay="0"/>
                                          </p:stCondLst>
                                        </p:cTn>
                                        <p:tgtEl>
                                          <p:spTgt spid="24"/>
                                        </p:tgtEl>
                                        <p:attrNameLst>
                                          <p:attrName>style.visibility</p:attrName>
                                        </p:attrNameLst>
                                      </p:cBhvr>
                                      <p:to>
                                        <p:strVal val="visible"/>
                                      </p:to>
                                    </p:set>
                                    <p:anim calcmode="lin" valueType="num">
                                      <p:cBhvr>
                                        <p:cTn id="35" dur="250" fill="hold"/>
                                        <p:tgtEl>
                                          <p:spTgt spid="24"/>
                                        </p:tgtEl>
                                        <p:attrNameLst>
                                          <p:attrName>ppt_w</p:attrName>
                                        </p:attrNameLst>
                                      </p:cBhvr>
                                      <p:tavLst>
                                        <p:tav tm="0">
                                          <p:val>
                                            <p:fltVal val="0"/>
                                          </p:val>
                                        </p:tav>
                                        <p:tav tm="100000">
                                          <p:val>
                                            <p:strVal val="#ppt_w"/>
                                          </p:val>
                                        </p:tav>
                                      </p:tavLst>
                                    </p:anim>
                                    <p:anim calcmode="lin" valueType="num">
                                      <p:cBhvr>
                                        <p:cTn id="36" dur="250" fill="hold"/>
                                        <p:tgtEl>
                                          <p:spTgt spid="24"/>
                                        </p:tgtEl>
                                        <p:attrNameLst>
                                          <p:attrName>ppt_h</p:attrName>
                                        </p:attrNameLst>
                                      </p:cBhvr>
                                      <p:tavLst>
                                        <p:tav tm="0">
                                          <p:val>
                                            <p:fltVal val="0"/>
                                          </p:val>
                                        </p:tav>
                                        <p:tav tm="100000">
                                          <p:val>
                                            <p:strVal val="#ppt_h"/>
                                          </p:val>
                                        </p:tav>
                                      </p:tavLst>
                                    </p:anim>
                                    <p:animEffect transition="in" filter="fade">
                                      <p:cBhvr>
                                        <p:cTn id="37" dur="250"/>
                                        <p:tgtEl>
                                          <p:spTgt spid="2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27"/>
                                        </p:tgtEl>
                                        <p:attrNameLst>
                                          <p:attrName>style.visibility</p:attrName>
                                        </p:attrNameLst>
                                      </p:cBhvr>
                                      <p:to>
                                        <p:strVal val="visible"/>
                                      </p:to>
                                    </p:set>
                                    <p:anim calcmode="lin" valueType="num">
                                      <p:cBhvr>
                                        <p:cTn id="40" dur="250" fill="hold"/>
                                        <p:tgtEl>
                                          <p:spTgt spid="27"/>
                                        </p:tgtEl>
                                        <p:attrNameLst>
                                          <p:attrName>ppt_w</p:attrName>
                                        </p:attrNameLst>
                                      </p:cBhvr>
                                      <p:tavLst>
                                        <p:tav tm="0">
                                          <p:val>
                                            <p:fltVal val="0"/>
                                          </p:val>
                                        </p:tav>
                                        <p:tav tm="100000">
                                          <p:val>
                                            <p:strVal val="#ppt_w"/>
                                          </p:val>
                                        </p:tav>
                                      </p:tavLst>
                                    </p:anim>
                                    <p:anim calcmode="lin" valueType="num">
                                      <p:cBhvr>
                                        <p:cTn id="41" dur="250" fill="hold"/>
                                        <p:tgtEl>
                                          <p:spTgt spid="27"/>
                                        </p:tgtEl>
                                        <p:attrNameLst>
                                          <p:attrName>ppt_h</p:attrName>
                                        </p:attrNameLst>
                                      </p:cBhvr>
                                      <p:tavLst>
                                        <p:tav tm="0">
                                          <p:val>
                                            <p:fltVal val="0"/>
                                          </p:val>
                                        </p:tav>
                                        <p:tav tm="100000">
                                          <p:val>
                                            <p:strVal val="#ppt_h"/>
                                          </p:val>
                                        </p:tav>
                                      </p:tavLst>
                                    </p:anim>
                                    <p:animEffect transition="in" filter="fade">
                                      <p:cBhvr>
                                        <p:cTn id="42" dur="250"/>
                                        <p:tgtEl>
                                          <p:spTgt spid="27"/>
                                        </p:tgtEl>
                                      </p:cBhvr>
                                    </p:animEffect>
                                  </p:childTnLst>
                                </p:cTn>
                              </p:par>
                              <p:par>
                                <p:cTn id="43" presetID="53" presetClass="entr" presetSubtype="16" fill="hold" grpId="0" nodeType="withEffect">
                                  <p:stCondLst>
                                    <p:cond delay="250"/>
                                  </p:stCondLst>
                                  <p:childTnLst>
                                    <p:set>
                                      <p:cBhvr>
                                        <p:cTn id="44" dur="1" fill="hold">
                                          <p:stCondLst>
                                            <p:cond delay="0"/>
                                          </p:stCondLst>
                                        </p:cTn>
                                        <p:tgtEl>
                                          <p:spTgt spid="28"/>
                                        </p:tgtEl>
                                        <p:attrNameLst>
                                          <p:attrName>style.visibility</p:attrName>
                                        </p:attrNameLst>
                                      </p:cBhvr>
                                      <p:to>
                                        <p:strVal val="visible"/>
                                      </p:to>
                                    </p:set>
                                    <p:anim calcmode="lin" valueType="num">
                                      <p:cBhvr>
                                        <p:cTn id="45" dur="250" fill="hold"/>
                                        <p:tgtEl>
                                          <p:spTgt spid="28"/>
                                        </p:tgtEl>
                                        <p:attrNameLst>
                                          <p:attrName>ppt_w</p:attrName>
                                        </p:attrNameLst>
                                      </p:cBhvr>
                                      <p:tavLst>
                                        <p:tav tm="0">
                                          <p:val>
                                            <p:fltVal val="0"/>
                                          </p:val>
                                        </p:tav>
                                        <p:tav tm="100000">
                                          <p:val>
                                            <p:strVal val="#ppt_w"/>
                                          </p:val>
                                        </p:tav>
                                      </p:tavLst>
                                    </p:anim>
                                    <p:anim calcmode="lin" valueType="num">
                                      <p:cBhvr>
                                        <p:cTn id="46" dur="250" fill="hold"/>
                                        <p:tgtEl>
                                          <p:spTgt spid="28"/>
                                        </p:tgtEl>
                                        <p:attrNameLst>
                                          <p:attrName>ppt_h</p:attrName>
                                        </p:attrNameLst>
                                      </p:cBhvr>
                                      <p:tavLst>
                                        <p:tav tm="0">
                                          <p:val>
                                            <p:fltVal val="0"/>
                                          </p:val>
                                        </p:tav>
                                        <p:tav tm="100000">
                                          <p:val>
                                            <p:strVal val="#ppt_h"/>
                                          </p:val>
                                        </p:tav>
                                      </p:tavLst>
                                    </p:anim>
                                    <p:animEffect transition="in" filter="fade">
                                      <p:cBhvr>
                                        <p:cTn id="47" dur="250"/>
                                        <p:tgtEl>
                                          <p:spTgt spid="28"/>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29"/>
                                        </p:tgtEl>
                                        <p:attrNameLst>
                                          <p:attrName>style.visibility</p:attrName>
                                        </p:attrNameLst>
                                      </p:cBhvr>
                                      <p:to>
                                        <p:strVal val="visible"/>
                                      </p:to>
                                    </p:set>
                                    <p:anim calcmode="lin" valueType="num">
                                      <p:cBhvr>
                                        <p:cTn id="50" dur="250" fill="hold"/>
                                        <p:tgtEl>
                                          <p:spTgt spid="29"/>
                                        </p:tgtEl>
                                        <p:attrNameLst>
                                          <p:attrName>ppt_w</p:attrName>
                                        </p:attrNameLst>
                                      </p:cBhvr>
                                      <p:tavLst>
                                        <p:tav tm="0">
                                          <p:val>
                                            <p:fltVal val="0"/>
                                          </p:val>
                                        </p:tav>
                                        <p:tav tm="100000">
                                          <p:val>
                                            <p:strVal val="#ppt_w"/>
                                          </p:val>
                                        </p:tav>
                                      </p:tavLst>
                                    </p:anim>
                                    <p:anim calcmode="lin" valueType="num">
                                      <p:cBhvr>
                                        <p:cTn id="51" dur="250" fill="hold"/>
                                        <p:tgtEl>
                                          <p:spTgt spid="29"/>
                                        </p:tgtEl>
                                        <p:attrNameLst>
                                          <p:attrName>ppt_h</p:attrName>
                                        </p:attrNameLst>
                                      </p:cBhvr>
                                      <p:tavLst>
                                        <p:tav tm="0">
                                          <p:val>
                                            <p:fltVal val="0"/>
                                          </p:val>
                                        </p:tav>
                                        <p:tav tm="100000">
                                          <p:val>
                                            <p:strVal val="#ppt_h"/>
                                          </p:val>
                                        </p:tav>
                                      </p:tavLst>
                                    </p:anim>
                                    <p:animEffect transition="in" filter="fade">
                                      <p:cBhvr>
                                        <p:cTn id="52"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3" grpId="0" animBg="1"/>
      <p:bldP spid="24" grpId="0" animBg="1"/>
      <p:bldP spid="25" grpId="0" animBg="1"/>
      <p:bldP spid="27" grpId="0" animBg="1"/>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5" name="矩形 4"/>
          <p:cNvSpPr/>
          <p:nvPr/>
        </p:nvSpPr>
        <p:spPr>
          <a:xfrm>
            <a:off x="839097" y="920065"/>
            <a:ext cx="10660827" cy="5632311"/>
          </a:xfrm>
          <a:prstGeom prst="rect">
            <a:avLst/>
          </a:prstGeom>
        </p:spPr>
        <p:txBody>
          <a:bodyPr wrap="square">
            <a:spAutoFit/>
          </a:bodyPr>
          <a:lstStyle/>
          <a:p>
            <a:pPr>
              <a:lnSpc>
                <a:spcPct val="150000"/>
              </a:lnSpc>
            </a:pPr>
            <a:r>
              <a:rPr lang="zh-CN" altLang="en-US" sz="1600" b="1" dirty="0" smtClean="0">
                <a:solidFill>
                  <a:schemeClr val="accent1">
                    <a:lumMod val="60000"/>
                    <a:lumOff val="40000"/>
                  </a:schemeClr>
                </a:solidFill>
              </a:rPr>
              <a:t>　     三、区域内企业开展委内加工业务，应设立委内加工专用电子账册（</a:t>
            </a:r>
            <a:r>
              <a:rPr lang="en-US" altLang="zh-CN" sz="1600" b="1" dirty="0" smtClean="0">
                <a:solidFill>
                  <a:schemeClr val="accent1">
                    <a:lumMod val="60000"/>
                    <a:lumOff val="40000"/>
                  </a:schemeClr>
                </a:solidFill>
              </a:rPr>
              <a:t>H</a:t>
            </a:r>
            <a:r>
              <a:rPr lang="zh-CN" altLang="en-US" sz="1600" b="1" dirty="0" smtClean="0">
                <a:solidFill>
                  <a:schemeClr val="accent1">
                    <a:lumMod val="60000"/>
                    <a:lumOff val="40000"/>
                  </a:schemeClr>
                </a:solidFill>
              </a:rPr>
              <a:t>账册）。委内加工货物应当与其他保税货物分开管理，分别存放。</a:t>
            </a:r>
          </a:p>
          <a:p>
            <a:pPr>
              <a:lnSpc>
                <a:spcPct val="150000"/>
              </a:lnSpc>
            </a:pPr>
            <a:r>
              <a:rPr lang="zh-CN" altLang="en-US" sz="1600" b="1" dirty="0" smtClean="0">
                <a:solidFill>
                  <a:schemeClr val="accent1">
                    <a:lumMod val="60000"/>
                    <a:lumOff val="40000"/>
                  </a:schemeClr>
                </a:solidFill>
              </a:rPr>
              <a:t>　　四、委内加工用料件原则上由区域外企业提供，若需使用区域内企业保税料件，区域内企业应当事先向海关报备。</a:t>
            </a:r>
          </a:p>
          <a:p>
            <a:pPr>
              <a:lnSpc>
                <a:spcPct val="150000"/>
              </a:lnSpc>
            </a:pPr>
            <a:r>
              <a:rPr lang="zh-CN" altLang="en-US" sz="1600" b="1" dirty="0" smtClean="0">
                <a:solidFill>
                  <a:schemeClr val="accent1">
                    <a:lumMod val="60000"/>
                    <a:lumOff val="40000"/>
                  </a:schemeClr>
                </a:solidFill>
              </a:rPr>
              <a:t>　　五、委内加工用料件由境内（区域外）入区时，区域外企业应当填报出口货物报关单，监管方式为“出料加工”（代码</a:t>
            </a:r>
            <a:r>
              <a:rPr lang="en-US" altLang="zh-CN" sz="1600" b="1" dirty="0" smtClean="0">
                <a:solidFill>
                  <a:schemeClr val="accent1">
                    <a:lumMod val="60000"/>
                    <a:lumOff val="40000"/>
                  </a:schemeClr>
                </a:solidFill>
              </a:rPr>
              <a:t>1427</a:t>
            </a:r>
            <a:r>
              <a:rPr lang="zh-CN" altLang="en-US" sz="1600" b="1" dirty="0" smtClean="0">
                <a:solidFill>
                  <a:schemeClr val="accent1">
                    <a:lumMod val="60000"/>
                    <a:lumOff val="40000"/>
                  </a:schemeClr>
                </a:solidFill>
              </a:rPr>
              <a:t>），同时区域内企业应当填报进境货物备案清单，监管方式为“料件进出区”（代码</a:t>
            </a:r>
            <a:r>
              <a:rPr lang="en-US" altLang="zh-CN" sz="1600" b="1" dirty="0" smtClean="0">
                <a:solidFill>
                  <a:schemeClr val="accent1">
                    <a:lumMod val="60000"/>
                    <a:lumOff val="40000"/>
                  </a:schemeClr>
                </a:solidFill>
              </a:rPr>
              <a:t>5000</a:t>
            </a:r>
            <a:r>
              <a:rPr lang="zh-CN" altLang="en-US" sz="1600" b="1" dirty="0" smtClean="0">
                <a:solidFill>
                  <a:schemeClr val="accent1">
                    <a:lumMod val="60000"/>
                    <a:lumOff val="40000"/>
                  </a:schemeClr>
                </a:solidFill>
              </a:rPr>
              <a:t>）。</a:t>
            </a:r>
          </a:p>
          <a:p>
            <a:pPr>
              <a:lnSpc>
                <a:spcPct val="150000"/>
              </a:lnSpc>
            </a:pPr>
            <a:r>
              <a:rPr lang="zh-CN" altLang="en-US" sz="1600" b="1" dirty="0" smtClean="0">
                <a:solidFill>
                  <a:schemeClr val="accent1">
                    <a:lumMod val="60000"/>
                    <a:lumOff val="40000"/>
                  </a:schemeClr>
                </a:solidFill>
              </a:rPr>
              <a:t>　　六、由境内（区域外）入区的委内加工用料件属于征收出口关税商品的，企业应当提供担保，具体手续按照</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中华人民共和国海关事务担保条例</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有关规定办理。</a:t>
            </a:r>
          </a:p>
          <a:p>
            <a:pPr>
              <a:lnSpc>
                <a:spcPct val="150000"/>
              </a:lnSpc>
            </a:pPr>
            <a:r>
              <a:rPr lang="zh-CN" altLang="en-US" sz="1600" b="1" dirty="0" smtClean="0">
                <a:solidFill>
                  <a:schemeClr val="accent1">
                    <a:lumMod val="60000"/>
                    <a:lumOff val="40000"/>
                  </a:schemeClr>
                </a:solidFill>
              </a:rPr>
              <a:t>　　七、委内加工成品运回境内（区域外）时，区域外企业应当填报进口货物报关单，监管方式为“出料加工”（代码</a:t>
            </a:r>
            <a:r>
              <a:rPr lang="en-US" altLang="zh-CN" sz="1600" b="1" dirty="0" smtClean="0">
                <a:solidFill>
                  <a:schemeClr val="accent1">
                    <a:lumMod val="60000"/>
                    <a:lumOff val="40000"/>
                  </a:schemeClr>
                </a:solidFill>
              </a:rPr>
              <a:t>1427</a:t>
            </a:r>
            <a:r>
              <a:rPr lang="zh-CN" altLang="en-US" sz="1600" b="1" dirty="0" smtClean="0">
                <a:solidFill>
                  <a:schemeClr val="accent1">
                    <a:lumMod val="60000"/>
                    <a:lumOff val="40000"/>
                  </a:schemeClr>
                </a:solidFill>
              </a:rPr>
              <a:t>），委内加工成品和加工增值费用分列商品项申报。委内加工成品商品项数量为实际出区数量，征减免税方式为“全免”；加工增值费用商品项数量为</a:t>
            </a:r>
            <a:r>
              <a:rPr lang="en-US" altLang="zh-CN" sz="1600" b="1" dirty="0" smtClean="0">
                <a:solidFill>
                  <a:schemeClr val="accent1">
                    <a:lumMod val="60000"/>
                    <a:lumOff val="40000"/>
                  </a:schemeClr>
                </a:solidFill>
              </a:rPr>
              <a:t>0.1</a:t>
            </a:r>
            <a:r>
              <a:rPr lang="zh-CN" altLang="en-US" sz="1600" b="1" dirty="0" smtClean="0">
                <a:solidFill>
                  <a:schemeClr val="accent1">
                    <a:lumMod val="60000"/>
                    <a:lumOff val="40000"/>
                  </a:schemeClr>
                </a:solidFill>
              </a:rPr>
              <a:t>，征减免税方式为“照章征税”，商品名称与商品编号栏目按委内加工成品的实际名称与编码填报。</a:t>
            </a:r>
          </a:p>
          <a:p>
            <a:pPr>
              <a:lnSpc>
                <a:spcPct val="150000"/>
              </a:lnSpc>
            </a:pPr>
            <a:r>
              <a:rPr lang="zh-CN" altLang="en-US" sz="1600" b="1" dirty="0" smtClean="0">
                <a:solidFill>
                  <a:schemeClr val="accent1">
                    <a:lumMod val="60000"/>
                    <a:lumOff val="40000"/>
                  </a:schemeClr>
                </a:solidFill>
              </a:rPr>
              <a:t>　　同时区域内企业应当填报出境货物备案清单，监管方式为“成品进出区”（代码</a:t>
            </a:r>
            <a:r>
              <a:rPr lang="en-US" altLang="zh-CN" sz="1600" b="1" dirty="0" smtClean="0">
                <a:solidFill>
                  <a:schemeClr val="accent1">
                    <a:lumMod val="60000"/>
                    <a:lumOff val="40000"/>
                  </a:schemeClr>
                </a:solidFill>
              </a:rPr>
              <a:t>5100</a:t>
            </a:r>
            <a:r>
              <a:rPr lang="zh-CN" altLang="en-US" sz="1600" b="1" dirty="0" smtClean="0">
                <a:solidFill>
                  <a:schemeClr val="accent1">
                    <a:lumMod val="60000"/>
                    <a:lumOff val="40000"/>
                  </a:schemeClr>
                </a:solidFill>
              </a:rPr>
              <a:t>），商品名称按委内加工成品的实际名称填报。</a:t>
            </a:r>
          </a:p>
          <a:p>
            <a:pPr>
              <a:lnSpc>
                <a:spcPct val="150000"/>
              </a:lnSpc>
            </a:pPr>
            <a:r>
              <a:rPr lang="zh-CN" altLang="en-US" sz="1600" b="1" dirty="0" smtClean="0">
                <a:solidFill>
                  <a:schemeClr val="accent1">
                    <a:lumMod val="60000"/>
                    <a:lumOff val="40000"/>
                  </a:schemeClr>
                </a:solidFill>
              </a:rPr>
              <a:t>　　加工增值费用完税价格应当以区域内发生的加工费和保税料件费为基础确定。其中，保税料件费是指委内加工过程中所耗用全部保税料件的金额，包括成品、残次品（包括废品）、副产品、边角料等。</a:t>
            </a:r>
            <a:endParaRPr lang="zh-CN" altLang="en-US" sz="1600" b="1"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011218" y="719113"/>
            <a:ext cx="10370372" cy="5959452"/>
          </a:xfrm>
          <a:prstGeom prst="rect">
            <a:avLst/>
          </a:prstGeom>
        </p:spPr>
        <p:txBody>
          <a:bodyPr wrap="square">
            <a:spAutoFit/>
          </a:bodyPr>
          <a:lstStyle/>
          <a:p>
            <a:pPr>
              <a:lnSpc>
                <a:spcPct val="150000"/>
              </a:lnSpc>
            </a:pPr>
            <a:r>
              <a:rPr lang="zh-CN" altLang="en-US" sz="1600" b="1" dirty="0" smtClean="0">
                <a:solidFill>
                  <a:schemeClr val="accent1">
                    <a:lumMod val="60000"/>
                    <a:lumOff val="40000"/>
                  </a:schemeClr>
                </a:solidFill>
              </a:rPr>
              <a:t>         八、由境内（区域外）入区的委内加工剩余料件运回境内（区域外）时，区域外企业应当填报进口货物报关单，监管方式为“出料加工”（代码</a:t>
            </a:r>
            <a:r>
              <a:rPr lang="en-US" altLang="zh-CN" sz="1600" b="1" dirty="0" smtClean="0">
                <a:solidFill>
                  <a:schemeClr val="accent1">
                    <a:lumMod val="60000"/>
                    <a:lumOff val="40000"/>
                  </a:schemeClr>
                </a:solidFill>
              </a:rPr>
              <a:t>1427</a:t>
            </a:r>
            <a:r>
              <a:rPr lang="zh-CN" altLang="en-US" sz="1600" b="1" dirty="0" smtClean="0">
                <a:solidFill>
                  <a:schemeClr val="accent1">
                    <a:lumMod val="60000"/>
                    <a:lumOff val="40000"/>
                  </a:schemeClr>
                </a:solidFill>
              </a:rPr>
              <a:t>），同时区域内企业应当填报出境货物备案清单，监管方式为“料件进出区”（代码</a:t>
            </a:r>
            <a:r>
              <a:rPr lang="en-US" altLang="zh-CN" sz="1600" b="1" dirty="0" smtClean="0">
                <a:solidFill>
                  <a:schemeClr val="accent1">
                    <a:lumMod val="60000"/>
                    <a:lumOff val="40000"/>
                  </a:schemeClr>
                </a:solidFill>
              </a:rPr>
              <a:t>5000</a:t>
            </a:r>
            <a:r>
              <a:rPr lang="zh-CN" altLang="en-US" sz="1600" b="1" dirty="0" smtClean="0">
                <a:solidFill>
                  <a:schemeClr val="accent1">
                    <a:lumMod val="60000"/>
                    <a:lumOff val="40000"/>
                  </a:schemeClr>
                </a:solidFill>
              </a:rPr>
              <a:t>）。</a:t>
            </a:r>
          </a:p>
          <a:p>
            <a:pPr>
              <a:lnSpc>
                <a:spcPct val="150000"/>
              </a:lnSpc>
            </a:pPr>
            <a:r>
              <a:rPr lang="zh-CN" altLang="en-US" sz="1600" b="1" dirty="0" smtClean="0">
                <a:solidFill>
                  <a:schemeClr val="accent1">
                    <a:lumMod val="60000"/>
                    <a:lumOff val="40000"/>
                  </a:schemeClr>
                </a:solidFill>
              </a:rPr>
              <a:t>　　九、对委内加工所需使用的区域内企业保税料件，区域内企业应当填报进境货物备案清单，监管方式为“料件进出区”（代码</a:t>
            </a:r>
            <a:r>
              <a:rPr lang="en-US" altLang="zh-CN" sz="1600" b="1" dirty="0" smtClean="0">
                <a:solidFill>
                  <a:schemeClr val="accent1">
                    <a:lumMod val="60000"/>
                    <a:lumOff val="40000"/>
                  </a:schemeClr>
                </a:solidFill>
              </a:rPr>
              <a:t>5000</a:t>
            </a:r>
            <a:r>
              <a:rPr lang="zh-CN" altLang="en-US" sz="1600" b="1" dirty="0" smtClean="0">
                <a:solidFill>
                  <a:schemeClr val="accent1">
                    <a:lumMod val="60000"/>
                    <a:lumOff val="40000"/>
                  </a:schemeClr>
                </a:solidFill>
              </a:rPr>
              <a:t>），并由主管海关核增账册；对委内加工已耗用的区域内企业保税料件，区域内企业应当填报出境货物备案清单，监管方式为“料件进出区”（代码</a:t>
            </a:r>
            <a:r>
              <a:rPr lang="en-US" altLang="zh-CN" sz="1600" b="1" dirty="0" smtClean="0">
                <a:solidFill>
                  <a:schemeClr val="accent1">
                    <a:lumMod val="60000"/>
                    <a:lumOff val="40000"/>
                  </a:schemeClr>
                </a:solidFill>
              </a:rPr>
              <a:t>5000</a:t>
            </a:r>
            <a:r>
              <a:rPr lang="zh-CN" altLang="en-US" sz="1600" b="1" dirty="0" smtClean="0">
                <a:solidFill>
                  <a:schemeClr val="accent1">
                    <a:lumMod val="60000"/>
                    <a:lumOff val="40000"/>
                  </a:schemeClr>
                </a:solidFill>
              </a:rPr>
              <a:t>），并由主管海关核减账册。</a:t>
            </a:r>
          </a:p>
          <a:p>
            <a:pPr>
              <a:lnSpc>
                <a:spcPct val="150000"/>
              </a:lnSpc>
            </a:pPr>
            <a:r>
              <a:rPr lang="zh-CN" altLang="en-US" sz="1600" b="1" dirty="0" smtClean="0">
                <a:solidFill>
                  <a:schemeClr val="accent1">
                    <a:lumMod val="60000"/>
                    <a:lumOff val="40000"/>
                  </a:schemeClr>
                </a:solidFill>
              </a:rPr>
              <a:t>　　十、在自境内进出区申报时，企业应当按照</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中华人民共和国海关进出口货物报关单填制规范</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（海关总署</a:t>
            </a:r>
            <a:r>
              <a:rPr lang="en-US" altLang="zh-CN" sz="1600" b="1" dirty="0" smtClean="0">
                <a:solidFill>
                  <a:schemeClr val="accent1">
                    <a:lumMod val="60000"/>
                    <a:lumOff val="40000"/>
                  </a:schemeClr>
                </a:solidFill>
              </a:rPr>
              <a:t>2016</a:t>
            </a:r>
            <a:r>
              <a:rPr lang="zh-CN" altLang="en-US" sz="1600" b="1" dirty="0" smtClean="0">
                <a:solidFill>
                  <a:schemeClr val="accent1">
                    <a:lumMod val="60000"/>
                    <a:lumOff val="40000"/>
                  </a:schemeClr>
                </a:solidFill>
              </a:rPr>
              <a:t>年第</a:t>
            </a:r>
            <a:r>
              <a:rPr lang="en-US" altLang="zh-CN" sz="1600" b="1" dirty="0" smtClean="0">
                <a:solidFill>
                  <a:schemeClr val="accent1">
                    <a:lumMod val="60000"/>
                    <a:lumOff val="40000"/>
                  </a:schemeClr>
                </a:solidFill>
              </a:rPr>
              <a:t>20</a:t>
            </a:r>
            <a:r>
              <a:rPr lang="zh-CN" altLang="en-US" sz="1600" b="1" dirty="0" smtClean="0">
                <a:solidFill>
                  <a:schemeClr val="accent1">
                    <a:lumMod val="60000"/>
                    <a:lumOff val="40000"/>
                  </a:schemeClr>
                </a:solidFill>
              </a:rPr>
              <a:t>号公告）的规定填报进出口货物报关单、进（出）境货物备案清单的运输方式栏目。</a:t>
            </a:r>
          </a:p>
          <a:p>
            <a:pPr>
              <a:lnSpc>
                <a:spcPct val="150000"/>
              </a:lnSpc>
            </a:pPr>
            <a:r>
              <a:rPr lang="zh-CN" altLang="en-US" sz="1600" b="1" dirty="0" smtClean="0">
                <a:solidFill>
                  <a:schemeClr val="accent1">
                    <a:lumMod val="60000"/>
                    <a:lumOff val="40000"/>
                  </a:schemeClr>
                </a:solidFill>
              </a:rPr>
              <a:t>　　十一、委内加工产生的边角料、残次品（包括废品）、副产品等应当运回境内（区域外）。保税料件产生的边角料、残次品（包括废品）、副产品属于固体废物的，应当按照</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固体废物进口管理办法</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（环境保护部、商务部、发展改革委、海关总署、质检总局令第</a:t>
            </a:r>
            <a:r>
              <a:rPr lang="en-US" altLang="zh-CN" sz="1600" b="1" dirty="0" smtClean="0">
                <a:solidFill>
                  <a:schemeClr val="accent1">
                    <a:lumMod val="60000"/>
                    <a:lumOff val="40000"/>
                  </a:schemeClr>
                </a:solidFill>
              </a:rPr>
              <a:t>12</a:t>
            </a:r>
            <a:r>
              <a:rPr lang="zh-CN" altLang="en-US" sz="1600" b="1" dirty="0" smtClean="0">
                <a:solidFill>
                  <a:schemeClr val="accent1">
                    <a:lumMod val="60000"/>
                    <a:lumOff val="40000"/>
                  </a:schemeClr>
                </a:solidFill>
              </a:rPr>
              <a:t>号）办理出区手续。</a:t>
            </a:r>
          </a:p>
          <a:p>
            <a:pPr>
              <a:lnSpc>
                <a:spcPct val="150000"/>
              </a:lnSpc>
            </a:pPr>
            <a:r>
              <a:rPr lang="zh-CN" altLang="en-US" sz="1600" b="1" dirty="0" smtClean="0">
                <a:solidFill>
                  <a:schemeClr val="accent1">
                    <a:lumMod val="60000"/>
                    <a:lumOff val="40000"/>
                  </a:schemeClr>
                </a:solidFill>
              </a:rPr>
              <a:t>　　十二、区域内企业应当根据电子底账和申报数据定期向主管海关办理账册核销手续。</a:t>
            </a:r>
          </a:p>
          <a:p>
            <a:pPr>
              <a:lnSpc>
                <a:spcPct val="150000"/>
              </a:lnSpc>
            </a:pPr>
            <a:r>
              <a:rPr lang="zh-CN" altLang="en-US" sz="1600" b="1" dirty="0" smtClean="0">
                <a:solidFill>
                  <a:schemeClr val="accent1">
                    <a:lumMod val="60000"/>
                    <a:lumOff val="40000"/>
                  </a:schemeClr>
                </a:solidFill>
              </a:rPr>
              <a:t>　　本公告自公布之日起施行。</a:t>
            </a:r>
          </a:p>
          <a:p>
            <a:pPr>
              <a:lnSpc>
                <a:spcPct val="150000"/>
              </a:lnSpc>
            </a:pPr>
            <a:r>
              <a:rPr lang="zh-CN" altLang="en-US" sz="1600" b="1" dirty="0" smtClean="0">
                <a:solidFill>
                  <a:schemeClr val="accent1">
                    <a:lumMod val="60000"/>
                    <a:lumOff val="40000"/>
                  </a:schemeClr>
                </a:solidFill>
              </a:rPr>
              <a:t>　　特此公告。</a:t>
            </a:r>
          </a:p>
          <a:p>
            <a:pPr algn="r">
              <a:lnSpc>
                <a:spcPct val="150000"/>
              </a:lnSpc>
            </a:pPr>
            <a:r>
              <a:rPr lang="zh-CN" altLang="en-US" sz="1600" b="1" dirty="0" smtClean="0">
                <a:solidFill>
                  <a:schemeClr val="accent1">
                    <a:lumMod val="60000"/>
                    <a:lumOff val="40000"/>
                  </a:schemeClr>
                </a:solidFill>
              </a:rPr>
              <a:t>海关总署</a:t>
            </a:r>
          </a:p>
          <a:p>
            <a:pPr algn="r">
              <a:lnSpc>
                <a:spcPct val="150000"/>
              </a:lnSpc>
            </a:pPr>
            <a:r>
              <a:rPr lang="zh-CN" altLang="en-US" sz="1600" b="1" dirty="0" smtClean="0">
                <a:solidFill>
                  <a:schemeClr val="accent1">
                    <a:lumMod val="60000"/>
                    <a:lumOff val="40000"/>
                  </a:schemeClr>
                </a:solidFill>
              </a:rPr>
              <a:t>　　</a:t>
            </a:r>
            <a:r>
              <a:rPr lang="en-US" altLang="zh-CN" sz="1600" b="1" dirty="0" smtClean="0">
                <a:solidFill>
                  <a:schemeClr val="accent1">
                    <a:lumMod val="60000"/>
                    <a:lumOff val="40000"/>
                  </a:schemeClr>
                </a:solidFill>
              </a:rPr>
              <a:t>2016</a:t>
            </a:r>
            <a:r>
              <a:rPr lang="zh-CN" altLang="en-US" sz="1600" b="1" dirty="0" smtClean="0">
                <a:solidFill>
                  <a:schemeClr val="accent1">
                    <a:lumMod val="60000"/>
                    <a:lumOff val="40000"/>
                  </a:schemeClr>
                </a:solidFill>
              </a:rPr>
              <a:t>年</a:t>
            </a:r>
            <a:r>
              <a:rPr lang="en-US" altLang="zh-CN" sz="1600" b="1" dirty="0" smtClean="0">
                <a:solidFill>
                  <a:schemeClr val="accent1">
                    <a:lumMod val="60000"/>
                    <a:lumOff val="40000"/>
                  </a:schemeClr>
                </a:solidFill>
              </a:rPr>
              <a:t>11</a:t>
            </a:r>
            <a:r>
              <a:rPr lang="zh-CN" altLang="en-US" sz="1600" b="1" dirty="0" smtClean="0">
                <a:solidFill>
                  <a:schemeClr val="accent1">
                    <a:lumMod val="60000"/>
                    <a:lumOff val="40000"/>
                  </a:schemeClr>
                </a:solidFill>
              </a:rPr>
              <a:t>月</a:t>
            </a:r>
            <a:r>
              <a:rPr lang="en-US" altLang="zh-CN" sz="1600" b="1" dirty="0" smtClean="0">
                <a:solidFill>
                  <a:schemeClr val="accent1">
                    <a:lumMod val="60000"/>
                    <a:lumOff val="40000"/>
                  </a:schemeClr>
                </a:solidFill>
              </a:rPr>
              <a:t>25</a:t>
            </a:r>
            <a:r>
              <a:rPr lang="zh-CN" altLang="en-US" sz="1600" b="1" dirty="0" smtClean="0">
                <a:solidFill>
                  <a:schemeClr val="accent1">
                    <a:lumMod val="60000"/>
                    <a:lumOff val="40000"/>
                  </a:schemeClr>
                </a:solidFill>
              </a:rPr>
              <a:t>日</a:t>
            </a:r>
            <a:endParaRPr lang="zh-CN" altLang="en-US" sz="1600" b="1"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5" name="矩形 4"/>
          <p:cNvSpPr/>
          <p:nvPr/>
        </p:nvSpPr>
        <p:spPr>
          <a:xfrm>
            <a:off x="1957892" y="1567491"/>
            <a:ext cx="8541572" cy="369332"/>
          </a:xfrm>
          <a:prstGeom prst="rect">
            <a:avLst/>
          </a:prstGeom>
        </p:spPr>
        <p:txBody>
          <a:bodyPr wrap="square">
            <a:spAutoFit/>
          </a:bodyPr>
          <a:lstStyle/>
          <a:p>
            <a:pPr algn="ctr"/>
            <a:r>
              <a:rPr lang="zh-CN" altLang="en-US" b="1" dirty="0" smtClean="0">
                <a:solidFill>
                  <a:schemeClr val="bg1"/>
                </a:solidFill>
              </a:rPr>
              <a:t>（关于实施海关特殊监管区域账册“一次备案、多次使用”有关问题的公告）</a:t>
            </a:r>
            <a:endParaRPr lang="zh-CN" altLang="en-US" b="1" dirty="0">
              <a:solidFill>
                <a:schemeClr val="bg1"/>
              </a:solidFill>
            </a:endParaRPr>
          </a:p>
        </p:txBody>
      </p:sp>
      <p:sp>
        <p:nvSpPr>
          <p:cNvPr id="6" name="矩形 5"/>
          <p:cNvSpPr/>
          <p:nvPr/>
        </p:nvSpPr>
        <p:spPr>
          <a:xfrm>
            <a:off x="806823" y="1926632"/>
            <a:ext cx="10725374" cy="4893647"/>
          </a:xfrm>
          <a:prstGeom prst="rect">
            <a:avLst/>
          </a:prstGeom>
        </p:spPr>
        <p:txBody>
          <a:bodyPr wrap="square">
            <a:spAutoFit/>
          </a:bodyPr>
          <a:lstStyle/>
          <a:p>
            <a:pPr>
              <a:lnSpc>
                <a:spcPct val="150000"/>
              </a:lnSpc>
            </a:pPr>
            <a:r>
              <a:rPr lang="zh-CN" altLang="en-US" sz="1600" b="1" dirty="0" smtClean="0">
                <a:solidFill>
                  <a:schemeClr val="accent4"/>
                </a:solidFill>
              </a:rPr>
              <a:t>　　现将实施海关特殊监管区域账册“一次备案、多次使用”监管制度有关事项公告如下：</a:t>
            </a:r>
          </a:p>
          <a:p>
            <a:pPr>
              <a:lnSpc>
                <a:spcPct val="150000"/>
              </a:lnSpc>
            </a:pPr>
            <a:r>
              <a:rPr lang="zh-CN" altLang="en-US" sz="1600" b="1" dirty="0" smtClean="0">
                <a:solidFill>
                  <a:schemeClr val="accent4"/>
                </a:solidFill>
              </a:rPr>
              <a:t>　　一、本公告所称的账册“一次备案、多次使用”制度，是指海关特殊监管区域内企业（以下简称区内企业），在海关特殊监管区域信息化辅助管理系统（以下简称辅助系统）的账册备案环节，向海关特殊监管区域主管海关一次性备案企业、进出货物信息等内容，经海关核准后，可以在海关特殊监管区域内各项海关业务中多次、重复使用的海关监管制度。</a:t>
            </a:r>
          </a:p>
          <a:p>
            <a:pPr>
              <a:lnSpc>
                <a:spcPct val="150000"/>
              </a:lnSpc>
            </a:pPr>
            <a:r>
              <a:rPr lang="zh-CN" altLang="en-US" sz="1600" b="1" dirty="0" smtClean="0">
                <a:solidFill>
                  <a:schemeClr val="accent4"/>
                </a:solidFill>
              </a:rPr>
              <a:t>　　二、本公告适用于各种类型的海关特殊监管区域。</a:t>
            </a:r>
          </a:p>
          <a:p>
            <a:pPr>
              <a:lnSpc>
                <a:spcPct val="150000"/>
              </a:lnSpc>
            </a:pPr>
            <a:r>
              <a:rPr lang="zh-CN" altLang="en-US" sz="1600" b="1" dirty="0" smtClean="0">
                <a:solidFill>
                  <a:schemeClr val="accent4"/>
                </a:solidFill>
              </a:rPr>
              <a:t>　　三、区内企业经账册备案后，开展“批次进出、集中申报”、“保税展示交易”、“保税维修”、“期货保税交割”、“融资租赁”等经海关核准的业务，无需向海关再次备案。</a:t>
            </a:r>
          </a:p>
          <a:p>
            <a:pPr>
              <a:lnSpc>
                <a:spcPct val="150000"/>
              </a:lnSpc>
            </a:pPr>
            <a:r>
              <a:rPr lang="zh-CN" altLang="en-US" sz="1600" b="1" dirty="0" smtClean="0">
                <a:solidFill>
                  <a:schemeClr val="accent4"/>
                </a:solidFill>
              </a:rPr>
              <a:t>　　四、适用“一次备案、多次使用”制度的区内企业，应按照海关规定的认证方式与辅助系统联网，向海关报送能够满足海关监管要求的相关数据。</a:t>
            </a:r>
          </a:p>
          <a:p>
            <a:pPr>
              <a:lnSpc>
                <a:spcPct val="150000"/>
              </a:lnSpc>
            </a:pPr>
            <a:r>
              <a:rPr lang="zh-CN" altLang="en-US" sz="1600" b="1" dirty="0" smtClean="0">
                <a:solidFill>
                  <a:schemeClr val="accent4"/>
                </a:solidFill>
              </a:rPr>
              <a:t>　　本公告自公布之日起施行。</a:t>
            </a:r>
          </a:p>
          <a:p>
            <a:pPr>
              <a:lnSpc>
                <a:spcPct val="150000"/>
              </a:lnSpc>
            </a:pPr>
            <a:r>
              <a:rPr lang="zh-CN" altLang="en-US" sz="1600" b="1" dirty="0" smtClean="0">
                <a:solidFill>
                  <a:schemeClr val="accent4"/>
                </a:solidFill>
              </a:rPr>
              <a:t>　　特此公告。                                                                                                                                                                                    海关总署</a:t>
            </a:r>
          </a:p>
          <a:p>
            <a:pPr algn="r">
              <a:lnSpc>
                <a:spcPct val="150000"/>
              </a:lnSpc>
            </a:pPr>
            <a:r>
              <a:rPr lang="zh-CN" altLang="en-US" sz="1600" b="1" dirty="0" smtClean="0">
                <a:solidFill>
                  <a:schemeClr val="accent4"/>
                </a:solidFill>
              </a:rPr>
              <a:t>　　</a:t>
            </a:r>
            <a:r>
              <a:rPr lang="en-US" altLang="zh-CN" sz="1600" b="1" dirty="0" smtClean="0">
                <a:solidFill>
                  <a:schemeClr val="accent4"/>
                </a:solidFill>
              </a:rPr>
              <a:t>2016</a:t>
            </a:r>
            <a:r>
              <a:rPr lang="zh-CN" altLang="en-US" sz="1600" b="1" dirty="0" smtClean="0">
                <a:solidFill>
                  <a:schemeClr val="accent4"/>
                </a:solidFill>
              </a:rPr>
              <a:t>年</a:t>
            </a:r>
            <a:r>
              <a:rPr lang="en-US" altLang="zh-CN" sz="1600" b="1" dirty="0" smtClean="0">
                <a:solidFill>
                  <a:schemeClr val="accent4"/>
                </a:solidFill>
              </a:rPr>
              <a:t>11</a:t>
            </a:r>
            <a:r>
              <a:rPr lang="zh-CN" altLang="en-US" sz="1600" b="1" dirty="0" smtClean="0">
                <a:solidFill>
                  <a:schemeClr val="accent4"/>
                </a:solidFill>
              </a:rPr>
              <a:t>月</a:t>
            </a:r>
            <a:r>
              <a:rPr lang="en-US" altLang="zh-CN" sz="1600" b="1" dirty="0" smtClean="0">
                <a:solidFill>
                  <a:schemeClr val="accent4"/>
                </a:solidFill>
              </a:rPr>
              <a:t>29</a:t>
            </a:r>
            <a:r>
              <a:rPr lang="zh-CN" altLang="en-US" sz="1600" b="1" dirty="0" smtClean="0">
                <a:solidFill>
                  <a:schemeClr val="accent4"/>
                </a:solidFill>
              </a:rPr>
              <a:t>日</a:t>
            </a:r>
            <a:endParaRPr lang="zh-CN" altLang="en-US" sz="1600" b="1" dirty="0">
              <a:solidFill>
                <a:schemeClr val="accent4"/>
              </a:solidFill>
            </a:endParaRPr>
          </a:p>
        </p:txBody>
      </p:sp>
      <p:sp>
        <p:nvSpPr>
          <p:cNvPr id="7" name="横卷形 6"/>
          <p:cNvSpPr/>
          <p:nvPr/>
        </p:nvSpPr>
        <p:spPr>
          <a:xfrm>
            <a:off x="3566168" y="774550"/>
            <a:ext cx="4819425" cy="774551"/>
          </a:xfrm>
          <a:prstGeom prst="horizontalScroll">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985718" y="978945"/>
            <a:ext cx="4195484" cy="461665"/>
          </a:xfrm>
          <a:prstGeom prst="rect">
            <a:avLst/>
          </a:prstGeom>
          <a:noFill/>
        </p:spPr>
        <p:txBody>
          <a:bodyPr wrap="square" rtlCol="0">
            <a:spAutoFit/>
          </a:bodyPr>
          <a:lstStyle/>
          <a:p>
            <a:r>
              <a:rPr lang="zh-CN" altLang="en-US" sz="2400" b="1" dirty="0" smtClean="0"/>
              <a:t>海关总署公告</a:t>
            </a:r>
            <a:r>
              <a:rPr lang="en-US" altLang="zh-CN" sz="2400" b="1" dirty="0" smtClean="0"/>
              <a:t>2016</a:t>
            </a:r>
            <a:r>
              <a:rPr lang="zh-CN" altLang="en-US" sz="2400" b="1" dirty="0" smtClean="0"/>
              <a:t>年第</a:t>
            </a:r>
            <a:r>
              <a:rPr lang="en-US" altLang="zh-CN" sz="2400" b="1" dirty="0" smtClean="0"/>
              <a:t>70</a:t>
            </a:r>
            <a:r>
              <a:rPr lang="zh-CN" altLang="en-US" sz="2400" b="1" dirty="0" smtClean="0"/>
              <a:t>号</a:t>
            </a:r>
            <a:endParaRPr lang="zh-CN" altLang="en-US" sz="2400" b="1" dirty="0"/>
          </a:p>
        </p:txBody>
      </p:sp>
      <p:sp>
        <p:nvSpPr>
          <p:cNvPr id="9" name="椭圆 8"/>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05</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0" name="椭圆 9"/>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1" name="椭圆 10"/>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横卷形 2"/>
          <p:cNvSpPr/>
          <p:nvPr/>
        </p:nvSpPr>
        <p:spPr>
          <a:xfrm>
            <a:off x="3566168" y="774550"/>
            <a:ext cx="4819425" cy="774551"/>
          </a:xfrm>
          <a:prstGeom prst="horizontalScroll">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985718" y="978945"/>
            <a:ext cx="4195484" cy="461665"/>
          </a:xfrm>
          <a:prstGeom prst="rect">
            <a:avLst/>
          </a:prstGeom>
          <a:noFill/>
        </p:spPr>
        <p:txBody>
          <a:bodyPr wrap="square" rtlCol="0">
            <a:spAutoFit/>
          </a:bodyPr>
          <a:lstStyle/>
          <a:p>
            <a:r>
              <a:rPr lang="zh-CN" altLang="en-US" sz="2400" b="1" dirty="0" smtClean="0"/>
              <a:t>海关总署公告</a:t>
            </a:r>
            <a:r>
              <a:rPr lang="en-US" altLang="zh-CN" sz="2400" b="1" dirty="0" smtClean="0"/>
              <a:t>2016</a:t>
            </a:r>
            <a:r>
              <a:rPr lang="zh-CN" altLang="en-US" sz="2400" b="1" dirty="0" smtClean="0"/>
              <a:t>年第</a:t>
            </a:r>
            <a:r>
              <a:rPr lang="en-US" altLang="zh-CN" sz="2400" b="1" dirty="0" smtClean="0"/>
              <a:t>72</a:t>
            </a:r>
            <a:r>
              <a:rPr lang="zh-CN" altLang="en-US" sz="2400" b="1" dirty="0" smtClean="0"/>
              <a:t>号</a:t>
            </a:r>
            <a:endParaRPr lang="zh-CN" altLang="en-US" sz="2400" b="1" dirty="0"/>
          </a:p>
        </p:txBody>
      </p:sp>
      <p:sp>
        <p:nvSpPr>
          <p:cNvPr id="5" name="矩形 4"/>
          <p:cNvSpPr/>
          <p:nvPr/>
        </p:nvSpPr>
        <p:spPr>
          <a:xfrm>
            <a:off x="2743201" y="1642795"/>
            <a:ext cx="6906409" cy="338554"/>
          </a:xfrm>
          <a:prstGeom prst="rect">
            <a:avLst/>
          </a:prstGeom>
        </p:spPr>
        <p:txBody>
          <a:bodyPr wrap="square">
            <a:spAutoFit/>
          </a:bodyPr>
          <a:lstStyle/>
          <a:p>
            <a:r>
              <a:rPr lang="zh-CN" altLang="en-US" sz="1600" b="1" dirty="0" smtClean="0">
                <a:solidFill>
                  <a:schemeClr val="bg1"/>
                </a:solidFill>
              </a:rPr>
              <a:t>（关于海关特殊监管区域“仓储货物按状态分类监管”有关问题的公告）</a:t>
            </a:r>
            <a:endParaRPr lang="zh-CN" altLang="en-US" sz="1600" b="1" dirty="0">
              <a:solidFill>
                <a:schemeClr val="bg1"/>
              </a:solidFill>
            </a:endParaRPr>
          </a:p>
        </p:txBody>
      </p:sp>
      <p:sp>
        <p:nvSpPr>
          <p:cNvPr id="6" name="矩形 5"/>
          <p:cNvSpPr/>
          <p:nvPr/>
        </p:nvSpPr>
        <p:spPr>
          <a:xfrm>
            <a:off x="968188" y="2032850"/>
            <a:ext cx="10660828" cy="4524315"/>
          </a:xfrm>
          <a:prstGeom prst="rect">
            <a:avLst/>
          </a:prstGeom>
        </p:spPr>
        <p:txBody>
          <a:bodyPr wrap="square">
            <a:spAutoFit/>
          </a:bodyPr>
          <a:lstStyle/>
          <a:p>
            <a:pPr>
              <a:lnSpc>
                <a:spcPct val="150000"/>
              </a:lnSpc>
            </a:pPr>
            <a:r>
              <a:rPr lang="zh-CN" altLang="en-US" sz="1600" b="1" dirty="0" smtClean="0">
                <a:solidFill>
                  <a:schemeClr val="accent4"/>
                </a:solidFill>
              </a:rPr>
              <a:t>　　现将实施海关特殊监管区域“仓储货物按状态分类监管”制度有关事项公告如下：</a:t>
            </a:r>
          </a:p>
          <a:p>
            <a:pPr>
              <a:lnSpc>
                <a:spcPct val="150000"/>
              </a:lnSpc>
            </a:pPr>
            <a:r>
              <a:rPr lang="zh-CN" altLang="en-US" sz="1600" b="1" dirty="0" smtClean="0">
                <a:solidFill>
                  <a:schemeClr val="accent4"/>
                </a:solidFill>
              </a:rPr>
              <a:t>　　一、本公告所称“仓储货物按状态分类监管”制度，是指允许非保税货物以非报关方式进入海关特殊监管区域，与保税货物集拼、分拨后，实际离境出口或出区返回境内的海关监管制度。</a:t>
            </a:r>
          </a:p>
          <a:p>
            <a:pPr>
              <a:lnSpc>
                <a:spcPct val="150000"/>
              </a:lnSpc>
            </a:pPr>
            <a:r>
              <a:rPr lang="zh-CN" altLang="en-US" sz="1600" b="1" dirty="0" smtClean="0">
                <a:solidFill>
                  <a:schemeClr val="accent4"/>
                </a:solidFill>
              </a:rPr>
              <a:t>　　二、本公告适用于各种类型的海关特殊监管区域。</a:t>
            </a:r>
          </a:p>
          <a:p>
            <a:pPr>
              <a:lnSpc>
                <a:spcPct val="150000"/>
              </a:lnSpc>
            </a:pPr>
            <a:r>
              <a:rPr lang="zh-CN" altLang="en-US" sz="1600" b="1" dirty="0" smtClean="0">
                <a:solidFill>
                  <a:schemeClr val="accent4"/>
                </a:solidFill>
              </a:rPr>
              <a:t>　　三、海关特殊监管区域内企业（以下简称区内企业）经营非保税仓储货物，需经管委会审核同意后报海关核准。</a:t>
            </a:r>
          </a:p>
          <a:p>
            <a:pPr>
              <a:lnSpc>
                <a:spcPct val="150000"/>
              </a:lnSpc>
            </a:pPr>
            <a:r>
              <a:rPr lang="zh-CN" altLang="en-US" sz="1600" b="1" dirty="0" smtClean="0">
                <a:solidFill>
                  <a:schemeClr val="accent4"/>
                </a:solidFill>
              </a:rPr>
              <a:t>　　海关可依据相关规定对区内企业与保税货物有关的货物流、资金流和信息流等开展稽核查。海关可以对进出区非保税货物进行抽查。</a:t>
            </a:r>
          </a:p>
          <a:p>
            <a:pPr>
              <a:lnSpc>
                <a:spcPct val="150000"/>
              </a:lnSpc>
            </a:pPr>
            <a:r>
              <a:rPr lang="zh-CN" altLang="en-US" sz="1600" b="1" dirty="0" smtClean="0">
                <a:solidFill>
                  <a:schemeClr val="accent4"/>
                </a:solidFill>
              </a:rPr>
              <a:t>　　四、适用“仓储货物按状态分类监管”制度的区内企业，应使用计算机仓储管理系统（</a:t>
            </a:r>
            <a:r>
              <a:rPr lang="en-US" altLang="zh-CN" sz="1600" b="1" dirty="0" smtClean="0">
                <a:solidFill>
                  <a:schemeClr val="accent4"/>
                </a:solidFill>
              </a:rPr>
              <a:t>WMS</a:t>
            </a:r>
            <a:r>
              <a:rPr lang="zh-CN" altLang="en-US" sz="1600" b="1" dirty="0" smtClean="0">
                <a:solidFill>
                  <a:schemeClr val="accent4"/>
                </a:solidFill>
              </a:rPr>
              <a:t>）；应按照海关规定的认证方式与海关特殊监管区域信息化辅助管理系统联网，向海关报送能够满足监管要求的相关数据。</a:t>
            </a:r>
          </a:p>
          <a:p>
            <a:pPr>
              <a:lnSpc>
                <a:spcPct val="150000"/>
              </a:lnSpc>
            </a:pPr>
            <a:r>
              <a:rPr lang="zh-CN" altLang="en-US" sz="1600" b="1" dirty="0" smtClean="0">
                <a:solidFill>
                  <a:schemeClr val="accent4"/>
                </a:solidFill>
              </a:rPr>
              <a:t>　　本公告自公布之日起施行。</a:t>
            </a:r>
          </a:p>
          <a:p>
            <a:pPr>
              <a:lnSpc>
                <a:spcPct val="150000"/>
              </a:lnSpc>
            </a:pPr>
            <a:r>
              <a:rPr lang="zh-CN" altLang="en-US" sz="1600" b="1" dirty="0" smtClean="0">
                <a:solidFill>
                  <a:schemeClr val="accent4"/>
                </a:solidFill>
              </a:rPr>
              <a:t>　　特此公告。                                                                                                                                                                           海关总署</a:t>
            </a:r>
          </a:p>
          <a:p>
            <a:pPr algn="r">
              <a:lnSpc>
                <a:spcPct val="150000"/>
              </a:lnSpc>
            </a:pPr>
            <a:r>
              <a:rPr lang="zh-CN" altLang="en-US" sz="1600" b="1" dirty="0" smtClean="0">
                <a:solidFill>
                  <a:schemeClr val="accent4"/>
                </a:solidFill>
              </a:rPr>
              <a:t>　　</a:t>
            </a:r>
            <a:r>
              <a:rPr lang="en-US" altLang="zh-CN" sz="1600" b="1" dirty="0" smtClean="0">
                <a:solidFill>
                  <a:schemeClr val="accent4"/>
                </a:solidFill>
              </a:rPr>
              <a:t>2016</a:t>
            </a:r>
            <a:r>
              <a:rPr lang="zh-CN" altLang="en-US" sz="1600" b="1" dirty="0" smtClean="0">
                <a:solidFill>
                  <a:schemeClr val="accent4"/>
                </a:solidFill>
              </a:rPr>
              <a:t>年</a:t>
            </a:r>
            <a:r>
              <a:rPr lang="en-US" altLang="zh-CN" sz="1600" b="1" dirty="0" smtClean="0">
                <a:solidFill>
                  <a:schemeClr val="accent4"/>
                </a:solidFill>
              </a:rPr>
              <a:t>11</a:t>
            </a:r>
            <a:r>
              <a:rPr lang="zh-CN" altLang="en-US" sz="1600" b="1" dirty="0" smtClean="0">
                <a:solidFill>
                  <a:schemeClr val="accent4"/>
                </a:solidFill>
              </a:rPr>
              <a:t>月</a:t>
            </a:r>
            <a:r>
              <a:rPr lang="en-US" altLang="zh-CN" sz="1600" b="1" dirty="0" smtClean="0">
                <a:solidFill>
                  <a:schemeClr val="accent4"/>
                </a:solidFill>
              </a:rPr>
              <a:t>29</a:t>
            </a:r>
            <a:r>
              <a:rPr lang="zh-CN" altLang="en-US" sz="1600" b="1" dirty="0" smtClean="0">
                <a:solidFill>
                  <a:schemeClr val="accent4"/>
                </a:solidFill>
              </a:rPr>
              <a:t>日</a:t>
            </a:r>
            <a:endParaRPr lang="zh-CN" altLang="en-US" sz="1600" b="1" dirty="0">
              <a:solidFill>
                <a:schemeClr val="accent4"/>
              </a:solidFill>
            </a:endParaRPr>
          </a:p>
        </p:txBody>
      </p:sp>
      <p:sp>
        <p:nvSpPr>
          <p:cNvPr id="7" name="椭圆 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06</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8" name="椭圆 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椭圆 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4204606" y="885722"/>
            <a:ext cx="5800004" cy="461665"/>
          </a:xfrm>
          <a:prstGeom prst="rect">
            <a:avLst/>
          </a:prstGeom>
          <a:solidFill>
            <a:schemeClr val="accent4"/>
          </a:solidFill>
        </p:spPr>
        <p:txBody>
          <a:bodyPr wrap="square">
            <a:spAutoFit/>
          </a:bodyPr>
          <a:lstStyle/>
          <a:p>
            <a:pPr algn="ctr"/>
            <a:r>
              <a:rPr lang="zh-CN" alt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向海关申报时，千万别漏报这些费用</a:t>
            </a:r>
            <a:r>
              <a:rPr lang="en-US" altLang="zh-CN"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6" name="图片 25" descr="QQ图片20161110155819.png"/>
          <p:cNvPicPr>
            <a:picLocks noChangeAspect="1"/>
          </p:cNvPicPr>
          <p:nvPr/>
        </p:nvPicPr>
        <p:blipFill>
          <a:blip r:embed="rId3" cstate="print"/>
          <a:stretch>
            <a:fillRect/>
          </a:stretch>
        </p:blipFill>
        <p:spPr>
          <a:xfrm>
            <a:off x="0" y="1796499"/>
            <a:ext cx="3765177" cy="4701120"/>
          </a:xfrm>
          <a:prstGeom prst="rect">
            <a:avLst/>
          </a:prstGeom>
        </p:spPr>
      </p:pic>
      <p:sp>
        <p:nvSpPr>
          <p:cNvPr id="27" name="矩形 26"/>
          <p:cNvSpPr/>
          <p:nvPr/>
        </p:nvSpPr>
        <p:spPr>
          <a:xfrm>
            <a:off x="731891" y="1170808"/>
            <a:ext cx="2294218" cy="707886"/>
          </a:xfrm>
          <a:prstGeom prst="rect">
            <a:avLst/>
          </a:prstGeom>
          <a:noFill/>
        </p:spPr>
        <p:txBody>
          <a:bodyPr wrap="none" lIns="91440" tIns="45720" rIns="91440" bIns="45720">
            <a:spAutoFit/>
          </a:bodyPr>
          <a:lstStyle/>
          <a:p>
            <a:pPr algn="ctr"/>
            <a:r>
              <a:rPr lang="zh-CN" altLang="en-US" sz="4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温馨提示</a:t>
            </a:r>
            <a:endParaRPr lang="zh-CN" altLang="en-US" sz="40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29" name="矩形 28"/>
          <p:cNvSpPr/>
          <p:nvPr/>
        </p:nvSpPr>
        <p:spPr>
          <a:xfrm>
            <a:off x="3291841" y="1485481"/>
            <a:ext cx="7584140" cy="1477328"/>
          </a:xfrm>
          <a:prstGeom prst="rect">
            <a:avLst/>
          </a:prstGeom>
        </p:spPr>
        <p:txBody>
          <a:bodyPr wrap="square">
            <a:spAutoFit/>
          </a:bodyPr>
          <a:lstStyle/>
          <a:p>
            <a:endParaRPr lang="zh-CN" altLang="en-US" dirty="0" smtClean="0"/>
          </a:p>
          <a:p>
            <a:r>
              <a:rPr lang="zh-CN" altLang="en-US" b="1" dirty="0" smtClean="0">
                <a:solidFill>
                  <a:schemeClr val="accent1">
                    <a:lumMod val="40000"/>
                    <a:lumOff val="60000"/>
                  </a:schemeClr>
                </a:solidFill>
              </a:rPr>
              <a:t>企业漏报运保费，在海关稽查中是非常常见的一类问题。虽然大多数情况下运保费涉及金额和税款都不大，但容易被企业忽视漏报，以致其因此受到海关处罚。</a:t>
            </a:r>
          </a:p>
          <a:p>
            <a:r>
              <a:rPr lang="zh-CN" altLang="en-US" dirty="0" smtClean="0"/>
              <a:t> </a:t>
            </a:r>
            <a:endParaRPr lang="zh-CN" altLang="en-US" dirty="0"/>
          </a:p>
        </p:txBody>
      </p:sp>
      <p:sp>
        <p:nvSpPr>
          <p:cNvPr id="30" name="矩形 29"/>
          <p:cNvSpPr/>
          <p:nvPr/>
        </p:nvSpPr>
        <p:spPr>
          <a:xfrm>
            <a:off x="4066390" y="2939587"/>
            <a:ext cx="6164133" cy="1754326"/>
          </a:xfrm>
          <a:prstGeom prst="rect">
            <a:avLst/>
          </a:prstGeom>
          <a:ln w="38100">
            <a:solidFill>
              <a:srgbClr val="62A0CA"/>
            </a:solidFill>
          </a:ln>
        </p:spPr>
        <p:txBody>
          <a:bodyPr wrap="square">
            <a:spAutoFit/>
          </a:bodyPr>
          <a:lstStyle/>
          <a:p>
            <a:r>
              <a:rPr lang="zh-CN" altLang="en-US" b="1" dirty="0" smtClean="0">
                <a:solidFill>
                  <a:schemeClr val="accent4"/>
                </a:solidFill>
              </a:rPr>
              <a:t>进口货物的完税价格，由海关以该货物的成交价格为基础审查确定，并应当包括货物运抵中华人民共和国境内输入地点起卸前的运输及其相关费用、保险费。</a:t>
            </a:r>
          </a:p>
          <a:p>
            <a:endParaRPr lang="zh-CN" altLang="en-US" b="1" dirty="0" smtClean="0">
              <a:solidFill>
                <a:schemeClr val="accent4"/>
              </a:solidFill>
            </a:endParaRPr>
          </a:p>
          <a:p>
            <a:r>
              <a:rPr lang="en-US" altLang="zh-CN" b="1" dirty="0" smtClean="0">
                <a:solidFill>
                  <a:schemeClr val="accent4"/>
                </a:solidFill>
              </a:rPr>
              <a:t>                 ——《</a:t>
            </a:r>
            <a:r>
              <a:rPr lang="zh-CN" altLang="en-US" b="1" dirty="0" smtClean="0">
                <a:solidFill>
                  <a:schemeClr val="accent4"/>
                </a:solidFill>
              </a:rPr>
              <a:t>中华人民共和国海关审定进出口货物完税价格办法</a:t>
            </a:r>
            <a:r>
              <a:rPr lang="en-US" altLang="zh-CN" b="1" dirty="0" smtClean="0">
                <a:solidFill>
                  <a:schemeClr val="accent4"/>
                </a:solidFill>
              </a:rPr>
              <a:t>》</a:t>
            </a:r>
            <a:r>
              <a:rPr lang="zh-CN" altLang="en-US" b="1" dirty="0" smtClean="0">
                <a:solidFill>
                  <a:schemeClr val="accent4"/>
                </a:solidFill>
              </a:rPr>
              <a:t>第</a:t>
            </a:r>
            <a:r>
              <a:rPr lang="en-US" altLang="zh-CN" b="1" dirty="0" smtClean="0">
                <a:solidFill>
                  <a:schemeClr val="accent4"/>
                </a:solidFill>
              </a:rPr>
              <a:t>5</a:t>
            </a:r>
            <a:r>
              <a:rPr lang="zh-CN" altLang="en-US" b="1" dirty="0" smtClean="0">
                <a:solidFill>
                  <a:schemeClr val="accent4"/>
                </a:solidFill>
              </a:rPr>
              <a:t>条</a:t>
            </a:r>
            <a:endParaRPr lang="zh-CN" altLang="en-US" b="1" dirty="0">
              <a:solidFill>
                <a:schemeClr val="accent4"/>
              </a:solidFill>
            </a:endParaRPr>
          </a:p>
        </p:txBody>
      </p:sp>
      <p:sp>
        <p:nvSpPr>
          <p:cNvPr id="31" name="矩形 30"/>
          <p:cNvSpPr/>
          <p:nvPr/>
        </p:nvSpPr>
        <p:spPr>
          <a:xfrm>
            <a:off x="3291841" y="5397213"/>
            <a:ext cx="7408433" cy="369332"/>
          </a:xfrm>
          <a:prstGeom prst="rect">
            <a:avLst/>
          </a:prstGeom>
        </p:spPr>
        <p:txBody>
          <a:bodyPr wrap="square">
            <a:spAutoFit/>
          </a:bodyPr>
          <a:lstStyle/>
          <a:p>
            <a:r>
              <a:rPr lang="zh-CN" altLang="en-US" b="1" dirty="0" smtClean="0">
                <a:solidFill>
                  <a:schemeClr val="accent1">
                    <a:lumMod val="40000"/>
                    <a:lumOff val="60000"/>
                  </a:schemeClr>
                </a:solidFill>
              </a:rPr>
              <a:t>以下是几种容易忽略的运保费漏报形式，赶紧来对照检查一下：</a:t>
            </a:r>
            <a:endParaRPr lang="zh-CN" altLang="en-US" b="1" dirty="0">
              <a:solidFill>
                <a:schemeClr val="accent1">
                  <a:lumMod val="40000"/>
                  <a:lumOff val="60000"/>
                </a:schemeClr>
              </a:solidFill>
            </a:endParaRPr>
          </a:p>
        </p:txBody>
      </p:sp>
    </p:spTree>
    <p:extLst>
      <p:ext uri="{BB962C8B-B14F-4D97-AF65-F5344CB8AC3E}">
        <p14:creationId xmlns="" xmlns:p14="http://schemas.microsoft.com/office/powerpoint/2010/main" val="9288066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6" name="图片 15" descr="21.jpg"/>
          <p:cNvPicPr>
            <a:picLocks noChangeAspect="1"/>
          </p:cNvPicPr>
          <p:nvPr/>
        </p:nvPicPr>
        <p:blipFill>
          <a:blip r:embed="rId3" cstate="print"/>
          <a:stretch>
            <a:fillRect/>
          </a:stretch>
        </p:blipFill>
        <p:spPr>
          <a:xfrm>
            <a:off x="3015727" y="1531227"/>
            <a:ext cx="6096000" cy="2009775"/>
          </a:xfrm>
          <a:prstGeom prst="rect">
            <a:avLst/>
          </a:prstGeom>
        </p:spPr>
      </p:pic>
      <p:sp>
        <p:nvSpPr>
          <p:cNvPr id="17" name="矩形 16"/>
          <p:cNvSpPr/>
          <p:nvPr/>
        </p:nvSpPr>
        <p:spPr>
          <a:xfrm>
            <a:off x="1290915" y="4002770"/>
            <a:ext cx="9574307" cy="1200329"/>
          </a:xfrm>
          <a:prstGeom prst="rect">
            <a:avLst/>
          </a:prstGeom>
        </p:spPr>
        <p:txBody>
          <a:bodyPr wrap="square">
            <a:spAutoFit/>
          </a:bodyPr>
          <a:lstStyle/>
          <a:p>
            <a:r>
              <a:rPr lang="zh-CN" altLang="en-US" b="1" dirty="0" smtClean="0">
                <a:solidFill>
                  <a:schemeClr val="accent1">
                    <a:lumMod val="40000"/>
                    <a:lumOff val="60000"/>
                  </a:schemeClr>
                </a:solidFill>
              </a:rPr>
              <a:t>在实际货运过程中，许多进口企业在货物到达实际进口港前，会在其它地区进行转运。</a:t>
            </a:r>
          </a:p>
          <a:p>
            <a:endParaRPr lang="zh-CN" altLang="en-US" b="1" dirty="0" smtClean="0">
              <a:solidFill>
                <a:schemeClr val="accent1">
                  <a:lumMod val="40000"/>
                  <a:lumOff val="60000"/>
                </a:schemeClr>
              </a:solidFill>
            </a:endParaRPr>
          </a:p>
          <a:p>
            <a:r>
              <a:rPr lang="zh-CN" altLang="en-US" b="1" dirty="0" smtClean="0">
                <a:solidFill>
                  <a:schemeClr val="accent1">
                    <a:lumMod val="40000"/>
                    <a:lumOff val="60000"/>
                  </a:schemeClr>
                </a:solidFill>
              </a:rPr>
              <a:t>如珠三角企业进口货物常在香港进行转运，对于从香港运至境内港口的这一段路程运费，常常被企业忽略、漏报。</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222.jpg"/>
          <p:cNvPicPr>
            <a:picLocks noChangeAspect="1"/>
          </p:cNvPicPr>
          <p:nvPr/>
        </p:nvPicPr>
        <p:blipFill>
          <a:blip r:embed="rId3" cstate="print"/>
          <a:stretch>
            <a:fillRect/>
          </a:stretch>
        </p:blipFill>
        <p:spPr>
          <a:xfrm>
            <a:off x="3048000" y="1477451"/>
            <a:ext cx="6096000" cy="2009775"/>
          </a:xfrm>
          <a:prstGeom prst="rect">
            <a:avLst/>
          </a:prstGeom>
        </p:spPr>
      </p:pic>
      <p:sp>
        <p:nvSpPr>
          <p:cNvPr id="4" name="矩形 3"/>
          <p:cNvSpPr/>
          <p:nvPr/>
        </p:nvSpPr>
        <p:spPr>
          <a:xfrm>
            <a:off x="1280160" y="3864270"/>
            <a:ext cx="9940066" cy="1200329"/>
          </a:xfrm>
          <a:prstGeom prst="rect">
            <a:avLst/>
          </a:prstGeom>
        </p:spPr>
        <p:txBody>
          <a:bodyPr wrap="square">
            <a:spAutoFit/>
          </a:bodyPr>
          <a:lstStyle/>
          <a:p>
            <a:r>
              <a:rPr lang="zh-CN" altLang="en-US" b="1" dirty="0" smtClean="0">
                <a:solidFill>
                  <a:schemeClr val="accent1">
                    <a:lumMod val="40000"/>
                    <a:lumOff val="60000"/>
                  </a:schemeClr>
                </a:solidFill>
              </a:rPr>
              <a:t>有时进出口企业与客户签订的相关贸易合同，只对运费方面有所列明，保险费并不纳入合同范围内，由进出口企业另行办理。</a:t>
            </a:r>
          </a:p>
          <a:p>
            <a:endParaRPr lang="zh-CN" altLang="en-US" b="1" dirty="0" smtClean="0">
              <a:solidFill>
                <a:schemeClr val="accent1">
                  <a:lumMod val="40000"/>
                  <a:lumOff val="60000"/>
                </a:schemeClr>
              </a:solidFill>
            </a:endParaRPr>
          </a:p>
          <a:p>
            <a:r>
              <a:rPr lang="zh-CN" altLang="en-US" b="1" dirty="0" smtClean="0">
                <a:solidFill>
                  <a:schemeClr val="accent1">
                    <a:lumMod val="40000"/>
                    <a:lumOff val="60000"/>
                  </a:schemeClr>
                </a:solidFill>
              </a:rPr>
              <a:t>对此部分未在合同体现的保险费，在海关申报时容易被企业忽略。</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5091138.jpg"/>
          <p:cNvPicPr>
            <a:picLocks noChangeAspect="1"/>
          </p:cNvPicPr>
          <p:nvPr/>
        </p:nvPicPr>
        <p:blipFill>
          <a:blip r:embed="rId3" cstate="print"/>
          <a:stretch>
            <a:fillRect/>
          </a:stretch>
        </p:blipFill>
        <p:spPr>
          <a:xfrm>
            <a:off x="3048000" y="1343503"/>
            <a:ext cx="6096000" cy="2600325"/>
          </a:xfrm>
          <a:prstGeom prst="rect">
            <a:avLst/>
          </a:prstGeom>
        </p:spPr>
      </p:pic>
      <p:sp>
        <p:nvSpPr>
          <p:cNvPr id="4" name="矩形 3"/>
          <p:cNvSpPr/>
          <p:nvPr/>
        </p:nvSpPr>
        <p:spPr>
          <a:xfrm>
            <a:off x="1280167" y="4306687"/>
            <a:ext cx="9950822" cy="1200329"/>
          </a:xfrm>
          <a:prstGeom prst="rect">
            <a:avLst/>
          </a:prstGeom>
        </p:spPr>
        <p:txBody>
          <a:bodyPr wrap="square">
            <a:spAutoFit/>
          </a:bodyPr>
          <a:lstStyle/>
          <a:p>
            <a:r>
              <a:rPr lang="zh-CN" altLang="en-US" b="1" dirty="0" smtClean="0">
                <a:solidFill>
                  <a:schemeClr val="accent1">
                    <a:lumMod val="40000"/>
                    <a:lumOff val="60000"/>
                  </a:schemeClr>
                </a:solidFill>
              </a:rPr>
              <a:t>如：因国际原油价格浮动较大，船运公司为保持一定时期内基本费率的稳定，在对进出口企业收取基本运费外，还可能收取燃油附加费等额外费用；此外，在运输过程中因航线安排而短暂停留发生的仓储费用等其它与运输过程有关的费用，根据海关规定，对于这些运费成本，企业也需如实申报。</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0f45ed6.jpg"/>
          <p:cNvPicPr>
            <a:picLocks noChangeAspect="1"/>
          </p:cNvPicPr>
          <p:nvPr/>
        </p:nvPicPr>
        <p:blipFill>
          <a:blip r:embed="rId3" cstate="print"/>
          <a:stretch>
            <a:fillRect/>
          </a:stretch>
        </p:blipFill>
        <p:spPr>
          <a:xfrm>
            <a:off x="3048000" y="1332756"/>
            <a:ext cx="6096000" cy="2600325"/>
          </a:xfrm>
          <a:prstGeom prst="rect">
            <a:avLst/>
          </a:prstGeom>
        </p:spPr>
      </p:pic>
      <p:sp>
        <p:nvSpPr>
          <p:cNvPr id="4" name="矩形 3"/>
          <p:cNvSpPr/>
          <p:nvPr/>
        </p:nvSpPr>
        <p:spPr>
          <a:xfrm>
            <a:off x="1452282" y="4329549"/>
            <a:ext cx="9649610" cy="1477328"/>
          </a:xfrm>
          <a:prstGeom prst="rect">
            <a:avLst/>
          </a:prstGeom>
        </p:spPr>
        <p:txBody>
          <a:bodyPr wrap="square">
            <a:spAutoFit/>
          </a:bodyPr>
          <a:lstStyle/>
          <a:p>
            <a:r>
              <a:rPr lang="zh-CN" altLang="en-US" b="1" dirty="0" smtClean="0">
                <a:solidFill>
                  <a:schemeClr val="accent1">
                    <a:lumMod val="40000"/>
                    <a:lumOff val="60000"/>
                  </a:schemeClr>
                </a:solidFill>
              </a:rPr>
              <a:t>应计入进口货物完税价格的运费部分，应以进口商为进口此次货物实际支付的费用为限。</a:t>
            </a:r>
          </a:p>
          <a:p>
            <a:endParaRPr lang="zh-CN" altLang="en-US" b="1" dirty="0" smtClean="0">
              <a:solidFill>
                <a:schemeClr val="accent1">
                  <a:lumMod val="40000"/>
                  <a:lumOff val="60000"/>
                </a:schemeClr>
              </a:solidFill>
            </a:endParaRPr>
          </a:p>
          <a:p>
            <a:r>
              <a:rPr lang="zh-CN" altLang="en-US" b="1" dirty="0" smtClean="0">
                <a:solidFill>
                  <a:schemeClr val="accent1">
                    <a:lumMod val="40000"/>
                    <a:lumOff val="60000"/>
                  </a:schemeClr>
                </a:solidFill>
              </a:rPr>
              <a:t>但是，在某些情况下，实际运费在进口时难以确定，为此，在每次进口申报时，进口商可能难以准确计算实际发生的运输费用，便以估算额向海关申报。</a:t>
            </a:r>
          </a:p>
          <a:p>
            <a:r>
              <a:rPr lang="zh-CN" altLang="en-US" b="1" dirty="0" smtClean="0">
                <a:solidFill>
                  <a:schemeClr val="accent1">
                    <a:lumMod val="40000"/>
                    <a:lumOff val="60000"/>
                  </a:schemeClr>
                </a:solidFill>
              </a:rPr>
              <a:t> 对于申报实际运费与估算额的差额部分，也容易被企业忽略补充申报。</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0d092c7.jpg"/>
          <p:cNvPicPr>
            <a:picLocks noChangeAspect="1"/>
          </p:cNvPicPr>
          <p:nvPr/>
        </p:nvPicPr>
        <p:blipFill>
          <a:blip r:embed="rId3" cstate="print"/>
          <a:stretch>
            <a:fillRect/>
          </a:stretch>
        </p:blipFill>
        <p:spPr>
          <a:xfrm>
            <a:off x="3048000" y="1488166"/>
            <a:ext cx="6096000" cy="2009775"/>
          </a:xfrm>
          <a:prstGeom prst="rect">
            <a:avLst/>
          </a:prstGeom>
        </p:spPr>
      </p:pic>
      <p:sp>
        <p:nvSpPr>
          <p:cNvPr id="4" name="矩形 3"/>
          <p:cNvSpPr/>
          <p:nvPr/>
        </p:nvSpPr>
        <p:spPr>
          <a:xfrm>
            <a:off x="1506070" y="3857553"/>
            <a:ext cx="9531276" cy="2031325"/>
          </a:xfrm>
          <a:prstGeom prst="rect">
            <a:avLst/>
          </a:prstGeom>
        </p:spPr>
        <p:txBody>
          <a:bodyPr wrap="square">
            <a:spAutoFit/>
          </a:bodyPr>
          <a:lstStyle/>
          <a:p>
            <a:r>
              <a:rPr lang="zh-CN" altLang="en-US" b="1" dirty="0" smtClean="0">
                <a:solidFill>
                  <a:schemeClr val="accent1">
                    <a:lumMod val="40000"/>
                    <a:lumOff val="60000"/>
                  </a:schemeClr>
                </a:solidFill>
              </a:rPr>
              <a:t>根据海关法规定，进口货物的成交价格以</a:t>
            </a:r>
            <a:r>
              <a:rPr lang="en-US" altLang="zh-CN" b="1" dirty="0" smtClean="0">
                <a:solidFill>
                  <a:schemeClr val="accent1">
                    <a:lumMod val="40000"/>
                    <a:lumOff val="60000"/>
                  </a:schemeClr>
                </a:solidFill>
              </a:rPr>
              <a:t>CIF</a:t>
            </a:r>
            <a:r>
              <a:rPr lang="zh-CN" altLang="en-US" b="1" dirty="0" smtClean="0">
                <a:solidFill>
                  <a:schemeClr val="accent1">
                    <a:lumMod val="40000"/>
                    <a:lumOff val="60000"/>
                  </a:schemeClr>
                </a:solidFill>
              </a:rPr>
              <a:t>为基础确定，出口货物的成交价格以</a:t>
            </a:r>
            <a:r>
              <a:rPr lang="en-US" altLang="zh-CN" b="1" dirty="0" smtClean="0">
                <a:solidFill>
                  <a:schemeClr val="accent1">
                    <a:lumMod val="40000"/>
                    <a:lumOff val="60000"/>
                  </a:schemeClr>
                </a:solidFill>
              </a:rPr>
              <a:t>FOB</a:t>
            </a:r>
            <a:r>
              <a:rPr lang="zh-CN" altLang="en-US" b="1" dirty="0" smtClean="0">
                <a:solidFill>
                  <a:schemeClr val="accent1">
                    <a:lumMod val="40000"/>
                    <a:lumOff val="60000"/>
                  </a:schemeClr>
                </a:solidFill>
              </a:rPr>
              <a:t>为基础确定，在稽查中发现，部分企业对申报征税货物的成交价格比较随意，有的企业关务负责人甚至不知何为</a:t>
            </a:r>
            <a:r>
              <a:rPr lang="en-US" altLang="zh-CN" b="1" dirty="0" smtClean="0">
                <a:solidFill>
                  <a:schemeClr val="accent1">
                    <a:lumMod val="40000"/>
                    <a:lumOff val="60000"/>
                  </a:schemeClr>
                </a:solidFill>
              </a:rPr>
              <a:t>CIF</a:t>
            </a:r>
            <a:r>
              <a:rPr lang="zh-CN" altLang="en-US" b="1" dirty="0" smtClean="0">
                <a:solidFill>
                  <a:schemeClr val="accent1">
                    <a:lumMod val="40000"/>
                    <a:lumOff val="60000"/>
                  </a:schemeClr>
                </a:solidFill>
              </a:rPr>
              <a:t>，何为</a:t>
            </a:r>
            <a:r>
              <a:rPr lang="en-US" altLang="zh-CN" b="1" dirty="0" smtClean="0">
                <a:solidFill>
                  <a:schemeClr val="accent1">
                    <a:lumMod val="40000"/>
                    <a:lumOff val="60000"/>
                  </a:schemeClr>
                </a:solidFill>
              </a:rPr>
              <a:t>FOB</a:t>
            </a:r>
            <a:r>
              <a:rPr lang="zh-CN" altLang="en-US" b="1" dirty="0" smtClean="0">
                <a:solidFill>
                  <a:schemeClr val="accent1">
                    <a:lumMod val="40000"/>
                    <a:lumOff val="60000"/>
                  </a:schemeClr>
                </a:solidFill>
              </a:rPr>
              <a:t>。</a:t>
            </a:r>
          </a:p>
          <a:p>
            <a:endParaRPr lang="zh-CN" altLang="en-US" b="1" dirty="0" smtClean="0">
              <a:solidFill>
                <a:schemeClr val="accent1">
                  <a:lumMod val="40000"/>
                  <a:lumOff val="60000"/>
                </a:schemeClr>
              </a:solidFill>
            </a:endParaRPr>
          </a:p>
          <a:p>
            <a:r>
              <a:rPr lang="zh-CN" altLang="en-US" b="1" dirty="0" smtClean="0">
                <a:solidFill>
                  <a:schemeClr val="accent1">
                    <a:lumMod val="40000"/>
                    <a:lumOff val="60000"/>
                  </a:schemeClr>
                </a:solidFill>
              </a:rPr>
              <a:t>例如，有一家企业进口货物的实际成交方式为</a:t>
            </a:r>
            <a:r>
              <a:rPr lang="en-US" altLang="zh-CN" b="1" dirty="0" smtClean="0">
                <a:solidFill>
                  <a:schemeClr val="accent1">
                    <a:lumMod val="40000"/>
                    <a:lumOff val="60000"/>
                  </a:schemeClr>
                </a:solidFill>
              </a:rPr>
              <a:t>FOB</a:t>
            </a:r>
            <a:r>
              <a:rPr lang="zh-CN" altLang="en-US" b="1" dirty="0" smtClean="0">
                <a:solidFill>
                  <a:schemeClr val="accent1">
                    <a:lumMod val="40000"/>
                    <a:lumOff val="60000"/>
                  </a:schemeClr>
                </a:solidFill>
              </a:rPr>
              <a:t>，为图方便在报关时直接申报为</a:t>
            </a:r>
            <a:r>
              <a:rPr lang="en-US" altLang="zh-CN" b="1" dirty="0" smtClean="0">
                <a:solidFill>
                  <a:schemeClr val="accent1">
                    <a:lumMod val="40000"/>
                    <a:lumOff val="60000"/>
                  </a:schemeClr>
                </a:solidFill>
              </a:rPr>
              <a:t>CIF</a:t>
            </a:r>
            <a:r>
              <a:rPr lang="zh-CN" altLang="en-US" b="1" dirty="0" smtClean="0">
                <a:solidFill>
                  <a:schemeClr val="accent1">
                    <a:lumMod val="40000"/>
                    <a:lumOff val="60000"/>
                  </a:schemeClr>
                </a:solidFill>
              </a:rPr>
              <a:t>，以至因违反海关规定受到处罚。</a:t>
            </a:r>
          </a:p>
          <a:p>
            <a:r>
              <a:rPr lang="zh-CN" altLang="en-US" b="1" dirty="0" smtClean="0">
                <a:solidFill>
                  <a:schemeClr val="accent1">
                    <a:lumMod val="40000"/>
                    <a:lumOff val="60000"/>
                  </a:schemeClr>
                </a:solidFill>
              </a:rPr>
              <a:t> </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MH_Others_1"/>
          <p:cNvGrpSpPr/>
          <p:nvPr>
            <p:custDataLst>
              <p:tags r:id="rId1"/>
            </p:custDataLst>
          </p:nvPr>
        </p:nvGrpSpPr>
        <p:grpSpPr>
          <a:xfrm>
            <a:off x="1923480" y="923866"/>
            <a:ext cx="3516086" cy="1492250"/>
            <a:chOff x="918708" y="507434"/>
            <a:chExt cx="3516086" cy="1492250"/>
          </a:xfrm>
        </p:grpSpPr>
        <p:sp>
          <p:nvSpPr>
            <p:cNvPr id="28" name="MH_Others_10"/>
            <p:cNvSpPr txBox="1"/>
            <p:nvPr/>
          </p:nvSpPr>
          <p:spPr>
            <a:xfrm>
              <a:off x="918708" y="507434"/>
              <a:ext cx="3516086" cy="1492250"/>
            </a:xfrm>
            <a:prstGeom prst="rect">
              <a:avLst/>
            </a:prstGeom>
            <a:noFill/>
          </p:spPr>
          <p:txBody>
            <a:bodyPr anchor="ctr"/>
            <a:lstStyle/>
            <a:p>
              <a:pPr>
                <a:defRPr/>
              </a:pPr>
              <a:r>
                <a:rPr lang="en-US" altLang="zh-CN" sz="138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C</a:t>
              </a:r>
              <a:endParaRPr lang="zh-CN" altLang="en-US" sz="66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29" name="MH_Others_11"/>
            <p:cNvSpPr txBox="1">
              <a:spLocks noChangeArrowheads="1"/>
            </p:cNvSpPr>
            <p:nvPr/>
          </p:nvSpPr>
          <p:spPr bwMode="auto">
            <a:xfrm>
              <a:off x="1324179" y="666184"/>
              <a:ext cx="673131" cy="12277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目</a:t>
              </a:r>
              <a:endParaRPr lang="en-US" altLang="zh-CN" sz="2800" b="1" spc="-300" dirty="0">
                <a:solidFill>
                  <a:schemeClr val="bg1"/>
                </a:solidFill>
                <a:latin typeface="华文细黑" panose="02010600040101010101" pitchFamily="2" charset="-122"/>
                <a:ea typeface="华文细黑" panose="02010600040101010101" pitchFamily="2" charset="-122"/>
              </a:endParaRPr>
            </a:p>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录</a:t>
              </a:r>
            </a:p>
          </p:txBody>
        </p:sp>
        <p:sp>
          <p:nvSpPr>
            <p:cNvPr id="30" name="MH_Others_12"/>
            <p:cNvSpPr/>
            <p:nvPr/>
          </p:nvSpPr>
          <p:spPr>
            <a:xfrm>
              <a:off x="2038541" y="1421452"/>
              <a:ext cx="2189424" cy="461665"/>
            </a:xfrm>
            <a:prstGeom prst="rect">
              <a:avLst/>
            </a:prstGeom>
          </p:spPr>
          <p:txBody>
            <a:bodyPr wrap="none" anchor="ctr" anchorCtr="0">
              <a:noAutofit/>
            </a:bodyPr>
            <a:lstStyle/>
            <a:p>
              <a:r>
                <a:rPr lang="en-US" altLang="zh-CN" sz="3200" spc="3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ONTENTS</a:t>
              </a:r>
              <a:endParaRPr lang="zh-CN" altLang="en-US" sz="2400" spc="300" dirty="0">
                <a:solidFill>
                  <a:srgbClr val="E5B704"/>
                </a:solidFill>
              </a:endParaRPr>
            </a:p>
          </p:txBody>
        </p:sp>
      </p:grpSp>
      <p:sp>
        <p:nvSpPr>
          <p:cNvPr id="31" name="MH_Others_2"/>
          <p:cNvSpPr/>
          <p:nvPr>
            <p:custDataLst>
              <p:tags r:id="rId2"/>
            </p:custDataLst>
          </p:nvPr>
        </p:nvSpPr>
        <p:spPr>
          <a:xfrm>
            <a:off x="2773109"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MH_Number_1">
            <a:hlinkClick r:id="" action="ppaction://noaction"/>
          </p:cNvPr>
          <p:cNvSpPr/>
          <p:nvPr>
            <p:custDataLst>
              <p:tags r:id="rId3"/>
            </p:custDataLst>
          </p:nvPr>
        </p:nvSpPr>
        <p:spPr>
          <a:xfrm>
            <a:off x="3200571"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MH_Entry_1">
            <a:hlinkClick r:id="" action="ppaction://noaction"/>
          </p:cNvPr>
          <p:cNvSpPr txBox="1">
            <a:spLocks noChangeArrowheads="1"/>
          </p:cNvSpPr>
          <p:nvPr>
            <p:custDataLst>
              <p:tags r:id="rId4"/>
            </p:custDataLst>
          </p:nvPr>
        </p:nvSpPr>
        <p:spPr bwMode="auto">
          <a:xfrm>
            <a:off x="3861593" y="2744359"/>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dirty="0" smtClean="0">
                <a:solidFill>
                  <a:schemeClr val="bg1"/>
                </a:solidFill>
                <a:latin typeface="微软雅黑" panose="020B0503020204020204" pitchFamily="34" charset="-122"/>
              </a:rPr>
              <a:t>关务</a:t>
            </a:r>
            <a:endParaRPr lang="zh-CN" altLang="en-US" sz="2000" dirty="0">
              <a:solidFill>
                <a:schemeClr val="bg1"/>
              </a:solidFill>
              <a:latin typeface="微软雅黑" panose="020B0503020204020204" pitchFamily="34" charset="-122"/>
            </a:endParaRPr>
          </a:p>
        </p:txBody>
      </p:sp>
      <p:sp>
        <p:nvSpPr>
          <p:cNvPr id="34" name="MH_Others_3"/>
          <p:cNvSpPr/>
          <p:nvPr>
            <p:custDataLst>
              <p:tags r:id="rId5"/>
            </p:custDataLst>
          </p:nvPr>
        </p:nvSpPr>
        <p:spPr>
          <a:xfrm>
            <a:off x="2773109"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MH_Number_2">
            <a:hlinkClick r:id="" action="ppaction://noaction"/>
          </p:cNvPr>
          <p:cNvSpPr/>
          <p:nvPr>
            <p:custDataLst>
              <p:tags r:id="rId6"/>
            </p:custDataLst>
          </p:nvPr>
        </p:nvSpPr>
        <p:spPr>
          <a:xfrm>
            <a:off x="3200571"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MH_Entry_2">
            <a:hlinkClick r:id="" action="ppaction://noaction"/>
          </p:cNvPr>
          <p:cNvSpPr txBox="1">
            <a:spLocks noChangeArrowheads="1"/>
          </p:cNvSpPr>
          <p:nvPr>
            <p:custDataLst>
              <p:tags r:id="rId7"/>
            </p:custDataLst>
          </p:nvPr>
        </p:nvSpPr>
        <p:spPr bwMode="auto">
          <a:xfrm>
            <a:off x="3883364" y="3960477"/>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dirty="0" smtClean="0">
                <a:solidFill>
                  <a:schemeClr val="bg1"/>
                </a:solidFill>
                <a:latin typeface="微软雅黑" panose="020B0503020204020204" pitchFamily="34" charset="-122"/>
              </a:rPr>
              <a:t>税务</a:t>
            </a:r>
            <a:endParaRPr lang="zh-CN" altLang="en-US" sz="2000" dirty="0">
              <a:solidFill>
                <a:schemeClr val="bg1"/>
              </a:solidFill>
              <a:latin typeface="微软雅黑" panose="020B0503020204020204" pitchFamily="34" charset="-122"/>
            </a:endParaRPr>
          </a:p>
        </p:txBody>
      </p:sp>
      <p:sp>
        <p:nvSpPr>
          <p:cNvPr id="37" name="MH_Others_2"/>
          <p:cNvSpPr/>
          <p:nvPr>
            <p:custDataLst>
              <p:tags r:id="rId8"/>
            </p:custDataLst>
          </p:nvPr>
        </p:nvSpPr>
        <p:spPr>
          <a:xfrm>
            <a:off x="6746079"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MH_Number_1">
            <a:hlinkClick r:id="" action="ppaction://noaction"/>
          </p:cNvPr>
          <p:cNvSpPr/>
          <p:nvPr>
            <p:custDataLst>
              <p:tags r:id="rId9"/>
            </p:custDataLst>
          </p:nvPr>
        </p:nvSpPr>
        <p:spPr>
          <a:xfrm>
            <a:off x="7173541"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MH_Entry_1">
            <a:hlinkClick r:id="" action="ppaction://noaction"/>
          </p:cNvPr>
          <p:cNvSpPr txBox="1">
            <a:spLocks noChangeArrowheads="1"/>
          </p:cNvSpPr>
          <p:nvPr>
            <p:custDataLst>
              <p:tags r:id="rId10"/>
            </p:custDataLst>
          </p:nvPr>
        </p:nvSpPr>
        <p:spPr bwMode="auto">
          <a:xfrm>
            <a:off x="7867235" y="2744359"/>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bg1"/>
                </a:solidFill>
              </a:rPr>
              <a:t>归类</a:t>
            </a:r>
            <a:endParaRPr lang="zh-CN" altLang="en-US" sz="2000" b="1" dirty="0">
              <a:solidFill>
                <a:schemeClr val="bg1"/>
              </a:solidFill>
            </a:endParaRPr>
          </a:p>
        </p:txBody>
      </p:sp>
      <p:sp>
        <p:nvSpPr>
          <p:cNvPr id="40" name="MH_Others_3"/>
          <p:cNvSpPr/>
          <p:nvPr>
            <p:custDataLst>
              <p:tags r:id="rId11"/>
            </p:custDataLst>
          </p:nvPr>
        </p:nvSpPr>
        <p:spPr>
          <a:xfrm>
            <a:off x="6746079"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MH_Number_2">
            <a:hlinkClick r:id="" action="ppaction://noaction"/>
          </p:cNvPr>
          <p:cNvSpPr/>
          <p:nvPr>
            <p:custDataLst>
              <p:tags r:id="rId12"/>
            </p:custDataLst>
          </p:nvPr>
        </p:nvSpPr>
        <p:spPr>
          <a:xfrm>
            <a:off x="7173541"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MH_Entry_2">
            <a:hlinkClick r:id="" action="ppaction://noaction"/>
          </p:cNvPr>
          <p:cNvSpPr txBox="1">
            <a:spLocks noChangeArrowheads="1"/>
          </p:cNvSpPr>
          <p:nvPr>
            <p:custDataLst>
              <p:tags r:id="rId13"/>
            </p:custDataLst>
          </p:nvPr>
        </p:nvSpPr>
        <p:spPr bwMode="auto">
          <a:xfrm>
            <a:off x="7867235" y="3982248"/>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bg1"/>
                </a:solidFill>
              </a:rPr>
              <a:t>商检</a:t>
            </a:r>
            <a:endParaRPr lang="zh-CN" altLang="en-US" sz="2000" b="1" dirty="0">
              <a:solidFill>
                <a:schemeClr val="bg1"/>
              </a:solidFill>
            </a:endParaRPr>
          </a:p>
        </p:txBody>
      </p:sp>
      <p:pic>
        <p:nvPicPr>
          <p:cNvPr id="18" name="图片 17" descr="图片12.png"/>
          <p:cNvPicPr>
            <a:picLocks noChangeAspect="1"/>
          </p:cNvPicPr>
          <p:nvPr/>
        </p:nvPicPr>
        <p:blipFill>
          <a:blip r:embed="rId15"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2051582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683488b.jpg"/>
          <p:cNvPicPr>
            <a:picLocks noChangeAspect="1"/>
          </p:cNvPicPr>
          <p:nvPr/>
        </p:nvPicPr>
        <p:blipFill>
          <a:blip r:embed="rId3" cstate="print"/>
          <a:stretch>
            <a:fillRect/>
          </a:stretch>
        </p:blipFill>
        <p:spPr>
          <a:xfrm>
            <a:off x="2180689" y="971854"/>
            <a:ext cx="3918898" cy="5558038"/>
          </a:xfrm>
          <a:prstGeom prst="rect">
            <a:avLst/>
          </a:prstGeom>
        </p:spPr>
      </p:pic>
      <p:sp>
        <p:nvSpPr>
          <p:cNvPr id="4" name="矩形 3"/>
          <p:cNvSpPr/>
          <p:nvPr/>
        </p:nvSpPr>
        <p:spPr>
          <a:xfrm>
            <a:off x="6565749" y="1634737"/>
            <a:ext cx="3815379" cy="1754326"/>
          </a:xfrm>
          <a:prstGeom prst="rect">
            <a:avLst/>
          </a:prstGeom>
        </p:spPr>
        <p:txBody>
          <a:bodyPr wrap="square">
            <a:spAutoFit/>
          </a:bodyPr>
          <a:lstStyle/>
          <a:p>
            <a:r>
              <a:rPr lang="zh-CN" altLang="en-US" b="1" dirty="0" smtClean="0">
                <a:solidFill>
                  <a:schemeClr val="accent1">
                    <a:lumMod val="40000"/>
                    <a:lumOff val="60000"/>
                  </a:schemeClr>
                </a:solidFill>
              </a:rPr>
              <a:t>进出口企业在实际报关过程中，要加强审核、及时咨询，以免小失误带来大损失，同时加强与货代公司、报关公司等方面的沟通，明确相关费用，对于发现存在漏报的部分，应及时向海关进行补充申报。</a:t>
            </a:r>
            <a:endParaRPr lang="zh-CN" altLang="en-US" b="1" dirty="0">
              <a:solidFill>
                <a:schemeClr val="accent1">
                  <a:lumMod val="40000"/>
                  <a:lumOff val="60000"/>
                </a:schemeClr>
              </a:solidFill>
            </a:endParaRPr>
          </a:p>
        </p:txBody>
      </p:sp>
      <p:grpSp>
        <p:nvGrpSpPr>
          <p:cNvPr id="5" name="组合 4"/>
          <p:cNvGrpSpPr/>
          <p:nvPr/>
        </p:nvGrpSpPr>
        <p:grpSpPr>
          <a:xfrm rot="8057685">
            <a:off x="8099723" y="3921954"/>
            <a:ext cx="3097450" cy="2152130"/>
            <a:chOff x="912737" y="565770"/>
            <a:chExt cx="3097450" cy="2152130"/>
          </a:xfrm>
        </p:grpSpPr>
        <p:sp>
          <p:nvSpPr>
            <p:cNvPr id="6" name="等腰三角形 5"/>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7" name="等腰三角形 6"/>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8" name="等腰三角形 7"/>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9" name="等腰三角形 8"/>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0" name="等腰三角形 9"/>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1" name="椭圆 10"/>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rot="8977127">
              <a:off x="3563479" y="1987179"/>
              <a:ext cx="446708" cy="334617"/>
              <a:chOff x="2822785" y="1265179"/>
              <a:chExt cx="930073" cy="696693"/>
            </a:xfrm>
          </p:grpSpPr>
          <p:sp>
            <p:nvSpPr>
              <p:cNvPr id="15" name="等腰三角形 14"/>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6" name="等腰三角形 15"/>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grpSp>
        <p:nvGrpSpPr>
          <p:cNvPr id="17" name="组合 16"/>
          <p:cNvGrpSpPr/>
          <p:nvPr/>
        </p:nvGrpSpPr>
        <p:grpSpPr>
          <a:xfrm rot="936358">
            <a:off x="703418" y="1069000"/>
            <a:ext cx="1257291" cy="1880858"/>
            <a:chOff x="9988518" y="4007302"/>
            <a:chExt cx="1257291" cy="1880858"/>
          </a:xfrm>
        </p:grpSpPr>
        <p:sp>
          <p:nvSpPr>
            <p:cNvPr id="18" name="等腰三角形 17"/>
            <p:cNvSpPr/>
            <p:nvPr/>
          </p:nvSpPr>
          <p:spPr>
            <a:xfrm rot="13945919">
              <a:off x="10303310" y="4034318"/>
              <a:ext cx="391729" cy="337697"/>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9" name="等腰三角形 18"/>
            <p:cNvSpPr/>
            <p:nvPr/>
          </p:nvSpPr>
          <p:spPr>
            <a:xfrm rot="8598772">
              <a:off x="10372801" y="5007513"/>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20" name="等腰三角形 19"/>
            <p:cNvSpPr/>
            <p:nvPr/>
          </p:nvSpPr>
          <p:spPr>
            <a:xfrm rot="8598772">
              <a:off x="10879854" y="4946293"/>
              <a:ext cx="266912" cy="230096"/>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grpSp>
          <p:nvGrpSpPr>
            <p:cNvPr id="21" name="组合 45"/>
            <p:cNvGrpSpPr/>
            <p:nvPr/>
          </p:nvGrpSpPr>
          <p:grpSpPr>
            <a:xfrm rot="7938589">
              <a:off x="9932817" y="4575168"/>
              <a:ext cx="1368693" cy="1257291"/>
              <a:chOff x="1145739" y="762009"/>
              <a:chExt cx="1001675" cy="920146"/>
            </a:xfrm>
          </p:grpSpPr>
          <p:sp>
            <p:nvSpPr>
              <p:cNvPr id="22" name="等腰三角形 21"/>
              <p:cNvSpPr/>
              <p:nvPr/>
            </p:nvSpPr>
            <p:spPr>
              <a:xfrm rot="1020767">
                <a:off x="1286833" y="792672"/>
                <a:ext cx="860581" cy="741879"/>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23" name="椭圆 22"/>
              <p:cNvSpPr/>
              <p:nvPr/>
            </p:nvSpPr>
            <p:spPr>
              <a:xfrm rot="18818926">
                <a:off x="1145739" y="136078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4" name="椭圆 23"/>
              <p:cNvSpPr/>
              <p:nvPr/>
            </p:nvSpPr>
            <p:spPr>
              <a:xfrm rot="18818926">
                <a:off x="1787028" y="762009"/>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5" name="椭圆 24"/>
              <p:cNvSpPr/>
              <p:nvPr/>
            </p:nvSpPr>
            <p:spPr>
              <a:xfrm rot="18818926">
                <a:off x="1971488" y="159810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08" name="椭圆 107"/>
          <p:cNvSpPr/>
          <p:nvPr/>
        </p:nvSpPr>
        <p:spPr>
          <a:xfrm>
            <a:off x="2304034" y="2492006"/>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304114" y="3689434"/>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4601502" y="1024312"/>
            <a:ext cx="2967480"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政策解读</a:t>
            </a:r>
            <a:endParaRPr lang="zh-CN" alt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15" name="TextBox 114"/>
          <p:cNvSpPr txBox="1"/>
          <p:nvPr/>
        </p:nvSpPr>
        <p:spPr>
          <a:xfrm>
            <a:off x="2699648" y="2884978"/>
            <a:ext cx="805543" cy="707886"/>
          </a:xfrm>
          <a:prstGeom prst="rect">
            <a:avLst/>
          </a:prstGeom>
          <a:noFill/>
        </p:spPr>
        <p:txBody>
          <a:bodyPr wrap="square" rtlCol="0">
            <a:spAutoFit/>
          </a:bodyPr>
          <a:lstStyle/>
          <a:p>
            <a:r>
              <a:rPr lang="en-US" altLang="zh-CN" sz="4000" dirty="0" smtClean="0">
                <a:solidFill>
                  <a:schemeClr val="bg1"/>
                </a:solidFill>
              </a:rPr>
              <a:t>01</a:t>
            </a:r>
            <a:endParaRPr lang="zh-CN" altLang="en-US" sz="4000" dirty="0">
              <a:solidFill>
                <a:schemeClr val="bg1"/>
              </a:solidFill>
            </a:endParaRPr>
          </a:p>
        </p:txBody>
      </p:sp>
      <p:sp>
        <p:nvSpPr>
          <p:cNvPr id="116" name="TextBox 115"/>
          <p:cNvSpPr txBox="1"/>
          <p:nvPr/>
        </p:nvSpPr>
        <p:spPr>
          <a:xfrm>
            <a:off x="2732305" y="4093292"/>
            <a:ext cx="740228" cy="707886"/>
          </a:xfrm>
          <a:prstGeom prst="rect">
            <a:avLst/>
          </a:prstGeom>
          <a:noFill/>
        </p:spPr>
        <p:txBody>
          <a:bodyPr wrap="square" rtlCol="0">
            <a:spAutoFit/>
          </a:bodyPr>
          <a:lstStyle/>
          <a:p>
            <a:r>
              <a:rPr lang="en-US" altLang="zh-CN" sz="4000" dirty="0" smtClean="0">
                <a:solidFill>
                  <a:schemeClr val="bg1"/>
                </a:solidFill>
              </a:rPr>
              <a:t>02</a:t>
            </a:r>
            <a:endParaRPr lang="zh-CN" altLang="en-US" sz="4000" dirty="0">
              <a:solidFill>
                <a:schemeClr val="bg1"/>
              </a:solidFill>
            </a:endParaRPr>
          </a:p>
        </p:txBody>
      </p:sp>
      <p:sp>
        <p:nvSpPr>
          <p:cNvPr id="117" name="圆角矩形 116"/>
          <p:cNvSpPr/>
          <p:nvPr/>
        </p:nvSpPr>
        <p:spPr>
          <a:xfrm>
            <a:off x="3809991" y="2917635"/>
            <a:ext cx="5823856" cy="718457"/>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a:off x="3809991" y="4147721"/>
            <a:ext cx="5823866" cy="718457"/>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 name="组合 118"/>
          <p:cNvGrpSpPr/>
          <p:nvPr/>
        </p:nvGrpSpPr>
        <p:grpSpPr>
          <a:xfrm rot="19067135">
            <a:off x="929989" y="4798665"/>
            <a:ext cx="1257291" cy="1880858"/>
            <a:chOff x="9988518" y="4007302"/>
            <a:chExt cx="1257291" cy="1880858"/>
          </a:xfrm>
        </p:grpSpPr>
        <p:sp>
          <p:nvSpPr>
            <p:cNvPr id="120" name="等腰三角形 119"/>
            <p:cNvSpPr/>
            <p:nvPr/>
          </p:nvSpPr>
          <p:spPr>
            <a:xfrm rot="13945919">
              <a:off x="10303310" y="4034318"/>
              <a:ext cx="391729" cy="337697"/>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1" name="等腰三角形 120"/>
            <p:cNvSpPr/>
            <p:nvPr/>
          </p:nvSpPr>
          <p:spPr>
            <a:xfrm rot="8598772">
              <a:off x="10372801" y="5007513"/>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2" name="等腰三角形 121"/>
            <p:cNvSpPr/>
            <p:nvPr/>
          </p:nvSpPr>
          <p:spPr>
            <a:xfrm rot="8598772">
              <a:off x="10879854" y="4946293"/>
              <a:ext cx="266912" cy="230096"/>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grpSp>
          <p:nvGrpSpPr>
            <p:cNvPr id="123" name="组合 45"/>
            <p:cNvGrpSpPr/>
            <p:nvPr/>
          </p:nvGrpSpPr>
          <p:grpSpPr>
            <a:xfrm rot="7938589">
              <a:off x="9932817" y="4575168"/>
              <a:ext cx="1368693" cy="1257291"/>
              <a:chOff x="1145739" y="762009"/>
              <a:chExt cx="1001675" cy="920146"/>
            </a:xfrm>
          </p:grpSpPr>
          <p:sp>
            <p:nvSpPr>
              <p:cNvPr id="124" name="等腰三角形 123"/>
              <p:cNvSpPr/>
              <p:nvPr/>
            </p:nvSpPr>
            <p:spPr>
              <a:xfrm rot="1020767">
                <a:off x="1286833" y="792672"/>
                <a:ext cx="860581" cy="741879"/>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5" name="椭圆 124"/>
              <p:cNvSpPr/>
              <p:nvPr/>
            </p:nvSpPr>
            <p:spPr>
              <a:xfrm rot="18818926">
                <a:off x="1145739" y="136078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6" name="椭圆 125"/>
              <p:cNvSpPr/>
              <p:nvPr/>
            </p:nvSpPr>
            <p:spPr>
              <a:xfrm rot="18818926">
                <a:off x="1787028" y="762009"/>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7" name="椭圆 126"/>
              <p:cNvSpPr/>
              <p:nvPr/>
            </p:nvSpPr>
            <p:spPr>
              <a:xfrm rot="18818926">
                <a:off x="1971488" y="159810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grpSp>
        <p:nvGrpSpPr>
          <p:cNvPr id="128" name="组合 127"/>
          <p:cNvGrpSpPr/>
          <p:nvPr/>
        </p:nvGrpSpPr>
        <p:grpSpPr>
          <a:xfrm>
            <a:off x="8626464" y="556496"/>
            <a:ext cx="3097450" cy="2152130"/>
            <a:chOff x="912737" y="565770"/>
            <a:chExt cx="3097450" cy="2152130"/>
          </a:xfrm>
        </p:grpSpPr>
        <p:sp>
          <p:nvSpPr>
            <p:cNvPr id="129" name="等腰三角形 128"/>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0" name="等腰三角形 129"/>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1" name="等腰三角形 130"/>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2" name="等腰三角形 131"/>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3" name="等腰三角形 132"/>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4" name="椭圆 133"/>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2"/>
            <p:cNvGrpSpPr/>
            <p:nvPr/>
          </p:nvGrpSpPr>
          <p:grpSpPr>
            <a:xfrm rot="8977127">
              <a:off x="3563479" y="1987179"/>
              <a:ext cx="446708" cy="334617"/>
              <a:chOff x="2822785" y="1265179"/>
              <a:chExt cx="930073" cy="696693"/>
            </a:xfrm>
          </p:grpSpPr>
          <p:sp>
            <p:nvSpPr>
              <p:cNvPr id="138" name="等腰三角形 137"/>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9" name="等腰三角形 138"/>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sp>
        <p:nvSpPr>
          <p:cNvPr id="140" name="TextBox 139"/>
          <p:cNvSpPr txBox="1"/>
          <p:nvPr/>
        </p:nvSpPr>
        <p:spPr>
          <a:xfrm>
            <a:off x="3973269" y="2962711"/>
            <a:ext cx="5493460" cy="646331"/>
          </a:xfrm>
          <a:prstGeom prst="rect">
            <a:avLst/>
          </a:prstGeom>
          <a:noFill/>
        </p:spPr>
        <p:txBody>
          <a:bodyPr wrap="square" rtlCol="0">
            <a:spAutoFit/>
          </a:bodyPr>
          <a:lstStyle/>
          <a:p>
            <a:r>
              <a:rPr lang="zh-CN" altLang="en-US" b="1" dirty="0" smtClean="0">
                <a:solidFill>
                  <a:schemeClr val="bg1"/>
                </a:solidFill>
              </a:rPr>
              <a:t>解读 </a:t>
            </a:r>
            <a:r>
              <a:rPr lang="en-US" altLang="zh-CN" b="1" dirty="0" smtClean="0">
                <a:solidFill>
                  <a:schemeClr val="bg1"/>
                </a:solidFill>
              </a:rPr>
              <a:t>| </a:t>
            </a:r>
            <a:r>
              <a:rPr lang="zh-CN" altLang="en-US" b="1" dirty="0" smtClean="0">
                <a:solidFill>
                  <a:schemeClr val="bg1"/>
                </a:solidFill>
              </a:rPr>
              <a:t>海关总署稽查司司长孟杨解读海关稽查条例及其实施办法</a:t>
            </a:r>
            <a:endParaRPr lang="zh-CN" altLang="en-US" b="1" dirty="0">
              <a:solidFill>
                <a:schemeClr val="bg1"/>
              </a:solidFill>
            </a:endParaRPr>
          </a:p>
        </p:txBody>
      </p:sp>
      <p:sp>
        <p:nvSpPr>
          <p:cNvPr id="141" name="TextBox 140"/>
          <p:cNvSpPr txBox="1"/>
          <p:nvPr/>
        </p:nvSpPr>
        <p:spPr>
          <a:xfrm>
            <a:off x="3984154" y="4343664"/>
            <a:ext cx="5342725" cy="369332"/>
          </a:xfrm>
          <a:prstGeom prst="rect">
            <a:avLst/>
          </a:prstGeom>
          <a:noFill/>
        </p:spPr>
        <p:txBody>
          <a:bodyPr wrap="square" rtlCol="0">
            <a:spAutoFit/>
          </a:bodyPr>
          <a:lstStyle/>
          <a:p>
            <a:r>
              <a:rPr lang="zh-CN" altLang="en-US" b="1" dirty="0" smtClean="0">
                <a:solidFill>
                  <a:schemeClr val="bg1"/>
                </a:solidFill>
              </a:rPr>
              <a:t>解读 ▏</a:t>
            </a:r>
            <a:r>
              <a:rPr lang="en-US" altLang="zh-CN" b="1" dirty="0" smtClean="0">
                <a:solidFill>
                  <a:schemeClr val="bg1"/>
                </a:solidFill>
              </a:rPr>
              <a:t>”</a:t>
            </a:r>
            <a:r>
              <a:rPr lang="zh-CN" altLang="en-US" b="1" dirty="0" smtClean="0">
                <a:solidFill>
                  <a:schemeClr val="bg1"/>
                </a:solidFill>
              </a:rPr>
              <a:t>自主申报，自行缴税</a:t>
            </a:r>
            <a:r>
              <a:rPr lang="en-US" altLang="zh-CN" b="1" dirty="0" smtClean="0">
                <a:solidFill>
                  <a:schemeClr val="bg1"/>
                </a:solidFill>
              </a:rPr>
              <a:t>”</a:t>
            </a:r>
            <a:r>
              <a:rPr lang="zh-CN" altLang="en-US" b="1" dirty="0" smtClean="0">
                <a:solidFill>
                  <a:schemeClr val="bg1"/>
                </a:solidFill>
              </a:rPr>
              <a:t>改革试点</a:t>
            </a:r>
            <a:r>
              <a:rPr lang="en-US" altLang="zh-CN" b="1" dirty="0" smtClean="0">
                <a:solidFill>
                  <a:schemeClr val="bg1"/>
                </a:solidFill>
              </a:rPr>
              <a:t>11</a:t>
            </a:r>
            <a:r>
              <a:rPr lang="zh-CN" altLang="en-US" b="1" dirty="0" smtClean="0">
                <a:solidFill>
                  <a:schemeClr val="bg1"/>
                </a:solidFill>
              </a:rPr>
              <a:t>问</a:t>
            </a:r>
            <a:endParaRPr lang="zh-CN" alt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ppt_w</p:attrName>
                                        </p:attrNameLst>
                                      </p:cBhvr>
                                      <p:tavLst>
                                        <p:tav tm="0">
                                          <p:val>
                                            <p:strVal val="4/3*#ppt_w"/>
                                          </p:val>
                                        </p:tav>
                                        <p:tav tm="100000">
                                          <p:val>
                                            <p:strVal val="#ppt_w"/>
                                          </p:val>
                                        </p:tav>
                                      </p:tavLst>
                                    </p:anim>
                                    <p:anim calcmode="lin" valueType="num">
                                      <p:cBhvr>
                                        <p:cTn id="8" dur="500" fill="hold"/>
                                        <p:tgtEl>
                                          <p:spTgt spid="108"/>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p:cTn id="12" dur="500" fill="hold"/>
                                        <p:tgtEl>
                                          <p:spTgt spid="109"/>
                                        </p:tgtEl>
                                        <p:attrNameLst>
                                          <p:attrName>ppt_w</p:attrName>
                                        </p:attrNameLst>
                                      </p:cBhvr>
                                      <p:tavLst>
                                        <p:tav tm="0">
                                          <p:val>
                                            <p:strVal val="4/3*#ppt_w"/>
                                          </p:val>
                                        </p:tav>
                                        <p:tav tm="100000">
                                          <p:val>
                                            <p:strVal val="#ppt_w"/>
                                          </p:val>
                                        </p:tav>
                                      </p:tavLst>
                                    </p:anim>
                                    <p:anim calcmode="lin" valueType="num">
                                      <p:cBhvr>
                                        <p:cTn id="13" dur="500" fill="hold"/>
                                        <p:tgtEl>
                                          <p:spTgt spid="10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矩形 8"/>
          <p:cNvSpPr/>
          <p:nvPr/>
        </p:nvSpPr>
        <p:spPr>
          <a:xfrm>
            <a:off x="2994211" y="857485"/>
            <a:ext cx="6547821" cy="954107"/>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zh-CN" altLang="en-US" sz="2800" b="1" dirty="0" smtClean="0">
                <a:solidFill>
                  <a:schemeClr val="accent4"/>
                </a:solidFill>
              </a:rPr>
              <a:t>解读 </a:t>
            </a:r>
            <a:r>
              <a:rPr lang="en-US" altLang="zh-CN" sz="2800" b="1" dirty="0" smtClean="0">
                <a:solidFill>
                  <a:schemeClr val="accent4"/>
                </a:solidFill>
              </a:rPr>
              <a:t>| </a:t>
            </a:r>
            <a:r>
              <a:rPr lang="zh-CN" altLang="en-US" sz="2800" b="1" dirty="0" smtClean="0">
                <a:solidFill>
                  <a:schemeClr val="accent4"/>
                </a:solidFill>
              </a:rPr>
              <a:t>海关总署稽查司司长孟杨解读海关稽查条例及其实施办法</a:t>
            </a:r>
            <a:endParaRPr lang="zh-CN" altLang="en-US" sz="2800" b="1" dirty="0">
              <a:solidFill>
                <a:schemeClr val="accent4"/>
              </a:solidFill>
            </a:endParaRPr>
          </a:p>
        </p:txBody>
      </p:sp>
      <p:sp>
        <p:nvSpPr>
          <p:cNvPr id="10" name="矩形 9"/>
          <p:cNvSpPr/>
          <p:nvPr/>
        </p:nvSpPr>
        <p:spPr>
          <a:xfrm>
            <a:off x="1212030" y="2122923"/>
            <a:ext cx="9854004" cy="4247317"/>
          </a:xfrm>
          <a:prstGeom prst="rect">
            <a:avLst/>
          </a:prstGeom>
        </p:spPr>
        <p:txBody>
          <a:bodyPr wrap="square">
            <a:spAutoFit/>
          </a:bodyPr>
          <a:lstStyle/>
          <a:p>
            <a:pPr>
              <a:lnSpc>
                <a:spcPct val="150000"/>
              </a:lnSpc>
            </a:pPr>
            <a:r>
              <a:rPr lang="zh-CN" altLang="en-US" b="1" dirty="0" smtClean="0">
                <a:solidFill>
                  <a:schemeClr val="accent1">
                    <a:lumMod val="40000"/>
                    <a:lumOff val="60000"/>
                  </a:schemeClr>
                </a:solidFill>
              </a:rPr>
              <a:t>         今年</a:t>
            </a:r>
            <a:r>
              <a:rPr lang="en-US" altLang="zh-CN" b="1" dirty="0" smtClean="0">
                <a:solidFill>
                  <a:schemeClr val="accent1">
                    <a:lumMod val="40000"/>
                    <a:lumOff val="60000"/>
                  </a:schemeClr>
                </a:solidFill>
              </a:rPr>
              <a:t>6</a:t>
            </a:r>
            <a:r>
              <a:rPr lang="zh-CN" altLang="en-US" b="1" dirty="0" smtClean="0">
                <a:solidFill>
                  <a:schemeClr val="accent1">
                    <a:lumMod val="40000"/>
                    <a:lumOff val="60000"/>
                  </a:schemeClr>
                </a:solidFill>
              </a:rPr>
              <a:t>月</a:t>
            </a:r>
            <a:r>
              <a:rPr lang="en-US" altLang="zh-CN" b="1" dirty="0" smtClean="0">
                <a:solidFill>
                  <a:schemeClr val="accent1">
                    <a:lumMod val="40000"/>
                    <a:lumOff val="60000"/>
                  </a:schemeClr>
                </a:solidFill>
              </a:rPr>
              <a:t>19</a:t>
            </a:r>
            <a:r>
              <a:rPr lang="zh-CN" altLang="en-US" b="1" dirty="0" smtClean="0">
                <a:solidFill>
                  <a:schemeClr val="accent1">
                    <a:lumMod val="40000"/>
                    <a:lumOff val="60000"/>
                  </a:schemeClr>
                </a:solidFill>
              </a:rPr>
              <a:t>日，国务院颁布了重新修订的</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中华人民共和国海关稽查条例</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，已于</a:t>
            </a:r>
            <a:r>
              <a:rPr lang="en-US" altLang="zh-CN" b="1" dirty="0" smtClean="0">
                <a:solidFill>
                  <a:schemeClr val="accent1">
                    <a:lumMod val="40000"/>
                    <a:lumOff val="60000"/>
                  </a:schemeClr>
                </a:solidFill>
              </a:rPr>
              <a:t>10</a:t>
            </a:r>
            <a:r>
              <a:rPr lang="zh-CN" altLang="en-US" b="1" dirty="0" smtClean="0">
                <a:solidFill>
                  <a:schemeClr val="accent1">
                    <a:lumMod val="40000"/>
                    <a:lumOff val="60000"/>
                  </a:schemeClr>
                </a:solidFill>
              </a:rPr>
              <a:t>月</a:t>
            </a:r>
            <a:r>
              <a:rPr lang="en-US" altLang="zh-CN" b="1" dirty="0" smtClean="0">
                <a:solidFill>
                  <a:schemeClr val="accent1">
                    <a:lumMod val="40000"/>
                    <a:lumOff val="60000"/>
                  </a:schemeClr>
                </a:solidFill>
              </a:rPr>
              <a:t>1</a:t>
            </a:r>
            <a:r>
              <a:rPr lang="zh-CN" altLang="en-US" b="1" dirty="0" smtClean="0">
                <a:solidFill>
                  <a:schemeClr val="accent1">
                    <a:lumMod val="40000"/>
                    <a:lumOff val="60000"/>
                  </a:schemeClr>
                </a:solidFill>
              </a:rPr>
              <a:t>日起施行，与之配套的海关规章</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海关稽查条例</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实施办法</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也于</a:t>
            </a:r>
            <a:r>
              <a:rPr lang="en-US" altLang="zh-CN" b="1" dirty="0" smtClean="0">
                <a:solidFill>
                  <a:schemeClr val="accent1">
                    <a:lumMod val="40000"/>
                    <a:lumOff val="60000"/>
                  </a:schemeClr>
                </a:solidFill>
              </a:rPr>
              <a:t>11</a:t>
            </a:r>
            <a:r>
              <a:rPr lang="zh-CN" altLang="en-US" b="1" dirty="0" smtClean="0">
                <a:solidFill>
                  <a:schemeClr val="accent1">
                    <a:lumMod val="40000"/>
                    <a:lumOff val="60000"/>
                  </a:schemeClr>
                </a:solidFill>
              </a:rPr>
              <a:t>月</a:t>
            </a:r>
            <a:r>
              <a:rPr lang="en-US" altLang="zh-CN" b="1" dirty="0" smtClean="0">
                <a:solidFill>
                  <a:schemeClr val="accent1">
                    <a:lumMod val="40000"/>
                    <a:lumOff val="60000"/>
                  </a:schemeClr>
                </a:solidFill>
              </a:rPr>
              <a:t>1</a:t>
            </a:r>
            <a:r>
              <a:rPr lang="zh-CN" altLang="en-US" b="1" dirty="0" smtClean="0">
                <a:solidFill>
                  <a:schemeClr val="accent1">
                    <a:lumMod val="40000"/>
                    <a:lumOff val="60000"/>
                  </a:schemeClr>
                </a:solidFill>
              </a:rPr>
              <a:t>日正式实施，中国海关门户网站邀请了权威专家为您全面解读。</a:t>
            </a:r>
          </a:p>
          <a:p>
            <a:pPr>
              <a:lnSpc>
                <a:spcPct val="150000"/>
              </a:lnSpc>
            </a:pPr>
            <a:r>
              <a:rPr lang="zh-CN" altLang="en-US" b="1" dirty="0" smtClean="0">
                <a:solidFill>
                  <a:schemeClr val="accent1">
                    <a:lumMod val="40000"/>
                    <a:lumOff val="60000"/>
                  </a:schemeClr>
                </a:solidFill>
              </a:rPr>
              <a:t>　　海关总署稽查司司长孟杨表示，海关稽查是国际通行的海关监管制度，是指海关在进出口货物通关后一定期限内，对与进出口货物直接有关的企业、单位的账簿、单证等有关资料和进出口货物进行核查，以监督其进出口活动的真实性和合法性的制度。海关稽查改变了传统的口岸监管模式，将海关管理延伸到企业内部和货物通关放行之后，是海关正面监管的重要手段，极大地丰富和完善了海关监管体系。多年来，海关稽查在强化海关实际监管提升海关监管效能，监督和规范企业的进出口活动维护正常进出口秩序，查发企业各类问题保障国家税收等方面发挥了重要作用。</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097281" y="1406211"/>
            <a:ext cx="10090672" cy="4247317"/>
          </a:xfrm>
          <a:prstGeom prst="rect">
            <a:avLst/>
          </a:prstGeom>
        </p:spPr>
        <p:txBody>
          <a:bodyPr wrap="square">
            <a:spAutoFit/>
          </a:bodyPr>
          <a:lstStyle/>
          <a:p>
            <a:pPr>
              <a:lnSpc>
                <a:spcPct val="150000"/>
              </a:lnSpc>
            </a:pPr>
            <a:r>
              <a:rPr lang="zh-CN" altLang="en-US" dirty="0" smtClean="0"/>
              <a:t>　</a:t>
            </a:r>
            <a:r>
              <a:rPr lang="zh-CN" altLang="en-US" b="1" dirty="0" smtClean="0">
                <a:solidFill>
                  <a:schemeClr val="accent1">
                    <a:lumMod val="40000"/>
                    <a:lumOff val="60000"/>
                  </a:schemeClr>
                </a:solidFill>
              </a:rPr>
              <a:t>　</a:t>
            </a:r>
            <a:r>
              <a:rPr lang="zh-CN" altLang="en-US" b="1" dirty="0" smtClean="0">
                <a:solidFill>
                  <a:schemeClr val="accent4"/>
                </a:solidFill>
              </a:rPr>
              <a:t>问题一：</a:t>
            </a:r>
            <a:r>
              <a:rPr lang="en-US" altLang="zh-CN" b="1" dirty="0" smtClean="0">
                <a:solidFill>
                  <a:schemeClr val="accent4"/>
                </a:solidFill>
              </a:rPr>
              <a:t>《</a:t>
            </a:r>
            <a:r>
              <a:rPr lang="zh-CN" altLang="en-US" b="1" dirty="0" smtClean="0">
                <a:solidFill>
                  <a:schemeClr val="accent4"/>
                </a:solidFill>
              </a:rPr>
              <a:t>海关稽查条例</a:t>
            </a:r>
            <a:r>
              <a:rPr lang="en-US" altLang="zh-CN" b="1" dirty="0" smtClean="0">
                <a:solidFill>
                  <a:schemeClr val="accent4"/>
                </a:solidFill>
              </a:rPr>
              <a:t>》</a:t>
            </a:r>
            <a:r>
              <a:rPr lang="zh-CN" altLang="en-US" b="1" dirty="0" smtClean="0">
                <a:solidFill>
                  <a:schemeClr val="accent4"/>
                </a:solidFill>
              </a:rPr>
              <a:t>作为海关稽查的基础性法规，应该说已经相对成熟，为什么选择这个时机对条例进行修订和颁布实施？</a:t>
            </a:r>
          </a:p>
          <a:p>
            <a:pPr>
              <a:lnSpc>
                <a:spcPct val="150000"/>
              </a:lnSpc>
            </a:pPr>
            <a:r>
              <a:rPr lang="zh-CN" altLang="en-US" b="1" dirty="0" smtClean="0">
                <a:solidFill>
                  <a:schemeClr val="accent1">
                    <a:lumMod val="40000"/>
                    <a:lumOff val="60000"/>
                  </a:schemeClr>
                </a:solidFill>
              </a:rPr>
              <a:t>　　原海关稽查条例实施近</a:t>
            </a:r>
            <a:r>
              <a:rPr lang="en-US" altLang="zh-CN" b="1" dirty="0" smtClean="0">
                <a:solidFill>
                  <a:schemeClr val="accent1">
                    <a:lumMod val="40000"/>
                    <a:lumOff val="60000"/>
                  </a:schemeClr>
                </a:solidFill>
              </a:rPr>
              <a:t>20</a:t>
            </a:r>
            <a:r>
              <a:rPr lang="zh-CN" altLang="en-US" b="1" dirty="0" smtClean="0">
                <a:solidFill>
                  <a:schemeClr val="accent1">
                    <a:lumMod val="40000"/>
                    <a:lumOff val="60000"/>
                  </a:schemeClr>
                </a:solidFill>
              </a:rPr>
              <a:t>年来，国家经济社会生活发生了巨大变化，对外贸易持续快速发展，新兴贸易业态蓬勃发展，海关监管业务量大幅增长，通关便利化和海关有效监管面临着新挑战和新要求。特别是党的十八大以来，中央对全面深化改革作出一系列重大战略部署，海关全面深化改革步伐不断加快，大力推进简政放权、放管结合、优化服务，原稽查条例已不能适应海关改革和发展的需要，修订十分迫切。</a:t>
            </a:r>
          </a:p>
          <a:p>
            <a:pPr>
              <a:lnSpc>
                <a:spcPct val="150000"/>
              </a:lnSpc>
            </a:pPr>
            <a:r>
              <a:rPr lang="zh-CN" altLang="en-US" b="1" dirty="0" smtClean="0">
                <a:solidFill>
                  <a:schemeClr val="accent1">
                    <a:lumMod val="40000"/>
                    <a:lumOff val="60000"/>
                  </a:schemeClr>
                </a:solidFill>
              </a:rPr>
              <a:t>　　为此，海关总署积极配合国务院法制办推进海关稽查条例的修订工作，经过充分调研，广泛征求意见和反复论证，</a:t>
            </a:r>
            <a:r>
              <a:rPr lang="en-US" altLang="zh-CN" b="1" dirty="0" smtClean="0">
                <a:solidFill>
                  <a:schemeClr val="accent1">
                    <a:lumMod val="40000"/>
                    <a:lumOff val="60000"/>
                  </a:schemeClr>
                </a:solidFill>
              </a:rPr>
              <a:t>2016</a:t>
            </a:r>
            <a:r>
              <a:rPr lang="zh-CN" altLang="en-US" b="1" dirty="0" smtClean="0">
                <a:solidFill>
                  <a:schemeClr val="accent1">
                    <a:lumMod val="40000"/>
                    <a:lumOff val="60000"/>
                  </a:schemeClr>
                </a:solidFill>
              </a:rPr>
              <a:t>年</a:t>
            </a:r>
            <a:r>
              <a:rPr lang="en-US" altLang="zh-CN" b="1" dirty="0" smtClean="0">
                <a:solidFill>
                  <a:schemeClr val="accent1">
                    <a:lumMod val="40000"/>
                    <a:lumOff val="60000"/>
                  </a:schemeClr>
                </a:solidFill>
              </a:rPr>
              <a:t>6</a:t>
            </a:r>
            <a:r>
              <a:rPr lang="zh-CN" altLang="en-US" b="1" dirty="0" smtClean="0">
                <a:solidFill>
                  <a:schemeClr val="accent1">
                    <a:lumMod val="40000"/>
                    <a:lumOff val="60000"/>
                  </a:schemeClr>
                </a:solidFill>
              </a:rPr>
              <a:t>月</a:t>
            </a:r>
            <a:r>
              <a:rPr lang="en-US" altLang="zh-CN" b="1" dirty="0" smtClean="0">
                <a:solidFill>
                  <a:schemeClr val="accent1">
                    <a:lumMod val="40000"/>
                    <a:lumOff val="60000"/>
                  </a:schemeClr>
                </a:solidFill>
              </a:rPr>
              <a:t>19</a:t>
            </a:r>
            <a:r>
              <a:rPr lang="zh-CN" altLang="en-US" b="1" dirty="0" smtClean="0">
                <a:solidFill>
                  <a:schemeClr val="accent1">
                    <a:lumMod val="40000"/>
                    <a:lumOff val="60000"/>
                  </a:schemeClr>
                </a:solidFill>
              </a:rPr>
              <a:t>日，</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国务院关于修改</a:t>
            </a:r>
            <a:r>
              <a:rPr lang="en-US" altLang="zh-CN" b="1" dirty="0" smtClean="0">
                <a:solidFill>
                  <a:schemeClr val="accent1">
                    <a:lumMod val="40000"/>
                    <a:lumOff val="60000"/>
                  </a:schemeClr>
                </a:solidFill>
              </a:rPr>
              <a:t>&lt;</a:t>
            </a:r>
            <a:r>
              <a:rPr lang="zh-CN" altLang="en-US" b="1" dirty="0" smtClean="0">
                <a:solidFill>
                  <a:schemeClr val="accent1">
                    <a:lumMod val="40000"/>
                    <a:lumOff val="60000"/>
                  </a:schemeClr>
                </a:solidFill>
              </a:rPr>
              <a:t>中华人民共和国海关稽查条例</a:t>
            </a:r>
            <a:r>
              <a:rPr lang="en-US" altLang="zh-CN" b="1" dirty="0" smtClean="0">
                <a:solidFill>
                  <a:schemeClr val="accent1">
                    <a:lumMod val="40000"/>
                    <a:lumOff val="60000"/>
                  </a:schemeClr>
                </a:solidFill>
              </a:rPr>
              <a:t>&gt;</a:t>
            </a:r>
            <a:r>
              <a:rPr lang="zh-CN" altLang="en-US" b="1" dirty="0" smtClean="0">
                <a:solidFill>
                  <a:schemeClr val="accent1">
                    <a:lumMod val="40000"/>
                    <a:lumOff val="60000"/>
                  </a:schemeClr>
                </a:solidFill>
              </a:rPr>
              <a:t>的决定</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（国务院令第</a:t>
            </a:r>
            <a:r>
              <a:rPr lang="en-US" altLang="zh-CN" b="1" dirty="0" smtClean="0">
                <a:solidFill>
                  <a:schemeClr val="accent1">
                    <a:lumMod val="40000"/>
                    <a:lumOff val="60000"/>
                  </a:schemeClr>
                </a:solidFill>
              </a:rPr>
              <a:t>670</a:t>
            </a:r>
            <a:r>
              <a:rPr lang="zh-CN" altLang="en-US" b="1" dirty="0" smtClean="0">
                <a:solidFill>
                  <a:schemeClr val="accent1">
                    <a:lumMod val="40000"/>
                    <a:lumOff val="60000"/>
                  </a:schemeClr>
                </a:solidFill>
              </a:rPr>
              <a:t>号）正式公布，重新修订的</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海关稽查条例</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已于</a:t>
            </a:r>
            <a:r>
              <a:rPr lang="en-US" altLang="zh-CN" b="1" dirty="0" smtClean="0">
                <a:solidFill>
                  <a:schemeClr val="accent1">
                    <a:lumMod val="40000"/>
                    <a:lumOff val="60000"/>
                  </a:schemeClr>
                </a:solidFill>
              </a:rPr>
              <a:t>2016</a:t>
            </a:r>
            <a:r>
              <a:rPr lang="zh-CN" altLang="en-US" b="1" dirty="0" smtClean="0">
                <a:solidFill>
                  <a:schemeClr val="accent1">
                    <a:lumMod val="40000"/>
                    <a:lumOff val="60000"/>
                  </a:schemeClr>
                </a:solidFill>
              </a:rPr>
              <a:t>年</a:t>
            </a:r>
            <a:r>
              <a:rPr lang="en-US" altLang="zh-CN" b="1" dirty="0" smtClean="0">
                <a:solidFill>
                  <a:schemeClr val="accent1">
                    <a:lumMod val="40000"/>
                    <a:lumOff val="60000"/>
                  </a:schemeClr>
                </a:solidFill>
              </a:rPr>
              <a:t>10</a:t>
            </a:r>
            <a:r>
              <a:rPr lang="zh-CN" altLang="en-US" b="1" dirty="0" smtClean="0">
                <a:solidFill>
                  <a:schemeClr val="accent1">
                    <a:lumMod val="40000"/>
                    <a:lumOff val="60000"/>
                  </a:schemeClr>
                </a:solidFill>
              </a:rPr>
              <a:t>月</a:t>
            </a:r>
            <a:r>
              <a:rPr lang="en-US" altLang="zh-CN" b="1" dirty="0" smtClean="0">
                <a:solidFill>
                  <a:schemeClr val="accent1">
                    <a:lumMod val="40000"/>
                    <a:lumOff val="60000"/>
                  </a:schemeClr>
                </a:solidFill>
              </a:rPr>
              <a:t>1</a:t>
            </a:r>
            <a:r>
              <a:rPr lang="zh-CN" altLang="en-US" b="1" dirty="0" smtClean="0">
                <a:solidFill>
                  <a:schemeClr val="accent1">
                    <a:lumMod val="40000"/>
                    <a:lumOff val="60000"/>
                  </a:schemeClr>
                </a:solidFill>
              </a:rPr>
              <a:t>日起正式施行。</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15615" y="1212574"/>
            <a:ext cx="10090672" cy="5030864"/>
          </a:xfrm>
          <a:prstGeom prst="rect">
            <a:avLst/>
          </a:prstGeom>
        </p:spPr>
        <p:txBody>
          <a:bodyPr wrap="square">
            <a:spAutoFit/>
          </a:bodyPr>
          <a:lstStyle/>
          <a:p>
            <a:pPr>
              <a:lnSpc>
                <a:spcPct val="150000"/>
              </a:lnSpc>
            </a:pPr>
            <a:r>
              <a:rPr lang="zh-CN" altLang="en-US" dirty="0" smtClean="0"/>
              <a:t>　　</a:t>
            </a:r>
            <a:r>
              <a:rPr lang="zh-CN" altLang="en-US" b="1" dirty="0" smtClean="0">
                <a:solidFill>
                  <a:schemeClr val="accent4"/>
                </a:solidFill>
              </a:rPr>
              <a:t>问题二：新海关稽查条例的修订是为了推进“简政放权，放管结合，优化服务”，在新海关稽查条例中是如何体现的？</a:t>
            </a:r>
          </a:p>
          <a:p>
            <a:pPr>
              <a:lnSpc>
                <a:spcPct val="150000"/>
              </a:lnSpc>
            </a:pPr>
            <a:r>
              <a:rPr lang="zh-CN" altLang="en-US" dirty="0" smtClean="0"/>
              <a:t>　　</a:t>
            </a:r>
            <a:r>
              <a:rPr lang="zh-CN" altLang="en-US" b="1" dirty="0" smtClean="0">
                <a:solidFill>
                  <a:schemeClr val="accent1">
                    <a:lumMod val="40000"/>
                    <a:lumOff val="60000"/>
                  </a:schemeClr>
                </a:solidFill>
              </a:rPr>
              <a:t>海关稽查条例的修订，主要从明确稽查定位、完善稽查职权、降低企业成本和促进社会共治四个方面，来体现和落实“简政放权，放管结合，优化服务”改革的精神和要求。一是明确稽查职能定位。新海关稽查条例通过明确稽查定义、界定稽查范围，进一步厘清稽查职权边界；通过确立贸易调查、主动披露、委托专业机构等制度，进一步扩展稽查触角，转变海关职能实现方式，切实强化了海关稽查作为正面监管而非负面评价的职能定位，体现了“有限政府”的管理理念。二是完善稽查职责权限。新海关稽查条例规定了查阅、复制、检查、询问、查询存款账户、限期改正、查封、扣押等稽查职权，加大了对提供虚假情况等违法行为的处罚力度，同时对稽查领域行政裁量权给予有效规制，进一步强化了海关稽查在加强事中事后监管方面的职能作用。三是降低企业经营成本。新海关稽查条例以为被稽查人“降本减负”为出发点，通过对使用计算机记账、核算的有关企业、单位，一般情况下不再要求将会计记录打印成书面记录保管，不再要求被稽查人向海关报送进出口</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37130" y="997421"/>
            <a:ext cx="10090672" cy="5446363"/>
          </a:xfrm>
          <a:prstGeom prst="rect">
            <a:avLst/>
          </a:prstGeom>
        </p:spPr>
        <p:txBody>
          <a:bodyPr wrap="square">
            <a:spAutoFit/>
          </a:bodyPr>
          <a:lstStyle/>
          <a:p>
            <a:pPr>
              <a:lnSpc>
                <a:spcPct val="150000"/>
              </a:lnSpc>
            </a:pPr>
            <a:r>
              <a:rPr lang="zh-CN" altLang="en-US" b="1" dirty="0" smtClean="0">
                <a:solidFill>
                  <a:schemeClr val="accent1">
                    <a:lumMod val="40000"/>
                    <a:lumOff val="60000"/>
                  </a:schemeClr>
                </a:solidFill>
              </a:rPr>
              <a:t>货物购买、销售、加工、使用、损耗和库存等情况资料等，简化海关手续，减轻企业负担，进一步降低制度性交易成本。四是促进社会共管共治。新海关稽查条例注重从政府行政管控转向开放合作治理，通过确立企业主动披露、委托专业机构出具专业结论，以及将被稽查人未按照规定编制或隐匿、篡改账簿有关情况通报所在地财政部门等制度，创新了海关管理模式，充分发挥其他部门、行业组织和企业共管共治的作用，推动建立海关、社会力量以及企业三方协同治理机制。</a:t>
            </a:r>
            <a:endParaRPr lang="en-US" altLang="zh-CN" b="1" dirty="0" smtClean="0">
              <a:solidFill>
                <a:schemeClr val="accent1">
                  <a:lumMod val="40000"/>
                  <a:lumOff val="60000"/>
                </a:schemeClr>
              </a:solidFill>
            </a:endParaRPr>
          </a:p>
          <a:p>
            <a:pPr>
              <a:lnSpc>
                <a:spcPct val="150000"/>
              </a:lnSpc>
            </a:pPr>
            <a:r>
              <a:rPr lang="zh-CN" altLang="en-US" b="1" dirty="0" smtClean="0">
                <a:solidFill>
                  <a:schemeClr val="accent1">
                    <a:lumMod val="40000"/>
                    <a:lumOff val="60000"/>
                  </a:schemeClr>
                </a:solidFill>
              </a:rPr>
              <a:t>　　</a:t>
            </a:r>
            <a:r>
              <a:rPr lang="zh-CN" altLang="en-US" b="1" dirty="0" smtClean="0">
                <a:solidFill>
                  <a:schemeClr val="accent4"/>
                </a:solidFill>
              </a:rPr>
              <a:t>问题三：新海关稽查条例完善了稽查职责权限。根据新海关稽查条例，海关稽查可以行使哪些具体职权？</a:t>
            </a:r>
          </a:p>
          <a:p>
            <a:pPr>
              <a:lnSpc>
                <a:spcPct val="150000"/>
              </a:lnSpc>
            </a:pPr>
            <a:r>
              <a:rPr lang="zh-CN" altLang="en-US" b="1" dirty="0" smtClean="0">
                <a:solidFill>
                  <a:schemeClr val="accent1">
                    <a:lumMod val="40000"/>
                    <a:lumOff val="60000"/>
                  </a:schemeClr>
                </a:solidFill>
              </a:rPr>
              <a:t>　　海关稽查条例的修订较好地实现了与</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海关法</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行政强制法</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等上位法的衔接，明确了海关稽查的定位，厘清了稽查职权的边界。根据新海关稽查条例的规定，海关实施稽查时，可以行使查阅、复制被稽查人的账簿、单证等有关资料；检查与进出口活动有关的生产经营情况和货物；询问被稽查人的法定代表人、主要负责人员和其他有关人员与进出口活动有关的情况和问题；查询被稽查人在商业银行或者其他金融机构的存款账户；查封、扣押其账簿、单证等有关资料以及相关电子数据存储介质，查封、扣押有关进出口货物等职权。</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172584" y="1018936"/>
            <a:ext cx="10090672" cy="5446363"/>
          </a:xfrm>
          <a:prstGeom prst="rect">
            <a:avLst/>
          </a:prstGeom>
        </p:spPr>
        <p:txBody>
          <a:bodyPr wrap="square">
            <a:spAutoFit/>
          </a:bodyPr>
          <a:lstStyle/>
          <a:p>
            <a:pPr>
              <a:lnSpc>
                <a:spcPct val="150000"/>
              </a:lnSpc>
            </a:pPr>
            <a:r>
              <a:rPr lang="zh-CN" altLang="en-US" dirty="0" smtClean="0"/>
              <a:t>　　</a:t>
            </a:r>
            <a:r>
              <a:rPr lang="zh-CN" altLang="en-US" b="1" dirty="0" smtClean="0">
                <a:solidFill>
                  <a:schemeClr val="accent4"/>
                </a:solidFill>
              </a:rPr>
              <a:t>问题四：新海关稽查条例明确了海关稽查的定位，厘清了稽查职权的边界。同时完善了稽查执法程序，可最大限度确保稽查权在阳光下运行，保障企业合法的权益。请问新海关稽查条例及其实施办法从哪些方面对稽查程序进行了规范？</a:t>
            </a:r>
          </a:p>
          <a:p>
            <a:pPr>
              <a:lnSpc>
                <a:spcPct val="150000"/>
              </a:lnSpc>
            </a:pPr>
            <a:r>
              <a:rPr lang="zh-CN" altLang="en-US" dirty="0" smtClean="0"/>
              <a:t>　　</a:t>
            </a:r>
            <a:r>
              <a:rPr lang="zh-CN" altLang="en-US" b="1" dirty="0" smtClean="0">
                <a:solidFill>
                  <a:schemeClr val="accent1">
                    <a:lumMod val="40000"/>
                    <a:lumOff val="60000"/>
                  </a:schemeClr>
                </a:solidFill>
              </a:rPr>
              <a:t>完善的稽查执法程序，是新海关稽查条例及其实施办法的重要亮点。新海关稽查条例及其实施办法通过科学的程序设计，可有效防止执法人员不作为、乱作为。主要程序包括：一是完善稽查告知制度。新海关稽查条例及其实施办法规定的告知内容包括告知稽查的实施、告知被稽查人的权利、告知稽查结论，同时还特别规定发现被稽查人涉嫌违法或者少征、漏征税款的，应当书面征求被稽查人意见，充分保障了被稽查人的知情权、陈述权、申辩权以及寻求法律救济等权利。二是明确回避制度。新海关稽查条例规定，海关进行稽查时，海关工作人员与被稽查人有直接利害关系，应当回避；新实施办法对回避制度进行细化规定，确保回避制度落到实处。三是强化监督制约机制。新海关稽查条例明晰了内部层级核批制度，将海关行使重大稽查职权的内部核批由“经海关关长批准”明确规定为“经直属海关关长或者其授权的隶属海关关长批准”，同时还进一步完善了海关稽查执法资格制度和双人作业制度等，规范执法行为，强化监督制约。</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15615" y="1212574"/>
            <a:ext cx="10090672" cy="4615366"/>
          </a:xfrm>
          <a:prstGeom prst="rect">
            <a:avLst/>
          </a:prstGeom>
        </p:spPr>
        <p:txBody>
          <a:bodyPr wrap="square">
            <a:spAutoFit/>
          </a:bodyPr>
          <a:lstStyle/>
          <a:p>
            <a:pPr>
              <a:lnSpc>
                <a:spcPct val="150000"/>
              </a:lnSpc>
            </a:pPr>
            <a:r>
              <a:rPr lang="zh-CN" altLang="en-US" b="1" dirty="0" smtClean="0">
                <a:solidFill>
                  <a:schemeClr val="accent4"/>
                </a:solidFill>
              </a:rPr>
              <a:t>        问题五：除了完善的稽查执法程序是新海关稽查条例的亮点，新海关稽查条例还有那些亮点？</a:t>
            </a:r>
          </a:p>
          <a:p>
            <a:pPr>
              <a:lnSpc>
                <a:spcPct val="150000"/>
              </a:lnSpc>
            </a:pPr>
            <a:r>
              <a:rPr lang="zh-CN" altLang="en-US" dirty="0" smtClean="0"/>
              <a:t>　</a:t>
            </a:r>
            <a:r>
              <a:rPr lang="zh-CN" altLang="en-US" b="1" dirty="0" smtClean="0">
                <a:solidFill>
                  <a:schemeClr val="accent1">
                    <a:lumMod val="40000"/>
                    <a:lumOff val="60000"/>
                  </a:schemeClr>
                </a:solidFill>
              </a:rPr>
              <a:t>　新海关稽查条例还是有很多亮点的，像新海关稽查条例规定了海关根据稽查工作需要可以收集特定商品、行业与进出口活动有关的信息；海关稽查可以委托社会专业机构，以及被稽查人也可委托社会专业机构出具专业结论，委托社会专业机构出具专业结论也是新条例及其实施办法的一个亮点；还有新海关稽查条例确立了企业主动披露制度，这也是一大亮点。</a:t>
            </a:r>
          </a:p>
          <a:p>
            <a:pPr>
              <a:lnSpc>
                <a:spcPct val="150000"/>
              </a:lnSpc>
            </a:pPr>
            <a:r>
              <a:rPr lang="zh-CN" altLang="en-US" b="1" dirty="0" smtClean="0">
                <a:solidFill>
                  <a:schemeClr val="accent1">
                    <a:lumMod val="40000"/>
                    <a:lumOff val="60000"/>
                  </a:schemeClr>
                </a:solidFill>
              </a:rPr>
              <a:t>　　海关收集特定商品、行业与进出口活动有关的信息是海关稽查部门为了解进出口贸易情况，印证商品、行业进出口贸易风险状况，对商品、行业进出口贸易及有关信息，进行收集、整理、分析而开展的贸易调查工作。海关稽查部门通过贸易调查及时掌握和总结商品、行业基本经营状况、贸易运作模式，通过风险分析和预警，在服务国家宏观经济决策，提高海关监管执法效能等方面发挥了重要作用。新海关稽查条例是第一部对贸易调查作出制度安排的海关行政法规，明确了海关贸易调查的对象、范围和内容，以及相关单位负有配合的义务，将进一步强化贸易调查制度的应有功效。</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15615" y="1438492"/>
            <a:ext cx="10090672" cy="4199868"/>
          </a:xfrm>
          <a:prstGeom prst="rect">
            <a:avLst/>
          </a:prstGeom>
        </p:spPr>
        <p:txBody>
          <a:bodyPr wrap="square">
            <a:spAutoFit/>
          </a:bodyPr>
          <a:lstStyle/>
          <a:p>
            <a:pPr>
              <a:lnSpc>
                <a:spcPct val="150000"/>
              </a:lnSpc>
            </a:pPr>
            <a:r>
              <a:rPr lang="zh-CN" altLang="en-US" b="1" dirty="0" smtClean="0">
                <a:solidFill>
                  <a:schemeClr val="accent1">
                    <a:lumMod val="40000"/>
                    <a:lumOff val="60000"/>
                  </a:schemeClr>
                </a:solidFill>
              </a:rPr>
              <a:t>委托社会专业机构出具专业结论是新海关稽查条例的一大亮点，出台后很多社会专业机构对该项制度都非常关注。社会专业机构作为独立的第三方，具有专业性强、客观公正等优势，引入社会专业机构提供专业服务已成为各国政府以及国内税务、证券监管等部门所普遍采用的做法。</a:t>
            </a:r>
          </a:p>
          <a:p>
            <a:pPr>
              <a:lnSpc>
                <a:spcPct val="150000"/>
              </a:lnSpc>
            </a:pPr>
            <a:r>
              <a:rPr lang="zh-CN" altLang="en-US" b="1" dirty="0" smtClean="0">
                <a:solidFill>
                  <a:schemeClr val="accent1">
                    <a:lumMod val="40000"/>
                    <a:lumOff val="60000"/>
                  </a:schemeClr>
                </a:solidFill>
              </a:rPr>
              <a:t>　　早在</a:t>
            </a:r>
            <a:r>
              <a:rPr lang="en-US" altLang="zh-CN" b="1" dirty="0" smtClean="0">
                <a:solidFill>
                  <a:schemeClr val="accent1">
                    <a:lumMod val="40000"/>
                    <a:lumOff val="60000"/>
                  </a:schemeClr>
                </a:solidFill>
              </a:rPr>
              <a:t>2008</a:t>
            </a:r>
            <a:r>
              <a:rPr lang="zh-CN" altLang="en-US" b="1" dirty="0" smtClean="0">
                <a:solidFill>
                  <a:schemeClr val="accent1">
                    <a:lumMod val="40000"/>
                    <a:lumOff val="60000"/>
                  </a:schemeClr>
                </a:solidFill>
              </a:rPr>
              <a:t>年，海关便启动了委托社会专业机构提供专业服务的试点工作，在海关向社会力量购买服务方面进行了有益的探索和尝试。</a:t>
            </a:r>
            <a:r>
              <a:rPr lang="en-US" altLang="zh-CN" b="1" dirty="0" smtClean="0">
                <a:solidFill>
                  <a:schemeClr val="accent1">
                    <a:lumMod val="40000"/>
                    <a:lumOff val="60000"/>
                  </a:schemeClr>
                </a:solidFill>
              </a:rPr>
              <a:t>2013</a:t>
            </a:r>
            <a:r>
              <a:rPr lang="zh-CN" altLang="en-US" b="1" dirty="0" smtClean="0">
                <a:solidFill>
                  <a:schemeClr val="accent1">
                    <a:lumMod val="40000"/>
                    <a:lumOff val="60000"/>
                  </a:schemeClr>
                </a:solidFill>
              </a:rPr>
              <a:t>年</a:t>
            </a:r>
            <a:r>
              <a:rPr lang="en-US" altLang="zh-CN" b="1" dirty="0" smtClean="0">
                <a:solidFill>
                  <a:schemeClr val="accent1">
                    <a:lumMod val="40000"/>
                    <a:lumOff val="60000"/>
                  </a:schemeClr>
                </a:solidFill>
              </a:rPr>
              <a:t>9</a:t>
            </a:r>
            <a:r>
              <a:rPr lang="zh-CN" altLang="en-US" b="1" dirty="0" smtClean="0">
                <a:solidFill>
                  <a:schemeClr val="accent1">
                    <a:lumMod val="40000"/>
                    <a:lumOff val="60000"/>
                  </a:schemeClr>
                </a:solidFill>
              </a:rPr>
              <a:t>月，国务院办公厅印发了</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关于政府向社会力量购买服务的指导意见</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，对海关相关工作起到了重要的推动作用。截至</a:t>
            </a:r>
            <a:r>
              <a:rPr lang="en-US" altLang="zh-CN" b="1" dirty="0" smtClean="0">
                <a:solidFill>
                  <a:schemeClr val="accent1">
                    <a:lumMod val="40000"/>
                    <a:lumOff val="60000"/>
                  </a:schemeClr>
                </a:solidFill>
              </a:rPr>
              <a:t>2015</a:t>
            </a:r>
            <a:r>
              <a:rPr lang="zh-CN" altLang="en-US" b="1" dirty="0" smtClean="0">
                <a:solidFill>
                  <a:schemeClr val="accent1">
                    <a:lumMod val="40000"/>
                    <a:lumOff val="60000"/>
                  </a:schemeClr>
                </a:solidFill>
              </a:rPr>
              <a:t>年底，全国海关共委托专业机构提供专业服务共稽查企业</a:t>
            </a:r>
            <a:r>
              <a:rPr lang="en-US" altLang="zh-CN" b="1" dirty="0" smtClean="0">
                <a:solidFill>
                  <a:schemeClr val="accent1">
                    <a:lumMod val="40000"/>
                    <a:lumOff val="60000"/>
                  </a:schemeClr>
                </a:solidFill>
              </a:rPr>
              <a:t>5065</a:t>
            </a:r>
            <a:r>
              <a:rPr lang="zh-CN" altLang="en-US" b="1" dirty="0" smtClean="0">
                <a:solidFill>
                  <a:schemeClr val="accent1">
                    <a:lumMod val="40000"/>
                    <a:lumOff val="60000"/>
                  </a:schemeClr>
                </a:solidFill>
              </a:rPr>
              <a:t>家，查发各类问题</a:t>
            </a:r>
            <a:r>
              <a:rPr lang="en-US" altLang="zh-CN" b="1" dirty="0" smtClean="0">
                <a:solidFill>
                  <a:schemeClr val="accent1">
                    <a:lumMod val="40000"/>
                    <a:lumOff val="60000"/>
                  </a:schemeClr>
                </a:solidFill>
              </a:rPr>
              <a:t>1887</a:t>
            </a:r>
            <a:r>
              <a:rPr lang="zh-CN" altLang="en-US" b="1" dirty="0" smtClean="0">
                <a:solidFill>
                  <a:schemeClr val="accent1">
                    <a:lumMod val="40000"/>
                    <a:lumOff val="60000"/>
                  </a:schemeClr>
                </a:solidFill>
              </a:rPr>
              <a:t>起，稽查补税入库</a:t>
            </a:r>
            <a:r>
              <a:rPr lang="en-US" altLang="zh-CN" b="1" dirty="0" smtClean="0">
                <a:solidFill>
                  <a:schemeClr val="accent1">
                    <a:lumMod val="40000"/>
                    <a:lumOff val="60000"/>
                  </a:schemeClr>
                </a:solidFill>
              </a:rPr>
              <a:t>16.38</a:t>
            </a:r>
            <a:r>
              <a:rPr lang="zh-CN" altLang="en-US" b="1" dirty="0" smtClean="0">
                <a:solidFill>
                  <a:schemeClr val="accent1">
                    <a:lumMod val="40000"/>
                    <a:lumOff val="60000"/>
                  </a:schemeClr>
                </a:solidFill>
              </a:rPr>
              <a:t>亿元。为了保证此项工作的持续有效开展，新海关稽查条例对委托社会专业机构作出规定，并在新实施办法中对相关具体事宜予以明确和细化，对于充分发挥该项制度在创新海关管理方式、提高海关管理效能、促进社会共同治理等方面的积极作用具有重要意义。</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15615" y="1212574"/>
            <a:ext cx="10090672" cy="5030864"/>
          </a:xfrm>
          <a:prstGeom prst="rect">
            <a:avLst/>
          </a:prstGeom>
        </p:spPr>
        <p:txBody>
          <a:bodyPr wrap="square">
            <a:spAutoFit/>
          </a:bodyPr>
          <a:lstStyle/>
          <a:p>
            <a:pPr>
              <a:lnSpc>
                <a:spcPct val="150000"/>
              </a:lnSpc>
            </a:pPr>
            <a:r>
              <a:rPr lang="zh-CN" altLang="en-US" b="1" dirty="0" smtClean="0">
                <a:solidFill>
                  <a:schemeClr val="accent1">
                    <a:lumMod val="40000"/>
                    <a:lumOff val="60000"/>
                  </a:schemeClr>
                </a:solidFill>
              </a:rPr>
              <a:t>　　</a:t>
            </a:r>
            <a:r>
              <a:rPr lang="zh-CN" altLang="en-US" b="1" dirty="0" smtClean="0">
                <a:solidFill>
                  <a:schemeClr val="accent4"/>
                </a:solidFill>
              </a:rPr>
              <a:t>问题六：委托社会专业机构有这么多优势，那究竟哪些专业机构可以接受海关委托呢？海关是如何选择专业机构的？</a:t>
            </a:r>
          </a:p>
          <a:p>
            <a:pPr>
              <a:lnSpc>
                <a:spcPct val="150000"/>
              </a:lnSpc>
            </a:pPr>
            <a:r>
              <a:rPr lang="zh-CN" altLang="en-US" b="1" dirty="0" smtClean="0">
                <a:solidFill>
                  <a:schemeClr val="accent1">
                    <a:lumMod val="40000"/>
                    <a:lumOff val="60000"/>
                  </a:schemeClr>
                </a:solidFill>
              </a:rPr>
              <a:t>　　海关稽查条例实施办法规定，会计师事务所、税务师事务所或者其他具备会计、税务等相关资质和能力的专业机构均可接受海关委托。海关引入专业机构坚持公平、公正和公开的原则，根据专业机构的征信情况、执业水平以及具体稽查事项的要求选择符合条件的专业机构进行委托。</a:t>
            </a:r>
          </a:p>
          <a:p>
            <a:pPr>
              <a:lnSpc>
                <a:spcPct val="150000"/>
              </a:lnSpc>
            </a:pPr>
            <a:endParaRPr lang="zh-CN" altLang="en-US" b="1" dirty="0" smtClean="0">
              <a:solidFill>
                <a:schemeClr val="accent1">
                  <a:lumMod val="40000"/>
                  <a:lumOff val="60000"/>
                </a:schemeClr>
              </a:solidFill>
            </a:endParaRPr>
          </a:p>
          <a:p>
            <a:pPr>
              <a:lnSpc>
                <a:spcPct val="150000"/>
              </a:lnSpc>
            </a:pPr>
            <a:r>
              <a:rPr lang="zh-CN" altLang="en-US" b="1" dirty="0" smtClean="0">
                <a:solidFill>
                  <a:schemeClr val="accent1">
                    <a:lumMod val="40000"/>
                    <a:lumOff val="60000"/>
                  </a:schemeClr>
                </a:solidFill>
              </a:rPr>
              <a:t>　　</a:t>
            </a:r>
            <a:r>
              <a:rPr lang="zh-CN" altLang="en-US" b="1" dirty="0" smtClean="0">
                <a:solidFill>
                  <a:schemeClr val="accent4"/>
                </a:solidFill>
              </a:rPr>
              <a:t>问题七：新海关稽查条例修订的还有一个亮点是确立了企业主动披露制度，什么是主动披露制度？</a:t>
            </a:r>
          </a:p>
          <a:p>
            <a:pPr>
              <a:lnSpc>
                <a:spcPct val="150000"/>
              </a:lnSpc>
            </a:pPr>
            <a:r>
              <a:rPr lang="zh-CN" altLang="en-US" b="1" dirty="0" smtClean="0">
                <a:solidFill>
                  <a:schemeClr val="accent1">
                    <a:lumMod val="40000"/>
                    <a:lumOff val="60000"/>
                  </a:schemeClr>
                </a:solidFill>
              </a:rPr>
              <a:t>　　进出口企业、单位主动向海关如实报告海关尚未掌握的其违反海关监管规定的行为并接受海关处理的，海关可以认定有关企业、单位主动披露。主动披露制度主要目的是引导和鼓励企业加强自我管理和自我检查，形成企业自律、主动报告、主动纠错的诚信驱动机制，将海关与企业由过去单纯的管理与被管理的关系转变为合作共赢关系，促进企业守法经营，提升海关执法效能。</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138703" y="147342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20"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一 章</a:t>
            </a:r>
          </a:p>
        </p:txBody>
      </p:sp>
      <p:sp>
        <p:nvSpPr>
          <p:cNvPr id="21" name="文本框 20"/>
          <p:cNvSpPr txBox="1"/>
          <p:nvPr/>
        </p:nvSpPr>
        <p:spPr>
          <a:xfrm>
            <a:off x="4015429" y="330793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23" name="矩形 2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9"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关务</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2"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one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10" name="图片 9"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13914434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15615" y="1901086"/>
            <a:ext cx="10090672" cy="3368871"/>
          </a:xfrm>
          <a:prstGeom prst="rect">
            <a:avLst/>
          </a:prstGeom>
        </p:spPr>
        <p:txBody>
          <a:bodyPr wrap="square">
            <a:spAutoFit/>
          </a:bodyPr>
          <a:lstStyle/>
          <a:p>
            <a:pPr>
              <a:lnSpc>
                <a:spcPct val="150000"/>
              </a:lnSpc>
            </a:pPr>
            <a:r>
              <a:rPr lang="zh-CN" altLang="en-US" b="1" dirty="0" smtClean="0">
                <a:solidFill>
                  <a:schemeClr val="accent1">
                    <a:lumMod val="40000"/>
                    <a:lumOff val="60000"/>
                  </a:schemeClr>
                </a:solidFill>
              </a:rPr>
              <a:t>　　</a:t>
            </a:r>
            <a:r>
              <a:rPr lang="zh-CN" altLang="en-US" b="1" dirty="0" smtClean="0">
                <a:solidFill>
                  <a:schemeClr val="accent4"/>
                </a:solidFill>
              </a:rPr>
              <a:t>问题八：主动披露制度会给企业具体带来哪些好处呢？</a:t>
            </a:r>
          </a:p>
          <a:p>
            <a:pPr>
              <a:lnSpc>
                <a:spcPct val="150000"/>
              </a:lnSpc>
            </a:pPr>
            <a:r>
              <a:rPr lang="zh-CN" altLang="en-US" b="1" dirty="0" smtClean="0">
                <a:solidFill>
                  <a:schemeClr val="accent1">
                    <a:lumMod val="40000"/>
                    <a:lumOff val="60000"/>
                  </a:schemeClr>
                </a:solidFill>
              </a:rPr>
              <a:t>　　一是企业实现自我纠错的有效途径。主动披露制度框架下，海关引导鼓励企业通过自查主动发现并报告问题，这为出现问题的企业提供了一个主动纠错的机会，将有效提升企业自律管理能力，促进企业规范管理，提高企业竞争力。二是从轻、减轻或不予行政处罚。对主动披露的进出口企业、单位，违反海关监管规定的，海关应当从轻或减轻行政处罚；违法行为轻微并及时纠正，没有造成危害后果的，不予行政处罚。三是减免税款滞纳金。对主动披露并补缴税款的进出口企业、单位，海关可以减免滞纳金。我们鼓励广大进出口企业、单位积极开展主动披露，切实享受到该制度带来的政策红利。</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15615" y="1901086"/>
            <a:ext cx="10090672" cy="3368871"/>
          </a:xfrm>
          <a:prstGeom prst="rect">
            <a:avLst/>
          </a:prstGeom>
        </p:spPr>
        <p:txBody>
          <a:bodyPr wrap="square">
            <a:spAutoFit/>
          </a:bodyPr>
          <a:lstStyle/>
          <a:p>
            <a:pPr>
              <a:lnSpc>
                <a:spcPct val="150000"/>
              </a:lnSpc>
            </a:pPr>
            <a:r>
              <a:rPr lang="zh-CN" altLang="en-US" b="1" dirty="0" smtClean="0">
                <a:solidFill>
                  <a:schemeClr val="accent1">
                    <a:lumMod val="40000"/>
                    <a:lumOff val="60000"/>
                  </a:schemeClr>
                </a:solidFill>
              </a:rPr>
              <a:t>　</a:t>
            </a:r>
            <a:r>
              <a:rPr lang="zh-CN" altLang="en-US" b="1" dirty="0" smtClean="0">
                <a:solidFill>
                  <a:schemeClr val="accent4"/>
                </a:solidFill>
              </a:rPr>
              <a:t>　问题九：新海关稽查条例及其实施办法的亮点基本都是在减轻企业成本和负担方面做出了修改，那么企业在海关稽查过程中，应如何配合海关工作呢？</a:t>
            </a:r>
          </a:p>
          <a:p>
            <a:pPr>
              <a:lnSpc>
                <a:spcPct val="150000"/>
              </a:lnSpc>
            </a:pPr>
            <a:r>
              <a:rPr lang="zh-CN" altLang="en-US" b="1" dirty="0" smtClean="0">
                <a:solidFill>
                  <a:schemeClr val="accent1">
                    <a:lumMod val="40000"/>
                    <a:lumOff val="60000"/>
                  </a:schemeClr>
                </a:solidFill>
              </a:rPr>
              <a:t>　　接受并配合海关稽查是进出口企业、单位的法定义务。根据新海关稽查条例及其实施办法规定，被稽查人应承担如下义务：一是依法接受海关稽查，如实反映情况，提供账簿、单证等有关资料。二是依法设置、编制会计资料，真实、准确、完整地记录和反映进出口业务的有关情况，并按照规定期限保管有关资料。三是配合海关工作，并提供必要的工作条件和协助。需要特别强调的是，如果被稽查人不配合海关稽查工作，海关有权予以行政处罚，此次新海关稽查条例及其实施办法还加大了相关的处罚力度。</a:t>
            </a:r>
            <a:endParaRPr lang="zh-CN" altLang="en-US"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15615" y="803770"/>
            <a:ext cx="10090672" cy="5861861"/>
          </a:xfrm>
          <a:prstGeom prst="rect">
            <a:avLst/>
          </a:prstGeom>
        </p:spPr>
        <p:txBody>
          <a:bodyPr wrap="square">
            <a:spAutoFit/>
          </a:bodyPr>
          <a:lstStyle/>
          <a:p>
            <a:pPr>
              <a:lnSpc>
                <a:spcPct val="150000"/>
              </a:lnSpc>
            </a:pPr>
            <a:r>
              <a:rPr lang="zh-CN" altLang="en-US" b="1" dirty="0" smtClean="0">
                <a:solidFill>
                  <a:schemeClr val="accent1">
                    <a:lumMod val="40000"/>
                    <a:lumOff val="60000"/>
                  </a:schemeClr>
                </a:solidFill>
              </a:rPr>
              <a:t>　　</a:t>
            </a:r>
            <a:r>
              <a:rPr lang="zh-CN" altLang="en-US" b="1" dirty="0" smtClean="0">
                <a:solidFill>
                  <a:schemeClr val="accent4"/>
                </a:solidFill>
              </a:rPr>
              <a:t>问题十：新海关稽查条例及其实施办法已分别于</a:t>
            </a:r>
            <a:r>
              <a:rPr lang="en-US" altLang="zh-CN" b="1" dirty="0" smtClean="0">
                <a:solidFill>
                  <a:schemeClr val="accent4"/>
                </a:solidFill>
              </a:rPr>
              <a:t>10</a:t>
            </a:r>
            <a:r>
              <a:rPr lang="zh-CN" altLang="en-US" b="1" dirty="0" smtClean="0">
                <a:solidFill>
                  <a:schemeClr val="accent4"/>
                </a:solidFill>
              </a:rPr>
              <a:t>月</a:t>
            </a:r>
            <a:r>
              <a:rPr lang="en-US" altLang="zh-CN" b="1" dirty="0" smtClean="0">
                <a:solidFill>
                  <a:schemeClr val="accent4"/>
                </a:solidFill>
              </a:rPr>
              <a:t>1</a:t>
            </a:r>
            <a:r>
              <a:rPr lang="zh-CN" altLang="en-US" b="1" dirty="0" smtClean="0">
                <a:solidFill>
                  <a:schemeClr val="accent4"/>
                </a:solidFill>
              </a:rPr>
              <a:t>日和</a:t>
            </a:r>
            <a:r>
              <a:rPr lang="en-US" altLang="zh-CN" b="1" dirty="0" smtClean="0">
                <a:solidFill>
                  <a:schemeClr val="accent4"/>
                </a:solidFill>
              </a:rPr>
              <a:t>11</a:t>
            </a:r>
            <a:r>
              <a:rPr lang="zh-CN" altLang="en-US" b="1" dirty="0" smtClean="0">
                <a:solidFill>
                  <a:schemeClr val="accent4"/>
                </a:solidFill>
              </a:rPr>
              <a:t>月</a:t>
            </a:r>
            <a:r>
              <a:rPr lang="en-US" altLang="zh-CN" b="1" dirty="0" smtClean="0">
                <a:solidFill>
                  <a:schemeClr val="accent4"/>
                </a:solidFill>
              </a:rPr>
              <a:t>1</a:t>
            </a:r>
            <a:r>
              <a:rPr lang="zh-CN" altLang="en-US" b="1" dirty="0" smtClean="0">
                <a:solidFill>
                  <a:schemeClr val="accent4"/>
                </a:solidFill>
              </a:rPr>
              <a:t>日实施，为了保障这两个制度的顺利实施，海关总署采取了哪些应对措施？</a:t>
            </a:r>
          </a:p>
          <a:p>
            <a:pPr>
              <a:lnSpc>
                <a:spcPct val="150000"/>
              </a:lnSpc>
            </a:pPr>
            <a:r>
              <a:rPr lang="zh-CN" altLang="en-US" b="1" dirty="0" smtClean="0">
                <a:solidFill>
                  <a:schemeClr val="accent1">
                    <a:lumMod val="40000"/>
                    <a:lumOff val="60000"/>
                  </a:schemeClr>
                </a:solidFill>
              </a:rPr>
              <a:t>　　新海关稽查条例及其实施办法的实施将对广大进出口企业带来较大影响，关系企业切实利益。为了保障顺利实施，海关总署从三个方面采取措施：一是制定配套制度，促进新海关稽查条例及其实施办法落地生根。随着海关稽查条例及其实施办法的实施，海关以适应上位法规定为基本思路，坚持执法为民、公正公平原则，一揽子修订完善稽查配套制度，目前正在修订</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海关稽查操作规程</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进一步细化新海关稽查条例及其实施办法的相关规定，明确稽查工作的程序和要求，以使新制度得到全面、准确的落实。二是开展规范解读，提高执法统一性。海关总署已经多次组织海关系统内外的专家对新海关稽查条例修订内容进行专业、规范解读。在此基础上，今年将组织一线稽查执法人员开展专业培训，实现业务培训全覆盖，还将开展大规模的岗位练兵，推行稽查执法资格考试和持证上岗，促进海关稽查人员熟练掌握新规定、新要求，提高执法能力。三是开展对外宣传，增强社会认知度。新海关稽查条例及其实施办法出台后，海关多次通过电视台、报刊、微信、微博以及制作宣传画、组织召开企业座谈会等方式，对条例的相关内容进行广泛宣传，使广大进出口企业及时掌握了解新法规、新内容，提高守法意识，推动企业健康、稳定发展。</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15615" y="1610620"/>
            <a:ext cx="10090672" cy="4199868"/>
          </a:xfrm>
          <a:prstGeom prst="rect">
            <a:avLst/>
          </a:prstGeom>
        </p:spPr>
        <p:txBody>
          <a:bodyPr wrap="square">
            <a:spAutoFit/>
          </a:bodyPr>
          <a:lstStyle/>
          <a:p>
            <a:pPr>
              <a:lnSpc>
                <a:spcPct val="150000"/>
              </a:lnSpc>
            </a:pPr>
            <a:r>
              <a:rPr lang="zh-CN" altLang="en-US" b="1" dirty="0" smtClean="0">
                <a:solidFill>
                  <a:schemeClr val="accent4"/>
                </a:solidFill>
              </a:rPr>
              <a:t>　　问题十一：稽查权是海关的重要执法权，能否结合新海关稽查条例及其实施办法的修订，海关在规范稽查行政裁量权方面做了哪些努力？</a:t>
            </a:r>
          </a:p>
          <a:p>
            <a:pPr>
              <a:lnSpc>
                <a:spcPct val="150000"/>
              </a:lnSpc>
            </a:pPr>
            <a:r>
              <a:rPr lang="zh-CN" altLang="en-US" b="1" dirty="0" smtClean="0">
                <a:solidFill>
                  <a:schemeClr val="accent1">
                    <a:lumMod val="40000"/>
                    <a:lumOff val="60000"/>
                  </a:schemeClr>
                </a:solidFill>
              </a:rPr>
              <a:t>　　行政裁量权对弥补法律法规的局限性，保证海关全面高效履职，维护个案公平正义具有重要作用。但如不加以合理规制，容易被滥用，使国家利益和行政相对人的合法权益受到损害。为此，近几年来海关总署积极采取措施大力规制执法领域的行政裁量权，主要包括：依法制定裁量基准，针对重点执法领域的行政裁量权制定规制措施，加强对行政裁量权行使的监督检查等。</a:t>
            </a:r>
          </a:p>
          <a:p>
            <a:pPr>
              <a:lnSpc>
                <a:spcPct val="150000"/>
              </a:lnSpc>
            </a:pPr>
            <a:r>
              <a:rPr lang="zh-CN" altLang="en-US" b="1" dirty="0" smtClean="0">
                <a:solidFill>
                  <a:schemeClr val="accent1">
                    <a:lumMod val="40000"/>
                    <a:lumOff val="60000"/>
                  </a:schemeClr>
                </a:solidFill>
              </a:rPr>
              <a:t>　　新海关稽查条例及其实施办法将规制行政裁量权作为一项立法重要考量因素，如：对原海关稽查条例径行稽查的“特殊情形”作出细化规定（在被稽查人有重大违法嫌疑，其账簿、单证等有关资料以及进出口货物可能被转移、隐匿、毁弃等紧急情况下）；对海关行使查询存款账户，查封、扣押等重大稽查职权的审批层级进行明确（直属海关关长或者其授权的隶属海关关长）。</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椭圆 3"/>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5" name="椭圆 4"/>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椭圆 5"/>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 name="矩形 6"/>
          <p:cNvSpPr/>
          <p:nvPr/>
        </p:nvSpPr>
        <p:spPr>
          <a:xfrm>
            <a:off x="2316480" y="782177"/>
            <a:ext cx="7698890" cy="523220"/>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zh-CN" altLang="en-US" sz="2800" b="1" dirty="0" smtClean="0">
                <a:solidFill>
                  <a:schemeClr val="accent4"/>
                </a:solidFill>
              </a:rPr>
              <a:t>解读 </a:t>
            </a:r>
            <a:r>
              <a:rPr lang="en-US" altLang="zh-CN" sz="2800" b="1" dirty="0" smtClean="0">
                <a:solidFill>
                  <a:schemeClr val="accent4"/>
                </a:solidFill>
              </a:rPr>
              <a:t>| </a:t>
            </a:r>
            <a:r>
              <a:rPr lang="zh-CN" altLang="en-US" sz="2800" b="1" dirty="0" smtClean="0">
                <a:solidFill>
                  <a:schemeClr val="accent4"/>
                </a:solidFill>
              </a:rPr>
              <a:t>“自主申报、自行缴税”改革试点</a:t>
            </a:r>
            <a:r>
              <a:rPr lang="en-US" altLang="zh-CN" sz="2800" b="1" dirty="0" smtClean="0">
                <a:solidFill>
                  <a:schemeClr val="accent4"/>
                </a:solidFill>
              </a:rPr>
              <a:t>11</a:t>
            </a:r>
            <a:r>
              <a:rPr lang="zh-CN" altLang="en-US" sz="2800" b="1" dirty="0" smtClean="0">
                <a:solidFill>
                  <a:schemeClr val="accent4"/>
                </a:solidFill>
              </a:rPr>
              <a:t>问</a:t>
            </a:r>
            <a:endParaRPr lang="zh-CN" altLang="en-US" sz="2800" b="1" dirty="0">
              <a:solidFill>
                <a:schemeClr val="accent4"/>
              </a:solidFill>
            </a:endParaRPr>
          </a:p>
        </p:txBody>
      </p:sp>
      <p:pic>
        <p:nvPicPr>
          <p:cNvPr id="8" name="图片 7" descr="解读---“自主申报、自行缴税”改革试点11问_02.jpg"/>
          <p:cNvPicPr>
            <a:picLocks noChangeAspect="1"/>
          </p:cNvPicPr>
          <p:nvPr/>
        </p:nvPicPr>
        <p:blipFill>
          <a:blip r:embed="rId3" cstate="print"/>
          <a:stretch>
            <a:fillRect/>
          </a:stretch>
        </p:blipFill>
        <p:spPr>
          <a:xfrm>
            <a:off x="2164977" y="1408183"/>
            <a:ext cx="8077200" cy="509587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解读---“自主申报、自行缴税”改革试点11问_04.jpg"/>
          <p:cNvPicPr>
            <a:picLocks noChangeAspect="1"/>
          </p:cNvPicPr>
          <p:nvPr/>
        </p:nvPicPr>
        <p:blipFill>
          <a:blip r:embed="rId3" cstate="print"/>
          <a:stretch>
            <a:fillRect/>
          </a:stretch>
        </p:blipFill>
        <p:spPr>
          <a:xfrm>
            <a:off x="2057400" y="1058631"/>
            <a:ext cx="8077200" cy="542925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解读---“自主申报、自行缴税”改革试点11问_05.jpg"/>
          <p:cNvPicPr>
            <a:picLocks noChangeAspect="1"/>
          </p:cNvPicPr>
          <p:nvPr/>
        </p:nvPicPr>
        <p:blipFill>
          <a:blip r:embed="rId3" cstate="print"/>
          <a:stretch>
            <a:fillRect/>
          </a:stretch>
        </p:blipFill>
        <p:spPr>
          <a:xfrm>
            <a:off x="2685101" y="813670"/>
            <a:ext cx="6469657" cy="5775389"/>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解读---“自主申报、自行缴税”改革试点11问_06.jpg"/>
          <p:cNvPicPr>
            <a:picLocks noChangeAspect="1"/>
          </p:cNvPicPr>
          <p:nvPr/>
        </p:nvPicPr>
        <p:blipFill>
          <a:blip r:embed="rId3" cstate="print"/>
          <a:stretch>
            <a:fillRect/>
          </a:stretch>
        </p:blipFill>
        <p:spPr>
          <a:xfrm>
            <a:off x="2764715" y="491755"/>
            <a:ext cx="7219278" cy="6129576"/>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解读---“自主申报、自行缴税”改革试点11问_07.jpg"/>
          <p:cNvPicPr>
            <a:picLocks noChangeAspect="1"/>
          </p:cNvPicPr>
          <p:nvPr/>
        </p:nvPicPr>
        <p:blipFill>
          <a:blip r:embed="rId3" cstate="print"/>
          <a:stretch>
            <a:fillRect/>
          </a:stretch>
        </p:blipFill>
        <p:spPr>
          <a:xfrm>
            <a:off x="3840479" y="611233"/>
            <a:ext cx="4522098" cy="5988581"/>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解读---“自主申报、自行缴税”改革试点11问_08.jpg"/>
          <p:cNvPicPr>
            <a:picLocks noChangeAspect="1"/>
          </p:cNvPicPr>
          <p:nvPr/>
        </p:nvPicPr>
        <p:blipFill>
          <a:blip r:embed="rId3" cstate="print"/>
          <a:stretch>
            <a:fillRect/>
          </a:stretch>
        </p:blipFill>
        <p:spPr>
          <a:xfrm>
            <a:off x="2132704" y="1408971"/>
            <a:ext cx="8077200" cy="427672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Rectangle 5"/>
          <p:cNvSpPr>
            <a:spLocks noChangeArrowheads="1"/>
          </p:cNvSpPr>
          <p:nvPr/>
        </p:nvSpPr>
        <p:spPr bwMode="auto">
          <a:xfrm>
            <a:off x="3883304" y="702563"/>
            <a:ext cx="4291348" cy="641350"/>
          </a:xfrm>
          <a:prstGeom prst="rect">
            <a:avLst/>
          </a:prstGeom>
          <a:solidFill>
            <a:srgbClr val="E5B704"/>
          </a:solidFill>
          <a:ln>
            <a:noFill/>
          </a:ln>
        </p:spPr>
        <p:txBody>
          <a:bodyPr rIns="108000" b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defRPr/>
            </a:pPr>
            <a:r>
              <a:rPr lang="zh-CN" altLang="en-US" sz="2400" b="1" dirty="0" smtClean="0">
                <a:solidFill>
                  <a:srgbClr val="282728"/>
                </a:solidFill>
                <a:latin typeface="微软雅黑" panose="020B0503020204020204" pitchFamily="34" charset="-122"/>
                <a:ea typeface="微软雅黑" panose="020B0503020204020204" pitchFamily="34" charset="-122"/>
              </a:rPr>
              <a:t>海关总署公告</a:t>
            </a:r>
            <a:r>
              <a:rPr lang="en-US" altLang="zh-CN" sz="2400" b="1" dirty="0" smtClean="0">
                <a:solidFill>
                  <a:srgbClr val="282728"/>
                </a:solidFill>
                <a:latin typeface="微软雅黑" panose="020B0503020204020204" pitchFamily="34" charset="-122"/>
                <a:ea typeface="微软雅黑" panose="020B0503020204020204" pitchFamily="34" charset="-122"/>
              </a:rPr>
              <a:t>2016</a:t>
            </a:r>
            <a:r>
              <a:rPr lang="zh-CN" altLang="en-US" sz="2400" b="1" dirty="0" smtClean="0">
                <a:solidFill>
                  <a:srgbClr val="282728"/>
                </a:solidFill>
                <a:latin typeface="微软雅黑" panose="020B0503020204020204" pitchFamily="34" charset="-122"/>
                <a:ea typeface="微软雅黑" panose="020B0503020204020204" pitchFamily="34" charset="-122"/>
              </a:rPr>
              <a:t>年第</a:t>
            </a:r>
            <a:r>
              <a:rPr lang="en-US" altLang="zh-CN" sz="2400" b="1" dirty="0" smtClean="0">
                <a:solidFill>
                  <a:srgbClr val="282728"/>
                </a:solidFill>
                <a:latin typeface="微软雅黑" panose="020B0503020204020204" pitchFamily="34" charset="-122"/>
                <a:ea typeface="微软雅黑" panose="020B0503020204020204" pitchFamily="34" charset="-122"/>
              </a:rPr>
              <a:t>63</a:t>
            </a:r>
            <a:r>
              <a:rPr lang="zh-CN" altLang="en-US" sz="2400" b="1" dirty="0" smtClean="0">
                <a:solidFill>
                  <a:srgbClr val="282728"/>
                </a:solidFill>
                <a:latin typeface="微软雅黑" panose="020B0503020204020204" pitchFamily="34" charset="-122"/>
                <a:ea typeface="微软雅黑" panose="020B0503020204020204" pitchFamily="34" charset="-122"/>
              </a:rPr>
              <a:t>号</a:t>
            </a:r>
            <a:endParaRPr lang="zh-CN" altLang="en-US" sz="2400" b="1" dirty="0">
              <a:solidFill>
                <a:srgbClr val="282728"/>
              </a:solidFill>
              <a:latin typeface="微软雅黑" panose="020B0503020204020204" pitchFamily="34" charset="-122"/>
              <a:ea typeface="微软雅黑" panose="020B0503020204020204" pitchFamily="34" charset="-122"/>
            </a:endParaRPr>
          </a:p>
        </p:txBody>
      </p:sp>
      <p:sp>
        <p:nvSpPr>
          <p:cNvPr id="5" name="矩形 7"/>
          <p:cNvSpPr/>
          <p:nvPr/>
        </p:nvSpPr>
        <p:spPr>
          <a:xfrm>
            <a:off x="1301674" y="1846622"/>
            <a:ext cx="9832489" cy="4349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solidFill>
              <a:srgbClr val="E5B704"/>
            </a:solid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lgn="just">
              <a:lnSpc>
                <a:spcPct val="150000"/>
              </a:lnSpc>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根据</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国务院关于促进外贸回稳向好的若干意见</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（国发</a:t>
            </a:r>
            <a:r>
              <a:rPr lang="en-US" altLang="zh-CN" sz="1400" dirty="0" smtClean="0">
                <a:solidFill>
                  <a:srgbClr val="E5B704"/>
                </a:solidFill>
                <a:latin typeface="微软雅黑" panose="020B0503020204020204" pitchFamily="34" charset="-122"/>
                <a:ea typeface="微软雅黑" panose="020B0503020204020204" pitchFamily="34" charset="-122"/>
              </a:rPr>
              <a:t>〔2016〕27</a:t>
            </a:r>
            <a:r>
              <a:rPr lang="zh-CN" altLang="en-US" sz="1400" dirty="0" smtClean="0">
                <a:solidFill>
                  <a:srgbClr val="E5B704"/>
                </a:solidFill>
                <a:latin typeface="微软雅黑" panose="020B0503020204020204" pitchFamily="34" charset="-122"/>
                <a:ea typeface="微软雅黑" panose="020B0503020204020204" pitchFamily="34" charset="-122"/>
              </a:rPr>
              <a:t>号），为加快推进外贸新业态试点工作，促进外贸创新发展，市场采购贸易试点范围已扩大至江苏常熟服装城、广州花都皮革皮具市场、山东临沂商城工程物资市场、武汉汉口北国际商品交易中心、河北白沟箱包市场。为促进市场采购贸易的健康稳定发展，规范对市场采购贸易的管理，根据</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海关总署关于市场采购贸易监管办法及其监管方式有关事宜的公告</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（海关总署公告</a:t>
            </a:r>
            <a:r>
              <a:rPr lang="en-US" altLang="zh-CN" sz="1400" dirty="0" smtClean="0">
                <a:solidFill>
                  <a:srgbClr val="E5B704"/>
                </a:solidFill>
                <a:latin typeface="微软雅黑" panose="020B0503020204020204" pitchFamily="34" charset="-122"/>
                <a:ea typeface="微软雅黑" panose="020B0503020204020204" pitchFamily="34" charset="-122"/>
              </a:rPr>
              <a:t>2014</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54</a:t>
            </a:r>
            <a:r>
              <a:rPr lang="zh-CN" altLang="en-US" sz="1400" dirty="0" smtClean="0">
                <a:solidFill>
                  <a:srgbClr val="E5B704"/>
                </a:solidFill>
                <a:latin typeface="微软雅黑" panose="020B0503020204020204" pitchFamily="34" charset="-122"/>
                <a:ea typeface="微软雅黑" panose="020B0503020204020204" pitchFamily="34" charset="-122"/>
              </a:rPr>
              <a:t>号，以下简称“</a:t>
            </a:r>
            <a:r>
              <a:rPr lang="en-US" altLang="zh-CN" sz="1400" dirty="0" smtClean="0">
                <a:solidFill>
                  <a:srgbClr val="E5B704"/>
                </a:solidFill>
                <a:latin typeface="微软雅黑" panose="020B0503020204020204" pitchFamily="34" charset="-122"/>
                <a:ea typeface="微软雅黑" panose="020B0503020204020204" pitchFamily="34" charset="-122"/>
              </a:rPr>
              <a:t>54</a:t>
            </a:r>
            <a:r>
              <a:rPr lang="zh-CN" altLang="en-US" sz="1400" dirty="0" smtClean="0">
                <a:solidFill>
                  <a:srgbClr val="E5B704"/>
                </a:solidFill>
                <a:latin typeface="微软雅黑" panose="020B0503020204020204" pitchFamily="34" charset="-122"/>
                <a:ea typeface="微软雅黑" panose="020B0503020204020204" pitchFamily="34" charset="-122"/>
              </a:rPr>
              <a:t>号公告”），现将海关监管方式“市场采购”（代码：</a:t>
            </a:r>
            <a:r>
              <a:rPr lang="en-US" altLang="zh-CN" sz="1400" dirty="0" smtClean="0">
                <a:solidFill>
                  <a:srgbClr val="E5B704"/>
                </a:solidFill>
                <a:latin typeface="微软雅黑" panose="020B0503020204020204" pitchFamily="34" charset="-122"/>
                <a:ea typeface="微软雅黑" panose="020B0503020204020204" pitchFamily="34" charset="-122"/>
              </a:rPr>
              <a:t>1039</a:t>
            </a:r>
            <a:r>
              <a:rPr lang="zh-CN" altLang="en-US" sz="1400" dirty="0" smtClean="0">
                <a:solidFill>
                  <a:srgbClr val="E5B704"/>
                </a:solidFill>
                <a:latin typeface="微软雅黑" panose="020B0503020204020204" pitchFamily="34" charset="-122"/>
                <a:ea typeface="微软雅黑" panose="020B0503020204020204" pitchFamily="34" charset="-122"/>
              </a:rPr>
              <a:t>）适用范围扩大到上述市场内采购的出口商品，海关监管相关事宜按照</a:t>
            </a:r>
            <a:r>
              <a:rPr lang="en-US" altLang="zh-CN" sz="1400" dirty="0" smtClean="0">
                <a:solidFill>
                  <a:srgbClr val="E5B704"/>
                </a:solidFill>
                <a:latin typeface="微软雅黑" panose="020B0503020204020204" pitchFamily="34" charset="-122"/>
                <a:ea typeface="微软雅黑" panose="020B0503020204020204" pitchFamily="34" charset="-122"/>
              </a:rPr>
              <a:t>54</a:t>
            </a:r>
            <a:r>
              <a:rPr lang="zh-CN" altLang="en-US" sz="1400" dirty="0" smtClean="0">
                <a:solidFill>
                  <a:srgbClr val="E5B704"/>
                </a:solidFill>
                <a:latin typeface="微软雅黑" panose="020B0503020204020204" pitchFamily="34" charset="-122"/>
                <a:ea typeface="微软雅黑" panose="020B0503020204020204" pitchFamily="34" charset="-122"/>
              </a:rPr>
              <a:t>号公告第一项到第十项规定办理。</a:t>
            </a:r>
            <a:endParaRPr lang="en-US" altLang="zh-CN" sz="1400" dirty="0" smtClean="0">
              <a:solidFill>
                <a:srgbClr val="E5B704"/>
              </a:solidFill>
              <a:latin typeface="微软雅黑" panose="020B0503020204020204" pitchFamily="34" charset="-122"/>
              <a:ea typeface="微软雅黑" panose="020B0503020204020204" pitchFamily="34" charset="-122"/>
            </a:endParaRPr>
          </a:p>
          <a:p>
            <a:pPr algn="just">
              <a:lnSpc>
                <a:spcPct val="150000"/>
              </a:lnSpc>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上述公告内容在试点地区市场采购商品认定体系、涵盖市场采购贸易各方经营主体和贸易全流程的市场综合管理系统验收合格后正式实施，具体实施日期由南京、广州、青岛、武汉、石家庄海关另行发布。</a:t>
            </a:r>
          </a:p>
          <a:p>
            <a:pPr algn="just">
              <a:lnSpc>
                <a:spcPct val="150000"/>
              </a:lnSpc>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市场采购贸易海关监管办法具体实施细则由试点地区直属海关负责制定实施。</a:t>
            </a:r>
          </a:p>
          <a:p>
            <a:pPr algn="just">
              <a:lnSpc>
                <a:spcPct val="150000"/>
              </a:lnSpc>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自“市场采购”（</a:t>
            </a:r>
            <a:r>
              <a:rPr lang="en-US" altLang="zh-CN" sz="1400" dirty="0" smtClean="0">
                <a:solidFill>
                  <a:srgbClr val="E5B704"/>
                </a:solidFill>
                <a:latin typeface="微软雅黑" panose="020B0503020204020204" pitchFamily="34" charset="-122"/>
                <a:ea typeface="微软雅黑" panose="020B0503020204020204" pitchFamily="34" charset="-122"/>
              </a:rPr>
              <a:t>1039</a:t>
            </a:r>
            <a:r>
              <a:rPr lang="zh-CN" altLang="en-US" sz="1400" dirty="0" smtClean="0">
                <a:solidFill>
                  <a:srgbClr val="E5B704"/>
                </a:solidFill>
                <a:latin typeface="微软雅黑" panose="020B0503020204020204" pitchFamily="34" charset="-122"/>
                <a:ea typeface="微软雅黑" panose="020B0503020204020204" pitchFamily="34" charset="-122"/>
              </a:rPr>
              <a:t>）监管方式正式实施之日起</a:t>
            </a:r>
            <a:r>
              <a:rPr lang="en-US" altLang="zh-CN" sz="1400" dirty="0" smtClean="0">
                <a:solidFill>
                  <a:srgbClr val="E5B704"/>
                </a:solidFill>
                <a:latin typeface="微软雅黑" panose="020B0503020204020204" pitchFamily="34" charset="-122"/>
                <a:ea typeface="微软雅黑" panose="020B0503020204020204" pitchFamily="34" charset="-122"/>
              </a:rPr>
              <a:t>6</a:t>
            </a:r>
            <a:r>
              <a:rPr lang="zh-CN" altLang="en-US" sz="1400" dirty="0" smtClean="0">
                <a:solidFill>
                  <a:srgbClr val="E5B704"/>
                </a:solidFill>
                <a:latin typeface="微软雅黑" panose="020B0503020204020204" pitchFamily="34" charset="-122"/>
                <a:ea typeface="微软雅黑" panose="020B0503020204020204" pitchFamily="34" charset="-122"/>
              </a:rPr>
              <a:t>个月后，实施地区不再使用“旅游购物”（</a:t>
            </a:r>
            <a:r>
              <a:rPr lang="en-US" altLang="zh-CN" sz="1400" dirty="0" smtClean="0">
                <a:solidFill>
                  <a:srgbClr val="E5B704"/>
                </a:solidFill>
                <a:latin typeface="微软雅黑" panose="020B0503020204020204" pitchFamily="34" charset="-122"/>
                <a:ea typeface="微软雅黑" panose="020B0503020204020204" pitchFamily="34" charset="-122"/>
              </a:rPr>
              <a:t>0139</a:t>
            </a:r>
            <a:r>
              <a:rPr lang="zh-CN" altLang="en-US" sz="1400" dirty="0" smtClean="0">
                <a:solidFill>
                  <a:srgbClr val="E5B704"/>
                </a:solidFill>
                <a:latin typeface="微软雅黑" panose="020B0503020204020204" pitchFamily="34" charset="-122"/>
                <a:ea typeface="微软雅黑" panose="020B0503020204020204" pitchFamily="34" charset="-122"/>
              </a:rPr>
              <a:t>）监管方式。</a:t>
            </a:r>
          </a:p>
          <a:p>
            <a:pPr algn="just">
              <a:lnSpc>
                <a:spcPct val="150000"/>
              </a:lnSpc>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特此公告。                                                                                                                                                     海关总署</a:t>
            </a:r>
            <a:endParaRPr lang="en-US" altLang="zh-CN" sz="14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spcBef>
                <a:spcPts val="600"/>
              </a:spcBef>
              <a:spcAft>
                <a:spcPts val="600"/>
              </a:spcAft>
              <a:defRPr/>
            </a:pPr>
            <a:r>
              <a:rPr lang="en-US" altLang="zh-CN" sz="1400" dirty="0" smtClean="0">
                <a:solidFill>
                  <a:srgbClr val="E5B704"/>
                </a:solidFill>
                <a:latin typeface="微软雅黑" panose="020B0503020204020204" pitchFamily="34" charset="-122"/>
                <a:ea typeface="微软雅黑" panose="020B0503020204020204" pitchFamily="34" charset="-122"/>
              </a:rPr>
              <a:t>2016</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11</a:t>
            </a:r>
            <a:r>
              <a:rPr lang="zh-CN" altLang="en-US" sz="1400" dirty="0" smtClean="0">
                <a:solidFill>
                  <a:srgbClr val="E5B704"/>
                </a:solidFill>
                <a:latin typeface="微软雅黑" panose="020B0503020204020204" pitchFamily="34" charset="-122"/>
                <a:ea typeface="微软雅黑" panose="020B0503020204020204" pitchFamily="34" charset="-122"/>
              </a:rPr>
              <a:t>月</a:t>
            </a:r>
            <a:r>
              <a:rPr lang="en-US" altLang="zh-CN" sz="1400" dirty="0" smtClean="0">
                <a:solidFill>
                  <a:srgbClr val="E5B704"/>
                </a:solidFill>
                <a:latin typeface="微软雅黑" panose="020B0503020204020204" pitchFamily="34" charset="-122"/>
                <a:ea typeface="微软雅黑" panose="020B0503020204020204" pitchFamily="34" charset="-122"/>
              </a:rPr>
              <a:t>16</a:t>
            </a:r>
            <a:r>
              <a:rPr lang="zh-CN" altLang="en-US" sz="1400" dirty="0" smtClean="0">
                <a:solidFill>
                  <a:srgbClr val="E5B704"/>
                </a:solidFill>
                <a:latin typeface="微软雅黑" panose="020B0503020204020204" pitchFamily="34" charset="-122"/>
                <a:ea typeface="微软雅黑" panose="020B0503020204020204" pitchFamily="34" charset="-122"/>
              </a:rPr>
              <a:t>日</a:t>
            </a:r>
            <a:endParaRPr lang="zh-CN" altLang="en-US" sz="1400" spc="300" dirty="0">
              <a:solidFill>
                <a:srgbClr val="E5B704"/>
              </a:solidFill>
              <a:latin typeface="微软雅黑" panose="020B0503020204020204" pitchFamily="34" charset="-122"/>
              <a:ea typeface="微软雅黑" panose="020B0503020204020204" pitchFamily="34" charset="-122"/>
            </a:endParaRPr>
          </a:p>
        </p:txBody>
      </p:sp>
      <p:sp>
        <p:nvSpPr>
          <p:cNvPr id="6" name="TextBox 15"/>
          <p:cNvSpPr txBox="1"/>
          <p:nvPr/>
        </p:nvSpPr>
        <p:spPr>
          <a:xfrm>
            <a:off x="3811802" y="1346232"/>
            <a:ext cx="4439314" cy="461665"/>
          </a:xfrm>
          <a:prstGeom prst="rect">
            <a:avLst/>
          </a:prstGeom>
          <a:noFill/>
        </p:spPr>
        <p:txBody>
          <a:bodyPr wrap="square" rtlCol="0">
            <a:spAutoFit/>
          </a:bodyPr>
          <a:lstStyle/>
          <a:p>
            <a:pPr algn="ct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关于市场采购贸易方式扩大试点的公告</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8" name="椭圆 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椭圆 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解读---“自主申报、自行缴税”改革试点11问_09.jpg"/>
          <p:cNvPicPr>
            <a:picLocks noChangeAspect="1"/>
          </p:cNvPicPr>
          <p:nvPr/>
        </p:nvPicPr>
        <p:blipFill>
          <a:blip r:embed="rId3" cstate="print"/>
          <a:stretch>
            <a:fillRect/>
          </a:stretch>
        </p:blipFill>
        <p:spPr>
          <a:xfrm>
            <a:off x="2226833" y="750036"/>
            <a:ext cx="7950798" cy="572870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解读---“自主申报、自行缴税”改革试点11问_10.jpg"/>
          <p:cNvPicPr>
            <a:picLocks noChangeAspect="1"/>
          </p:cNvPicPr>
          <p:nvPr/>
        </p:nvPicPr>
        <p:blipFill>
          <a:blip r:embed="rId3" cstate="print"/>
          <a:stretch>
            <a:fillRect/>
          </a:stretch>
        </p:blipFill>
        <p:spPr>
          <a:xfrm>
            <a:off x="2111189" y="1238026"/>
            <a:ext cx="8077200" cy="487680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解读---“自主申报、自行缴税”改革试点11问_11.jpg"/>
          <p:cNvPicPr>
            <a:picLocks noChangeAspect="1"/>
          </p:cNvPicPr>
          <p:nvPr/>
        </p:nvPicPr>
        <p:blipFill>
          <a:blip r:embed="rId3" cstate="print"/>
          <a:stretch>
            <a:fillRect/>
          </a:stretch>
        </p:blipFill>
        <p:spPr>
          <a:xfrm>
            <a:off x="2003612" y="1093750"/>
            <a:ext cx="8077200" cy="5057775"/>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解读---“自主申报、自行缴税”改革试点11问_13.jpg"/>
          <p:cNvPicPr>
            <a:picLocks noChangeAspect="1"/>
          </p:cNvPicPr>
          <p:nvPr/>
        </p:nvPicPr>
        <p:blipFill>
          <a:blip r:embed="rId3" cstate="print"/>
          <a:stretch>
            <a:fillRect/>
          </a:stretch>
        </p:blipFill>
        <p:spPr>
          <a:xfrm>
            <a:off x="2732439" y="728636"/>
            <a:ext cx="7219277" cy="5933769"/>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二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税务</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35282859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燕尾形 2"/>
          <p:cNvSpPr/>
          <p:nvPr/>
        </p:nvSpPr>
        <p:spPr>
          <a:xfrm flipH="1">
            <a:off x="3395114" y="928534"/>
            <a:ext cx="5404645" cy="57753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4" name="矩形 3"/>
          <p:cNvSpPr/>
          <p:nvPr/>
        </p:nvSpPr>
        <p:spPr>
          <a:xfrm>
            <a:off x="4069840" y="990815"/>
            <a:ext cx="4288858" cy="461665"/>
          </a:xfrm>
          <a:prstGeom prst="rect">
            <a:avLst/>
          </a:prstGeom>
        </p:spPr>
        <p:txBody>
          <a:bodyPr wrap="squar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海关总署公告</a:t>
            </a:r>
            <a:r>
              <a:rPr lang="en-US" altLang="zh-CN" sz="2400" b="1" dirty="0" smtClean="0">
                <a:solidFill>
                  <a:schemeClr val="bg1"/>
                </a:solidFill>
                <a:latin typeface="微软雅黑" panose="020B0503020204020204" pitchFamily="34" charset="-122"/>
                <a:ea typeface="微软雅黑" panose="020B0503020204020204" pitchFamily="34" charset="-122"/>
              </a:rPr>
              <a:t>2016</a:t>
            </a:r>
            <a:r>
              <a:rPr lang="zh-CN" altLang="en-US" sz="2400" b="1" dirty="0" smtClean="0">
                <a:solidFill>
                  <a:schemeClr val="bg1"/>
                </a:solidFill>
                <a:latin typeface="微软雅黑" panose="020B0503020204020204" pitchFamily="34" charset="-122"/>
                <a:ea typeface="微软雅黑" panose="020B0503020204020204" pitchFamily="34" charset="-122"/>
              </a:rPr>
              <a:t>年第</a:t>
            </a:r>
            <a:r>
              <a:rPr lang="en-US" altLang="zh-CN" sz="2400" b="1" dirty="0" smtClean="0">
                <a:solidFill>
                  <a:schemeClr val="bg1"/>
                </a:solidFill>
                <a:latin typeface="微软雅黑" panose="020B0503020204020204" pitchFamily="34" charset="-122"/>
                <a:ea typeface="微软雅黑" panose="020B0503020204020204" pitchFamily="34" charset="-122"/>
              </a:rPr>
              <a:t>65</a:t>
            </a:r>
            <a:r>
              <a:rPr lang="zh-CN" altLang="en-US" sz="2400" b="1" dirty="0" smtClean="0">
                <a:solidFill>
                  <a:schemeClr val="bg1"/>
                </a:solidFill>
                <a:latin typeface="微软雅黑" panose="020B0503020204020204" pitchFamily="34" charset="-122"/>
                <a:ea typeface="微软雅黑" panose="020B0503020204020204" pitchFamily="34" charset="-122"/>
              </a:rPr>
              <a:t>号</a:t>
            </a:r>
            <a:endParaRPr lang="zh-CN" altLang="en-US" sz="2400" b="1" dirty="0">
              <a:solidFill>
                <a:schemeClr val="bg1"/>
              </a:solidFill>
            </a:endParaRPr>
          </a:p>
        </p:txBody>
      </p:sp>
      <p:sp>
        <p:nvSpPr>
          <p:cNvPr id="5" name="TextBox 15"/>
          <p:cNvSpPr txBox="1"/>
          <p:nvPr/>
        </p:nvSpPr>
        <p:spPr>
          <a:xfrm>
            <a:off x="1409251" y="2240171"/>
            <a:ext cx="6594437" cy="4111510"/>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　　为便利进出口货物的收发货人及其代理人按照</a:t>
            </a:r>
            <a:r>
              <a:rPr lang="en-US" altLang="zh-CN" sz="1600" b="1" dirty="0" smtClean="0">
                <a:solidFill>
                  <a:schemeClr val="bg1"/>
                </a:solidFill>
                <a:latin typeface="微软雅黑" panose="020B0503020204020204" pitchFamily="34" charset="-122"/>
                <a:ea typeface="微软雅黑" panose="020B0503020204020204" pitchFamily="34" charset="-122"/>
              </a:rPr>
              <a:t>《</a:t>
            </a:r>
            <a:r>
              <a:rPr lang="zh-CN" altLang="en-US" sz="1600" b="1" dirty="0" smtClean="0">
                <a:solidFill>
                  <a:schemeClr val="bg1"/>
                </a:solidFill>
                <a:latin typeface="微软雅黑" panose="020B0503020204020204" pitchFamily="34" charset="-122"/>
                <a:ea typeface="微软雅黑" panose="020B0503020204020204" pitchFamily="34" charset="-122"/>
              </a:rPr>
              <a:t>中华人民共和国进出口税则</a:t>
            </a:r>
            <a:r>
              <a:rPr lang="en-US" altLang="zh-CN" sz="1600" b="1" dirty="0" smtClean="0">
                <a:solidFill>
                  <a:schemeClr val="bg1"/>
                </a:solidFill>
                <a:latin typeface="微软雅黑" panose="020B0503020204020204" pitchFamily="34" charset="-122"/>
                <a:ea typeface="微软雅黑" panose="020B0503020204020204" pitchFamily="34" charset="-122"/>
              </a:rPr>
              <a:t>》</a:t>
            </a:r>
            <a:r>
              <a:rPr lang="zh-CN" altLang="en-US" sz="1600" b="1" dirty="0" smtClean="0">
                <a:solidFill>
                  <a:schemeClr val="bg1"/>
                </a:solidFill>
                <a:latin typeface="微软雅黑" panose="020B0503020204020204" pitchFamily="34" charset="-122"/>
                <a:ea typeface="微软雅黑" panose="020B0503020204020204" pitchFamily="34" charset="-122"/>
              </a:rPr>
              <a:t>准确申报进出口货物的商品归类，我署根据相关标准更新以及技术发展等情况，新增和调整了部分</a:t>
            </a:r>
            <a:r>
              <a:rPr lang="en-US" altLang="zh-CN" sz="1600" b="1" dirty="0" smtClean="0">
                <a:solidFill>
                  <a:schemeClr val="bg1"/>
                </a:solidFill>
                <a:latin typeface="微软雅黑" panose="020B0503020204020204" pitchFamily="34" charset="-122"/>
                <a:ea typeface="微软雅黑" panose="020B0503020204020204" pitchFamily="34" charset="-122"/>
              </a:rPr>
              <a:t>《</a:t>
            </a:r>
            <a:r>
              <a:rPr lang="zh-CN" altLang="en-US" sz="1600" b="1" dirty="0" smtClean="0">
                <a:solidFill>
                  <a:schemeClr val="bg1"/>
                </a:solidFill>
                <a:latin typeface="微软雅黑" panose="020B0503020204020204" pitchFamily="34" charset="-122"/>
                <a:ea typeface="微软雅黑" panose="020B0503020204020204" pitchFamily="34" charset="-122"/>
              </a:rPr>
              <a:t>中华人民共和国进出口税则本国子目注释</a:t>
            </a:r>
            <a:r>
              <a:rPr lang="en-US" altLang="zh-CN" sz="1600" b="1" dirty="0" smtClean="0">
                <a:solidFill>
                  <a:schemeClr val="bg1"/>
                </a:solidFill>
                <a:latin typeface="微软雅黑" panose="020B0503020204020204" pitchFamily="34" charset="-122"/>
                <a:ea typeface="微软雅黑" panose="020B0503020204020204" pitchFamily="34" charset="-122"/>
              </a:rPr>
              <a:t>》</a:t>
            </a:r>
            <a:r>
              <a:rPr lang="zh-CN" altLang="en-US" sz="1600" b="1" dirty="0" smtClean="0">
                <a:solidFill>
                  <a:schemeClr val="bg1"/>
                </a:solidFill>
                <a:latin typeface="微软雅黑" panose="020B0503020204020204" pitchFamily="34" charset="-122"/>
                <a:ea typeface="微软雅黑" panose="020B0503020204020204" pitchFamily="34" charset="-122"/>
              </a:rPr>
              <a:t>内容（详见附件），现予以公告。</a:t>
            </a:r>
          </a:p>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　　本公告自</a:t>
            </a:r>
            <a:r>
              <a:rPr lang="en-US" altLang="zh-CN" sz="1600" b="1" dirty="0" smtClean="0">
                <a:solidFill>
                  <a:schemeClr val="bg1"/>
                </a:solidFill>
                <a:latin typeface="微软雅黑" panose="020B0503020204020204" pitchFamily="34" charset="-122"/>
                <a:ea typeface="微软雅黑" panose="020B0503020204020204" pitchFamily="34" charset="-122"/>
              </a:rPr>
              <a:t>2016</a:t>
            </a:r>
            <a:r>
              <a:rPr lang="zh-CN" altLang="en-US" sz="1600" b="1" dirty="0" smtClean="0">
                <a:solidFill>
                  <a:schemeClr val="bg1"/>
                </a:solidFill>
                <a:latin typeface="微软雅黑" panose="020B0503020204020204" pitchFamily="34" charset="-122"/>
                <a:ea typeface="微软雅黑" panose="020B0503020204020204" pitchFamily="34" charset="-122"/>
              </a:rPr>
              <a:t>年</a:t>
            </a:r>
            <a:r>
              <a:rPr lang="en-US" altLang="zh-CN" sz="1600" b="1" dirty="0" smtClean="0">
                <a:solidFill>
                  <a:schemeClr val="bg1"/>
                </a:solidFill>
                <a:latin typeface="微软雅黑" panose="020B0503020204020204" pitchFamily="34" charset="-122"/>
                <a:ea typeface="微软雅黑" panose="020B0503020204020204" pitchFamily="34" charset="-122"/>
              </a:rPr>
              <a:t>12</a:t>
            </a:r>
            <a:r>
              <a:rPr lang="zh-CN" altLang="en-US" sz="1600" b="1" dirty="0" smtClean="0">
                <a:solidFill>
                  <a:schemeClr val="bg1"/>
                </a:solidFill>
                <a:latin typeface="微软雅黑" panose="020B0503020204020204" pitchFamily="34" charset="-122"/>
                <a:ea typeface="微软雅黑" panose="020B0503020204020204" pitchFamily="34" charset="-122"/>
              </a:rPr>
              <a:t>月</a:t>
            </a:r>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anose="020B0503020204020204" pitchFamily="34" charset="-122"/>
                <a:ea typeface="微软雅黑" panose="020B0503020204020204" pitchFamily="34" charset="-122"/>
              </a:rPr>
              <a:t>日起执行。</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endParaRPr lang="zh-CN" altLang="en-US" sz="16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hlinkClick r:id="rId3" action="ppaction://hlinkfile"/>
              </a:rPr>
              <a:t>附件：中华人民共和国进出口税则本国子目注释（</a:t>
            </a:r>
            <a:r>
              <a:rPr lang="en-US" altLang="zh-CN" sz="1600" b="1" dirty="0" smtClean="0">
                <a:solidFill>
                  <a:schemeClr val="bg1"/>
                </a:solidFill>
                <a:latin typeface="微软雅黑" panose="020B0503020204020204" pitchFamily="34" charset="-122"/>
                <a:ea typeface="微软雅黑" panose="020B0503020204020204" pitchFamily="34" charset="-122"/>
                <a:hlinkClick r:id="rId3" action="ppaction://hlinkfile"/>
              </a:rPr>
              <a:t>2016</a:t>
            </a:r>
            <a:r>
              <a:rPr lang="zh-CN" altLang="en-US" sz="1600" b="1" dirty="0" smtClean="0">
                <a:solidFill>
                  <a:schemeClr val="bg1"/>
                </a:solidFill>
                <a:latin typeface="微软雅黑" panose="020B0503020204020204" pitchFamily="34" charset="-122"/>
                <a:ea typeface="微软雅黑" panose="020B0503020204020204" pitchFamily="34" charset="-122"/>
                <a:hlinkClick r:id="rId3" action="ppaction://hlinkfile"/>
              </a:rPr>
              <a:t>年新增和调整部分</a:t>
            </a:r>
            <a:r>
              <a:rPr lang="en-US" altLang="zh-CN" sz="1600" b="1" dirty="0" smtClean="0">
                <a:solidFill>
                  <a:schemeClr val="bg1"/>
                </a:solidFill>
                <a:latin typeface="微软雅黑" panose="020B0503020204020204" pitchFamily="34" charset="-122"/>
                <a:ea typeface="微软雅黑" panose="020B0503020204020204" pitchFamily="34" charset="-122"/>
                <a:hlinkClick r:id="rId3" action="ppaction://hlinkfile"/>
              </a:rPr>
              <a:t>Ⅱ</a:t>
            </a:r>
            <a:r>
              <a:rPr lang="zh-CN" altLang="en-US" sz="1600" b="1" dirty="0" smtClean="0">
                <a:solidFill>
                  <a:schemeClr val="bg1"/>
                </a:solidFill>
                <a:latin typeface="微软雅黑" panose="020B0503020204020204" pitchFamily="34" charset="-122"/>
                <a:ea typeface="微软雅黑" panose="020B0503020204020204" pitchFamily="34" charset="-122"/>
                <a:hlinkClick r:id="rId3" action="ppaction://hlinkfile"/>
              </a:rPr>
              <a:t>）</a:t>
            </a:r>
            <a:r>
              <a:rPr lang="en-US" altLang="zh-CN" sz="1600" b="1" dirty="0" smtClean="0">
                <a:solidFill>
                  <a:schemeClr val="bg1"/>
                </a:solidFill>
                <a:latin typeface="微软雅黑" panose="020B0503020204020204" pitchFamily="34" charset="-122"/>
                <a:ea typeface="微软雅黑" panose="020B0503020204020204" pitchFamily="34" charset="-122"/>
                <a:hlinkClick r:id="rId3" action="ppaction://hlinkfile"/>
              </a:rPr>
              <a:t>.doc</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　　 </a:t>
            </a:r>
          </a:p>
          <a:p>
            <a:pPr algn="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　　海关总署</a:t>
            </a:r>
          </a:p>
          <a:p>
            <a:pPr algn="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2016</a:t>
            </a:r>
            <a:r>
              <a:rPr lang="zh-CN" altLang="en-US" sz="1600" b="1" dirty="0" smtClean="0">
                <a:solidFill>
                  <a:schemeClr val="bg1"/>
                </a:solidFill>
                <a:latin typeface="微软雅黑" panose="020B0503020204020204" pitchFamily="34" charset="-122"/>
                <a:ea typeface="微软雅黑" panose="020B0503020204020204" pitchFamily="34" charset="-122"/>
              </a:rPr>
              <a:t>年</a:t>
            </a:r>
            <a:r>
              <a:rPr lang="en-US" altLang="zh-CN" sz="1600" b="1" dirty="0" smtClean="0">
                <a:solidFill>
                  <a:schemeClr val="bg1"/>
                </a:solidFill>
                <a:latin typeface="微软雅黑" panose="020B0503020204020204" pitchFamily="34" charset="-122"/>
                <a:ea typeface="微软雅黑" panose="020B0503020204020204" pitchFamily="34" charset="-122"/>
              </a:rPr>
              <a:t>11</a:t>
            </a:r>
            <a:r>
              <a:rPr lang="zh-CN" altLang="en-US" sz="1600" b="1" dirty="0" smtClean="0">
                <a:solidFill>
                  <a:schemeClr val="bg1"/>
                </a:solidFill>
                <a:latin typeface="微软雅黑" panose="020B0503020204020204" pitchFamily="34" charset="-122"/>
                <a:ea typeface="微软雅黑" panose="020B0503020204020204" pitchFamily="34" charset="-122"/>
              </a:rPr>
              <a:t>月</a:t>
            </a:r>
            <a:r>
              <a:rPr lang="en-US" altLang="zh-CN" sz="1600" b="1" dirty="0" smtClean="0">
                <a:solidFill>
                  <a:schemeClr val="bg1"/>
                </a:solidFill>
                <a:latin typeface="微软雅黑" panose="020B0503020204020204" pitchFamily="34" charset="-122"/>
                <a:ea typeface="微软雅黑" panose="020B0503020204020204" pitchFamily="34" charset="-122"/>
              </a:rPr>
              <a:t>18</a:t>
            </a:r>
            <a:r>
              <a:rPr lang="zh-CN" altLang="en-US" sz="1600" b="1" dirty="0" smtClean="0">
                <a:solidFill>
                  <a:schemeClr val="bg1"/>
                </a:solidFill>
                <a:latin typeface="微软雅黑" panose="020B0503020204020204" pitchFamily="34" charset="-122"/>
                <a:ea typeface="微软雅黑" panose="020B0503020204020204" pitchFamily="34" charset="-122"/>
              </a:rPr>
              <a:t>日</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 name="TextBox 4"/>
          <p:cNvSpPr txBox="1">
            <a:spLocks noChangeArrowheads="1"/>
          </p:cNvSpPr>
          <p:nvPr/>
        </p:nvSpPr>
        <p:spPr bwMode="auto">
          <a:xfrm>
            <a:off x="2054710" y="1673164"/>
            <a:ext cx="860611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accent4"/>
                </a:solidFill>
                <a:latin typeface="微软雅黑" panose="020B0503020204020204" pitchFamily="34" charset="-122"/>
                <a:ea typeface="微软雅黑" panose="020B0503020204020204" pitchFamily="34" charset="-122"/>
              </a:rPr>
              <a:t>（关于公布</a:t>
            </a:r>
            <a:r>
              <a:rPr lang="en-US" altLang="zh-CN" b="1" dirty="0" smtClean="0">
                <a:solidFill>
                  <a:schemeClr val="accent4"/>
                </a:solidFill>
                <a:latin typeface="微软雅黑" panose="020B0503020204020204" pitchFamily="34" charset="-122"/>
                <a:ea typeface="微软雅黑" panose="020B0503020204020204" pitchFamily="34" charset="-122"/>
              </a:rPr>
              <a:t>《</a:t>
            </a:r>
            <a:r>
              <a:rPr lang="zh-CN" altLang="en-US" b="1" dirty="0" smtClean="0">
                <a:solidFill>
                  <a:schemeClr val="accent4"/>
                </a:solidFill>
                <a:latin typeface="微软雅黑" panose="020B0503020204020204" pitchFamily="34" charset="-122"/>
                <a:ea typeface="微软雅黑" panose="020B0503020204020204" pitchFamily="34" charset="-122"/>
              </a:rPr>
              <a:t>中华人民共和国进出口税则本国子目注释（</a:t>
            </a:r>
            <a:r>
              <a:rPr lang="en-US" altLang="zh-CN" b="1" dirty="0" smtClean="0">
                <a:solidFill>
                  <a:schemeClr val="accent4"/>
                </a:solidFill>
                <a:latin typeface="微软雅黑" panose="020B0503020204020204" pitchFamily="34" charset="-122"/>
                <a:ea typeface="微软雅黑" panose="020B0503020204020204" pitchFamily="34" charset="-122"/>
              </a:rPr>
              <a:t>2016</a:t>
            </a:r>
            <a:r>
              <a:rPr lang="zh-CN" altLang="en-US" b="1" dirty="0" smtClean="0">
                <a:solidFill>
                  <a:schemeClr val="accent4"/>
                </a:solidFill>
                <a:latin typeface="微软雅黑" panose="020B0503020204020204" pitchFamily="34" charset="-122"/>
                <a:ea typeface="微软雅黑" panose="020B0503020204020204" pitchFamily="34" charset="-122"/>
              </a:rPr>
              <a:t>新增和调整部分</a:t>
            </a:r>
            <a:r>
              <a:rPr lang="en-US" altLang="zh-CN" b="1" dirty="0" smtClean="0">
                <a:solidFill>
                  <a:schemeClr val="accent4"/>
                </a:solidFill>
                <a:latin typeface="微软雅黑" panose="020B0503020204020204" pitchFamily="34" charset="-122"/>
                <a:ea typeface="微软雅黑" panose="020B0503020204020204" pitchFamily="34" charset="-122"/>
              </a:rPr>
              <a:t>Ⅱ</a:t>
            </a:r>
            <a:r>
              <a:rPr lang="zh-CN" altLang="en-US" b="1" dirty="0" smtClean="0">
                <a:solidFill>
                  <a:schemeClr val="accent4"/>
                </a:solidFill>
                <a:latin typeface="微软雅黑" panose="020B0503020204020204" pitchFamily="34" charset="-122"/>
                <a:ea typeface="微软雅黑" panose="020B0503020204020204" pitchFamily="34" charset="-122"/>
              </a:rPr>
              <a:t>）</a:t>
            </a:r>
            <a:r>
              <a:rPr lang="en-US" altLang="zh-CN" b="1" dirty="0" smtClean="0">
                <a:solidFill>
                  <a:schemeClr val="accent4"/>
                </a:solidFill>
                <a:latin typeface="微软雅黑" panose="020B0503020204020204" pitchFamily="34" charset="-122"/>
                <a:ea typeface="微软雅黑" panose="020B0503020204020204" pitchFamily="34" charset="-122"/>
              </a:rPr>
              <a:t>》</a:t>
            </a:r>
            <a:r>
              <a:rPr lang="zh-CN" altLang="en-US" b="1" dirty="0" smtClean="0">
                <a:solidFill>
                  <a:schemeClr val="accent4"/>
                </a:solidFill>
                <a:latin typeface="微软雅黑" panose="020B0503020204020204" pitchFamily="34" charset="-122"/>
                <a:ea typeface="微软雅黑" panose="020B0503020204020204" pitchFamily="34" charset="-122"/>
              </a:rPr>
              <a:t>的公告）</a:t>
            </a:r>
            <a:endParaRPr lang="en-US" altLang="zh-CN" b="1" dirty="0" smtClean="0">
              <a:solidFill>
                <a:schemeClr val="accent4"/>
              </a:solidFill>
              <a:latin typeface="Franklin Gothic Book" panose="020B0503020102020204" pitchFamily="34" charset="0"/>
              <a:ea typeface="微软雅黑" panose="020B0503020204020204" pitchFamily="34" charset="-122"/>
            </a:endParaRPr>
          </a:p>
        </p:txBody>
      </p:sp>
      <p:pic>
        <p:nvPicPr>
          <p:cNvPr id="1026" name="Picture 2"/>
          <p:cNvPicPr>
            <a:picLocks noChangeAspect="1" noChangeArrowheads="1"/>
          </p:cNvPicPr>
          <p:nvPr/>
        </p:nvPicPr>
        <p:blipFill>
          <a:blip r:embed="rId4" cstate="print"/>
          <a:srcRect/>
          <a:stretch>
            <a:fillRect/>
          </a:stretch>
        </p:blipFill>
        <p:spPr bwMode="auto">
          <a:xfrm>
            <a:off x="8297115" y="2409712"/>
            <a:ext cx="2621895" cy="3353934"/>
          </a:xfrm>
          <a:prstGeom prst="rect">
            <a:avLst/>
          </a:prstGeom>
          <a:noFill/>
          <a:ln w="9525">
            <a:noFill/>
            <a:miter lim="800000"/>
            <a:headEnd/>
            <a:tailEnd/>
          </a:ln>
        </p:spPr>
      </p:pic>
      <p:sp>
        <p:nvSpPr>
          <p:cNvPr id="8" name="椭圆 7"/>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9" name="椭圆 8"/>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0" name="椭圆 9"/>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燕尾形 2"/>
          <p:cNvSpPr/>
          <p:nvPr/>
        </p:nvSpPr>
        <p:spPr>
          <a:xfrm flipH="1">
            <a:off x="3395114" y="605794"/>
            <a:ext cx="5404645" cy="57753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4" name="TextBox 3"/>
          <p:cNvSpPr txBox="1"/>
          <p:nvPr/>
        </p:nvSpPr>
        <p:spPr>
          <a:xfrm>
            <a:off x="4066390" y="666963"/>
            <a:ext cx="4098664"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海关总署公告</a:t>
            </a:r>
            <a:r>
              <a:rPr lang="en-US" altLang="zh-CN" sz="2400" b="1" dirty="0" smtClean="0">
                <a:solidFill>
                  <a:schemeClr val="bg1"/>
                </a:solidFill>
                <a:latin typeface="微软雅黑" pitchFamily="34" charset="-122"/>
                <a:ea typeface="微软雅黑" pitchFamily="34" charset="-122"/>
              </a:rPr>
              <a:t>2016</a:t>
            </a:r>
            <a:r>
              <a:rPr lang="zh-CN" altLang="en-US" sz="2400" b="1" dirty="0" smtClean="0">
                <a:solidFill>
                  <a:schemeClr val="bg1"/>
                </a:solidFill>
                <a:latin typeface="微软雅黑" pitchFamily="34" charset="-122"/>
                <a:ea typeface="微软雅黑" pitchFamily="34" charset="-122"/>
              </a:rPr>
              <a:t>年第</a:t>
            </a:r>
            <a:r>
              <a:rPr lang="en-US" altLang="zh-CN" sz="2400" b="1" dirty="0" smtClean="0">
                <a:solidFill>
                  <a:schemeClr val="bg1"/>
                </a:solidFill>
                <a:latin typeface="微软雅黑" pitchFamily="34" charset="-122"/>
                <a:ea typeface="微软雅黑" pitchFamily="34" charset="-122"/>
              </a:rPr>
              <a:t>71</a:t>
            </a:r>
            <a:r>
              <a:rPr lang="zh-CN" altLang="en-US" sz="2400" b="1" dirty="0" smtClean="0">
                <a:solidFill>
                  <a:schemeClr val="bg1"/>
                </a:solidFill>
                <a:latin typeface="微软雅黑" pitchFamily="34" charset="-122"/>
                <a:ea typeface="微软雅黑" pitchFamily="34" charset="-122"/>
              </a:rPr>
              <a:t>号</a:t>
            </a:r>
            <a:endParaRPr lang="zh-CN" altLang="en-US" sz="2400" b="1" dirty="0">
              <a:solidFill>
                <a:schemeClr val="bg1"/>
              </a:solidFill>
              <a:latin typeface="微软雅黑" pitchFamily="34" charset="-122"/>
              <a:ea typeface="微软雅黑" pitchFamily="34" charset="-122"/>
            </a:endParaRPr>
          </a:p>
        </p:txBody>
      </p:sp>
      <p:sp>
        <p:nvSpPr>
          <p:cNvPr id="5" name="矩形 4"/>
          <p:cNvSpPr/>
          <p:nvPr/>
        </p:nvSpPr>
        <p:spPr>
          <a:xfrm>
            <a:off x="2592593" y="1277021"/>
            <a:ext cx="7691718" cy="338554"/>
          </a:xfrm>
          <a:prstGeom prst="rect">
            <a:avLst/>
          </a:prstGeom>
        </p:spPr>
        <p:txBody>
          <a:bodyPr wrap="square">
            <a:spAutoFit/>
          </a:bodyPr>
          <a:lstStyle/>
          <a:p>
            <a:r>
              <a:rPr lang="zh-CN" altLang="en-US" sz="1600" b="1" dirty="0" smtClean="0">
                <a:solidFill>
                  <a:schemeClr val="accent4"/>
                </a:solidFill>
              </a:rPr>
              <a:t>（关于海关特殊监管区域“大宗商品现货保税交易”有关监管问题的公告）</a:t>
            </a:r>
            <a:endParaRPr lang="zh-CN" altLang="en-US" sz="1600" b="1" dirty="0">
              <a:solidFill>
                <a:schemeClr val="accent4"/>
              </a:solidFill>
            </a:endParaRPr>
          </a:p>
        </p:txBody>
      </p:sp>
      <p:sp>
        <p:nvSpPr>
          <p:cNvPr id="6" name="矩形 5"/>
          <p:cNvSpPr/>
          <p:nvPr/>
        </p:nvSpPr>
        <p:spPr>
          <a:xfrm>
            <a:off x="903648" y="1512459"/>
            <a:ext cx="10553251" cy="5632311"/>
          </a:xfrm>
          <a:prstGeom prst="rect">
            <a:avLst/>
          </a:prstGeom>
        </p:spPr>
        <p:txBody>
          <a:bodyPr wrap="square">
            <a:spAutoFit/>
          </a:bodyPr>
          <a:lstStyle/>
          <a:p>
            <a:pPr>
              <a:lnSpc>
                <a:spcPct val="150000"/>
              </a:lnSpc>
            </a:pPr>
            <a:r>
              <a:rPr lang="zh-CN" altLang="en-US" sz="1600" b="1" dirty="0" smtClean="0">
                <a:solidFill>
                  <a:schemeClr val="bg1"/>
                </a:solidFill>
              </a:rPr>
              <a:t>　    为规范海关特殊监管区域“大宗商品现货保税交易”业务开展，现将有关事项公告如下：</a:t>
            </a:r>
          </a:p>
          <a:p>
            <a:pPr>
              <a:lnSpc>
                <a:spcPct val="150000"/>
              </a:lnSpc>
            </a:pPr>
            <a:r>
              <a:rPr lang="zh-CN" altLang="en-US" sz="1600" b="1" dirty="0" smtClean="0">
                <a:solidFill>
                  <a:schemeClr val="bg1"/>
                </a:solidFill>
              </a:rPr>
              <a:t>　　一、本公告所称的“大宗商品现货保税交易”制度，是指海关对海关特殊监管区域内（以下简称区内）处于保税监管状态的大宗基本工业原料、农产品和能源产品（以下简称大宗商品）等，在经有关政府部门批准建立的大宗商品现货市场（以下简称现货市场）交易平台上交易的监管制度。</a:t>
            </a:r>
          </a:p>
          <a:p>
            <a:pPr>
              <a:lnSpc>
                <a:spcPct val="150000"/>
              </a:lnSpc>
            </a:pPr>
            <a:r>
              <a:rPr lang="zh-CN" altLang="en-US" sz="1600" b="1" dirty="0" smtClean="0">
                <a:solidFill>
                  <a:schemeClr val="bg1"/>
                </a:solidFill>
              </a:rPr>
              <a:t>　　二、本公告适用于各种类型的海关特殊监管区域。</a:t>
            </a:r>
          </a:p>
          <a:p>
            <a:pPr>
              <a:lnSpc>
                <a:spcPct val="150000"/>
              </a:lnSpc>
            </a:pPr>
            <a:r>
              <a:rPr lang="zh-CN" altLang="en-US" sz="1600" b="1" dirty="0" smtClean="0">
                <a:solidFill>
                  <a:schemeClr val="bg1"/>
                </a:solidFill>
              </a:rPr>
              <a:t>　　三、开展现货交易的货物种类应由现货市场经营人或由其委托的第三方仓单公示机构事先向海关备案。</a:t>
            </a:r>
          </a:p>
          <a:p>
            <a:pPr>
              <a:lnSpc>
                <a:spcPct val="150000"/>
              </a:lnSpc>
            </a:pPr>
            <a:r>
              <a:rPr lang="zh-CN" altLang="en-US" sz="1600" b="1" dirty="0" smtClean="0">
                <a:solidFill>
                  <a:schemeClr val="bg1"/>
                </a:solidFill>
              </a:rPr>
              <a:t>　　四、从境外或者境内区外进入交收仓库的大宗商品应当按现有货物进出口规定办理海关手续；大宗商品应当堆放在交收仓库中的指定位置，并设置明显标志。</a:t>
            </a:r>
          </a:p>
          <a:p>
            <a:pPr>
              <a:lnSpc>
                <a:spcPct val="150000"/>
              </a:lnSpc>
            </a:pPr>
            <a:r>
              <a:rPr lang="zh-CN" altLang="en-US" sz="1600" b="1" dirty="0" smtClean="0">
                <a:solidFill>
                  <a:schemeClr val="bg1"/>
                </a:solidFill>
              </a:rPr>
              <a:t>　　五、保税仓单持有人应当通过公示机构对所持有的仓单进行公示，并由公示机构将仓单等信息提供给海关；交易平台应向海关提供大宗商品交割结算价等相关信息。</a:t>
            </a:r>
          </a:p>
          <a:p>
            <a:pPr>
              <a:lnSpc>
                <a:spcPct val="150000"/>
              </a:lnSpc>
            </a:pPr>
            <a:r>
              <a:rPr lang="zh-CN" altLang="en-US" sz="1600" b="1" dirty="0" smtClean="0">
                <a:solidFill>
                  <a:schemeClr val="bg1"/>
                </a:solidFill>
              </a:rPr>
              <a:t>　　六、适用“大宗商品现货保税交易”制度的区内企业，应按照海关规定的认证方式与海关特殊监管区域信息化辅助管理系统联网，向海关报送能够满足监管要求的相关数据。</a:t>
            </a:r>
          </a:p>
          <a:p>
            <a:pPr>
              <a:lnSpc>
                <a:spcPct val="150000"/>
              </a:lnSpc>
            </a:pPr>
            <a:r>
              <a:rPr lang="zh-CN" altLang="en-US" sz="1600" b="1" dirty="0" smtClean="0">
                <a:solidFill>
                  <a:schemeClr val="bg1"/>
                </a:solidFill>
              </a:rPr>
              <a:t>　　本公告自公布之日起施行。                                                                                                                                                海关总署</a:t>
            </a:r>
          </a:p>
          <a:p>
            <a:pPr>
              <a:lnSpc>
                <a:spcPct val="150000"/>
              </a:lnSpc>
            </a:pPr>
            <a:r>
              <a:rPr lang="zh-CN" altLang="en-US" sz="1600" b="1" dirty="0" smtClean="0">
                <a:solidFill>
                  <a:schemeClr val="bg1"/>
                </a:solidFill>
              </a:rPr>
              <a:t>　　特此公告。                                                                                                                                                                  </a:t>
            </a:r>
            <a:r>
              <a:rPr lang="en-US" altLang="zh-CN" sz="1600" b="1" dirty="0" smtClean="0">
                <a:solidFill>
                  <a:schemeClr val="bg1"/>
                </a:solidFill>
              </a:rPr>
              <a:t>2016</a:t>
            </a:r>
            <a:r>
              <a:rPr lang="zh-CN" altLang="en-US" sz="1600" b="1" dirty="0" smtClean="0">
                <a:solidFill>
                  <a:schemeClr val="bg1"/>
                </a:solidFill>
              </a:rPr>
              <a:t>年</a:t>
            </a:r>
            <a:r>
              <a:rPr lang="en-US" altLang="zh-CN" sz="1600" b="1" dirty="0" smtClean="0">
                <a:solidFill>
                  <a:schemeClr val="bg1"/>
                </a:solidFill>
              </a:rPr>
              <a:t>11</a:t>
            </a:r>
            <a:r>
              <a:rPr lang="zh-CN" altLang="en-US" sz="1600" b="1" dirty="0" smtClean="0">
                <a:solidFill>
                  <a:schemeClr val="bg1"/>
                </a:solidFill>
              </a:rPr>
              <a:t>月</a:t>
            </a:r>
            <a:r>
              <a:rPr lang="en-US" altLang="zh-CN" sz="1600" b="1" dirty="0" smtClean="0">
                <a:solidFill>
                  <a:schemeClr val="bg1"/>
                </a:solidFill>
              </a:rPr>
              <a:t>29</a:t>
            </a:r>
            <a:r>
              <a:rPr lang="zh-CN" altLang="en-US" sz="1600" b="1" dirty="0" smtClean="0">
                <a:solidFill>
                  <a:schemeClr val="bg1"/>
                </a:solidFill>
              </a:rPr>
              <a:t>日</a:t>
            </a:r>
          </a:p>
          <a:p>
            <a:pPr algn="r">
              <a:lnSpc>
                <a:spcPct val="150000"/>
              </a:lnSpc>
            </a:pPr>
            <a:r>
              <a:rPr lang="zh-CN" altLang="en-US" sz="1600" b="1" dirty="0" smtClean="0">
                <a:solidFill>
                  <a:schemeClr val="bg1"/>
                </a:solidFill>
              </a:rPr>
              <a:t>　　</a:t>
            </a:r>
            <a:endParaRPr lang="zh-CN" altLang="en-US" sz="1600" b="1" dirty="0">
              <a:solidFill>
                <a:schemeClr val="bg1"/>
              </a:solidFill>
            </a:endParaRPr>
          </a:p>
        </p:txBody>
      </p:sp>
      <p:sp>
        <p:nvSpPr>
          <p:cNvPr id="7" name="椭圆 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8" name="椭圆 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椭圆 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燕尾形 2"/>
          <p:cNvSpPr/>
          <p:nvPr/>
        </p:nvSpPr>
        <p:spPr>
          <a:xfrm flipH="1">
            <a:off x="3395114" y="928534"/>
            <a:ext cx="5404645" cy="57753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4" name="TextBox 3"/>
          <p:cNvSpPr txBox="1"/>
          <p:nvPr/>
        </p:nvSpPr>
        <p:spPr>
          <a:xfrm>
            <a:off x="4066390" y="989703"/>
            <a:ext cx="4098664"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海关总署公告</a:t>
            </a:r>
            <a:r>
              <a:rPr lang="en-US" altLang="zh-CN" sz="2400" b="1" dirty="0" smtClean="0">
                <a:solidFill>
                  <a:schemeClr val="bg1"/>
                </a:solidFill>
                <a:latin typeface="微软雅黑" pitchFamily="34" charset="-122"/>
                <a:ea typeface="微软雅黑" pitchFamily="34" charset="-122"/>
              </a:rPr>
              <a:t>2016</a:t>
            </a:r>
            <a:r>
              <a:rPr lang="zh-CN" altLang="en-US" sz="2400" b="1" dirty="0" smtClean="0">
                <a:solidFill>
                  <a:schemeClr val="bg1"/>
                </a:solidFill>
                <a:latin typeface="微软雅黑" pitchFamily="34" charset="-122"/>
                <a:ea typeface="微软雅黑" pitchFamily="34" charset="-122"/>
              </a:rPr>
              <a:t>年第</a:t>
            </a:r>
            <a:r>
              <a:rPr lang="en-US" altLang="zh-CN" sz="2400" b="1" dirty="0" smtClean="0">
                <a:solidFill>
                  <a:schemeClr val="bg1"/>
                </a:solidFill>
                <a:latin typeface="微软雅黑" pitchFamily="34" charset="-122"/>
                <a:ea typeface="微软雅黑" pitchFamily="34" charset="-122"/>
              </a:rPr>
              <a:t>73</a:t>
            </a:r>
            <a:r>
              <a:rPr lang="zh-CN" altLang="en-US" sz="2400" b="1" dirty="0" smtClean="0">
                <a:solidFill>
                  <a:schemeClr val="bg1"/>
                </a:solidFill>
                <a:latin typeface="微软雅黑" pitchFamily="34" charset="-122"/>
                <a:ea typeface="微软雅黑" pitchFamily="34" charset="-122"/>
              </a:rPr>
              <a:t>号</a:t>
            </a:r>
            <a:endParaRPr lang="zh-CN" altLang="en-US" sz="2400" b="1" dirty="0">
              <a:solidFill>
                <a:schemeClr val="bg1"/>
              </a:solidFill>
              <a:latin typeface="微软雅黑" pitchFamily="34" charset="-122"/>
              <a:ea typeface="微软雅黑" pitchFamily="34" charset="-122"/>
            </a:endParaRPr>
          </a:p>
        </p:txBody>
      </p:sp>
      <p:sp>
        <p:nvSpPr>
          <p:cNvPr id="5" name="矩形 4"/>
          <p:cNvSpPr/>
          <p:nvPr/>
        </p:nvSpPr>
        <p:spPr>
          <a:xfrm>
            <a:off x="3762806" y="1641444"/>
            <a:ext cx="4493538" cy="338554"/>
          </a:xfrm>
          <a:prstGeom prst="rect">
            <a:avLst/>
          </a:prstGeom>
        </p:spPr>
        <p:txBody>
          <a:bodyPr wrap="none">
            <a:spAutoFit/>
          </a:bodyPr>
          <a:lstStyle/>
          <a:p>
            <a:r>
              <a:rPr lang="zh-CN" altLang="en-US" sz="1600" b="1" dirty="0" smtClean="0">
                <a:solidFill>
                  <a:schemeClr val="accent4"/>
                </a:solidFill>
              </a:rPr>
              <a:t>（关于扩大税收征管方式改革试点范围的公告）</a:t>
            </a:r>
            <a:endParaRPr lang="zh-CN" altLang="en-US" sz="1600" b="1" dirty="0">
              <a:solidFill>
                <a:schemeClr val="accent4"/>
              </a:solidFill>
            </a:endParaRPr>
          </a:p>
        </p:txBody>
      </p:sp>
      <p:sp>
        <p:nvSpPr>
          <p:cNvPr id="6" name="矩形 5"/>
          <p:cNvSpPr/>
          <p:nvPr/>
        </p:nvSpPr>
        <p:spPr>
          <a:xfrm>
            <a:off x="1032734" y="2004585"/>
            <a:ext cx="10510221" cy="4154984"/>
          </a:xfrm>
          <a:prstGeom prst="rect">
            <a:avLst/>
          </a:prstGeom>
        </p:spPr>
        <p:txBody>
          <a:bodyPr wrap="square">
            <a:spAutoFit/>
          </a:bodyPr>
          <a:lstStyle/>
          <a:p>
            <a:pPr>
              <a:lnSpc>
                <a:spcPct val="150000"/>
              </a:lnSpc>
            </a:pPr>
            <a:r>
              <a:rPr lang="zh-CN" altLang="en-US" sz="1600" b="1" dirty="0" smtClean="0">
                <a:solidFill>
                  <a:schemeClr val="bg1"/>
                </a:solidFill>
              </a:rPr>
              <a:t>　　为加快推进税收征管方式改革，海关总署决定扩大税收征管方式改革试点范围。现将有关事项公告如下：</a:t>
            </a:r>
          </a:p>
          <a:p>
            <a:pPr>
              <a:lnSpc>
                <a:spcPct val="150000"/>
              </a:lnSpc>
            </a:pPr>
            <a:r>
              <a:rPr lang="zh-CN" altLang="en-US" sz="1600" b="1" dirty="0" smtClean="0">
                <a:solidFill>
                  <a:schemeClr val="bg1"/>
                </a:solidFill>
              </a:rPr>
              <a:t>　　扩大试点的范围是，在长江经济带海关（包括上海、南京、杭州、宁波、合肥、南昌、武汉、长沙、重庆、成都、贵阳、昆明海关，下同）关区海运口岸进口，且向长江经济带海关以无纸化方式申报的</a:t>
            </a:r>
            <a:r>
              <a:rPr lang="en-US" altLang="zh-CN" sz="1600" b="1" dirty="0" smtClean="0">
                <a:solidFill>
                  <a:schemeClr val="bg1"/>
                </a:solidFill>
              </a:rPr>
              <a:t>《</a:t>
            </a:r>
            <a:r>
              <a:rPr lang="zh-CN" altLang="en-US" sz="1600" b="1" dirty="0" smtClean="0">
                <a:solidFill>
                  <a:schemeClr val="bg1"/>
                </a:solidFill>
              </a:rPr>
              <a:t>中华人民共和国进出口税则</a:t>
            </a:r>
            <a:r>
              <a:rPr lang="en-US" altLang="zh-CN" sz="1600" b="1" dirty="0" smtClean="0">
                <a:solidFill>
                  <a:schemeClr val="bg1"/>
                </a:solidFill>
              </a:rPr>
              <a:t>》</a:t>
            </a:r>
            <a:r>
              <a:rPr lang="zh-CN" altLang="en-US" sz="1600" b="1" dirty="0" smtClean="0">
                <a:solidFill>
                  <a:schemeClr val="bg1"/>
                </a:solidFill>
              </a:rPr>
              <a:t>第</a:t>
            </a:r>
            <a:r>
              <a:rPr lang="en-US" altLang="zh-CN" sz="1600" b="1" dirty="0" smtClean="0">
                <a:solidFill>
                  <a:schemeClr val="bg1"/>
                </a:solidFill>
              </a:rPr>
              <a:t>84</a:t>
            </a:r>
            <a:r>
              <a:rPr lang="zh-CN" altLang="en-US" sz="1600" b="1" dirty="0" smtClean="0">
                <a:solidFill>
                  <a:schemeClr val="bg1"/>
                </a:solidFill>
              </a:rPr>
              <a:t>、</a:t>
            </a:r>
            <a:r>
              <a:rPr lang="en-US" altLang="zh-CN" sz="1600" b="1" dirty="0" smtClean="0">
                <a:solidFill>
                  <a:schemeClr val="bg1"/>
                </a:solidFill>
              </a:rPr>
              <a:t>85</a:t>
            </a:r>
            <a:r>
              <a:rPr lang="zh-CN" altLang="en-US" sz="1600" b="1" dirty="0" smtClean="0">
                <a:solidFill>
                  <a:schemeClr val="bg1"/>
                </a:solidFill>
              </a:rPr>
              <a:t>、</a:t>
            </a:r>
            <a:r>
              <a:rPr lang="en-US" altLang="zh-CN" sz="1600" b="1" dirty="0" smtClean="0">
                <a:solidFill>
                  <a:schemeClr val="bg1"/>
                </a:solidFill>
              </a:rPr>
              <a:t>90</a:t>
            </a:r>
            <a:r>
              <a:rPr lang="zh-CN" altLang="en-US" sz="1600" b="1" dirty="0" smtClean="0">
                <a:solidFill>
                  <a:schemeClr val="bg1"/>
                </a:solidFill>
              </a:rPr>
              <a:t>章商品。</a:t>
            </a:r>
          </a:p>
          <a:p>
            <a:pPr>
              <a:lnSpc>
                <a:spcPct val="150000"/>
              </a:lnSpc>
            </a:pPr>
            <a:r>
              <a:rPr lang="zh-CN" altLang="en-US" sz="1600" b="1" dirty="0" smtClean="0">
                <a:solidFill>
                  <a:schemeClr val="bg1"/>
                </a:solidFill>
              </a:rPr>
              <a:t>　　涉及公式定价、特案以及尚未实现电子联网的优惠贸易协定项下原产地证书或者原产地声明的，不纳入试点范围。</a:t>
            </a:r>
          </a:p>
          <a:p>
            <a:pPr>
              <a:lnSpc>
                <a:spcPct val="150000"/>
              </a:lnSpc>
            </a:pPr>
            <a:r>
              <a:rPr lang="zh-CN" altLang="en-US" sz="1600" b="1" dirty="0" smtClean="0">
                <a:solidFill>
                  <a:schemeClr val="bg1"/>
                </a:solidFill>
              </a:rPr>
              <a:t>　　其他事项按照海关总署</a:t>
            </a:r>
            <a:r>
              <a:rPr lang="en-US" altLang="zh-CN" sz="1600" b="1" dirty="0" smtClean="0">
                <a:solidFill>
                  <a:schemeClr val="bg1"/>
                </a:solidFill>
              </a:rPr>
              <a:t>2016</a:t>
            </a:r>
            <a:r>
              <a:rPr lang="zh-CN" altLang="en-US" sz="1600" b="1" dirty="0" smtClean="0">
                <a:solidFill>
                  <a:schemeClr val="bg1"/>
                </a:solidFill>
              </a:rPr>
              <a:t>年第</a:t>
            </a:r>
            <a:r>
              <a:rPr lang="en-US" altLang="zh-CN" sz="1600" b="1" dirty="0" smtClean="0">
                <a:solidFill>
                  <a:schemeClr val="bg1"/>
                </a:solidFill>
              </a:rPr>
              <a:t>62</a:t>
            </a:r>
            <a:r>
              <a:rPr lang="zh-CN" altLang="en-US" sz="1600" b="1" dirty="0" smtClean="0">
                <a:solidFill>
                  <a:schemeClr val="bg1"/>
                </a:solidFill>
              </a:rPr>
              <a:t>号公告执行。</a:t>
            </a:r>
          </a:p>
          <a:p>
            <a:pPr>
              <a:lnSpc>
                <a:spcPct val="150000"/>
              </a:lnSpc>
            </a:pPr>
            <a:r>
              <a:rPr lang="zh-CN" altLang="en-US" sz="1600" b="1" dirty="0" smtClean="0">
                <a:solidFill>
                  <a:schemeClr val="bg1"/>
                </a:solidFill>
              </a:rPr>
              <a:t>　　本公告自</a:t>
            </a:r>
            <a:r>
              <a:rPr lang="en-US" altLang="zh-CN" sz="1600" b="1" dirty="0" smtClean="0">
                <a:solidFill>
                  <a:schemeClr val="bg1"/>
                </a:solidFill>
              </a:rPr>
              <a:t>2016</a:t>
            </a:r>
            <a:r>
              <a:rPr lang="zh-CN" altLang="en-US" sz="1600" b="1" dirty="0" smtClean="0">
                <a:solidFill>
                  <a:schemeClr val="bg1"/>
                </a:solidFill>
              </a:rPr>
              <a:t>年</a:t>
            </a:r>
            <a:r>
              <a:rPr lang="en-US" altLang="zh-CN" sz="1600" b="1" dirty="0" smtClean="0">
                <a:solidFill>
                  <a:schemeClr val="bg1"/>
                </a:solidFill>
              </a:rPr>
              <a:t>12</a:t>
            </a:r>
            <a:r>
              <a:rPr lang="zh-CN" altLang="en-US" sz="1600" b="1" dirty="0" smtClean="0">
                <a:solidFill>
                  <a:schemeClr val="bg1"/>
                </a:solidFill>
              </a:rPr>
              <a:t>月</a:t>
            </a:r>
            <a:r>
              <a:rPr lang="en-US" altLang="zh-CN" sz="1600" b="1" dirty="0" smtClean="0">
                <a:solidFill>
                  <a:schemeClr val="bg1"/>
                </a:solidFill>
              </a:rPr>
              <a:t>1</a:t>
            </a:r>
            <a:r>
              <a:rPr lang="zh-CN" altLang="en-US" sz="1600" b="1" dirty="0" smtClean="0">
                <a:solidFill>
                  <a:schemeClr val="bg1"/>
                </a:solidFill>
              </a:rPr>
              <a:t>日起施行。</a:t>
            </a:r>
          </a:p>
          <a:p>
            <a:pPr>
              <a:lnSpc>
                <a:spcPct val="150000"/>
              </a:lnSpc>
            </a:pPr>
            <a:r>
              <a:rPr lang="zh-CN" altLang="en-US" sz="1600" b="1" dirty="0" smtClean="0">
                <a:solidFill>
                  <a:schemeClr val="bg1"/>
                </a:solidFill>
              </a:rPr>
              <a:t>　　特此公告。</a:t>
            </a:r>
          </a:p>
          <a:p>
            <a:pPr algn="r">
              <a:lnSpc>
                <a:spcPct val="150000"/>
              </a:lnSpc>
            </a:pPr>
            <a:r>
              <a:rPr lang="zh-CN" altLang="en-US" sz="1600" b="1" dirty="0" smtClean="0">
                <a:solidFill>
                  <a:schemeClr val="bg1"/>
                </a:solidFill>
              </a:rPr>
              <a:t>　　海关总署</a:t>
            </a:r>
          </a:p>
          <a:p>
            <a:pPr algn="r">
              <a:lnSpc>
                <a:spcPct val="150000"/>
              </a:lnSpc>
            </a:pPr>
            <a:r>
              <a:rPr lang="zh-CN" altLang="en-US" sz="1600" b="1" dirty="0" smtClean="0">
                <a:solidFill>
                  <a:schemeClr val="bg1"/>
                </a:solidFill>
              </a:rPr>
              <a:t>　　</a:t>
            </a:r>
            <a:r>
              <a:rPr lang="en-US" altLang="zh-CN" sz="1600" b="1" dirty="0" smtClean="0">
                <a:solidFill>
                  <a:schemeClr val="bg1"/>
                </a:solidFill>
              </a:rPr>
              <a:t>2016</a:t>
            </a:r>
            <a:r>
              <a:rPr lang="zh-CN" altLang="en-US" sz="1600" b="1" dirty="0" smtClean="0">
                <a:solidFill>
                  <a:schemeClr val="bg1"/>
                </a:solidFill>
              </a:rPr>
              <a:t>年</a:t>
            </a:r>
            <a:r>
              <a:rPr lang="en-US" altLang="zh-CN" sz="1600" b="1" dirty="0" smtClean="0">
                <a:solidFill>
                  <a:schemeClr val="bg1"/>
                </a:solidFill>
              </a:rPr>
              <a:t>11</a:t>
            </a:r>
            <a:r>
              <a:rPr lang="zh-CN" altLang="en-US" sz="1600" b="1" dirty="0" smtClean="0">
                <a:solidFill>
                  <a:schemeClr val="bg1"/>
                </a:solidFill>
              </a:rPr>
              <a:t>月</a:t>
            </a:r>
            <a:r>
              <a:rPr lang="en-US" altLang="zh-CN" sz="1600" b="1" dirty="0" smtClean="0">
                <a:solidFill>
                  <a:schemeClr val="bg1"/>
                </a:solidFill>
              </a:rPr>
              <a:t>30</a:t>
            </a:r>
            <a:r>
              <a:rPr lang="zh-CN" altLang="en-US" sz="1600" b="1" dirty="0" smtClean="0">
                <a:solidFill>
                  <a:schemeClr val="bg1"/>
                </a:solidFill>
              </a:rPr>
              <a:t>日</a:t>
            </a:r>
            <a:endParaRPr lang="zh-CN" altLang="en-US" sz="1600" b="1" dirty="0">
              <a:solidFill>
                <a:schemeClr val="bg1"/>
              </a:solidFill>
            </a:endParaRPr>
          </a:p>
        </p:txBody>
      </p:sp>
      <p:sp>
        <p:nvSpPr>
          <p:cNvPr id="7" name="椭圆 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03</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8" name="椭圆 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椭圆 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燕尾形 2"/>
          <p:cNvSpPr/>
          <p:nvPr/>
        </p:nvSpPr>
        <p:spPr>
          <a:xfrm flipH="1">
            <a:off x="3395114" y="928534"/>
            <a:ext cx="5404645" cy="57753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4" name="TextBox 3"/>
          <p:cNvSpPr txBox="1"/>
          <p:nvPr/>
        </p:nvSpPr>
        <p:spPr>
          <a:xfrm>
            <a:off x="4066390" y="989703"/>
            <a:ext cx="4098664"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海关总署公告</a:t>
            </a:r>
            <a:r>
              <a:rPr lang="en-US" altLang="zh-CN" sz="2400" b="1" dirty="0" smtClean="0">
                <a:solidFill>
                  <a:schemeClr val="bg1"/>
                </a:solidFill>
                <a:latin typeface="微软雅黑" pitchFamily="34" charset="-122"/>
                <a:ea typeface="微软雅黑" pitchFamily="34" charset="-122"/>
              </a:rPr>
              <a:t>2016</a:t>
            </a:r>
            <a:r>
              <a:rPr lang="zh-CN" altLang="en-US" sz="2400" b="1" dirty="0" smtClean="0">
                <a:solidFill>
                  <a:schemeClr val="bg1"/>
                </a:solidFill>
                <a:latin typeface="微软雅黑" pitchFamily="34" charset="-122"/>
                <a:ea typeface="微软雅黑" pitchFamily="34" charset="-122"/>
              </a:rPr>
              <a:t>年第</a:t>
            </a:r>
            <a:r>
              <a:rPr lang="en-US" altLang="zh-CN" sz="2400" b="1" dirty="0" smtClean="0">
                <a:solidFill>
                  <a:schemeClr val="bg1"/>
                </a:solidFill>
                <a:latin typeface="微软雅黑" pitchFamily="34" charset="-122"/>
                <a:ea typeface="微软雅黑" pitchFamily="34" charset="-122"/>
              </a:rPr>
              <a:t>74</a:t>
            </a:r>
            <a:r>
              <a:rPr lang="zh-CN" altLang="en-US" sz="2400" b="1" dirty="0" smtClean="0">
                <a:solidFill>
                  <a:schemeClr val="bg1"/>
                </a:solidFill>
                <a:latin typeface="微软雅黑" pitchFamily="34" charset="-122"/>
                <a:ea typeface="微软雅黑" pitchFamily="34" charset="-122"/>
              </a:rPr>
              <a:t>号</a:t>
            </a:r>
            <a:endParaRPr lang="zh-CN" altLang="en-US" sz="2400" b="1" dirty="0">
              <a:solidFill>
                <a:schemeClr val="bg1"/>
              </a:solidFill>
              <a:latin typeface="微软雅黑" pitchFamily="34" charset="-122"/>
              <a:ea typeface="微软雅黑" pitchFamily="34" charset="-122"/>
            </a:endParaRPr>
          </a:p>
        </p:txBody>
      </p:sp>
      <p:sp>
        <p:nvSpPr>
          <p:cNvPr id="5" name="矩形 4"/>
          <p:cNvSpPr/>
          <p:nvPr/>
        </p:nvSpPr>
        <p:spPr>
          <a:xfrm>
            <a:off x="3451749" y="1684477"/>
            <a:ext cx="5314275" cy="338554"/>
          </a:xfrm>
          <a:prstGeom prst="rect">
            <a:avLst/>
          </a:prstGeom>
        </p:spPr>
        <p:txBody>
          <a:bodyPr wrap="none">
            <a:spAutoFit/>
          </a:bodyPr>
          <a:lstStyle/>
          <a:p>
            <a:r>
              <a:rPr lang="zh-CN" altLang="en-US" sz="1600" b="1" dirty="0" smtClean="0">
                <a:solidFill>
                  <a:schemeClr val="accent4"/>
                </a:solidFill>
              </a:rPr>
              <a:t>（关于进口环节执行小汽车消费税政策调整事宜的公告）</a:t>
            </a:r>
            <a:endParaRPr lang="zh-CN" altLang="en-US" sz="1600" b="1" dirty="0">
              <a:solidFill>
                <a:schemeClr val="accent4"/>
              </a:solidFill>
            </a:endParaRPr>
          </a:p>
        </p:txBody>
      </p:sp>
      <p:sp>
        <p:nvSpPr>
          <p:cNvPr id="6" name="矩形 5"/>
          <p:cNvSpPr/>
          <p:nvPr/>
        </p:nvSpPr>
        <p:spPr>
          <a:xfrm>
            <a:off x="914400" y="2044920"/>
            <a:ext cx="10542493" cy="3416320"/>
          </a:xfrm>
          <a:prstGeom prst="rect">
            <a:avLst/>
          </a:prstGeom>
        </p:spPr>
        <p:txBody>
          <a:bodyPr wrap="square">
            <a:spAutoFit/>
          </a:bodyPr>
          <a:lstStyle/>
          <a:p>
            <a:pPr>
              <a:lnSpc>
                <a:spcPct val="150000"/>
              </a:lnSpc>
            </a:pPr>
            <a:r>
              <a:rPr lang="zh-CN" altLang="en-US" sz="1600" b="1" dirty="0" smtClean="0">
                <a:solidFill>
                  <a:schemeClr val="bg1"/>
                </a:solidFill>
              </a:rPr>
              <a:t>　　经国务院批准，自</a:t>
            </a:r>
            <a:r>
              <a:rPr lang="en-US" altLang="zh-CN" sz="1600" b="1" dirty="0" smtClean="0">
                <a:solidFill>
                  <a:schemeClr val="bg1"/>
                </a:solidFill>
              </a:rPr>
              <a:t>12</a:t>
            </a:r>
            <a:r>
              <a:rPr lang="zh-CN" altLang="en-US" sz="1600" b="1" dirty="0" smtClean="0">
                <a:solidFill>
                  <a:schemeClr val="bg1"/>
                </a:solidFill>
              </a:rPr>
              <a:t>月</a:t>
            </a:r>
            <a:r>
              <a:rPr lang="en-US" altLang="zh-CN" sz="1600" b="1" dirty="0" smtClean="0">
                <a:solidFill>
                  <a:schemeClr val="bg1"/>
                </a:solidFill>
              </a:rPr>
              <a:t>1</a:t>
            </a:r>
            <a:r>
              <a:rPr lang="zh-CN" altLang="en-US" sz="1600" b="1" dirty="0" smtClean="0">
                <a:solidFill>
                  <a:schemeClr val="bg1"/>
                </a:solidFill>
              </a:rPr>
              <a:t>日起对小汽车消费税政策进行调整（详见财政部网站）。现就进口环节执行事宜公告如下：</a:t>
            </a:r>
          </a:p>
          <a:p>
            <a:pPr>
              <a:lnSpc>
                <a:spcPct val="150000"/>
              </a:lnSpc>
            </a:pPr>
            <a:r>
              <a:rPr lang="zh-CN" altLang="en-US" sz="1600" b="1" dirty="0" smtClean="0">
                <a:solidFill>
                  <a:schemeClr val="bg1"/>
                </a:solidFill>
              </a:rPr>
              <a:t>       收货人及其代理人向海关申报进口小汽车时，应按规定如实、准确填制报关单。自</a:t>
            </a:r>
            <a:r>
              <a:rPr lang="en-US" altLang="zh-CN" sz="1600" b="1" dirty="0" smtClean="0">
                <a:solidFill>
                  <a:schemeClr val="bg1"/>
                </a:solidFill>
              </a:rPr>
              <a:t>12</a:t>
            </a:r>
            <a:r>
              <a:rPr lang="zh-CN" altLang="en-US" sz="1600" b="1" dirty="0" smtClean="0">
                <a:solidFill>
                  <a:schemeClr val="bg1"/>
                </a:solidFill>
              </a:rPr>
              <a:t>月</a:t>
            </a:r>
            <a:r>
              <a:rPr lang="en-US" altLang="zh-CN" sz="1600" b="1" dirty="0" smtClean="0">
                <a:solidFill>
                  <a:schemeClr val="bg1"/>
                </a:solidFill>
              </a:rPr>
              <a:t>1</a:t>
            </a:r>
            <a:r>
              <a:rPr lang="zh-CN" altLang="en-US" sz="1600" b="1" dirty="0" smtClean="0">
                <a:solidFill>
                  <a:schemeClr val="bg1"/>
                </a:solidFill>
              </a:rPr>
              <a:t>日起，我国驻外使领馆工作人员、外国驻华机构及人员、非居民常驻人员、政府间协议规定等应税（消费税）进口自用小汽车，并且单台完税价格</a:t>
            </a:r>
            <a:r>
              <a:rPr lang="en-US" altLang="zh-CN" sz="1600" b="1" dirty="0" smtClean="0">
                <a:solidFill>
                  <a:schemeClr val="bg1"/>
                </a:solidFill>
              </a:rPr>
              <a:t>130</a:t>
            </a:r>
            <a:r>
              <a:rPr lang="zh-CN" altLang="en-US" sz="1600" b="1" dirty="0" smtClean="0">
                <a:solidFill>
                  <a:schemeClr val="bg1"/>
                </a:solidFill>
              </a:rPr>
              <a:t>万元及以上的，报关单征免性质栏需填报“特案”。上述范围之外的进口小汽车，有关报关单填制规定不变。</a:t>
            </a:r>
          </a:p>
          <a:p>
            <a:pPr>
              <a:lnSpc>
                <a:spcPct val="150000"/>
              </a:lnSpc>
            </a:pPr>
            <a:r>
              <a:rPr lang="zh-CN" altLang="en-US" sz="1600" b="1" dirty="0" smtClean="0">
                <a:solidFill>
                  <a:schemeClr val="bg1"/>
                </a:solidFill>
              </a:rPr>
              <a:t>　　特此公告。</a:t>
            </a:r>
          </a:p>
          <a:p>
            <a:pPr algn="r">
              <a:lnSpc>
                <a:spcPct val="150000"/>
              </a:lnSpc>
            </a:pPr>
            <a:r>
              <a:rPr lang="zh-CN" altLang="en-US" sz="1600" b="1" dirty="0" smtClean="0">
                <a:solidFill>
                  <a:schemeClr val="bg1"/>
                </a:solidFill>
              </a:rPr>
              <a:t>海关总署</a:t>
            </a:r>
          </a:p>
          <a:p>
            <a:pPr algn="r">
              <a:lnSpc>
                <a:spcPct val="150000"/>
              </a:lnSpc>
            </a:pPr>
            <a:r>
              <a:rPr lang="zh-CN" altLang="en-US" sz="1600" b="1" dirty="0" smtClean="0">
                <a:solidFill>
                  <a:schemeClr val="bg1"/>
                </a:solidFill>
              </a:rPr>
              <a:t>　　</a:t>
            </a:r>
            <a:r>
              <a:rPr lang="en-US" altLang="zh-CN" sz="1600" b="1" dirty="0" smtClean="0">
                <a:solidFill>
                  <a:schemeClr val="bg1"/>
                </a:solidFill>
              </a:rPr>
              <a:t>2016</a:t>
            </a:r>
            <a:r>
              <a:rPr lang="zh-CN" altLang="en-US" sz="1600" b="1" dirty="0" smtClean="0">
                <a:solidFill>
                  <a:schemeClr val="bg1"/>
                </a:solidFill>
              </a:rPr>
              <a:t>年</a:t>
            </a:r>
            <a:r>
              <a:rPr lang="en-US" altLang="zh-CN" sz="1600" b="1" dirty="0" smtClean="0">
                <a:solidFill>
                  <a:schemeClr val="bg1"/>
                </a:solidFill>
              </a:rPr>
              <a:t>11</a:t>
            </a:r>
            <a:r>
              <a:rPr lang="zh-CN" altLang="en-US" sz="1600" b="1" dirty="0" smtClean="0">
                <a:solidFill>
                  <a:schemeClr val="bg1"/>
                </a:solidFill>
              </a:rPr>
              <a:t>月</a:t>
            </a:r>
            <a:r>
              <a:rPr lang="en-US" altLang="zh-CN" sz="1600" b="1" dirty="0" smtClean="0">
                <a:solidFill>
                  <a:schemeClr val="bg1"/>
                </a:solidFill>
              </a:rPr>
              <a:t>30</a:t>
            </a:r>
            <a:r>
              <a:rPr lang="zh-CN" altLang="en-US" sz="1600" b="1" dirty="0" smtClean="0">
                <a:solidFill>
                  <a:schemeClr val="bg1"/>
                </a:solidFill>
              </a:rPr>
              <a:t>日</a:t>
            </a:r>
            <a:endParaRPr lang="zh-CN" altLang="en-US" sz="1600" b="1" dirty="0">
              <a:solidFill>
                <a:schemeClr val="bg1"/>
              </a:solidFill>
            </a:endParaRPr>
          </a:p>
        </p:txBody>
      </p:sp>
      <p:sp>
        <p:nvSpPr>
          <p:cNvPr id="7" name="椭圆 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04</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8" name="椭圆 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椭圆 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三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归类</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35282859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15"/>
          <p:cNvSpPr txBox="1"/>
          <p:nvPr/>
        </p:nvSpPr>
        <p:spPr>
          <a:xfrm>
            <a:off x="1365680" y="1989079"/>
            <a:ext cx="9564089" cy="4524315"/>
          </a:xfrm>
          <a:prstGeom prst="rect">
            <a:avLst/>
          </a:prstGeom>
          <a:noFill/>
        </p:spPr>
        <p:txBody>
          <a:bodyPr wrap="square" rtlCol="0">
            <a:spAutoFit/>
          </a:bodyPr>
          <a:lstStyle/>
          <a:p>
            <a:pPr>
              <a:lnSpc>
                <a:spcPct val="150000"/>
              </a:lnSpc>
            </a:pPr>
            <a:r>
              <a:rPr lang="zh-CN" altLang="en-US" sz="1600" dirty="0" smtClean="0">
                <a:solidFill>
                  <a:srgbClr val="E5B704"/>
                </a:solidFill>
                <a:latin typeface="微软雅黑" panose="020B0503020204020204" pitchFamily="34" charset="-122"/>
                <a:ea typeface="微软雅黑" panose="020B0503020204020204" pitchFamily="34" charset="-122"/>
              </a:rPr>
              <a:t>　　根据</a:t>
            </a:r>
            <a:r>
              <a:rPr lang="en-US" altLang="zh-CN" sz="1600" dirty="0" smtClean="0">
                <a:solidFill>
                  <a:srgbClr val="E5B704"/>
                </a:solidFill>
                <a:latin typeface="微软雅黑" panose="020B0503020204020204" pitchFamily="34" charset="-122"/>
                <a:ea typeface="微软雅黑" panose="020B0503020204020204" pitchFamily="34" charset="-122"/>
              </a:rPr>
              <a:t>《</a:t>
            </a:r>
            <a:r>
              <a:rPr lang="zh-CN" altLang="en-US" sz="1600" dirty="0" smtClean="0">
                <a:solidFill>
                  <a:srgbClr val="E5B704"/>
                </a:solidFill>
                <a:latin typeface="微软雅黑" panose="020B0503020204020204" pitchFamily="34" charset="-122"/>
                <a:ea typeface="微软雅黑" panose="020B0503020204020204" pitchFamily="34" charset="-122"/>
              </a:rPr>
              <a:t>中华人民共和国反倾销条例</a:t>
            </a:r>
            <a:r>
              <a:rPr lang="en-US" altLang="zh-CN" sz="1600" dirty="0" smtClean="0">
                <a:solidFill>
                  <a:srgbClr val="E5B704"/>
                </a:solidFill>
                <a:latin typeface="微软雅黑" panose="020B0503020204020204" pitchFamily="34" charset="-122"/>
                <a:ea typeface="微软雅黑" panose="020B0503020204020204" pitchFamily="34" charset="-122"/>
              </a:rPr>
              <a:t>》</a:t>
            </a:r>
            <a:r>
              <a:rPr lang="zh-CN" altLang="en-US" sz="1600" dirty="0" smtClean="0">
                <a:solidFill>
                  <a:srgbClr val="E5B704"/>
                </a:solidFill>
                <a:latin typeface="微软雅黑" panose="020B0503020204020204" pitchFamily="34" charset="-122"/>
                <a:ea typeface="微软雅黑" panose="020B0503020204020204" pitchFamily="34" charset="-122"/>
              </a:rPr>
              <a:t>的规定，国务院关税税则委员会决定自</a:t>
            </a:r>
            <a:r>
              <a:rPr lang="en-US" altLang="zh-CN" sz="1600" dirty="0" smtClean="0">
                <a:solidFill>
                  <a:srgbClr val="E5B704"/>
                </a:solidFill>
                <a:latin typeface="微软雅黑" panose="020B0503020204020204" pitchFamily="34" charset="-122"/>
                <a:ea typeface="微软雅黑" panose="020B0503020204020204" pitchFamily="34" charset="-122"/>
              </a:rPr>
              <a:t>2016</a:t>
            </a:r>
            <a:r>
              <a:rPr lang="zh-CN" altLang="en-US" sz="1600" dirty="0" smtClean="0">
                <a:solidFill>
                  <a:srgbClr val="E5B704"/>
                </a:solidFill>
                <a:latin typeface="微软雅黑" panose="020B0503020204020204" pitchFamily="34" charset="-122"/>
                <a:ea typeface="微软雅黑" panose="020B0503020204020204" pitchFamily="34" charset="-122"/>
              </a:rPr>
              <a:t>年</a:t>
            </a:r>
            <a:r>
              <a:rPr lang="en-US" altLang="zh-CN" sz="1600" dirty="0" smtClean="0">
                <a:solidFill>
                  <a:srgbClr val="E5B704"/>
                </a:solidFill>
                <a:latin typeface="微软雅黑" panose="020B0503020204020204" pitchFamily="34" charset="-122"/>
                <a:ea typeface="微软雅黑" panose="020B0503020204020204" pitchFamily="34" charset="-122"/>
              </a:rPr>
              <a:t>11</a:t>
            </a:r>
            <a:r>
              <a:rPr lang="zh-CN" altLang="en-US" sz="1600" dirty="0" smtClean="0">
                <a:solidFill>
                  <a:srgbClr val="E5B704"/>
                </a:solidFill>
                <a:latin typeface="微软雅黑" panose="020B0503020204020204" pitchFamily="34" charset="-122"/>
                <a:ea typeface="微软雅黑" panose="020B0503020204020204" pitchFamily="34" charset="-122"/>
              </a:rPr>
              <a:t>月</a:t>
            </a:r>
            <a:r>
              <a:rPr lang="en-US" altLang="zh-CN" sz="1600" dirty="0" smtClean="0">
                <a:solidFill>
                  <a:srgbClr val="E5B704"/>
                </a:solidFill>
                <a:latin typeface="微软雅黑" panose="020B0503020204020204" pitchFamily="34" charset="-122"/>
                <a:ea typeface="微软雅黑" panose="020B0503020204020204" pitchFamily="34" charset="-122"/>
              </a:rPr>
              <a:t>18</a:t>
            </a:r>
            <a:r>
              <a:rPr lang="zh-CN" altLang="en-US" sz="1600" dirty="0" smtClean="0">
                <a:solidFill>
                  <a:srgbClr val="E5B704"/>
                </a:solidFill>
                <a:latin typeface="微软雅黑" panose="020B0503020204020204" pitchFamily="34" charset="-122"/>
                <a:ea typeface="微软雅黑" panose="020B0503020204020204" pitchFamily="34" charset="-122"/>
              </a:rPr>
              <a:t>日起，对进口原产于日本和美国的铁基非晶合金带材（税则号列：</a:t>
            </a:r>
            <a:r>
              <a:rPr lang="en-US" altLang="zh-CN" sz="1600" dirty="0" smtClean="0">
                <a:solidFill>
                  <a:srgbClr val="E5B704"/>
                </a:solidFill>
                <a:latin typeface="微软雅黑" panose="020B0503020204020204" pitchFamily="34" charset="-122"/>
                <a:ea typeface="微软雅黑" panose="020B0503020204020204" pitchFamily="34" charset="-122"/>
              </a:rPr>
              <a:t>7226.9199</a:t>
            </a:r>
            <a:r>
              <a:rPr lang="zh-CN" altLang="en-US" sz="1600" dirty="0" smtClean="0">
                <a:solidFill>
                  <a:srgbClr val="E5B704"/>
                </a:solidFill>
                <a:latin typeface="微软雅黑" panose="020B0503020204020204" pitchFamily="34" charset="-122"/>
                <a:ea typeface="微软雅黑" panose="020B0503020204020204" pitchFamily="34" charset="-122"/>
              </a:rPr>
              <a:t>）征收反倾销税，期限为</a:t>
            </a:r>
            <a:r>
              <a:rPr lang="en-US" altLang="zh-CN" sz="1600" dirty="0" smtClean="0">
                <a:solidFill>
                  <a:srgbClr val="E5B704"/>
                </a:solidFill>
                <a:latin typeface="微软雅黑" panose="020B0503020204020204" pitchFamily="34" charset="-122"/>
                <a:ea typeface="微软雅黑" panose="020B0503020204020204" pitchFamily="34" charset="-122"/>
              </a:rPr>
              <a:t>5</a:t>
            </a:r>
            <a:r>
              <a:rPr lang="zh-CN" altLang="en-US" sz="1600" dirty="0" smtClean="0">
                <a:solidFill>
                  <a:srgbClr val="E5B704"/>
                </a:solidFill>
                <a:latin typeface="微软雅黑" panose="020B0503020204020204" pitchFamily="34" charset="-122"/>
                <a:ea typeface="微软雅黑" panose="020B0503020204020204" pitchFamily="34" charset="-122"/>
              </a:rPr>
              <a:t>年。商务部为此发布了</a:t>
            </a:r>
            <a:r>
              <a:rPr lang="en-US" altLang="zh-CN" sz="1600" dirty="0" smtClean="0">
                <a:solidFill>
                  <a:srgbClr val="E5B704"/>
                </a:solidFill>
                <a:latin typeface="微软雅黑" panose="020B0503020204020204" pitchFamily="34" charset="-122"/>
                <a:ea typeface="微软雅黑" panose="020B0503020204020204" pitchFamily="34" charset="-122"/>
              </a:rPr>
              <a:t>2016</a:t>
            </a:r>
            <a:r>
              <a:rPr lang="zh-CN" altLang="en-US" sz="1600" dirty="0" smtClean="0">
                <a:solidFill>
                  <a:srgbClr val="E5B704"/>
                </a:solidFill>
                <a:latin typeface="微软雅黑" panose="020B0503020204020204" pitchFamily="34" charset="-122"/>
                <a:ea typeface="微软雅黑" panose="020B0503020204020204" pitchFamily="34" charset="-122"/>
              </a:rPr>
              <a:t>年第</a:t>
            </a:r>
            <a:r>
              <a:rPr lang="en-US" altLang="zh-CN" sz="1600" dirty="0" smtClean="0">
                <a:solidFill>
                  <a:srgbClr val="E5B704"/>
                </a:solidFill>
                <a:latin typeface="微软雅黑" panose="020B0503020204020204" pitchFamily="34" charset="-122"/>
                <a:ea typeface="微软雅黑" panose="020B0503020204020204" pitchFamily="34" charset="-122"/>
              </a:rPr>
              <a:t>65</a:t>
            </a:r>
            <a:r>
              <a:rPr lang="zh-CN" altLang="en-US" sz="1600" dirty="0" smtClean="0">
                <a:solidFill>
                  <a:srgbClr val="E5B704"/>
                </a:solidFill>
                <a:latin typeface="微软雅黑" panose="020B0503020204020204" pitchFamily="34" charset="-122"/>
                <a:ea typeface="微软雅黑" panose="020B0503020204020204" pitchFamily="34" charset="-122"/>
              </a:rPr>
              <a:t>号公告（详见附件），并明确了实施反倾销措施产品的具体商品范围。现就有关事项公告如下：</a:t>
            </a:r>
          </a:p>
          <a:p>
            <a:pPr>
              <a:lnSpc>
                <a:spcPct val="150000"/>
              </a:lnSpc>
            </a:pPr>
            <a:r>
              <a:rPr lang="zh-CN" altLang="en-US" sz="1600" dirty="0" smtClean="0">
                <a:solidFill>
                  <a:srgbClr val="E5B704"/>
                </a:solidFill>
                <a:latin typeface="微软雅黑" panose="020B0503020204020204" pitchFamily="34" charset="-122"/>
                <a:ea typeface="微软雅黑" panose="020B0503020204020204" pitchFamily="34" charset="-122"/>
              </a:rPr>
              <a:t>　　自</a:t>
            </a:r>
            <a:r>
              <a:rPr lang="en-US" altLang="zh-CN" sz="1600" dirty="0" smtClean="0">
                <a:solidFill>
                  <a:srgbClr val="E5B704"/>
                </a:solidFill>
                <a:latin typeface="微软雅黑" panose="020B0503020204020204" pitchFamily="34" charset="-122"/>
                <a:ea typeface="微软雅黑" panose="020B0503020204020204" pitchFamily="34" charset="-122"/>
              </a:rPr>
              <a:t>2016</a:t>
            </a:r>
            <a:r>
              <a:rPr lang="zh-CN" altLang="en-US" sz="1600" dirty="0" smtClean="0">
                <a:solidFill>
                  <a:srgbClr val="E5B704"/>
                </a:solidFill>
                <a:latin typeface="微软雅黑" panose="020B0503020204020204" pitchFamily="34" charset="-122"/>
                <a:ea typeface="微软雅黑" panose="020B0503020204020204" pitchFamily="34" charset="-122"/>
              </a:rPr>
              <a:t>年</a:t>
            </a:r>
            <a:r>
              <a:rPr lang="en-US" altLang="zh-CN" sz="1600" dirty="0" smtClean="0">
                <a:solidFill>
                  <a:srgbClr val="E5B704"/>
                </a:solidFill>
                <a:latin typeface="微软雅黑" panose="020B0503020204020204" pitchFamily="34" charset="-122"/>
                <a:ea typeface="微软雅黑" panose="020B0503020204020204" pitchFamily="34" charset="-122"/>
              </a:rPr>
              <a:t>11</a:t>
            </a:r>
            <a:r>
              <a:rPr lang="zh-CN" altLang="en-US" sz="1600" dirty="0" smtClean="0">
                <a:solidFill>
                  <a:srgbClr val="E5B704"/>
                </a:solidFill>
                <a:latin typeface="微软雅黑" panose="020B0503020204020204" pitchFamily="34" charset="-122"/>
                <a:ea typeface="微软雅黑" panose="020B0503020204020204" pitchFamily="34" charset="-122"/>
              </a:rPr>
              <a:t>月</a:t>
            </a:r>
            <a:r>
              <a:rPr lang="en-US" altLang="zh-CN" sz="1600" dirty="0" smtClean="0">
                <a:solidFill>
                  <a:srgbClr val="E5B704"/>
                </a:solidFill>
                <a:latin typeface="微软雅黑" panose="020B0503020204020204" pitchFamily="34" charset="-122"/>
                <a:ea typeface="微软雅黑" panose="020B0503020204020204" pitchFamily="34" charset="-122"/>
              </a:rPr>
              <a:t>18</a:t>
            </a:r>
            <a:r>
              <a:rPr lang="zh-CN" altLang="en-US" sz="1600" dirty="0" smtClean="0">
                <a:solidFill>
                  <a:srgbClr val="E5B704"/>
                </a:solidFill>
                <a:latin typeface="微软雅黑" panose="020B0503020204020204" pitchFamily="34" charset="-122"/>
                <a:ea typeface="微软雅黑" panose="020B0503020204020204" pitchFamily="34" charset="-122"/>
              </a:rPr>
              <a:t>日起，进口收货人在申报进口上述税则号列项下属于反倾销措施范围内的商品时，商品编号应填报为</a:t>
            </a:r>
            <a:r>
              <a:rPr lang="en-US" altLang="zh-CN" sz="1600" dirty="0" smtClean="0">
                <a:solidFill>
                  <a:srgbClr val="E5B704"/>
                </a:solidFill>
                <a:latin typeface="微软雅黑" panose="020B0503020204020204" pitchFamily="34" charset="-122"/>
                <a:ea typeface="微软雅黑" panose="020B0503020204020204" pitchFamily="34" charset="-122"/>
              </a:rPr>
              <a:t>72269199.10</a:t>
            </a:r>
            <a:r>
              <a:rPr lang="zh-CN" altLang="en-US" sz="1600" dirty="0" smtClean="0">
                <a:solidFill>
                  <a:srgbClr val="E5B704"/>
                </a:solidFill>
                <a:latin typeface="微软雅黑" panose="020B0503020204020204" pitchFamily="34" charset="-122"/>
                <a:ea typeface="微软雅黑" panose="020B0503020204020204" pitchFamily="34" charset="-122"/>
              </a:rPr>
              <a:t>。</a:t>
            </a:r>
          </a:p>
          <a:p>
            <a:pPr>
              <a:lnSpc>
                <a:spcPct val="150000"/>
              </a:lnSpc>
            </a:pPr>
            <a:r>
              <a:rPr lang="zh-CN" altLang="en-US" sz="1600" dirty="0" smtClean="0">
                <a:solidFill>
                  <a:srgbClr val="E5B704"/>
                </a:solidFill>
                <a:latin typeface="微软雅黑" panose="020B0503020204020204" pitchFamily="34" charset="-122"/>
                <a:ea typeface="微软雅黑" panose="020B0503020204020204" pitchFamily="34" charset="-122"/>
              </a:rPr>
              <a:t>　　特此公告。</a:t>
            </a:r>
          </a:p>
          <a:p>
            <a:pPr>
              <a:lnSpc>
                <a:spcPct val="150000"/>
              </a:lnSpc>
            </a:pPr>
            <a:endParaRPr lang="zh-CN" altLang="en-US" sz="1600" dirty="0" smtClean="0">
              <a:solidFill>
                <a:srgbClr val="E5B704"/>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rgbClr val="E5B704"/>
                </a:solidFill>
                <a:latin typeface="微软雅黑" panose="020B0503020204020204" pitchFamily="34" charset="-122"/>
                <a:ea typeface="微软雅黑" panose="020B0503020204020204" pitchFamily="34" charset="-122"/>
              </a:rPr>
              <a:t>   </a:t>
            </a:r>
            <a:r>
              <a:rPr lang="zh-CN" altLang="en-US" sz="1600" dirty="0" smtClean="0">
                <a:solidFill>
                  <a:srgbClr val="E5B704"/>
                </a:solidFill>
                <a:latin typeface="微软雅黑" panose="020B0503020204020204" pitchFamily="34" charset="-122"/>
                <a:ea typeface="微软雅黑" panose="020B0503020204020204" pitchFamily="34" charset="-122"/>
                <a:hlinkClick r:id="rId3" action="ppaction://hlinkfile"/>
              </a:rPr>
              <a:t>    附件：中华人民共和国商务部公告</a:t>
            </a:r>
            <a:r>
              <a:rPr lang="en-US" altLang="zh-CN" sz="1600" dirty="0" smtClean="0">
                <a:solidFill>
                  <a:srgbClr val="E5B704"/>
                </a:solidFill>
                <a:latin typeface="微软雅黑" panose="020B0503020204020204" pitchFamily="34" charset="-122"/>
                <a:ea typeface="微软雅黑" panose="020B0503020204020204" pitchFamily="34" charset="-122"/>
                <a:hlinkClick r:id="rId3" action="ppaction://hlinkfile"/>
              </a:rPr>
              <a:t>2016</a:t>
            </a:r>
            <a:r>
              <a:rPr lang="zh-CN" altLang="en-US" sz="1600" dirty="0" smtClean="0">
                <a:solidFill>
                  <a:srgbClr val="E5B704"/>
                </a:solidFill>
                <a:latin typeface="微软雅黑" panose="020B0503020204020204" pitchFamily="34" charset="-122"/>
                <a:ea typeface="微软雅黑" panose="020B0503020204020204" pitchFamily="34" charset="-122"/>
                <a:hlinkClick r:id="rId3" action="ppaction://hlinkfile"/>
              </a:rPr>
              <a:t>年第</a:t>
            </a:r>
            <a:r>
              <a:rPr lang="en-US" altLang="zh-CN" sz="1600" dirty="0" smtClean="0">
                <a:solidFill>
                  <a:srgbClr val="E5B704"/>
                </a:solidFill>
                <a:latin typeface="微软雅黑" panose="020B0503020204020204" pitchFamily="34" charset="-122"/>
                <a:ea typeface="微软雅黑" panose="020B0503020204020204" pitchFamily="34" charset="-122"/>
                <a:hlinkClick r:id="rId3" action="ppaction://hlinkfile"/>
              </a:rPr>
              <a:t>65</a:t>
            </a:r>
            <a:r>
              <a:rPr lang="zh-CN" altLang="en-US" sz="1600" dirty="0" smtClean="0">
                <a:solidFill>
                  <a:srgbClr val="E5B704"/>
                </a:solidFill>
                <a:latin typeface="微软雅黑" panose="020B0503020204020204" pitchFamily="34" charset="-122"/>
                <a:ea typeface="微软雅黑" panose="020B0503020204020204" pitchFamily="34" charset="-122"/>
                <a:hlinkClick r:id="rId3" action="ppaction://hlinkfile"/>
              </a:rPr>
              <a:t>号</a:t>
            </a:r>
            <a:r>
              <a:rPr lang="en-US" altLang="zh-CN" sz="1600" dirty="0" smtClean="0">
                <a:solidFill>
                  <a:srgbClr val="E5B704"/>
                </a:solidFill>
                <a:latin typeface="微软雅黑" panose="020B0503020204020204" pitchFamily="34" charset="-122"/>
                <a:ea typeface="微软雅黑" panose="020B0503020204020204" pitchFamily="34" charset="-122"/>
                <a:hlinkClick r:id="rId3" action="ppaction://hlinkfile"/>
              </a:rPr>
              <a:t>.tif</a:t>
            </a:r>
            <a:r>
              <a:rPr lang="zh-CN" altLang="en-US" sz="1600" dirty="0" smtClean="0">
                <a:solidFill>
                  <a:srgbClr val="E5B704"/>
                </a:solidFill>
                <a:latin typeface="微软雅黑" panose="020B0503020204020204" pitchFamily="34" charset="-122"/>
                <a:ea typeface="微软雅黑" panose="020B0503020204020204" pitchFamily="34" charset="-122"/>
                <a:hlinkClick r:id="rId3" action="ppaction://hlinkfile"/>
              </a:rPr>
              <a:t>　</a:t>
            </a:r>
            <a:endParaRPr lang="zh-CN" altLang="en-US" sz="1600" dirty="0" smtClean="0">
              <a:solidFill>
                <a:srgbClr val="E5B704"/>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600" dirty="0" smtClean="0">
                <a:solidFill>
                  <a:srgbClr val="E5B704"/>
                </a:solidFill>
                <a:latin typeface="微软雅黑" panose="020B0503020204020204" pitchFamily="34" charset="-122"/>
                <a:ea typeface="微软雅黑" panose="020B0503020204020204" pitchFamily="34" charset="-122"/>
              </a:rPr>
              <a:t>海关总署　　</a:t>
            </a:r>
          </a:p>
          <a:p>
            <a:pPr algn="r">
              <a:lnSpc>
                <a:spcPct val="150000"/>
              </a:lnSpc>
            </a:pPr>
            <a:r>
              <a:rPr lang="en-US" altLang="zh-CN" sz="1600" dirty="0" smtClean="0">
                <a:solidFill>
                  <a:srgbClr val="E5B704"/>
                </a:solidFill>
                <a:latin typeface="微软雅黑" panose="020B0503020204020204" pitchFamily="34" charset="-122"/>
                <a:ea typeface="微软雅黑" panose="020B0503020204020204" pitchFamily="34" charset="-122"/>
              </a:rPr>
              <a:t>2016</a:t>
            </a:r>
            <a:r>
              <a:rPr lang="zh-CN" altLang="en-US" sz="1600" dirty="0" smtClean="0">
                <a:solidFill>
                  <a:srgbClr val="E5B704"/>
                </a:solidFill>
                <a:latin typeface="微软雅黑" panose="020B0503020204020204" pitchFamily="34" charset="-122"/>
                <a:ea typeface="微软雅黑" panose="020B0503020204020204" pitchFamily="34" charset="-122"/>
              </a:rPr>
              <a:t>年</a:t>
            </a:r>
            <a:r>
              <a:rPr lang="en-US" altLang="zh-CN" sz="1600" dirty="0" smtClean="0">
                <a:solidFill>
                  <a:srgbClr val="E5B704"/>
                </a:solidFill>
                <a:latin typeface="微软雅黑" panose="020B0503020204020204" pitchFamily="34" charset="-122"/>
                <a:ea typeface="微软雅黑" panose="020B0503020204020204" pitchFamily="34" charset="-122"/>
              </a:rPr>
              <a:t>11</a:t>
            </a:r>
            <a:r>
              <a:rPr lang="zh-CN" altLang="en-US" sz="1600" dirty="0" smtClean="0">
                <a:solidFill>
                  <a:srgbClr val="E5B704"/>
                </a:solidFill>
                <a:latin typeface="微软雅黑" panose="020B0503020204020204" pitchFamily="34" charset="-122"/>
                <a:ea typeface="微软雅黑" panose="020B0503020204020204" pitchFamily="34" charset="-122"/>
              </a:rPr>
              <a:t>月</a:t>
            </a:r>
            <a:r>
              <a:rPr lang="en-US" altLang="zh-CN" sz="1600" dirty="0" smtClean="0">
                <a:solidFill>
                  <a:srgbClr val="E5B704"/>
                </a:solidFill>
                <a:latin typeface="微软雅黑" panose="020B0503020204020204" pitchFamily="34" charset="-122"/>
                <a:ea typeface="微软雅黑" panose="020B0503020204020204" pitchFamily="34" charset="-122"/>
              </a:rPr>
              <a:t>17</a:t>
            </a:r>
            <a:r>
              <a:rPr lang="zh-CN" altLang="en-US" sz="1600" dirty="0" smtClean="0">
                <a:solidFill>
                  <a:srgbClr val="E5B704"/>
                </a:solidFill>
                <a:latin typeface="微软雅黑" panose="020B0503020204020204" pitchFamily="34" charset="-122"/>
                <a:ea typeface="微软雅黑" panose="020B0503020204020204" pitchFamily="34" charset="-122"/>
              </a:rPr>
              <a:t>日</a:t>
            </a:r>
            <a:endParaRPr lang="zh-CN" altLang="en-US" sz="1600" dirty="0">
              <a:solidFill>
                <a:srgbClr val="E5B704"/>
              </a:solidFill>
              <a:latin typeface="微软雅黑" panose="020B0503020204020204" pitchFamily="34" charset="-122"/>
              <a:ea typeface="微软雅黑" panose="020B0503020204020204" pitchFamily="34" charset="-122"/>
            </a:endParaRPr>
          </a:p>
        </p:txBody>
      </p:sp>
      <p:sp>
        <p:nvSpPr>
          <p:cNvPr id="5" name="矩形 4"/>
          <p:cNvSpPr/>
          <p:nvPr/>
        </p:nvSpPr>
        <p:spPr>
          <a:xfrm>
            <a:off x="1473256" y="1180664"/>
            <a:ext cx="5745125" cy="707886"/>
          </a:xfrm>
          <a:prstGeom prst="rect">
            <a:avLst/>
          </a:prstGeom>
          <a:solidFill>
            <a:schemeClr val="bg1">
              <a:lumMod val="50000"/>
            </a:schemeClr>
          </a:solidFill>
        </p:spPr>
        <p:txBody>
          <a:bodyPr wrap="square">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海关总署公告</a:t>
            </a:r>
            <a:r>
              <a:rPr lang="en-US" altLang="zh-CN" sz="2000" b="1" dirty="0" smtClean="0">
                <a:solidFill>
                  <a:schemeClr val="bg1"/>
                </a:solidFill>
                <a:latin typeface="微软雅黑" panose="020B0503020204020204" pitchFamily="34" charset="-122"/>
                <a:ea typeface="微软雅黑" panose="020B0503020204020204" pitchFamily="34" charset="-122"/>
              </a:rPr>
              <a:t>2016</a:t>
            </a:r>
            <a:r>
              <a:rPr lang="zh-CN" altLang="en-US" sz="2000" b="1" dirty="0" smtClean="0">
                <a:solidFill>
                  <a:schemeClr val="bg1"/>
                </a:solidFill>
                <a:latin typeface="微软雅黑" panose="020B0503020204020204" pitchFamily="34" charset="-122"/>
                <a:ea typeface="微软雅黑" panose="020B0503020204020204" pitchFamily="34" charset="-122"/>
              </a:rPr>
              <a:t>年第</a:t>
            </a:r>
            <a:r>
              <a:rPr lang="en-US" altLang="zh-CN" sz="2000" b="1" dirty="0" smtClean="0">
                <a:solidFill>
                  <a:schemeClr val="bg1"/>
                </a:solidFill>
                <a:latin typeface="微软雅黑" panose="020B0503020204020204" pitchFamily="34" charset="-122"/>
                <a:ea typeface="微软雅黑" panose="020B0503020204020204" pitchFamily="34" charset="-122"/>
              </a:rPr>
              <a:t>64</a:t>
            </a:r>
            <a:r>
              <a:rPr lang="zh-CN" altLang="en-US" sz="2000" b="1" dirty="0" smtClean="0">
                <a:solidFill>
                  <a:schemeClr val="bg1"/>
                </a:solidFill>
                <a:latin typeface="微软雅黑" panose="020B0503020204020204" pitchFamily="34" charset="-122"/>
                <a:ea typeface="微软雅黑" panose="020B0503020204020204" pitchFamily="34" charset="-122"/>
              </a:rPr>
              <a:t>号（关于实施铁基非晶</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en-US" sz="2000" b="1" dirty="0" smtClean="0">
                <a:solidFill>
                  <a:schemeClr val="bg1"/>
                </a:solidFill>
                <a:latin typeface="微软雅黑" panose="020B0503020204020204" pitchFamily="34" charset="-122"/>
                <a:ea typeface="微软雅黑" panose="020B0503020204020204" pitchFamily="34" charset="-122"/>
              </a:rPr>
              <a:t>合金带材反倾销措施有关商品号申报要求的公告）</a:t>
            </a:r>
            <a:endParaRPr lang="zh-CN" altLang="en-US" sz="2000" b="1" dirty="0">
              <a:solidFill>
                <a:schemeClr val="bg1"/>
              </a:solidFill>
            </a:endParaRPr>
          </a:p>
        </p:txBody>
      </p:sp>
      <p:sp>
        <p:nvSpPr>
          <p:cNvPr id="9" name="等腰三角形 8"/>
          <p:cNvSpPr/>
          <p:nvPr/>
        </p:nvSpPr>
        <p:spPr>
          <a:xfrm rot="16200000" flipH="1" flipV="1">
            <a:off x="11317113" y="2145953"/>
            <a:ext cx="466193" cy="401891"/>
          </a:xfrm>
          <a:prstGeom prst="triangle">
            <a:avLst/>
          </a:prstGeom>
          <a:solidFill>
            <a:srgbClr val="CCCC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flipV="1">
            <a:off x="11365161" y="4141377"/>
            <a:ext cx="312202" cy="269140"/>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20034423" flipH="1" flipV="1">
            <a:off x="11032051" y="2971670"/>
            <a:ext cx="466193" cy="401891"/>
          </a:xfrm>
          <a:prstGeom prst="triangle">
            <a:avLst/>
          </a:prstGeom>
          <a:noFill/>
          <a:ln w="12700">
            <a:solidFill>
              <a:srgbClr val="CC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631328" y="5083978"/>
            <a:ext cx="753746" cy="734645"/>
            <a:chOff x="1032060" y="5022216"/>
            <a:chExt cx="753746" cy="734645"/>
          </a:xfrm>
        </p:grpSpPr>
        <p:sp>
          <p:nvSpPr>
            <p:cNvPr id="13" name="等腰三角形 12"/>
            <p:cNvSpPr/>
            <p:nvPr/>
          </p:nvSpPr>
          <p:spPr>
            <a:xfrm rot="20627212" flipH="1" flipV="1">
              <a:off x="1032060" y="5107080"/>
              <a:ext cx="753746" cy="649781"/>
            </a:xfrm>
            <a:prstGeom prst="triangle">
              <a:avLst/>
            </a:prstGeom>
            <a:noFill/>
            <a:ln w="12700">
              <a:solidFill>
                <a:srgbClr val="CC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6289781" flipH="1" flipV="1">
              <a:off x="1003006" y="5062727"/>
              <a:ext cx="587410" cy="506388"/>
            </a:xfrm>
            <a:prstGeom prst="triangle">
              <a:avLst/>
            </a:prstGeom>
            <a:solidFill>
              <a:srgbClr val="CCCC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等腰三角形 14"/>
          <p:cNvSpPr/>
          <p:nvPr/>
        </p:nvSpPr>
        <p:spPr>
          <a:xfrm rot="3050067" flipH="1" flipV="1">
            <a:off x="6904880" y="4440734"/>
            <a:ext cx="466193" cy="401891"/>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7" name="椭圆 16"/>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8" name="椭圆 17"/>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style.rotation</p:attrName>
                                        </p:attrNameLst>
                                      </p:cBhvr>
                                      <p:tavLst>
                                        <p:tav tm="0">
                                          <p:val>
                                            <p:fltVal val="360"/>
                                          </p:val>
                                        </p:tav>
                                        <p:tav tm="100000">
                                          <p:val>
                                            <p:fltVal val="0"/>
                                          </p:val>
                                        </p:tav>
                                      </p:tavLst>
                                    </p:anim>
                                    <p:animEffect transition="in" filter="fade">
                                      <p:cBhvr>
                                        <p:cTn id="16" dur="500"/>
                                        <p:tgtEl>
                                          <p:spTgt spid="10"/>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500"/>
                            </p:stCondLst>
                            <p:childTnLst>
                              <p:par>
                                <p:cTn id="24" presetID="49" presetClass="entr" presetSubtype="0" decel="10000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 calcmode="lin" valueType="num">
                                      <p:cBhvr>
                                        <p:cTn id="28" dur="500" fill="hold"/>
                                        <p:tgtEl>
                                          <p:spTgt spid="12"/>
                                        </p:tgtEl>
                                        <p:attrNameLst>
                                          <p:attrName>style.rotation</p:attrName>
                                        </p:attrNameLst>
                                      </p:cBhvr>
                                      <p:tavLst>
                                        <p:tav tm="0">
                                          <p:val>
                                            <p:fltVal val="360"/>
                                          </p:val>
                                        </p:tav>
                                        <p:tav tm="100000">
                                          <p:val>
                                            <p:fltVal val="0"/>
                                          </p:val>
                                        </p:tav>
                                      </p:tavLst>
                                    </p:anim>
                                    <p:animEffect transition="in" filter="fade">
                                      <p:cBhvr>
                                        <p:cTn id="29" dur="500"/>
                                        <p:tgtEl>
                                          <p:spTgt spid="12"/>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 calcmode="lin" valueType="num">
                                      <p:cBhvr>
                                        <p:cTn id="34" dur="500" fill="hold"/>
                                        <p:tgtEl>
                                          <p:spTgt spid="15"/>
                                        </p:tgtEl>
                                        <p:attrNameLst>
                                          <p:attrName>style.rotation</p:attrName>
                                        </p:attrNameLst>
                                      </p:cBhvr>
                                      <p:tavLst>
                                        <p:tav tm="0">
                                          <p:val>
                                            <p:fltVal val="360"/>
                                          </p:val>
                                        </p:tav>
                                        <p:tav tm="100000">
                                          <p:val>
                                            <p:fltVal val="0"/>
                                          </p:val>
                                        </p:tav>
                                      </p:tavLst>
                                    </p:anim>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118795" y="1635009"/>
            <a:ext cx="10144462" cy="493791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0" tIns="720000" rIns="1080000" bIns="360000"/>
          <a:lstStyle/>
          <a:p>
            <a:pPr algn="ctr">
              <a:lnSpc>
                <a:spcPct val="150000"/>
              </a:lnSpc>
              <a:defRPr/>
            </a:pPr>
            <a:endParaRPr lang="zh-CN" altLang="en-US" sz="1400" dirty="0">
              <a:solidFill>
                <a:schemeClr val="accent1">
                  <a:lumMod val="75000"/>
                </a:schemeClr>
              </a:solidFill>
            </a:endParaRPr>
          </a:p>
        </p:txBody>
      </p:sp>
      <p:sp>
        <p:nvSpPr>
          <p:cNvPr id="5" name="任意多边形 4"/>
          <p:cNvSpPr/>
          <p:nvPr/>
        </p:nvSpPr>
        <p:spPr>
          <a:xfrm>
            <a:off x="3099676" y="565574"/>
            <a:ext cx="5949618"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smtClean="0">
                <a:solidFill>
                  <a:srgbClr val="282728"/>
                </a:solidFill>
                <a:latin typeface="微软雅黑" panose="020B0503020204020204" pitchFamily="34" charset="-122"/>
                <a:ea typeface="微软雅黑" panose="020B0503020204020204" pitchFamily="34" charset="-122"/>
              </a:rPr>
              <a:t>海关总署公告</a:t>
            </a:r>
            <a:r>
              <a:rPr lang="en-US" altLang="zh-CN" b="1" dirty="0" smtClean="0">
                <a:solidFill>
                  <a:srgbClr val="282728"/>
                </a:solidFill>
                <a:latin typeface="微软雅黑" panose="020B0503020204020204" pitchFamily="34" charset="-122"/>
                <a:ea typeface="微软雅黑" panose="020B0503020204020204" pitchFamily="34" charset="-122"/>
              </a:rPr>
              <a:t>2016</a:t>
            </a:r>
            <a:r>
              <a:rPr lang="zh-CN" altLang="en-US" b="1" dirty="0" smtClean="0">
                <a:solidFill>
                  <a:srgbClr val="282728"/>
                </a:solidFill>
                <a:latin typeface="微软雅黑" panose="020B0503020204020204" pitchFamily="34" charset="-122"/>
                <a:ea typeface="微软雅黑" panose="020B0503020204020204" pitchFamily="34" charset="-122"/>
              </a:rPr>
              <a:t>年第</a:t>
            </a:r>
            <a:r>
              <a:rPr lang="en-US" altLang="zh-CN" b="1" dirty="0" smtClean="0">
                <a:solidFill>
                  <a:srgbClr val="282728"/>
                </a:solidFill>
                <a:latin typeface="微软雅黑" panose="020B0503020204020204" pitchFamily="34" charset="-122"/>
                <a:ea typeface="微软雅黑" panose="020B0503020204020204" pitchFamily="34" charset="-122"/>
              </a:rPr>
              <a:t>66</a:t>
            </a:r>
            <a:r>
              <a:rPr lang="zh-CN" altLang="en-US" b="1" dirty="0" smtClean="0">
                <a:solidFill>
                  <a:srgbClr val="282728"/>
                </a:solidFill>
                <a:latin typeface="微软雅黑" panose="020B0503020204020204" pitchFamily="34" charset="-122"/>
                <a:ea typeface="微软雅黑" panose="020B0503020204020204" pitchFamily="34" charset="-122"/>
              </a:rPr>
              <a:t>号（关于试点“归类先例辅助查询系统”的公告）</a:t>
            </a:r>
            <a:endParaRPr lang="zh-CN" altLang="en-US" b="1" dirty="0">
              <a:solidFill>
                <a:srgbClr val="282728"/>
              </a:solidFill>
              <a:latin typeface="微软雅黑" panose="020B0503020204020204" pitchFamily="34" charset="-122"/>
              <a:ea typeface="微软雅黑" panose="020B0503020204020204" pitchFamily="34" charset="-122"/>
            </a:endParaRPr>
          </a:p>
        </p:txBody>
      </p:sp>
      <p:sp>
        <p:nvSpPr>
          <p:cNvPr id="8" name="矩形 7"/>
          <p:cNvSpPr/>
          <p:nvPr/>
        </p:nvSpPr>
        <p:spPr>
          <a:xfrm>
            <a:off x="1140309" y="1881636"/>
            <a:ext cx="10187491" cy="44008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no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spcBef>
                <a:spcPts val="600"/>
              </a:spcBef>
              <a:spcAft>
                <a:spcPts val="600"/>
              </a:spcAft>
              <a:defRPr/>
            </a:pPr>
            <a:endParaRPr lang="zh-CN" altLang="en-US" sz="1200" dirty="0">
              <a:solidFill>
                <a:srgbClr val="28272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47887" y="2051451"/>
            <a:ext cx="9821732" cy="4293483"/>
          </a:xfrm>
          <a:prstGeom prst="rect">
            <a:avLst/>
          </a:prstGeom>
          <a:noFill/>
        </p:spPr>
        <p:txBody>
          <a:bodyPr wrap="square" rtlCol="0">
            <a:spAutoFit/>
          </a:bodyPr>
          <a:lstStyle/>
          <a:p>
            <a:pPr indent="457200">
              <a:lnSpc>
                <a:spcPct val="150000"/>
              </a:lnSpc>
            </a:pPr>
            <a:r>
              <a:rPr lang="zh-CN" altLang="en-US" sz="1400" b="1" dirty="0" smtClean="0"/>
              <a:t>为配合海关税收征管方式改革试点，提升通关便利化水平，丰富归类公共服务渠道，引导进出口货物收发货人或其代理人（以下简称“收发货人或其代理人”）规范、如实申报进出口商品归类事项，海关总署现试点启用“归类先例辅助查询系统”，并就相关事宜公告如下： </a:t>
            </a:r>
            <a:endParaRPr lang="en-US" altLang="zh-CN" sz="1400" b="1" dirty="0" smtClean="0"/>
          </a:p>
          <a:p>
            <a:pPr indent="457200">
              <a:lnSpc>
                <a:spcPct val="150000"/>
              </a:lnSpc>
            </a:pPr>
            <a:r>
              <a:rPr lang="zh-CN" altLang="en-US" sz="1400" b="1" dirty="0" smtClean="0"/>
              <a:t>一、试点范围</a:t>
            </a:r>
            <a:endParaRPr lang="en-US" altLang="zh-CN" sz="1400" b="1" dirty="0" smtClean="0"/>
          </a:p>
          <a:p>
            <a:pPr indent="457200">
              <a:lnSpc>
                <a:spcPct val="150000"/>
              </a:lnSpc>
            </a:pPr>
            <a:r>
              <a:rPr lang="zh-CN" altLang="en-US" sz="1400" b="1" dirty="0" smtClean="0"/>
              <a:t>在全国口岸海运、陆运、空运进口的</a:t>
            </a:r>
            <a:r>
              <a:rPr lang="en-US" altLang="zh-CN" sz="1400" b="1" dirty="0" smtClean="0"/>
              <a:t>《</a:t>
            </a:r>
            <a:r>
              <a:rPr lang="zh-CN" altLang="en-US" sz="1400" b="1" dirty="0" smtClean="0"/>
              <a:t>中华人民共和国进出口税则</a:t>
            </a:r>
            <a:r>
              <a:rPr lang="en-US" altLang="zh-CN" sz="1400" b="1" dirty="0" smtClean="0"/>
              <a:t>》</a:t>
            </a:r>
            <a:r>
              <a:rPr lang="zh-CN" altLang="en-US" sz="1400" b="1" dirty="0" smtClean="0"/>
              <a:t>第</a:t>
            </a:r>
            <a:r>
              <a:rPr lang="en-US" altLang="zh-CN" sz="1400" b="1" dirty="0" smtClean="0"/>
              <a:t>80</a:t>
            </a:r>
            <a:r>
              <a:rPr lang="zh-CN" altLang="en-US" sz="1400" b="1" dirty="0" smtClean="0"/>
              <a:t>、</a:t>
            </a:r>
            <a:r>
              <a:rPr lang="en-US" altLang="zh-CN" sz="1400" b="1" dirty="0" smtClean="0"/>
              <a:t>81</a:t>
            </a:r>
            <a:r>
              <a:rPr lang="zh-CN" altLang="en-US" sz="1400" b="1" dirty="0" smtClean="0"/>
              <a:t>、</a:t>
            </a:r>
            <a:r>
              <a:rPr lang="en-US" altLang="zh-CN" sz="1400" b="1" dirty="0" smtClean="0"/>
              <a:t>82</a:t>
            </a:r>
            <a:r>
              <a:rPr lang="zh-CN" altLang="en-US" sz="1400" b="1" dirty="0" smtClean="0"/>
              <a:t>章商品。</a:t>
            </a:r>
          </a:p>
          <a:p>
            <a:pPr indent="457200">
              <a:lnSpc>
                <a:spcPct val="150000"/>
              </a:lnSpc>
            </a:pPr>
            <a:r>
              <a:rPr lang="zh-CN" altLang="en-US" sz="1400" b="1" dirty="0" smtClean="0"/>
              <a:t>涉及公式定价、特案以及尚未实现电子联网的优惠贸易协定项下原产地证书或者原产地声明的，不纳入试点范围。</a:t>
            </a:r>
            <a:endParaRPr lang="en-US" altLang="zh-CN" sz="1400" b="1" dirty="0" smtClean="0"/>
          </a:p>
          <a:p>
            <a:pPr indent="457200">
              <a:lnSpc>
                <a:spcPct val="150000"/>
              </a:lnSpc>
            </a:pPr>
            <a:endParaRPr lang="zh-CN" altLang="en-US" sz="1400" b="1" dirty="0" smtClean="0"/>
          </a:p>
          <a:p>
            <a:pPr indent="457200">
              <a:lnSpc>
                <a:spcPct val="150000"/>
              </a:lnSpc>
            </a:pPr>
            <a:r>
              <a:rPr lang="zh-CN" altLang="en-US" sz="1400" b="1" dirty="0" smtClean="0"/>
              <a:t>二、试点内容</a:t>
            </a:r>
          </a:p>
          <a:p>
            <a:pPr indent="457200">
              <a:lnSpc>
                <a:spcPct val="150000"/>
              </a:lnSpc>
            </a:pPr>
            <a:r>
              <a:rPr lang="zh-CN" altLang="en-US" sz="1400" b="1" dirty="0" smtClean="0"/>
              <a:t>为给收发货人或其代理人申报进出口商品编码提供参考，海关总署开发了“归类先例辅助查询系统”，并在电子口岸预录入系统（</a:t>
            </a:r>
            <a:r>
              <a:rPr lang="en-US" altLang="zh-CN" sz="1400" b="1" dirty="0" smtClean="0"/>
              <a:t>QP</a:t>
            </a:r>
            <a:r>
              <a:rPr lang="zh-CN" altLang="en-US" sz="1400" b="1" dirty="0" smtClean="0"/>
              <a:t>）中增加了“归类先例查询功能”（详见附件）。收发货人或其代理人在向海关申报进出口货物时，可以通过该功能选取与本企业进出口商品相同的归类先例数据进行归类申报。选取先例数据申报的，系统自动将已选中的该条归类先例数据中的商品编码、商品名称和规格型号返填到对应报关单的表体信息中。如选取的归类先例数据是</a:t>
            </a:r>
            <a:r>
              <a:rPr lang="en-US" altLang="zh-CN" sz="1400" b="1" dirty="0" smtClean="0"/>
              <a:t>8</a:t>
            </a:r>
            <a:r>
              <a:rPr lang="zh-CN" altLang="en-US" sz="1400" b="1" dirty="0" smtClean="0"/>
              <a:t>位商品编码的，返填到对应报关单的表体信息后，收发货人或其代理人需自行补充填报</a:t>
            </a:r>
            <a:r>
              <a:rPr lang="en-US" altLang="zh-CN" sz="1400" b="1" dirty="0" smtClean="0"/>
              <a:t>9/10</a:t>
            </a:r>
            <a:r>
              <a:rPr lang="zh-CN" altLang="en-US" sz="1400" b="1" dirty="0" smtClean="0"/>
              <a:t>位商品编码。</a:t>
            </a:r>
            <a:endParaRPr lang="zh-CN" altLang="en-US" sz="1400" b="1" dirty="0"/>
          </a:p>
        </p:txBody>
      </p:sp>
      <p:sp>
        <p:nvSpPr>
          <p:cNvPr id="7" name="椭圆 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0" name="椭圆 9"/>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1" name="椭圆 10"/>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129553" y="1236977"/>
            <a:ext cx="10144462" cy="22269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0" tIns="720000" rIns="1080000" bIns="360000"/>
          <a:lstStyle/>
          <a:p>
            <a:pPr algn="ctr">
              <a:lnSpc>
                <a:spcPct val="150000"/>
              </a:lnSpc>
              <a:defRPr/>
            </a:pPr>
            <a:endParaRPr lang="zh-CN" altLang="en-US" sz="1400" dirty="0">
              <a:solidFill>
                <a:schemeClr val="accent1">
                  <a:lumMod val="75000"/>
                </a:schemeClr>
              </a:solidFill>
            </a:endParaRPr>
          </a:p>
        </p:txBody>
      </p:sp>
      <p:sp>
        <p:nvSpPr>
          <p:cNvPr id="4" name="TextBox 3"/>
          <p:cNvSpPr txBox="1"/>
          <p:nvPr/>
        </p:nvSpPr>
        <p:spPr>
          <a:xfrm>
            <a:off x="1376980" y="1484558"/>
            <a:ext cx="9649610" cy="2031325"/>
          </a:xfrm>
          <a:prstGeom prst="rect">
            <a:avLst/>
          </a:prstGeom>
          <a:noFill/>
        </p:spPr>
        <p:txBody>
          <a:bodyPr wrap="square" rtlCol="0">
            <a:spAutoFit/>
          </a:bodyPr>
          <a:lstStyle/>
          <a:p>
            <a:r>
              <a:rPr lang="zh-CN" altLang="en-US" sz="1400" b="1" dirty="0" smtClean="0"/>
              <a:t>收发货人或其代理人如不选取归类先例数据库数据申报的，也可按现有规定自行申报归类。</a:t>
            </a:r>
          </a:p>
          <a:p>
            <a:r>
              <a:rPr lang="zh-CN" altLang="en-US" sz="1400" b="1" dirty="0" smtClean="0"/>
              <a:t>    本公告自公布之日起执行。</a:t>
            </a:r>
          </a:p>
          <a:p>
            <a:r>
              <a:rPr lang="zh-CN" altLang="en-US" sz="1400" b="1" dirty="0" smtClean="0"/>
              <a:t>    特此公告。</a:t>
            </a:r>
          </a:p>
          <a:p>
            <a:endParaRPr lang="zh-CN" altLang="en-US" sz="1400" b="1" dirty="0" smtClean="0"/>
          </a:p>
          <a:p>
            <a:r>
              <a:rPr lang="zh-CN" altLang="en-US" sz="1400" b="1" dirty="0" smtClean="0">
                <a:hlinkClick r:id="rId3" action="ppaction://hlinkfile"/>
              </a:rPr>
              <a:t>附件：归类先例查询功能操作说明</a:t>
            </a:r>
            <a:r>
              <a:rPr lang="en-US" altLang="zh-CN" sz="1400" b="1" dirty="0" smtClean="0">
                <a:hlinkClick r:id="rId3" action="ppaction://hlinkfile"/>
              </a:rPr>
              <a:t>.doc</a:t>
            </a:r>
            <a:endParaRPr lang="en-US" altLang="zh-CN" sz="1400" b="1" dirty="0" smtClean="0"/>
          </a:p>
          <a:p>
            <a:endParaRPr lang="en-US" altLang="zh-CN" sz="1400" b="1" dirty="0" smtClean="0"/>
          </a:p>
          <a:p>
            <a:pPr algn="r"/>
            <a:r>
              <a:rPr lang="zh-CN" altLang="en-US" sz="1400" b="1" dirty="0" smtClean="0"/>
              <a:t>海关总署</a:t>
            </a:r>
          </a:p>
          <a:p>
            <a:pPr algn="r"/>
            <a:r>
              <a:rPr lang="en-US" altLang="zh-CN" sz="1400" b="1" dirty="0" smtClean="0"/>
              <a:t>2016</a:t>
            </a:r>
            <a:r>
              <a:rPr lang="zh-CN" altLang="en-US" sz="1400" b="1" dirty="0" smtClean="0"/>
              <a:t>年</a:t>
            </a:r>
            <a:r>
              <a:rPr lang="en-US" altLang="zh-CN" sz="1400" b="1" dirty="0" smtClean="0"/>
              <a:t>11</a:t>
            </a:r>
            <a:r>
              <a:rPr lang="zh-CN" altLang="en-US" sz="1400" b="1" dirty="0" smtClean="0"/>
              <a:t>月</a:t>
            </a:r>
            <a:r>
              <a:rPr lang="en-US" altLang="zh-CN" sz="1400" b="1" dirty="0" smtClean="0"/>
              <a:t>24</a:t>
            </a:r>
            <a:r>
              <a:rPr lang="zh-CN" altLang="en-US" sz="1400" b="1" dirty="0" smtClean="0"/>
              <a:t>日</a:t>
            </a:r>
          </a:p>
          <a:p>
            <a:endParaRPr lang="zh-CN" altLang="en-US" sz="1400" b="1" dirty="0"/>
          </a:p>
        </p:txBody>
      </p:sp>
      <p:pic>
        <p:nvPicPr>
          <p:cNvPr id="1026" name="Picture 2"/>
          <p:cNvPicPr>
            <a:picLocks noChangeAspect="1" noChangeArrowheads="1"/>
          </p:cNvPicPr>
          <p:nvPr/>
        </p:nvPicPr>
        <p:blipFill>
          <a:blip r:embed="rId4" cstate="print"/>
          <a:srcRect/>
          <a:stretch>
            <a:fillRect/>
          </a:stretch>
        </p:blipFill>
        <p:spPr bwMode="auto">
          <a:xfrm>
            <a:off x="2429883" y="3481306"/>
            <a:ext cx="7332234" cy="2933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7" name="圆角矩形 6"/>
          <p:cNvSpPr/>
          <p:nvPr/>
        </p:nvSpPr>
        <p:spPr>
          <a:xfrm>
            <a:off x="3939092" y="753035"/>
            <a:ext cx="4313817" cy="62394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b="1" dirty="0" smtClean="0">
                <a:solidFill>
                  <a:schemeClr val="tx1"/>
                </a:solidFill>
              </a:rPr>
              <a:t>冬季“暖身之宝”归类解析</a:t>
            </a:r>
            <a:endParaRPr lang="zh-CN" altLang="en-US" sz="2400" b="1" dirty="0">
              <a:solidFill>
                <a:schemeClr val="tx1"/>
              </a:solidFill>
            </a:endParaRPr>
          </a:p>
        </p:txBody>
      </p:sp>
      <p:pic>
        <p:nvPicPr>
          <p:cNvPr id="1026" name="Picture 2"/>
          <p:cNvPicPr>
            <a:picLocks noChangeAspect="1" noChangeArrowheads="1"/>
          </p:cNvPicPr>
          <p:nvPr/>
        </p:nvPicPr>
        <p:blipFill>
          <a:blip r:embed="rId3" cstate="print"/>
          <a:srcRect/>
          <a:stretch>
            <a:fillRect/>
          </a:stretch>
        </p:blipFill>
        <p:spPr bwMode="auto">
          <a:xfrm>
            <a:off x="2464119" y="3656306"/>
            <a:ext cx="3345010" cy="23636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矩形 8"/>
          <p:cNvSpPr/>
          <p:nvPr/>
        </p:nvSpPr>
        <p:spPr>
          <a:xfrm>
            <a:off x="1710466" y="2389123"/>
            <a:ext cx="9348396" cy="923330"/>
          </a:xfrm>
          <a:prstGeom prst="rect">
            <a:avLst/>
          </a:prstGeom>
        </p:spPr>
        <p:txBody>
          <a:bodyPr wrap="square">
            <a:spAutoFit/>
          </a:bodyPr>
          <a:lstStyle/>
          <a:p>
            <a:r>
              <a:rPr lang="zh-CN" altLang="en-US" b="1" dirty="0" smtClean="0">
                <a:solidFill>
                  <a:schemeClr val="accent1">
                    <a:lumMod val="60000"/>
                    <a:lumOff val="40000"/>
                  </a:schemeClr>
                </a:solidFill>
              </a:rPr>
              <a:t>暖贴主要成份：暖贴为片状贴剂，是由原料层、明胶层、无纺布三部分组成的，原料层是由铁、石、活性炭、食盐、水等合成的聚合物， 为了证实包装所言非虚，小编亲自把自己用的一个暖贴暴力的拆开了，拆开之后是下图子中的样子：</a:t>
            </a:r>
            <a:endParaRPr lang="zh-CN" altLang="en-US" b="1" dirty="0">
              <a:solidFill>
                <a:schemeClr val="accent1">
                  <a:lumMod val="60000"/>
                  <a:lumOff val="40000"/>
                </a:schemeClr>
              </a:solidFill>
            </a:endParaRPr>
          </a:p>
        </p:txBody>
      </p:sp>
      <p:pic>
        <p:nvPicPr>
          <p:cNvPr id="1028" name="Picture 4" descr="http://img1.gtimg.com/fashion/pics/hv1/46/220/1956/127245046.png"/>
          <p:cNvPicPr>
            <a:picLocks noChangeAspect="1" noChangeArrowheads="1"/>
          </p:cNvPicPr>
          <p:nvPr/>
        </p:nvPicPr>
        <p:blipFill>
          <a:blip r:embed="rId4" cstate="print"/>
          <a:srcRect/>
          <a:stretch>
            <a:fillRect/>
          </a:stretch>
        </p:blipFill>
        <p:spPr bwMode="auto">
          <a:xfrm>
            <a:off x="6857590" y="3656306"/>
            <a:ext cx="3340660" cy="23464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矩形 10"/>
          <p:cNvSpPr/>
          <p:nvPr/>
        </p:nvSpPr>
        <p:spPr>
          <a:xfrm>
            <a:off x="6893908" y="6073607"/>
            <a:ext cx="3438762" cy="369332"/>
          </a:xfrm>
          <a:prstGeom prst="rect">
            <a:avLst/>
          </a:prstGeom>
        </p:spPr>
        <p:txBody>
          <a:bodyPr wrap="none">
            <a:spAutoFit/>
          </a:bodyPr>
          <a:lstStyle/>
          <a:p>
            <a:r>
              <a:rPr lang="zh-CN" altLang="en-US" b="1" dirty="0" smtClean="0">
                <a:solidFill>
                  <a:schemeClr val="accent2"/>
                </a:solidFill>
              </a:rPr>
              <a:t>黑色的粉末主要是铁粉和活性炭</a:t>
            </a:r>
            <a:endParaRPr lang="zh-CN" altLang="en-US" dirty="0">
              <a:solidFill>
                <a:schemeClr val="accent2"/>
              </a:solidFill>
            </a:endParaRPr>
          </a:p>
        </p:txBody>
      </p:sp>
      <p:sp>
        <p:nvSpPr>
          <p:cNvPr id="12" name="矩形 11"/>
          <p:cNvSpPr/>
          <p:nvPr/>
        </p:nvSpPr>
        <p:spPr>
          <a:xfrm>
            <a:off x="5275690" y="1731981"/>
            <a:ext cx="1802841" cy="646331"/>
          </a:xfrm>
          <a:prstGeom prst="rect">
            <a:avLst/>
          </a:prstGeom>
          <a:noFill/>
        </p:spPr>
        <p:txBody>
          <a:bodyPr wrap="square" lIns="91440" tIns="45720" rIns="91440" bIns="45720">
            <a:spAutoFit/>
          </a:bodyPr>
          <a:lstStyle/>
          <a:p>
            <a:pPr algn="ctr"/>
            <a:r>
              <a:rPr lang="zh-CN" altLang="en-US" sz="3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暖贴</a:t>
            </a:r>
            <a:endParaRPr lang="zh-CN" altLang="en-US" sz="3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0" name="椭圆 9"/>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3" name="椭圆 12"/>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椭圆 13"/>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301677" y="1344707"/>
            <a:ext cx="5260488" cy="4739759"/>
          </a:xfrm>
          <a:prstGeom prst="rect">
            <a:avLst/>
          </a:prstGeom>
        </p:spPr>
        <p:txBody>
          <a:bodyPr wrap="square">
            <a:spAutoFit/>
          </a:bodyPr>
          <a:lstStyle/>
          <a:p>
            <a:r>
              <a:rPr lang="zh-CN" altLang="en-US" sz="3200" b="1" dirty="0" smtClean="0">
                <a:solidFill>
                  <a:schemeClr val="accent4"/>
                </a:solidFill>
              </a:rPr>
              <a:t>发热原理：</a:t>
            </a:r>
            <a:r>
              <a:rPr lang="zh-CN" altLang="en-US" b="1" dirty="0" smtClean="0">
                <a:solidFill>
                  <a:schemeClr val="accent1">
                    <a:lumMod val="60000"/>
                    <a:lumOff val="40000"/>
                  </a:schemeClr>
                </a:solidFill>
              </a:rPr>
              <a:t>根据铁在潮湿空气中发生吸氧腐蚀的原理。同时利用活性炭的强吸附性，在活性炭的疏松结构中储有水蒸气，水蒸汽液化成水滴，流出与空气和铁粉接触，在食盐的催化作用下较为迅速的发生反应生成氢氧化铁，放出热量。而暖贴之所以能够缓慢、持续地发热，靠的是内包装的无纺布透气膜和原料中的蛭石。蛭石则是非常好的保温材料，能让热量缓慢散发。经我们拆开内包装后，铁粉迅速氧化，马上变得很烫。</a:t>
            </a:r>
            <a:endParaRPr lang="en-US" altLang="zh-CN" b="1" dirty="0" smtClean="0">
              <a:solidFill>
                <a:schemeClr val="accent1">
                  <a:lumMod val="60000"/>
                  <a:lumOff val="40000"/>
                </a:schemeClr>
              </a:solidFill>
            </a:endParaRPr>
          </a:p>
          <a:p>
            <a:endParaRPr lang="zh-CN" altLang="en-US" b="1" dirty="0" smtClean="0">
              <a:solidFill>
                <a:schemeClr val="accent1">
                  <a:lumMod val="60000"/>
                  <a:lumOff val="40000"/>
                </a:schemeClr>
              </a:solidFill>
            </a:endParaRPr>
          </a:p>
          <a:p>
            <a:r>
              <a:rPr lang="zh-CN" altLang="en-US" b="1" dirty="0" smtClean="0">
                <a:solidFill>
                  <a:schemeClr val="accent1">
                    <a:lumMod val="60000"/>
                    <a:lumOff val="40000"/>
                  </a:schemeClr>
                </a:solidFill>
              </a:rPr>
              <a:t>铁在自然条件下的氧化反应速度是缓慢的，若能加快这种反应，如设法加大铁的表面积，使用水，食盐和活性炭形成原电池来促进反应，就可以得到发热袋所需的温度，成为发热袋的热源。以上就是暖贴的发热原理，其实它很简单，主要用到的都是高中化学知识。</a:t>
            </a:r>
            <a:endParaRPr lang="zh-CN" altLang="en-US" b="1" dirty="0">
              <a:solidFill>
                <a:schemeClr val="accent1">
                  <a:lumMod val="60000"/>
                  <a:lumOff val="40000"/>
                </a:schemeClr>
              </a:solidFill>
            </a:endParaRPr>
          </a:p>
        </p:txBody>
      </p:sp>
      <p:pic>
        <p:nvPicPr>
          <p:cNvPr id="23553" name="Picture 1"/>
          <p:cNvPicPr>
            <a:picLocks noChangeAspect="1" noChangeArrowheads="1"/>
          </p:cNvPicPr>
          <p:nvPr/>
        </p:nvPicPr>
        <p:blipFill>
          <a:blip r:embed="rId3" cstate="print"/>
          <a:srcRect/>
          <a:stretch>
            <a:fillRect/>
          </a:stretch>
        </p:blipFill>
        <p:spPr bwMode="auto">
          <a:xfrm>
            <a:off x="6658816" y="1796528"/>
            <a:ext cx="4791075" cy="361238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333948" y="1185616"/>
            <a:ext cx="9703398" cy="1200329"/>
          </a:xfrm>
          <a:prstGeom prst="rect">
            <a:avLst/>
          </a:prstGeom>
        </p:spPr>
        <p:txBody>
          <a:bodyPr wrap="square">
            <a:spAutoFit/>
          </a:bodyPr>
          <a:lstStyle/>
          <a:p>
            <a:r>
              <a:rPr lang="zh-CN" altLang="en-US" b="1" dirty="0" smtClean="0">
                <a:solidFill>
                  <a:schemeClr val="accent1">
                    <a:lumMod val="60000"/>
                    <a:lumOff val="40000"/>
                  </a:schemeClr>
                </a:solidFill>
              </a:rPr>
              <a:t>         原料中唯一可能有安全隐患的，是铁粉。一些小作坊生产的劣质暖贴，为了降低成本，可能会使用工业废料铁粉，这样就可能带来辐射等风险。所以，买暖贴还是应该选正规渠道的正牌产品。不过，买什么东西也都是这个道理吧。</a:t>
            </a:r>
            <a:r>
              <a:rPr lang="zh-CN" altLang="en-US" b="1" dirty="0" smtClean="0">
                <a:solidFill>
                  <a:srgbClr val="FF0000"/>
                </a:solidFill>
              </a:rPr>
              <a:t>当然，暖贴用完之后为了环保不要乱丢哦！可以将使用过的暖贴拆开把铁粉废渣倒入花盆中可是不错的肥料呢。</a:t>
            </a:r>
            <a:endParaRPr lang="zh-CN" altLang="en-US" b="1" dirty="0">
              <a:solidFill>
                <a:srgbClr val="FF0000"/>
              </a:solidFill>
            </a:endParaRPr>
          </a:p>
        </p:txBody>
      </p:sp>
      <p:pic>
        <p:nvPicPr>
          <p:cNvPr id="11266" name="Picture 2" descr="http://www.360powder.com/upload/news/20151202/201512021352232749.png"/>
          <p:cNvPicPr>
            <a:picLocks noChangeAspect="1" noChangeArrowheads="1"/>
          </p:cNvPicPr>
          <p:nvPr/>
        </p:nvPicPr>
        <p:blipFill>
          <a:blip r:embed="rId3" cstate="print"/>
          <a:srcRect/>
          <a:stretch>
            <a:fillRect/>
          </a:stretch>
        </p:blipFill>
        <p:spPr bwMode="auto">
          <a:xfrm>
            <a:off x="1457250" y="2581835"/>
            <a:ext cx="4002015" cy="3577440"/>
          </a:xfrm>
          <a:prstGeom prst="rect">
            <a:avLst/>
          </a:prstGeom>
          <a:noFill/>
        </p:spPr>
      </p:pic>
      <p:sp>
        <p:nvSpPr>
          <p:cNvPr id="5" name="TextBox 4"/>
          <p:cNvSpPr txBox="1"/>
          <p:nvPr/>
        </p:nvSpPr>
        <p:spPr>
          <a:xfrm>
            <a:off x="2614114" y="6153369"/>
            <a:ext cx="2269863" cy="369332"/>
          </a:xfrm>
          <a:prstGeom prst="rect">
            <a:avLst/>
          </a:prstGeom>
          <a:noFill/>
        </p:spPr>
        <p:txBody>
          <a:bodyPr wrap="square" rtlCol="0">
            <a:spAutoFit/>
          </a:bodyPr>
          <a:lstStyle/>
          <a:p>
            <a:r>
              <a:rPr lang="en-US" altLang="zh-CN" b="1" dirty="0" smtClean="0">
                <a:solidFill>
                  <a:schemeClr val="accent4"/>
                </a:solidFill>
              </a:rPr>
              <a:t>《</a:t>
            </a:r>
            <a:r>
              <a:rPr lang="zh-CN" altLang="en-US" b="1" dirty="0" smtClean="0">
                <a:solidFill>
                  <a:schemeClr val="accent4"/>
                </a:solidFill>
              </a:rPr>
              <a:t>高纯度铁粉</a:t>
            </a:r>
            <a:r>
              <a:rPr lang="en-US" altLang="zh-CN" b="1" dirty="0" smtClean="0">
                <a:solidFill>
                  <a:schemeClr val="accent4"/>
                </a:solidFill>
              </a:rPr>
              <a:t>》</a:t>
            </a:r>
            <a:endParaRPr lang="zh-CN" altLang="en-US" b="1" dirty="0">
              <a:solidFill>
                <a:schemeClr val="accent4"/>
              </a:solidFill>
            </a:endParaRPr>
          </a:p>
        </p:txBody>
      </p:sp>
      <p:sp>
        <p:nvSpPr>
          <p:cNvPr id="6" name="矩形 5"/>
          <p:cNvSpPr/>
          <p:nvPr/>
        </p:nvSpPr>
        <p:spPr>
          <a:xfrm>
            <a:off x="6121101" y="2737421"/>
            <a:ext cx="4991547" cy="3139321"/>
          </a:xfrm>
          <a:prstGeom prst="rect">
            <a:avLst/>
          </a:prstGeom>
        </p:spPr>
        <p:txBody>
          <a:bodyPr wrap="square">
            <a:spAutoFit/>
          </a:bodyPr>
          <a:lstStyle/>
          <a:p>
            <a:r>
              <a:rPr lang="zh-CN" altLang="en-US" b="1" dirty="0" smtClean="0">
                <a:solidFill>
                  <a:schemeClr val="accent4"/>
                </a:solidFill>
              </a:rPr>
              <a:t>思路分析：</a:t>
            </a:r>
            <a:r>
              <a:rPr lang="zh-CN" altLang="en-US" b="1" dirty="0" smtClean="0">
                <a:solidFill>
                  <a:schemeClr val="accent1">
                    <a:lumMod val="60000"/>
                    <a:lumOff val="40000"/>
                  </a:schemeClr>
                </a:solidFill>
              </a:rPr>
              <a:t>该产品在未使用时为密封包装。撕开包装后，该商品中的成份即与空气发生化学反应释放热量。该商品用于粘贴在人的内衣上，起到发热、热敷、保暖等作用，也可起到加热保温等作用。该商品并没有治疗和预防疾病的作用，也并非用作医疗、外科、牙科或兽医用途。该商品是符合税则第六类其他品目未列名的化工产品的定义的。</a:t>
            </a:r>
            <a:endParaRPr lang="en-US" altLang="zh-CN" b="1" dirty="0" smtClean="0">
              <a:solidFill>
                <a:schemeClr val="accent1">
                  <a:lumMod val="60000"/>
                  <a:lumOff val="40000"/>
                </a:schemeClr>
              </a:solidFill>
            </a:endParaRPr>
          </a:p>
          <a:p>
            <a:endParaRPr lang="zh-CN" altLang="en-US" b="1" dirty="0" smtClean="0">
              <a:solidFill>
                <a:schemeClr val="accent1">
                  <a:lumMod val="60000"/>
                  <a:lumOff val="40000"/>
                </a:schemeClr>
              </a:solidFill>
            </a:endParaRPr>
          </a:p>
          <a:p>
            <a:r>
              <a:rPr lang="zh-CN" altLang="en-US" b="1" dirty="0" smtClean="0">
                <a:solidFill>
                  <a:schemeClr val="accent1">
                    <a:lumMod val="60000"/>
                    <a:lumOff val="40000"/>
                  </a:schemeClr>
                </a:solidFill>
              </a:rPr>
              <a:t>如果对此分析还有疑问的同志，请参考海关总署</a:t>
            </a:r>
            <a:r>
              <a:rPr lang="en-US" altLang="zh-CN" b="1" dirty="0" smtClean="0">
                <a:solidFill>
                  <a:schemeClr val="accent1">
                    <a:lumMod val="60000"/>
                    <a:lumOff val="40000"/>
                  </a:schemeClr>
                </a:solidFill>
              </a:rPr>
              <a:t>Z2006-0216</a:t>
            </a:r>
            <a:r>
              <a:rPr lang="zh-CN" altLang="en-US" b="1" dirty="0" smtClean="0">
                <a:solidFill>
                  <a:schemeClr val="accent1">
                    <a:lumMod val="60000"/>
                    <a:lumOff val="40000"/>
                  </a:schemeClr>
                </a:solidFill>
              </a:rPr>
              <a:t>号归类决定。</a:t>
            </a:r>
            <a:endParaRPr lang="zh-CN" altLang="en-US" b="1"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7" name="矩形 6"/>
          <p:cNvSpPr/>
          <p:nvPr/>
        </p:nvSpPr>
        <p:spPr>
          <a:xfrm>
            <a:off x="4307484" y="710003"/>
            <a:ext cx="3814521" cy="646331"/>
          </a:xfrm>
          <a:prstGeom prst="rect">
            <a:avLst/>
          </a:prstGeom>
          <a:noFill/>
        </p:spPr>
        <p:txBody>
          <a:bodyPr wrap="square" lIns="91440" tIns="45720" rIns="91440" bIns="45720">
            <a:spAutoFit/>
          </a:bodyPr>
          <a:lstStyle/>
          <a:p>
            <a:pPr algn="ctr"/>
            <a:r>
              <a:rPr lang="zh-CN" altLang="en-US" sz="3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自暖袋（暖手包）</a:t>
            </a:r>
            <a:endParaRPr lang="zh-CN" altLang="en-US" sz="3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9" name="矩形 8"/>
          <p:cNvSpPr/>
          <p:nvPr/>
        </p:nvSpPr>
        <p:spPr>
          <a:xfrm>
            <a:off x="1097280" y="1697932"/>
            <a:ext cx="10241280" cy="646331"/>
          </a:xfrm>
          <a:prstGeom prst="rect">
            <a:avLst/>
          </a:prstGeom>
        </p:spPr>
        <p:txBody>
          <a:bodyPr wrap="square">
            <a:spAutoFit/>
          </a:bodyPr>
          <a:lstStyle/>
          <a:p>
            <a:r>
              <a:rPr lang="zh-CN" altLang="en-US" b="1" dirty="0" smtClean="0">
                <a:solidFill>
                  <a:schemeClr val="accent1">
                    <a:lumMod val="60000"/>
                    <a:lumOff val="40000"/>
                  </a:schemeClr>
                </a:solidFill>
              </a:rPr>
              <a:t>        光靠一个铁片拨动就可以将这个东西变热？肯定是某种化学反应，究竟是什么在搞鬼呢？小编查找相关资料，最后确定是下图的东东：</a:t>
            </a:r>
            <a:endParaRPr lang="zh-CN" altLang="en-US" b="1" dirty="0">
              <a:solidFill>
                <a:schemeClr val="accent1">
                  <a:lumMod val="60000"/>
                  <a:lumOff val="40000"/>
                </a:schemeClr>
              </a:solidFill>
            </a:endParaRPr>
          </a:p>
        </p:txBody>
      </p:sp>
      <p:pic>
        <p:nvPicPr>
          <p:cNvPr id="94213" name="Picture 5"/>
          <p:cNvPicPr>
            <a:picLocks noChangeAspect="1" noChangeArrowheads="1"/>
          </p:cNvPicPr>
          <p:nvPr/>
        </p:nvPicPr>
        <p:blipFill>
          <a:blip r:embed="rId3" cstate="print"/>
          <a:srcRect/>
          <a:stretch>
            <a:fillRect/>
          </a:stretch>
        </p:blipFill>
        <p:spPr bwMode="auto">
          <a:xfrm>
            <a:off x="3230825" y="2558695"/>
            <a:ext cx="6677025" cy="3590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93186" name="Picture 2" descr="http://img.fht360.com/content/image/20160514/23bf395c961a4402ad572320583047dd.jpg"/>
          <p:cNvPicPr>
            <a:picLocks noChangeAspect="1" noChangeArrowheads="1"/>
          </p:cNvPicPr>
          <p:nvPr/>
        </p:nvPicPr>
        <p:blipFill>
          <a:blip r:embed="rId3" cstate="print"/>
          <a:srcRect/>
          <a:stretch>
            <a:fillRect/>
          </a:stretch>
        </p:blipFill>
        <p:spPr bwMode="auto">
          <a:xfrm>
            <a:off x="1148865" y="1167147"/>
            <a:ext cx="4115210" cy="3497929"/>
          </a:xfrm>
          <a:prstGeom prst="rect">
            <a:avLst/>
          </a:prstGeom>
          <a:noFill/>
        </p:spPr>
      </p:pic>
      <p:sp>
        <p:nvSpPr>
          <p:cNvPr id="93187" name="Rectangle 3"/>
          <p:cNvSpPr>
            <a:spLocks noChangeArrowheads="1"/>
          </p:cNvSpPr>
          <p:nvPr/>
        </p:nvSpPr>
        <p:spPr bwMode="auto">
          <a:xfrm>
            <a:off x="5443369" y="1058221"/>
            <a:ext cx="6095615"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小编当时就想到，光靠一个铁片拨动就可以将这个东西变热？肯定是某种化学反应，究竟是什么在搞鬼呢？小编查找相关资料，最后确定是</a:t>
            </a:r>
            <a:r>
              <a:rPr lang="zh-CN" altLang="en-US" b="1" dirty="0" smtClean="0">
                <a:solidFill>
                  <a:schemeClr val="accent1">
                    <a:lumMod val="60000"/>
                    <a:lumOff val="40000"/>
                  </a:schemeClr>
                </a:solidFill>
                <a:latin typeface="+mn-ea"/>
                <a:cs typeface="宋体" pitchFamily="2" charset="-122"/>
              </a:rPr>
              <a:t>右图的东西</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  </a:t>
            </a:r>
            <a:b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br>
            <a:endParaRPr kumimoji="0" lang="zh-CN" b="1" i="0" u="none" strike="noStrike" cap="none" normalizeH="0" baseline="0" dirty="0" smtClean="0">
              <a:ln>
                <a:noFill/>
              </a:ln>
              <a:solidFill>
                <a:schemeClr val="accent1">
                  <a:lumMod val="60000"/>
                  <a:lumOff val="40000"/>
                </a:schemeClr>
              </a:solidFill>
              <a:effectLst/>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醋酸钠即乙酸钠（</a:t>
            </a:r>
            <a:r>
              <a:rPr kumimoji="0" lang="zh-CN" altLang="zh-CN" b="1" i="0" u="none" strike="noStrike" cap="none" normalizeH="0" baseline="0" dirty="0" smtClean="0">
                <a:ln>
                  <a:noFill/>
                </a:ln>
                <a:solidFill>
                  <a:schemeClr val="accent1">
                    <a:lumMod val="60000"/>
                    <a:lumOff val="40000"/>
                  </a:schemeClr>
                </a:solidFill>
                <a:effectLst/>
                <a:latin typeface="+mn-ea"/>
                <a:cs typeface="Tahoma" pitchFamily="34" charset="0"/>
              </a:rPr>
              <a:t>CH3COONa</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 ，是无色无味的结晶体，在空气中可被风化，可燃。易溶于水，微溶于乙醇，不溶于乙醚。</a:t>
            </a:r>
            <a:r>
              <a:rPr kumimoji="0" lang="zh-CN" altLang="zh-CN" b="1" i="0" u="none" strike="noStrike" cap="none" normalizeH="0" baseline="0" dirty="0" smtClean="0">
                <a:ln>
                  <a:noFill/>
                </a:ln>
                <a:solidFill>
                  <a:schemeClr val="accent1">
                    <a:lumMod val="60000"/>
                    <a:lumOff val="40000"/>
                  </a:schemeClr>
                </a:solidFill>
                <a:effectLst/>
                <a:latin typeface="+mn-ea"/>
                <a:cs typeface="Tahoma" pitchFamily="34" charset="0"/>
              </a:rPr>
              <a:t>123</a:t>
            </a:r>
            <a:r>
              <a:rPr kumimoji="0" lang="zh-CN" altLang="zh-CN" b="1" i="0" u="none" strike="noStrike" cap="none" normalizeH="0" baseline="0" dirty="0" smtClean="0">
                <a:ln>
                  <a:noFill/>
                </a:ln>
                <a:solidFill>
                  <a:schemeClr val="accent1">
                    <a:lumMod val="60000"/>
                    <a:lumOff val="40000"/>
                  </a:schemeClr>
                </a:solidFill>
                <a:effectLst/>
                <a:latin typeface="+mn-ea"/>
                <a:cs typeface="宋体" pitchFamily="2" charset="-122"/>
              </a:rPr>
              <a:t>℃</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时失去结晶水。但是通常湿法制取的有醋酸的味道。水中发生水解。呈碱性。</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有人可能就会问了：“你刚才上面说的是固态醋酸钠呀！怎么能说就是暖手袋里面的东西呢”？小编早就会想到有人会问这个问题，所以请往下看↓↓↓</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暖手袋中的溶液为</a:t>
            </a:r>
            <a:r>
              <a:rPr kumimoji="0" lang="zh-CN" b="1" i="1" u="none" strike="noStrike" cap="none" normalizeH="0" baseline="0" dirty="0" smtClean="0">
                <a:ln>
                  <a:noFill/>
                </a:ln>
                <a:solidFill>
                  <a:srgbClr val="FF0000"/>
                </a:solidFill>
                <a:effectLst/>
                <a:latin typeface="+mn-ea"/>
                <a:cs typeface="宋体" pitchFamily="2" charset="-122"/>
              </a:rPr>
              <a:t>过饱和醋酸钠溶液</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a:t>
            </a:r>
          </a:p>
        </p:txBody>
      </p:sp>
      <p:sp>
        <p:nvSpPr>
          <p:cNvPr id="93188" name="AutoShape 4" descr="http://mmbiz.qpic.cn/mmbiz_jpg/PqYMnlj78pOcn5I0UwVD6Kb0IRgic9b3fDKTJbNNZIKEyyuwicPX6icJtvhgxKaptwXLibN7RLBFicOk4SeibYNiaP5KQ/640?wx_fmt=jpeg&amp;tp=webp&amp;wxfrom=5&amp;wx_lazy=1"/>
          <p:cNvSpPr>
            <a:spLocks noChangeAspect="1" noChangeArrowheads="1"/>
          </p:cNvSpPr>
          <p:nvPr/>
        </p:nvSpPr>
        <p:spPr bwMode="auto">
          <a:xfrm>
            <a:off x="133350" y="-268288"/>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1075763" y="4824403"/>
            <a:ext cx="10359614" cy="1477328"/>
          </a:xfrm>
          <a:prstGeom prst="rect">
            <a:avLst/>
          </a:prstGeom>
        </p:spPr>
        <p:txBody>
          <a:bodyPr wrap="square">
            <a:spAutoFit/>
          </a:bodyPr>
          <a:lstStyle/>
          <a:p>
            <a:r>
              <a:rPr lang="zh-CN" altLang="en-US" b="1" dirty="0" smtClean="0">
                <a:solidFill>
                  <a:schemeClr val="accent1">
                    <a:lumMod val="60000"/>
                    <a:lumOff val="40000"/>
                  </a:schemeClr>
                </a:solidFill>
              </a:rPr>
              <a:t>当过饱和的醋酸钠溶液收到铁片的震动时就会发生结晶放热现象。而且，当暖手袋不热了之后还可将其还原为</a:t>
            </a:r>
            <a:r>
              <a:rPr lang="zh-CN" altLang="en-US" b="1" i="1" dirty="0" smtClean="0">
                <a:solidFill>
                  <a:srgbClr val="FF0000"/>
                </a:solidFill>
              </a:rPr>
              <a:t>过饱和的醋酸钠溶液</a:t>
            </a:r>
            <a:r>
              <a:rPr lang="zh-CN" altLang="en-US" b="1" dirty="0" smtClean="0">
                <a:solidFill>
                  <a:schemeClr val="accent1">
                    <a:lumMod val="60000"/>
                    <a:lumOff val="40000"/>
                  </a:schemeClr>
                </a:solidFill>
              </a:rPr>
              <a:t>重复使用。那么什么是过饱和溶液呢？又为什么会结晶呢？</a:t>
            </a:r>
          </a:p>
          <a:p>
            <a:r>
              <a:rPr lang="en-US" altLang="zh-CN" b="1" dirty="0" smtClean="0">
                <a:solidFill>
                  <a:srgbClr val="FF0000"/>
                </a:solidFill>
              </a:rPr>
              <a:t>Ⅰ</a:t>
            </a:r>
            <a:r>
              <a:rPr lang="zh-CN" altLang="en-US" b="1" dirty="0" smtClean="0">
                <a:solidFill>
                  <a:srgbClr val="FF0000"/>
                </a:solidFill>
              </a:rPr>
              <a:t>过饱和溶液：</a:t>
            </a:r>
            <a:r>
              <a:rPr lang="zh-CN" altLang="en-US" b="1" dirty="0" smtClean="0">
                <a:solidFill>
                  <a:schemeClr val="accent1">
                    <a:lumMod val="60000"/>
                    <a:lumOff val="40000"/>
                  </a:schemeClr>
                </a:solidFill>
              </a:rPr>
              <a:t>过饱和仅仅只是一种特殊状态，与醋酸性质完全相同。在一定温度、压力下，当溶液中溶质的浓度已超过该温度、压力下溶质的溶解度，而溶质仍不析出的现象叫过饱和现象，此时的溶液称为过饱和溶液。</a:t>
            </a:r>
            <a:endParaRPr lang="zh-CN" altLang="en-US" b="1"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7" name="矩形 6"/>
          <p:cNvSpPr/>
          <p:nvPr/>
        </p:nvSpPr>
        <p:spPr>
          <a:xfrm>
            <a:off x="1108037" y="1087446"/>
            <a:ext cx="10219765" cy="923330"/>
          </a:xfrm>
          <a:prstGeom prst="rect">
            <a:avLst/>
          </a:prstGeom>
        </p:spPr>
        <p:txBody>
          <a:bodyPr wrap="square">
            <a:spAutoFit/>
          </a:bodyPr>
          <a:lstStyle/>
          <a:p>
            <a:r>
              <a:rPr lang="en-US" altLang="zh-CN" b="1" dirty="0" smtClean="0">
                <a:solidFill>
                  <a:srgbClr val="FF0000"/>
                </a:solidFill>
              </a:rPr>
              <a:t>Ⅱ</a:t>
            </a:r>
            <a:r>
              <a:rPr lang="zh-CN" altLang="en-US" b="1" dirty="0" smtClean="0">
                <a:solidFill>
                  <a:srgbClr val="FF0000"/>
                </a:solidFill>
              </a:rPr>
              <a:t>过饱和溶液结晶：</a:t>
            </a:r>
            <a:r>
              <a:rPr lang="zh-CN" altLang="en-US" b="1" dirty="0" smtClean="0">
                <a:solidFill>
                  <a:schemeClr val="accent1">
                    <a:lumMod val="60000"/>
                    <a:lumOff val="40000"/>
                  </a:schemeClr>
                </a:solidFill>
              </a:rPr>
              <a:t>过饱和溶液是处于不平衡的状态，是不稳定的，若受到振动或者加入溶质的晶体，则溶液里过量的溶质就会析出而成为饱和溶液，即转化为稳定状态，这说明过饱和溶液没有饱和溶液稳定，但还有一定的稳定性。因此，这种状态又叫 介稳状态。</a:t>
            </a:r>
            <a:endParaRPr lang="zh-CN" altLang="en-US" b="1" dirty="0">
              <a:solidFill>
                <a:schemeClr val="accent1">
                  <a:lumMod val="60000"/>
                  <a:lumOff val="40000"/>
                </a:schemeClr>
              </a:solidFill>
            </a:endParaRPr>
          </a:p>
        </p:txBody>
      </p:sp>
      <p:sp>
        <p:nvSpPr>
          <p:cNvPr id="92161" name="Rectangle 1"/>
          <p:cNvSpPr>
            <a:spLocks noChangeArrowheads="1"/>
          </p:cNvSpPr>
          <p:nvPr/>
        </p:nvSpPr>
        <p:spPr bwMode="auto">
          <a:xfrm>
            <a:off x="1086521" y="2137714"/>
            <a:ext cx="10069159"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accent1">
                    <a:lumMod val="60000"/>
                    <a:lumOff val="40000"/>
                  </a:schemeClr>
                </a:solidFill>
                <a:effectLst/>
                <a:latin typeface="+mn-ea"/>
                <a:cs typeface="宋体" pitchFamily="2" charset="-122"/>
              </a:rPr>
              <a:t>    </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说了那么多这又和归类有什么关系呢？当然有关系，上面所说的醋酸钠是已有化学定义的有机化合物。</a:t>
            </a:r>
            <a:endParaRPr kumimoji="0" lang="en-US" altLang="zh-CN" b="1" i="0" u="none" strike="noStrike" cap="none" normalizeH="0" baseline="0" dirty="0" smtClean="0">
              <a:ln>
                <a:noFill/>
              </a:ln>
              <a:solidFill>
                <a:schemeClr val="accent1">
                  <a:lumMod val="60000"/>
                  <a:lumOff val="40000"/>
                </a:schemeClr>
              </a:solidFill>
              <a:effectLst/>
              <a:latin typeface="+mn-ea"/>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1" i="0" u="none" strike="noStrike" cap="none" normalizeH="0" baseline="0" dirty="0" smtClean="0">
              <a:ln>
                <a:noFill/>
              </a:ln>
              <a:solidFill>
                <a:schemeClr val="accent1">
                  <a:lumMod val="60000"/>
                  <a:lumOff val="40000"/>
                </a:schemeClr>
              </a:solidFill>
              <a:effectLst/>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4"/>
                </a:solidFill>
                <a:latin typeface="+mn-ea"/>
                <a:cs typeface="宋体" pitchFamily="2" charset="-122"/>
              </a:rPr>
              <a:t>经查阅</a:t>
            </a:r>
            <a:r>
              <a:rPr kumimoji="0" lang="zh-CN" altLang="zh-CN" b="1" i="0" u="none" strike="noStrike" cap="none" normalizeH="0" baseline="0" dirty="0" smtClean="0">
                <a:ln>
                  <a:noFill/>
                </a:ln>
                <a:solidFill>
                  <a:schemeClr val="accent4"/>
                </a:solidFill>
                <a:latin typeface="+mn-ea"/>
                <a:cs typeface="宋体" pitchFamily="2" charset="-122"/>
              </a:rPr>
              <a:t>《</a:t>
            </a:r>
            <a:r>
              <a:rPr kumimoji="0" lang="zh-CN" b="1" i="0" u="none" strike="noStrike" cap="none" normalizeH="0" baseline="0" dirty="0" smtClean="0">
                <a:ln>
                  <a:noFill/>
                </a:ln>
                <a:solidFill>
                  <a:schemeClr val="accent4"/>
                </a:solidFill>
                <a:latin typeface="+mn-ea"/>
                <a:cs typeface="宋体" pitchFamily="2" charset="-122"/>
              </a:rPr>
              <a:t>税则</a:t>
            </a:r>
            <a:r>
              <a:rPr kumimoji="0" lang="zh-CN" altLang="zh-CN" b="1" i="0" u="none" strike="noStrike" cap="none" normalizeH="0" baseline="0" dirty="0" smtClean="0">
                <a:ln>
                  <a:noFill/>
                </a:ln>
                <a:solidFill>
                  <a:schemeClr val="accent4"/>
                </a:solidFill>
                <a:latin typeface="+mn-ea"/>
                <a:cs typeface="宋体" pitchFamily="2" charset="-122"/>
              </a:rPr>
              <a:t>》</a:t>
            </a:r>
            <a:r>
              <a:rPr kumimoji="0" lang="zh-CN" b="1" i="0" u="none" strike="noStrike" cap="none" normalizeH="0" baseline="0" dirty="0" smtClean="0">
                <a:ln>
                  <a:noFill/>
                </a:ln>
                <a:solidFill>
                  <a:schemeClr val="accent4"/>
                </a:solidFill>
                <a:latin typeface="+mn-ea"/>
                <a:cs typeface="宋体" pitchFamily="2" charset="-122"/>
              </a:rPr>
              <a:t>第二十九章章注一（一）、（四）有以下规定：</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4"/>
                </a:solidFill>
                <a:latin typeface="+mn-ea"/>
                <a:cs typeface="宋体" pitchFamily="2" charset="-122"/>
              </a:rPr>
              <a:t>一、除条文另有规定的以外，本章各品目只适用于：</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4"/>
                </a:solidFill>
                <a:latin typeface="+mn-ea"/>
                <a:cs typeface="宋体" pitchFamily="2" charset="-122"/>
              </a:rPr>
              <a:t>（一）单独的已有化学定义的有机化合物，不论是否含有杂质；</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4"/>
                </a:solidFill>
                <a:latin typeface="+mn-ea"/>
                <a:cs typeface="宋体" pitchFamily="2" charset="-122"/>
              </a:rPr>
              <a:t>（四）上述（一）、（二）、（三）款产品的水溶液；</a:t>
            </a:r>
            <a:endParaRPr kumimoji="0" lang="en-US" altLang="zh-CN" b="1" i="0" u="none" strike="noStrike" cap="none" normalizeH="0" baseline="0" dirty="0" smtClean="0">
              <a:ln>
                <a:noFill/>
              </a:ln>
              <a:solidFill>
                <a:schemeClr val="accent4"/>
              </a:solidFill>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b="1" i="0" u="none" strike="noStrike" cap="none" normalizeH="0" baseline="0" dirty="0" smtClean="0">
              <a:ln>
                <a:noFill/>
              </a:ln>
              <a:solidFill>
                <a:schemeClr val="accent4"/>
              </a:solidFill>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4"/>
                </a:solidFill>
                <a:latin typeface="+mn-ea"/>
                <a:cs typeface="宋体" pitchFamily="2" charset="-122"/>
              </a:rPr>
              <a:t>品目注释</a:t>
            </a:r>
            <a:r>
              <a:rPr kumimoji="0" lang="zh-CN" altLang="zh-CN" b="1" i="0" u="none" strike="noStrike" cap="none" normalizeH="0" baseline="0" dirty="0" smtClean="0">
                <a:ln>
                  <a:noFill/>
                </a:ln>
                <a:solidFill>
                  <a:schemeClr val="accent4"/>
                </a:solidFill>
                <a:latin typeface="+mn-ea"/>
                <a:cs typeface="Tahoma" pitchFamily="34" charset="0"/>
              </a:rPr>
              <a:t>29.15</a:t>
            </a:r>
            <a:r>
              <a:rPr kumimoji="0" lang="zh-CN" b="1" i="0" u="none" strike="noStrike" cap="none" normalizeH="0" baseline="0" dirty="0" smtClean="0">
                <a:ln>
                  <a:noFill/>
                </a:ln>
                <a:solidFill>
                  <a:schemeClr val="accent4"/>
                </a:solidFill>
                <a:latin typeface="+mn-ea"/>
                <a:cs typeface="宋体" pitchFamily="2" charset="-122"/>
              </a:rPr>
              <a:t>的条文：</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4"/>
                </a:solidFill>
                <a:latin typeface="+mn-ea"/>
                <a:cs typeface="宋体" pitchFamily="2" charset="-122"/>
              </a:rPr>
              <a:t>二、乙酸（醋酸）（</a:t>
            </a:r>
            <a:r>
              <a:rPr kumimoji="0" lang="zh-CN" altLang="zh-CN" b="1" i="0" u="none" strike="noStrike" cap="none" normalizeH="0" baseline="0" dirty="0" smtClean="0">
                <a:ln>
                  <a:noFill/>
                </a:ln>
                <a:solidFill>
                  <a:schemeClr val="accent4"/>
                </a:solidFill>
                <a:latin typeface="+mn-ea"/>
                <a:cs typeface="宋体" pitchFamily="2" charset="-122"/>
              </a:rPr>
              <a:t>CH3COOH</a:t>
            </a:r>
            <a:r>
              <a:rPr kumimoji="0" lang="zh-CN" b="1" i="0" u="none" strike="noStrike" cap="none" normalizeH="0" baseline="0" dirty="0" smtClean="0">
                <a:ln>
                  <a:noFill/>
                </a:ln>
                <a:solidFill>
                  <a:schemeClr val="accent4"/>
                </a:solidFill>
                <a:latin typeface="+mn-ea"/>
                <a:cs typeface="宋体" pitchFamily="2" charset="-122"/>
              </a:rPr>
              <a:t>）及其盐和酯</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4"/>
                </a:solidFill>
                <a:latin typeface="+mn-ea"/>
                <a:cs typeface="宋体" pitchFamily="2" charset="-122"/>
              </a:rPr>
              <a:t>（二）主要的乙酸盐有：</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4"/>
                </a:solidFill>
                <a:latin typeface="+mn-ea"/>
                <a:cs typeface="宋体" pitchFamily="2" charset="-122"/>
              </a:rPr>
              <a:t>　　</a:t>
            </a:r>
            <a:r>
              <a:rPr kumimoji="0" lang="zh-CN" altLang="zh-CN" b="1" i="0" u="none" strike="noStrike" cap="none" normalizeH="0" baseline="0" dirty="0" smtClean="0">
                <a:ln>
                  <a:noFill/>
                </a:ln>
                <a:solidFill>
                  <a:schemeClr val="accent4"/>
                </a:solidFill>
                <a:latin typeface="+mn-ea"/>
                <a:cs typeface="宋体" pitchFamily="2" charset="-122"/>
              </a:rPr>
              <a:t>1</a:t>
            </a:r>
            <a:r>
              <a:rPr kumimoji="0" lang="zh-CN" b="1" i="0" u="none" strike="noStrike" cap="none" normalizeH="0" baseline="0" dirty="0" smtClean="0">
                <a:ln>
                  <a:noFill/>
                </a:ln>
                <a:solidFill>
                  <a:schemeClr val="accent4"/>
                </a:solidFill>
                <a:latin typeface="+mn-ea"/>
                <a:cs typeface="宋体" pitchFamily="2" charset="-122"/>
              </a:rPr>
              <a:t>．乙酸钠（</a:t>
            </a:r>
            <a:r>
              <a:rPr kumimoji="0" lang="zh-CN" altLang="zh-CN" b="1" i="0" u="none" strike="noStrike" cap="none" normalizeH="0" baseline="0" dirty="0" smtClean="0">
                <a:ln>
                  <a:noFill/>
                </a:ln>
                <a:solidFill>
                  <a:schemeClr val="accent4"/>
                </a:solidFill>
                <a:latin typeface="+mn-ea"/>
                <a:cs typeface="宋体" pitchFamily="2" charset="-122"/>
              </a:rPr>
              <a:t>CH3COONa</a:t>
            </a:r>
            <a:r>
              <a:rPr kumimoji="0" lang="zh-CN" b="1" i="0" u="none" strike="noStrike" cap="none" normalizeH="0" baseline="0" dirty="0" smtClean="0">
                <a:ln>
                  <a:noFill/>
                </a:ln>
                <a:solidFill>
                  <a:schemeClr val="accent4"/>
                </a:solidFill>
                <a:latin typeface="+mn-ea"/>
                <a:cs typeface="宋体" pitchFamily="2" charset="-122"/>
              </a:rPr>
              <a:t>），为无色无气味结晶体，或无水的白色或淡黄色粉末。用作媒染剂及用以制备多种化学产品。</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Tahoma" pitchFamily="34" charset="0"/>
              </a:rPr>
              <a:t>在确定最后的归类之前</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a:t>
            </a:r>
            <a:r>
              <a:rPr kumimoji="0" lang="zh-CN" b="1" i="0" u="none" strike="noStrike" cap="none" normalizeH="0" baseline="0" dirty="0" smtClean="0">
                <a:ln>
                  <a:noFill/>
                </a:ln>
                <a:solidFill>
                  <a:schemeClr val="accent1">
                    <a:lumMod val="60000"/>
                    <a:lumOff val="40000"/>
                  </a:schemeClr>
                </a:solidFill>
                <a:effectLst/>
                <a:latin typeface="+mn-ea"/>
                <a:cs typeface="Tahoma" pitchFamily="34" charset="0"/>
              </a:rPr>
              <a:t>解决大家的最后一个疑问</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91137" name="Rectangle 1"/>
          <p:cNvSpPr>
            <a:spLocks noChangeArrowheads="1"/>
          </p:cNvSpPr>
          <p:nvPr/>
        </p:nvSpPr>
        <p:spPr bwMode="auto">
          <a:xfrm>
            <a:off x="1097278" y="1236423"/>
            <a:ext cx="10219766"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Tahoma" pitchFamily="34" charset="0"/>
              </a:rPr>
              <a:t>在确定最后的归类之前</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a:t>
            </a:r>
            <a:r>
              <a:rPr kumimoji="0" lang="zh-CN" b="1" i="0" u="none" strike="noStrike" cap="none" normalizeH="0" baseline="0" dirty="0" smtClean="0">
                <a:ln>
                  <a:noFill/>
                </a:ln>
                <a:solidFill>
                  <a:schemeClr val="accent1">
                    <a:lumMod val="60000"/>
                    <a:lumOff val="40000"/>
                  </a:schemeClr>
                </a:solidFill>
                <a:effectLst/>
                <a:latin typeface="+mn-ea"/>
                <a:cs typeface="Tahoma" pitchFamily="34" charset="0"/>
              </a:rPr>
              <a:t>解决大家的最后一个疑问</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a:t>
            </a:r>
            <a:r>
              <a:rPr kumimoji="0" lang="zh-CN" b="1" i="0" u="none" strike="noStrike" cap="none" normalizeH="0" baseline="0" dirty="0" smtClean="0">
                <a:ln>
                  <a:noFill/>
                </a:ln>
                <a:solidFill>
                  <a:schemeClr val="accent1">
                    <a:lumMod val="60000"/>
                    <a:lumOff val="40000"/>
                  </a:schemeClr>
                </a:solidFill>
                <a:effectLst/>
                <a:latin typeface="+mn-ea"/>
                <a:cs typeface="Tahoma" pitchFamily="34" charset="0"/>
              </a:rPr>
              <a:t>暖手袋不是零售包装的吗</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a:t>
            </a:r>
            <a:r>
              <a:rPr kumimoji="0" lang="zh-CN" b="1" i="0" u="none" strike="noStrike" cap="none" normalizeH="0" baseline="0" dirty="0" smtClean="0">
                <a:ln>
                  <a:noFill/>
                </a:ln>
                <a:solidFill>
                  <a:schemeClr val="accent1">
                    <a:lumMod val="60000"/>
                    <a:lumOff val="40000"/>
                  </a:schemeClr>
                </a:solidFill>
                <a:effectLst/>
                <a:latin typeface="+mn-ea"/>
                <a:cs typeface="Tahoma" pitchFamily="34" charset="0"/>
              </a:rPr>
              <a:t>怎么能按原料归到</a:t>
            </a:r>
            <a:r>
              <a:rPr kumimoji="0" lang="zh-CN" altLang="zh-CN" b="1" i="0" u="none" strike="noStrike" cap="none" normalizeH="0" baseline="0" dirty="0" smtClean="0">
                <a:ln>
                  <a:noFill/>
                </a:ln>
                <a:solidFill>
                  <a:schemeClr val="accent1">
                    <a:lumMod val="60000"/>
                    <a:lumOff val="40000"/>
                  </a:schemeClr>
                </a:solidFill>
                <a:effectLst/>
                <a:latin typeface="+mn-ea"/>
                <a:cs typeface="宋体" pitchFamily="2" charset="-122"/>
              </a:rPr>
              <a:t>29</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章？</a:t>
            </a:r>
            <a:endParaRPr kumimoji="0" lang="en-US" altLang="zh-CN" b="1" i="0" u="none" strike="noStrike" cap="none" normalizeH="0" baseline="0" dirty="0" smtClean="0">
              <a:ln>
                <a:noFill/>
              </a:ln>
              <a:solidFill>
                <a:schemeClr val="accent1">
                  <a:lumMod val="60000"/>
                  <a:lumOff val="40000"/>
                </a:schemeClr>
              </a:solidFill>
              <a:effectLst/>
              <a:latin typeface="+mn-ea"/>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b="1" i="0" u="none" strike="noStrike" cap="none" normalizeH="0" baseline="0" dirty="0" smtClean="0">
              <a:ln>
                <a:noFill/>
              </a:ln>
              <a:solidFill>
                <a:schemeClr val="accent1">
                  <a:lumMod val="60000"/>
                  <a:lumOff val="40000"/>
                </a:schemeClr>
              </a:solidFill>
              <a:effectLst/>
              <a:latin typeface="+mn-ea"/>
              <a:cs typeface="宋体" pitchFamily="2" charset="-122"/>
            </a:endParaRPr>
          </a:p>
          <a:p>
            <a:pPr lvl="0" fontAlgn="base">
              <a:spcBef>
                <a:spcPct val="0"/>
              </a:spcBef>
              <a:spcAft>
                <a:spcPct val="0"/>
              </a:spcAft>
            </a:pPr>
            <a:r>
              <a:rPr lang="zh-CN" altLang="en-US" b="1" dirty="0" smtClean="0">
                <a:solidFill>
                  <a:schemeClr val="accent4"/>
                </a:solidFill>
              </a:rPr>
              <a:t>修正带归在</a:t>
            </a:r>
            <a:r>
              <a:rPr lang="en-US" altLang="zh-CN" b="1" dirty="0" smtClean="0">
                <a:solidFill>
                  <a:schemeClr val="accent4"/>
                </a:solidFill>
              </a:rPr>
              <a:t>38249020</a:t>
            </a:r>
            <a:r>
              <a:rPr lang="zh-CN" altLang="en-US" b="1" dirty="0" smtClean="0">
                <a:solidFill>
                  <a:schemeClr val="accent4"/>
                </a:solidFill>
              </a:rPr>
              <a:t>项下。</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
            </a:r>
            <a:b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br>
            <a:endParaRPr kumimoji="0" lang="zh-CN" b="1" i="0" u="none" strike="noStrike" cap="none" normalizeH="0" baseline="0" dirty="0" smtClean="0">
              <a:ln>
                <a:noFill/>
              </a:ln>
              <a:solidFill>
                <a:schemeClr val="accent1">
                  <a:lumMod val="60000"/>
                  <a:lumOff val="40000"/>
                </a:schemeClr>
              </a:solidFill>
              <a:effectLst/>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“修正带”主要起作用的白色颜料涂层，而且在品目注释</a:t>
            </a:r>
            <a:r>
              <a:rPr kumimoji="0" lang="zh-CN" altLang="zh-CN" b="1" i="0" u="none" strike="noStrike" cap="none" normalizeH="0" baseline="0" dirty="0" smtClean="0">
                <a:ln>
                  <a:noFill/>
                </a:ln>
                <a:solidFill>
                  <a:schemeClr val="accent1">
                    <a:lumMod val="60000"/>
                    <a:lumOff val="40000"/>
                  </a:schemeClr>
                </a:solidFill>
                <a:effectLst/>
                <a:latin typeface="+mn-ea"/>
                <a:cs typeface="Tahoma" pitchFamily="34" charset="0"/>
              </a:rPr>
              <a:t>38.24</a:t>
            </a: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中有规定：</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本品目包括：</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accent1">
                    <a:lumMod val="60000"/>
                    <a:lumOff val="40000"/>
                  </a:schemeClr>
                </a:solidFill>
                <a:effectLst/>
                <a:latin typeface="+mn-ea"/>
                <a:cs typeface="宋体" pitchFamily="2" charset="-122"/>
              </a:rPr>
              <a:t>（二十二）零售包装的修正带。这些产品为成卷的修正条，通常装在一个塑料分配器内，用于掩盖打字稿、手稿、复印件、胶印印刷品及类似品上的手写及打字错误或其他多余印记。这些产品的带长及带宽不一。修正条的表面有不透明的颜料涂层。使用时，用手将转印头压在需要修正的部分上。</a:t>
            </a:r>
            <a:endParaRPr kumimoji="0" lang="en-US" altLang="zh-CN" b="1" i="0" u="none" strike="noStrike" cap="none" normalizeH="0" baseline="0" dirty="0" smtClean="0">
              <a:ln>
                <a:noFill/>
              </a:ln>
              <a:solidFill>
                <a:schemeClr val="accent1">
                  <a:lumMod val="60000"/>
                  <a:lumOff val="40000"/>
                </a:schemeClr>
              </a:solidFill>
              <a:effectLst/>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b="1" i="0" u="none" strike="noStrike" cap="none" normalizeH="0" baseline="0" dirty="0" smtClean="0">
              <a:ln>
                <a:noFill/>
              </a:ln>
              <a:solidFill>
                <a:schemeClr val="accent1">
                  <a:lumMod val="60000"/>
                  <a:lumOff val="40000"/>
                </a:schemeClr>
              </a:solidFill>
              <a:effectLst/>
              <a:latin typeface="+mn-ea"/>
              <a:cs typeface="宋体" pitchFamily="2" charset="-122"/>
            </a:endParaRPr>
          </a:p>
          <a:p>
            <a:r>
              <a:rPr lang="zh-CN" altLang="en-US" b="1" dirty="0" smtClean="0">
                <a:solidFill>
                  <a:schemeClr val="accent1">
                    <a:lumMod val="60000"/>
                    <a:lumOff val="40000"/>
                  </a:schemeClr>
                </a:solidFill>
              </a:rPr>
              <a:t>既然是零售包装的修正带都归到了品目</a:t>
            </a:r>
            <a:r>
              <a:rPr lang="en-US" altLang="zh-CN" b="1" dirty="0" smtClean="0">
                <a:solidFill>
                  <a:schemeClr val="accent1">
                    <a:lumMod val="60000"/>
                    <a:lumOff val="40000"/>
                  </a:schemeClr>
                </a:solidFill>
              </a:rPr>
              <a:t>38.24</a:t>
            </a:r>
            <a:r>
              <a:rPr lang="zh-CN" altLang="en-US" b="1" dirty="0" smtClean="0">
                <a:solidFill>
                  <a:schemeClr val="accent1">
                    <a:lumMod val="60000"/>
                    <a:lumOff val="40000"/>
                  </a:schemeClr>
                </a:solidFill>
              </a:rPr>
              <a:t>，所以小编也认为是零售包装的过饱和醋酸钠溶液也是可以按照具体列名归入到品目</a:t>
            </a:r>
            <a:r>
              <a:rPr lang="en-US" altLang="zh-CN" b="1" dirty="0" smtClean="0">
                <a:solidFill>
                  <a:schemeClr val="accent1">
                    <a:lumMod val="60000"/>
                    <a:lumOff val="40000"/>
                  </a:schemeClr>
                </a:solidFill>
              </a:rPr>
              <a:t>29.15</a:t>
            </a:r>
            <a:r>
              <a:rPr lang="zh-CN" altLang="en-US" b="1" dirty="0" smtClean="0">
                <a:solidFill>
                  <a:schemeClr val="accent1">
                    <a:lumMod val="60000"/>
                    <a:lumOff val="40000"/>
                  </a:schemeClr>
                </a:solidFill>
              </a:rPr>
              <a:t>项下的。（品目</a:t>
            </a:r>
            <a:r>
              <a:rPr lang="en-US" altLang="zh-CN" b="1" dirty="0" smtClean="0">
                <a:solidFill>
                  <a:schemeClr val="accent1">
                    <a:lumMod val="60000"/>
                    <a:lumOff val="40000"/>
                  </a:schemeClr>
                </a:solidFill>
              </a:rPr>
              <a:t>29.15</a:t>
            </a:r>
            <a:r>
              <a:rPr lang="zh-CN" altLang="en-US" b="1" dirty="0" smtClean="0">
                <a:solidFill>
                  <a:schemeClr val="accent1">
                    <a:lumMod val="60000"/>
                    <a:lumOff val="40000"/>
                  </a:schemeClr>
                </a:solidFill>
              </a:rPr>
              <a:t>项下包括该产品的水溶液，具体请看第二十九章章注一（四））</a:t>
            </a:r>
          </a:p>
          <a:p>
            <a:r>
              <a:rPr lang="zh-CN" altLang="en-US" b="1" dirty="0" smtClean="0">
                <a:solidFill>
                  <a:schemeClr val="accent1">
                    <a:lumMod val="60000"/>
                    <a:lumOff val="40000"/>
                  </a:schemeClr>
                </a:solidFill>
              </a:rPr>
              <a:t>综合上述，根据归类总规则一及六，建议将其归入税则号列</a:t>
            </a:r>
            <a:r>
              <a:rPr lang="en-US" altLang="zh-CN" b="1" dirty="0" smtClean="0">
                <a:solidFill>
                  <a:schemeClr val="accent6">
                    <a:lumMod val="75000"/>
                  </a:schemeClr>
                </a:solidFill>
              </a:rPr>
              <a:t>2915.2190</a:t>
            </a:r>
            <a:r>
              <a:rPr lang="zh-CN" altLang="en-US" b="1" dirty="0" smtClean="0">
                <a:solidFill>
                  <a:schemeClr val="accent1">
                    <a:lumMod val="60000"/>
                    <a:lumOff val="40000"/>
                  </a:schemeClr>
                </a:solidFill>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b="1" i="0" u="none" strike="noStrike" cap="none" normalizeH="0" baseline="0" dirty="0" smtClean="0">
              <a:ln>
                <a:noFill/>
              </a:ln>
              <a:solidFill>
                <a:schemeClr val="accent1">
                  <a:lumMod val="60000"/>
                  <a:lumOff val="40000"/>
                </a:schemeClr>
              </a:solidFill>
              <a:effectLst/>
              <a:latin typeface="+mn-ea"/>
              <a:cs typeface="宋体" pitchFamily="2" charset="-122"/>
            </a:endParaRPr>
          </a:p>
        </p:txBody>
      </p:sp>
      <p:sp>
        <p:nvSpPr>
          <p:cNvPr id="91138" name="AutoShape 2" descr="http://mmbiz.qpic.cn/mmbiz_jpg/PqYMnlj78pOcn5I0UwVD6Kb0IRgic9b3f8BoXFcramZwicNbDkC1BYDuX3dwiaAibLVjkzuJhw2UwJClfUm5uHmhwQ/640?wx_fmt=jpeg&amp;tp=webp&amp;wxfrom=5&amp;wx_lazy=1"/>
          <p:cNvSpPr>
            <a:spLocks noChangeAspect="1" noChangeArrowheads="1"/>
          </p:cNvSpPr>
          <p:nvPr/>
        </p:nvSpPr>
        <p:spPr bwMode="auto">
          <a:xfrm>
            <a:off x="134938" y="-90488"/>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四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商检</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35282859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5" name="矩形 4"/>
          <p:cNvSpPr/>
          <p:nvPr/>
        </p:nvSpPr>
        <p:spPr>
          <a:xfrm>
            <a:off x="871369" y="2157897"/>
            <a:ext cx="10628555" cy="4154984"/>
          </a:xfrm>
          <a:prstGeom prst="rect">
            <a:avLst/>
          </a:prstGeom>
        </p:spPr>
        <p:txBody>
          <a:bodyPr wrap="square">
            <a:spAutoFit/>
          </a:bodyPr>
          <a:lstStyle/>
          <a:p>
            <a:pPr>
              <a:lnSpc>
                <a:spcPct val="150000"/>
              </a:lnSpc>
            </a:pPr>
            <a:r>
              <a:rPr lang="zh-CN" altLang="en-US" sz="1600" b="1" dirty="0" smtClean="0">
                <a:solidFill>
                  <a:schemeClr val="accent1">
                    <a:lumMod val="60000"/>
                    <a:lumOff val="40000"/>
                  </a:schemeClr>
                </a:solidFill>
              </a:rPr>
              <a:t>　　为规范、统一对加工贸易项下进口消耗性物料（以下简称“消耗性物料”）的管理，提高监管效能，现就有关事项公告如下：</a:t>
            </a:r>
          </a:p>
          <a:p>
            <a:pPr>
              <a:lnSpc>
                <a:spcPct val="150000"/>
              </a:lnSpc>
            </a:pPr>
            <a:r>
              <a:rPr lang="zh-CN" altLang="en-US" sz="1600" b="1" dirty="0" smtClean="0">
                <a:solidFill>
                  <a:schemeClr val="accent1">
                    <a:lumMod val="60000"/>
                    <a:lumOff val="40000"/>
                  </a:schemeClr>
                </a:solidFill>
              </a:rPr>
              <a:t>　　一、本公告所称消耗性物料，是指加工贸易企业为加工出口成品而进口，且为加工出口成品所必需，直接用于生产过程，但又完全不物化于成品中的物料。物化是指料件通过物理或化学的方式存在于成品中并构成商品基本特性的转化过程。 </a:t>
            </a:r>
          </a:p>
          <a:p>
            <a:pPr>
              <a:lnSpc>
                <a:spcPct val="150000"/>
              </a:lnSpc>
            </a:pPr>
            <a:r>
              <a:rPr lang="zh-CN" altLang="en-US" sz="1600" b="1" dirty="0" smtClean="0">
                <a:solidFill>
                  <a:schemeClr val="accent1">
                    <a:lumMod val="60000"/>
                    <a:lumOff val="40000"/>
                  </a:schemeClr>
                </a:solidFill>
              </a:rPr>
              <a:t>　　二、海关对消耗性物料按照保税方式进行监管。加工贸易企业进口消耗性物料，不受企业性质、贸易方式（进料加工、来料加工）、是否单独申报进口的限制。</a:t>
            </a:r>
          </a:p>
          <a:p>
            <a:pPr>
              <a:lnSpc>
                <a:spcPct val="150000"/>
              </a:lnSpc>
            </a:pPr>
            <a:r>
              <a:rPr lang="zh-CN" altLang="en-US" sz="1600" b="1" dirty="0" smtClean="0">
                <a:solidFill>
                  <a:schemeClr val="accent1">
                    <a:lumMod val="60000"/>
                    <a:lumOff val="40000"/>
                  </a:schemeClr>
                </a:solidFill>
              </a:rPr>
              <a:t>　　消耗性物料商品如因动态调整被增列入加工贸易禁止类商品目录的，按加工贸易禁止类商品进行管理，不实行保税监管。</a:t>
            </a:r>
          </a:p>
          <a:p>
            <a:pPr>
              <a:lnSpc>
                <a:spcPct val="150000"/>
              </a:lnSpc>
            </a:pPr>
            <a:r>
              <a:rPr lang="zh-CN" altLang="en-US" sz="1600" b="1" dirty="0" smtClean="0">
                <a:solidFill>
                  <a:schemeClr val="accent1">
                    <a:lumMod val="60000"/>
                    <a:lumOff val="40000"/>
                  </a:schemeClr>
                </a:solidFill>
              </a:rPr>
              <a:t>　　消耗性物料或其制成品转为内销的，海关对消耗性物料依法征收税款并且加征缓税利息。消耗性物料属于进口许可证件管理的，企业在内销时应提交进口许可证件。</a:t>
            </a:r>
            <a:endParaRPr lang="zh-CN" altLang="en-US" sz="1600" b="1" dirty="0">
              <a:solidFill>
                <a:schemeClr val="accent1">
                  <a:lumMod val="60000"/>
                  <a:lumOff val="40000"/>
                </a:schemeClr>
              </a:solidFill>
            </a:endParaRPr>
          </a:p>
        </p:txBody>
      </p:sp>
      <p:sp>
        <p:nvSpPr>
          <p:cNvPr id="7" name="云形标注 6"/>
          <p:cNvSpPr/>
          <p:nvPr/>
        </p:nvSpPr>
        <p:spPr>
          <a:xfrm>
            <a:off x="2979867" y="602430"/>
            <a:ext cx="4044875" cy="1323190"/>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560781" y="828338"/>
            <a:ext cx="3151991" cy="923330"/>
          </a:xfrm>
          <a:prstGeom prst="rect">
            <a:avLst/>
          </a:prstGeom>
          <a:noFill/>
        </p:spPr>
        <p:txBody>
          <a:bodyPr wrap="square" rtlCol="0">
            <a:spAutoFit/>
          </a:bodyPr>
          <a:lstStyle/>
          <a:p>
            <a:r>
              <a:rPr lang="zh-CN" altLang="en-US" b="1" dirty="0" smtClean="0">
                <a:solidFill>
                  <a:schemeClr val="accent2"/>
                </a:solidFill>
              </a:rPr>
              <a:t>海关总署公告</a:t>
            </a:r>
            <a:r>
              <a:rPr lang="en-US" altLang="zh-CN" b="1" dirty="0" smtClean="0">
                <a:solidFill>
                  <a:schemeClr val="accent2"/>
                </a:solidFill>
              </a:rPr>
              <a:t>2016</a:t>
            </a:r>
            <a:r>
              <a:rPr lang="zh-CN" altLang="en-US" b="1" dirty="0" smtClean="0">
                <a:solidFill>
                  <a:schemeClr val="accent2"/>
                </a:solidFill>
              </a:rPr>
              <a:t>年第</a:t>
            </a:r>
            <a:r>
              <a:rPr lang="en-US" altLang="zh-CN" b="1" dirty="0" smtClean="0">
                <a:solidFill>
                  <a:schemeClr val="accent2"/>
                </a:solidFill>
              </a:rPr>
              <a:t>67</a:t>
            </a:r>
            <a:r>
              <a:rPr lang="zh-CN" altLang="en-US" b="1" dirty="0" smtClean="0">
                <a:solidFill>
                  <a:schemeClr val="accent2"/>
                </a:solidFill>
              </a:rPr>
              <a:t>号（关于规范加工贸易项下进口消耗性物料管理的公告）</a:t>
            </a:r>
            <a:endParaRPr lang="zh-CN" altLang="en-US" b="1" dirty="0">
              <a:solidFill>
                <a:schemeClr val="accent2"/>
              </a:solidFill>
            </a:endParaRPr>
          </a:p>
        </p:txBody>
      </p:sp>
      <p:sp>
        <p:nvSpPr>
          <p:cNvPr id="9" name="椭圆 8"/>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03</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0" name="椭圆 9"/>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1" name="椭圆 10"/>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5" name="矩形 4"/>
          <p:cNvSpPr/>
          <p:nvPr/>
        </p:nvSpPr>
        <p:spPr>
          <a:xfrm>
            <a:off x="1185134" y="762017"/>
            <a:ext cx="9821732" cy="861774"/>
          </a:xfrm>
          <a:prstGeom prst="rect">
            <a:avLst/>
          </a:prstGeom>
        </p:spPr>
        <p:txBody>
          <a:bodyPr wrap="square">
            <a:spAutoFit/>
          </a:bodyPr>
          <a:lstStyle/>
          <a:p>
            <a:pPr algn="ctr"/>
            <a:r>
              <a:rPr lang="zh-CN" altLang="en-US" sz="3200" b="1" dirty="0" smtClean="0">
                <a:solidFill>
                  <a:schemeClr val="accent4"/>
                </a:solidFill>
              </a:rPr>
              <a:t>国家质量监督检验检疫总</a:t>
            </a:r>
            <a:r>
              <a:rPr lang="zh-CN" altLang="en-US" sz="3200" b="1" dirty="0" smtClean="0">
                <a:solidFill>
                  <a:schemeClr val="accent4"/>
                </a:solidFill>
              </a:rPr>
              <a:t>局</a:t>
            </a:r>
            <a:endParaRPr lang="en-US" altLang="zh-CN" sz="3200" b="1" dirty="0" smtClean="0">
              <a:solidFill>
                <a:schemeClr val="accent4"/>
              </a:solidFill>
            </a:endParaRPr>
          </a:p>
          <a:p>
            <a:pPr algn="ctr"/>
            <a:r>
              <a:rPr lang="en-US" altLang="zh-CN" b="1" dirty="0" smtClean="0">
                <a:solidFill>
                  <a:schemeClr val="accent4"/>
                </a:solidFill>
              </a:rPr>
              <a:t>《</a:t>
            </a:r>
            <a:r>
              <a:rPr lang="zh-CN" altLang="en-US" b="1" dirty="0" smtClean="0">
                <a:solidFill>
                  <a:schemeClr val="accent4"/>
                </a:solidFill>
              </a:rPr>
              <a:t>质检总局关于批准对龙山矿泉水等</a:t>
            </a:r>
            <a:r>
              <a:rPr lang="en-US" altLang="zh-CN" b="1" dirty="0" smtClean="0">
                <a:solidFill>
                  <a:schemeClr val="accent4"/>
                </a:solidFill>
              </a:rPr>
              <a:t>44</a:t>
            </a:r>
            <a:r>
              <a:rPr lang="zh-CN" altLang="en-US" b="1" dirty="0" smtClean="0">
                <a:solidFill>
                  <a:schemeClr val="accent4"/>
                </a:solidFill>
              </a:rPr>
              <a:t>个产品实施地理标志产品保护的公告</a:t>
            </a:r>
            <a:r>
              <a:rPr lang="en-US" altLang="zh-CN" b="1" dirty="0" smtClean="0">
                <a:solidFill>
                  <a:schemeClr val="accent4"/>
                </a:solidFill>
              </a:rPr>
              <a:t>》</a:t>
            </a:r>
            <a:r>
              <a:rPr lang="zh-CN" altLang="en-US" b="1" dirty="0" smtClean="0">
                <a:solidFill>
                  <a:schemeClr val="accent4"/>
                </a:solidFill>
              </a:rPr>
              <a:t>（</a:t>
            </a:r>
            <a:r>
              <a:rPr lang="en-US" altLang="zh-CN" b="1" dirty="0" smtClean="0">
                <a:solidFill>
                  <a:schemeClr val="accent4"/>
                </a:solidFill>
              </a:rPr>
              <a:t>2016</a:t>
            </a:r>
            <a:r>
              <a:rPr lang="zh-CN" altLang="en-US" b="1" dirty="0" smtClean="0">
                <a:solidFill>
                  <a:schemeClr val="accent4"/>
                </a:solidFill>
              </a:rPr>
              <a:t>年第</a:t>
            </a:r>
            <a:r>
              <a:rPr lang="en-US" altLang="zh-CN" b="1" dirty="0" smtClean="0">
                <a:solidFill>
                  <a:schemeClr val="accent4"/>
                </a:solidFill>
              </a:rPr>
              <a:t>112</a:t>
            </a:r>
            <a:r>
              <a:rPr lang="zh-CN" altLang="en-US" b="1" dirty="0" smtClean="0">
                <a:solidFill>
                  <a:schemeClr val="accent4"/>
                </a:solidFill>
              </a:rPr>
              <a:t>号） </a:t>
            </a:r>
            <a:endParaRPr lang="zh-CN" altLang="en-US" b="1" dirty="0">
              <a:solidFill>
                <a:schemeClr val="accent4"/>
              </a:solidFill>
            </a:endParaRPr>
          </a:p>
        </p:txBody>
      </p:sp>
      <p:sp>
        <p:nvSpPr>
          <p:cNvPr id="6" name="矩形 5"/>
          <p:cNvSpPr/>
          <p:nvPr/>
        </p:nvSpPr>
        <p:spPr>
          <a:xfrm>
            <a:off x="925158" y="1656678"/>
            <a:ext cx="10585527" cy="4770537"/>
          </a:xfrm>
          <a:prstGeom prst="rect">
            <a:avLst/>
          </a:prstGeom>
        </p:spPr>
        <p:txBody>
          <a:bodyPr wrap="square">
            <a:spAutoFit/>
          </a:bodyPr>
          <a:lstStyle/>
          <a:p>
            <a:endParaRPr lang="zh-CN" altLang="en-US" sz="1600" b="1" dirty="0" smtClean="0">
              <a:solidFill>
                <a:schemeClr val="bg2"/>
              </a:solidFill>
            </a:endParaRPr>
          </a:p>
          <a:p>
            <a:r>
              <a:rPr lang="zh-CN" altLang="en-US" sz="1600" b="1" dirty="0" smtClean="0">
                <a:solidFill>
                  <a:schemeClr val="bg2"/>
                </a:solidFill>
              </a:rPr>
              <a:t>         根</a:t>
            </a:r>
            <a:r>
              <a:rPr lang="zh-CN" altLang="en-US" sz="1600" b="1" dirty="0" smtClean="0">
                <a:solidFill>
                  <a:schemeClr val="bg2"/>
                </a:solidFill>
              </a:rPr>
              <a:t>据</a:t>
            </a:r>
            <a:r>
              <a:rPr lang="en-US" altLang="zh-CN" sz="1600" b="1" dirty="0" smtClean="0">
                <a:solidFill>
                  <a:schemeClr val="bg2"/>
                </a:solidFill>
              </a:rPr>
              <a:t>《</a:t>
            </a:r>
            <a:r>
              <a:rPr lang="zh-CN" altLang="en-US" sz="1600" b="1" dirty="0" smtClean="0">
                <a:solidFill>
                  <a:schemeClr val="bg2"/>
                </a:solidFill>
              </a:rPr>
              <a:t>地理标志产品保护规定</a:t>
            </a:r>
            <a:r>
              <a:rPr lang="en-US" altLang="zh-CN" sz="1600" b="1" dirty="0" smtClean="0">
                <a:solidFill>
                  <a:schemeClr val="bg2"/>
                </a:solidFill>
              </a:rPr>
              <a:t>》</a:t>
            </a:r>
            <a:r>
              <a:rPr lang="zh-CN" altLang="en-US" sz="1600" b="1" dirty="0" smtClean="0">
                <a:solidFill>
                  <a:schemeClr val="bg2"/>
                </a:solidFill>
              </a:rPr>
              <a:t>，质检总局组织专家对龙山矿泉水、达茂羊肉、武川莜面、炭泉小米、卧龙白蘑、东宁黑木耳、亚沟粘豆包、日照蓝莓、确山夏枯草、英山茶乡鸡、公安葡萄、长乐甜酒、沩山毛尖、鼎城茶油、祁阳石、长乐烧酒、西林火姜、柳江莲藕、英家大头菜、乐业猕猴桃、德保脐橙、岑溪古典鸡、黄姚黄精酒、龙州乌龙茶、金阳丝毛鸡、红白豆腐干、江油百合、长宁竹荪（长宁长裙竹荪）、三都水族马尾绣、禹谟醋、遵义杜仲、威宁荞麦、大方冬荪、妥乐白果、定边羊肉、富平羊奶粉、洽川乌鳢、民勤红枣、民勤枸杞、和田地毯、和田肉苁蓉、和田大枣、柯坪羊肉、古城酒共</a:t>
            </a:r>
            <a:r>
              <a:rPr lang="en-US" altLang="zh-CN" sz="1600" b="1" dirty="0" smtClean="0">
                <a:solidFill>
                  <a:schemeClr val="bg2"/>
                </a:solidFill>
              </a:rPr>
              <a:t>44</a:t>
            </a:r>
            <a:r>
              <a:rPr lang="zh-CN" altLang="en-US" sz="1600" b="1" dirty="0" smtClean="0">
                <a:solidFill>
                  <a:schemeClr val="bg2"/>
                </a:solidFill>
              </a:rPr>
              <a:t>个地理标志产品保护申请进行技术审查。经审查合格，批准上述产品为地理标志保护产品，自即日起实施保护</a:t>
            </a:r>
            <a:r>
              <a:rPr lang="zh-CN" altLang="en-US" sz="1600" b="1" dirty="0" smtClean="0">
                <a:solidFill>
                  <a:schemeClr val="bg2"/>
                </a:solidFill>
              </a:rPr>
              <a:t>。</a:t>
            </a:r>
            <a:endParaRPr lang="en-US" altLang="zh-CN" sz="1600" b="1" dirty="0" smtClean="0">
              <a:solidFill>
                <a:schemeClr val="bg2"/>
              </a:solidFill>
            </a:endParaRPr>
          </a:p>
          <a:p>
            <a:endParaRPr lang="en-US" altLang="zh-CN" sz="1600" b="1" dirty="0" smtClean="0">
              <a:solidFill>
                <a:schemeClr val="bg2"/>
              </a:solidFill>
            </a:endParaRPr>
          </a:p>
          <a:p>
            <a:r>
              <a:rPr lang="zh-CN" altLang="en-US" sz="1600" b="1" dirty="0" smtClean="0">
                <a:solidFill>
                  <a:schemeClr val="accent4"/>
                </a:solidFill>
              </a:rPr>
              <a:t>一、龙山矿泉</a:t>
            </a:r>
            <a:r>
              <a:rPr lang="zh-CN" altLang="en-US" sz="1600" b="1" dirty="0" smtClean="0">
                <a:solidFill>
                  <a:schemeClr val="accent4"/>
                </a:solidFill>
              </a:rPr>
              <a:t>水</a:t>
            </a:r>
            <a:endParaRPr lang="zh-CN" altLang="en-US" sz="1600" b="1" dirty="0" smtClean="0">
              <a:solidFill>
                <a:schemeClr val="accent4"/>
              </a:solidFill>
            </a:endParaRPr>
          </a:p>
          <a:p>
            <a:r>
              <a:rPr lang="zh-CN" altLang="en-US" sz="1600" b="1" dirty="0" smtClean="0">
                <a:solidFill>
                  <a:schemeClr val="bg2"/>
                </a:solidFill>
              </a:rPr>
              <a:t>（一）产地范围</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龙山矿泉水产地范围为北京市怀柔区桥梓镇北宅村现辖行政区域</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（二）专用标志使用</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龙山矿泉水产地范围内的生产者，可向北京市怀柔区质量技术监督局提出使用“地理标志产品专用标志”的申请，经北京市质量技术监督局审核，报质检总局核准后予以公告。龙山矿泉水的检测机构由北京市质量技术监督局在符合资质要求的检测机构中选定</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（三）质量技术要求（见附件</a:t>
            </a:r>
            <a:r>
              <a:rPr lang="en-US" altLang="zh-CN" sz="1600" b="1" dirty="0" smtClean="0">
                <a:solidFill>
                  <a:schemeClr val="bg2"/>
                </a:solidFill>
              </a:rPr>
              <a:t>1</a:t>
            </a:r>
            <a:r>
              <a:rPr lang="zh-CN" altLang="en-US" sz="1600" b="1" dirty="0" smtClean="0">
                <a:solidFill>
                  <a:schemeClr val="bg2"/>
                </a:solidFill>
              </a:rPr>
              <a:t>）。</a:t>
            </a:r>
          </a:p>
          <a:p>
            <a:endParaRPr lang="zh-CN" altLang="en-US" sz="1600" b="1" dirty="0" smtClean="0">
              <a:solidFill>
                <a:schemeClr val="bg2"/>
              </a:solidFill>
            </a:endParaRPr>
          </a:p>
          <a:p>
            <a:endParaRPr lang="zh-CN" altLang="en-US" sz="1600" b="1" dirty="0" smtClean="0">
              <a:solidFill>
                <a:schemeClr val="bg2"/>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968188" y="1053996"/>
            <a:ext cx="10574766" cy="5016758"/>
          </a:xfrm>
          <a:prstGeom prst="rect">
            <a:avLst/>
          </a:prstGeom>
        </p:spPr>
        <p:txBody>
          <a:bodyPr wrap="square">
            <a:spAutoFit/>
          </a:bodyPr>
          <a:lstStyle/>
          <a:p>
            <a:r>
              <a:rPr lang="zh-CN" altLang="en-US" sz="1600" b="1" dirty="0" smtClean="0">
                <a:solidFill>
                  <a:schemeClr val="accent4"/>
                </a:solidFill>
              </a:rPr>
              <a:t>二、达茂羊</a:t>
            </a:r>
            <a:r>
              <a:rPr lang="zh-CN" altLang="en-US" sz="1600" b="1" dirty="0" smtClean="0">
                <a:solidFill>
                  <a:schemeClr val="accent4"/>
                </a:solidFill>
              </a:rPr>
              <a:t>肉</a:t>
            </a:r>
            <a:endParaRPr lang="zh-CN" altLang="en-US" sz="1600" b="1" dirty="0" smtClean="0">
              <a:solidFill>
                <a:schemeClr val="accent4"/>
              </a:solidFill>
            </a:endParaRPr>
          </a:p>
          <a:p>
            <a:r>
              <a:rPr lang="zh-CN" altLang="en-US" sz="1600" b="1" dirty="0" smtClean="0">
                <a:solidFill>
                  <a:schemeClr val="bg2"/>
                </a:solidFill>
              </a:rPr>
              <a:t>（一）产地范围</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达茂羊肉产地范围为内蒙古自治区达茂联合旗满都拉镇、查干哈达苏木、巴音敖包苏木、希拉穆仁镇、明安镇、达尔汗苏木、巴音花镇、小文公乡、西河乡、乌克忽洞镇、百灵庙镇、石宝镇现辖行政区域</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（二）专用标志使用</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达茂羊肉产地范围内的生产者，可向达茂联合旗市场监督管理局提出使用“地理标志产品专用标志”的申请，经内蒙古自治区质量技术监督局审核，报质检总局核准后予以公告。达茂羊肉的检测机构由内蒙古自治区质量技术监督局在符合资质要求的检测机构中选定</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（三）质量技术要求（见附件</a:t>
            </a:r>
            <a:r>
              <a:rPr lang="en-US" altLang="zh-CN" sz="1600" b="1" dirty="0" smtClean="0">
                <a:solidFill>
                  <a:schemeClr val="bg2"/>
                </a:solidFill>
              </a:rPr>
              <a:t>2</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三、武川莜</a:t>
            </a:r>
            <a:r>
              <a:rPr lang="zh-CN" altLang="en-US" sz="1600" b="1" dirty="0" smtClean="0">
                <a:solidFill>
                  <a:schemeClr val="accent4"/>
                </a:solidFill>
              </a:rPr>
              <a:t>面</a:t>
            </a:r>
            <a:endParaRPr lang="zh-CN" altLang="en-US" sz="1600" b="1" dirty="0" smtClean="0">
              <a:solidFill>
                <a:schemeClr val="accent4"/>
              </a:solidFill>
            </a:endParaRPr>
          </a:p>
          <a:p>
            <a:r>
              <a:rPr lang="zh-CN" altLang="en-US" sz="1600" b="1" dirty="0" smtClean="0">
                <a:solidFill>
                  <a:schemeClr val="bg2"/>
                </a:solidFill>
              </a:rPr>
              <a:t>（一）产地范围</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武川莜面产地范围为内蒙古自治区武川县可可以力更镇、西乌兰不浪镇、哈乐镇、二份子乡、哈拉合少乡、得胜沟乡、大青山乡、上秃亥乡、耗赖山乡现辖行政区域</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（二）专用标志使用</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武川莜面产地范围内的生产者，可向武川县市场监督管理局提出使用“地理标</a:t>
            </a:r>
            <a:r>
              <a:rPr lang="zh-CN" altLang="en-US" sz="1600" b="1" dirty="0" smtClean="0">
                <a:solidFill>
                  <a:schemeClr val="bg2"/>
                </a:solidFill>
              </a:rPr>
              <a:t>志</a:t>
            </a:r>
            <a:endParaRPr lang="en-US" altLang="zh-CN" sz="1600" b="1" dirty="0" smtClean="0">
              <a:solidFill>
                <a:schemeClr val="bg2"/>
              </a:solidFill>
            </a:endParaRPr>
          </a:p>
          <a:p>
            <a:r>
              <a:rPr lang="zh-CN" altLang="en-US" sz="1600" b="1" dirty="0" smtClean="0">
                <a:solidFill>
                  <a:schemeClr val="bg2"/>
                </a:solidFill>
              </a:rPr>
              <a:t>产</a:t>
            </a:r>
            <a:r>
              <a:rPr lang="zh-CN" altLang="en-US" sz="1600" b="1" dirty="0" smtClean="0">
                <a:solidFill>
                  <a:schemeClr val="bg2"/>
                </a:solidFill>
              </a:rPr>
              <a:t>品专用标志”的申请，经内蒙古自治区质量技术监督局审核，报质检总局核</a:t>
            </a:r>
            <a:r>
              <a:rPr lang="zh-CN" altLang="en-US" sz="1600" b="1" dirty="0" smtClean="0">
                <a:solidFill>
                  <a:schemeClr val="bg2"/>
                </a:solidFill>
              </a:rPr>
              <a:t>准</a:t>
            </a:r>
            <a:endParaRPr lang="en-US" altLang="zh-CN" sz="1600" b="1" dirty="0" smtClean="0">
              <a:solidFill>
                <a:schemeClr val="bg2"/>
              </a:solidFill>
            </a:endParaRPr>
          </a:p>
          <a:p>
            <a:r>
              <a:rPr lang="zh-CN" altLang="en-US" sz="1600" b="1" dirty="0" smtClean="0">
                <a:solidFill>
                  <a:schemeClr val="bg2"/>
                </a:solidFill>
              </a:rPr>
              <a:t>后</a:t>
            </a:r>
            <a:r>
              <a:rPr lang="zh-CN" altLang="en-US" sz="1600" b="1" dirty="0" smtClean="0">
                <a:solidFill>
                  <a:schemeClr val="bg2"/>
                </a:solidFill>
              </a:rPr>
              <a:t>予以公告。武川莜面的检测机构由内蒙古自治区质量技术监督局在符合资质</a:t>
            </a:r>
            <a:r>
              <a:rPr lang="zh-CN" altLang="en-US" sz="1600" b="1" dirty="0" smtClean="0">
                <a:solidFill>
                  <a:schemeClr val="bg2"/>
                </a:solidFill>
              </a:rPr>
              <a:t>要</a:t>
            </a:r>
            <a:endParaRPr lang="en-US" altLang="zh-CN" sz="1600" b="1" dirty="0" smtClean="0">
              <a:solidFill>
                <a:schemeClr val="bg2"/>
              </a:solidFill>
            </a:endParaRPr>
          </a:p>
          <a:p>
            <a:r>
              <a:rPr lang="zh-CN" altLang="en-US" sz="1600" b="1" dirty="0" smtClean="0">
                <a:solidFill>
                  <a:schemeClr val="bg2"/>
                </a:solidFill>
              </a:rPr>
              <a:t>求</a:t>
            </a:r>
            <a:r>
              <a:rPr lang="zh-CN" altLang="en-US" sz="1600" b="1" dirty="0" smtClean="0">
                <a:solidFill>
                  <a:schemeClr val="bg2"/>
                </a:solidFill>
              </a:rPr>
              <a:t>的检测机构中选定</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（三）质量技术要求（见附件</a:t>
            </a:r>
            <a:r>
              <a:rPr lang="en-US" altLang="zh-CN" sz="1600" b="1" dirty="0" smtClean="0">
                <a:solidFill>
                  <a:schemeClr val="bg2"/>
                </a:solidFill>
              </a:rPr>
              <a:t>3</a:t>
            </a:r>
            <a:r>
              <a:rPr lang="zh-CN" altLang="en-US" sz="1600" b="1" dirty="0" smtClean="0">
                <a:solidFill>
                  <a:schemeClr val="bg2"/>
                </a:solidFill>
              </a:rPr>
              <a:t>）。</a:t>
            </a:r>
            <a:endParaRPr lang="zh-CN" altLang="en-US" sz="1600" b="1" dirty="0">
              <a:solidFill>
                <a:schemeClr val="bg2"/>
              </a:solidFill>
            </a:endParaRPr>
          </a:p>
        </p:txBody>
      </p:sp>
      <p:pic>
        <p:nvPicPr>
          <p:cNvPr id="22529" name="Picture 1"/>
          <p:cNvPicPr>
            <a:picLocks noChangeAspect="1" noChangeArrowheads="1"/>
          </p:cNvPicPr>
          <p:nvPr/>
        </p:nvPicPr>
        <p:blipFill>
          <a:blip r:embed="rId3" cstate="print"/>
          <a:srcRect/>
          <a:stretch>
            <a:fillRect/>
          </a:stretch>
        </p:blipFill>
        <p:spPr bwMode="auto">
          <a:xfrm>
            <a:off x="8470695" y="4589425"/>
            <a:ext cx="2867025" cy="172402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000461" y="988099"/>
            <a:ext cx="10402645" cy="4770537"/>
          </a:xfrm>
          <a:prstGeom prst="rect">
            <a:avLst/>
          </a:prstGeom>
        </p:spPr>
        <p:txBody>
          <a:bodyPr wrap="square">
            <a:spAutoFit/>
          </a:bodyPr>
          <a:lstStyle/>
          <a:p>
            <a:r>
              <a:rPr lang="zh-CN" altLang="en-US" sz="1600" b="1" dirty="0" smtClean="0">
                <a:solidFill>
                  <a:schemeClr val="accent4"/>
                </a:solidFill>
              </a:rPr>
              <a:t>四、炭泉小</a:t>
            </a:r>
            <a:r>
              <a:rPr lang="zh-CN" altLang="en-US" sz="1600" b="1" dirty="0" smtClean="0">
                <a:solidFill>
                  <a:schemeClr val="accent4"/>
                </a:solidFill>
              </a:rPr>
              <a:t>米</a:t>
            </a:r>
            <a:endParaRPr lang="zh-CN" altLang="en-US" sz="1600" b="1" dirty="0" smtClean="0">
              <a:solidFill>
                <a:schemeClr val="accent4"/>
              </a:solidFill>
            </a:endParaRPr>
          </a:p>
          <a:p>
            <a:r>
              <a:rPr lang="zh-CN" altLang="en-US" sz="1600" b="1" dirty="0" smtClean="0">
                <a:solidFill>
                  <a:schemeClr val="bg2"/>
                </a:solidFill>
              </a:rPr>
              <a:t>（一）产地范围。</a:t>
            </a:r>
          </a:p>
          <a:p>
            <a:r>
              <a:rPr lang="zh-CN" altLang="en-US" sz="1600" b="1" dirty="0" smtClean="0">
                <a:solidFill>
                  <a:schemeClr val="bg2"/>
                </a:solidFill>
              </a:rPr>
              <a:t>炭泉小米产地范围为吉林省松原市长岭县前进乡、三县堡乡、新安镇、前七号镇、大兴镇现辖行政区域。</a:t>
            </a:r>
          </a:p>
          <a:p>
            <a:r>
              <a:rPr lang="zh-CN" altLang="en-US" sz="1600" b="1" dirty="0" smtClean="0">
                <a:solidFill>
                  <a:schemeClr val="bg2"/>
                </a:solidFill>
              </a:rPr>
              <a:t>（二）专用标志使用。</a:t>
            </a:r>
          </a:p>
          <a:p>
            <a:r>
              <a:rPr lang="zh-CN" altLang="en-US" sz="1600" b="1" dirty="0" smtClean="0">
                <a:solidFill>
                  <a:schemeClr val="bg2"/>
                </a:solidFill>
              </a:rPr>
              <a:t>炭泉小米产地范围内的生产者，可向长岭县市场监督管理局提出使用“地理标志产品专用标志”的申请，经吉林省质量技术监督局审核，报质检总局核准后予以公告。炭泉小米的检测机构由吉林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4</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五、卧龙白蘑</a:t>
            </a:r>
          </a:p>
          <a:p>
            <a:r>
              <a:rPr lang="zh-CN" altLang="en-US" sz="1600" b="1" dirty="0" smtClean="0">
                <a:solidFill>
                  <a:schemeClr val="bg2"/>
                </a:solidFill>
              </a:rPr>
              <a:t>（一）产地范围。</a:t>
            </a:r>
          </a:p>
          <a:p>
            <a:r>
              <a:rPr lang="zh-CN" altLang="en-US" sz="1600" b="1" dirty="0" smtClean="0">
                <a:solidFill>
                  <a:schemeClr val="bg2"/>
                </a:solidFill>
              </a:rPr>
              <a:t>卧龙白蘑产地范围为吉林省四平市铁东区卧龙村、双合村、永合村、兴隆村、板仓村、白木匠村、杨木林子村、营盘村、英额堡村、云盘沟村、哈福村、郭家村、磨盘沟村、王家沟村、大孤家子村、小孤家村、砬子沟村、东升村现辖行政区域。</a:t>
            </a:r>
          </a:p>
          <a:p>
            <a:r>
              <a:rPr lang="zh-CN" altLang="en-US" sz="1600" b="1" dirty="0" smtClean="0">
                <a:solidFill>
                  <a:schemeClr val="bg2"/>
                </a:solidFill>
              </a:rPr>
              <a:t>（二）专用标志使用。</a:t>
            </a:r>
          </a:p>
          <a:p>
            <a:r>
              <a:rPr lang="zh-CN" altLang="en-US" sz="1600" b="1" dirty="0" smtClean="0">
                <a:solidFill>
                  <a:schemeClr val="bg2"/>
                </a:solidFill>
              </a:rPr>
              <a:t>卧龙白蘑产地范围内的生产者，可向四平市质量技术监督局提出使用“地理标志产品专用标志”的申请，经吉林省质量技术监督局审核，报质检总局核准后予以公告。卧龙白蘑的检测机构由吉</a:t>
            </a:r>
            <a:r>
              <a:rPr lang="zh-CN" altLang="en-US" sz="1600" b="1" dirty="0" smtClean="0">
                <a:solidFill>
                  <a:schemeClr val="bg2"/>
                </a:solidFill>
              </a:rPr>
              <a:t>林</a:t>
            </a:r>
            <a:endParaRPr lang="en-US" altLang="zh-CN" sz="1600" b="1" dirty="0" smtClean="0">
              <a:solidFill>
                <a:schemeClr val="bg2"/>
              </a:solidFill>
            </a:endParaRPr>
          </a:p>
          <a:p>
            <a:r>
              <a:rPr lang="zh-CN" altLang="en-US" sz="1600" b="1" dirty="0" smtClean="0">
                <a:solidFill>
                  <a:schemeClr val="bg2"/>
                </a:solidFill>
              </a:rPr>
              <a:t>省</a:t>
            </a:r>
            <a:r>
              <a:rPr lang="zh-CN" altLang="en-US" sz="1600" b="1" dirty="0" smtClean="0">
                <a:solidFill>
                  <a:schemeClr val="bg2"/>
                </a:solidFill>
              </a:rPr>
              <a:t>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5</a:t>
            </a:r>
            <a:r>
              <a:rPr lang="zh-CN" altLang="en-US" sz="1600" b="1" dirty="0" smtClean="0">
                <a:solidFill>
                  <a:schemeClr val="bg2"/>
                </a:solidFill>
              </a:rPr>
              <a:t>）。</a:t>
            </a:r>
            <a:endParaRPr lang="zh-CN" altLang="en-US" sz="1600" b="1" dirty="0">
              <a:solidFill>
                <a:schemeClr val="bg2"/>
              </a:solidFill>
            </a:endParaRPr>
          </a:p>
        </p:txBody>
      </p:sp>
      <p:pic>
        <p:nvPicPr>
          <p:cNvPr id="21505" name="Picture 1"/>
          <p:cNvPicPr>
            <a:picLocks noChangeAspect="1" noChangeArrowheads="1"/>
          </p:cNvPicPr>
          <p:nvPr/>
        </p:nvPicPr>
        <p:blipFill>
          <a:blip r:embed="rId3" cstate="print"/>
          <a:srcRect/>
          <a:stretch>
            <a:fillRect/>
          </a:stretch>
        </p:blipFill>
        <p:spPr bwMode="auto">
          <a:xfrm>
            <a:off x="8685232" y="5018905"/>
            <a:ext cx="2287568" cy="148460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914400" y="1176300"/>
            <a:ext cx="10499462" cy="4770537"/>
          </a:xfrm>
          <a:prstGeom prst="rect">
            <a:avLst/>
          </a:prstGeom>
        </p:spPr>
        <p:txBody>
          <a:bodyPr wrap="square">
            <a:spAutoFit/>
          </a:bodyPr>
          <a:lstStyle/>
          <a:p>
            <a:r>
              <a:rPr lang="zh-CN" altLang="en-US" sz="1600" b="1" dirty="0" smtClean="0">
                <a:solidFill>
                  <a:schemeClr val="accent4"/>
                </a:solidFill>
              </a:rPr>
              <a:t>六、东宁黑木耳</a:t>
            </a:r>
          </a:p>
          <a:p>
            <a:r>
              <a:rPr lang="zh-CN" altLang="en-US" sz="1600" b="1" dirty="0" smtClean="0">
                <a:solidFill>
                  <a:schemeClr val="bg2"/>
                </a:solidFill>
              </a:rPr>
              <a:t>（一）产地范围。</a:t>
            </a:r>
          </a:p>
          <a:p>
            <a:r>
              <a:rPr lang="zh-CN" altLang="en-US" sz="1600" b="1" dirty="0" smtClean="0">
                <a:solidFill>
                  <a:schemeClr val="bg2"/>
                </a:solidFill>
              </a:rPr>
              <a:t>东宁黑木耳产地范围为黑龙江省东宁县现辖行政区域。</a:t>
            </a:r>
          </a:p>
          <a:p>
            <a:r>
              <a:rPr lang="zh-CN" altLang="en-US" sz="1600" b="1" dirty="0" smtClean="0">
                <a:solidFill>
                  <a:schemeClr val="bg2"/>
                </a:solidFill>
              </a:rPr>
              <a:t>（二）专用标志使用。</a:t>
            </a:r>
          </a:p>
          <a:p>
            <a:r>
              <a:rPr lang="zh-CN" altLang="en-US" sz="1600" b="1" dirty="0" smtClean="0">
                <a:solidFill>
                  <a:schemeClr val="bg2"/>
                </a:solidFill>
              </a:rPr>
              <a:t>东宁黑木耳产地范围内的生产者，可向东宁市市场监督管理局提出使用“</a:t>
            </a:r>
            <a:r>
              <a:rPr lang="zh-CN" altLang="en-US" sz="1600" b="1" dirty="0" smtClean="0">
                <a:solidFill>
                  <a:schemeClr val="bg2"/>
                </a:solidFill>
              </a:rPr>
              <a:t>地</a:t>
            </a:r>
            <a:endParaRPr lang="en-US" altLang="zh-CN" sz="1600" b="1" dirty="0" smtClean="0">
              <a:solidFill>
                <a:schemeClr val="bg2"/>
              </a:solidFill>
            </a:endParaRPr>
          </a:p>
          <a:p>
            <a:r>
              <a:rPr lang="zh-CN" altLang="en-US" sz="1600" b="1" dirty="0" smtClean="0">
                <a:solidFill>
                  <a:schemeClr val="bg2"/>
                </a:solidFill>
              </a:rPr>
              <a:t>理</a:t>
            </a:r>
            <a:r>
              <a:rPr lang="zh-CN" altLang="en-US" sz="1600" b="1" dirty="0" smtClean="0">
                <a:solidFill>
                  <a:schemeClr val="bg2"/>
                </a:solidFill>
              </a:rPr>
              <a:t>标志产品专用标志”的申请，经黑龙江省质量技术监督局审核，报质检</a:t>
            </a:r>
            <a:r>
              <a:rPr lang="zh-CN" altLang="en-US" sz="1600" b="1" dirty="0" smtClean="0">
                <a:solidFill>
                  <a:schemeClr val="bg2"/>
                </a:solidFill>
              </a:rPr>
              <a:t>总</a:t>
            </a:r>
            <a:endParaRPr lang="en-US" altLang="zh-CN" sz="1600" b="1" dirty="0" smtClean="0">
              <a:solidFill>
                <a:schemeClr val="bg2"/>
              </a:solidFill>
            </a:endParaRPr>
          </a:p>
          <a:p>
            <a:r>
              <a:rPr lang="zh-CN" altLang="en-US" sz="1600" b="1" dirty="0" smtClean="0">
                <a:solidFill>
                  <a:schemeClr val="bg2"/>
                </a:solidFill>
              </a:rPr>
              <a:t>局</a:t>
            </a:r>
            <a:r>
              <a:rPr lang="zh-CN" altLang="en-US" sz="1600" b="1" dirty="0" smtClean="0">
                <a:solidFill>
                  <a:schemeClr val="bg2"/>
                </a:solidFill>
              </a:rPr>
              <a:t>核准后予以公告。东宁黑木耳的检测机构由黑龙江省质量技术监督局在</a:t>
            </a:r>
            <a:r>
              <a:rPr lang="zh-CN" altLang="en-US" sz="1600" b="1" dirty="0" smtClean="0">
                <a:solidFill>
                  <a:schemeClr val="bg2"/>
                </a:solidFill>
              </a:rPr>
              <a:t>符</a:t>
            </a:r>
            <a:endParaRPr lang="en-US" altLang="zh-CN" sz="1600" b="1" dirty="0" smtClean="0">
              <a:solidFill>
                <a:schemeClr val="bg2"/>
              </a:solidFill>
            </a:endParaRPr>
          </a:p>
          <a:p>
            <a:r>
              <a:rPr lang="zh-CN" altLang="en-US" sz="1600" b="1" dirty="0" smtClean="0">
                <a:solidFill>
                  <a:schemeClr val="bg2"/>
                </a:solidFill>
              </a:rPr>
              <a:t>合</a:t>
            </a:r>
            <a:r>
              <a:rPr lang="zh-CN" altLang="en-US" sz="1600" b="1" dirty="0" smtClean="0">
                <a:solidFill>
                  <a:schemeClr val="bg2"/>
                </a:solidFill>
              </a:rPr>
              <a:t>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6</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七、亚沟粘豆包</a:t>
            </a:r>
          </a:p>
          <a:p>
            <a:r>
              <a:rPr lang="zh-CN" altLang="en-US" sz="1600" b="1" dirty="0" smtClean="0">
                <a:solidFill>
                  <a:schemeClr val="bg2"/>
                </a:solidFill>
              </a:rPr>
              <a:t>（一）产地范围。</a:t>
            </a:r>
          </a:p>
          <a:p>
            <a:r>
              <a:rPr lang="zh-CN" altLang="en-US" sz="1600" b="1" dirty="0" smtClean="0">
                <a:solidFill>
                  <a:schemeClr val="bg2"/>
                </a:solidFill>
              </a:rPr>
              <a:t>亚沟粘豆包产地范围为黑龙江省哈尔滨市阿城区亚沟街道办事处全店村、亚站村、岳吉村、吉祥村、南平村、高升村、新光村现辖行政区域。</a:t>
            </a:r>
          </a:p>
          <a:p>
            <a:r>
              <a:rPr lang="zh-CN" altLang="en-US" sz="1600" b="1" dirty="0" smtClean="0">
                <a:solidFill>
                  <a:schemeClr val="bg2"/>
                </a:solidFill>
              </a:rPr>
              <a:t>（二）专用标志使用。</a:t>
            </a:r>
          </a:p>
          <a:p>
            <a:r>
              <a:rPr lang="zh-CN" altLang="en-US" sz="1600" b="1" dirty="0" smtClean="0">
                <a:solidFill>
                  <a:schemeClr val="bg2"/>
                </a:solidFill>
              </a:rPr>
              <a:t>亚沟粘豆包产地范围内的生产者，可向哈尔滨市阿城区市场监督管理局提出使用“地理标志产品专用标志”的申请，经黑龙江省质量技术监督局审核，报质检总局核准后予以公告。亚沟粘豆包的检测机构由黑龙江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7</a:t>
            </a:r>
            <a:r>
              <a:rPr lang="zh-CN" altLang="en-US" sz="1600" b="1" dirty="0" smtClean="0">
                <a:solidFill>
                  <a:schemeClr val="bg2"/>
                </a:solidFill>
              </a:rPr>
              <a:t>）。</a:t>
            </a:r>
            <a:endParaRPr lang="zh-CN" altLang="en-US" sz="1600" b="1" dirty="0">
              <a:solidFill>
                <a:schemeClr val="bg2"/>
              </a:solidFill>
            </a:endParaRPr>
          </a:p>
        </p:txBody>
      </p:sp>
      <p:pic>
        <p:nvPicPr>
          <p:cNvPr id="20482" name="Picture 2" descr="http://imgsrc.baidu.com/forum/w%3D580/sign=b65abebba60f4bfb8cd09e5c334f788f/6b26cffc1e178a828d59ae84f403738da977e8aa.jpg"/>
          <p:cNvPicPr>
            <a:picLocks noChangeAspect="1" noChangeArrowheads="1"/>
          </p:cNvPicPr>
          <p:nvPr/>
        </p:nvPicPr>
        <p:blipFill>
          <a:blip r:embed="rId3" cstate="print"/>
          <a:srcRect/>
          <a:stretch>
            <a:fillRect/>
          </a:stretch>
        </p:blipFill>
        <p:spPr bwMode="auto">
          <a:xfrm>
            <a:off x="7944110" y="1454648"/>
            <a:ext cx="3114750" cy="207829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903640" y="1111746"/>
            <a:ext cx="10510223" cy="4770537"/>
          </a:xfrm>
          <a:prstGeom prst="rect">
            <a:avLst/>
          </a:prstGeom>
        </p:spPr>
        <p:txBody>
          <a:bodyPr wrap="square">
            <a:spAutoFit/>
          </a:bodyPr>
          <a:lstStyle/>
          <a:p>
            <a:r>
              <a:rPr lang="zh-CN" altLang="en-US" sz="1600" b="1" dirty="0" smtClean="0">
                <a:solidFill>
                  <a:schemeClr val="accent4"/>
                </a:solidFill>
              </a:rPr>
              <a:t>八、日照蓝莓</a:t>
            </a:r>
          </a:p>
          <a:p>
            <a:r>
              <a:rPr lang="zh-CN" altLang="en-US" sz="1600" b="1" dirty="0" smtClean="0">
                <a:solidFill>
                  <a:schemeClr val="bg2"/>
                </a:solidFill>
              </a:rPr>
              <a:t>（一）产地范围。</a:t>
            </a:r>
          </a:p>
          <a:p>
            <a:r>
              <a:rPr lang="zh-CN" altLang="en-US" sz="1600" b="1" dirty="0" smtClean="0">
                <a:solidFill>
                  <a:schemeClr val="bg2"/>
                </a:solidFill>
              </a:rPr>
              <a:t>日照蓝莓产地范围为山东省日照市东港区陈疃镇、三庄镇、日照街道办事处、河山镇现辖行政区域。</a:t>
            </a:r>
          </a:p>
          <a:p>
            <a:r>
              <a:rPr lang="zh-CN" altLang="en-US" sz="1600" b="1" dirty="0" smtClean="0">
                <a:solidFill>
                  <a:schemeClr val="bg2"/>
                </a:solidFill>
              </a:rPr>
              <a:t>（二）专用标志使用。</a:t>
            </a:r>
          </a:p>
          <a:p>
            <a:r>
              <a:rPr lang="zh-CN" altLang="en-US" sz="1600" b="1" dirty="0" smtClean="0">
                <a:solidFill>
                  <a:schemeClr val="bg2"/>
                </a:solidFill>
              </a:rPr>
              <a:t>日照蓝莓产地范围内的生产者，可向山东省日照市东港区质量技术监督局提出使用“地理标志产品专用标志”的申请，经山东省质量技术监督局审核，报质检总局核准后予以公告。日照蓝莓的检测机构由山东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8</a:t>
            </a:r>
            <a:r>
              <a:rPr lang="zh-CN" altLang="en-US" sz="1600" b="1" dirty="0" smtClean="0">
                <a:solidFill>
                  <a:schemeClr val="bg2"/>
                </a:solidFill>
              </a:rPr>
              <a:t>）。</a:t>
            </a:r>
            <a:endParaRPr lang="en-US" altLang="zh-CN" sz="1600" b="1" dirty="0" smtClean="0">
              <a:solidFill>
                <a:schemeClr val="bg2"/>
              </a:solidFill>
            </a:endParaRPr>
          </a:p>
          <a:p>
            <a:endParaRPr lang="zh-CN" altLang="en-US" sz="1600" b="1" dirty="0" smtClean="0">
              <a:solidFill>
                <a:schemeClr val="bg2"/>
              </a:solidFill>
            </a:endParaRPr>
          </a:p>
          <a:p>
            <a:endParaRPr lang="zh-CN" altLang="en-US" sz="1600" b="1" dirty="0" smtClean="0">
              <a:solidFill>
                <a:schemeClr val="bg2"/>
              </a:solidFill>
            </a:endParaRPr>
          </a:p>
          <a:p>
            <a:r>
              <a:rPr lang="zh-CN" altLang="en-US" sz="1600" b="1" dirty="0" smtClean="0">
                <a:solidFill>
                  <a:schemeClr val="accent4"/>
                </a:solidFill>
              </a:rPr>
              <a:t>九、确山夏枯草</a:t>
            </a:r>
          </a:p>
          <a:p>
            <a:r>
              <a:rPr lang="zh-CN" altLang="en-US" sz="1600" b="1" dirty="0" smtClean="0">
                <a:solidFill>
                  <a:schemeClr val="bg2"/>
                </a:solidFill>
              </a:rPr>
              <a:t>（一）产地范围。</a:t>
            </a:r>
          </a:p>
          <a:p>
            <a:r>
              <a:rPr lang="zh-CN" altLang="en-US" sz="1600" b="1" dirty="0" smtClean="0">
                <a:solidFill>
                  <a:schemeClr val="bg2"/>
                </a:solidFill>
              </a:rPr>
              <a:t>确山夏枯草产地范围为河南省确山县竹沟镇、瓦岗镇、石滚河镇、任店镇</a:t>
            </a:r>
            <a:r>
              <a:rPr lang="zh-CN" altLang="en-US" sz="1600" b="1" dirty="0" smtClean="0">
                <a:solidFill>
                  <a:schemeClr val="bg2"/>
                </a:solidFill>
              </a:rPr>
              <a:t>、</a:t>
            </a:r>
            <a:endParaRPr lang="en-US" altLang="zh-CN" sz="1600" b="1" dirty="0" smtClean="0">
              <a:solidFill>
                <a:schemeClr val="bg2"/>
              </a:solidFill>
            </a:endParaRPr>
          </a:p>
          <a:p>
            <a:r>
              <a:rPr lang="zh-CN" altLang="en-US" sz="1600" b="1" dirty="0" smtClean="0">
                <a:solidFill>
                  <a:schemeClr val="bg2"/>
                </a:solidFill>
              </a:rPr>
              <a:t>李</a:t>
            </a:r>
            <a:r>
              <a:rPr lang="zh-CN" altLang="en-US" sz="1600" b="1" dirty="0" smtClean="0">
                <a:solidFill>
                  <a:schemeClr val="bg2"/>
                </a:solidFill>
              </a:rPr>
              <a:t>新店镇现辖行政区域。</a:t>
            </a:r>
          </a:p>
          <a:p>
            <a:r>
              <a:rPr lang="zh-CN" altLang="en-US" sz="1600" b="1" dirty="0" smtClean="0">
                <a:solidFill>
                  <a:schemeClr val="bg2"/>
                </a:solidFill>
              </a:rPr>
              <a:t>（二）专用标志使用。</a:t>
            </a:r>
          </a:p>
          <a:p>
            <a:r>
              <a:rPr lang="zh-CN" altLang="en-US" sz="1600" b="1" dirty="0" smtClean="0">
                <a:solidFill>
                  <a:schemeClr val="bg2"/>
                </a:solidFill>
              </a:rPr>
              <a:t>确山夏枯草产地范围内的生产者，可向确山县工商管理和质量技术监督局提</a:t>
            </a:r>
            <a:r>
              <a:rPr lang="zh-CN" altLang="en-US" sz="1600" b="1" dirty="0" smtClean="0">
                <a:solidFill>
                  <a:schemeClr val="bg2"/>
                </a:solidFill>
              </a:rPr>
              <a:t>出</a:t>
            </a:r>
            <a:endParaRPr lang="en-US" altLang="zh-CN" sz="1600" b="1" dirty="0" smtClean="0">
              <a:solidFill>
                <a:schemeClr val="bg2"/>
              </a:solidFill>
            </a:endParaRPr>
          </a:p>
          <a:p>
            <a:r>
              <a:rPr lang="zh-CN" altLang="en-US" sz="1600" b="1" dirty="0" smtClean="0">
                <a:solidFill>
                  <a:schemeClr val="bg2"/>
                </a:solidFill>
              </a:rPr>
              <a:t>使</a:t>
            </a:r>
            <a:r>
              <a:rPr lang="zh-CN" altLang="en-US" sz="1600" b="1" dirty="0" smtClean="0">
                <a:solidFill>
                  <a:schemeClr val="bg2"/>
                </a:solidFill>
              </a:rPr>
              <a:t>用“地理标志产品专用标志”的申请，经河南省质量技术监督局审核，报</a:t>
            </a:r>
            <a:r>
              <a:rPr lang="zh-CN" altLang="en-US" sz="1600" b="1" dirty="0" smtClean="0">
                <a:solidFill>
                  <a:schemeClr val="bg2"/>
                </a:solidFill>
              </a:rPr>
              <a:t>质检</a:t>
            </a:r>
            <a:r>
              <a:rPr lang="zh-CN" altLang="en-US" sz="1600" b="1" dirty="0" smtClean="0">
                <a:solidFill>
                  <a:schemeClr val="bg2"/>
                </a:solidFill>
              </a:rPr>
              <a:t>总局核准后予以公告。确山夏枯草的检测机构由河南省质量技术监督局在符合资质要求的检测机构中选定。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9</a:t>
            </a:r>
            <a:r>
              <a:rPr lang="zh-CN" altLang="en-US" sz="1600" b="1" dirty="0" smtClean="0">
                <a:solidFill>
                  <a:schemeClr val="bg2"/>
                </a:solidFill>
              </a:rPr>
              <a:t>）。</a:t>
            </a:r>
            <a:endParaRPr lang="zh-CN" altLang="en-US" sz="1600" b="1" dirty="0">
              <a:solidFill>
                <a:schemeClr val="bg2"/>
              </a:solidFill>
            </a:endParaRPr>
          </a:p>
        </p:txBody>
      </p:sp>
      <p:pic>
        <p:nvPicPr>
          <p:cNvPr id="19458" name="Picture 2" descr="http://upload.rzw.com.cn/2015/0609/1433836805620.jpg"/>
          <p:cNvPicPr>
            <a:picLocks noChangeAspect="1" noChangeArrowheads="1"/>
          </p:cNvPicPr>
          <p:nvPr/>
        </p:nvPicPr>
        <p:blipFill>
          <a:blip r:embed="rId3" cstate="print"/>
          <a:srcRect/>
          <a:stretch>
            <a:fillRect/>
          </a:stretch>
        </p:blipFill>
        <p:spPr bwMode="auto">
          <a:xfrm>
            <a:off x="8180781" y="2854958"/>
            <a:ext cx="2878081" cy="193311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935915" y="1070099"/>
            <a:ext cx="10467191" cy="5016758"/>
          </a:xfrm>
          <a:prstGeom prst="rect">
            <a:avLst/>
          </a:prstGeom>
        </p:spPr>
        <p:txBody>
          <a:bodyPr wrap="square">
            <a:spAutoFit/>
          </a:bodyPr>
          <a:lstStyle/>
          <a:p>
            <a:r>
              <a:rPr lang="zh-CN" altLang="en-US" sz="1600" b="1" dirty="0" smtClean="0">
                <a:solidFill>
                  <a:schemeClr val="accent4"/>
                </a:solidFill>
              </a:rPr>
              <a:t>十、英山茶乡鸡</a:t>
            </a:r>
          </a:p>
          <a:p>
            <a:r>
              <a:rPr lang="zh-CN" altLang="en-US" sz="1600" b="1" dirty="0" smtClean="0">
                <a:solidFill>
                  <a:schemeClr val="bg2"/>
                </a:solidFill>
              </a:rPr>
              <a:t>（一）产地范围。</a:t>
            </a:r>
          </a:p>
          <a:p>
            <a:r>
              <a:rPr lang="zh-CN" altLang="en-US" sz="1600" b="1" dirty="0" smtClean="0">
                <a:solidFill>
                  <a:schemeClr val="bg2"/>
                </a:solidFill>
              </a:rPr>
              <a:t>英山茶乡鸡产地范围为湖北省英山县南河镇、方家咀乡、温泉镇、红山镇、孔家坊乡、金家铺镇、石头咀镇、陶家河乡、草盘地镇、雷家店镇、杨柳湾镇现辖行政区域。</a:t>
            </a:r>
          </a:p>
          <a:p>
            <a:r>
              <a:rPr lang="zh-CN" altLang="en-US" sz="1600" b="1" dirty="0" smtClean="0">
                <a:solidFill>
                  <a:schemeClr val="bg2"/>
                </a:solidFill>
              </a:rPr>
              <a:t>（二）专用标志使用。</a:t>
            </a:r>
          </a:p>
          <a:p>
            <a:r>
              <a:rPr lang="zh-CN" altLang="en-US" sz="1600" b="1" dirty="0" smtClean="0">
                <a:solidFill>
                  <a:schemeClr val="bg2"/>
                </a:solidFill>
              </a:rPr>
              <a:t>英山茶乡鸡产地范围内的生产者，可向英山县质量技术监督局提出使用“地理标志产品专用标志”的申请，经湖北省质量技术监督局审核，报质检总局核准后予以公告。英山茶乡鸡的检测机构由湖北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10</a:t>
            </a:r>
            <a:r>
              <a:rPr lang="zh-CN" altLang="en-US" sz="1600" b="1" dirty="0" smtClean="0">
                <a:solidFill>
                  <a:schemeClr val="bg2"/>
                </a:solidFill>
              </a:rPr>
              <a:t>）。</a:t>
            </a:r>
            <a:endParaRPr lang="en-US" altLang="zh-CN" sz="1600" b="1" dirty="0" smtClean="0">
              <a:solidFill>
                <a:schemeClr val="bg2"/>
              </a:solidFill>
            </a:endParaRPr>
          </a:p>
          <a:p>
            <a:endParaRPr lang="en-US" altLang="zh-CN" sz="1600" b="1" dirty="0" smtClean="0">
              <a:solidFill>
                <a:schemeClr val="bg2"/>
              </a:solidFill>
            </a:endParaRPr>
          </a:p>
          <a:p>
            <a:endParaRPr lang="zh-CN" altLang="en-US" sz="1600" b="1" dirty="0" smtClean="0">
              <a:solidFill>
                <a:schemeClr val="bg2"/>
              </a:solidFill>
            </a:endParaRPr>
          </a:p>
          <a:p>
            <a:endParaRPr lang="zh-CN" altLang="en-US" sz="1600" b="1" dirty="0" smtClean="0">
              <a:solidFill>
                <a:schemeClr val="bg2"/>
              </a:solidFill>
            </a:endParaRPr>
          </a:p>
          <a:p>
            <a:r>
              <a:rPr lang="zh-CN" altLang="en-US" sz="1600" b="1" dirty="0" smtClean="0">
                <a:solidFill>
                  <a:schemeClr val="accent4"/>
                </a:solidFill>
              </a:rPr>
              <a:t>十一、公安葡萄</a:t>
            </a:r>
          </a:p>
          <a:p>
            <a:r>
              <a:rPr lang="zh-CN" altLang="en-US" sz="1600" b="1" dirty="0" smtClean="0">
                <a:solidFill>
                  <a:schemeClr val="bg2"/>
                </a:solidFill>
              </a:rPr>
              <a:t>（一）产地范围。</a:t>
            </a:r>
          </a:p>
          <a:p>
            <a:r>
              <a:rPr lang="zh-CN" altLang="en-US" sz="1600" b="1" dirty="0" smtClean="0">
                <a:solidFill>
                  <a:schemeClr val="bg2"/>
                </a:solidFill>
              </a:rPr>
              <a:t>公安葡萄产地范围为湖北省荆州市公安县现辖行政区域。</a:t>
            </a:r>
          </a:p>
          <a:p>
            <a:r>
              <a:rPr lang="zh-CN" altLang="en-US" sz="1600" b="1" dirty="0" smtClean="0">
                <a:solidFill>
                  <a:schemeClr val="bg2"/>
                </a:solidFill>
              </a:rPr>
              <a:t>（二）专用标志使用。</a:t>
            </a:r>
          </a:p>
          <a:p>
            <a:r>
              <a:rPr lang="zh-CN" altLang="en-US" sz="1600" b="1" dirty="0" smtClean="0">
                <a:solidFill>
                  <a:schemeClr val="bg2"/>
                </a:solidFill>
              </a:rPr>
              <a:t>公安葡萄产地范围内的生产者，可向公安县质量技术监督局提出使用“地理标志产品专用标志”的申请，经湖北省质量技术监督局审核，报质检总局核准后予以公告。公安葡萄的检测机构由湖北省质量技术监督局在符合资质要求的检测机构中选定</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（三）质量技术要求（见附件</a:t>
            </a:r>
            <a:r>
              <a:rPr lang="en-US" altLang="zh-CN" sz="1600" b="1" dirty="0" smtClean="0">
                <a:solidFill>
                  <a:schemeClr val="bg2"/>
                </a:solidFill>
              </a:rPr>
              <a:t>11</a:t>
            </a:r>
            <a:r>
              <a:rPr lang="zh-CN" altLang="en-US" sz="1600" b="1" dirty="0" smtClean="0">
                <a:solidFill>
                  <a:schemeClr val="bg2"/>
                </a:solidFill>
              </a:rPr>
              <a:t>）。</a:t>
            </a:r>
            <a:endParaRPr lang="zh-CN" altLang="en-US" sz="1600" b="1" dirty="0">
              <a:solidFill>
                <a:schemeClr val="bg2"/>
              </a:solidFill>
            </a:endParaRPr>
          </a:p>
        </p:txBody>
      </p:sp>
      <p:pic>
        <p:nvPicPr>
          <p:cNvPr id="18433" name="Picture 1"/>
          <p:cNvPicPr>
            <a:picLocks noChangeAspect="1" noChangeArrowheads="1"/>
          </p:cNvPicPr>
          <p:nvPr/>
        </p:nvPicPr>
        <p:blipFill>
          <a:blip r:embed="rId3" cstate="print"/>
          <a:srcRect/>
          <a:stretch>
            <a:fillRect/>
          </a:stretch>
        </p:blipFill>
        <p:spPr bwMode="auto">
          <a:xfrm>
            <a:off x="8101629" y="2927493"/>
            <a:ext cx="2838898" cy="200768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860612" y="1051246"/>
            <a:ext cx="10467190" cy="5016758"/>
          </a:xfrm>
          <a:prstGeom prst="rect">
            <a:avLst/>
          </a:prstGeom>
        </p:spPr>
        <p:txBody>
          <a:bodyPr wrap="square">
            <a:spAutoFit/>
          </a:bodyPr>
          <a:lstStyle/>
          <a:p>
            <a:r>
              <a:rPr lang="zh-CN" altLang="en-US" sz="1600" b="1" dirty="0" smtClean="0">
                <a:solidFill>
                  <a:schemeClr val="accent4"/>
                </a:solidFill>
              </a:rPr>
              <a:t>十二、长乐甜酒</a:t>
            </a:r>
          </a:p>
          <a:p>
            <a:r>
              <a:rPr lang="zh-CN" altLang="en-US" sz="1600" b="1" dirty="0" smtClean="0">
                <a:solidFill>
                  <a:schemeClr val="bg2"/>
                </a:solidFill>
              </a:rPr>
              <a:t>（一）产地范围。</a:t>
            </a:r>
          </a:p>
          <a:p>
            <a:r>
              <a:rPr lang="zh-CN" altLang="en-US" sz="1600" b="1" dirty="0" smtClean="0">
                <a:solidFill>
                  <a:schemeClr val="bg2"/>
                </a:solidFill>
              </a:rPr>
              <a:t>长乐甜酒产地范围为湖南省汨罗市长乐镇的长新村、马桥村、赤马村、智源村、青狮村、佑圣村、长南村、隘口村、水源村、水府村、双旗村、水合村、白沙村、江背村、广联村和二岳寺居委会、回龙门居委会现辖行政区域。</a:t>
            </a:r>
          </a:p>
          <a:p>
            <a:r>
              <a:rPr lang="zh-CN" altLang="en-US" sz="1600" b="1" dirty="0" smtClean="0">
                <a:solidFill>
                  <a:schemeClr val="bg2"/>
                </a:solidFill>
              </a:rPr>
              <a:t>（二）专用标志使用。</a:t>
            </a:r>
          </a:p>
          <a:p>
            <a:r>
              <a:rPr lang="zh-CN" altLang="en-US" sz="1600" b="1" dirty="0" smtClean="0">
                <a:solidFill>
                  <a:schemeClr val="bg2"/>
                </a:solidFill>
              </a:rPr>
              <a:t>长乐甜酒产地范围内的生产者，可向汨罗市市场和质量监督管理局提出使用“地理标志产品专用标志”的申请，经湖南省质量技术监督局审核，报质检总局核准后予以公告。长乐甜酒的检测机构由湖南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12</a:t>
            </a:r>
            <a:r>
              <a:rPr lang="zh-CN" altLang="en-US" sz="1600" b="1" dirty="0" smtClean="0">
                <a:solidFill>
                  <a:schemeClr val="bg2"/>
                </a:solidFill>
              </a:rPr>
              <a:t>）。</a:t>
            </a:r>
            <a:endParaRPr lang="en-US" altLang="zh-CN" sz="1600" b="1" dirty="0" smtClean="0">
              <a:solidFill>
                <a:schemeClr val="bg2"/>
              </a:solidFill>
            </a:endParaRPr>
          </a:p>
          <a:p>
            <a:endParaRPr lang="zh-CN" altLang="en-US" sz="1600" b="1" dirty="0" smtClean="0">
              <a:solidFill>
                <a:schemeClr val="bg2"/>
              </a:solidFill>
            </a:endParaRPr>
          </a:p>
          <a:p>
            <a:endParaRPr lang="zh-CN" altLang="en-US" sz="1600" b="1" dirty="0" smtClean="0">
              <a:solidFill>
                <a:schemeClr val="bg2"/>
              </a:solidFill>
            </a:endParaRPr>
          </a:p>
          <a:p>
            <a:r>
              <a:rPr lang="zh-CN" altLang="en-US" sz="1600" b="1" dirty="0" smtClean="0">
                <a:solidFill>
                  <a:schemeClr val="accent4"/>
                </a:solidFill>
              </a:rPr>
              <a:t>十三、沩山毛尖</a:t>
            </a:r>
          </a:p>
          <a:p>
            <a:r>
              <a:rPr lang="zh-CN" altLang="en-US" sz="1600" b="1" dirty="0" smtClean="0">
                <a:solidFill>
                  <a:schemeClr val="bg2"/>
                </a:solidFill>
              </a:rPr>
              <a:t>（一）产地范围。</a:t>
            </a:r>
          </a:p>
          <a:p>
            <a:r>
              <a:rPr lang="zh-CN" altLang="en-US" sz="1600" b="1" dirty="0" smtClean="0">
                <a:solidFill>
                  <a:schemeClr val="bg2"/>
                </a:solidFill>
              </a:rPr>
              <a:t>沩山毛尖产地范围为湖南省宁乡县沩山乡全境、黄材镇龙泉村和蒿溪村、</a:t>
            </a:r>
            <a:r>
              <a:rPr lang="zh-CN" altLang="en-US" sz="1600" b="1" dirty="0" smtClean="0">
                <a:solidFill>
                  <a:schemeClr val="bg2"/>
                </a:solidFill>
              </a:rPr>
              <a:t>巷</a:t>
            </a:r>
            <a:endParaRPr lang="en-US" altLang="zh-CN" sz="1600" b="1" dirty="0" smtClean="0">
              <a:solidFill>
                <a:schemeClr val="bg2"/>
              </a:solidFill>
            </a:endParaRPr>
          </a:p>
          <a:p>
            <a:r>
              <a:rPr lang="zh-CN" altLang="en-US" sz="1600" b="1" dirty="0" smtClean="0">
                <a:solidFill>
                  <a:schemeClr val="bg2"/>
                </a:solidFill>
              </a:rPr>
              <a:t>子</a:t>
            </a:r>
            <a:r>
              <a:rPr lang="zh-CN" altLang="en-US" sz="1600" b="1" dirty="0" smtClean="0">
                <a:solidFill>
                  <a:schemeClr val="bg2"/>
                </a:solidFill>
              </a:rPr>
              <a:t>口镇狮冲村和黄鹤村、青羊湖国有林场现辖区域。</a:t>
            </a:r>
          </a:p>
          <a:p>
            <a:r>
              <a:rPr lang="zh-CN" altLang="en-US" sz="1600" b="1" dirty="0" smtClean="0">
                <a:solidFill>
                  <a:schemeClr val="bg2"/>
                </a:solidFill>
              </a:rPr>
              <a:t>（二）专用标志使用。</a:t>
            </a:r>
          </a:p>
          <a:p>
            <a:r>
              <a:rPr lang="zh-CN" altLang="en-US" sz="1600" b="1" dirty="0" smtClean="0">
                <a:solidFill>
                  <a:schemeClr val="bg2"/>
                </a:solidFill>
              </a:rPr>
              <a:t>沩山毛尖产地范围内的生产者，可向宁乡县市场和质量监督管理局提出使</a:t>
            </a:r>
            <a:r>
              <a:rPr lang="zh-CN" altLang="en-US" sz="1600" b="1" dirty="0" smtClean="0">
                <a:solidFill>
                  <a:schemeClr val="bg2"/>
                </a:solidFill>
              </a:rPr>
              <a:t>用</a:t>
            </a:r>
            <a:endParaRPr lang="en-US" altLang="zh-CN" sz="1600" b="1" dirty="0" smtClean="0">
              <a:solidFill>
                <a:schemeClr val="bg2"/>
              </a:solidFill>
            </a:endParaRPr>
          </a:p>
          <a:p>
            <a:r>
              <a:rPr lang="zh-CN" altLang="en-US" sz="1600" b="1" dirty="0" smtClean="0">
                <a:solidFill>
                  <a:schemeClr val="bg2"/>
                </a:solidFill>
              </a:rPr>
              <a:t>“</a:t>
            </a:r>
            <a:r>
              <a:rPr lang="zh-CN" altLang="en-US" sz="1600" b="1" dirty="0" smtClean="0">
                <a:solidFill>
                  <a:schemeClr val="bg2"/>
                </a:solidFill>
              </a:rPr>
              <a:t>地理标志产品专用标志”的申请，经湖南省质量技术监督局审核，报质检总局核准后予以公告。沩山毛尖的检测机构由湖南省质量技术监督局在符合资质要求的检测机构中选定。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13</a:t>
            </a:r>
            <a:r>
              <a:rPr lang="zh-CN" altLang="en-US" sz="1600" b="1" dirty="0" smtClean="0">
                <a:solidFill>
                  <a:schemeClr val="bg2"/>
                </a:solidFill>
              </a:rPr>
              <a:t>）。</a:t>
            </a:r>
            <a:endParaRPr lang="zh-CN" altLang="en-US" sz="1600" b="1" dirty="0">
              <a:solidFill>
                <a:schemeClr val="bg2"/>
              </a:solidFill>
            </a:endParaRPr>
          </a:p>
        </p:txBody>
      </p:sp>
      <p:pic>
        <p:nvPicPr>
          <p:cNvPr id="17409" name="Picture 1"/>
          <p:cNvPicPr>
            <a:picLocks noChangeAspect="1" noChangeArrowheads="1"/>
          </p:cNvPicPr>
          <p:nvPr/>
        </p:nvPicPr>
        <p:blipFill>
          <a:blip r:embed="rId3" cstate="print"/>
          <a:srcRect/>
          <a:stretch>
            <a:fillRect/>
          </a:stretch>
        </p:blipFill>
        <p:spPr bwMode="auto">
          <a:xfrm>
            <a:off x="8017809" y="3012143"/>
            <a:ext cx="2897587" cy="209785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882126" y="1043495"/>
            <a:ext cx="10639313" cy="5262979"/>
          </a:xfrm>
          <a:prstGeom prst="rect">
            <a:avLst/>
          </a:prstGeom>
        </p:spPr>
        <p:txBody>
          <a:bodyPr wrap="square">
            <a:spAutoFit/>
          </a:bodyPr>
          <a:lstStyle/>
          <a:p>
            <a:r>
              <a:rPr lang="zh-CN" altLang="en-US" sz="1600" b="1" dirty="0" smtClean="0">
                <a:solidFill>
                  <a:schemeClr val="accent4"/>
                </a:solidFill>
              </a:rPr>
              <a:t>十四、鼎城茶油</a:t>
            </a:r>
          </a:p>
          <a:p>
            <a:r>
              <a:rPr lang="zh-CN" altLang="en-US" sz="1600" b="1" dirty="0" smtClean="0">
                <a:solidFill>
                  <a:schemeClr val="bg2"/>
                </a:solidFill>
              </a:rPr>
              <a:t>（一）产地范围。</a:t>
            </a:r>
          </a:p>
          <a:p>
            <a:r>
              <a:rPr lang="zh-CN" altLang="en-US" sz="1600" b="1" dirty="0" smtClean="0">
                <a:solidFill>
                  <a:schemeClr val="bg2"/>
                </a:solidFill>
              </a:rPr>
              <a:t>鼎城茶油产地范围为湖南省常德市鼎城区所辖行政区域油茶林区域。</a:t>
            </a:r>
          </a:p>
          <a:p>
            <a:r>
              <a:rPr lang="zh-CN" altLang="en-US" sz="1600" b="1" dirty="0" smtClean="0">
                <a:solidFill>
                  <a:schemeClr val="bg2"/>
                </a:solidFill>
              </a:rPr>
              <a:t>（二）专用标志使用。</a:t>
            </a:r>
          </a:p>
          <a:p>
            <a:r>
              <a:rPr lang="zh-CN" altLang="en-US" sz="1600" b="1" dirty="0" smtClean="0">
                <a:solidFill>
                  <a:schemeClr val="bg2"/>
                </a:solidFill>
              </a:rPr>
              <a:t>鼎城茶油产地范围内的生产者，可向常德市质量技术监督局鼎城分局提出使用“地理标志产品专用标志”的申请，经湖南省质量技术监督局审核，报质检总局核准后予以公告。鼎城茶油的检测机构由湖南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14</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十五、祁阳石</a:t>
            </a:r>
          </a:p>
          <a:p>
            <a:r>
              <a:rPr lang="zh-CN" altLang="en-US" sz="1600" b="1" dirty="0" smtClean="0">
                <a:solidFill>
                  <a:schemeClr val="bg2"/>
                </a:solidFill>
              </a:rPr>
              <a:t>（一）产地范围。</a:t>
            </a:r>
          </a:p>
          <a:p>
            <a:r>
              <a:rPr lang="zh-CN" altLang="en-US" sz="1600" b="1" dirty="0" smtClean="0">
                <a:solidFill>
                  <a:schemeClr val="bg2"/>
                </a:solidFill>
              </a:rPr>
              <a:t>祁阳石产地范围为湖南省祁阳县挂榜山林场、七里桥镇、下马渡镇、羊角塘镇、潘市镇、梅溪镇现辖行政区域。</a:t>
            </a:r>
          </a:p>
          <a:p>
            <a:r>
              <a:rPr lang="zh-CN" altLang="en-US" sz="1600" b="1" dirty="0" smtClean="0">
                <a:solidFill>
                  <a:schemeClr val="bg2"/>
                </a:solidFill>
              </a:rPr>
              <a:t>（二）专用标志使用。</a:t>
            </a:r>
          </a:p>
          <a:p>
            <a:r>
              <a:rPr lang="zh-CN" altLang="en-US" sz="1600" b="1" dirty="0" smtClean="0">
                <a:solidFill>
                  <a:schemeClr val="bg2"/>
                </a:solidFill>
              </a:rPr>
              <a:t>祁阳石产地范围内的生产者，可向祁阳县市场和质量监督管理局提出使用“地理标志产品专用标志”的申请，经湖南省质量技术监督局审核，报质检总局核准后予以公告。祁阳石的检测机构由湖南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15</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十六、长乐烧酒</a:t>
            </a:r>
          </a:p>
          <a:p>
            <a:r>
              <a:rPr lang="zh-CN" altLang="en-US" sz="1600" b="1" dirty="0" smtClean="0">
                <a:solidFill>
                  <a:schemeClr val="bg2"/>
                </a:solidFill>
              </a:rPr>
              <a:t>（一）产地范围。</a:t>
            </a:r>
          </a:p>
          <a:p>
            <a:r>
              <a:rPr lang="zh-CN" altLang="en-US" sz="1600" b="1" dirty="0" smtClean="0">
                <a:solidFill>
                  <a:schemeClr val="bg2"/>
                </a:solidFill>
              </a:rPr>
              <a:t>长乐烧酒产地范围为广东省五华县岐岭镇凤凰村、罗径村和北源村现辖行政区域</a:t>
            </a:r>
            <a:r>
              <a:rPr lang="zh-CN" altLang="en-US" sz="1600" b="1" dirty="0" smtClean="0">
                <a:solidFill>
                  <a:schemeClr val="bg2"/>
                </a:solidFill>
              </a:rPr>
              <a:t>。</a:t>
            </a:r>
            <a:endParaRPr lang="zh-CN" altLang="en-US" sz="1600" b="1" dirty="0" smtClean="0">
              <a:solidFill>
                <a:schemeClr val="bg2"/>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871369" y="884527"/>
            <a:ext cx="10682344" cy="5755422"/>
          </a:xfrm>
          <a:prstGeom prst="rect">
            <a:avLst/>
          </a:prstGeom>
        </p:spPr>
        <p:txBody>
          <a:bodyPr wrap="square">
            <a:spAutoFit/>
          </a:bodyPr>
          <a:lstStyle/>
          <a:p>
            <a:r>
              <a:rPr lang="zh-CN" altLang="en-US" sz="1600" b="1" dirty="0" smtClean="0">
                <a:solidFill>
                  <a:schemeClr val="bg2"/>
                </a:solidFill>
              </a:rPr>
              <a:t>（二）专用标志使用。</a:t>
            </a:r>
          </a:p>
          <a:p>
            <a:r>
              <a:rPr lang="zh-CN" altLang="en-US" sz="1600" b="1" dirty="0" smtClean="0">
                <a:solidFill>
                  <a:schemeClr val="bg2"/>
                </a:solidFill>
              </a:rPr>
              <a:t>长乐烧酒产地范围内的生产者，可向五华县工商和质量技术监督局提出使用“地理标志产品专用标志”的申请，经广东省质量技术监督局审核，报质检总局核准后予以公告。长乐烧酒的检测机构由广东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16</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十七、西林火姜</a:t>
            </a:r>
          </a:p>
          <a:p>
            <a:r>
              <a:rPr lang="zh-CN" altLang="en-US" sz="1600" b="1" dirty="0" smtClean="0">
                <a:solidFill>
                  <a:schemeClr val="bg2"/>
                </a:solidFill>
              </a:rPr>
              <a:t>（一）产地范围。</a:t>
            </a:r>
          </a:p>
          <a:p>
            <a:r>
              <a:rPr lang="zh-CN" altLang="en-US" sz="1600" b="1" dirty="0" smtClean="0">
                <a:solidFill>
                  <a:schemeClr val="bg2"/>
                </a:solidFill>
              </a:rPr>
              <a:t>西林火姜产地范围为广西壮族自治区百色市西林县现辖行政区域。</a:t>
            </a:r>
          </a:p>
          <a:p>
            <a:r>
              <a:rPr lang="zh-CN" altLang="en-US" sz="1600" b="1" dirty="0" smtClean="0">
                <a:solidFill>
                  <a:schemeClr val="bg2"/>
                </a:solidFill>
              </a:rPr>
              <a:t>（二）专用标志使用。</a:t>
            </a:r>
          </a:p>
          <a:p>
            <a:r>
              <a:rPr lang="zh-CN" altLang="en-US" sz="1600" b="1" dirty="0" smtClean="0">
                <a:solidFill>
                  <a:schemeClr val="bg2"/>
                </a:solidFill>
              </a:rPr>
              <a:t>西林火姜产地范围内的生产者，可向西林县质量技术监督局提出使用“地理标志产品专用标志”的申请，经广西壮族自治区质量技术监督局审核，报质检总局核准后予以公告。西林火姜的检测机构由广西壮族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17</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十八、柳江莲藕</a:t>
            </a:r>
          </a:p>
          <a:p>
            <a:r>
              <a:rPr lang="zh-CN" altLang="en-US" sz="1600" b="1" dirty="0" smtClean="0">
                <a:solidFill>
                  <a:schemeClr val="bg2"/>
                </a:solidFill>
              </a:rPr>
              <a:t>（一）产地范围。</a:t>
            </a:r>
          </a:p>
          <a:p>
            <a:r>
              <a:rPr lang="zh-CN" altLang="en-US" sz="1600" b="1" dirty="0" smtClean="0">
                <a:solidFill>
                  <a:schemeClr val="bg2"/>
                </a:solidFill>
              </a:rPr>
              <a:t>柳江莲藕产地范围为广西壮族自治区柳江县现辖行政区域。</a:t>
            </a:r>
          </a:p>
          <a:p>
            <a:r>
              <a:rPr lang="zh-CN" altLang="en-US" sz="1600" b="1" dirty="0" smtClean="0">
                <a:solidFill>
                  <a:schemeClr val="bg2"/>
                </a:solidFill>
              </a:rPr>
              <a:t>（二）专用标志使用。</a:t>
            </a:r>
          </a:p>
          <a:p>
            <a:r>
              <a:rPr lang="zh-CN" altLang="en-US" sz="1600" b="1" dirty="0" smtClean="0">
                <a:solidFill>
                  <a:schemeClr val="bg2"/>
                </a:solidFill>
              </a:rPr>
              <a:t>柳江莲藕产地范围内的生产者，可向柳江县工商行政管理和质量技术监督局提出使用“地理标志产品专用标志”的申请，经广西壮族自治区质量技术监督局审核，报质检总局核准后予以公告。柳江莲藕的检测机构由广西壮族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18</a:t>
            </a:r>
            <a:r>
              <a:rPr lang="zh-CN" altLang="en-US" sz="1600" b="1" dirty="0" smtClean="0">
                <a:solidFill>
                  <a:schemeClr val="bg2"/>
                </a:solidFill>
              </a:rPr>
              <a:t>）。</a:t>
            </a:r>
            <a:endParaRPr lang="zh-CN" altLang="en-US" sz="1600" b="1" dirty="0">
              <a:solidFill>
                <a:schemeClr val="bg2"/>
              </a:solidFill>
            </a:endParaRPr>
          </a:p>
        </p:txBody>
      </p:sp>
      <p:pic>
        <p:nvPicPr>
          <p:cNvPr id="13313" name="Picture 1"/>
          <p:cNvPicPr>
            <a:picLocks noChangeAspect="1" noChangeArrowheads="1"/>
          </p:cNvPicPr>
          <p:nvPr/>
        </p:nvPicPr>
        <p:blipFill>
          <a:blip r:embed="rId3" cstate="print"/>
          <a:srcRect/>
          <a:stretch>
            <a:fillRect/>
          </a:stretch>
        </p:blipFill>
        <p:spPr bwMode="auto">
          <a:xfrm>
            <a:off x="8673746" y="3975944"/>
            <a:ext cx="2417388" cy="154586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785307" y="647901"/>
            <a:ext cx="10800678" cy="6001643"/>
          </a:xfrm>
          <a:prstGeom prst="rect">
            <a:avLst/>
          </a:prstGeom>
        </p:spPr>
        <p:txBody>
          <a:bodyPr wrap="square">
            <a:spAutoFit/>
          </a:bodyPr>
          <a:lstStyle/>
          <a:p>
            <a:endParaRPr lang="zh-CN" altLang="en-US" sz="1600" b="1" dirty="0" smtClean="0">
              <a:solidFill>
                <a:schemeClr val="bg2"/>
              </a:solidFill>
            </a:endParaRPr>
          </a:p>
          <a:p>
            <a:r>
              <a:rPr lang="zh-CN" altLang="en-US" sz="1600" b="1" dirty="0" smtClean="0">
                <a:solidFill>
                  <a:schemeClr val="accent4"/>
                </a:solidFill>
              </a:rPr>
              <a:t>十九、英家大头菜</a:t>
            </a:r>
          </a:p>
          <a:p>
            <a:r>
              <a:rPr lang="zh-CN" altLang="en-US" sz="1600" b="1" dirty="0" smtClean="0">
                <a:solidFill>
                  <a:schemeClr val="bg2"/>
                </a:solidFill>
              </a:rPr>
              <a:t>（一）产地范围。</a:t>
            </a:r>
          </a:p>
          <a:p>
            <a:r>
              <a:rPr lang="zh-CN" altLang="en-US" sz="1600" b="1" dirty="0" smtClean="0">
                <a:solidFill>
                  <a:schemeClr val="bg2"/>
                </a:solidFill>
              </a:rPr>
              <a:t>英家大头菜产地范围为广西壮族自治区钟山县现辖行政区域。</a:t>
            </a:r>
          </a:p>
          <a:p>
            <a:r>
              <a:rPr lang="zh-CN" altLang="en-US" sz="1600" b="1" dirty="0" smtClean="0">
                <a:solidFill>
                  <a:schemeClr val="bg2"/>
                </a:solidFill>
              </a:rPr>
              <a:t>（二）专用标志使用。</a:t>
            </a:r>
          </a:p>
          <a:p>
            <a:r>
              <a:rPr lang="zh-CN" altLang="en-US" sz="1600" b="1" dirty="0" smtClean="0">
                <a:solidFill>
                  <a:schemeClr val="bg2"/>
                </a:solidFill>
              </a:rPr>
              <a:t>英家大头菜产地范围内的生产者，可向钟山县质量技术监督局提出使用“地理标志产品专用标志”的申请，经广西壮族自治区质量技术监督局审核，报质检总局核准后予以公告。英家大头菜的检测机构由广西壮族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19</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二十、乐业猕猴桃</a:t>
            </a:r>
          </a:p>
          <a:p>
            <a:r>
              <a:rPr lang="zh-CN" altLang="en-US" sz="1600" b="1" dirty="0" smtClean="0">
                <a:solidFill>
                  <a:schemeClr val="bg2"/>
                </a:solidFill>
              </a:rPr>
              <a:t>（一）产地范围。</a:t>
            </a:r>
          </a:p>
          <a:p>
            <a:r>
              <a:rPr lang="zh-CN" altLang="en-US" sz="1600" b="1" dirty="0" smtClean="0">
                <a:solidFill>
                  <a:schemeClr val="bg2"/>
                </a:solidFill>
              </a:rPr>
              <a:t>乐业猕猴桃产地范围为广西壮族自治区乐业县同乐镇、甘田镇、花坪镇、新化镇、逻沙乡全境及雅长乡新场、百康村、幼平乡上里、幼里、马三、百中、陇那、通曹、达心、扁利村、逻西乡个马、中停、民西、打路、卡伦、七更、民享、民治、平峨、鱼里村现辖行政区域。</a:t>
            </a:r>
          </a:p>
          <a:p>
            <a:r>
              <a:rPr lang="zh-CN" altLang="en-US" sz="1600" b="1" dirty="0" smtClean="0">
                <a:solidFill>
                  <a:schemeClr val="bg2"/>
                </a:solidFill>
              </a:rPr>
              <a:t>（二）专用标志使用。</a:t>
            </a:r>
          </a:p>
          <a:p>
            <a:r>
              <a:rPr lang="zh-CN" altLang="en-US" sz="1600" b="1" dirty="0" smtClean="0">
                <a:solidFill>
                  <a:schemeClr val="bg2"/>
                </a:solidFill>
              </a:rPr>
              <a:t>乐业猕猴桃产地范围内的生产者，可向乐业县质量技术监督局提出使用“地理标志产品专用标志”的申请，经广西壮族自治区质量技术监督局审核，报质检总局核准后予以公告。乐业猕猴桃的检测机构由广西壮族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20</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二十一、德保脐橙</a:t>
            </a:r>
          </a:p>
          <a:p>
            <a:r>
              <a:rPr lang="zh-CN" altLang="en-US" sz="1600" b="1" dirty="0" smtClean="0">
                <a:solidFill>
                  <a:schemeClr val="bg2"/>
                </a:solidFill>
              </a:rPr>
              <a:t>（一）产地范围。</a:t>
            </a:r>
          </a:p>
          <a:p>
            <a:r>
              <a:rPr lang="zh-CN" altLang="en-US" sz="1600" b="1" dirty="0" smtClean="0">
                <a:solidFill>
                  <a:schemeClr val="bg2"/>
                </a:solidFill>
              </a:rPr>
              <a:t>德保脐橙产地范围为广西壮族自治区德保县现辖行政区域</a:t>
            </a:r>
            <a:r>
              <a:rPr lang="zh-CN" altLang="en-US" sz="1600" b="1" dirty="0" smtClean="0">
                <a:solidFill>
                  <a:schemeClr val="bg2"/>
                </a:solidFill>
              </a:rPr>
              <a:t>。</a:t>
            </a:r>
            <a:endParaRPr lang="zh-CN" altLang="en-US" sz="1600" b="1" dirty="0" smtClean="0">
              <a:solidFill>
                <a:schemeClr val="bg2"/>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871369" y="953081"/>
            <a:ext cx="10488707" cy="5590120"/>
          </a:xfrm>
          <a:prstGeom prst="rect">
            <a:avLst/>
          </a:prstGeom>
        </p:spPr>
        <p:txBody>
          <a:bodyPr wrap="square">
            <a:spAutoFit/>
          </a:bodyPr>
          <a:lstStyle/>
          <a:p>
            <a:pPr>
              <a:lnSpc>
                <a:spcPct val="150000"/>
              </a:lnSpc>
            </a:pPr>
            <a:r>
              <a:rPr lang="zh-CN" altLang="en-US" sz="1600" b="1" dirty="0" smtClean="0">
                <a:solidFill>
                  <a:schemeClr val="accent1">
                    <a:lumMod val="60000"/>
                    <a:lumOff val="40000"/>
                  </a:schemeClr>
                </a:solidFill>
              </a:rPr>
              <a:t>         三、以下商品不按加工贸易消耗性物料以保税方式进行监管：加工贸易企业生产设备、工具的易损件，如钻头、钻嘴、砂轮、刀片、磨具等；易耗品，如机油、润滑油，印刷用的菲林、</a:t>
            </a:r>
            <a:r>
              <a:rPr lang="en-US" altLang="zh-CN" sz="1600" b="1" dirty="0" smtClean="0">
                <a:solidFill>
                  <a:schemeClr val="accent1">
                    <a:lumMod val="60000"/>
                    <a:lumOff val="40000"/>
                  </a:schemeClr>
                </a:solidFill>
              </a:rPr>
              <a:t>PS</a:t>
            </a:r>
            <a:r>
              <a:rPr lang="zh-CN" altLang="en-US" sz="1600" b="1" dirty="0" smtClean="0">
                <a:solidFill>
                  <a:schemeClr val="accent1">
                    <a:lumMod val="60000"/>
                    <a:lumOff val="40000"/>
                  </a:schemeClr>
                </a:solidFill>
              </a:rPr>
              <a:t>版等；检测物料，如检测纸、检测带、检测光盘、检测针等；劳保防护用品，如工作衣、帽、手套等；印制电路板用的干膜、生产高尔夫球头和飞机发动机叶片用模具所需进口的软金属、蜡、耐火材料等。</a:t>
            </a:r>
          </a:p>
          <a:p>
            <a:pPr>
              <a:lnSpc>
                <a:spcPct val="150000"/>
              </a:lnSpc>
            </a:pPr>
            <a:r>
              <a:rPr lang="zh-CN" altLang="en-US" sz="1600" b="1" dirty="0" smtClean="0">
                <a:solidFill>
                  <a:schemeClr val="accent1">
                    <a:lumMod val="60000"/>
                    <a:lumOff val="40000"/>
                  </a:schemeClr>
                </a:solidFill>
              </a:rPr>
              <a:t>　　四、加工贸易项下进口料件同时符合以下条件的，不纳入消耗性物料管理，企业按照保税料件的相关规定办理有关手续：</a:t>
            </a:r>
          </a:p>
          <a:p>
            <a:pPr>
              <a:lnSpc>
                <a:spcPct val="150000"/>
              </a:lnSpc>
            </a:pPr>
            <a:r>
              <a:rPr lang="zh-CN" altLang="en-US" sz="1600" b="1" dirty="0" smtClean="0">
                <a:solidFill>
                  <a:schemeClr val="accent1">
                    <a:lumMod val="60000"/>
                    <a:lumOff val="40000"/>
                  </a:schemeClr>
                </a:solidFill>
              </a:rPr>
              <a:t>　　（一）料件在加工过程中通过物理变化或化学反应存在或转化到成品中；</a:t>
            </a:r>
          </a:p>
          <a:p>
            <a:pPr>
              <a:lnSpc>
                <a:spcPct val="150000"/>
              </a:lnSpc>
            </a:pPr>
            <a:r>
              <a:rPr lang="zh-CN" altLang="en-US" sz="1600" b="1" dirty="0" smtClean="0">
                <a:solidFill>
                  <a:schemeClr val="accent1">
                    <a:lumMod val="60000"/>
                    <a:lumOff val="40000"/>
                  </a:schemeClr>
                </a:solidFill>
              </a:rPr>
              <a:t>　　（二）料件存在或转化到成品中的量是保持成品性能不可缺少的组成成分，而非残留物。</a:t>
            </a:r>
          </a:p>
          <a:p>
            <a:pPr>
              <a:lnSpc>
                <a:spcPct val="150000"/>
              </a:lnSpc>
            </a:pPr>
            <a:r>
              <a:rPr lang="zh-CN" altLang="en-US" sz="1600" b="1" dirty="0" smtClean="0">
                <a:solidFill>
                  <a:schemeClr val="accent1">
                    <a:lumMod val="60000"/>
                    <a:lumOff val="40000"/>
                  </a:schemeClr>
                </a:solidFill>
              </a:rPr>
              <a:t>　　五、企业申报保税进口的消耗性物料，应当在</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加工贸易企业经营状况和生产能力证明</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进口料件中予以列明。企业在办理手（账）册设立（变更）手续时，应当向主管海关提交</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加工贸易项下进口消耗性物料申报表</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（详见附件），申报内容应当完整。如海关需要，企业还应当提交以下补充材料：</a:t>
            </a:r>
          </a:p>
          <a:p>
            <a:pPr>
              <a:lnSpc>
                <a:spcPct val="150000"/>
              </a:lnSpc>
            </a:pPr>
            <a:r>
              <a:rPr lang="zh-CN" altLang="en-US" sz="1600" b="1" dirty="0" smtClean="0">
                <a:solidFill>
                  <a:schemeClr val="accent1">
                    <a:lumMod val="60000"/>
                    <a:lumOff val="40000"/>
                  </a:schemeClr>
                </a:solidFill>
              </a:rPr>
              <a:t>　　（一）消耗性物料的属性和用途说明；</a:t>
            </a:r>
          </a:p>
          <a:p>
            <a:pPr>
              <a:lnSpc>
                <a:spcPct val="150000"/>
              </a:lnSpc>
            </a:pPr>
            <a:r>
              <a:rPr lang="zh-CN" altLang="en-US" sz="1600" b="1" dirty="0" smtClean="0">
                <a:solidFill>
                  <a:schemeClr val="accent1">
                    <a:lumMod val="60000"/>
                    <a:lumOff val="40000"/>
                  </a:schemeClr>
                </a:solidFill>
              </a:rPr>
              <a:t>　　（二）消耗性物料在加工过程中的化学反应或物理变化原理、化学反应式、耗用量以及与成品的匹配关系等书面材料；</a:t>
            </a:r>
          </a:p>
          <a:p>
            <a:pPr>
              <a:lnSpc>
                <a:spcPct val="150000"/>
              </a:lnSpc>
            </a:pPr>
            <a:r>
              <a:rPr lang="zh-CN" altLang="en-US" sz="1600" b="1" dirty="0" smtClean="0">
                <a:solidFill>
                  <a:schemeClr val="accent1">
                    <a:lumMod val="60000"/>
                    <a:lumOff val="40000"/>
                  </a:schemeClr>
                </a:solidFill>
              </a:rPr>
              <a:t>　　（三）海关认为需要提交的其他证明文件和材料。</a:t>
            </a:r>
            <a:endParaRPr lang="zh-CN" altLang="en-US" sz="1600" b="1"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828339" y="875120"/>
            <a:ext cx="10746890" cy="5755422"/>
          </a:xfrm>
          <a:prstGeom prst="rect">
            <a:avLst/>
          </a:prstGeom>
        </p:spPr>
        <p:txBody>
          <a:bodyPr wrap="square">
            <a:spAutoFit/>
          </a:bodyPr>
          <a:lstStyle/>
          <a:p>
            <a:r>
              <a:rPr lang="zh-CN" altLang="en-US" sz="1600" b="1" dirty="0" smtClean="0">
                <a:solidFill>
                  <a:schemeClr val="bg2"/>
                </a:solidFill>
              </a:rPr>
              <a:t>（二）专用标志使用。</a:t>
            </a:r>
          </a:p>
          <a:p>
            <a:r>
              <a:rPr lang="zh-CN" altLang="en-US" sz="1600" b="1" dirty="0" smtClean="0">
                <a:solidFill>
                  <a:schemeClr val="bg2"/>
                </a:solidFill>
              </a:rPr>
              <a:t>德保脐橙产地范围内的生产者，可向德保县质量技术监督局提出使用“地理标志产品专用标志”的申请，经广西壮族自治区质量技术监督局审核，报质检总局核准后予以公告。德保脐橙的检测机构由广西壮族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21</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二十二、岑溪古典鸡</a:t>
            </a:r>
          </a:p>
          <a:p>
            <a:r>
              <a:rPr lang="zh-CN" altLang="en-US" sz="1600" b="1" dirty="0" smtClean="0">
                <a:solidFill>
                  <a:schemeClr val="bg2"/>
                </a:solidFill>
              </a:rPr>
              <a:t>（一）产地范围。</a:t>
            </a:r>
          </a:p>
          <a:p>
            <a:r>
              <a:rPr lang="zh-CN" altLang="en-US" sz="1600" b="1" dirty="0" smtClean="0">
                <a:solidFill>
                  <a:schemeClr val="bg2"/>
                </a:solidFill>
              </a:rPr>
              <a:t>岑溪古典鸡产地范围为广西壮族自治区岑溪市现辖行政区域。</a:t>
            </a:r>
          </a:p>
          <a:p>
            <a:r>
              <a:rPr lang="zh-CN" altLang="en-US" sz="1600" b="1" dirty="0" smtClean="0">
                <a:solidFill>
                  <a:schemeClr val="bg2"/>
                </a:solidFill>
              </a:rPr>
              <a:t>（二）专用标志使用。</a:t>
            </a:r>
          </a:p>
          <a:p>
            <a:r>
              <a:rPr lang="zh-CN" altLang="en-US" sz="1600" b="1" dirty="0" smtClean="0">
                <a:solidFill>
                  <a:schemeClr val="bg2"/>
                </a:solidFill>
              </a:rPr>
              <a:t>岑溪古典鸡产地范围内的生产者，可向岑溪市质量技术监督局提出使用“地理标志产品专用标志”的申请，经广西壮族自治区质量技术监督局审核，报质检总局核准后予以公告。岑溪古典鸡的检测机构由广西壮族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22</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二十三、黄姚黄精酒</a:t>
            </a:r>
          </a:p>
          <a:p>
            <a:r>
              <a:rPr lang="zh-CN" altLang="en-US" sz="1600" b="1" dirty="0" smtClean="0">
                <a:solidFill>
                  <a:schemeClr val="bg2"/>
                </a:solidFill>
              </a:rPr>
              <a:t>（一）产地范围。</a:t>
            </a:r>
          </a:p>
          <a:p>
            <a:r>
              <a:rPr lang="zh-CN" altLang="en-US" sz="1600" b="1" dirty="0" smtClean="0">
                <a:solidFill>
                  <a:schemeClr val="bg2"/>
                </a:solidFill>
              </a:rPr>
              <a:t>黄姚黄精酒产地范围为广西壮族自治区昭平县黄姚镇现辖行政区域。</a:t>
            </a:r>
          </a:p>
          <a:p>
            <a:r>
              <a:rPr lang="zh-CN" altLang="en-US" sz="1600" b="1" dirty="0" smtClean="0">
                <a:solidFill>
                  <a:schemeClr val="bg2"/>
                </a:solidFill>
              </a:rPr>
              <a:t>（二）专用标志使用。</a:t>
            </a:r>
          </a:p>
          <a:p>
            <a:r>
              <a:rPr lang="zh-CN" altLang="en-US" sz="1600" b="1" dirty="0" smtClean="0">
                <a:solidFill>
                  <a:schemeClr val="bg2"/>
                </a:solidFill>
              </a:rPr>
              <a:t>黄姚黄精酒产地范围内的生产者，可向昭平县质量技术监督局提出使用“地理标志产品专用标志”的申请，经广西壮族自治区质量技术监督局审核，报质检总局核准后予以公告。黄姚黄精酒的检测机构由广西壮族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23</a:t>
            </a:r>
            <a:r>
              <a:rPr lang="zh-CN" altLang="en-US" sz="1600" b="1" dirty="0" smtClean="0">
                <a:solidFill>
                  <a:schemeClr val="bg2"/>
                </a:solidFill>
              </a:rPr>
              <a:t>）。</a:t>
            </a:r>
            <a:endParaRPr lang="zh-CN" altLang="en-US" sz="1600" b="1" dirty="0">
              <a:solidFill>
                <a:schemeClr val="bg2"/>
              </a:solidFill>
            </a:endParaRPr>
          </a:p>
        </p:txBody>
      </p:sp>
      <p:pic>
        <p:nvPicPr>
          <p:cNvPr id="11265" name="Picture 1"/>
          <p:cNvPicPr>
            <a:picLocks noChangeAspect="1" noChangeArrowheads="1"/>
          </p:cNvPicPr>
          <p:nvPr/>
        </p:nvPicPr>
        <p:blipFill>
          <a:blip r:embed="rId3" cstate="print"/>
          <a:srcRect/>
          <a:stretch>
            <a:fillRect/>
          </a:stretch>
        </p:blipFill>
        <p:spPr bwMode="auto">
          <a:xfrm>
            <a:off x="6744540" y="1764255"/>
            <a:ext cx="2622683" cy="160064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957431" y="975947"/>
            <a:ext cx="10564009" cy="5016758"/>
          </a:xfrm>
          <a:prstGeom prst="rect">
            <a:avLst/>
          </a:prstGeom>
        </p:spPr>
        <p:txBody>
          <a:bodyPr wrap="square">
            <a:spAutoFit/>
          </a:bodyPr>
          <a:lstStyle/>
          <a:p>
            <a:r>
              <a:rPr lang="zh-CN" altLang="en-US" sz="1600" b="1" dirty="0" smtClean="0">
                <a:solidFill>
                  <a:schemeClr val="accent4"/>
                </a:solidFill>
              </a:rPr>
              <a:t>二十四、龙州乌龙茶</a:t>
            </a:r>
          </a:p>
          <a:p>
            <a:r>
              <a:rPr lang="zh-CN" altLang="en-US" sz="1600" b="1" dirty="0" smtClean="0">
                <a:solidFill>
                  <a:schemeClr val="bg2"/>
                </a:solidFill>
              </a:rPr>
              <a:t>（一）产地范围。</a:t>
            </a:r>
          </a:p>
          <a:p>
            <a:r>
              <a:rPr lang="zh-CN" altLang="en-US" sz="1600" b="1" dirty="0" smtClean="0">
                <a:solidFill>
                  <a:schemeClr val="bg2"/>
                </a:solidFill>
              </a:rPr>
              <a:t>龙州乌龙茶产地范围为广西壮族自治区崇左市龙州县现辖行政区域。</a:t>
            </a:r>
          </a:p>
          <a:p>
            <a:r>
              <a:rPr lang="zh-CN" altLang="en-US" sz="1600" b="1" dirty="0" smtClean="0">
                <a:solidFill>
                  <a:schemeClr val="bg2"/>
                </a:solidFill>
              </a:rPr>
              <a:t>（二</a:t>
            </a:r>
            <a:r>
              <a:rPr lang="en-US" altLang="zh-CN" sz="1600" b="1" dirty="0" smtClean="0">
                <a:solidFill>
                  <a:schemeClr val="bg2"/>
                </a:solidFill>
              </a:rPr>
              <a:t>)</a:t>
            </a:r>
            <a:r>
              <a:rPr lang="zh-CN" altLang="en-US" sz="1600" b="1" dirty="0" smtClean="0">
                <a:solidFill>
                  <a:schemeClr val="bg2"/>
                </a:solidFill>
              </a:rPr>
              <a:t>专用标志使用。</a:t>
            </a:r>
          </a:p>
          <a:p>
            <a:r>
              <a:rPr lang="zh-CN" altLang="en-US" sz="1600" b="1" dirty="0" smtClean="0">
                <a:solidFill>
                  <a:schemeClr val="bg2"/>
                </a:solidFill>
              </a:rPr>
              <a:t>龙州乌龙茶产地范围内的生产者，可向龙州县工商行政管理和质量技术监督局提出使用“地理标志产品专用标志”的申请，经广西壮族自治区质量技术监督局审核，报质检总局核准后予以公告。龙州乌龙茶的检测机构由广西壮族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24</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二十五、金阳丝毛鸡</a:t>
            </a:r>
          </a:p>
          <a:p>
            <a:r>
              <a:rPr lang="zh-CN" altLang="en-US" sz="1600" b="1" dirty="0" smtClean="0">
                <a:solidFill>
                  <a:schemeClr val="bg2"/>
                </a:solidFill>
              </a:rPr>
              <a:t>（一）产地范围。</a:t>
            </a:r>
          </a:p>
          <a:p>
            <a:r>
              <a:rPr lang="zh-CN" altLang="en-US" sz="1600" b="1" dirty="0" smtClean="0">
                <a:solidFill>
                  <a:schemeClr val="bg2"/>
                </a:solidFill>
              </a:rPr>
              <a:t>金阳丝毛鸡产地范围为四川省金阳县天地坝镇、对坪镇、派来镇、南瓦乡、洛觉乡、依达乡、丙底乡、依莫合乡、丝窝乡、热柯觉乡、甲依乡、桃坪乡、马依足乡、德溪乡、热水河乡、青松乡、红联乡、梗堡乡、放马坪乡、小银木乡、木府乡、基觉乡、寨子乡、则祖乡现辖行政区域。</a:t>
            </a:r>
          </a:p>
          <a:p>
            <a:r>
              <a:rPr lang="zh-CN" altLang="en-US" sz="1600" b="1" dirty="0" smtClean="0">
                <a:solidFill>
                  <a:schemeClr val="bg2"/>
                </a:solidFill>
              </a:rPr>
              <a:t>（二）专用标志使用。</a:t>
            </a:r>
          </a:p>
          <a:p>
            <a:r>
              <a:rPr lang="zh-CN" altLang="en-US" sz="1600" b="1" dirty="0" smtClean="0">
                <a:solidFill>
                  <a:schemeClr val="bg2"/>
                </a:solidFill>
              </a:rPr>
              <a:t>金阳丝毛鸡产地范围内的生产者，可向攀枝花出入境检验检疫局提出使用“</a:t>
            </a:r>
            <a:r>
              <a:rPr lang="zh-CN" altLang="en-US" sz="1600" b="1" dirty="0" smtClean="0">
                <a:solidFill>
                  <a:schemeClr val="bg2"/>
                </a:solidFill>
              </a:rPr>
              <a:t>地</a:t>
            </a:r>
            <a:endParaRPr lang="en-US" altLang="zh-CN" sz="1600" b="1" dirty="0" smtClean="0">
              <a:solidFill>
                <a:schemeClr val="bg2"/>
              </a:solidFill>
            </a:endParaRPr>
          </a:p>
          <a:p>
            <a:r>
              <a:rPr lang="zh-CN" altLang="en-US" sz="1600" b="1" dirty="0" smtClean="0">
                <a:solidFill>
                  <a:schemeClr val="bg2"/>
                </a:solidFill>
              </a:rPr>
              <a:t>理</a:t>
            </a:r>
            <a:r>
              <a:rPr lang="zh-CN" altLang="en-US" sz="1600" b="1" dirty="0" smtClean="0">
                <a:solidFill>
                  <a:schemeClr val="bg2"/>
                </a:solidFill>
              </a:rPr>
              <a:t>标志产品专用标志”的申请，经四川出入境检验检疫局审核，报质检总局</a:t>
            </a:r>
            <a:r>
              <a:rPr lang="zh-CN" altLang="en-US" sz="1600" b="1" dirty="0" smtClean="0">
                <a:solidFill>
                  <a:schemeClr val="bg2"/>
                </a:solidFill>
              </a:rPr>
              <a:t>核</a:t>
            </a:r>
            <a:endParaRPr lang="en-US" altLang="zh-CN" sz="1600" b="1" dirty="0" smtClean="0">
              <a:solidFill>
                <a:schemeClr val="bg2"/>
              </a:solidFill>
            </a:endParaRPr>
          </a:p>
          <a:p>
            <a:r>
              <a:rPr lang="zh-CN" altLang="en-US" sz="1600" b="1" dirty="0" smtClean="0">
                <a:solidFill>
                  <a:schemeClr val="bg2"/>
                </a:solidFill>
              </a:rPr>
              <a:t>准</a:t>
            </a:r>
            <a:r>
              <a:rPr lang="zh-CN" altLang="en-US" sz="1600" b="1" dirty="0" smtClean="0">
                <a:solidFill>
                  <a:schemeClr val="bg2"/>
                </a:solidFill>
              </a:rPr>
              <a:t>后予以公告。金阳丝毛鸡的检测机构由四川出入境检验检疫局在符合资质</a:t>
            </a:r>
            <a:r>
              <a:rPr lang="zh-CN" altLang="en-US" sz="1600" b="1" dirty="0" smtClean="0">
                <a:solidFill>
                  <a:schemeClr val="bg2"/>
                </a:solidFill>
              </a:rPr>
              <a:t>要</a:t>
            </a:r>
            <a:endParaRPr lang="en-US" altLang="zh-CN" sz="1600" b="1" dirty="0" smtClean="0">
              <a:solidFill>
                <a:schemeClr val="bg2"/>
              </a:solidFill>
            </a:endParaRPr>
          </a:p>
          <a:p>
            <a:r>
              <a:rPr lang="zh-CN" altLang="en-US" sz="1600" b="1" dirty="0" smtClean="0">
                <a:solidFill>
                  <a:schemeClr val="bg2"/>
                </a:solidFill>
              </a:rPr>
              <a:t>求</a:t>
            </a:r>
            <a:r>
              <a:rPr lang="zh-CN" altLang="en-US" sz="1600" b="1" dirty="0" smtClean="0">
                <a:solidFill>
                  <a:schemeClr val="bg2"/>
                </a:solidFill>
              </a:rPr>
              <a:t>的检测机构中选定。</a:t>
            </a:r>
          </a:p>
          <a:p>
            <a:r>
              <a:rPr lang="zh-CN" altLang="en-US" sz="1600" b="1" dirty="0" smtClean="0">
                <a:solidFill>
                  <a:schemeClr val="bg2"/>
                </a:solidFill>
              </a:rPr>
              <a:t>（三）质量技术要求（见附件</a:t>
            </a:r>
            <a:r>
              <a:rPr lang="en-US" altLang="zh-CN" sz="1600" b="1" dirty="0" smtClean="0">
                <a:solidFill>
                  <a:schemeClr val="bg2"/>
                </a:solidFill>
              </a:rPr>
              <a:t>25</a:t>
            </a:r>
            <a:r>
              <a:rPr lang="zh-CN" altLang="en-US" sz="1600" b="1" dirty="0" smtClean="0">
                <a:solidFill>
                  <a:schemeClr val="bg2"/>
                </a:solidFill>
              </a:rPr>
              <a:t>）。</a:t>
            </a:r>
            <a:endParaRPr lang="zh-CN" altLang="en-US" sz="1600" b="1" dirty="0">
              <a:solidFill>
                <a:schemeClr val="bg2"/>
              </a:solidFill>
            </a:endParaRPr>
          </a:p>
        </p:txBody>
      </p:sp>
      <p:pic>
        <p:nvPicPr>
          <p:cNvPr id="10241" name="Picture 1"/>
          <p:cNvPicPr>
            <a:picLocks noChangeAspect="1" noChangeArrowheads="1"/>
          </p:cNvPicPr>
          <p:nvPr/>
        </p:nvPicPr>
        <p:blipFill>
          <a:blip r:embed="rId3" cstate="print"/>
          <a:srcRect/>
          <a:stretch>
            <a:fillRect/>
          </a:stretch>
        </p:blipFill>
        <p:spPr bwMode="auto">
          <a:xfrm>
            <a:off x="8150150" y="4292300"/>
            <a:ext cx="2922066" cy="191542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882126" y="1043197"/>
            <a:ext cx="10671586" cy="5262979"/>
          </a:xfrm>
          <a:prstGeom prst="rect">
            <a:avLst/>
          </a:prstGeom>
        </p:spPr>
        <p:txBody>
          <a:bodyPr wrap="square">
            <a:spAutoFit/>
          </a:bodyPr>
          <a:lstStyle/>
          <a:p>
            <a:r>
              <a:rPr lang="zh-CN" altLang="en-US" sz="1600" b="1" dirty="0" smtClean="0">
                <a:solidFill>
                  <a:schemeClr val="accent4"/>
                </a:solidFill>
              </a:rPr>
              <a:t>二十六、红白豆腐干</a:t>
            </a:r>
          </a:p>
          <a:p>
            <a:r>
              <a:rPr lang="zh-CN" altLang="en-US" sz="1600" b="1" dirty="0" smtClean="0">
                <a:solidFill>
                  <a:schemeClr val="bg2"/>
                </a:solidFill>
              </a:rPr>
              <a:t>（一）产地范围。</a:t>
            </a:r>
          </a:p>
          <a:p>
            <a:r>
              <a:rPr lang="zh-CN" altLang="en-US" sz="1600" b="1" dirty="0" smtClean="0">
                <a:solidFill>
                  <a:schemeClr val="bg2"/>
                </a:solidFill>
              </a:rPr>
              <a:t>红白豆腐干产地范围为四川省什邡市红白镇、蓥华镇现辖行政区域。</a:t>
            </a:r>
          </a:p>
          <a:p>
            <a:r>
              <a:rPr lang="zh-CN" altLang="en-US" sz="1600" b="1" dirty="0" smtClean="0">
                <a:solidFill>
                  <a:schemeClr val="bg2"/>
                </a:solidFill>
              </a:rPr>
              <a:t>（二）专用标志使用。</a:t>
            </a:r>
          </a:p>
          <a:p>
            <a:r>
              <a:rPr lang="zh-CN" altLang="en-US" sz="1600" b="1" dirty="0" smtClean="0">
                <a:solidFill>
                  <a:schemeClr val="bg2"/>
                </a:solidFill>
              </a:rPr>
              <a:t>红白豆腐干产地范围内的生产者，可向什邡市工商管理和质量监督局提出使用“地理标志产品专用标志”的申请，经四川省质量技术监督局审核，报质检总局核准后予以公告。红白豆腐干的检测机构由四川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26</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二十七、江油百合</a:t>
            </a:r>
          </a:p>
          <a:p>
            <a:r>
              <a:rPr lang="zh-CN" altLang="en-US" sz="1600" b="1" dirty="0" smtClean="0">
                <a:solidFill>
                  <a:schemeClr val="bg2"/>
                </a:solidFill>
              </a:rPr>
              <a:t>（一）产地范围。</a:t>
            </a:r>
          </a:p>
          <a:p>
            <a:r>
              <a:rPr lang="zh-CN" altLang="en-US" sz="1600" b="1" dirty="0" smtClean="0">
                <a:solidFill>
                  <a:schemeClr val="bg2"/>
                </a:solidFill>
              </a:rPr>
              <a:t>江油百合产地范围为四川省江油市大康、太平、西屏、青莲、武都和永胜现辖行政区域。</a:t>
            </a:r>
          </a:p>
          <a:p>
            <a:r>
              <a:rPr lang="zh-CN" altLang="en-US" sz="1600" b="1" dirty="0" smtClean="0">
                <a:solidFill>
                  <a:schemeClr val="bg2"/>
                </a:solidFill>
              </a:rPr>
              <a:t>（二）专用标志使用。</a:t>
            </a:r>
          </a:p>
          <a:p>
            <a:r>
              <a:rPr lang="zh-CN" altLang="en-US" sz="1600" b="1" dirty="0" smtClean="0">
                <a:solidFill>
                  <a:schemeClr val="bg2"/>
                </a:solidFill>
              </a:rPr>
              <a:t>江油百合产地范围内的生产者，可向江油市食品药品和工商质监管理局提出使用“地理标志产品专用标志”的申请，经四川省质量技术监督局审核，报质检总局核准后予以公告。江油百合的检测机构由四川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27</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二十八、长宁竹荪（长宁长裙竹荪）</a:t>
            </a:r>
          </a:p>
          <a:p>
            <a:r>
              <a:rPr lang="zh-CN" altLang="en-US" sz="1600" b="1" dirty="0" smtClean="0">
                <a:solidFill>
                  <a:schemeClr val="bg2"/>
                </a:solidFill>
              </a:rPr>
              <a:t>（一）产地范围。</a:t>
            </a:r>
          </a:p>
          <a:p>
            <a:r>
              <a:rPr lang="zh-CN" altLang="en-US" sz="1600" b="1" dirty="0" smtClean="0">
                <a:solidFill>
                  <a:schemeClr val="bg2"/>
                </a:solidFill>
              </a:rPr>
              <a:t>长宁竹荪（长宁长裙竹荪）产地范围为四川省长宁县现辖行政区域。</a:t>
            </a:r>
            <a:endParaRPr lang="zh-CN" altLang="en-US" sz="1600" b="1" dirty="0">
              <a:solidFill>
                <a:schemeClr val="bg2"/>
              </a:solidFill>
            </a:endParaRPr>
          </a:p>
        </p:txBody>
      </p:sp>
      <p:pic>
        <p:nvPicPr>
          <p:cNvPr id="9217" name="Picture 1"/>
          <p:cNvPicPr>
            <a:picLocks noChangeAspect="1" noChangeArrowheads="1"/>
          </p:cNvPicPr>
          <p:nvPr/>
        </p:nvPicPr>
        <p:blipFill>
          <a:blip r:embed="rId3" cstate="print"/>
          <a:srcRect/>
          <a:stretch>
            <a:fillRect/>
          </a:stretch>
        </p:blipFill>
        <p:spPr bwMode="auto">
          <a:xfrm>
            <a:off x="7555063" y="4803952"/>
            <a:ext cx="2449550" cy="177776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753035" y="916808"/>
            <a:ext cx="10671586" cy="5755422"/>
          </a:xfrm>
          <a:prstGeom prst="rect">
            <a:avLst/>
          </a:prstGeom>
        </p:spPr>
        <p:txBody>
          <a:bodyPr wrap="square">
            <a:spAutoFit/>
          </a:bodyPr>
          <a:lstStyle/>
          <a:p>
            <a:r>
              <a:rPr lang="zh-CN" altLang="en-US" sz="1600" b="1" dirty="0" smtClean="0">
                <a:solidFill>
                  <a:schemeClr val="bg2"/>
                </a:solidFill>
              </a:rPr>
              <a:t>（二）专用标志使用。</a:t>
            </a:r>
          </a:p>
          <a:p>
            <a:r>
              <a:rPr lang="zh-CN" altLang="en-US" sz="1600" b="1" dirty="0" smtClean="0">
                <a:solidFill>
                  <a:schemeClr val="bg2"/>
                </a:solidFill>
              </a:rPr>
              <a:t>长宁竹荪（长宁长裙竹荪）产地范围内的生产者，可向长宁县质量技术监督局提出使用“地理标志产品专用标志”的申请，经四川省质量技术监督局审核，报质检总局核准后予以公告。长宁竹荪（长宁长裙竹荪）的检测机构由四川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28</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二十九、三都水族马尾绣</a:t>
            </a:r>
          </a:p>
          <a:p>
            <a:r>
              <a:rPr lang="zh-CN" altLang="en-US" sz="1600" b="1" dirty="0" smtClean="0">
                <a:solidFill>
                  <a:schemeClr val="bg2"/>
                </a:solidFill>
              </a:rPr>
              <a:t>（一）产地范围。</a:t>
            </a:r>
          </a:p>
          <a:p>
            <a:r>
              <a:rPr lang="zh-CN" altLang="en-US" sz="1600" b="1" dirty="0" smtClean="0">
                <a:solidFill>
                  <a:schemeClr val="bg2"/>
                </a:solidFill>
              </a:rPr>
              <a:t>三都水族马尾绣产地范围为贵州省三都水族自治县现辖行政区域。</a:t>
            </a:r>
          </a:p>
          <a:p>
            <a:r>
              <a:rPr lang="zh-CN" altLang="en-US" sz="1600" b="1" dirty="0" smtClean="0">
                <a:solidFill>
                  <a:schemeClr val="bg2"/>
                </a:solidFill>
              </a:rPr>
              <a:t>（二</a:t>
            </a:r>
            <a:r>
              <a:rPr lang="en-US" altLang="zh-CN" sz="1600" b="1" dirty="0" smtClean="0">
                <a:solidFill>
                  <a:schemeClr val="bg2"/>
                </a:solidFill>
              </a:rPr>
              <a:t>)</a:t>
            </a:r>
            <a:r>
              <a:rPr lang="zh-CN" altLang="en-US" sz="1600" b="1" dirty="0" smtClean="0">
                <a:solidFill>
                  <a:schemeClr val="bg2"/>
                </a:solidFill>
              </a:rPr>
              <a:t>专用标志使用。</a:t>
            </a:r>
          </a:p>
          <a:p>
            <a:r>
              <a:rPr lang="zh-CN" altLang="en-US" sz="1600" b="1" dirty="0" smtClean="0">
                <a:solidFill>
                  <a:schemeClr val="bg2"/>
                </a:solidFill>
              </a:rPr>
              <a:t>三都水族马尾绣产地范围内的生产者，可向三都水族自治县市场监督管理局提出使用“地理标志产品专用标志”的申请，经贵州省质量技术监督局审核，报质检总局核准后予以公告。三都水族马尾绣的检测机构由贵州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29</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三十、禹谟醋</a:t>
            </a:r>
          </a:p>
          <a:p>
            <a:r>
              <a:rPr lang="zh-CN" altLang="en-US" sz="1600" b="1" dirty="0" smtClean="0">
                <a:solidFill>
                  <a:schemeClr val="bg2"/>
                </a:solidFill>
              </a:rPr>
              <a:t>（一）产地范围。</a:t>
            </a:r>
          </a:p>
          <a:p>
            <a:r>
              <a:rPr lang="zh-CN" altLang="en-US" sz="1600" b="1" dirty="0" smtClean="0">
                <a:solidFill>
                  <a:schemeClr val="bg2"/>
                </a:solidFill>
              </a:rPr>
              <a:t>禹谟醋产地范围为贵州省金沙县禹谟镇现辖行政区域。</a:t>
            </a:r>
          </a:p>
          <a:p>
            <a:r>
              <a:rPr lang="zh-CN" altLang="en-US" sz="1600" b="1" dirty="0" smtClean="0">
                <a:solidFill>
                  <a:schemeClr val="bg2"/>
                </a:solidFill>
              </a:rPr>
              <a:t>（二）专用标志使用。</a:t>
            </a:r>
          </a:p>
          <a:p>
            <a:r>
              <a:rPr lang="zh-CN" altLang="en-US" sz="1600" b="1" dirty="0" smtClean="0">
                <a:solidFill>
                  <a:schemeClr val="bg2"/>
                </a:solidFill>
              </a:rPr>
              <a:t>禹谟醋产地范围内的生产者，可向金沙县市场监督管理局提出使用“地理标志产品专用标志”的申请，经贵州省质量技术监督局审核，报质检总局核准后予以公告。禹谟醋的检测机构由贵州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30</a:t>
            </a:r>
            <a:r>
              <a:rPr lang="zh-CN" altLang="en-US" sz="1600" b="1" dirty="0" smtClean="0">
                <a:solidFill>
                  <a:schemeClr val="bg2"/>
                </a:solidFill>
              </a:rPr>
              <a:t>）。</a:t>
            </a:r>
            <a:endParaRPr lang="zh-CN" altLang="en-US" sz="1600" b="1" dirty="0">
              <a:solidFill>
                <a:schemeClr val="bg2"/>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763793" y="998861"/>
            <a:ext cx="10693101" cy="5262979"/>
          </a:xfrm>
          <a:prstGeom prst="rect">
            <a:avLst/>
          </a:prstGeom>
        </p:spPr>
        <p:txBody>
          <a:bodyPr wrap="square">
            <a:spAutoFit/>
          </a:bodyPr>
          <a:lstStyle/>
          <a:p>
            <a:r>
              <a:rPr lang="zh-CN" altLang="en-US" sz="1600" b="1" dirty="0" smtClean="0">
                <a:solidFill>
                  <a:schemeClr val="accent4"/>
                </a:solidFill>
              </a:rPr>
              <a:t>三十一、遵义杜仲</a:t>
            </a:r>
          </a:p>
          <a:p>
            <a:r>
              <a:rPr lang="zh-CN" altLang="en-US" sz="1600" b="1" dirty="0" smtClean="0">
                <a:solidFill>
                  <a:schemeClr val="bg2"/>
                </a:solidFill>
              </a:rPr>
              <a:t>（一）产地范围。</a:t>
            </a:r>
          </a:p>
          <a:p>
            <a:r>
              <a:rPr lang="zh-CN" altLang="en-US" sz="1600" b="1" dirty="0" smtClean="0">
                <a:solidFill>
                  <a:schemeClr val="bg2"/>
                </a:solidFill>
              </a:rPr>
              <a:t>遵义杜仲产地范围为贵州省遵义市红花岗区、汇川区、仁怀市、赤水市、遵义县、桐梓县、习水县、凤冈县、湄潭县、余庆县、绥阳县、正安县、道真仡佬族苗族自治县、务川仡佬族苗族自治县现辖行政区域。</a:t>
            </a:r>
          </a:p>
          <a:p>
            <a:r>
              <a:rPr lang="zh-CN" altLang="en-US" sz="1600" b="1" dirty="0" smtClean="0">
                <a:solidFill>
                  <a:schemeClr val="bg2"/>
                </a:solidFill>
              </a:rPr>
              <a:t>（二）专用标志使用。</a:t>
            </a:r>
          </a:p>
          <a:p>
            <a:r>
              <a:rPr lang="zh-CN" altLang="en-US" sz="1600" b="1" dirty="0" smtClean="0">
                <a:solidFill>
                  <a:schemeClr val="bg2"/>
                </a:solidFill>
              </a:rPr>
              <a:t>遵义杜仲产地范围内的生产者，可向遵义市质量技术监督局提出使用“地理标志产品专用标志”的申请，经贵州省质量技术监督局审核，报质检总局核准后予以公告。遵义杜仲的检测机构由贵州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31</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三十二、威宁荞麦</a:t>
            </a:r>
          </a:p>
          <a:p>
            <a:r>
              <a:rPr lang="zh-CN" altLang="en-US" sz="1600" b="1" dirty="0" smtClean="0">
                <a:solidFill>
                  <a:schemeClr val="bg2"/>
                </a:solidFill>
              </a:rPr>
              <a:t>（一）产地范围。</a:t>
            </a:r>
          </a:p>
          <a:p>
            <a:r>
              <a:rPr lang="zh-CN" altLang="en-US" sz="1600" b="1" dirty="0" smtClean="0">
                <a:solidFill>
                  <a:schemeClr val="bg2"/>
                </a:solidFill>
              </a:rPr>
              <a:t>威宁荞麦产地范围为贵州省毕节市威宁自治县雪山镇、哈喇河乡现辖行政区域。</a:t>
            </a:r>
          </a:p>
          <a:p>
            <a:r>
              <a:rPr lang="zh-CN" altLang="en-US" sz="1600" b="1" dirty="0" smtClean="0">
                <a:solidFill>
                  <a:schemeClr val="bg2"/>
                </a:solidFill>
              </a:rPr>
              <a:t>（二）专用标志使用。</a:t>
            </a:r>
          </a:p>
          <a:p>
            <a:r>
              <a:rPr lang="zh-CN" altLang="en-US" sz="1600" b="1" dirty="0" smtClean="0">
                <a:solidFill>
                  <a:schemeClr val="bg2"/>
                </a:solidFill>
              </a:rPr>
              <a:t>威宁荞麦产地范围内的生产者，可向威宁彝族回族苗族自治县市场监督管理局提出使用“地理标志产品专用标志”的申请，经贵州省质量技术监督局审核，报质检总局核准后予以公告。威宁荞麦的检测机构由贵州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32</a:t>
            </a:r>
            <a:r>
              <a:rPr lang="zh-CN" altLang="en-US" sz="1600" b="1" dirty="0" smtClean="0">
                <a:solidFill>
                  <a:schemeClr val="bg2"/>
                </a:solidFill>
              </a:rPr>
              <a:t>）。</a:t>
            </a:r>
          </a:p>
          <a:p>
            <a:endParaRPr lang="zh-CN" altLang="en-US" sz="1600" b="1" dirty="0" smtClean="0">
              <a:solidFill>
                <a:schemeClr val="accent4"/>
              </a:solidFill>
            </a:endParaRPr>
          </a:p>
          <a:p>
            <a:r>
              <a:rPr lang="zh-CN" altLang="en-US" sz="1600" b="1" dirty="0" smtClean="0">
                <a:solidFill>
                  <a:schemeClr val="accent4"/>
                </a:solidFill>
              </a:rPr>
              <a:t>三十三、大方冬荪</a:t>
            </a:r>
          </a:p>
          <a:p>
            <a:r>
              <a:rPr lang="zh-CN" altLang="en-US" sz="1600" b="1" dirty="0" smtClean="0">
                <a:solidFill>
                  <a:schemeClr val="bg2"/>
                </a:solidFill>
              </a:rPr>
              <a:t>（一）产地范围</a:t>
            </a:r>
            <a:r>
              <a:rPr lang="zh-CN" altLang="en-US" sz="1600" b="1" dirty="0" smtClean="0">
                <a:solidFill>
                  <a:schemeClr val="bg2"/>
                </a:solidFill>
              </a:rPr>
              <a:t>。</a:t>
            </a:r>
            <a:endParaRPr lang="zh-CN" altLang="en-US" sz="1600" b="1" dirty="0" smtClean="0">
              <a:solidFill>
                <a:schemeClr val="bg2"/>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817581" y="1020328"/>
            <a:ext cx="10682344" cy="5262979"/>
          </a:xfrm>
          <a:prstGeom prst="rect">
            <a:avLst/>
          </a:prstGeom>
        </p:spPr>
        <p:txBody>
          <a:bodyPr wrap="square">
            <a:spAutoFit/>
          </a:bodyPr>
          <a:lstStyle/>
          <a:p>
            <a:r>
              <a:rPr lang="zh-CN" altLang="en-US" sz="1600" b="1" dirty="0" smtClean="0">
                <a:solidFill>
                  <a:schemeClr val="bg2"/>
                </a:solidFill>
              </a:rPr>
              <a:t> 大方冬荪产地范围为贵州省毕节市大方县顺德街道办事处、红旗街道办事处、慕俄格古城街道办事处、东关乡、绿塘乡、鼎新乡、猫场镇、牛场乡、马场镇、对江镇、小屯乡、羊场镇、理化乡、黄泥塘镇、六龙镇、凤山乡、安乐乡、核桃乡、达溪镇、八堡乡、兴隆乡、瓢井镇、长石镇、果瓦乡、大山乡、雨冲乡、黄泥乡、沙厂乡、百纳乡、三元乡、星宿乡现辖行政区域。</a:t>
            </a:r>
          </a:p>
          <a:p>
            <a:r>
              <a:rPr lang="zh-CN" altLang="en-US" sz="1600" b="1" dirty="0" smtClean="0">
                <a:solidFill>
                  <a:schemeClr val="bg2"/>
                </a:solidFill>
              </a:rPr>
              <a:t>（二）专用标志使用。</a:t>
            </a:r>
          </a:p>
          <a:p>
            <a:r>
              <a:rPr lang="zh-CN" altLang="en-US" sz="1600" b="1" dirty="0" smtClean="0">
                <a:solidFill>
                  <a:schemeClr val="bg2"/>
                </a:solidFill>
              </a:rPr>
              <a:t>大方冬荪产地范围内的生产者，可向大方县市场监督管理局提出使用“地理标志产品专用标志”的申请，经贵州省质量技术监督局审核，报质检总局核准后予以公告。大方冬荪的检测机构由贵州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33</a:t>
            </a:r>
            <a:r>
              <a:rPr lang="zh-CN" altLang="en-US" sz="1600" b="1" dirty="0" smtClean="0">
                <a:solidFill>
                  <a:schemeClr val="bg2"/>
                </a:solidFill>
              </a:rPr>
              <a:t>）。</a:t>
            </a:r>
          </a:p>
          <a:p>
            <a:endParaRPr lang="en-US" altLang="zh-CN" sz="1600" b="1" dirty="0" smtClean="0">
              <a:solidFill>
                <a:schemeClr val="bg2"/>
              </a:solidFill>
            </a:endParaRPr>
          </a:p>
          <a:p>
            <a:endParaRPr lang="en-US" altLang="zh-CN" sz="1600" b="1" dirty="0" smtClean="0">
              <a:solidFill>
                <a:schemeClr val="bg2"/>
              </a:solidFill>
            </a:endParaRPr>
          </a:p>
          <a:p>
            <a:endParaRPr lang="zh-CN" altLang="en-US" sz="1600" b="1" dirty="0" smtClean="0">
              <a:solidFill>
                <a:schemeClr val="bg2"/>
              </a:solidFill>
            </a:endParaRPr>
          </a:p>
          <a:p>
            <a:r>
              <a:rPr lang="zh-CN" altLang="en-US" sz="1600" b="1" dirty="0" smtClean="0">
                <a:solidFill>
                  <a:schemeClr val="accent4"/>
                </a:solidFill>
              </a:rPr>
              <a:t>三十四、妥乐白果</a:t>
            </a:r>
          </a:p>
          <a:p>
            <a:r>
              <a:rPr lang="zh-CN" altLang="en-US" sz="1600" b="1" dirty="0" smtClean="0">
                <a:solidFill>
                  <a:schemeClr val="bg2"/>
                </a:solidFill>
              </a:rPr>
              <a:t>（一）产地范围。</a:t>
            </a:r>
          </a:p>
          <a:p>
            <a:r>
              <a:rPr lang="zh-CN" altLang="en-US" sz="1600" b="1" dirty="0" smtClean="0">
                <a:solidFill>
                  <a:schemeClr val="bg2"/>
                </a:solidFill>
              </a:rPr>
              <a:t>妥乐白果产地范围为贵州省六盘水市盘县石桥镇、乐民镇、水塘镇、板桥镇、两河街道、保田镇、响水镇现辖行政区域。</a:t>
            </a:r>
          </a:p>
          <a:p>
            <a:r>
              <a:rPr lang="zh-CN" altLang="en-US" sz="1600" b="1" dirty="0" smtClean="0">
                <a:solidFill>
                  <a:schemeClr val="bg2"/>
                </a:solidFill>
              </a:rPr>
              <a:t>（二）专用标志使用。</a:t>
            </a:r>
          </a:p>
          <a:p>
            <a:r>
              <a:rPr lang="zh-CN" altLang="en-US" sz="1600" b="1" dirty="0" smtClean="0">
                <a:solidFill>
                  <a:schemeClr val="bg2"/>
                </a:solidFill>
              </a:rPr>
              <a:t>妥乐白果产地范围内的生产者，可向盘县市场监督管理局提出使用“地理标志产品专用标志”的申请，经贵州省质量技术监督局审核，报质检总局核准后予以公告。妥乐白果的检测机构由贵州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34</a:t>
            </a:r>
            <a:r>
              <a:rPr lang="zh-CN" altLang="en-US" sz="1600" b="1" dirty="0" smtClean="0">
                <a:solidFill>
                  <a:schemeClr val="bg2"/>
                </a:solidFill>
              </a:rPr>
              <a:t>）。</a:t>
            </a:r>
            <a:endParaRPr lang="zh-CN" altLang="en-US" sz="1600" b="1" dirty="0">
              <a:solidFill>
                <a:schemeClr val="bg2"/>
              </a:solidFill>
            </a:endParaRPr>
          </a:p>
        </p:txBody>
      </p:sp>
      <p:pic>
        <p:nvPicPr>
          <p:cNvPr id="6146" name="Picture 2" descr="http://www.gzxw.gov.cn/UploadFiles/Article/2016/5/201605061119211648.jpg"/>
          <p:cNvPicPr>
            <a:picLocks noChangeAspect="1" noChangeArrowheads="1"/>
          </p:cNvPicPr>
          <p:nvPr/>
        </p:nvPicPr>
        <p:blipFill>
          <a:blip r:embed="rId3" cstate="print"/>
          <a:srcRect/>
          <a:stretch>
            <a:fillRect/>
          </a:stretch>
        </p:blipFill>
        <p:spPr bwMode="auto">
          <a:xfrm>
            <a:off x="4480150" y="2903583"/>
            <a:ext cx="2426260" cy="155484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731519" y="931663"/>
            <a:ext cx="10929770" cy="5509200"/>
          </a:xfrm>
          <a:prstGeom prst="rect">
            <a:avLst/>
          </a:prstGeom>
        </p:spPr>
        <p:txBody>
          <a:bodyPr wrap="square">
            <a:spAutoFit/>
          </a:bodyPr>
          <a:lstStyle/>
          <a:p>
            <a:r>
              <a:rPr lang="zh-CN" altLang="en-US" sz="1600" b="1" dirty="0" smtClean="0">
                <a:solidFill>
                  <a:schemeClr val="accent4"/>
                </a:solidFill>
              </a:rPr>
              <a:t>三十五、定边羊肉</a:t>
            </a:r>
          </a:p>
          <a:p>
            <a:r>
              <a:rPr lang="zh-CN" altLang="en-US" sz="1600" b="1" dirty="0" smtClean="0">
                <a:solidFill>
                  <a:schemeClr val="bg2"/>
                </a:solidFill>
              </a:rPr>
              <a:t>（一）产地范围。</a:t>
            </a:r>
          </a:p>
          <a:p>
            <a:r>
              <a:rPr lang="zh-CN" altLang="en-US" sz="1600" b="1" dirty="0" smtClean="0">
                <a:solidFill>
                  <a:schemeClr val="bg2"/>
                </a:solidFill>
              </a:rPr>
              <a:t>定边羊肉产地范围为陕西省定边县定边镇、张崾先镇、郝滩镇、樊学镇、贺圈镇、红柳沟镇、砖井镇、盐场堡镇、白泥井镇、安边镇、石洞沟乡、堆子梁镇、白湾子镇、油房庄乡、纪畔乡、姬塬镇、冯地坑乡、杨井镇、学庄乡、新安边镇现辖行政区域。</a:t>
            </a:r>
          </a:p>
          <a:p>
            <a:r>
              <a:rPr lang="zh-CN" altLang="en-US" sz="1600" b="1" dirty="0" smtClean="0">
                <a:solidFill>
                  <a:schemeClr val="bg2"/>
                </a:solidFill>
              </a:rPr>
              <a:t>（二）专用标志使用。</a:t>
            </a:r>
          </a:p>
          <a:p>
            <a:r>
              <a:rPr lang="zh-CN" altLang="en-US" sz="1600" b="1" dirty="0" smtClean="0">
                <a:solidFill>
                  <a:schemeClr val="bg2"/>
                </a:solidFill>
              </a:rPr>
              <a:t>定边羊肉产地范围内的生产者，可向定边县质量技术监督局提出使用“地理标志产品专用标志”的申请，经陕西省质量技术监督局审核，报质检总局核准后予以公告。定边羊肉的检测机构由陕西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35</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三十六、富平羊奶粉</a:t>
            </a:r>
          </a:p>
          <a:p>
            <a:r>
              <a:rPr lang="zh-CN" altLang="en-US" sz="1600" b="1" dirty="0" smtClean="0">
                <a:solidFill>
                  <a:schemeClr val="bg2"/>
                </a:solidFill>
              </a:rPr>
              <a:t>（一）产地范围。</a:t>
            </a:r>
          </a:p>
          <a:p>
            <a:r>
              <a:rPr lang="zh-CN" altLang="en-US" sz="1600" b="1" dirty="0" smtClean="0">
                <a:solidFill>
                  <a:schemeClr val="bg2"/>
                </a:solidFill>
              </a:rPr>
              <a:t>富平羊奶粉产地范围为陕西省富平县现辖行政区。</a:t>
            </a:r>
          </a:p>
          <a:p>
            <a:r>
              <a:rPr lang="zh-CN" altLang="en-US" sz="1600" b="1" dirty="0" smtClean="0">
                <a:solidFill>
                  <a:schemeClr val="bg2"/>
                </a:solidFill>
              </a:rPr>
              <a:t>（二）专用标志使用。</a:t>
            </a:r>
          </a:p>
          <a:p>
            <a:r>
              <a:rPr lang="zh-CN" altLang="en-US" sz="1600" b="1" dirty="0" smtClean="0">
                <a:solidFill>
                  <a:schemeClr val="bg2"/>
                </a:solidFill>
              </a:rPr>
              <a:t>富平羊奶粉产地范围内的生产者，可向富平县市场监督管理局提出使用“地理标志产品专用标志”的申请，经陕西省质量技术监督局审核，报质检总局核准后予以公告。富平羊奶粉的检测机构由陕西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36</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三十七、洽川乌鳢</a:t>
            </a:r>
          </a:p>
          <a:p>
            <a:r>
              <a:rPr lang="zh-CN" altLang="en-US" sz="1600" b="1" dirty="0" smtClean="0">
                <a:solidFill>
                  <a:schemeClr val="bg2"/>
                </a:solidFill>
              </a:rPr>
              <a:t>（一）产地范围</a:t>
            </a:r>
            <a:r>
              <a:rPr lang="zh-CN" altLang="en-US" sz="1600" b="1" dirty="0" smtClean="0">
                <a:solidFill>
                  <a:schemeClr val="bg2"/>
                </a:solidFill>
              </a:rPr>
              <a:t>。</a:t>
            </a:r>
            <a:endParaRPr lang="zh-CN" altLang="en-US" sz="1600" b="1" dirty="0" smtClean="0">
              <a:solidFill>
                <a:schemeClr val="bg2"/>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688488" y="949073"/>
            <a:ext cx="10768405" cy="5262979"/>
          </a:xfrm>
          <a:prstGeom prst="rect">
            <a:avLst/>
          </a:prstGeom>
        </p:spPr>
        <p:txBody>
          <a:bodyPr wrap="square">
            <a:spAutoFit/>
          </a:bodyPr>
          <a:lstStyle/>
          <a:p>
            <a:r>
              <a:rPr lang="zh-CN" altLang="en-US" sz="1600" b="1" dirty="0" smtClean="0">
                <a:solidFill>
                  <a:schemeClr val="bg2"/>
                </a:solidFill>
              </a:rPr>
              <a:t>洽川乌鳢产地范围为陕西省黄河合阳段主河道及其他养殖水域（即黄河洽川段乌鳢国家级水产种植资源保护区所规划的区域范围）。</a:t>
            </a:r>
          </a:p>
          <a:p>
            <a:r>
              <a:rPr lang="zh-CN" altLang="en-US" sz="1600" b="1" dirty="0" smtClean="0">
                <a:solidFill>
                  <a:schemeClr val="bg2"/>
                </a:solidFill>
              </a:rPr>
              <a:t>（二）专用标志使用。</a:t>
            </a:r>
          </a:p>
          <a:p>
            <a:r>
              <a:rPr lang="zh-CN" altLang="en-US" sz="1600" b="1" dirty="0" smtClean="0">
                <a:solidFill>
                  <a:schemeClr val="bg2"/>
                </a:solidFill>
              </a:rPr>
              <a:t>洽川乌鳢产地范围内的生产者，可向合阳县市场监督管理局提出使用“地理标志产品专用标志”的申请，经陕西省质量技术监督局审核，报质检总局核准后予以公告。洽川乌鳢的检测机构由陕西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37</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三十八、民勤红</a:t>
            </a:r>
            <a:r>
              <a:rPr lang="zh-CN" altLang="en-US" sz="1600" b="1" dirty="0" smtClean="0">
                <a:solidFill>
                  <a:schemeClr val="accent4"/>
                </a:solidFill>
              </a:rPr>
              <a:t>枣</a:t>
            </a:r>
            <a:endParaRPr lang="zh-CN" altLang="en-US" sz="1600" b="1" dirty="0" smtClean="0">
              <a:solidFill>
                <a:schemeClr val="accent4"/>
              </a:solidFill>
            </a:endParaRPr>
          </a:p>
          <a:p>
            <a:r>
              <a:rPr lang="zh-CN" altLang="en-US" sz="1600" b="1" dirty="0" smtClean="0">
                <a:solidFill>
                  <a:schemeClr val="bg2"/>
                </a:solidFill>
              </a:rPr>
              <a:t>（一）产地范围</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民勤红枣产地范围为甘肃省河西走廊民勤县昌宁乡、蔡旗乡、重兴乡、薛百乡、大坝乡、三雷镇、苏武乡、东坝镇、夹河乡、双茨科乡、大滩乡、泉山镇、红沙梁乡、西渠镇、东湖镇、收成乡、南湖乡、红沙岗镇、石羊河林场、勤锋农场现辖行政区域</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（二）专用标志使用</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民勤红枣产地范围内的生产者，可向民勤县质量技术监督局提出使用“地理标志产品专用标志”的申请，经甘肃省质量技术监督局审核，报质检总局核准后予以公告。民勤红枣的检测机构由甘肃省质量技术监督局在符合资质要求的检测机构中选定</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a:t>
            </a:r>
            <a:r>
              <a:rPr lang="zh-CN" altLang="en-US" sz="1600" b="1" dirty="0" smtClean="0">
                <a:solidFill>
                  <a:schemeClr val="bg2"/>
                </a:solidFill>
              </a:rPr>
              <a:t>三）质量技术要求（见附件</a:t>
            </a:r>
            <a:r>
              <a:rPr lang="en-US" altLang="zh-CN" sz="1600" b="1" dirty="0" smtClean="0">
                <a:solidFill>
                  <a:schemeClr val="bg2"/>
                </a:solidFill>
              </a:rPr>
              <a:t>38</a:t>
            </a:r>
            <a:r>
              <a:rPr lang="zh-CN" altLang="en-US" sz="1600" b="1" dirty="0" smtClean="0">
                <a:solidFill>
                  <a:schemeClr val="bg2"/>
                </a:solidFill>
              </a:rPr>
              <a:t>）。</a:t>
            </a:r>
            <a:endParaRPr lang="en-US" altLang="zh-CN" sz="1600" b="1" dirty="0" smtClean="0">
              <a:solidFill>
                <a:schemeClr val="bg2"/>
              </a:solidFill>
            </a:endParaRPr>
          </a:p>
          <a:p>
            <a:endParaRPr lang="en-US" altLang="zh-CN" sz="1600" b="1" dirty="0" smtClean="0">
              <a:solidFill>
                <a:schemeClr val="bg2"/>
              </a:solidFill>
            </a:endParaRPr>
          </a:p>
          <a:p>
            <a:r>
              <a:rPr lang="zh-CN" altLang="en-US" sz="1600" b="1" dirty="0" smtClean="0">
                <a:solidFill>
                  <a:schemeClr val="accent4"/>
                </a:solidFill>
              </a:rPr>
              <a:t>三十九、民勤枸杞</a:t>
            </a:r>
          </a:p>
          <a:p>
            <a:r>
              <a:rPr lang="zh-CN" altLang="en-US" sz="1600" b="1" dirty="0" smtClean="0">
                <a:solidFill>
                  <a:schemeClr val="bg2"/>
                </a:solidFill>
              </a:rPr>
              <a:t>（一）产地范围。</a:t>
            </a:r>
            <a:endParaRPr lang="zh-CN" altLang="en-US" sz="1600" b="1" dirty="0">
              <a:solidFill>
                <a:schemeClr val="bg2"/>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677731" y="996157"/>
            <a:ext cx="10983557" cy="5509200"/>
          </a:xfrm>
          <a:prstGeom prst="rect">
            <a:avLst/>
          </a:prstGeom>
        </p:spPr>
        <p:txBody>
          <a:bodyPr wrap="square">
            <a:spAutoFit/>
          </a:bodyPr>
          <a:lstStyle/>
          <a:p>
            <a:r>
              <a:rPr lang="zh-CN" altLang="en-US" sz="1600" b="1" dirty="0" smtClean="0">
                <a:solidFill>
                  <a:schemeClr val="bg2"/>
                </a:solidFill>
              </a:rPr>
              <a:t>民勤枸杞产地范围为甘肃省河西走廊民勤县昌宁乡、蔡旗乡、重兴乡、薛百乡、大坝乡、三雷镇、苏武乡、东坝镇、夹河乡、双茨科乡、大滩乡、泉山镇、红沙梁乡、西渠镇、东湖镇、收成乡、南湖乡、红沙岗镇现辖行政区域。</a:t>
            </a:r>
          </a:p>
          <a:p>
            <a:r>
              <a:rPr lang="zh-CN" altLang="en-US" sz="1600" b="1" dirty="0" smtClean="0">
                <a:solidFill>
                  <a:schemeClr val="bg2"/>
                </a:solidFill>
              </a:rPr>
              <a:t>（二）专用标志使用。</a:t>
            </a:r>
          </a:p>
          <a:p>
            <a:r>
              <a:rPr lang="zh-CN" altLang="en-US" sz="1600" b="1" dirty="0" smtClean="0">
                <a:solidFill>
                  <a:schemeClr val="bg2"/>
                </a:solidFill>
              </a:rPr>
              <a:t>民勤枸杞产地范围内的生产者，可向民勤县质量技术监督局提出使用“地理标志产品专用标志”的申请，经甘肃省质量技术监督局审核，报质检总局核准后予以公告。民勤枸杞的检测机构由甘肃省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39</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四十、和田地毯</a:t>
            </a:r>
          </a:p>
          <a:p>
            <a:r>
              <a:rPr lang="zh-CN" altLang="en-US" sz="1600" b="1" dirty="0" smtClean="0">
                <a:solidFill>
                  <a:schemeClr val="bg2"/>
                </a:solidFill>
              </a:rPr>
              <a:t>（一）产地范围。</a:t>
            </a:r>
          </a:p>
          <a:p>
            <a:r>
              <a:rPr lang="zh-CN" altLang="en-US" sz="1600" b="1" dirty="0" smtClean="0">
                <a:solidFill>
                  <a:schemeClr val="bg2"/>
                </a:solidFill>
              </a:rPr>
              <a:t>和田地毯产地范围为新疆维吾尔自治区和田市、和田县、皮山县、墨玉县、洛浦县、策勒县、于田县、民丰县现辖行政区域。</a:t>
            </a:r>
          </a:p>
          <a:p>
            <a:r>
              <a:rPr lang="zh-CN" altLang="en-US" sz="1600" b="1" dirty="0" smtClean="0">
                <a:solidFill>
                  <a:schemeClr val="bg2"/>
                </a:solidFill>
              </a:rPr>
              <a:t>（二）专用标志使用。</a:t>
            </a:r>
          </a:p>
          <a:p>
            <a:r>
              <a:rPr lang="zh-CN" altLang="en-US" sz="1600" b="1" dirty="0" smtClean="0">
                <a:solidFill>
                  <a:schemeClr val="bg2"/>
                </a:solidFill>
              </a:rPr>
              <a:t>和田地毯产地范围内的生产者，可向和田地区质量技术监督局提出使用“地理标志产品专用标志”的申请，经新疆维吾尔自治区质量技术监督局审核，报质检总局核准后予以公告。和田地毯的检测机构由新疆维吾尔自治区质量技术监督局在符合资质要求的检测机构中选定。</a:t>
            </a:r>
          </a:p>
          <a:p>
            <a:r>
              <a:rPr lang="zh-CN" altLang="en-US" sz="1600" b="1" dirty="0" smtClean="0">
                <a:solidFill>
                  <a:schemeClr val="bg2"/>
                </a:solidFill>
              </a:rPr>
              <a:t>（</a:t>
            </a:r>
            <a:r>
              <a:rPr lang="zh-CN" altLang="en-US" sz="1600" b="1" dirty="0" smtClean="0">
                <a:solidFill>
                  <a:schemeClr val="bg2"/>
                </a:solidFill>
              </a:rPr>
              <a:t>三）质量技术要求（见附件</a:t>
            </a:r>
            <a:r>
              <a:rPr lang="en-US" altLang="zh-CN" sz="1600" b="1" dirty="0" smtClean="0">
                <a:solidFill>
                  <a:schemeClr val="bg2"/>
                </a:solidFill>
              </a:rPr>
              <a:t>40</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四十一、和田肉苁</a:t>
            </a:r>
            <a:r>
              <a:rPr lang="zh-CN" altLang="en-US" sz="1600" b="1" dirty="0" smtClean="0">
                <a:solidFill>
                  <a:schemeClr val="accent4"/>
                </a:solidFill>
              </a:rPr>
              <a:t>蓉</a:t>
            </a:r>
            <a:endParaRPr lang="zh-CN" altLang="en-US" sz="1600" b="1" dirty="0" smtClean="0">
              <a:solidFill>
                <a:schemeClr val="accent4"/>
              </a:solidFill>
            </a:endParaRPr>
          </a:p>
          <a:p>
            <a:r>
              <a:rPr lang="zh-CN" altLang="en-US" sz="1600" b="1" dirty="0" smtClean="0">
                <a:solidFill>
                  <a:schemeClr val="bg2"/>
                </a:solidFill>
              </a:rPr>
              <a:t>（</a:t>
            </a:r>
            <a:r>
              <a:rPr lang="zh-CN" altLang="en-US" sz="1600" b="1" dirty="0" smtClean="0">
                <a:solidFill>
                  <a:schemeClr val="bg2"/>
                </a:solidFill>
              </a:rPr>
              <a:t>一）产地范围</a:t>
            </a:r>
            <a:r>
              <a:rPr lang="zh-CN" altLang="en-US" sz="1600" b="1" dirty="0" smtClean="0">
                <a:solidFill>
                  <a:schemeClr val="bg2"/>
                </a:solidFill>
              </a:rPr>
              <a:t>。</a:t>
            </a:r>
            <a:endParaRPr lang="zh-CN" altLang="en-US" sz="1600" b="1" dirty="0" smtClean="0">
              <a:solidFill>
                <a:schemeClr val="bg2"/>
              </a:solidFill>
            </a:endParaRPr>
          </a:p>
          <a:p>
            <a:r>
              <a:rPr lang="zh-CN" altLang="en-US" sz="1600" b="1" dirty="0" smtClean="0">
                <a:solidFill>
                  <a:schemeClr val="bg2"/>
                </a:solidFill>
              </a:rPr>
              <a:t>和田肉苁蓉产地范围为新疆维吾尔自治区和田市、和田县、皮山县、墨玉县、洛浦县、策勒县、于田县、民丰县现辖行政区域。</a:t>
            </a:r>
            <a:endParaRPr lang="zh-CN" altLang="en-US" sz="1600" b="1" dirty="0">
              <a:solidFill>
                <a:schemeClr val="bg2"/>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634701" y="920858"/>
            <a:ext cx="10822193" cy="5755422"/>
          </a:xfrm>
          <a:prstGeom prst="rect">
            <a:avLst/>
          </a:prstGeom>
        </p:spPr>
        <p:txBody>
          <a:bodyPr wrap="square">
            <a:spAutoFit/>
          </a:bodyPr>
          <a:lstStyle/>
          <a:p>
            <a:r>
              <a:rPr lang="zh-CN" altLang="en-US" sz="1600" b="1" dirty="0" smtClean="0">
                <a:solidFill>
                  <a:schemeClr val="bg2"/>
                </a:solidFill>
              </a:rPr>
              <a:t>（二）专用标志使用。</a:t>
            </a:r>
          </a:p>
          <a:p>
            <a:r>
              <a:rPr lang="zh-CN" altLang="en-US" sz="1600" b="1" dirty="0" smtClean="0">
                <a:solidFill>
                  <a:schemeClr val="bg2"/>
                </a:solidFill>
              </a:rPr>
              <a:t>和田肉苁蓉产地范围内的生产者，可向和田地区质量技术监督局提出使用“地理标志产品专用标志”的申请，经新疆维吾尔自治区质量技术监督局审核，报质检总局核准后予以公告。和田肉苁蓉的检测机构由新疆维吾尔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41</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四十二、和田大枣</a:t>
            </a:r>
          </a:p>
          <a:p>
            <a:r>
              <a:rPr lang="zh-CN" altLang="en-US" sz="1600" b="1" dirty="0" smtClean="0">
                <a:solidFill>
                  <a:schemeClr val="bg2"/>
                </a:solidFill>
              </a:rPr>
              <a:t>（一）产地范围。</a:t>
            </a:r>
          </a:p>
          <a:p>
            <a:r>
              <a:rPr lang="zh-CN" altLang="en-US" sz="1600" b="1" dirty="0" smtClean="0">
                <a:solidFill>
                  <a:schemeClr val="bg2"/>
                </a:solidFill>
              </a:rPr>
              <a:t>和田大枣产地范围为新疆维吾尔自治区和田地区和田市、和田县、皮山县、墨玉县、洛浦县、策勒县、于田县、民丰县，以及新疆生产建设兵团第十四师二二四团、四十七团、皮山农场现辖行政区域。</a:t>
            </a:r>
          </a:p>
          <a:p>
            <a:r>
              <a:rPr lang="zh-CN" altLang="en-US" sz="1600" b="1" dirty="0" smtClean="0">
                <a:solidFill>
                  <a:schemeClr val="bg2"/>
                </a:solidFill>
              </a:rPr>
              <a:t>（二）专用标志使用。</a:t>
            </a:r>
          </a:p>
          <a:p>
            <a:r>
              <a:rPr lang="zh-CN" altLang="en-US" sz="1600" b="1" dirty="0" smtClean="0">
                <a:solidFill>
                  <a:schemeClr val="bg2"/>
                </a:solidFill>
              </a:rPr>
              <a:t>和田大枣产地范围内的生产者，可向和田地区质量技术监督局提出使用“地理标志产品专用标志”的申请，经新疆维吾尔自治区质量技术监督局审核，报质检总局核准后予以公告。和田大枣的检测机构由新疆维吾尔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42</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四十三、柯坪羊肉</a:t>
            </a:r>
          </a:p>
          <a:p>
            <a:r>
              <a:rPr lang="zh-CN" altLang="en-US" sz="1600" b="1" dirty="0" smtClean="0">
                <a:solidFill>
                  <a:schemeClr val="bg2"/>
                </a:solidFill>
              </a:rPr>
              <a:t>（一）产地范围。</a:t>
            </a:r>
          </a:p>
          <a:p>
            <a:r>
              <a:rPr lang="zh-CN" altLang="en-US" sz="1600" b="1" dirty="0" smtClean="0">
                <a:solidFill>
                  <a:schemeClr val="bg2"/>
                </a:solidFill>
              </a:rPr>
              <a:t>柯坪羊肉产地范围为新疆维吾尔自治区柯坪县柯坪镇、盖孜力克镇、玉尔其乡、阿恰勒乡、启浪乡现辖行政区域。</a:t>
            </a:r>
          </a:p>
          <a:p>
            <a:r>
              <a:rPr lang="zh-CN" altLang="en-US" sz="1600" b="1" dirty="0" smtClean="0">
                <a:solidFill>
                  <a:schemeClr val="bg2"/>
                </a:solidFill>
              </a:rPr>
              <a:t>（二）专用标志使用。</a:t>
            </a:r>
          </a:p>
          <a:p>
            <a:r>
              <a:rPr lang="zh-CN" altLang="en-US" sz="1600" b="1" dirty="0" smtClean="0">
                <a:solidFill>
                  <a:schemeClr val="bg2"/>
                </a:solidFill>
              </a:rPr>
              <a:t>柯坪羊肉产地范围内的生产者，可向阿克苏地区质量技术监督局提出使用“地理标志产品专用标志”的申请，经新疆维吾尔自治区质量技术监督局审核，报质检总局核准后予以公告。柯坪羊肉的检测机构由新疆维吾尔自治区质量技术监督局在符合资质要求的检测机构中选定</a:t>
            </a:r>
            <a:r>
              <a:rPr lang="zh-CN" altLang="en-US" sz="1600" b="1" dirty="0" smtClean="0">
                <a:solidFill>
                  <a:schemeClr val="bg2"/>
                </a:solidFill>
              </a:rPr>
              <a:t>。</a:t>
            </a:r>
            <a:endParaRPr lang="zh-CN" altLang="en-US" sz="1600" b="1" dirty="0" smtClean="0">
              <a:solidFill>
                <a:schemeClr val="bg2"/>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849854" y="798467"/>
            <a:ext cx="10564009" cy="6001643"/>
          </a:xfrm>
          <a:prstGeom prst="rect">
            <a:avLst/>
          </a:prstGeom>
        </p:spPr>
        <p:txBody>
          <a:bodyPr wrap="square">
            <a:spAutoFit/>
          </a:bodyPr>
          <a:lstStyle/>
          <a:p>
            <a:pPr>
              <a:lnSpc>
                <a:spcPct val="150000"/>
              </a:lnSpc>
            </a:pPr>
            <a:r>
              <a:rPr lang="zh-CN" altLang="en-US" sz="1600" b="1" dirty="0" smtClean="0">
                <a:solidFill>
                  <a:schemeClr val="accent1">
                    <a:lumMod val="60000"/>
                    <a:lumOff val="40000"/>
                  </a:schemeClr>
                </a:solidFill>
              </a:rPr>
              <a:t>         六、消耗性物料应当与相应加工生产过程的进口料件、出口成品纳入同一手（账）册管理。企业应在手（账）册设立（变更）环节按要求向海关申报。企业在申报消耗性物料时应当进行标识，在“商品名称”栏首字节起注明“</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消</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（注：中括号为半角字符）；在“单耗</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净耗”栏目内如实申报耗用量。</a:t>
            </a:r>
          </a:p>
          <a:p>
            <a:pPr>
              <a:lnSpc>
                <a:spcPct val="150000"/>
              </a:lnSpc>
            </a:pPr>
            <a:r>
              <a:rPr lang="zh-CN" altLang="en-US" sz="1600" b="1" dirty="0" smtClean="0">
                <a:solidFill>
                  <a:schemeClr val="accent1">
                    <a:lumMod val="60000"/>
                    <a:lumOff val="40000"/>
                  </a:schemeClr>
                </a:solidFill>
              </a:rPr>
              <a:t>　　消耗性物料应当与其他保税料件分项申报，不得归并。</a:t>
            </a:r>
          </a:p>
          <a:p>
            <a:pPr>
              <a:lnSpc>
                <a:spcPct val="150000"/>
              </a:lnSpc>
            </a:pPr>
            <a:r>
              <a:rPr lang="zh-CN" altLang="en-US" sz="1600" b="1" dirty="0" smtClean="0">
                <a:solidFill>
                  <a:schemeClr val="accent1">
                    <a:lumMod val="60000"/>
                    <a:lumOff val="40000"/>
                  </a:schemeClr>
                </a:solidFill>
              </a:rPr>
              <a:t>　　七、消耗性物料的管理遵循如实申报、据实核销的原则。</a:t>
            </a:r>
          </a:p>
          <a:p>
            <a:pPr>
              <a:lnSpc>
                <a:spcPct val="150000"/>
              </a:lnSpc>
            </a:pPr>
            <a:r>
              <a:rPr lang="zh-CN" altLang="en-US" sz="1600" b="1" dirty="0" smtClean="0">
                <a:solidFill>
                  <a:schemeClr val="accent1">
                    <a:lumMod val="60000"/>
                    <a:lumOff val="40000"/>
                  </a:schemeClr>
                </a:solidFill>
              </a:rPr>
              <a:t>　　企业应当结合生产实际核定耗用量并按加工贸易手（账）册有关规定要求的报核时间完成向海关报核。</a:t>
            </a:r>
          </a:p>
          <a:p>
            <a:pPr>
              <a:lnSpc>
                <a:spcPct val="150000"/>
              </a:lnSpc>
            </a:pPr>
            <a:r>
              <a:rPr lang="zh-CN" altLang="en-US" sz="1600" b="1" dirty="0" smtClean="0">
                <a:solidFill>
                  <a:schemeClr val="accent1">
                    <a:lumMod val="60000"/>
                    <a:lumOff val="40000"/>
                  </a:schemeClr>
                </a:solidFill>
              </a:rPr>
              <a:t>　　海关认为有必要时可通过实地核查等方式对企业所申报数据进行核对、验证，企业应当积极配合并按海关要求提供相关证明材料。</a:t>
            </a:r>
          </a:p>
          <a:p>
            <a:pPr>
              <a:lnSpc>
                <a:spcPct val="150000"/>
              </a:lnSpc>
            </a:pPr>
            <a:r>
              <a:rPr lang="zh-CN" altLang="en-US" sz="1600" b="1" dirty="0" smtClean="0">
                <a:solidFill>
                  <a:schemeClr val="accent1">
                    <a:lumMod val="60000"/>
                    <a:lumOff val="40000"/>
                  </a:schemeClr>
                </a:solidFill>
              </a:rPr>
              <a:t>　　企业对消耗性物料的后续处置参照</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中华人民共和国海关关于加工贸易边角料、剩余料件、残次品、副产品和受灾保税货物的管理办法</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（海关总署令第</a:t>
            </a:r>
            <a:r>
              <a:rPr lang="en-US" altLang="zh-CN" sz="1600" b="1" dirty="0" smtClean="0">
                <a:solidFill>
                  <a:schemeClr val="accent1">
                    <a:lumMod val="60000"/>
                    <a:lumOff val="40000"/>
                  </a:schemeClr>
                </a:solidFill>
              </a:rPr>
              <a:t>111</a:t>
            </a:r>
            <a:r>
              <a:rPr lang="zh-CN" altLang="en-US" sz="1600" b="1" dirty="0" smtClean="0">
                <a:solidFill>
                  <a:schemeClr val="accent1">
                    <a:lumMod val="60000"/>
                    <a:lumOff val="40000"/>
                  </a:schemeClr>
                </a:solidFill>
              </a:rPr>
              <a:t>号公布，海关总署令第</a:t>
            </a:r>
            <a:r>
              <a:rPr lang="en-US" altLang="zh-CN" sz="1600" b="1" dirty="0" smtClean="0">
                <a:solidFill>
                  <a:schemeClr val="accent1">
                    <a:lumMod val="60000"/>
                    <a:lumOff val="40000"/>
                  </a:schemeClr>
                </a:solidFill>
              </a:rPr>
              <a:t>218</a:t>
            </a:r>
            <a:r>
              <a:rPr lang="zh-CN" altLang="en-US" sz="1600" b="1" dirty="0" smtClean="0">
                <a:solidFill>
                  <a:schemeClr val="accent1">
                    <a:lumMod val="60000"/>
                    <a:lumOff val="40000"/>
                  </a:schemeClr>
                </a:solidFill>
              </a:rPr>
              <a:t>号修订）有关管理规定办理。</a:t>
            </a:r>
          </a:p>
          <a:p>
            <a:pPr>
              <a:lnSpc>
                <a:spcPct val="150000"/>
              </a:lnSpc>
            </a:pPr>
            <a:r>
              <a:rPr lang="zh-CN" altLang="en-US" sz="1600" b="1" dirty="0" smtClean="0">
                <a:solidFill>
                  <a:schemeClr val="accent1">
                    <a:lumMod val="60000"/>
                    <a:lumOff val="40000"/>
                  </a:schemeClr>
                </a:solidFill>
              </a:rPr>
              <a:t>　　八、海关特殊监管区域内企业进口消耗性物料，实行保税监管。上述物料或其制成品销往境内区外，企业应当按规定缴纳税款并办理进口手续，涉及进口许可证件管理的应当提交有关证件。</a:t>
            </a:r>
          </a:p>
          <a:p>
            <a:pPr>
              <a:lnSpc>
                <a:spcPct val="150000"/>
              </a:lnSpc>
            </a:pPr>
            <a:r>
              <a:rPr lang="zh-CN" altLang="en-US" sz="1600" b="1" dirty="0" smtClean="0">
                <a:solidFill>
                  <a:schemeClr val="accent1">
                    <a:lumMod val="60000"/>
                    <a:lumOff val="40000"/>
                  </a:schemeClr>
                </a:solidFill>
              </a:rPr>
              <a:t>　　九、本公告自</a:t>
            </a:r>
            <a:r>
              <a:rPr lang="en-US" altLang="zh-CN" sz="1600" b="1" dirty="0" smtClean="0">
                <a:solidFill>
                  <a:schemeClr val="accent1">
                    <a:lumMod val="60000"/>
                    <a:lumOff val="40000"/>
                  </a:schemeClr>
                </a:solidFill>
              </a:rPr>
              <a:t>2017</a:t>
            </a:r>
            <a:r>
              <a:rPr lang="zh-CN" altLang="en-US" sz="1600" b="1" dirty="0" smtClean="0">
                <a:solidFill>
                  <a:schemeClr val="accent1">
                    <a:lumMod val="60000"/>
                    <a:lumOff val="40000"/>
                  </a:schemeClr>
                </a:solidFill>
              </a:rPr>
              <a:t>年</a:t>
            </a:r>
            <a:r>
              <a:rPr lang="en-US" altLang="zh-CN" sz="1600" b="1" dirty="0" smtClean="0">
                <a:solidFill>
                  <a:schemeClr val="accent1">
                    <a:lumMod val="60000"/>
                    <a:lumOff val="40000"/>
                  </a:schemeClr>
                </a:solidFill>
              </a:rPr>
              <a:t>1</a:t>
            </a:r>
            <a:r>
              <a:rPr lang="zh-CN" altLang="en-US" sz="1600" b="1" dirty="0" smtClean="0">
                <a:solidFill>
                  <a:schemeClr val="accent1">
                    <a:lumMod val="60000"/>
                    <a:lumOff val="40000"/>
                  </a:schemeClr>
                </a:solidFill>
              </a:rPr>
              <a:t>月</a:t>
            </a:r>
            <a:r>
              <a:rPr lang="en-US" altLang="zh-CN" sz="1600" b="1" dirty="0" smtClean="0">
                <a:solidFill>
                  <a:schemeClr val="accent1">
                    <a:lumMod val="60000"/>
                    <a:lumOff val="40000"/>
                  </a:schemeClr>
                </a:solidFill>
              </a:rPr>
              <a:t>1</a:t>
            </a:r>
            <a:r>
              <a:rPr lang="zh-CN" altLang="en-US" sz="1600" b="1" dirty="0" smtClean="0">
                <a:solidFill>
                  <a:schemeClr val="accent1">
                    <a:lumMod val="60000"/>
                    <a:lumOff val="40000"/>
                  </a:schemeClr>
                </a:solidFill>
              </a:rPr>
              <a:t>日起施行。海关总署公告</a:t>
            </a:r>
            <a:r>
              <a:rPr lang="en-US" altLang="zh-CN" sz="1600" b="1" dirty="0" smtClean="0">
                <a:solidFill>
                  <a:schemeClr val="accent1">
                    <a:lumMod val="60000"/>
                    <a:lumOff val="40000"/>
                  </a:schemeClr>
                </a:solidFill>
              </a:rPr>
              <a:t>2011</a:t>
            </a:r>
            <a:r>
              <a:rPr lang="zh-CN" altLang="en-US" sz="1600" b="1" dirty="0" smtClean="0">
                <a:solidFill>
                  <a:schemeClr val="accent1">
                    <a:lumMod val="60000"/>
                    <a:lumOff val="40000"/>
                  </a:schemeClr>
                </a:solidFill>
              </a:rPr>
              <a:t>年第</a:t>
            </a:r>
            <a:r>
              <a:rPr lang="en-US" altLang="zh-CN" sz="1600" b="1" dirty="0" smtClean="0">
                <a:solidFill>
                  <a:schemeClr val="accent1">
                    <a:lumMod val="60000"/>
                    <a:lumOff val="40000"/>
                  </a:schemeClr>
                </a:solidFill>
              </a:rPr>
              <a:t>2</a:t>
            </a:r>
            <a:r>
              <a:rPr lang="zh-CN" altLang="en-US" sz="1600" b="1" dirty="0" smtClean="0">
                <a:solidFill>
                  <a:schemeClr val="accent1">
                    <a:lumMod val="60000"/>
                    <a:lumOff val="40000"/>
                  </a:schemeClr>
                </a:solidFill>
              </a:rPr>
              <a:t>号自本公告施行之日起停止执行。</a:t>
            </a:r>
          </a:p>
          <a:p>
            <a:pPr>
              <a:lnSpc>
                <a:spcPct val="150000"/>
              </a:lnSpc>
            </a:pPr>
            <a:r>
              <a:rPr lang="zh-CN" altLang="en-US" sz="1600" b="1" dirty="0" smtClean="0">
                <a:solidFill>
                  <a:schemeClr val="accent1">
                    <a:lumMod val="60000"/>
                    <a:lumOff val="40000"/>
                  </a:schemeClr>
                </a:solidFill>
              </a:rPr>
              <a:t>　　特此公告。</a:t>
            </a:r>
          </a:p>
          <a:p>
            <a:pPr>
              <a:lnSpc>
                <a:spcPct val="150000"/>
              </a:lnSpc>
            </a:pPr>
            <a:r>
              <a:rPr lang="zh-CN" altLang="en-US" sz="1600" b="1" dirty="0" smtClean="0">
                <a:solidFill>
                  <a:schemeClr val="accent1">
                    <a:lumMod val="60000"/>
                    <a:lumOff val="40000"/>
                  </a:schemeClr>
                </a:solidFill>
              </a:rPr>
              <a:t>        </a:t>
            </a:r>
            <a:r>
              <a:rPr lang="zh-CN" altLang="en-US" sz="1600" b="1" dirty="0" smtClean="0">
                <a:solidFill>
                  <a:schemeClr val="accent1">
                    <a:lumMod val="60000"/>
                    <a:lumOff val="40000"/>
                  </a:schemeClr>
                </a:solidFill>
                <a:hlinkClick r:id="rId3" action="ppaction://hlinkfile"/>
              </a:rPr>
              <a:t>附件：加工贸易项下进口消耗性物料申报表  </a:t>
            </a:r>
            <a:r>
              <a:rPr lang="zh-CN" altLang="en-US" sz="1600" b="1" dirty="0" smtClean="0">
                <a:solidFill>
                  <a:schemeClr val="accent1">
                    <a:lumMod val="60000"/>
                    <a:lumOff val="40000"/>
                  </a:schemeClr>
                </a:solidFill>
              </a:rPr>
              <a:t>                                                                                                                海关总署</a:t>
            </a:r>
          </a:p>
          <a:p>
            <a:pPr algn="r">
              <a:lnSpc>
                <a:spcPct val="150000"/>
              </a:lnSpc>
            </a:pPr>
            <a:r>
              <a:rPr lang="en-US" altLang="zh-CN" sz="1600" b="1" dirty="0" smtClean="0">
                <a:solidFill>
                  <a:schemeClr val="accent1">
                    <a:lumMod val="60000"/>
                    <a:lumOff val="40000"/>
                  </a:schemeClr>
                </a:solidFill>
              </a:rPr>
              <a:t>2016</a:t>
            </a:r>
            <a:r>
              <a:rPr lang="zh-CN" altLang="en-US" sz="1600" b="1" dirty="0" smtClean="0">
                <a:solidFill>
                  <a:schemeClr val="accent1">
                    <a:lumMod val="60000"/>
                    <a:lumOff val="40000"/>
                  </a:schemeClr>
                </a:solidFill>
              </a:rPr>
              <a:t>年</a:t>
            </a:r>
            <a:r>
              <a:rPr lang="en-US" altLang="zh-CN" sz="1600" b="1" dirty="0" smtClean="0">
                <a:solidFill>
                  <a:schemeClr val="accent1">
                    <a:lumMod val="60000"/>
                    <a:lumOff val="40000"/>
                  </a:schemeClr>
                </a:solidFill>
              </a:rPr>
              <a:t>11</a:t>
            </a:r>
            <a:r>
              <a:rPr lang="zh-CN" altLang="en-US" sz="1600" b="1" dirty="0" smtClean="0">
                <a:solidFill>
                  <a:schemeClr val="accent1">
                    <a:lumMod val="60000"/>
                    <a:lumOff val="40000"/>
                  </a:schemeClr>
                </a:solidFill>
              </a:rPr>
              <a:t>月</a:t>
            </a:r>
            <a:r>
              <a:rPr lang="en-US" altLang="zh-CN" sz="1600" b="1" dirty="0" smtClean="0">
                <a:solidFill>
                  <a:schemeClr val="accent1">
                    <a:lumMod val="60000"/>
                    <a:lumOff val="40000"/>
                  </a:schemeClr>
                </a:solidFill>
              </a:rPr>
              <a:t>24</a:t>
            </a:r>
            <a:r>
              <a:rPr lang="zh-CN" altLang="en-US" sz="1600" b="1" dirty="0" smtClean="0">
                <a:solidFill>
                  <a:schemeClr val="accent1">
                    <a:lumMod val="60000"/>
                    <a:lumOff val="40000"/>
                  </a:schemeClr>
                </a:solidFill>
              </a:rPr>
              <a:t>日</a:t>
            </a:r>
            <a:endParaRPr lang="zh-CN" altLang="en-US" sz="1600" b="1"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矩形 3"/>
          <p:cNvSpPr/>
          <p:nvPr/>
        </p:nvSpPr>
        <p:spPr>
          <a:xfrm>
            <a:off x="753036" y="1035050"/>
            <a:ext cx="10779162" cy="3046988"/>
          </a:xfrm>
          <a:prstGeom prst="rect">
            <a:avLst/>
          </a:prstGeom>
        </p:spPr>
        <p:txBody>
          <a:bodyPr wrap="square">
            <a:spAutoFit/>
          </a:bodyPr>
          <a:lstStyle/>
          <a:p>
            <a:r>
              <a:rPr lang="zh-CN" altLang="en-US" sz="1600" b="1" dirty="0" smtClean="0">
                <a:solidFill>
                  <a:schemeClr val="bg2"/>
                </a:solidFill>
              </a:rPr>
              <a:t>（三）质量技术要求（见附件</a:t>
            </a:r>
            <a:r>
              <a:rPr lang="en-US" altLang="zh-CN" sz="1600" b="1" dirty="0" smtClean="0">
                <a:solidFill>
                  <a:schemeClr val="bg2"/>
                </a:solidFill>
              </a:rPr>
              <a:t>43</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accent4"/>
                </a:solidFill>
              </a:rPr>
              <a:t>四十四、古城酒</a:t>
            </a:r>
          </a:p>
          <a:p>
            <a:r>
              <a:rPr lang="zh-CN" altLang="en-US" sz="1600" b="1" dirty="0" smtClean="0">
                <a:solidFill>
                  <a:schemeClr val="bg2"/>
                </a:solidFill>
              </a:rPr>
              <a:t>（一）产地范围。</a:t>
            </a:r>
          </a:p>
          <a:p>
            <a:r>
              <a:rPr lang="zh-CN" altLang="en-US" sz="1600" b="1" dirty="0" smtClean="0">
                <a:solidFill>
                  <a:schemeClr val="bg2"/>
                </a:solidFill>
              </a:rPr>
              <a:t>古城原产地范围为新疆维吾尔自治区奇台县现辖行政区域。</a:t>
            </a:r>
          </a:p>
          <a:p>
            <a:r>
              <a:rPr lang="zh-CN" altLang="en-US" sz="1600" b="1" dirty="0" smtClean="0">
                <a:solidFill>
                  <a:schemeClr val="bg2"/>
                </a:solidFill>
              </a:rPr>
              <a:t>（二）专用标志使用。</a:t>
            </a:r>
          </a:p>
          <a:p>
            <a:r>
              <a:rPr lang="zh-CN" altLang="en-US" sz="1600" b="1" dirty="0" smtClean="0">
                <a:solidFill>
                  <a:schemeClr val="bg2"/>
                </a:solidFill>
              </a:rPr>
              <a:t>古城酒产地范围内的生产者，可向奇台县质量技术监督局提出使用“地理标志产品专用标志”的申请，经新疆维吾尔自治区质量技术监督局审核，报质检总局核准后予以公告。古城酒的检测机构由新疆维吾尔自治区质量技术监督局在符合资质要求的检测机构中选定。</a:t>
            </a:r>
          </a:p>
          <a:p>
            <a:r>
              <a:rPr lang="zh-CN" altLang="en-US" sz="1600" b="1" dirty="0" smtClean="0">
                <a:solidFill>
                  <a:schemeClr val="bg2"/>
                </a:solidFill>
              </a:rPr>
              <a:t>（三）质量技术要求（见附件</a:t>
            </a:r>
            <a:r>
              <a:rPr lang="en-US" altLang="zh-CN" sz="1600" b="1" dirty="0" smtClean="0">
                <a:solidFill>
                  <a:schemeClr val="bg2"/>
                </a:solidFill>
              </a:rPr>
              <a:t>44</a:t>
            </a:r>
            <a:r>
              <a:rPr lang="zh-CN" altLang="en-US" sz="1600" b="1" dirty="0" smtClean="0">
                <a:solidFill>
                  <a:schemeClr val="bg2"/>
                </a:solidFill>
              </a:rPr>
              <a:t>）。</a:t>
            </a:r>
          </a:p>
          <a:p>
            <a:endParaRPr lang="zh-CN" altLang="en-US" sz="1600" b="1" dirty="0" smtClean="0">
              <a:solidFill>
                <a:schemeClr val="bg2"/>
              </a:solidFill>
            </a:endParaRPr>
          </a:p>
          <a:p>
            <a:r>
              <a:rPr lang="zh-CN" altLang="en-US" sz="1600" b="1" dirty="0" smtClean="0">
                <a:solidFill>
                  <a:schemeClr val="bg2"/>
                </a:solidFill>
              </a:rPr>
              <a:t>特此公告。</a:t>
            </a:r>
            <a:endParaRPr lang="zh-CN" altLang="en-US" sz="1600" b="1" dirty="0">
              <a:solidFill>
                <a:schemeClr val="bg2"/>
              </a:solidFill>
            </a:endParaRPr>
          </a:p>
        </p:txBody>
      </p:sp>
      <p:sp>
        <p:nvSpPr>
          <p:cNvPr id="6" name="矩形 5"/>
          <p:cNvSpPr/>
          <p:nvPr/>
        </p:nvSpPr>
        <p:spPr>
          <a:xfrm>
            <a:off x="849601" y="4696616"/>
            <a:ext cx="2510624" cy="369332"/>
          </a:xfrm>
          <a:prstGeom prst="rect">
            <a:avLst/>
          </a:prstGeom>
        </p:spPr>
        <p:txBody>
          <a:bodyPr wrap="none">
            <a:spAutoFit/>
          </a:bodyPr>
          <a:lstStyle/>
          <a:p>
            <a:r>
              <a:rPr lang="zh-CN" altLang="en-US" b="1" dirty="0" smtClean="0">
                <a:hlinkClick r:id="rId3" action="ppaction://hlinkfile"/>
              </a:rPr>
              <a:t>公告</a:t>
            </a:r>
            <a:r>
              <a:rPr lang="en-US" altLang="zh-CN" b="1" dirty="0" smtClean="0">
                <a:hlinkClick r:id="rId3" action="ppaction://hlinkfile"/>
              </a:rPr>
              <a:t>112</a:t>
            </a:r>
            <a:r>
              <a:rPr lang="zh-CN" altLang="en-US" b="1" dirty="0" smtClean="0">
                <a:hlinkClick r:id="rId3" action="ppaction://hlinkfile"/>
              </a:rPr>
              <a:t>号附件</a:t>
            </a:r>
            <a:r>
              <a:rPr lang="en-US" altLang="zh-CN" b="1" dirty="0" smtClean="0">
                <a:hlinkClick r:id="rId3" action="ppaction://hlinkfile"/>
              </a:rPr>
              <a:t>1-44.doc</a:t>
            </a:r>
            <a:endParaRPr lang="zh-CN" altLang="en-US" b="1" dirty="0"/>
          </a:p>
        </p:txBody>
      </p:sp>
      <p:sp>
        <p:nvSpPr>
          <p:cNvPr id="7" name="矩形 6"/>
          <p:cNvSpPr/>
          <p:nvPr/>
        </p:nvSpPr>
        <p:spPr>
          <a:xfrm>
            <a:off x="10112189" y="5857173"/>
            <a:ext cx="1678192" cy="584775"/>
          </a:xfrm>
          <a:prstGeom prst="rect">
            <a:avLst/>
          </a:prstGeom>
        </p:spPr>
        <p:txBody>
          <a:bodyPr wrap="square">
            <a:spAutoFit/>
          </a:bodyPr>
          <a:lstStyle/>
          <a:p>
            <a:r>
              <a:rPr lang="zh-CN" altLang="en-US" sz="1600" b="1" dirty="0" smtClean="0">
                <a:solidFill>
                  <a:schemeClr val="bg2"/>
                </a:solidFill>
              </a:rPr>
              <a:t>质检总</a:t>
            </a:r>
            <a:r>
              <a:rPr lang="zh-CN" altLang="en-US" sz="1600" b="1" dirty="0" smtClean="0">
                <a:solidFill>
                  <a:schemeClr val="bg2"/>
                </a:solidFill>
              </a:rPr>
              <a:t>局</a:t>
            </a:r>
            <a:endParaRPr lang="zh-CN" altLang="en-US" sz="1600" b="1" dirty="0" smtClean="0">
              <a:solidFill>
                <a:schemeClr val="bg2"/>
              </a:solidFill>
            </a:endParaRPr>
          </a:p>
          <a:p>
            <a:r>
              <a:rPr lang="en-US" altLang="zh-CN" sz="1600" b="1" dirty="0" smtClean="0">
                <a:solidFill>
                  <a:schemeClr val="bg2"/>
                </a:solidFill>
              </a:rPr>
              <a:t>2016</a:t>
            </a:r>
            <a:r>
              <a:rPr lang="zh-CN" altLang="en-US" sz="1600" b="1" dirty="0" smtClean="0">
                <a:solidFill>
                  <a:schemeClr val="bg2"/>
                </a:solidFill>
              </a:rPr>
              <a:t>年</a:t>
            </a:r>
            <a:r>
              <a:rPr lang="en-US" altLang="zh-CN" sz="1600" b="1" dirty="0" smtClean="0">
                <a:solidFill>
                  <a:schemeClr val="bg2"/>
                </a:solidFill>
              </a:rPr>
              <a:t>11</a:t>
            </a:r>
            <a:r>
              <a:rPr lang="zh-CN" altLang="en-US" sz="1600" b="1" dirty="0" smtClean="0">
                <a:solidFill>
                  <a:schemeClr val="bg2"/>
                </a:solidFill>
              </a:rPr>
              <a:t>月</a:t>
            </a:r>
            <a:r>
              <a:rPr lang="en-US" altLang="zh-CN" sz="1600" b="1" dirty="0" smtClean="0">
                <a:solidFill>
                  <a:schemeClr val="bg2"/>
                </a:solidFill>
              </a:rPr>
              <a:t>4</a:t>
            </a:r>
            <a:r>
              <a:rPr lang="zh-CN" altLang="en-US" sz="1600" b="1" dirty="0" smtClean="0">
                <a:solidFill>
                  <a:schemeClr val="bg2"/>
                </a:solidFill>
              </a:rPr>
              <a:t>日</a:t>
            </a:r>
            <a:endParaRPr lang="zh-CN" altLang="en-US" sz="1600" b="1" dirty="0">
              <a:solidFill>
                <a:schemeClr val="bg2"/>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5" name="矩形 4"/>
          <p:cNvSpPr/>
          <p:nvPr/>
        </p:nvSpPr>
        <p:spPr>
          <a:xfrm>
            <a:off x="1445132" y="1020288"/>
            <a:ext cx="4331746" cy="5355312"/>
          </a:xfrm>
          <a:prstGeom prst="rect">
            <a:avLst/>
          </a:prstGeom>
        </p:spPr>
        <p:txBody>
          <a:bodyPr wrap="square">
            <a:spAutoFit/>
          </a:bodyPr>
          <a:lstStyle/>
          <a:p>
            <a:r>
              <a:rPr lang="zh-CN" altLang="en-US" b="1" dirty="0" smtClean="0">
                <a:solidFill>
                  <a:schemeClr val="accent4"/>
                </a:solidFill>
              </a:rPr>
              <a:t>附</a:t>
            </a:r>
            <a:r>
              <a:rPr lang="zh-CN" altLang="en-US" b="1" dirty="0" smtClean="0">
                <a:solidFill>
                  <a:schemeClr val="accent4"/>
                </a:solidFill>
              </a:rPr>
              <a:t>件</a:t>
            </a:r>
            <a:r>
              <a:rPr lang="en-US" altLang="zh-CN" b="1" dirty="0" smtClean="0">
                <a:solidFill>
                  <a:schemeClr val="accent4"/>
                </a:solidFill>
              </a:rPr>
              <a:t>:   1</a:t>
            </a:r>
            <a:r>
              <a:rPr lang="en-US" altLang="zh-CN" b="1" dirty="0" smtClean="0">
                <a:solidFill>
                  <a:schemeClr val="accent4"/>
                </a:solidFill>
              </a:rPr>
              <a:t>. </a:t>
            </a:r>
            <a:r>
              <a:rPr lang="zh-CN" altLang="en-US" b="1" dirty="0" smtClean="0">
                <a:solidFill>
                  <a:schemeClr val="accent4"/>
                </a:solidFill>
              </a:rPr>
              <a:t>龙山矿泉水质量技术要求</a:t>
            </a:r>
          </a:p>
          <a:p>
            <a:endParaRPr lang="zh-CN" altLang="en-US" b="1" dirty="0" smtClean="0">
              <a:solidFill>
                <a:schemeClr val="accent4"/>
              </a:solidFill>
            </a:endParaRPr>
          </a:p>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2</a:t>
            </a:r>
            <a:r>
              <a:rPr lang="en-US" altLang="zh-CN" b="1" dirty="0" smtClean="0">
                <a:solidFill>
                  <a:schemeClr val="accent4"/>
                </a:solidFill>
              </a:rPr>
              <a:t>. </a:t>
            </a:r>
            <a:r>
              <a:rPr lang="zh-CN" altLang="en-US" b="1" dirty="0" smtClean="0">
                <a:solidFill>
                  <a:schemeClr val="accent4"/>
                </a:solidFill>
              </a:rPr>
              <a:t>达茂羊肉质量技术要求</a:t>
            </a:r>
          </a:p>
          <a:p>
            <a:endParaRPr lang="zh-CN" altLang="en-US" b="1" dirty="0" smtClean="0">
              <a:solidFill>
                <a:schemeClr val="accent4"/>
              </a:solidFill>
            </a:endParaRPr>
          </a:p>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3. </a:t>
            </a:r>
            <a:r>
              <a:rPr lang="zh-CN" altLang="en-US" b="1" dirty="0" smtClean="0">
                <a:solidFill>
                  <a:schemeClr val="accent4"/>
                </a:solidFill>
              </a:rPr>
              <a:t>武川莜面质量技术要求</a:t>
            </a:r>
          </a:p>
          <a:p>
            <a:endParaRPr lang="zh-CN" altLang="en-US" b="1" dirty="0" smtClean="0">
              <a:solidFill>
                <a:schemeClr val="accent4"/>
              </a:solidFill>
            </a:endParaRPr>
          </a:p>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4. </a:t>
            </a:r>
            <a:r>
              <a:rPr lang="zh-CN" altLang="en-US" b="1" dirty="0" smtClean="0">
                <a:solidFill>
                  <a:schemeClr val="accent4"/>
                </a:solidFill>
              </a:rPr>
              <a:t>炭泉小米质量技术要求</a:t>
            </a:r>
          </a:p>
          <a:p>
            <a:endParaRPr lang="zh-CN" altLang="en-US" b="1" dirty="0" smtClean="0">
              <a:solidFill>
                <a:schemeClr val="accent4"/>
              </a:solidFill>
            </a:endParaRPr>
          </a:p>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5. </a:t>
            </a:r>
            <a:r>
              <a:rPr lang="zh-CN" altLang="en-US" b="1" dirty="0" smtClean="0">
                <a:solidFill>
                  <a:schemeClr val="accent4"/>
                </a:solidFill>
              </a:rPr>
              <a:t>卧龙白蘑质量技术要求</a:t>
            </a:r>
          </a:p>
          <a:p>
            <a:endParaRPr lang="zh-CN" altLang="en-US" b="1" dirty="0" smtClean="0">
              <a:solidFill>
                <a:schemeClr val="accent4"/>
              </a:solidFill>
            </a:endParaRPr>
          </a:p>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6. </a:t>
            </a:r>
            <a:r>
              <a:rPr lang="zh-CN" altLang="en-US" b="1" dirty="0" smtClean="0">
                <a:solidFill>
                  <a:schemeClr val="accent4"/>
                </a:solidFill>
              </a:rPr>
              <a:t>东宁黑木耳质量技术要求</a:t>
            </a:r>
          </a:p>
          <a:p>
            <a:endParaRPr lang="zh-CN" altLang="en-US" b="1" dirty="0" smtClean="0">
              <a:solidFill>
                <a:schemeClr val="accent4"/>
              </a:solidFill>
            </a:endParaRPr>
          </a:p>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7. </a:t>
            </a:r>
            <a:r>
              <a:rPr lang="zh-CN" altLang="en-US" b="1" dirty="0" smtClean="0">
                <a:solidFill>
                  <a:schemeClr val="accent4"/>
                </a:solidFill>
              </a:rPr>
              <a:t>亚沟粘豆包质量技术要求</a:t>
            </a:r>
          </a:p>
          <a:p>
            <a:endParaRPr lang="zh-CN" altLang="en-US" b="1" dirty="0" smtClean="0">
              <a:solidFill>
                <a:schemeClr val="accent4"/>
              </a:solidFill>
            </a:endParaRPr>
          </a:p>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8. </a:t>
            </a:r>
            <a:r>
              <a:rPr lang="zh-CN" altLang="en-US" b="1" dirty="0" smtClean="0">
                <a:solidFill>
                  <a:schemeClr val="accent4"/>
                </a:solidFill>
              </a:rPr>
              <a:t>日照蓝莓质量技术要求</a:t>
            </a:r>
          </a:p>
          <a:p>
            <a:endParaRPr lang="zh-CN" altLang="en-US" b="1" dirty="0" smtClean="0">
              <a:solidFill>
                <a:schemeClr val="accent4"/>
              </a:solidFill>
            </a:endParaRPr>
          </a:p>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9. </a:t>
            </a:r>
            <a:r>
              <a:rPr lang="zh-CN" altLang="en-US" b="1" dirty="0" smtClean="0">
                <a:solidFill>
                  <a:schemeClr val="accent4"/>
                </a:solidFill>
              </a:rPr>
              <a:t>确山夏枯草质量技术要求</a:t>
            </a:r>
          </a:p>
          <a:p>
            <a:endParaRPr lang="zh-CN" altLang="en-US" b="1" dirty="0" smtClean="0">
              <a:solidFill>
                <a:schemeClr val="accent4"/>
              </a:solidFill>
            </a:endParaRPr>
          </a:p>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10</a:t>
            </a:r>
            <a:r>
              <a:rPr lang="en-US" altLang="zh-CN" b="1" dirty="0" smtClean="0">
                <a:solidFill>
                  <a:schemeClr val="accent4"/>
                </a:solidFill>
              </a:rPr>
              <a:t>. </a:t>
            </a:r>
            <a:r>
              <a:rPr lang="zh-CN" altLang="en-US" b="1" dirty="0" smtClean="0">
                <a:solidFill>
                  <a:schemeClr val="accent4"/>
                </a:solidFill>
              </a:rPr>
              <a:t>英山茶乡鸡质量技术要求</a:t>
            </a:r>
            <a:endParaRPr lang="zh-CN" altLang="en-US" b="1" dirty="0">
              <a:solidFill>
                <a:schemeClr val="accent4"/>
              </a:solidFill>
            </a:endParaRPr>
          </a:p>
        </p:txBody>
      </p:sp>
      <p:sp>
        <p:nvSpPr>
          <p:cNvPr id="7" name="矩形 6"/>
          <p:cNvSpPr/>
          <p:nvPr/>
        </p:nvSpPr>
        <p:spPr>
          <a:xfrm>
            <a:off x="6967381" y="1020288"/>
            <a:ext cx="3714974" cy="5355312"/>
          </a:xfrm>
          <a:prstGeom prst="rect">
            <a:avLst/>
          </a:prstGeom>
        </p:spPr>
        <p:txBody>
          <a:bodyPr wrap="square">
            <a:spAutoFit/>
          </a:bodyPr>
          <a:lstStyle/>
          <a:p>
            <a:r>
              <a:rPr lang="zh-CN" altLang="en-US" b="1" dirty="0" smtClean="0">
                <a:solidFill>
                  <a:schemeClr val="accent4"/>
                </a:solidFill>
              </a:rPr>
              <a:t> </a:t>
            </a:r>
            <a:r>
              <a:rPr lang="zh-CN" altLang="en-US" b="1" dirty="0" smtClean="0">
                <a:solidFill>
                  <a:schemeClr val="accent4"/>
                </a:solidFill>
              </a:rPr>
              <a:t>     </a:t>
            </a:r>
            <a:r>
              <a:rPr lang="en-US" altLang="zh-CN" b="1" dirty="0" smtClean="0">
                <a:solidFill>
                  <a:schemeClr val="accent4"/>
                </a:solidFill>
              </a:rPr>
              <a:t>11</a:t>
            </a:r>
            <a:r>
              <a:rPr lang="en-US" altLang="zh-CN" b="1" dirty="0" smtClean="0">
                <a:solidFill>
                  <a:schemeClr val="accent4"/>
                </a:solidFill>
              </a:rPr>
              <a:t>. </a:t>
            </a:r>
            <a:r>
              <a:rPr lang="zh-CN" altLang="en-US" b="1" dirty="0" smtClean="0">
                <a:solidFill>
                  <a:schemeClr val="accent4"/>
                </a:solidFill>
              </a:rPr>
              <a:t>公安葡萄质量技术要求</a:t>
            </a:r>
          </a:p>
          <a:p>
            <a:endParaRPr lang="zh-CN" altLang="en-US" b="1" dirty="0" smtClean="0">
              <a:solidFill>
                <a:schemeClr val="accent4"/>
              </a:solidFill>
            </a:endParaRPr>
          </a:p>
          <a:p>
            <a:r>
              <a:rPr lang="zh-CN" altLang="en-US" b="1" dirty="0" smtClean="0">
                <a:solidFill>
                  <a:schemeClr val="accent4"/>
                </a:solidFill>
              </a:rPr>
              <a:t>      </a:t>
            </a:r>
            <a:r>
              <a:rPr lang="en-US" altLang="zh-CN" b="1" dirty="0" smtClean="0">
                <a:solidFill>
                  <a:schemeClr val="accent4"/>
                </a:solidFill>
              </a:rPr>
              <a:t>12. </a:t>
            </a:r>
            <a:r>
              <a:rPr lang="zh-CN" altLang="en-US" b="1" dirty="0" smtClean="0">
                <a:solidFill>
                  <a:schemeClr val="accent4"/>
                </a:solidFill>
              </a:rPr>
              <a:t>长乐甜酒质量技术要求</a:t>
            </a:r>
          </a:p>
          <a:p>
            <a:endParaRPr lang="zh-CN" altLang="en-US" b="1" dirty="0" smtClean="0">
              <a:solidFill>
                <a:schemeClr val="accent4"/>
              </a:solidFill>
            </a:endParaRPr>
          </a:p>
          <a:p>
            <a:r>
              <a:rPr lang="zh-CN" altLang="en-US" b="1" dirty="0" smtClean="0">
                <a:solidFill>
                  <a:schemeClr val="accent4"/>
                </a:solidFill>
              </a:rPr>
              <a:t>      </a:t>
            </a:r>
            <a:r>
              <a:rPr lang="en-US" altLang="zh-CN" b="1" dirty="0" smtClean="0">
                <a:solidFill>
                  <a:schemeClr val="accent4"/>
                </a:solidFill>
              </a:rPr>
              <a:t>13. </a:t>
            </a:r>
            <a:r>
              <a:rPr lang="zh-CN" altLang="en-US" b="1" dirty="0" smtClean="0">
                <a:solidFill>
                  <a:schemeClr val="accent4"/>
                </a:solidFill>
              </a:rPr>
              <a:t>沩山毛尖质量技术要求</a:t>
            </a:r>
          </a:p>
          <a:p>
            <a:endParaRPr lang="zh-CN" altLang="en-US" b="1" dirty="0" smtClean="0">
              <a:solidFill>
                <a:schemeClr val="accent4"/>
              </a:solidFill>
            </a:endParaRPr>
          </a:p>
          <a:p>
            <a:r>
              <a:rPr lang="zh-CN" altLang="en-US" b="1" dirty="0" smtClean="0">
                <a:solidFill>
                  <a:schemeClr val="accent4"/>
                </a:solidFill>
              </a:rPr>
              <a:t>      </a:t>
            </a:r>
            <a:r>
              <a:rPr lang="en-US" altLang="zh-CN" b="1" dirty="0" smtClean="0">
                <a:solidFill>
                  <a:schemeClr val="accent4"/>
                </a:solidFill>
              </a:rPr>
              <a:t>14. </a:t>
            </a:r>
            <a:r>
              <a:rPr lang="zh-CN" altLang="en-US" b="1" dirty="0" smtClean="0">
                <a:solidFill>
                  <a:schemeClr val="accent4"/>
                </a:solidFill>
              </a:rPr>
              <a:t>鼎城茶油质量技术要求</a:t>
            </a:r>
          </a:p>
          <a:p>
            <a:endParaRPr lang="zh-CN" altLang="en-US" b="1" dirty="0" smtClean="0">
              <a:solidFill>
                <a:schemeClr val="accent4"/>
              </a:solidFill>
            </a:endParaRPr>
          </a:p>
          <a:p>
            <a:r>
              <a:rPr lang="zh-CN" altLang="en-US" b="1" dirty="0" smtClean="0">
                <a:solidFill>
                  <a:schemeClr val="accent4"/>
                </a:solidFill>
              </a:rPr>
              <a:t>      </a:t>
            </a:r>
            <a:r>
              <a:rPr lang="en-US" altLang="zh-CN" b="1" dirty="0" smtClean="0">
                <a:solidFill>
                  <a:schemeClr val="accent4"/>
                </a:solidFill>
              </a:rPr>
              <a:t>15. </a:t>
            </a:r>
            <a:r>
              <a:rPr lang="zh-CN" altLang="en-US" b="1" dirty="0" smtClean="0">
                <a:solidFill>
                  <a:schemeClr val="accent4"/>
                </a:solidFill>
              </a:rPr>
              <a:t>祁阳石质量技术要求</a:t>
            </a:r>
          </a:p>
          <a:p>
            <a:endParaRPr lang="zh-CN" altLang="en-US" b="1" dirty="0" smtClean="0">
              <a:solidFill>
                <a:schemeClr val="accent4"/>
              </a:solidFill>
            </a:endParaRPr>
          </a:p>
          <a:p>
            <a:r>
              <a:rPr lang="zh-CN" altLang="en-US" b="1" dirty="0" smtClean="0">
                <a:solidFill>
                  <a:schemeClr val="accent4"/>
                </a:solidFill>
              </a:rPr>
              <a:t>      </a:t>
            </a:r>
            <a:r>
              <a:rPr lang="en-US" altLang="zh-CN" b="1" dirty="0" smtClean="0">
                <a:solidFill>
                  <a:schemeClr val="accent4"/>
                </a:solidFill>
              </a:rPr>
              <a:t>16. </a:t>
            </a:r>
            <a:r>
              <a:rPr lang="zh-CN" altLang="en-US" b="1" dirty="0" smtClean="0">
                <a:solidFill>
                  <a:schemeClr val="accent4"/>
                </a:solidFill>
              </a:rPr>
              <a:t>长乐烧酒质量技术要求 </a:t>
            </a:r>
          </a:p>
          <a:p>
            <a:endParaRPr lang="zh-CN" altLang="en-US" b="1" dirty="0" smtClean="0">
              <a:solidFill>
                <a:schemeClr val="accent4"/>
              </a:solidFill>
            </a:endParaRPr>
          </a:p>
          <a:p>
            <a:r>
              <a:rPr lang="zh-CN" altLang="en-US" b="1" dirty="0" smtClean="0">
                <a:solidFill>
                  <a:schemeClr val="accent4"/>
                </a:solidFill>
              </a:rPr>
              <a:t>      </a:t>
            </a:r>
            <a:r>
              <a:rPr lang="en-US" altLang="zh-CN" b="1" dirty="0" smtClean="0">
                <a:solidFill>
                  <a:schemeClr val="accent4"/>
                </a:solidFill>
              </a:rPr>
              <a:t>17. </a:t>
            </a:r>
            <a:r>
              <a:rPr lang="zh-CN" altLang="en-US" b="1" dirty="0" smtClean="0">
                <a:solidFill>
                  <a:schemeClr val="accent4"/>
                </a:solidFill>
              </a:rPr>
              <a:t>西林火姜质量技术要求</a:t>
            </a:r>
          </a:p>
          <a:p>
            <a:endParaRPr lang="zh-CN" altLang="en-US" b="1" dirty="0" smtClean="0">
              <a:solidFill>
                <a:schemeClr val="accent4"/>
              </a:solidFill>
            </a:endParaRPr>
          </a:p>
          <a:p>
            <a:r>
              <a:rPr lang="zh-CN" altLang="en-US" b="1" dirty="0" smtClean="0">
                <a:solidFill>
                  <a:schemeClr val="accent4"/>
                </a:solidFill>
              </a:rPr>
              <a:t>      </a:t>
            </a:r>
            <a:r>
              <a:rPr lang="en-US" altLang="zh-CN" b="1" dirty="0" smtClean="0">
                <a:solidFill>
                  <a:schemeClr val="accent4"/>
                </a:solidFill>
              </a:rPr>
              <a:t>18. </a:t>
            </a:r>
            <a:r>
              <a:rPr lang="zh-CN" altLang="en-US" b="1" dirty="0" smtClean="0">
                <a:solidFill>
                  <a:schemeClr val="accent4"/>
                </a:solidFill>
              </a:rPr>
              <a:t>柳江莲藕质量技术要求</a:t>
            </a:r>
          </a:p>
          <a:p>
            <a:endParaRPr lang="zh-CN" altLang="en-US" b="1" dirty="0" smtClean="0">
              <a:solidFill>
                <a:schemeClr val="accent4"/>
              </a:solidFill>
            </a:endParaRPr>
          </a:p>
          <a:p>
            <a:r>
              <a:rPr lang="zh-CN" altLang="en-US" b="1" dirty="0" smtClean="0">
                <a:solidFill>
                  <a:schemeClr val="accent4"/>
                </a:solidFill>
              </a:rPr>
              <a:t>      </a:t>
            </a:r>
            <a:r>
              <a:rPr lang="en-US" altLang="zh-CN" b="1" dirty="0" smtClean="0">
                <a:solidFill>
                  <a:schemeClr val="accent4"/>
                </a:solidFill>
              </a:rPr>
              <a:t>19. </a:t>
            </a:r>
            <a:r>
              <a:rPr lang="zh-CN" altLang="en-US" b="1" dirty="0" smtClean="0">
                <a:solidFill>
                  <a:schemeClr val="accent4"/>
                </a:solidFill>
              </a:rPr>
              <a:t>英家大头菜质量技术要求</a:t>
            </a:r>
          </a:p>
          <a:p>
            <a:endParaRPr lang="zh-CN" altLang="en-US" b="1" dirty="0" smtClean="0">
              <a:solidFill>
                <a:schemeClr val="accent4"/>
              </a:solidFill>
            </a:endParaRPr>
          </a:p>
          <a:p>
            <a:r>
              <a:rPr lang="zh-CN" altLang="en-US" b="1" dirty="0" smtClean="0">
                <a:solidFill>
                  <a:schemeClr val="accent4"/>
                </a:solidFill>
              </a:rPr>
              <a:t>      </a:t>
            </a:r>
            <a:r>
              <a:rPr lang="en-US" altLang="zh-CN" b="1" dirty="0" smtClean="0">
                <a:solidFill>
                  <a:schemeClr val="accent4"/>
                </a:solidFill>
              </a:rPr>
              <a:t>20. </a:t>
            </a:r>
            <a:r>
              <a:rPr lang="zh-CN" altLang="en-US" b="1" dirty="0" smtClean="0">
                <a:solidFill>
                  <a:schemeClr val="accent4"/>
                </a:solidFill>
              </a:rPr>
              <a:t>乐业猕猴桃质量技术要求</a:t>
            </a:r>
            <a:endParaRPr lang="zh-CN" altLang="en-US" b="1" dirty="0">
              <a:solidFill>
                <a:schemeClr val="accent4"/>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 name="矩形 5"/>
          <p:cNvSpPr/>
          <p:nvPr/>
        </p:nvSpPr>
        <p:spPr>
          <a:xfrm>
            <a:off x="1703292" y="883129"/>
            <a:ext cx="6096000" cy="6247864"/>
          </a:xfrm>
          <a:prstGeom prst="rect">
            <a:avLst/>
          </a:prstGeom>
        </p:spPr>
        <p:txBody>
          <a:bodyPr>
            <a:spAutoFit/>
          </a:bodyPr>
          <a:lstStyle/>
          <a:p>
            <a:r>
              <a:rPr lang="zh-CN" altLang="en-US" sz="1600" b="1" dirty="0" smtClean="0">
                <a:solidFill>
                  <a:schemeClr val="accent4"/>
                </a:solidFill>
              </a:rPr>
              <a:t>      </a:t>
            </a:r>
            <a:r>
              <a:rPr lang="en-US" altLang="zh-CN" sz="1600" b="1" dirty="0" smtClean="0">
                <a:solidFill>
                  <a:schemeClr val="accent4"/>
                </a:solidFill>
              </a:rPr>
              <a:t>21. </a:t>
            </a:r>
            <a:r>
              <a:rPr lang="zh-CN" altLang="en-US" sz="1600" b="1" dirty="0" smtClean="0">
                <a:solidFill>
                  <a:schemeClr val="accent4"/>
                </a:solidFill>
              </a:rPr>
              <a:t>德保脐橙质量技术要求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22. </a:t>
            </a:r>
            <a:r>
              <a:rPr lang="zh-CN" altLang="en-US" sz="1600" b="1" dirty="0" smtClean="0">
                <a:solidFill>
                  <a:schemeClr val="accent4"/>
                </a:solidFill>
              </a:rPr>
              <a:t>岑溪古典鸡质量技术要求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23. </a:t>
            </a:r>
            <a:r>
              <a:rPr lang="zh-CN" altLang="en-US" sz="1600" b="1" dirty="0" smtClean="0">
                <a:solidFill>
                  <a:schemeClr val="accent4"/>
                </a:solidFill>
              </a:rPr>
              <a:t>黄姚黄精酒质量技术要求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24. </a:t>
            </a:r>
            <a:r>
              <a:rPr lang="zh-CN" altLang="en-US" sz="1600" b="1" dirty="0" smtClean="0">
                <a:solidFill>
                  <a:schemeClr val="accent4"/>
                </a:solidFill>
              </a:rPr>
              <a:t>龙州乌龙茶质量技术要求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25. </a:t>
            </a:r>
            <a:r>
              <a:rPr lang="zh-CN" altLang="en-US" sz="1600" b="1" dirty="0" smtClean="0">
                <a:solidFill>
                  <a:schemeClr val="accent4"/>
                </a:solidFill>
              </a:rPr>
              <a:t>金阳丝毛鸡质量技术要求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26. </a:t>
            </a:r>
            <a:r>
              <a:rPr lang="zh-CN" altLang="en-US" sz="1600" b="1" dirty="0" smtClean="0">
                <a:solidFill>
                  <a:schemeClr val="accent4"/>
                </a:solidFill>
              </a:rPr>
              <a:t>红白豆腐干质量技术要求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27. </a:t>
            </a:r>
            <a:r>
              <a:rPr lang="zh-CN" altLang="en-US" sz="1600" b="1" dirty="0" smtClean="0">
                <a:solidFill>
                  <a:schemeClr val="accent4"/>
                </a:solidFill>
              </a:rPr>
              <a:t>江油百合质量技术要求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28. </a:t>
            </a:r>
            <a:r>
              <a:rPr lang="zh-CN" altLang="en-US" sz="1600" b="1" dirty="0" smtClean="0">
                <a:solidFill>
                  <a:schemeClr val="accent4"/>
                </a:solidFill>
              </a:rPr>
              <a:t>长宁竹荪（长宁长裙竹荪）质量技术要求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29. </a:t>
            </a:r>
            <a:r>
              <a:rPr lang="zh-CN" altLang="en-US" sz="1600" b="1" dirty="0" smtClean="0">
                <a:solidFill>
                  <a:schemeClr val="accent4"/>
                </a:solidFill>
              </a:rPr>
              <a:t>三都水族马尾绣质量技术要求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30. </a:t>
            </a:r>
            <a:r>
              <a:rPr lang="zh-CN" altLang="en-US" sz="1600" b="1" dirty="0" smtClean="0">
                <a:solidFill>
                  <a:schemeClr val="accent4"/>
                </a:solidFill>
              </a:rPr>
              <a:t>禹谟醋质量技术要求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31. </a:t>
            </a:r>
            <a:r>
              <a:rPr lang="zh-CN" altLang="en-US" sz="1600" b="1" dirty="0" smtClean="0">
                <a:solidFill>
                  <a:schemeClr val="accent4"/>
                </a:solidFill>
              </a:rPr>
              <a:t>遵义杜仲质量技术要</a:t>
            </a:r>
            <a:r>
              <a:rPr lang="zh-CN" altLang="en-US" sz="1600" b="1" dirty="0" smtClean="0">
                <a:solidFill>
                  <a:schemeClr val="accent4"/>
                </a:solidFill>
              </a:rPr>
              <a:t>求</a:t>
            </a:r>
            <a:endParaRPr lang="en-US" altLang="zh-CN" sz="1600" b="1" dirty="0" smtClean="0">
              <a:solidFill>
                <a:schemeClr val="accent4"/>
              </a:solidFill>
            </a:endParaRPr>
          </a:p>
          <a:p>
            <a:r>
              <a:rPr lang="en-US" altLang="zh-CN" sz="1600" b="1" dirty="0" smtClean="0">
                <a:solidFill>
                  <a:schemeClr val="accent4"/>
                </a:solidFill>
              </a:rPr>
              <a:t> </a:t>
            </a:r>
            <a:endParaRPr lang="en-US" altLang="zh-CN" sz="1600" b="1" dirty="0" smtClean="0">
              <a:solidFill>
                <a:schemeClr val="accent4"/>
              </a:solidFill>
            </a:endParaRPr>
          </a:p>
          <a:p>
            <a:r>
              <a:rPr lang="zh-CN" altLang="en-US" sz="1600" b="1" dirty="0" smtClean="0">
                <a:solidFill>
                  <a:schemeClr val="accent4"/>
                </a:solidFill>
              </a:rPr>
              <a:t> </a:t>
            </a:r>
            <a:r>
              <a:rPr lang="zh-CN" altLang="en-US" sz="1600" b="1" dirty="0" smtClean="0">
                <a:solidFill>
                  <a:schemeClr val="accent4"/>
                </a:solidFill>
              </a:rPr>
              <a:t>     </a:t>
            </a:r>
            <a:r>
              <a:rPr lang="en-US" altLang="zh-CN" sz="1600" b="1" dirty="0" smtClean="0">
                <a:solidFill>
                  <a:schemeClr val="accent4"/>
                </a:solidFill>
              </a:rPr>
              <a:t>32</a:t>
            </a:r>
            <a:r>
              <a:rPr lang="en-US" altLang="zh-CN" sz="1600" b="1" dirty="0" smtClean="0">
                <a:solidFill>
                  <a:schemeClr val="accent4"/>
                </a:solidFill>
              </a:rPr>
              <a:t>. </a:t>
            </a:r>
            <a:r>
              <a:rPr lang="zh-CN" altLang="en-US" sz="1600" b="1" dirty="0" smtClean="0">
                <a:solidFill>
                  <a:schemeClr val="accent4"/>
                </a:solidFill>
              </a:rPr>
              <a:t>威宁荞麦质量技术要求</a:t>
            </a:r>
          </a:p>
          <a:p>
            <a:endParaRPr lang="zh-CN" altLang="en-US" sz="1600" b="1" dirty="0" smtClean="0">
              <a:solidFill>
                <a:schemeClr val="accent4"/>
              </a:solidFill>
            </a:endParaRPr>
          </a:p>
          <a:p>
            <a:endParaRPr lang="zh-CN" altLang="en-US" sz="1600" b="1" dirty="0">
              <a:solidFill>
                <a:schemeClr val="accent4"/>
              </a:solidFill>
            </a:endParaRPr>
          </a:p>
        </p:txBody>
      </p:sp>
      <p:sp>
        <p:nvSpPr>
          <p:cNvPr id="8" name="矩形 7"/>
          <p:cNvSpPr/>
          <p:nvPr/>
        </p:nvSpPr>
        <p:spPr>
          <a:xfrm>
            <a:off x="6892106" y="387275"/>
            <a:ext cx="3596640" cy="6247864"/>
          </a:xfrm>
          <a:prstGeom prst="rect">
            <a:avLst/>
          </a:prstGeom>
        </p:spPr>
        <p:txBody>
          <a:bodyPr wrap="square">
            <a:spAutoFit/>
          </a:bodyPr>
          <a:lstStyle/>
          <a:p>
            <a:endParaRPr lang="zh-CN" altLang="en-US" sz="1600" b="1" dirty="0" smtClean="0">
              <a:solidFill>
                <a:schemeClr val="accent4"/>
              </a:solidFill>
            </a:endParaRPr>
          </a:p>
          <a:p>
            <a:r>
              <a:rPr lang="zh-CN" altLang="en-US" sz="1600" b="1" dirty="0" smtClean="0">
                <a:solidFill>
                  <a:schemeClr val="accent4"/>
                </a:solidFill>
              </a:rPr>
              <a:t>      </a:t>
            </a:r>
            <a:endParaRPr lang="en-US" altLang="zh-CN" sz="1600" b="1" dirty="0" smtClean="0">
              <a:solidFill>
                <a:schemeClr val="accent4"/>
              </a:solidFill>
            </a:endParaRPr>
          </a:p>
          <a:p>
            <a:r>
              <a:rPr lang="zh-CN" altLang="en-US" sz="1600" b="1" dirty="0" smtClean="0">
                <a:solidFill>
                  <a:schemeClr val="accent4"/>
                </a:solidFill>
              </a:rPr>
              <a:t> </a:t>
            </a:r>
            <a:r>
              <a:rPr lang="zh-CN" altLang="en-US" sz="1600" b="1" dirty="0" smtClean="0">
                <a:solidFill>
                  <a:schemeClr val="accent4"/>
                </a:solidFill>
              </a:rPr>
              <a:t>     </a:t>
            </a:r>
            <a:r>
              <a:rPr lang="en-US" altLang="zh-CN" sz="1600" b="1" dirty="0" smtClean="0">
                <a:solidFill>
                  <a:schemeClr val="accent4"/>
                </a:solidFill>
              </a:rPr>
              <a:t>33</a:t>
            </a:r>
            <a:r>
              <a:rPr lang="en-US" altLang="zh-CN" sz="1600" b="1" dirty="0" smtClean="0">
                <a:solidFill>
                  <a:schemeClr val="accent4"/>
                </a:solidFill>
              </a:rPr>
              <a:t>. </a:t>
            </a:r>
            <a:r>
              <a:rPr lang="zh-CN" altLang="en-US" sz="1600" b="1" dirty="0" smtClean="0">
                <a:solidFill>
                  <a:schemeClr val="accent4"/>
                </a:solidFill>
              </a:rPr>
              <a:t>大方冬荪质量技术要</a:t>
            </a:r>
            <a:r>
              <a:rPr lang="zh-CN" altLang="en-US" sz="1600" b="1" dirty="0" smtClean="0">
                <a:solidFill>
                  <a:schemeClr val="accent4"/>
                </a:solidFill>
              </a:rPr>
              <a:t>求</a:t>
            </a:r>
            <a:endParaRPr lang="en-US" altLang="zh-CN" sz="1600" b="1" dirty="0" smtClean="0">
              <a:solidFill>
                <a:schemeClr val="accent4"/>
              </a:solidFill>
            </a:endParaRPr>
          </a:p>
          <a:p>
            <a:endParaRPr lang="en-US" altLang="zh-CN" sz="1600" b="1" dirty="0" smtClean="0">
              <a:solidFill>
                <a:schemeClr val="accent4"/>
              </a:solidFill>
            </a:endParaRPr>
          </a:p>
          <a:p>
            <a:r>
              <a:rPr lang="en-US" altLang="zh-CN" sz="1600" b="1" dirty="0" smtClean="0">
                <a:solidFill>
                  <a:schemeClr val="accent4"/>
                </a:solidFill>
              </a:rPr>
              <a:t> </a:t>
            </a:r>
            <a:r>
              <a:rPr lang="en-US" altLang="zh-CN" sz="1600" b="1" dirty="0" smtClean="0">
                <a:solidFill>
                  <a:schemeClr val="accent4"/>
                </a:solidFill>
              </a:rPr>
              <a:t>     34</a:t>
            </a:r>
            <a:r>
              <a:rPr lang="en-US" altLang="zh-CN" sz="1600" b="1" dirty="0" smtClean="0">
                <a:solidFill>
                  <a:schemeClr val="accent4"/>
                </a:solidFill>
              </a:rPr>
              <a:t>. </a:t>
            </a:r>
            <a:r>
              <a:rPr lang="zh-CN" altLang="en-US" sz="1600" b="1" dirty="0" smtClean="0">
                <a:solidFill>
                  <a:schemeClr val="accent4"/>
                </a:solidFill>
              </a:rPr>
              <a:t>妥乐白果质量技术要求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35. </a:t>
            </a:r>
            <a:r>
              <a:rPr lang="zh-CN" altLang="en-US" sz="1600" b="1" dirty="0" smtClean="0">
                <a:solidFill>
                  <a:schemeClr val="accent4"/>
                </a:solidFill>
              </a:rPr>
              <a:t>定边羊肉质量技术要求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36. </a:t>
            </a:r>
            <a:r>
              <a:rPr lang="zh-CN" altLang="en-US" sz="1600" b="1" dirty="0" smtClean="0">
                <a:solidFill>
                  <a:schemeClr val="accent4"/>
                </a:solidFill>
              </a:rPr>
              <a:t>富平羊奶粉质量技术要求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37. </a:t>
            </a:r>
            <a:r>
              <a:rPr lang="zh-CN" altLang="en-US" sz="1600" b="1" dirty="0" smtClean="0">
                <a:solidFill>
                  <a:schemeClr val="accent4"/>
                </a:solidFill>
              </a:rPr>
              <a:t>洽川乌鳢质量技术要求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38. </a:t>
            </a:r>
            <a:r>
              <a:rPr lang="zh-CN" altLang="en-US" sz="1600" b="1" dirty="0" smtClean="0">
                <a:solidFill>
                  <a:schemeClr val="accent4"/>
                </a:solidFill>
              </a:rPr>
              <a:t>民勤红枣质量技术要求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39. </a:t>
            </a:r>
            <a:r>
              <a:rPr lang="zh-CN" altLang="en-US" sz="1600" b="1" dirty="0" smtClean="0">
                <a:solidFill>
                  <a:schemeClr val="accent4"/>
                </a:solidFill>
              </a:rPr>
              <a:t>民勤枸杞质量技术要求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40. </a:t>
            </a:r>
            <a:r>
              <a:rPr lang="zh-CN" altLang="en-US" sz="1600" b="1" dirty="0" smtClean="0">
                <a:solidFill>
                  <a:schemeClr val="accent4"/>
                </a:solidFill>
              </a:rPr>
              <a:t>和田地毯质量技术要求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41. </a:t>
            </a:r>
            <a:r>
              <a:rPr lang="zh-CN" altLang="en-US" sz="1600" b="1" dirty="0" smtClean="0">
                <a:solidFill>
                  <a:schemeClr val="accent4"/>
                </a:solidFill>
              </a:rPr>
              <a:t>和田肉苁蓉质量技术要求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42. </a:t>
            </a:r>
            <a:r>
              <a:rPr lang="zh-CN" altLang="en-US" sz="1600" b="1" dirty="0" smtClean="0">
                <a:solidFill>
                  <a:schemeClr val="accent4"/>
                </a:solidFill>
              </a:rPr>
              <a:t>和田大枣质量技术要求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43. </a:t>
            </a:r>
            <a:r>
              <a:rPr lang="zh-CN" altLang="en-US" sz="1600" b="1" dirty="0" smtClean="0">
                <a:solidFill>
                  <a:schemeClr val="accent4"/>
                </a:solidFill>
              </a:rPr>
              <a:t>柯坪羊肉质量技术要求</a:t>
            </a:r>
          </a:p>
          <a:p>
            <a:endParaRPr lang="zh-CN" altLang="en-US" sz="1600" b="1" dirty="0" smtClean="0">
              <a:solidFill>
                <a:schemeClr val="accent4"/>
              </a:solidFill>
            </a:endParaRPr>
          </a:p>
          <a:p>
            <a:r>
              <a:rPr lang="zh-CN" altLang="en-US" sz="1600" b="1" dirty="0" smtClean="0">
                <a:solidFill>
                  <a:schemeClr val="accent4"/>
                </a:solidFill>
              </a:rPr>
              <a:t>      </a:t>
            </a:r>
            <a:r>
              <a:rPr lang="en-US" altLang="zh-CN" sz="1600" b="1" dirty="0" smtClean="0">
                <a:solidFill>
                  <a:schemeClr val="accent4"/>
                </a:solidFill>
              </a:rPr>
              <a:t>44. </a:t>
            </a:r>
            <a:r>
              <a:rPr lang="zh-CN" altLang="en-US" sz="1600" b="1" dirty="0" smtClean="0">
                <a:solidFill>
                  <a:schemeClr val="accent4"/>
                </a:solidFill>
              </a:rPr>
              <a:t>古城酒质量技术要求</a:t>
            </a:r>
            <a:endParaRPr lang="zh-CN" altLang="en-US" sz="1600" b="1" dirty="0">
              <a:solidFill>
                <a:schemeClr val="accent4"/>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3663043" y="2405742"/>
            <a:ext cx="4996542" cy="1323439"/>
          </a:xfrm>
          <a:prstGeom prst="rect">
            <a:avLst/>
          </a:prstGeom>
          <a:noFill/>
        </p:spPr>
        <p:txBody>
          <a:bodyPr wrap="square" rtlCol="0">
            <a:spAutoFit/>
          </a:bodyPr>
          <a:lstStyle/>
          <a:p>
            <a:r>
              <a:rPr lang="en-US" altLang="zh-CN" sz="8000" dirty="0" smtClean="0">
                <a:solidFill>
                  <a:schemeClr val="accent4"/>
                </a:solidFill>
              </a:rPr>
              <a:t>Thank you!</a:t>
            </a:r>
            <a:endParaRPr lang="zh-CN" altLang="en-US" sz="8000" dirty="0">
              <a:solidFill>
                <a:schemeClr val="accent4"/>
              </a:solidFill>
            </a:endParaRPr>
          </a:p>
        </p:txBody>
      </p:sp>
      <p:sp>
        <p:nvSpPr>
          <p:cNvPr id="5" name="半闭框 4"/>
          <p:cNvSpPr/>
          <p:nvPr/>
        </p:nvSpPr>
        <p:spPr>
          <a:xfrm>
            <a:off x="2950028" y="2188027"/>
            <a:ext cx="631369" cy="653141"/>
          </a:xfrm>
          <a:prstGeom prst="halfFrame">
            <a:avLst>
              <a:gd name="adj1" fmla="val 19072"/>
              <a:gd name="adj2" fmla="val 22624"/>
            </a:avLst>
          </a:prstGeom>
          <a:solidFill>
            <a:schemeClr val="bg1">
              <a:lumMod val="75000"/>
            </a:schemeClr>
          </a:solidFill>
          <a:ln w="3175"/>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 name="直接连接符 6"/>
          <p:cNvCxnSpPr/>
          <p:nvPr/>
        </p:nvCxnSpPr>
        <p:spPr>
          <a:xfrm flipV="1">
            <a:off x="2808515" y="4397829"/>
            <a:ext cx="6574971" cy="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0765972" y="6106886"/>
            <a:ext cx="1186541" cy="400110"/>
          </a:xfrm>
          <a:prstGeom prst="rect">
            <a:avLst/>
          </a:prstGeom>
          <a:noFill/>
        </p:spPr>
        <p:txBody>
          <a:bodyPr wrap="square" rtlCol="0">
            <a:spAutoFit/>
          </a:bodyPr>
          <a:lstStyle/>
          <a:p>
            <a:r>
              <a:rPr lang="en-US" altLang="zh-CN" sz="2000" b="1" dirty="0" smtClean="0">
                <a:solidFill>
                  <a:schemeClr val="accent4"/>
                </a:solidFill>
              </a:rPr>
              <a:t>By:Jan</a:t>
            </a:r>
            <a:endParaRPr lang="zh-CN" altLang="en-US" sz="2000" b="1" dirty="0">
              <a:solidFill>
                <a:schemeClr val="accent4"/>
              </a:solidFill>
            </a:endParaRPr>
          </a:p>
        </p:txBody>
      </p:sp>
      <p:sp>
        <p:nvSpPr>
          <p:cNvPr id="9" name="半闭框 8"/>
          <p:cNvSpPr/>
          <p:nvPr/>
        </p:nvSpPr>
        <p:spPr>
          <a:xfrm rot="10800000">
            <a:off x="8479969" y="3320142"/>
            <a:ext cx="631369" cy="653141"/>
          </a:xfrm>
          <a:prstGeom prst="halfFrame">
            <a:avLst>
              <a:gd name="adj1" fmla="val 20796"/>
              <a:gd name="adj2" fmla="val 22624"/>
            </a:avLst>
          </a:prstGeom>
          <a:solidFill>
            <a:schemeClr val="bg1">
              <a:lumMod val="75000"/>
            </a:schemeClr>
          </a:solidFill>
          <a:ln w="3175"/>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TextBox 19"/>
          <p:cNvSpPr txBox="1"/>
          <p:nvPr/>
        </p:nvSpPr>
        <p:spPr>
          <a:xfrm>
            <a:off x="4348843" y="4550228"/>
            <a:ext cx="3494314" cy="338554"/>
          </a:xfrm>
          <a:prstGeom prst="rect">
            <a:avLst/>
          </a:prstGeom>
          <a:noFill/>
          <a:ln>
            <a:solidFill>
              <a:schemeClr val="accent4"/>
            </a:solidFill>
            <a:prstDash val="sysDot"/>
          </a:ln>
        </p:spPr>
        <p:txBody>
          <a:bodyPr wrap="square" rtlCol="0">
            <a:spAutoFit/>
          </a:bodyPr>
          <a:lstStyle/>
          <a:p>
            <a:r>
              <a:rPr lang="zh-CN" altLang="en-US" sz="1600" b="1" dirty="0" smtClean="0">
                <a:solidFill>
                  <a:schemeClr val="bg1"/>
                </a:solidFill>
              </a:rPr>
              <a:t>苏州德意道通企业管理咨询有限公司</a:t>
            </a:r>
            <a:endParaRPr lang="zh-CN" altLang="en-US" sz="1600" b="1"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椭圆 3"/>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04</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5" name="椭圆 4"/>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椭圆 5"/>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 name="流程图: 可选过程 6"/>
          <p:cNvSpPr/>
          <p:nvPr/>
        </p:nvSpPr>
        <p:spPr>
          <a:xfrm>
            <a:off x="1269402" y="1592132"/>
            <a:ext cx="1021977" cy="4001844"/>
          </a:xfrm>
          <a:prstGeom prst="flowChartAlternateProcess">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半闭框 7"/>
          <p:cNvSpPr/>
          <p:nvPr/>
        </p:nvSpPr>
        <p:spPr>
          <a:xfrm>
            <a:off x="882127" y="1226372"/>
            <a:ext cx="473337" cy="462579"/>
          </a:xfrm>
          <a:prstGeom prst="halfFrame">
            <a:avLst>
              <a:gd name="adj1" fmla="val 24031"/>
              <a:gd name="adj2" fmla="val 28681"/>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半闭框 8"/>
          <p:cNvSpPr/>
          <p:nvPr/>
        </p:nvSpPr>
        <p:spPr>
          <a:xfrm rot="10800000">
            <a:off x="2207111" y="5498951"/>
            <a:ext cx="473337" cy="462579"/>
          </a:xfrm>
          <a:prstGeom prst="halfFrame">
            <a:avLst>
              <a:gd name="adj1" fmla="val 24031"/>
              <a:gd name="adj2" fmla="val 28681"/>
            </a:avLst>
          </a:prstGeom>
          <a:solidFill>
            <a:schemeClr val="accent2"/>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solidFill>
                <a:schemeClr val="tx1"/>
              </a:solidFill>
            </a:endParaRPr>
          </a:p>
        </p:txBody>
      </p:sp>
      <p:sp>
        <p:nvSpPr>
          <p:cNvPr id="10" name="TextBox 9"/>
          <p:cNvSpPr txBox="1"/>
          <p:nvPr/>
        </p:nvSpPr>
        <p:spPr>
          <a:xfrm>
            <a:off x="1226413" y="1742739"/>
            <a:ext cx="1107996" cy="3668357"/>
          </a:xfrm>
          <a:prstGeom prst="rect">
            <a:avLst/>
          </a:prstGeom>
          <a:noFill/>
        </p:spPr>
        <p:txBody>
          <a:bodyPr vert="eaVert" wrap="square" rtlCol="0">
            <a:spAutoFit/>
          </a:bodyPr>
          <a:lstStyle/>
          <a:p>
            <a:r>
              <a:rPr lang="zh-CN" altLang="en-US" sz="2000" b="1" dirty="0" smtClean="0"/>
              <a:t>海关总署公告</a:t>
            </a:r>
            <a:r>
              <a:rPr lang="en-US" altLang="zh-CN" sz="2000" b="1" dirty="0" smtClean="0"/>
              <a:t>2016</a:t>
            </a:r>
            <a:r>
              <a:rPr lang="zh-CN" altLang="en-US" sz="2000" b="1" dirty="0" smtClean="0"/>
              <a:t>年第</a:t>
            </a:r>
            <a:r>
              <a:rPr lang="en-US" altLang="zh-CN" sz="2000" b="1" dirty="0" smtClean="0"/>
              <a:t>68</a:t>
            </a:r>
            <a:r>
              <a:rPr lang="zh-CN" altLang="en-US" sz="2000" b="1" dirty="0" smtClean="0"/>
              <a:t>号（关于海关特殊监管区域内开展委内加工业务的公告）</a:t>
            </a:r>
            <a:r>
              <a:rPr lang="en-US" altLang="zh-CN" sz="2000" b="1" dirty="0" smtClean="0"/>
              <a:t> </a:t>
            </a:r>
            <a:endParaRPr lang="zh-CN" altLang="en-US" sz="2000" b="1" dirty="0"/>
          </a:p>
        </p:txBody>
      </p:sp>
      <p:sp>
        <p:nvSpPr>
          <p:cNvPr id="11" name="矩形 10"/>
          <p:cNvSpPr/>
          <p:nvPr/>
        </p:nvSpPr>
        <p:spPr>
          <a:xfrm>
            <a:off x="2692998" y="899293"/>
            <a:ext cx="8656320" cy="5632311"/>
          </a:xfrm>
          <a:prstGeom prst="rect">
            <a:avLst/>
          </a:prstGeom>
        </p:spPr>
        <p:txBody>
          <a:bodyPr wrap="square">
            <a:spAutoFit/>
          </a:bodyPr>
          <a:lstStyle/>
          <a:p>
            <a:pPr>
              <a:lnSpc>
                <a:spcPct val="150000"/>
              </a:lnSpc>
            </a:pPr>
            <a:r>
              <a:rPr lang="zh-CN" altLang="en-US" sz="1600" b="1" dirty="0" smtClean="0">
                <a:solidFill>
                  <a:schemeClr val="accent1">
                    <a:lumMod val="60000"/>
                    <a:lumOff val="40000"/>
                  </a:schemeClr>
                </a:solidFill>
              </a:rPr>
              <a:t>　　为规范海关特殊监管区域（以下简称“区域”）内委内加工业务管理，现将有关事项</a:t>
            </a:r>
            <a:endParaRPr lang="en-US" altLang="zh-CN" sz="1600" b="1" dirty="0" smtClean="0">
              <a:solidFill>
                <a:schemeClr val="accent1">
                  <a:lumMod val="60000"/>
                  <a:lumOff val="40000"/>
                </a:schemeClr>
              </a:solidFill>
            </a:endParaRPr>
          </a:p>
          <a:p>
            <a:pPr>
              <a:lnSpc>
                <a:spcPct val="150000"/>
              </a:lnSpc>
            </a:pPr>
            <a:r>
              <a:rPr lang="zh-CN" altLang="en-US" sz="1600" b="1" dirty="0" smtClean="0">
                <a:solidFill>
                  <a:schemeClr val="accent1">
                    <a:lumMod val="60000"/>
                    <a:lumOff val="40000"/>
                  </a:schemeClr>
                </a:solidFill>
              </a:rPr>
              <a:t>公告如下：</a:t>
            </a:r>
          </a:p>
          <a:p>
            <a:pPr>
              <a:lnSpc>
                <a:spcPct val="150000"/>
              </a:lnSpc>
            </a:pPr>
            <a:r>
              <a:rPr lang="zh-CN" altLang="en-US" sz="1600" b="1" dirty="0" smtClean="0">
                <a:solidFill>
                  <a:schemeClr val="accent1">
                    <a:lumMod val="60000"/>
                    <a:lumOff val="40000"/>
                  </a:schemeClr>
                </a:solidFill>
              </a:rPr>
              <a:t>　　一、本公告所称委内加工，是指区域内企业接受境内（区域外）企业（以下简称”区域外企业“）委托，对区域外企业提供的入区货物进行加工，加工后的产品全部运往境内（区域外），收取加工费，并向海关缴纳税款的行为。委内加工货物是指委内加工用料件（包括来自境内区域外的非保税料件和区域内企业保税料件）、成品、残次品（包括废品）、副产品和边角料。</a:t>
            </a:r>
          </a:p>
          <a:p>
            <a:pPr>
              <a:lnSpc>
                <a:spcPct val="150000"/>
              </a:lnSpc>
            </a:pPr>
            <a:r>
              <a:rPr lang="zh-CN" altLang="en-US" sz="1600" b="1" dirty="0" smtClean="0">
                <a:solidFill>
                  <a:schemeClr val="accent1">
                    <a:lumMod val="60000"/>
                    <a:lumOff val="40000"/>
                  </a:schemeClr>
                </a:solidFill>
              </a:rPr>
              <a:t>　　二、出口加工区、保税港区、综合保税区、珠澳跨境工业区珠海园区以及中哈霍尔果斯边境合作中心中方配套区等海关特殊监管区域内企业符合以下条件之一开展委内加工的，适用本公告：</a:t>
            </a:r>
          </a:p>
          <a:p>
            <a:pPr>
              <a:lnSpc>
                <a:spcPct val="150000"/>
              </a:lnSpc>
            </a:pPr>
            <a:r>
              <a:rPr lang="zh-CN" altLang="en-US" sz="1600" b="1" dirty="0" smtClean="0">
                <a:solidFill>
                  <a:schemeClr val="accent1">
                    <a:lumMod val="60000"/>
                    <a:lumOff val="40000"/>
                  </a:schemeClr>
                </a:solidFill>
              </a:rPr>
              <a:t>　　（一）法律、法规和规章允许的；</a:t>
            </a:r>
          </a:p>
          <a:p>
            <a:pPr>
              <a:lnSpc>
                <a:spcPct val="150000"/>
              </a:lnSpc>
            </a:pPr>
            <a:r>
              <a:rPr lang="zh-CN" altLang="en-US" sz="1600" b="1" dirty="0" smtClean="0">
                <a:solidFill>
                  <a:schemeClr val="accent1">
                    <a:lumMod val="60000"/>
                    <a:lumOff val="40000"/>
                  </a:schemeClr>
                </a:solidFill>
              </a:rPr>
              <a:t>　　（二）经国务院批准的；</a:t>
            </a:r>
          </a:p>
          <a:p>
            <a:pPr>
              <a:lnSpc>
                <a:spcPct val="150000"/>
              </a:lnSpc>
            </a:pPr>
            <a:r>
              <a:rPr lang="zh-CN" altLang="en-US" sz="1600" b="1" dirty="0" smtClean="0">
                <a:solidFill>
                  <a:schemeClr val="accent1">
                    <a:lumMod val="60000"/>
                    <a:lumOff val="40000"/>
                  </a:schemeClr>
                </a:solidFill>
              </a:rPr>
              <a:t>　　（三）经国家有关部门批准的。</a:t>
            </a:r>
          </a:p>
          <a:p>
            <a:pPr>
              <a:lnSpc>
                <a:spcPct val="150000"/>
              </a:lnSpc>
            </a:pPr>
            <a:r>
              <a:rPr lang="zh-CN" altLang="en-US" sz="1600" b="1" dirty="0" smtClean="0">
                <a:solidFill>
                  <a:schemeClr val="accent1">
                    <a:lumMod val="60000"/>
                    <a:lumOff val="40000"/>
                  </a:schemeClr>
                </a:solidFill>
              </a:rPr>
              <a:t>　　区域内保税检测、维修业务按照</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海关总署关于海关特殊监管区域内保税维修业务有关监管问题的公告</a:t>
            </a:r>
            <a:r>
              <a:rPr lang="en-US" altLang="zh-CN" sz="1600" b="1" dirty="0" smtClean="0">
                <a:solidFill>
                  <a:schemeClr val="accent1">
                    <a:lumMod val="60000"/>
                    <a:lumOff val="40000"/>
                  </a:schemeClr>
                </a:solidFill>
              </a:rPr>
              <a:t>》</a:t>
            </a:r>
            <a:r>
              <a:rPr lang="zh-CN" altLang="en-US" sz="1600" b="1" dirty="0" smtClean="0">
                <a:solidFill>
                  <a:schemeClr val="accent1">
                    <a:lumMod val="60000"/>
                    <a:lumOff val="40000"/>
                  </a:schemeClr>
                </a:solidFill>
              </a:rPr>
              <a:t>（海关总署公告</a:t>
            </a:r>
            <a:r>
              <a:rPr lang="en-US" altLang="zh-CN" sz="1600" b="1" dirty="0" smtClean="0">
                <a:solidFill>
                  <a:schemeClr val="accent1">
                    <a:lumMod val="60000"/>
                    <a:lumOff val="40000"/>
                  </a:schemeClr>
                </a:solidFill>
              </a:rPr>
              <a:t>2015</a:t>
            </a:r>
            <a:r>
              <a:rPr lang="zh-CN" altLang="en-US" sz="1600" b="1" dirty="0" smtClean="0">
                <a:solidFill>
                  <a:schemeClr val="accent1">
                    <a:lumMod val="60000"/>
                    <a:lumOff val="40000"/>
                  </a:schemeClr>
                </a:solidFill>
              </a:rPr>
              <a:t>年第</a:t>
            </a:r>
            <a:r>
              <a:rPr lang="en-US" altLang="zh-CN" sz="1600" b="1" dirty="0" smtClean="0">
                <a:solidFill>
                  <a:schemeClr val="accent1">
                    <a:lumMod val="60000"/>
                    <a:lumOff val="40000"/>
                  </a:schemeClr>
                </a:solidFill>
              </a:rPr>
              <a:t>59</a:t>
            </a:r>
            <a:r>
              <a:rPr lang="zh-CN" altLang="en-US" sz="1600" b="1" dirty="0" smtClean="0">
                <a:solidFill>
                  <a:schemeClr val="accent1">
                    <a:lumMod val="60000"/>
                    <a:lumOff val="40000"/>
                  </a:schemeClr>
                </a:solidFill>
              </a:rPr>
              <a:t>号）的有关规定办理。</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356"/>
  <p:tag name="MH_SECTIONID" val="357,358,"/>
</p:tagLst>
</file>

<file path=ppt/tags/tag10.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7.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27949</TotalTime>
  <Words>14665</Words>
  <Application>Microsoft Office PowerPoint</Application>
  <PresentationFormat>自定义</PresentationFormat>
  <Paragraphs>710</Paragraphs>
  <Slides>83</Slides>
  <Notes>0</Notes>
  <HiddenSlides>0</HiddenSlides>
  <MMClips>0</MMClips>
  <ScaleCrop>false</ScaleCrop>
  <HeadingPairs>
    <vt:vector size="4" baseType="variant">
      <vt:variant>
        <vt:lpstr>主题</vt:lpstr>
      </vt:variant>
      <vt:variant>
        <vt:i4>2</vt:i4>
      </vt:variant>
      <vt:variant>
        <vt:lpstr>幻灯片标题</vt:lpstr>
      </vt:variant>
      <vt:variant>
        <vt:i4>83</vt:i4>
      </vt:variant>
    </vt:vector>
  </HeadingPairs>
  <TitlesOfParts>
    <vt:vector size="85" baseType="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2035</cp:revision>
  <dcterms:created xsi:type="dcterms:W3CDTF">2014-11-18T07:27:48Z</dcterms:created>
  <dcterms:modified xsi:type="dcterms:W3CDTF">2016-12-06T06:33:47Z</dcterms:modified>
</cp:coreProperties>
</file>