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tags/tag8.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ags/tag4.xml" ContentType="application/vnd.openxmlformats-officedocument.presentationml.tags+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79.xml" ContentType="application/vnd.openxmlformats-officedocument.presentationml.slide+xml"/>
  <Override PartName="/ppt/tags/tag12.xml" ContentType="application/vnd.openxmlformats-officedocument.presentationml.tags+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tags/tag10.xml" ContentType="application/vnd.openxmlformats-officedocument.presentationml.tag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tags/tag3.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tags/tag13.xml" ContentType="application/vnd.openxmlformats-officedocument.presentationml.tags+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handoutMasters/handoutMaster1.xml" ContentType="application/vnd.openxmlformats-officedocument.presentationml.handoutMaster+xml"/>
  <Override PartName="/ppt/tags/tag11.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Layouts/slideLayout15.xml" ContentType="application/vnd.openxmlformats-officedocument.presentationml.slideLayout+xml"/>
  <Override PartName="/ppt/tags/tag2.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tags/tag14.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0" r:id="rId2"/>
  </p:sldMasterIdLst>
  <p:notesMasterIdLst>
    <p:notesMasterId r:id="rId84"/>
  </p:notesMasterIdLst>
  <p:handoutMasterIdLst>
    <p:handoutMasterId r:id="rId85"/>
  </p:handoutMasterIdLst>
  <p:sldIdLst>
    <p:sldId id="348" r:id="rId3"/>
    <p:sldId id="354" r:id="rId4"/>
    <p:sldId id="355" r:id="rId5"/>
    <p:sldId id="268" r:id="rId6"/>
    <p:sldId id="438" r:id="rId7"/>
    <p:sldId id="439" r:id="rId8"/>
    <p:sldId id="440" r:id="rId9"/>
    <p:sldId id="441" r:id="rId10"/>
    <p:sldId id="442" r:id="rId11"/>
    <p:sldId id="443" r:id="rId12"/>
    <p:sldId id="450" r:id="rId13"/>
    <p:sldId id="449" r:id="rId14"/>
    <p:sldId id="468" r:id="rId15"/>
    <p:sldId id="469" r:id="rId16"/>
    <p:sldId id="470" r:id="rId17"/>
    <p:sldId id="471" r:id="rId18"/>
    <p:sldId id="387" r:id="rId19"/>
    <p:sldId id="487" r:id="rId20"/>
    <p:sldId id="488" r:id="rId21"/>
    <p:sldId id="489" r:id="rId22"/>
    <p:sldId id="490" r:id="rId23"/>
    <p:sldId id="491" r:id="rId24"/>
    <p:sldId id="492" r:id="rId25"/>
    <p:sldId id="493" r:id="rId26"/>
    <p:sldId id="494" r:id="rId27"/>
    <p:sldId id="495" r:id="rId28"/>
    <p:sldId id="496" r:id="rId29"/>
    <p:sldId id="497" r:id="rId30"/>
    <p:sldId id="498" r:id="rId31"/>
    <p:sldId id="476" r:id="rId32"/>
    <p:sldId id="477" r:id="rId33"/>
    <p:sldId id="478" r:id="rId34"/>
    <p:sldId id="479" r:id="rId35"/>
    <p:sldId id="480" r:id="rId36"/>
    <p:sldId id="481" r:id="rId37"/>
    <p:sldId id="482" r:id="rId38"/>
    <p:sldId id="483" r:id="rId39"/>
    <p:sldId id="500" r:id="rId40"/>
    <p:sldId id="501" r:id="rId41"/>
    <p:sldId id="502" r:id="rId42"/>
    <p:sldId id="503" r:id="rId43"/>
    <p:sldId id="504" r:id="rId44"/>
    <p:sldId id="505" r:id="rId45"/>
    <p:sldId id="506" r:id="rId46"/>
    <p:sldId id="507" r:id="rId47"/>
    <p:sldId id="508" r:id="rId48"/>
    <p:sldId id="509" r:id="rId49"/>
    <p:sldId id="510" r:id="rId50"/>
    <p:sldId id="511" r:id="rId51"/>
    <p:sldId id="512" r:id="rId52"/>
    <p:sldId id="513" r:id="rId53"/>
    <p:sldId id="514" r:id="rId54"/>
    <p:sldId id="515" r:id="rId55"/>
    <p:sldId id="516" r:id="rId56"/>
    <p:sldId id="517" r:id="rId57"/>
    <p:sldId id="518" r:id="rId58"/>
    <p:sldId id="313" r:id="rId59"/>
    <p:sldId id="473" r:id="rId60"/>
    <p:sldId id="474" r:id="rId61"/>
    <p:sldId id="444" r:id="rId62"/>
    <p:sldId id="446" r:id="rId63"/>
    <p:sldId id="447" r:id="rId64"/>
    <p:sldId id="456" r:id="rId65"/>
    <p:sldId id="448" r:id="rId66"/>
    <p:sldId id="451" r:id="rId67"/>
    <p:sldId id="452" r:id="rId68"/>
    <p:sldId id="453" r:id="rId69"/>
    <p:sldId id="454" r:id="rId70"/>
    <p:sldId id="472" r:id="rId71"/>
    <p:sldId id="475" r:id="rId72"/>
    <p:sldId id="384" r:id="rId73"/>
    <p:sldId id="462" r:id="rId74"/>
    <p:sldId id="461" r:id="rId75"/>
    <p:sldId id="458" r:id="rId76"/>
    <p:sldId id="457" r:id="rId77"/>
    <p:sldId id="460" r:id="rId78"/>
    <p:sldId id="459" r:id="rId79"/>
    <p:sldId id="435" r:id="rId80"/>
    <p:sldId id="519" r:id="rId81"/>
    <p:sldId id="520" r:id="rId82"/>
    <p:sldId id="421" r:id="rId83"/>
  </p:sldIdLst>
  <p:sldSz cx="12192000" cy="6858000"/>
  <p:notesSz cx="6858000" cy="9144000"/>
  <p:custDataLst>
    <p:tags r:id="rId8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9999"/>
    <a:srgbClr val="FF7182"/>
    <a:srgbClr val="A50021"/>
    <a:srgbClr val="E5B704"/>
    <a:srgbClr val="282728"/>
    <a:srgbClr val="886B02"/>
    <a:srgbClr val="C89E04"/>
    <a:srgbClr val="62A0CA"/>
    <a:srgbClr val="FFB0BA"/>
    <a:srgbClr val="A3C7E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644" autoAdjust="0"/>
    <p:restoredTop sz="94660"/>
  </p:normalViewPr>
  <p:slideViewPr>
    <p:cSldViewPr snapToGrid="0">
      <p:cViewPr varScale="1">
        <p:scale>
          <a:sx n="89" d="100"/>
          <a:sy n="89" d="100"/>
        </p:scale>
        <p:origin x="-228" y="-96"/>
      </p:cViewPr>
      <p:guideLst>
        <p:guide orient="horz" pos="2160"/>
        <p:guide pos="3840"/>
      </p:guideLst>
    </p:cSldViewPr>
  </p:slideViewPr>
  <p:notesTextViewPr>
    <p:cViewPr>
      <p:scale>
        <a:sx n="1" d="1"/>
        <a:sy n="1" d="1"/>
      </p:scale>
      <p:origin x="0" y="0"/>
    </p:cViewPr>
  </p:notesTextViewPr>
  <p:sorterViewPr>
    <p:cViewPr>
      <p:scale>
        <a:sx n="50" d="100"/>
        <a:sy n="50" d="100"/>
      </p:scale>
      <p:origin x="0" y="-852"/>
    </p:cViewPr>
  </p:sorterViewPr>
  <p:notesViewPr>
    <p:cSldViewPr snapToGrid="0">
      <p:cViewPr varScale="1">
        <p:scale>
          <a:sx n="60" d="100"/>
          <a:sy n="60" d="100"/>
        </p:scale>
        <p:origin x="1632" y="42"/>
      </p:cViewPr>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slide" Target="slides/slide74.xml"/><Relationship Id="rId84" Type="http://schemas.openxmlformats.org/officeDocument/2006/relationships/notesMaster" Target="notesMasters/notesMaster1.xml"/><Relationship Id="rId89" Type="http://schemas.openxmlformats.org/officeDocument/2006/relationships/theme" Target="theme/theme1.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presProps" Target="presProps.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tableStyles" Target="tableStyles.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handoutMaster" Target="handoutMasters/handoutMaster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tags" Target="tags/tag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220DE84-7540-4BAE-93D5-32991EEC6BB9}" type="datetimeFigureOut">
              <a:rPr lang="zh-CN" altLang="en-US" smtClean="0"/>
              <a:pPr/>
              <a:t>2016/11/14</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3B71138-478F-4AEB-9727-F1F86C7B23CD}" type="slidenum">
              <a:rPr lang="zh-CN" altLang="en-US" smtClean="0"/>
              <a:pPr/>
              <a:t>‹#›</a:t>
            </a:fld>
            <a:endParaRPr lang="zh-CN" altLang="en-US"/>
          </a:p>
        </p:txBody>
      </p:sp>
    </p:spTree>
    <p:extLst>
      <p:ext uri="{BB962C8B-B14F-4D97-AF65-F5344CB8AC3E}">
        <p14:creationId xmlns:p14="http://schemas.microsoft.com/office/powerpoint/2010/main" xmlns="" val="11767328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57928EC-C307-4355-BD2A-8EA0425DE4BE}" type="datetimeFigureOut">
              <a:rPr lang="zh-CN" altLang="en-US" smtClean="0"/>
              <a:pPr/>
              <a:t>2016/11/14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4DA0389-68DE-4DAA-A876-A2D284F6FF40}" type="slidenum">
              <a:rPr lang="zh-CN" altLang="en-US" smtClean="0"/>
              <a:pPr/>
              <a:t>‹#›</a:t>
            </a:fld>
            <a:endParaRPr lang="zh-CN" altLang="en-US"/>
          </a:p>
        </p:txBody>
      </p:sp>
    </p:spTree>
    <p:extLst>
      <p:ext uri="{BB962C8B-B14F-4D97-AF65-F5344CB8AC3E}">
        <p14:creationId xmlns:p14="http://schemas.microsoft.com/office/powerpoint/2010/main" xmlns="" val="38768884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6" name="矩形 5"/>
          <p:cNvSpPr/>
          <p:nvPr userDrawn="1"/>
        </p:nvSpPr>
        <p:spPr>
          <a:xfrm>
            <a:off x="0" y="0"/>
            <a:ext cx="12192000" cy="6858000"/>
          </a:xfrm>
          <a:prstGeom prst="rect">
            <a:avLst/>
          </a:prstGeom>
          <a:solidFill>
            <a:srgbClr val="2827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图文框 6"/>
          <p:cNvSpPr/>
          <p:nvPr userDrawn="1"/>
        </p:nvSpPr>
        <p:spPr>
          <a:xfrm>
            <a:off x="3611128" y="4622104"/>
            <a:ext cx="4969744" cy="826718"/>
          </a:xfrm>
          <a:prstGeom prst="frame">
            <a:avLst>
              <a:gd name="adj1" fmla="val 7305"/>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0" name="组合 9"/>
          <p:cNvGrpSpPr/>
          <p:nvPr userDrawn="1"/>
        </p:nvGrpSpPr>
        <p:grpSpPr>
          <a:xfrm>
            <a:off x="2951549" y="1189973"/>
            <a:ext cx="6288903" cy="1974769"/>
            <a:chOff x="2951550" y="1189973"/>
            <a:chExt cx="6288903" cy="1974769"/>
          </a:xfrm>
          <a:solidFill>
            <a:schemeClr val="bg1">
              <a:lumMod val="50000"/>
            </a:schemeClr>
          </a:solidFill>
        </p:grpSpPr>
        <p:sp>
          <p:nvSpPr>
            <p:cNvPr id="8" name="L 形 7"/>
            <p:cNvSpPr/>
            <p:nvPr userDrawn="1"/>
          </p:nvSpPr>
          <p:spPr>
            <a:xfrm rot="16200000">
              <a:off x="8544841" y="2469131"/>
              <a:ext cx="701457" cy="689766"/>
            </a:xfrm>
            <a:prstGeom prst="corner">
              <a:avLst>
                <a:gd name="adj1" fmla="val 19863"/>
                <a:gd name="adj2" fmla="val 2123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L 形 8"/>
            <p:cNvSpPr/>
            <p:nvPr userDrawn="1"/>
          </p:nvSpPr>
          <p:spPr>
            <a:xfrm rot="5400000">
              <a:off x="2945704" y="1195819"/>
              <a:ext cx="701457" cy="689766"/>
            </a:xfrm>
            <a:prstGeom prst="corner">
              <a:avLst>
                <a:gd name="adj1" fmla="val 19863"/>
                <a:gd name="adj2" fmla="val 2123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等于号 27"/>
          <p:cNvSpPr/>
          <p:nvPr userDrawn="1"/>
        </p:nvSpPr>
        <p:spPr>
          <a:xfrm>
            <a:off x="2507294" y="1436988"/>
            <a:ext cx="7177413" cy="5012580"/>
          </a:xfrm>
          <a:prstGeom prst="mathEqual">
            <a:avLst>
              <a:gd name="adj1" fmla="val 0"/>
              <a:gd name="adj2" fmla="val 11760"/>
            </a:avLst>
          </a:prstGeom>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xmlns="" val="462104195"/>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1BBF5AF-29BE-4E66-9512-3D395F00FE10}" type="datetimeFigureOut">
              <a:rPr lang="zh-CN" altLang="en-US" smtClean="0"/>
              <a:pPr/>
              <a:t>2016/11/14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95D8254-0DFD-4586-8026-981EDB31486C}"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31BBF5AF-29BE-4E66-9512-3D395F00FE10}" type="datetimeFigureOut">
              <a:rPr lang="zh-CN" altLang="en-US" smtClean="0"/>
              <a:pPr/>
              <a:t>2016/11/14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95D8254-0DFD-4586-8026-981EDB31486C}"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1BBF5AF-29BE-4E66-9512-3D395F00FE10}" type="datetimeFigureOut">
              <a:rPr lang="zh-CN" altLang="en-US" smtClean="0"/>
              <a:pPr/>
              <a:t>2016/11/14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95D8254-0DFD-4586-8026-981EDB31486C}" type="slidenum">
              <a:rPr lang="zh-CN" altLang="en-US" smtClean="0"/>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1BBF5AF-29BE-4E66-9512-3D395F00FE10}" type="datetimeFigureOut">
              <a:rPr lang="zh-CN" altLang="en-US" smtClean="0"/>
              <a:pPr/>
              <a:t>2016/11/14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95D8254-0DFD-4586-8026-981EDB31486C}" type="slidenum">
              <a:rPr lang="zh-CN" altLang="en-US" smtClean="0"/>
              <a:pPr/>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1BBF5AF-29BE-4E66-9512-3D395F00FE10}" type="datetimeFigureOut">
              <a:rPr lang="zh-CN" altLang="en-US" smtClean="0"/>
              <a:pPr/>
              <a:t>2016/11/14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95D8254-0DFD-4586-8026-981EDB31486C}" type="slidenum">
              <a:rPr lang="zh-CN" altLang="en-US" smtClean="0"/>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1BBF5AF-29BE-4E66-9512-3D395F00FE10}" type="datetimeFigureOut">
              <a:rPr lang="zh-CN" altLang="en-US" smtClean="0"/>
              <a:pPr/>
              <a:t>2016/11/14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95D8254-0DFD-4586-8026-981EDB31486C}" type="slidenum">
              <a:rPr lang="zh-CN" altLang="en-US" smtClean="0"/>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1BBF5AF-29BE-4E66-9512-3D395F00FE10}" type="datetimeFigureOut">
              <a:rPr lang="zh-CN" altLang="en-US" smtClean="0"/>
              <a:pPr/>
              <a:t>2016/11/14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95D8254-0DFD-4586-8026-981EDB31486C}" type="slidenum">
              <a:rPr lang="zh-CN" altLang="en-US" smtClean="0"/>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1BBF5AF-29BE-4E66-9512-3D395F00FE10}" type="datetimeFigureOut">
              <a:rPr lang="zh-CN" altLang="en-US" smtClean="0"/>
              <a:pPr/>
              <a:t>2016/11/14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95D8254-0DFD-4586-8026-981EDB31486C}" type="slidenum">
              <a:rPr lang="zh-CN" altLang="en-US" smtClean="0"/>
              <a:pPr/>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1BBF5AF-29BE-4E66-9512-3D395F00FE10}" type="datetimeFigureOut">
              <a:rPr lang="zh-CN" altLang="en-US" smtClean="0"/>
              <a:pPr/>
              <a:t>2016/11/14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95D8254-0DFD-4586-8026-981EDB31486C}" type="slidenum">
              <a:rPr lang="zh-CN" altLang="en-US" smtClean="0"/>
              <a:pPr/>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1BBF5AF-29BE-4E66-9512-3D395F00FE10}" type="datetimeFigureOut">
              <a:rPr lang="zh-CN" altLang="en-US" smtClean="0"/>
              <a:pPr/>
              <a:t>2016/11/14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95D8254-0DFD-4586-8026-981EDB31486C}"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5" name="矩形 4"/>
          <p:cNvSpPr/>
          <p:nvPr userDrawn="1"/>
        </p:nvSpPr>
        <p:spPr>
          <a:xfrm>
            <a:off x="0" y="0"/>
            <a:ext cx="12192000" cy="6858000"/>
          </a:xfrm>
          <a:prstGeom prst="rect">
            <a:avLst/>
          </a:prstGeom>
          <a:solidFill>
            <a:srgbClr val="2827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9982715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矩形 1"/>
          <p:cNvSpPr/>
          <p:nvPr userDrawn="1"/>
        </p:nvSpPr>
        <p:spPr>
          <a:xfrm>
            <a:off x="76200" y="76199"/>
            <a:ext cx="12192000" cy="6858000"/>
          </a:xfrm>
          <a:prstGeom prst="rect">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292608" y="268223"/>
            <a:ext cx="11759184" cy="6473952"/>
          </a:xfrm>
          <a:prstGeom prst="rect">
            <a:avLst/>
          </a:prstGeom>
          <a:solidFill>
            <a:srgbClr val="2827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496632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7277856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75950642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2244609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6"/>
            <a:ext cx="10515600" cy="1325563"/>
          </a:xfrm>
          <a:prstGeom prst="rect">
            <a:avLst/>
          </a:prstGeom>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a:xfrm>
            <a:off x="838200" y="6356351"/>
            <a:ext cx="2743200" cy="365125"/>
          </a:xfrm>
          <a:prstGeom prst="rect">
            <a:avLst/>
          </a:prstGeom>
        </p:spPr>
        <p:txBody>
          <a:bodyPr/>
          <a:lstStyle>
            <a:lvl1pPr>
              <a:defRPr/>
            </a:lvl1pPr>
          </a:lstStyle>
          <a:p>
            <a:pPr>
              <a:defRPr/>
            </a:pPr>
            <a:fld id="{735DF084-378A-4C58-B603-380AFBB4388B}" type="datetimeFigureOut">
              <a:rPr lang="zh-CN" altLang="en-US"/>
              <a:pPr>
                <a:defRPr/>
              </a:pPr>
              <a:t>2016/11/14</a:t>
            </a:fld>
            <a:endParaRPr lang="zh-CN" altLang="en-US"/>
          </a:p>
        </p:txBody>
      </p:sp>
      <p:sp>
        <p:nvSpPr>
          <p:cNvPr id="4" name="页脚占位符 4"/>
          <p:cNvSpPr>
            <a:spLocks noGrp="1"/>
          </p:cNvSpPr>
          <p:nvPr>
            <p:ph type="ftr" sz="quarter" idx="11"/>
          </p:nvPr>
        </p:nvSpPr>
        <p:spPr>
          <a:xfrm>
            <a:off x="4038600" y="6356351"/>
            <a:ext cx="4114800" cy="365125"/>
          </a:xfrm>
          <a:prstGeom prst="rect">
            <a:avLst/>
          </a:prstGeom>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a:xfrm>
            <a:off x="8610600" y="6356351"/>
            <a:ext cx="2743200" cy="365125"/>
          </a:xfrm>
          <a:prstGeom prst="rect">
            <a:avLst/>
          </a:prstGeom>
        </p:spPr>
        <p:txBody>
          <a:bodyPr/>
          <a:lstStyle>
            <a:lvl1pPr>
              <a:defRPr/>
            </a:lvl1pPr>
          </a:lstStyle>
          <a:p>
            <a:pPr>
              <a:defRPr/>
            </a:pPr>
            <a:fld id="{E9AD3DE0-B2CB-43EB-AE94-F8E254FFCA8A}" type="slidenum">
              <a:rPr lang="zh-CN" altLang="en-US"/>
              <a:pPr>
                <a:defRPr/>
              </a:pPr>
              <a:t>‹#›</a:t>
            </a:fld>
            <a:endParaRPr lang="zh-CN" altLang="en-US"/>
          </a:p>
        </p:txBody>
      </p:sp>
    </p:spTree>
    <p:extLst>
      <p:ext uri="{BB962C8B-B14F-4D97-AF65-F5344CB8AC3E}">
        <p14:creationId xmlns:p14="http://schemas.microsoft.com/office/powerpoint/2010/main" xmlns="" val="8524730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a:xfrm>
            <a:off x="838200" y="6356351"/>
            <a:ext cx="2743200" cy="365125"/>
          </a:xfrm>
          <a:prstGeom prst="rect">
            <a:avLst/>
          </a:prstGeom>
        </p:spPr>
        <p:txBody>
          <a:bodyPr/>
          <a:lstStyle>
            <a:lvl1pPr>
              <a:defRPr/>
            </a:lvl1pPr>
          </a:lstStyle>
          <a:p>
            <a:pPr>
              <a:defRPr/>
            </a:pPr>
            <a:fld id="{403E5D48-FA31-460B-9DC8-1EA4E463DC25}" type="datetimeFigureOut">
              <a:rPr lang="zh-CN" altLang="en-US"/>
              <a:pPr>
                <a:defRPr/>
              </a:pPr>
              <a:t>2016/11/14</a:t>
            </a:fld>
            <a:endParaRPr lang="zh-CN" altLang="en-US"/>
          </a:p>
        </p:txBody>
      </p:sp>
      <p:sp>
        <p:nvSpPr>
          <p:cNvPr id="3" name="页脚占位符 4"/>
          <p:cNvSpPr>
            <a:spLocks noGrp="1"/>
          </p:cNvSpPr>
          <p:nvPr>
            <p:ph type="ftr" sz="quarter" idx="11"/>
          </p:nvPr>
        </p:nvSpPr>
        <p:spPr>
          <a:xfrm>
            <a:off x="4038600" y="6356351"/>
            <a:ext cx="4114800" cy="365125"/>
          </a:xfrm>
          <a:prstGeom prst="rect">
            <a:avLst/>
          </a:prstGeom>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a:xfrm>
            <a:off x="8610600" y="6356351"/>
            <a:ext cx="2743200" cy="365125"/>
          </a:xfrm>
          <a:prstGeom prst="rect">
            <a:avLst/>
          </a:prstGeom>
        </p:spPr>
        <p:txBody>
          <a:bodyPr/>
          <a:lstStyle>
            <a:lvl1pPr>
              <a:defRPr/>
            </a:lvl1pPr>
          </a:lstStyle>
          <a:p>
            <a:pPr>
              <a:defRPr/>
            </a:pPr>
            <a:fld id="{DCCB3923-671B-4437-A54D-412C0AB270E8}" type="slidenum">
              <a:rPr lang="zh-CN" altLang="en-US"/>
              <a:pPr>
                <a:defRPr/>
              </a:pPr>
              <a:t>‹#›</a:t>
            </a:fld>
            <a:endParaRPr lang="zh-CN" altLang="en-US"/>
          </a:p>
        </p:txBody>
      </p:sp>
    </p:spTree>
    <p:extLst>
      <p:ext uri="{BB962C8B-B14F-4D97-AF65-F5344CB8AC3E}">
        <p14:creationId xmlns:p14="http://schemas.microsoft.com/office/powerpoint/2010/main" xmlns="" val="27034504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31BBF5AF-29BE-4E66-9512-3D395F00FE10}" type="datetimeFigureOut">
              <a:rPr lang="zh-CN" altLang="en-US" smtClean="0"/>
              <a:pPr/>
              <a:t>2016/11/14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95D8254-0DFD-4586-8026-981EDB31486C}"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13" Type="http://schemas.openxmlformats.org/officeDocument/2006/relationships/image" Target="../media/image1.png"/><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theme" Target="../theme/theme2.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slideLayout" Target="../slideLayouts/slideLayout19.xml"/><Relationship Id="rId5" Type="http://schemas.openxmlformats.org/officeDocument/2006/relationships/slideLayout" Target="../slideLayouts/slideLayout13.xml"/><Relationship Id="rId10" Type="http://schemas.openxmlformats.org/officeDocument/2006/relationships/slideLayout" Target="../slideLayouts/slideLayout18.xml"/><Relationship Id="rId4" Type="http://schemas.openxmlformats.org/officeDocument/2006/relationships/slideLayout" Target="../slideLayouts/slideLayout12.xml"/><Relationship Id="rId9"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descr="图片12.png"/>
          <p:cNvPicPr>
            <a:picLocks noChangeAspect="1"/>
          </p:cNvPicPr>
          <p:nvPr userDrawn="1"/>
        </p:nvPicPr>
        <p:blipFill>
          <a:blip r:embed="rId10" cstate="print"/>
          <a:stretch>
            <a:fillRect/>
          </a:stretch>
        </p:blipFill>
        <p:spPr>
          <a:xfrm>
            <a:off x="443392" y="364050"/>
            <a:ext cx="1973236" cy="500201"/>
          </a:xfrm>
          <a:prstGeom prst="rect">
            <a:avLst/>
          </a:prstGeom>
        </p:spPr>
      </p:pic>
    </p:spTree>
    <p:extLst>
      <p:ext uri="{BB962C8B-B14F-4D97-AF65-F5344CB8AC3E}">
        <p14:creationId xmlns:p14="http://schemas.microsoft.com/office/powerpoint/2010/main" xmlns="" val="2662940448"/>
      </p:ext>
    </p:extLst>
  </p:cSld>
  <p:clrMap bg1="lt1" tx1="dk1" bg2="lt2" tx2="dk2" accent1="accent1" accent2="accent2" accent3="accent3" accent4="accent4" accent5="accent5" accent6="accent6" hlink="hlink" folHlink="folHlink"/>
  <p:sldLayoutIdLst>
    <p:sldLayoutId id="2147483670" r:id="rId1"/>
    <p:sldLayoutId id="2147483673" r:id="rId2"/>
    <p:sldLayoutId id="2147483675" r:id="rId3"/>
    <p:sldLayoutId id="2147483676" r:id="rId4"/>
    <p:sldLayoutId id="2147483650" r:id="rId5"/>
    <p:sldLayoutId id="2147483671" r:id="rId6"/>
    <p:sldLayoutId id="2147483678" r:id="rId7"/>
    <p:sldLayoutId id="2147483679"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0"/>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1BBF5AF-29BE-4E66-9512-3D395F00FE10}" type="datetimeFigureOut">
              <a:rPr lang="zh-CN" altLang="en-US" smtClean="0"/>
              <a:pPr/>
              <a:t>2016/11/14</a:t>
            </a:fld>
            <a:endParaRPr lang="zh-CN" altLang="en-US"/>
          </a:p>
        </p:txBody>
      </p:sp>
      <p:sp>
        <p:nvSpPr>
          <p:cNvPr id="5" name="页脚占位符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95D8254-0DFD-4586-8026-981EDB31486C}" type="slidenum">
              <a:rPr lang="zh-CN" altLang="en-US" smtClean="0"/>
              <a:pPr/>
              <a:t>‹#›</a:t>
            </a:fld>
            <a:endParaRPr lang="zh-CN" altLang="en-US"/>
          </a:p>
        </p:txBody>
      </p:sp>
      <p:pic>
        <p:nvPicPr>
          <p:cNvPr id="7" name="图片 6" descr="图片12.png"/>
          <p:cNvPicPr>
            <a:picLocks noChangeAspect="1"/>
          </p:cNvPicPr>
          <p:nvPr userDrawn="1"/>
        </p:nvPicPr>
        <p:blipFill>
          <a:blip r:embed="rId13" cstate="print"/>
          <a:stretch>
            <a:fillRect/>
          </a:stretch>
        </p:blipFill>
        <p:spPr>
          <a:xfrm>
            <a:off x="236563" y="189878"/>
            <a:ext cx="2016780" cy="511240"/>
          </a:xfrm>
          <a:prstGeom prst="rect">
            <a:avLst/>
          </a:prstGeom>
        </p:spPr>
      </p:pic>
    </p:spTree>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3.xml"/><Relationship Id="rId5" Type="http://schemas.openxmlformats.org/officeDocument/2006/relationships/image" Target="../media/image8.png"/><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hyperlink" Target="&#38468;&#20214;&#19979;&#36733;.rar" TargetMode="External"/><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image" Target="../media/image1.png"/><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png"/><Relationship Id="rId1" Type="http://schemas.openxmlformats.org/officeDocument/2006/relationships/slideLayout" Target="../slideLayouts/slideLayout3.xml"/><Relationship Id="rId4" Type="http://schemas.openxmlformats.org/officeDocument/2006/relationships/image" Target="../media/image18.png"/></Relationships>
</file>

<file path=ppt/slides/_rels/slide2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png"/><Relationship Id="rId1" Type="http://schemas.openxmlformats.org/officeDocument/2006/relationships/slideLayout" Target="../slideLayouts/slideLayout3.xml"/><Relationship Id="rId4" Type="http://schemas.openxmlformats.org/officeDocument/2006/relationships/image" Target="../media/image21.png"/></Relationships>
</file>

<file path=ppt/slides/_rels/slide2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png"/><Relationship Id="rId1" Type="http://schemas.openxmlformats.org/officeDocument/2006/relationships/slideLayout" Target="../slideLayouts/slideLayout3.xml"/><Relationship Id="rId4" Type="http://schemas.openxmlformats.org/officeDocument/2006/relationships/image" Target="../media/image25.png"/></Relationships>
</file>

<file path=ppt/slides/_rels/slide3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5.png"/><Relationship Id="rId1" Type="http://schemas.openxmlformats.org/officeDocument/2006/relationships/slideLayout" Target="../slideLayouts/slideLayout3.xml"/><Relationship Id="rId4" Type="http://schemas.openxmlformats.org/officeDocument/2006/relationships/image" Target="../media/image36.png"/></Relationships>
</file>

<file path=ppt/slides/_rels/slide4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1.png"/><Relationship Id="rId1" Type="http://schemas.openxmlformats.org/officeDocument/2006/relationships/slideLayout" Target="../slideLayouts/slideLayout3.xml"/><Relationship Id="rId4" Type="http://schemas.openxmlformats.org/officeDocument/2006/relationships/image" Target="../media/image52.png"/></Relationships>
</file>

<file path=ppt/slides/_rels/slide5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image" Target="../media/image55.png"/><Relationship Id="rId7" Type="http://schemas.openxmlformats.org/officeDocument/2006/relationships/image" Target="../media/image59.png"/><Relationship Id="rId2" Type="http://schemas.openxmlformats.org/officeDocument/2006/relationships/image" Target="../media/image1.png"/><Relationship Id="rId1" Type="http://schemas.openxmlformats.org/officeDocument/2006/relationships/slideLayout" Target="../slideLayouts/slideLayout3.xml"/><Relationship Id="rId6" Type="http://schemas.openxmlformats.org/officeDocument/2006/relationships/image" Target="../media/image58.png"/><Relationship Id="rId5" Type="http://schemas.openxmlformats.org/officeDocument/2006/relationships/image" Target="../media/image57.png"/><Relationship Id="rId10" Type="http://schemas.openxmlformats.org/officeDocument/2006/relationships/image" Target="../media/image62.png"/><Relationship Id="rId4" Type="http://schemas.openxmlformats.org/officeDocument/2006/relationships/image" Target="../media/image56.png"/><Relationship Id="rId9" Type="http://schemas.openxmlformats.org/officeDocument/2006/relationships/image" Target="../media/image61.png"/></Relationships>
</file>

<file path=ppt/slides/_rels/slide63.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image" Target="../media/image55.png"/><Relationship Id="rId7" Type="http://schemas.openxmlformats.org/officeDocument/2006/relationships/image" Target="../media/image60.png"/><Relationship Id="rId2" Type="http://schemas.openxmlformats.org/officeDocument/2006/relationships/image" Target="../media/image1.png"/><Relationship Id="rId1" Type="http://schemas.openxmlformats.org/officeDocument/2006/relationships/slideLayout" Target="../slideLayouts/slideLayout3.xml"/><Relationship Id="rId6" Type="http://schemas.openxmlformats.org/officeDocument/2006/relationships/image" Target="../media/image59.png"/><Relationship Id="rId5" Type="http://schemas.openxmlformats.org/officeDocument/2006/relationships/image" Target="../media/image58.png"/><Relationship Id="rId10" Type="http://schemas.openxmlformats.org/officeDocument/2006/relationships/image" Target="../media/image63.png"/><Relationship Id="rId4" Type="http://schemas.openxmlformats.org/officeDocument/2006/relationships/image" Target="../media/image57.png"/><Relationship Id="rId9" Type="http://schemas.openxmlformats.org/officeDocument/2006/relationships/image" Target="../media/image62.png"/></Relationships>
</file>

<file path=ppt/slides/_rels/slide64.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1.png"/><Relationship Id="rId1" Type="http://schemas.openxmlformats.org/officeDocument/2006/relationships/slideLayout" Target="../slideLayouts/slideLayout3.xml"/><Relationship Id="rId4" Type="http://schemas.openxmlformats.org/officeDocument/2006/relationships/image" Target="../media/image68.png"/></Relationships>
</file>

<file path=ppt/slides/_rels/slide68.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hyperlink" Target="1.2016&#24180;&#21830;&#21697;&#24402;&#31867;&#20915;&#23450;&#65288;&#8548;&#65289;.doc" TargetMode="External"/><Relationship Id="rId2" Type="http://schemas.openxmlformats.org/officeDocument/2006/relationships/image" Target="../media/image1.png"/><Relationship Id="rId1" Type="http://schemas.openxmlformats.org/officeDocument/2006/relationships/slideLayout" Target="../slideLayouts/slideLayout3.xml"/><Relationship Id="rId4" Type="http://schemas.openxmlformats.org/officeDocument/2006/relationships/hyperlink" Target="2.2016&#24180;&#24223;&#27490;&#30340;&#21830;&#21697;&#24402;&#31867;&#20915;&#23450;&#65288;&#8544;&#65289;.doc" TargetMode="External"/></Relationships>
</file>

<file path=ppt/slides/_rels/slide73.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1.png"/><Relationship Id="rId1" Type="http://schemas.openxmlformats.org/officeDocument/2006/relationships/slideLayout" Target="../slideLayouts/slideLayout3.xml"/><Relationship Id="rId4" Type="http://schemas.openxmlformats.org/officeDocument/2006/relationships/image" Target="../media/image71.png"/></Relationships>
</file>

<file path=ppt/slides/_rels/slide74.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1.png"/><Relationship Id="rId1" Type="http://schemas.openxmlformats.org/officeDocument/2006/relationships/slideLayout" Target="../slideLayouts/slideLayout3.xml"/><Relationship Id="rId4" Type="http://schemas.openxmlformats.org/officeDocument/2006/relationships/image" Target="../media/image73.png"/></Relationships>
</file>

<file path=ppt/slides/_rels/slide75.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1.png"/><Relationship Id="rId1" Type="http://schemas.openxmlformats.org/officeDocument/2006/relationships/slideLayout" Target="../slideLayouts/slideLayout3.xml"/><Relationship Id="rId4" Type="http://schemas.openxmlformats.org/officeDocument/2006/relationships/image" Target="../media/image76.png"/></Relationships>
</file>

<file path=ppt/slides/_rels/slide7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hyperlink" Target="&#36328;&#22659;&#30005;&#23376;&#21830;&#21153;&#36827;&#21475;&#32479;&#19968;&#29256;&#20449;&#24687;&#21270;&#31995;&#32479;&#23458;&#25143;&#31471;&#36719;&#20214;&#20351;&#29992;&#25163;&#20876;.doc" TargetMode="External"/><Relationship Id="rId2" Type="http://schemas.openxmlformats.org/officeDocument/2006/relationships/image" Target="../media/image1.png"/><Relationship Id="rId1" Type="http://schemas.openxmlformats.org/officeDocument/2006/relationships/slideLayout" Target="../slideLayouts/slideLayout3.xml"/><Relationship Id="rId6" Type="http://schemas.openxmlformats.org/officeDocument/2006/relationships/hyperlink" Target="4.&#36328;&#22659;&#30005;&#23376;&#21830;&#21153;&#36827;&#21475;&#32479;&#19968;&#29256;&#20449;&#24687;&#21270;&#31995;&#32479;&#23494;&#30721;&#20135;&#21697;&#36873;&#22411;&#21644;&#20351;&#29992;&#25351;&#21335;.rar" TargetMode="External"/><Relationship Id="rId5" Type="http://schemas.openxmlformats.org/officeDocument/2006/relationships/hyperlink" Target="3.&#36328;&#22659;&#30005;&#23376;&#21830;&#21153;&#36827;&#21475;&#32479;&#19968;&#29256;&#20449;&#24687;&#21270;&#31995;&#32479;&#20225;&#19994;&#23545;&#25509;&#25253;&#25991;&#35268;&#33539;&#65288;&#35797;&#34892;&#65289;.rar" TargetMode="External"/><Relationship Id="rId4" Type="http://schemas.openxmlformats.org/officeDocument/2006/relationships/hyperlink" Target="&#36328;&#22659;&#30005;&#23376;&#21830;&#21153;&#36827;&#21475;&#32479;&#19968;&#29256;&#20449;&#24687;&#21270;&#31995;&#32479;&#20225;&#19994;&#29992;&#25143;&#25805;&#20316;&#25163;&#20876;.doc"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图片 31" descr="159233f62d09c53e113bce889cf0b302.jpg"/>
          <p:cNvPicPr>
            <a:picLocks noChangeAspect="1"/>
          </p:cNvPicPr>
          <p:nvPr/>
        </p:nvPicPr>
        <p:blipFill>
          <a:blip r:embed="rId2" cstate="print"/>
          <a:stretch>
            <a:fillRect/>
          </a:stretch>
        </p:blipFill>
        <p:spPr>
          <a:xfrm>
            <a:off x="0" y="0"/>
            <a:ext cx="12192000" cy="6858000"/>
          </a:xfrm>
          <a:prstGeom prst="rect">
            <a:avLst/>
          </a:prstGeom>
        </p:spPr>
      </p:pic>
      <p:pic>
        <p:nvPicPr>
          <p:cNvPr id="10" name="图片 9" descr="图片12.png"/>
          <p:cNvPicPr>
            <a:picLocks noChangeAspect="1"/>
          </p:cNvPicPr>
          <p:nvPr/>
        </p:nvPicPr>
        <p:blipFill>
          <a:blip r:embed="rId3" cstate="print"/>
          <a:stretch>
            <a:fillRect/>
          </a:stretch>
        </p:blipFill>
        <p:spPr>
          <a:xfrm>
            <a:off x="367192" y="353165"/>
            <a:ext cx="2038550" cy="516758"/>
          </a:xfrm>
          <a:prstGeom prst="rect">
            <a:avLst/>
          </a:prstGeom>
        </p:spPr>
      </p:pic>
      <p:sp>
        <p:nvSpPr>
          <p:cNvPr id="11" name="椭圆 10"/>
          <p:cNvSpPr/>
          <p:nvPr/>
        </p:nvSpPr>
        <p:spPr>
          <a:xfrm>
            <a:off x="4099282" y="1132072"/>
            <a:ext cx="3668944" cy="3668936"/>
          </a:xfrm>
          <a:prstGeom prst="ellipse">
            <a:avLst/>
          </a:prstGeom>
          <a:solidFill>
            <a:srgbClr val="FFC00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prstTxWarp prst="textNoShape">
              <a:avLst/>
            </a:prstTxWarp>
            <a:noAutofit/>
          </a:bodyPr>
          <a:lstStyle/>
          <a:p>
            <a:pPr algn="ctr"/>
            <a:endParaRPr lang="zh-CN" altLang="en-US" sz="1103" dirty="0"/>
          </a:p>
        </p:txBody>
      </p:sp>
      <p:sp>
        <p:nvSpPr>
          <p:cNvPr id="12" name="椭圆 11"/>
          <p:cNvSpPr/>
          <p:nvPr/>
        </p:nvSpPr>
        <p:spPr>
          <a:xfrm>
            <a:off x="4185828" y="1237182"/>
            <a:ext cx="3458724" cy="3458716"/>
          </a:xfrm>
          <a:prstGeom prst="ellipse">
            <a:avLst/>
          </a:prstGeom>
          <a:solidFill>
            <a:srgbClr val="FFC00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prstTxWarp prst="textNoShape">
              <a:avLst/>
            </a:prstTxWarp>
            <a:noAutofit/>
          </a:bodyPr>
          <a:lstStyle/>
          <a:p>
            <a:pPr algn="ctr"/>
            <a:endParaRPr lang="zh-CN" altLang="en-US" sz="1103" dirty="0"/>
          </a:p>
        </p:txBody>
      </p:sp>
      <p:sp>
        <p:nvSpPr>
          <p:cNvPr id="13" name="文本框 4"/>
          <p:cNvSpPr txBox="1"/>
          <p:nvPr/>
        </p:nvSpPr>
        <p:spPr>
          <a:xfrm>
            <a:off x="4098742" y="2243107"/>
            <a:ext cx="3650982" cy="1546577"/>
          </a:xfrm>
          <a:prstGeom prst="rect">
            <a:avLst/>
          </a:prstGeom>
          <a:noFill/>
        </p:spPr>
        <p:txBody>
          <a:bodyPr wrap="square" rtlCol="0">
            <a:spAutoFit/>
          </a:bodyPr>
          <a:lstStyle/>
          <a:p>
            <a:pPr algn="ctr"/>
            <a:r>
              <a:rPr lang="en-US" altLang="zh-CN" sz="4725" b="1" dirty="0" smtClean="0">
                <a:solidFill>
                  <a:schemeClr val="bg1"/>
                </a:solidFill>
              </a:rPr>
              <a:t>2016</a:t>
            </a:r>
            <a:r>
              <a:rPr lang="zh-CN" altLang="en-US" sz="4725" b="1" dirty="0" smtClean="0">
                <a:solidFill>
                  <a:schemeClr val="bg1"/>
                </a:solidFill>
              </a:rPr>
              <a:t>年</a:t>
            </a:r>
            <a:r>
              <a:rPr lang="en-US" altLang="zh-CN" sz="4725" b="1" dirty="0" smtClean="0">
                <a:solidFill>
                  <a:schemeClr val="bg1"/>
                </a:solidFill>
              </a:rPr>
              <a:t>10</a:t>
            </a:r>
            <a:r>
              <a:rPr lang="zh-CN" altLang="en-US" sz="4725" b="1" dirty="0" smtClean="0">
                <a:solidFill>
                  <a:schemeClr val="bg1"/>
                </a:solidFill>
              </a:rPr>
              <a:t>月</a:t>
            </a:r>
            <a:endParaRPr lang="en-US" altLang="zh-CN" sz="4725" b="1" dirty="0" smtClean="0">
              <a:solidFill>
                <a:schemeClr val="bg1"/>
              </a:solidFill>
            </a:endParaRPr>
          </a:p>
          <a:p>
            <a:pPr algn="ctr"/>
            <a:r>
              <a:rPr lang="zh-CN" altLang="en-US" sz="4725" b="1" dirty="0" smtClean="0">
                <a:solidFill>
                  <a:schemeClr val="bg1"/>
                </a:solidFill>
              </a:rPr>
              <a:t>进出口月刊</a:t>
            </a:r>
            <a:endParaRPr lang="zh-CN" altLang="en-US" sz="4725" b="1" dirty="0">
              <a:solidFill>
                <a:schemeClr val="bg1"/>
              </a:solidFill>
            </a:endParaRPr>
          </a:p>
        </p:txBody>
      </p:sp>
      <p:cxnSp>
        <p:nvCxnSpPr>
          <p:cNvPr id="14" name="直接连接符 13"/>
          <p:cNvCxnSpPr/>
          <p:nvPr/>
        </p:nvCxnSpPr>
        <p:spPr>
          <a:xfrm flipV="1">
            <a:off x="4764191" y="3657306"/>
            <a:ext cx="3196188" cy="12254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3709323" y="972300"/>
            <a:ext cx="3376211" cy="107058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4078844" y="771402"/>
            <a:ext cx="3196188" cy="12254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4454483" y="3657306"/>
            <a:ext cx="3303173" cy="159289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椭圆 21"/>
          <p:cNvSpPr/>
          <p:nvPr/>
        </p:nvSpPr>
        <p:spPr>
          <a:xfrm>
            <a:off x="6106070" y="947056"/>
            <a:ext cx="774412" cy="774410"/>
          </a:xfrm>
          <a:prstGeom prst="ellipse">
            <a:avLst/>
          </a:prstGeom>
          <a:solidFill>
            <a:schemeClr val="tx1">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prstTxWarp prst="textNoShape">
              <a:avLst/>
            </a:prstTxWarp>
            <a:noAutofit/>
          </a:bodyPr>
          <a:lstStyle/>
          <a:p>
            <a:pPr algn="ctr"/>
            <a:r>
              <a:rPr lang="zh-CN" altLang="en-US" sz="1103" dirty="0" smtClean="0"/>
              <a:t>德意道通</a:t>
            </a:r>
            <a:endParaRPr lang="zh-CN" altLang="en-US" sz="1103" dirty="0"/>
          </a:p>
        </p:txBody>
      </p:sp>
      <p:sp>
        <p:nvSpPr>
          <p:cNvPr id="23" name="等腰三角形 22"/>
          <p:cNvSpPr/>
          <p:nvPr/>
        </p:nvSpPr>
        <p:spPr>
          <a:xfrm rot="19141681" flipV="1">
            <a:off x="4390051" y="1195356"/>
            <a:ext cx="389868" cy="744197"/>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prstTxWarp prst="textNoShape">
              <a:avLst/>
            </a:prstTxWarp>
            <a:noAutofit/>
          </a:bodyPr>
          <a:lstStyle/>
          <a:p>
            <a:pPr algn="ctr"/>
            <a:endParaRPr lang="zh-CN" altLang="en-US" sz="1206"/>
          </a:p>
        </p:txBody>
      </p:sp>
      <p:sp>
        <p:nvSpPr>
          <p:cNvPr id="24" name="等腰三角形 23"/>
          <p:cNvSpPr/>
          <p:nvPr/>
        </p:nvSpPr>
        <p:spPr>
          <a:xfrm rot="1504876" flipV="1">
            <a:off x="7644641" y="3651436"/>
            <a:ext cx="204649" cy="569651"/>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prstTxWarp prst="textNoShape">
              <a:avLst/>
            </a:prstTxWarp>
            <a:noAutofit/>
          </a:bodyPr>
          <a:lstStyle/>
          <a:p>
            <a:pPr algn="ctr"/>
            <a:endParaRPr lang="zh-CN" altLang="en-US" sz="1206"/>
          </a:p>
        </p:txBody>
      </p:sp>
      <p:sp>
        <p:nvSpPr>
          <p:cNvPr id="25" name="等腰三角形 24"/>
          <p:cNvSpPr/>
          <p:nvPr/>
        </p:nvSpPr>
        <p:spPr>
          <a:xfrm rot="14409808" flipV="1">
            <a:off x="4706553" y="4479550"/>
            <a:ext cx="263112" cy="432696"/>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prstTxWarp prst="textNoShape">
              <a:avLst/>
            </a:prstTxWarp>
            <a:noAutofit/>
          </a:bodyPr>
          <a:lstStyle/>
          <a:p>
            <a:pPr algn="ctr"/>
            <a:endParaRPr lang="zh-CN" altLang="en-US" sz="1206"/>
          </a:p>
        </p:txBody>
      </p:sp>
      <p:sp>
        <p:nvSpPr>
          <p:cNvPr id="26" name="等腰三角形 25"/>
          <p:cNvSpPr/>
          <p:nvPr/>
        </p:nvSpPr>
        <p:spPr>
          <a:xfrm rot="5400000">
            <a:off x="11247363" y="5782523"/>
            <a:ext cx="607576" cy="523773"/>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prstTxWarp prst="textNoShape">
              <a:avLst/>
            </a:prstTxWarp>
            <a:noAutofit/>
          </a:bodyPr>
          <a:lstStyle/>
          <a:p>
            <a:pPr algn="ctr"/>
            <a:endParaRPr lang="zh-CN" altLang="en-US" sz="1206"/>
          </a:p>
        </p:txBody>
      </p:sp>
      <p:sp>
        <p:nvSpPr>
          <p:cNvPr id="27" name="等腰三角形 26"/>
          <p:cNvSpPr/>
          <p:nvPr/>
        </p:nvSpPr>
        <p:spPr>
          <a:xfrm rot="16200000" flipV="1">
            <a:off x="2953125" y="2969727"/>
            <a:ext cx="389868" cy="744197"/>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prstTxWarp prst="textNoShape">
              <a:avLst/>
            </a:prstTxWarp>
            <a:noAutofit/>
          </a:bodyPr>
          <a:lstStyle/>
          <a:p>
            <a:pPr algn="ctr"/>
            <a:endParaRPr lang="zh-CN" altLang="en-US" sz="1206"/>
          </a:p>
        </p:txBody>
      </p:sp>
      <p:sp>
        <p:nvSpPr>
          <p:cNvPr id="28" name="等腰三角形 27"/>
          <p:cNvSpPr/>
          <p:nvPr/>
        </p:nvSpPr>
        <p:spPr>
          <a:xfrm rot="1504876" flipV="1">
            <a:off x="7731727" y="1136837"/>
            <a:ext cx="204649" cy="569651"/>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prstTxWarp prst="textNoShape">
              <a:avLst/>
            </a:prstTxWarp>
            <a:noAutofit/>
          </a:bodyPr>
          <a:lstStyle/>
          <a:p>
            <a:pPr algn="ctr"/>
            <a:endParaRPr lang="zh-CN" altLang="en-US" sz="1206"/>
          </a:p>
        </p:txBody>
      </p:sp>
      <p:sp>
        <p:nvSpPr>
          <p:cNvPr id="29" name="等腰三角形 28"/>
          <p:cNvSpPr/>
          <p:nvPr/>
        </p:nvSpPr>
        <p:spPr>
          <a:xfrm rot="4243740" flipV="1">
            <a:off x="8394522" y="2477808"/>
            <a:ext cx="378616" cy="616252"/>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prstTxWarp prst="textNoShape">
              <a:avLst/>
            </a:prstTxWarp>
            <a:noAutofit/>
          </a:bodyPr>
          <a:lstStyle/>
          <a:p>
            <a:pPr algn="ctr"/>
            <a:endParaRPr lang="zh-CN" altLang="en-US" sz="1206"/>
          </a:p>
        </p:txBody>
      </p:sp>
      <p:sp>
        <p:nvSpPr>
          <p:cNvPr id="30" name="TextBox 29"/>
          <p:cNvSpPr txBox="1"/>
          <p:nvPr/>
        </p:nvSpPr>
        <p:spPr>
          <a:xfrm>
            <a:off x="10308772" y="5856515"/>
            <a:ext cx="849085" cy="369332"/>
          </a:xfrm>
          <a:prstGeom prst="rect">
            <a:avLst/>
          </a:prstGeom>
          <a:noFill/>
        </p:spPr>
        <p:txBody>
          <a:bodyPr wrap="square" rtlCol="0">
            <a:spAutoFit/>
          </a:bodyPr>
          <a:lstStyle/>
          <a:p>
            <a:r>
              <a:rPr lang="en-US" altLang="zh-CN" b="1" dirty="0" smtClean="0">
                <a:solidFill>
                  <a:schemeClr val="bg1"/>
                </a:solidFill>
              </a:rPr>
              <a:t>BY:JAN</a:t>
            </a:r>
            <a:endParaRPr lang="zh-CN" altLang="en-US" b="1" dirty="0">
              <a:solidFill>
                <a:schemeClr val="bg1"/>
              </a:solidFill>
            </a:endParaRPr>
          </a:p>
        </p:txBody>
      </p:sp>
    </p:spTree>
    <p:extLst>
      <p:ext uri="{BB962C8B-B14F-4D97-AF65-F5344CB8AC3E}">
        <p14:creationId xmlns:p14="http://schemas.microsoft.com/office/powerpoint/2010/main" xmlns="" val="42513553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 calcmode="lin" valueType="num">
                                      <p:cBhvr>
                                        <p:cTn id="9" dur="500" fill="hold"/>
                                        <p:tgtEl>
                                          <p:spTgt spid="12"/>
                                        </p:tgtEl>
                                        <p:attrNameLst>
                                          <p:attrName>style.rotation</p:attrName>
                                        </p:attrNameLst>
                                      </p:cBhvr>
                                      <p:tavLst>
                                        <p:tav tm="0">
                                          <p:val>
                                            <p:fltVal val="90"/>
                                          </p:val>
                                        </p:tav>
                                        <p:tav tm="100000">
                                          <p:val>
                                            <p:fltVal val="0"/>
                                          </p:val>
                                        </p:tav>
                                      </p:tavLst>
                                    </p:anim>
                                    <p:animEffect transition="in" filter="fade">
                                      <p:cBhvr>
                                        <p:cTn id="10" dur="500"/>
                                        <p:tgtEl>
                                          <p:spTgt spid="12"/>
                                        </p:tgtEl>
                                      </p:cBhvr>
                                    </p:animEffect>
                                  </p:childTnLst>
                                </p:cTn>
                              </p:par>
                              <p:par>
                                <p:cTn id="11" presetID="22" presetClass="entr" presetSubtype="4" fill="hold" nodeType="withEffect">
                                  <p:stCondLst>
                                    <p:cond delay="250"/>
                                  </p:stCondLst>
                                  <p:childTnLst>
                                    <p:set>
                                      <p:cBhvr>
                                        <p:cTn id="12" dur="1" fill="hold">
                                          <p:stCondLst>
                                            <p:cond delay="0"/>
                                          </p:stCondLst>
                                        </p:cTn>
                                        <p:tgtEl>
                                          <p:spTgt spid="17"/>
                                        </p:tgtEl>
                                        <p:attrNameLst>
                                          <p:attrName>style.visibility</p:attrName>
                                        </p:attrNameLst>
                                      </p:cBhvr>
                                      <p:to>
                                        <p:strVal val="visible"/>
                                      </p:to>
                                    </p:set>
                                    <p:animEffect transition="in" filter="wipe(down)">
                                      <p:cBhvr>
                                        <p:cTn id="13" dur="500"/>
                                        <p:tgtEl>
                                          <p:spTgt spid="17"/>
                                        </p:tgtEl>
                                      </p:cBhvr>
                                    </p:animEffect>
                                  </p:childTnLst>
                                </p:cTn>
                              </p:par>
                              <p:par>
                                <p:cTn id="14" presetID="22" presetClass="entr" presetSubtype="2" fill="hold" nodeType="withEffect">
                                  <p:stCondLst>
                                    <p:cond delay="250"/>
                                  </p:stCondLst>
                                  <p:childTnLst>
                                    <p:set>
                                      <p:cBhvr>
                                        <p:cTn id="15" dur="1" fill="hold">
                                          <p:stCondLst>
                                            <p:cond delay="0"/>
                                          </p:stCondLst>
                                        </p:cTn>
                                        <p:tgtEl>
                                          <p:spTgt spid="20"/>
                                        </p:tgtEl>
                                        <p:attrNameLst>
                                          <p:attrName>style.visibility</p:attrName>
                                        </p:attrNameLst>
                                      </p:cBhvr>
                                      <p:to>
                                        <p:strVal val="visible"/>
                                      </p:to>
                                    </p:set>
                                    <p:animEffect transition="in" filter="wipe(right)">
                                      <p:cBhvr>
                                        <p:cTn id="16" dur="500"/>
                                        <p:tgtEl>
                                          <p:spTgt spid="20"/>
                                        </p:tgtEl>
                                      </p:cBhvr>
                                    </p:animEffect>
                                  </p:childTnLst>
                                </p:cTn>
                              </p:par>
                              <p:par>
                                <p:cTn id="17" presetID="22" presetClass="entr" presetSubtype="4" fill="hold" nodeType="withEffect">
                                  <p:stCondLst>
                                    <p:cond delay="250"/>
                                  </p:stCondLst>
                                  <p:childTnLst>
                                    <p:set>
                                      <p:cBhvr>
                                        <p:cTn id="18" dur="1" fill="hold">
                                          <p:stCondLst>
                                            <p:cond delay="0"/>
                                          </p:stCondLst>
                                        </p:cTn>
                                        <p:tgtEl>
                                          <p:spTgt spid="21"/>
                                        </p:tgtEl>
                                        <p:attrNameLst>
                                          <p:attrName>style.visibility</p:attrName>
                                        </p:attrNameLst>
                                      </p:cBhvr>
                                      <p:to>
                                        <p:strVal val="visible"/>
                                      </p:to>
                                    </p:set>
                                    <p:animEffect transition="in" filter="wipe(down)">
                                      <p:cBhvr>
                                        <p:cTn id="19" dur="500"/>
                                        <p:tgtEl>
                                          <p:spTgt spid="21"/>
                                        </p:tgtEl>
                                      </p:cBhvr>
                                    </p:animEffect>
                                  </p:childTnLst>
                                </p:cTn>
                              </p:par>
                              <p:par>
                                <p:cTn id="20" presetID="22" presetClass="entr" presetSubtype="1" fill="hold" nodeType="withEffect">
                                  <p:stCondLst>
                                    <p:cond delay="250"/>
                                  </p:stCondLst>
                                  <p:childTnLst>
                                    <p:set>
                                      <p:cBhvr>
                                        <p:cTn id="21" dur="1" fill="hold">
                                          <p:stCondLst>
                                            <p:cond delay="0"/>
                                          </p:stCondLst>
                                        </p:cTn>
                                        <p:tgtEl>
                                          <p:spTgt spid="14"/>
                                        </p:tgtEl>
                                        <p:attrNameLst>
                                          <p:attrName>style.visibility</p:attrName>
                                        </p:attrNameLst>
                                      </p:cBhvr>
                                      <p:to>
                                        <p:strVal val="visible"/>
                                      </p:to>
                                    </p:set>
                                    <p:animEffect transition="in" filter="wipe(up)">
                                      <p:cBhvr>
                                        <p:cTn id="22" dur="500"/>
                                        <p:tgtEl>
                                          <p:spTgt spid="14"/>
                                        </p:tgtEl>
                                      </p:cBhvr>
                                    </p:animEffect>
                                  </p:childTnLst>
                                </p:cTn>
                              </p:par>
                              <p:par>
                                <p:cTn id="23" presetID="53" presetClass="entr" presetSubtype="16" fill="hold" grpId="0" nodeType="withEffect">
                                  <p:stCondLst>
                                    <p:cond delay="250"/>
                                  </p:stCondLst>
                                  <p:childTnLst>
                                    <p:set>
                                      <p:cBhvr>
                                        <p:cTn id="24" dur="1" fill="hold">
                                          <p:stCondLst>
                                            <p:cond delay="0"/>
                                          </p:stCondLst>
                                        </p:cTn>
                                        <p:tgtEl>
                                          <p:spTgt spid="23"/>
                                        </p:tgtEl>
                                        <p:attrNameLst>
                                          <p:attrName>style.visibility</p:attrName>
                                        </p:attrNameLst>
                                      </p:cBhvr>
                                      <p:to>
                                        <p:strVal val="visible"/>
                                      </p:to>
                                    </p:set>
                                    <p:anim calcmode="lin" valueType="num">
                                      <p:cBhvr>
                                        <p:cTn id="25" dur="250" fill="hold"/>
                                        <p:tgtEl>
                                          <p:spTgt spid="23"/>
                                        </p:tgtEl>
                                        <p:attrNameLst>
                                          <p:attrName>ppt_w</p:attrName>
                                        </p:attrNameLst>
                                      </p:cBhvr>
                                      <p:tavLst>
                                        <p:tav tm="0">
                                          <p:val>
                                            <p:fltVal val="0"/>
                                          </p:val>
                                        </p:tav>
                                        <p:tav tm="100000">
                                          <p:val>
                                            <p:strVal val="#ppt_w"/>
                                          </p:val>
                                        </p:tav>
                                      </p:tavLst>
                                    </p:anim>
                                    <p:anim calcmode="lin" valueType="num">
                                      <p:cBhvr>
                                        <p:cTn id="26" dur="250" fill="hold"/>
                                        <p:tgtEl>
                                          <p:spTgt spid="23"/>
                                        </p:tgtEl>
                                        <p:attrNameLst>
                                          <p:attrName>ppt_h</p:attrName>
                                        </p:attrNameLst>
                                      </p:cBhvr>
                                      <p:tavLst>
                                        <p:tav tm="0">
                                          <p:val>
                                            <p:fltVal val="0"/>
                                          </p:val>
                                        </p:tav>
                                        <p:tav tm="100000">
                                          <p:val>
                                            <p:strVal val="#ppt_h"/>
                                          </p:val>
                                        </p:tav>
                                      </p:tavLst>
                                    </p:anim>
                                    <p:animEffect transition="in" filter="fade">
                                      <p:cBhvr>
                                        <p:cTn id="27" dur="250"/>
                                        <p:tgtEl>
                                          <p:spTgt spid="23"/>
                                        </p:tgtEl>
                                      </p:cBhvr>
                                    </p:animEffect>
                                  </p:childTnLst>
                                </p:cTn>
                              </p:par>
                              <p:par>
                                <p:cTn id="28" presetID="53" presetClass="entr" presetSubtype="16" fill="hold" grpId="0" nodeType="withEffect">
                                  <p:stCondLst>
                                    <p:cond delay="250"/>
                                  </p:stCondLst>
                                  <p:childTnLst>
                                    <p:set>
                                      <p:cBhvr>
                                        <p:cTn id="29" dur="1" fill="hold">
                                          <p:stCondLst>
                                            <p:cond delay="0"/>
                                          </p:stCondLst>
                                        </p:cTn>
                                        <p:tgtEl>
                                          <p:spTgt spid="25"/>
                                        </p:tgtEl>
                                        <p:attrNameLst>
                                          <p:attrName>style.visibility</p:attrName>
                                        </p:attrNameLst>
                                      </p:cBhvr>
                                      <p:to>
                                        <p:strVal val="visible"/>
                                      </p:to>
                                    </p:set>
                                    <p:anim calcmode="lin" valueType="num">
                                      <p:cBhvr>
                                        <p:cTn id="30" dur="250" fill="hold"/>
                                        <p:tgtEl>
                                          <p:spTgt spid="25"/>
                                        </p:tgtEl>
                                        <p:attrNameLst>
                                          <p:attrName>ppt_w</p:attrName>
                                        </p:attrNameLst>
                                      </p:cBhvr>
                                      <p:tavLst>
                                        <p:tav tm="0">
                                          <p:val>
                                            <p:fltVal val="0"/>
                                          </p:val>
                                        </p:tav>
                                        <p:tav tm="100000">
                                          <p:val>
                                            <p:strVal val="#ppt_w"/>
                                          </p:val>
                                        </p:tav>
                                      </p:tavLst>
                                    </p:anim>
                                    <p:anim calcmode="lin" valueType="num">
                                      <p:cBhvr>
                                        <p:cTn id="31" dur="250" fill="hold"/>
                                        <p:tgtEl>
                                          <p:spTgt spid="25"/>
                                        </p:tgtEl>
                                        <p:attrNameLst>
                                          <p:attrName>ppt_h</p:attrName>
                                        </p:attrNameLst>
                                      </p:cBhvr>
                                      <p:tavLst>
                                        <p:tav tm="0">
                                          <p:val>
                                            <p:fltVal val="0"/>
                                          </p:val>
                                        </p:tav>
                                        <p:tav tm="100000">
                                          <p:val>
                                            <p:strVal val="#ppt_h"/>
                                          </p:val>
                                        </p:tav>
                                      </p:tavLst>
                                    </p:anim>
                                    <p:animEffect transition="in" filter="fade">
                                      <p:cBhvr>
                                        <p:cTn id="32" dur="250"/>
                                        <p:tgtEl>
                                          <p:spTgt spid="25"/>
                                        </p:tgtEl>
                                      </p:cBhvr>
                                    </p:animEffect>
                                  </p:childTnLst>
                                </p:cTn>
                              </p:par>
                              <p:par>
                                <p:cTn id="33" presetID="53" presetClass="entr" presetSubtype="16" fill="hold" grpId="0" nodeType="withEffect">
                                  <p:stCondLst>
                                    <p:cond delay="250"/>
                                  </p:stCondLst>
                                  <p:childTnLst>
                                    <p:set>
                                      <p:cBhvr>
                                        <p:cTn id="34" dur="1" fill="hold">
                                          <p:stCondLst>
                                            <p:cond delay="0"/>
                                          </p:stCondLst>
                                        </p:cTn>
                                        <p:tgtEl>
                                          <p:spTgt spid="24"/>
                                        </p:tgtEl>
                                        <p:attrNameLst>
                                          <p:attrName>style.visibility</p:attrName>
                                        </p:attrNameLst>
                                      </p:cBhvr>
                                      <p:to>
                                        <p:strVal val="visible"/>
                                      </p:to>
                                    </p:set>
                                    <p:anim calcmode="lin" valueType="num">
                                      <p:cBhvr>
                                        <p:cTn id="35" dur="250" fill="hold"/>
                                        <p:tgtEl>
                                          <p:spTgt spid="24"/>
                                        </p:tgtEl>
                                        <p:attrNameLst>
                                          <p:attrName>ppt_w</p:attrName>
                                        </p:attrNameLst>
                                      </p:cBhvr>
                                      <p:tavLst>
                                        <p:tav tm="0">
                                          <p:val>
                                            <p:fltVal val="0"/>
                                          </p:val>
                                        </p:tav>
                                        <p:tav tm="100000">
                                          <p:val>
                                            <p:strVal val="#ppt_w"/>
                                          </p:val>
                                        </p:tav>
                                      </p:tavLst>
                                    </p:anim>
                                    <p:anim calcmode="lin" valueType="num">
                                      <p:cBhvr>
                                        <p:cTn id="36" dur="250" fill="hold"/>
                                        <p:tgtEl>
                                          <p:spTgt spid="24"/>
                                        </p:tgtEl>
                                        <p:attrNameLst>
                                          <p:attrName>ppt_h</p:attrName>
                                        </p:attrNameLst>
                                      </p:cBhvr>
                                      <p:tavLst>
                                        <p:tav tm="0">
                                          <p:val>
                                            <p:fltVal val="0"/>
                                          </p:val>
                                        </p:tav>
                                        <p:tav tm="100000">
                                          <p:val>
                                            <p:strVal val="#ppt_h"/>
                                          </p:val>
                                        </p:tav>
                                      </p:tavLst>
                                    </p:anim>
                                    <p:animEffect transition="in" filter="fade">
                                      <p:cBhvr>
                                        <p:cTn id="37" dur="250"/>
                                        <p:tgtEl>
                                          <p:spTgt spid="24"/>
                                        </p:tgtEl>
                                      </p:cBhvr>
                                    </p:animEffect>
                                  </p:childTnLst>
                                </p:cTn>
                              </p:par>
                              <p:par>
                                <p:cTn id="38" presetID="53" presetClass="entr" presetSubtype="16" fill="hold" grpId="0" nodeType="withEffect">
                                  <p:stCondLst>
                                    <p:cond delay="250"/>
                                  </p:stCondLst>
                                  <p:childTnLst>
                                    <p:set>
                                      <p:cBhvr>
                                        <p:cTn id="39" dur="1" fill="hold">
                                          <p:stCondLst>
                                            <p:cond delay="0"/>
                                          </p:stCondLst>
                                        </p:cTn>
                                        <p:tgtEl>
                                          <p:spTgt spid="27"/>
                                        </p:tgtEl>
                                        <p:attrNameLst>
                                          <p:attrName>style.visibility</p:attrName>
                                        </p:attrNameLst>
                                      </p:cBhvr>
                                      <p:to>
                                        <p:strVal val="visible"/>
                                      </p:to>
                                    </p:set>
                                    <p:anim calcmode="lin" valueType="num">
                                      <p:cBhvr>
                                        <p:cTn id="40" dur="250" fill="hold"/>
                                        <p:tgtEl>
                                          <p:spTgt spid="27"/>
                                        </p:tgtEl>
                                        <p:attrNameLst>
                                          <p:attrName>ppt_w</p:attrName>
                                        </p:attrNameLst>
                                      </p:cBhvr>
                                      <p:tavLst>
                                        <p:tav tm="0">
                                          <p:val>
                                            <p:fltVal val="0"/>
                                          </p:val>
                                        </p:tav>
                                        <p:tav tm="100000">
                                          <p:val>
                                            <p:strVal val="#ppt_w"/>
                                          </p:val>
                                        </p:tav>
                                      </p:tavLst>
                                    </p:anim>
                                    <p:anim calcmode="lin" valueType="num">
                                      <p:cBhvr>
                                        <p:cTn id="41" dur="250" fill="hold"/>
                                        <p:tgtEl>
                                          <p:spTgt spid="27"/>
                                        </p:tgtEl>
                                        <p:attrNameLst>
                                          <p:attrName>ppt_h</p:attrName>
                                        </p:attrNameLst>
                                      </p:cBhvr>
                                      <p:tavLst>
                                        <p:tav tm="0">
                                          <p:val>
                                            <p:fltVal val="0"/>
                                          </p:val>
                                        </p:tav>
                                        <p:tav tm="100000">
                                          <p:val>
                                            <p:strVal val="#ppt_h"/>
                                          </p:val>
                                        </p:tav>
                                      </p:tavLst>
                                    </p:anim>
                                    <p:animEffect transition="in" filter="fade">
                                      <p:cBhvr>
                                        <p:cTn id="42" dur="250"/>
                                        <p:tgtEl>
                                          <p:spTgt spid="27"/>
                                        </p:tgtEl>
                                      </p:cBhvr>
                                    </p:animEffect>
                                  </p:childTnLst>
                                </p:cTn>
                              </p:par>
                              <p:par>
                                <p:cTn id="43" presetID="53" presetClass="entr" presetSubtype="16" fill="hold" grpId="0" nodeType="withEffect">
                                  <p:stCondLst>
                                    <p:cond delay="250"/>
                                  </p:stCondLst>
                                  <p:childTnLst>
                                    <p:set>
                                      <p:cBhvr>
                                        <p:cTn id="44" dur="1" fill="hold">
                                          <p:stCondLst>
                                            <p:cond delay="0"/>
                                          </p:stCondLst>
                                        </p:cTn>
                                        <p:tgtEl>
                                          <p:spTgt spid="28"/>
                                        </p:tgtEl>
                                        <p:attrNameLst>
                                          <p:attrName>style.visibility</p:attrName>
                                        </p:attrNameLst>
                                      </p:cBhvr>
                                      <p:to>
                                        <p:strVal val="visible"/>
                                      </p:to>
                                    </p:set>
                                    <p:anim calcmode="lin" valueType="num">
                                      <p:cBhvr>
                                        <p:cTn id="45" dur="250" fill="hold"/>
                                        <p:tgtEl>
                                          <p:spTgt spid="28"/>
                                        </p:tgtEl>
                                        <p:attrNameLst>
                                          <p:attrName>ppt_w</p:attrName>
                                        </p:attrNameLst>
                                      </p:cBhvr>
                                      <p:tavLst>
                                        <p:tav tm="0">
                                          <p:val>
                                            <p:fltVal val="0"/>
                                          </p:val>
                                        </p:tav>
                                        <p:tav tm="100000">
                                          <p:val>
                                            <p:strVal val="#ppt_w"/>
                                          </p:val>
                                        </p:tav>
                                      </p:tavLst>
                                    </p:anim>
                                    <p:anim calcmode="lin" valueType="num">
                                      <p:cBhvr>
                                        <p:cTn id="46" dur="250" fill="hold"/>
                                        <p:tgtEl>
                                          <p:spTgt spid="28"/>
                                        </p:tgtEl>
                                        <p:attrNameLst>
                                          <p:attrName>ppt_h</p:attrName>
                                        </p:attrNameLst>
                                      </p:cBhvr>
                                      <p:tavLst>
                                        <p:tav tm="0">
                                          <p:val>
                                            <p:fltVal val="0"/>
                                          </p:val>
                                        </p:tav>
                                        <p:tav tm="100000">
                                          <p:val>
                                            <p:strVal val="#ppt_h"/>
                                          </p:val>
                                        </p:tav>
                                      </p:tavLst>
                                    </p:anim>
                                    <p:animEffect transition="in" filter="fade">
                                      <p:cBhvr>
                                        <p:cTn id="47" dur="250"/>
                                        <p:tgtEl>
                                          <p:spTgt spid="28"/>
                                        </p:tgtEl>
                                      </p:cBhvr>
                                    </p:animEffect>
                                  </p:childTnLst>
                                </p:cTn>
                              </p:par>
                              <p:par>
                                <p:cTn id="48" presetID="53" presetClass="entr" presetSubtype="16" fill="hold" grpId="0" nodeType="withEffect">
                                  <p:stCondLst>
                                    <p:cond delay="250"/>
                                  </p:stCondLst>
                                  <p:childTnLst>
                                    <p:set>
                                      <p:cBhvr>
                                        <p:cTn id="49" dur="1" fill="hold">
                                          <p:stCondLst>
                                            <p:cond delay="0"/>
                                          </p:stCondLst>
                                        </p:cTn>
                                        <p:tgtEl>
                                          <p:spTgt spid="29"/>
                                        </p:tgtEl>
                                        <p:attrNameLst>
                                          <p:attrName>style.visibility</p:attrName>
                                        </p:attrNameLst>
                                      </p:cBhvr>
                                      <p:to>
                                        <p:strVal val="visible"/>
                                      </p:to>
                                    </p:set>
                                    <p:anim calcmode="lin" valueType="num">
                                      <p:cBhvr>
                                        <p:cTn id="50" dur="250" fill="hold"/>
                                        <p:tgtEl>
                                          <p:spTgt spid="29"/>
                                        </p:tgtEl>
                                        <p:attrNameLst>
                                          <p:attrName>ppt_w</p:attrName>
                                        </p:attrNameLst>
                                      </p:cBhvr>
                                      <p:tavLst>
                                        <p:tav tm="0">
                                          <p:val>
                                            <p:fltVal val="0"/>
                                          </p:val>
                                        </p:tav>
                                        <p:tav tm="100000">
                                          <p:val>
                                            <p:strVal val="#ppt_w"/>
                                          </p:val>
                                        </p:tav>
                                      </p:tavLst>
                                    </p:anim>
                                    <p:anim calcmode="lin" valueType="num">
                                      <p:cBhvr>
                                        <p:cTn id="51" dur="250" fill="hold"/>
                                        <p:tgtEl>
                                          <p:spTgt spid="29"/>
                                        </p:tgtEl>
                                        <p:attrNameLst>
                                          <p:attrName>ppt_h</p:attrName>
                                        </p:attrNameLst>
                                      </p:cBhvr>
                                      <p:tavLst>
                                        <p:tav tm="0">
                                          <p:val>
                                            <p:fltVal val="0"/>
                                          </p:val>
                                        </p:tav>
                                        <p:tav tm="100000">
                                          <p:val>
                                            <p:strVal val="#ppt_h"/>
                                          </p:val>
                                        </p:tav>
                                      </p:tavLst>
                                    </p:anim>
                                    <p:animEffect transition="in" filter="fade">
                                      <p:cBhvr>
                                        <p:cTn id="52" dur="25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23" grpId="0" animBg="1"/>
      <p:bldP spid="24" grpId="0" animBg="1"/>
      <p:bldP spid="25" grpId="0" animBg="1"/>
      <p:bldP spid="27" grpId="0" animBg="1"/>
      <p:bldP spid="28" grpId="0" animBg="1"/>
      <p:bldP spid="29"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椭圆 2"/>
          <p:cNvSpPr/>
          <p:nvPr/>
        </p:nvSpPr>
        <p:spPr>
          <a:xfrm>
            <a:off x="10984601" y="623193"/>
            <a:ext cx="688975" cy="688975"/>
          </a:xfrm>
          <a:prstGeom prst="ellipse">
            <a:avLst/>
          </a:prstGeom>
          <a:solidFill>
            <a:srgbClr val="E5B70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08000" tIns="0" rIns="0" bIns="0" anchor="ctr">
            <a:normAutofit/>
          </a:bodyPr>
          <a:lstStyle/>
          <a:p>
            <a:pPr algn="ctr">
              <a:defRPr/>
            </a:pPr>
            <a:r>
              <a:rPr lang="en-US" altLang="zh-CN" sz="2400" dirty="0" smtClean="0">
                <a:solidFill>
                  <a:srgbClr val="282728"/>
                </a:solidFill>
                <a:latin typeface="微软雅黑" panose="020B0503020204020204" pitchFamily="34" charset="-122"/>
                <a:ea typeface="微软雅黑" panose="020B0503020204020204" pitchFamily="34" charset="-122"/>
              </a:rPr>
              <a:t>03</a:t>
            </a:r>
            <a:endParaRPr lang="zh-CN" altLang="en-US" sz="2400" dirty="0">
              <a:solidFill>
                <a:srgbClr val="282728"/>
              </a:solidFill>
              <a:latin typeface="微软雅黑" panose="020B0503020204020204" pitchFamily="34" charset="-122"/>
              <a:ea typeface="微软雅黑" panose="020B0503020204020204" pitchFamily="34" charset="-122"/>
            </a:endParaRPr>
          </a:p>
        </p:txBody>
      </p:sp>
      <p:sp>
        <p:nvSpPr>
          <p:cNvPr id="4" name="椭圆 3"/>
          <p:cNvSpPr/>
          <p:nvPr/>
        </p:nvSpPr>
        <p:spPr>
          <a:xfrm>
            <a:off x="10886176" y="821630"/>
            <a:ext cx="288925" cy="290512"/>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5" name="椭圆 4"/>
          <p:cNvSpPr/>
          <p:nvPr/>
        </p:nvSpPr>
        <p:spPr>
          <a:xfrm>
            <a:off x="10911576" y="670818"/>
            <a:ext cx="168275" cy="168275"/>
          </a:xfrm>
          <a:prstGeom prst="ellipse">
            <a:avLst/>
          </a:prstGeom>
          <a:solidFill>
            <a:schemeClr val="bg1">
              <a:lumMod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6" name="矩形 5"/>
          <p:cNvSpPr/>
          <p:nvPr/>
        </p:nvSpPr>
        <p:spPr>
          <a:xfrm>
            <a:off x="4093029" y="917806"/>
            <a:ext cx="3962400" cy="677108"/>
          </a:xfrm>
          <a:prstGeom prst="rect">
            <a:avLst/>
          </a:prstGeom>
        </p:spPr>
        <p:txBody>
          <a:bodyPr wrap="square">
            <a:spAutoFit/>
          </a:bodyPr>
          <a:lstStyle/>
          <a:p>
            <a:r>
              <a:rPr lang="zh-CN" altLang="en-US" sz="2400" b="1" dirty="0" smtClean="0">
                <a:solidFill>
                  <a:schemeClr val="accent4"/>
                </a:solidFill>
              </a:rPr>
              <a:t>海关总署公告</a:t>
            </a:r>
            <a:r>
              <a:rPr lang="en-US" altLang="zh-CN" sz="2400" b="1" dirty="0" smtClean="0">
                <a:solidFill>
                  <a:schemeClr val="accent4"/>
                </a:solidFill>
              </a:rPr>
              <a:t>2016</a:t>
            </a:r>
            <a:r>
              <a:rPr lang="zh-CN" altLang="en-US" sz="2400" b="1" dirty="0" smtClean="0">
                <a:solidFill>
                  <a:schemeClr val="accent4"/>
                </a:solidFill>
              </a:rPr>
              <a:t>年第</a:t>
            </a:r>
            <a:r>
              <a:rPr lang="en-US" altLang="zh-CN" sz="2400" b="1" dirty="0" smtClean="0">
                <a:solidFill>
                  <a:schemeClr val="accent4"/>
                </a:solidFill>
              </a:rPr>
              <a:t>58</a:t>
            </a:r>
            <a:r>
              <a:rPr lang="zh-CN" altLang="en-US" sz="2400" b="1" dirty="0" smtClean="0">
                <a:solidFill>
                  <a:schemeClr val="accent4"/>
                </a:solidFill>
              </a:rPr>
              <a:t>号</a:t>
            </a:r>
            <a:endParaRPr lang="en-US" altLang="zh-CN" sz="2400" b="1" dirty="0" smtClean="0">
              <a:solidFill>
                <a:schemeClr val="accent4"/>
              </a:solidFill>
            </a:endParaRPr>
          </a:p>
          <a:p>
            <a:r>
              <a:rPr lang="zh-CN" altLang="en-US" sz="1400" b="1" dirty="0" smtClean="0">
                <a:solidFill>
                  <a:schemeClr val="accent4"/>
                </a:solidFill>
              </a:rPr>
              <a:t>（关于中国海关关企合作平台上线运行的公告）</a:t>
            </a:r>
            <a:endParaRPr lang="zh-CN" altLang="en-US" sz="1400" b="1" dirty="0">
              <a:solidFill>
                <a:schemeClr val="accent4"/>
              </a:solidFill>
            </a:endParaRPr>
          </a:p>
        </p:txBody>
      </p:sp>
      <p:sp>
        <p:nvSpPr>
          <p:cNvPr id="7" name="矩形 6"/>
          <p:cNvSpPr/>
          <p:nvPr/>
        </p:nvSpPr>
        <p:spPr>
          <a:xfrm>
            <a:off x="1709057" y="1742610"/>
            <a:ext cx="4724401" cy="4062651"/>
          </a:xfrm>
          <a:prstGeom prst="rect">
            <a:avLst/>
          </a:prstGeom>
        </p:spPr>
        <p:txBody>
          <a:bodyPr wrap="square">
            <a:spAutoFit/>
          </a:bodyPr>
          <a:lstStyle/>
          <a:p>
            <a:pPr>
              <a:lnSpc>
                <a:spcPct val="150000"/>
              </a:lnSpc>
            </a:pPr>
            <a:r>
              <a:rPr lang="zh-CN" altLang="en-US" dirty="0" smtClean="0">
                <a:solidFill>
                  <a:schemeClr val="bg1"/>
                </a:solidFill>
              </a:rPr>
              <a:t>　　</a:t>
            </a:r>
            <a:r>
              <a:rPr lang="zh-CN" altLang="en-US" sz="1400" dirty="0" smtClean="0">
                <a:solidFill>
                  <a:schemeClr val="bg1"/>
                </a:solidFill>
              </a:rPr>
              <a:t>为了构建海关与企业更为密切的合作关系，更好地服务和便利企业，海关总署定于</a:t>
            </a:r>
            <a:r>
              <a:rPr lang="en-US" altLang="zh-CN" sz="1400" dirty="0" smtClean="0">
                <a:solidFill>
                  <a:schemeClr val="bg1"/>
                </a:solidFill>
              </a:rPr>
              <a:t>2016</a:t>
            </a:r>
            <a:r>
              <a:rPr lang="zh-CN" altLang="en-US" sz="1400" dirty="0" smtClean="0">
                <a:solidFill>
                  <a:schemeClr val="bg1"/>
                </a:solidFill>
              </a:rPr>
              <a:t>年</a:t>
            </a:r>
            <a:r>
              <a:rPr lang="en-US" altLang="zh-CN" sz="1400" dirty="0" smtClean="0">
                <a:solidFill>
                  <a:schemeClr val="bg1"/>
                </a:solidFill>
              </a:rPr>
              <a:t>10</a:t>
            </a:r>
            <a:r>
              <a:rPr lang="zh-CN" altLang="en-US" sz="1400" dirty="0" smtClean="0">
                <a:solidFill>
                  <a:schemeClr val="bg1"/>
                </a:solidFill>
              </a:rPr>
              <a:t>月</a:t>
            </a:r>
            <a:r>
              <a:rPr lang="en-US" altLang="zh-CN" sz="1400" dirty="0" smtClean="0">
                <a:solidFill>
                  <a:schemeClr val="bg1"/>
                </a:solidFill>
              </a:rPr>
              <a:t>18</a:t>
            </a:r>
            <a:r>
              <a:rPr lang="zh-CN" altLang="en-US" sz="1400" dirty="0" smtClean="0">
                <a:solidFill>
                  <a:schemeClr val="bg1"/>
                </a:solidFill>
              </a:rPr>
              <a:t>日在中国电子口岸网站正式上线运行中国海关“关企合作平台”。现将有关事宜公告如下：</a:t>
            </a:r>
          </a:p>
          <a:p>
            <a:pPr>
              <a:lnSpc>
                <a:spcPct val="150000"/>
              </a:lnSpc>
            </a:pPr>
            <a:r>
              <a:rPr lang="zh-CN" altLang="en-US" sz="1400" dirty="0" smtClean="0">
                <a:solidFill>
                  <a:schemeClr val="bg1"/>
                </a:solidFill>
              </a:rPr>
              <a:t>　　一、登陆网址及登陆方式</a:t>
            </a:r>
          </a:p>
          <a:p>
            <a:pPr>
              <a:lnSpc>
                <a:spcPct val="150000"/>
              </a:lnSpc>
            </a:pPr>
            <a:r>
              <a:rPr lang="zh-CN" altLang="en-US" sz="1400" dirty="0" smtClean="0">
                <a:solidFill>
                  <a:schemeClr val="bg1"/>
                </a:solidFill>
              </a:rPr>
              <a:t>　　登陆网址：</a:t>
            </a:r>
            <a:r>
              <a:rPr lang="en-US" altLang="zh-CN" sz="1400" dirty="0" smtClean="0">
                <a:solidFill>
                  <a:schemeClr val="accent4"/>
                </a:solidFill>
              </a:rPr>
              <a:t>http://pre.chinaport.gov.cn/jcfweb</a:t>
            </a:r>
            <a:r>
              <a:rPr lang="zh-CN" altLang="en-US" sz="1400" dirty="0" smtClean="0">
                <a:solidFill>
                  <a:schemeClr val="bg1"/>
                </a:solidFill>
              </a:rPr>
              <a:t>；或进入中国电子口岸网页（</a:t>
            </a:r>
            <a:r>
              <a:rPr lang="en-US" altLang="zh-CN" sz="1400" dirty="0" smtClean="0">
                <a:solidFill>
                  <a:schemeClr val="accent4"/>
                </a:solidFill>
              </a:rPr>
              <a:t>http://www.chinaport.gov.cn</a:t>
            </a:r>
            <a:r>
              <a:rPr lang="zh-CN" altLang="en-US" sz="1400" dirty="0" smtClean="0">
                <a:solidFill>
                  <a:schemeClr val="bg1"/>
                </a:solidFill>
              </a:rPr>
              <a:t>）后，点击页面上的“关企合作平台”进入。</a:t>
            </a:r>
          </a:p>
          <a:p>
            <a:pPr>
              <a:lnSpc>
                <a:spcPct val="150000"/>
              </a:lnSpc>
            </a:pPr>
            <a:r>
              <a:rPr lang="zh-CN" altLang="en-US" sz="1400" dirty="0" smtClean="0">
                <a:solidFill>
                  <a:schemeClr val="bg1"/>
                </a:solidFill>
              </a:rPr>
              <a:t>　　登陆方式：一是</a:t>
            </a:r>
            <a:r>
              <a:rPr lang="en-US" altLang="zh-CN" sz="1400" dirty="0" smtClean="0">
                <a:solidFill>
                  <a:schemeClr val="bg1"/>
                </a:solidFill>
              </a:rPr>
              <a:t>IC</a:t>
            </a:r>
            <a:r>
              <a:rPr lang="zh-CN" altLang="en-US" sz="1400" dirty="0" smtClean="0">
                <a:solidFill>
                  <a:schemeClr val="bg1"/>
                </a:solidFill>
              </a:rPr>
              <a:t>卡或</a:t>
            </a:r>
            <a:r>
              <a:rPr lang="en-US" altLang="zh-CN" sz="1400" dirty="0" smtClean="0">
                <a:solidFill>
                  <a:schemeClr val="bg1"/>
                </a:solidFill>
              </a:rPr>
              <a:t>IKEY</a:t>
            </a:r>
            <a:r>
              <a:rPr lang="zh-CN" altLang="en-US" sz="1400" dirty="0" smtClean="0">
                <a:solidFill>
                  <a:schemeClr val="bg1"/>
                </a:solidFill>
              </a:rPr>
              <a:t>卡登陆。已办理海关注册登记并向电子口岸申领了法人卡及操作员卡的企业可以插卡登陆；二是无卡注册登陆，该方式只能办理新企业注册登记，暂不能使用平台其他功能。</a:t>
            </a:r>
            <a:endParaRPr lang="zh-CN" altLang="en-US" sz="1400" dirty="0">
              <a:solidFill>
                <a:schemeClr val="bg1"/>
              </a:solidFill>
            </a:endParaRPr>
          </a:p>
        </p:txBody>
      </p:sp>
      <p:sp>
        <p:nvSpPr>
          <p:cNvPr id="8" name="矩形 7"/>
          <p:cNvSpPr/>
          <p:nvPr/>
        </p:nvSpPr>
        <p:spPr>
          <a:xfrm rot="529839">
            <a:off x="7268374" y="2248876"/>
            <a:ext cx="2967479" cy="923330"/>
          </a:xfrm>
          <a:prstGeom prst="rect">
            <a:avLst/>
          </a:prstGeom>
          <a:noFill/>
        </p:spPr>
        <p:txBody>
          <a:bodyPr wrap="none" lIns="91440" tIns="45720" rIns="91440" bIns="45720">
            <a:spAutoFit/>
          </a:bodyPr>
          <a:lstStyle/>
          <a:p>
            <a:pPr algn="ctr"/>
            <a:r>
              <a:rPr lang="zh-CN" altLang="en-US" sz="54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上线啦！</a:t>
            </a:r>
            <a:endParaRPr lang="zh-CN" altLang="en-US" sz="5400" b="1" cap="none" spc="0"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pic>
        <p:nvPicPr>
          <p:cNvPr id="9" name="图片 8" descr="222.png"/>
          <p:cNvPicPr>
            <a:picLocks noChangeAspect="1"/>
          </p:cNvPicPr>
          <p:nvPr/>
        </p:nvPicPr>
        <p:blipFill>
          <a:blip r:embed="rId3" cstate="print"/>
          <a:stretch>
            <a:fillRect/>
          </a:stretch>
        </p:blipFill>
        <p:spPr>
          <a:xfrm>
            <a:off x="6481372" y="3276600"/>
            <a:ext cx="4164858" cy="2369522"/>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矩形 2"/>
          <p:cNvSpPr/>
          <p:nvPr/>
        </p:nvSpPr>
        <p:spPr>
          <a:xfrm>
            <a:off x="1567542" y="859535"/>
            <a:ext cx="8948057" cy="5401479"/>
          </a:xfrm>
          <a:prstGeom prst="rect">
            <a:avLst/>
          </a:prstGeom>
        </p:spPr>
        <p:txBody>
          <a:bodyPr wrap="square">
            <a:spAutoFit/>
          </a:bodyPr>
          <a:lstStyle/>
          <a:p>
            <a:pPr>
              <a:lnSpc>
                <a:spcPct val="150000"/>
              </a:lnSpc>
            </a:pPr>
            <a:r>
              <a:rPr lang="zh-CN" altLang="en-US" sz="1400" dirty="0" smtClean="0">
                <a:solidFill>
                  <a:schemeClr val="bg1"/>
                </a:solidFill>
              </a:rPr>
              <a:t>二、平台功能</a:t>
            </a:r>
          </a:p>
          <a:p>
            <a:pPr>
              <a:lnSpc>
                <a:spcPct val="150000"/>
              </a:lnSpc>
            </a:pPr>
            <a:r>
              <a:rPr lang="zh-CN" altLang="en-US" sz="1400" dirty="0" smtClean="0">
                <a:solidFill>
                  <a:schemeClr val="bg1"/>
                </a:solidFill>
              </a:rPr>
              <a:t>　　关企合作平台主要有以下</a:t>
            </a:r>
            <a:r>
              <a:rPr lang="zh-CN" altLang="en-US" sz="2000" b="1" dirty="0" smtClean="0">
                <a:solidFill>
                  <a:schemeClr val="accent4"/>
                </a:solidFill>
              </a:rPr>
              <a:t>功能</a:t>
            </a:r>
            <a:r>
              <a:rPr lang="zh-CN" altLang="en-US" sz="1400" dirty="0" smtClean="0">
                <a:solidFill>
                  <a:schemeClr val="bg1"/>
                </a:solidFill>
              </a:rPr>
              <a:t>：</a:t>
            </a:r>
          </a:p>
          <a:p>
            <a:pPr>
              <a:lnSpc>
                <a:spcPct val="150000"/>
              </a:lnSpc>
            </a:pPr>
            <a:r>
              <a:rPr lang="zh-CN" altLang="en-US" sz="1400" dirty="0" smtClean="0">
                <a:solidFill>
                  <a:schemeClr val="bg1"/>
                </a:solidFill>
              </a:rPr>
              <a:t>　　（一）企业信息查询：企业可以通过平台查询本企业海关注册登记信息、报关人员信息、企业信用等级、年报报送情况、报关差错记录、海关业务办理情况等信息。</a:t>
            </a:r>
          </a:p>
          <a:p>
            <a:pPr>
              <a:lnSpc>
                <a:spcPct val="150000"/>
              </a:lnSpc>
            </a:pPr>
            <a:r>
              <a:rPr lang="zh-CN" altLang="en-US" sz="1400" dirty="0" smtClean="0">
                <a:solidFill>
                  <a:schemeClr val="bg1"/>
                </a:solidFill>
              </a:rPr>
              <a:t>　　（二）海关业务办理：企业可以通过平台办理企业注册登记、报关企业行政许可、企业注册登记信息变更、报关企业行政许可变更、企业认证申请、企业报关差错复核等业务。</a:t>
            </a:r>
          </a:p>
          <a:p>
            <a:pPr>
              <a:lnSpc>
                <a:spcPct val="150000"/>
              </a:lnSpc>
            </a:pPr>
            <a:r>
              <a:rPr lang="zh-CN" altLang="en-US" sz="1400" dirty="0" smtClean="0">
                <a:solidFill>
                  <a:schemeClr val="bg1"/>
                </a:solidFill>
              </a:rPr>
              <a:t>　　（三）企业疑难解答：企业有涉及海关业务的疑难问题可以通过平台提出，海关通过平台及时为企业解答或协调解决。</a:t>
            </a:r>
          </a:p>
          <a:p>
            <a:pPr>
              <a:lnSpc>
                <a:spcPct val="150000"/>
              </a:lnSpc>
            </a:pPr>
            <a:r>
              <a:rPr lang="zh-CN" altLang="en-US" sz="1400" dirty="0" smtClean="0">
                <a:solidFill>
                  <a:schemeClr val="bg1"/>
                </a:solidFill>
              </a:rPr>
              <a:t>　　（四）政策法规推送：海关通过平台将国家和海关有关进出口政策、法规推送到企业，以便企业及时了解和掌握。</a:t>
            </a:r>
          </a:p>
          <a:p>
            <a:pPr>
              <a:lnSpc>
                <a:spcPct val="150000"/>
              </a:lnSpc>
            </a:pPr>
            <a:r>
              <a:rPr lang="zh-CN" altLang="en-US" sz="1400" dirty="0" smtClean="0">
                <a:solidFill>
                  <a:schemeClr val="bg1"/>
                </a:solidFill>
              </a:rPr>
              <a:t>　　（五）企业材料报送：企业可以通过该平台报送企业年报、企业鉴证报告、企业认证自我评估表等材料。</a:t>
            </a:r>
          </a:p>
          <a:p>
            <a:pPr>
              <a:lnSpc>
                <a:spcPct val="150000"/>
              </a:lnSpc>
            </a:pPr>
            <a:r>
              <a:rPr lang="zh-CN" altLang="en-US" sz="1400" dirty="0" smtClean="0">
                <a:solidFill>
                  <a:schemeClr val="bg1"/>
                </a:solidFill>
              </a:rPr>
              <a:t>　　（六）海关业务提醒：平台将自动对企业报关有效期、年报报送时间、海关业务办理情况等进行提醒，避免企业超期办理相关海关业务。</a:t>
            </a:r>
          </a:p>
          <a:p>
            <a:pPr>
              <a:lnSpc>
                <a:spcPct val="150000"/>
              </a:lnSpc>
            </a:pPr>
            <a:r>
              <a:rPr lang="zh-CN" altLang="en-US" sz="1400" dirty="0" smtClean="0">
                <a:solidFill>
                  <a:schemeClr val="bg1"/>
                </a:solidFill>
              </a:rPr>
              <a:t>　　特此公告。</a:t>
            </a:r>
          </a:p>
          <a:p>
            <a:pPr algn="r">
              <a:lnSpc>
                <a:spcPct val="150000"/>
              </a:lnSpc>
            </a:pPr>
            <a:r>
              <a:rPr lang="zh-CN" altLang="en-US" sz="1400" dirty="0" smtClean="0">
                <a:solidFill>
                  <a:schemeClr val="bg1"/>
                </a:solidFill>
              </a:rPr>
              <a:t>海关总署</a:t>
            </a:r>
          </a:p>
          <a:p>
            <a:pPr algn="r">
              <a:lnSpc>
                <a:spcPct val="150000"/>
              </a:lnSpc>
            </a:pPr>
            <a:r>
              <a:rPr lang="zh-CN" altLang="en-US" sz="1400" dirty="0" smtClean="0">
                <a:solidFill>
                  <a:schemeClr val="bg1"/>
                </a:solidFill>
              </a:rPr>
              <a:t>　　</a:t>
            </a:r>
            <a:r>
              <a:rPr lang="en-US" altLang="zh-CN" sz="1400" dirty="0" smtClean="0">
                <a:solidFill>
                  <a:schemeClr val="bg1"/>
                </a:solidFill>
              </a:rPr>
              <a:t>2016</a:t>
            </a:r>
            <a:r>
              <a:rPr lang="zh-CN" altLang="en-US" sz="1400" dirty="0" smtClean="0">
                <a:solidFill>
                  <a:schemeClr val="bg1"/>
                </a:solidFill>
              </a:rPr>
              <a:t>年</a:t>
            </a:r>
            <a:r>
              <a:rPr lang="en-US" altLang="zh-CN" sz="1400" dirty="0" smtClean="0">
                <a:solidFill>
                  <a:schemeClr val="bg1"/>
                </a:solidFill>
              </a:rPr>
              <a:t>10</a:t>
            </a:r>
            <a:r>
              <a:rPr lang="zh-CN" altLang="en-US" sz="1400" dirty="0" smtClean="0">
                <a:solidFill>
                  <a:schemeClr val="bg1"/>
                </a:solidFill>
              </a:rPr>
              <a:t>月</a:t>
            </a:r>
            <a:r>
              <a:rPr lang="en-US" altLang="zh-CN" sz="1400" dirty="0" smtClean="0">
                <a:solidFill>
                  <a:schemeClr val="bg1"/>
                </a:solidFill>
              </a:rPr>
              <a:t>17</a:t>
            </a:r>
            <a:r>
              <a:rPr lang="zh-CN" altLang="en-US" sz="1400" dirty="0" smtClean="0">
                <a:solidFill>
                  <a:schemeClr val="bg1"/>
                </a:solidFill>
              </a:rPr>
              <a:t>日</a:t>
            </a:r>
            <a:endParaRPr lang="zh-CN" altLang="en-US" sz="1400" dirty="0">
              <a:solidFill>
                <a:schemeClr val="bg1"/>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椭圆 2"/>
          <p:cNvSpPr/>
          <p:nvPr/>
        </p:nvSpPr>
        <p:spPr>
          <a:xfrm>
            <a:off x="10984601" y="623193"/>
            <a:ext cx="688975" cy="688975"/>
          </a:xfrm>
          <a:prstGeom prst="ellipse">
            <a:avLst/>
          </a:prstGeom>
          <a:solidFill>
            <a:srgbClr val="E5B70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08000" tIns="0" rIns="0" bIns="0" anchor="ctr">
            <a:normAutofit/>
          </a:bodyPr>
          <a:lstStyle/>
          <a:p>
            <a:pPr algn="ctr">
              <a:defRPr/>
            </a:pPr>
            <a:r>
              <a:rPr lang="en-US" altLang="zh-CN" sz="2400" dirty="0" smtClean="0">
                <a:solidFill>
                  <a:srgbClr val="282728"/>
                </a:solidFill>
                <a:latin typeface="微软雅黑" panose="020B0503020204020204" pitchFamily="34" charset="-122"/>
                <a:ea typeface="微软雅黑" panose="020B0503020204020204" pitchFamily="34" charset="-122"/>
              </a:rPr>
              <a:t>04</a:t>
            </a:r>
            <a:endParaRPr lang="zh-CN" altLang="en-US" sz="2400" dirty="0">
              <a:solidFill>
                <a:srgbClr val="282728"/>
              </a:solidFill>
              <a:latin typeface="微软雅黑" panose="020B0503020204020204" pitchFamily="34" charset="-122"/>
              <a:ea typeface="微软雅黑" panose="020B0503020204020204" pitchFamily="34" charset="-122"/>
            </a:endParaRPr>
          </a:p>
        </p:txBody>
      </p:sp>
      <p:sp>
        <p:nvSpPr>
          <p:cNvPr id="4" name="椭圆 3"/>
          <p:cNvSpPr/>
          <p:nvPr/>
        </p:nvSpPr>
        <p:spPr>
          <a:xfrm>
            <a:off x="10886176" y="821630"/>
            <a:ext cx="288925" cy="290512"/>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5" name="椭圆 4"/>
          <p:cNvSpPr/>
          <p:nvPr/>
        </p:nvSpPr>
        <p:spPr>
          <a:xfrm>
            <a:off x="10911576" y="670818"/>
            <a:ext cx="168275" cy="168275"/>
          </a:xfrm>
          <a:prstGeom prst="ellipse">
            <a:avLst/>
          </a:prstGeom>
          <a:solidFill>
            <a:schemeClr val="bg1">
              <a:lumMod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6" name="Rectangle 5"/>
          <p:cNvSpPr>
            <a:spLocks noChangeArrowheads="1"/>
          </p:cNvSpPr>
          <p:nvPr/>
        </p:nvSpPr>
        <p:spPr bwMode="auto">
          <a:xfrm>
            <a:off x="3332077" y="831655"/>
            <a:ext cx="5157723" cy="641350"/>
          </a:xfrm>
          <a:prstGeom prst="rect">
            <a:avLst/>
          </a:prstGeom>
          <a:solidFill>
            <a:srgbClr val="E5B704"/>
          </a:solidFill>
          <a:ln>
            <a:noFill/>
          </a:ln>
        </p:spPr>
        <p:txBody>
          <a:bodyPr rIns="108000" bIns="108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40000"/>
              </a:lnSpc>
              <a:defRPr/>
            </a:pPr>
            <a:r>
              <a:rPr lang="zh-CN" altLang="en-US" sz="2400" b="1" dirty="0" smtClean="0">
                <a:solidFill>
                  <a:srgbClr val="282728"/>
                </a:solidFill>
                <a:latin typeface="微软雅黑" panose="020B0503020204020204" pitchFamily="34" charset="-122"/>
                <a:ea typeface="微软雅黑" panose="020B0503020204020204" pitchFamily="34" charset="-122"/>
              </a:rPr>
              <a:t>海关总署 农业部公告</a:t>
            </a:r>
            <a:r>
              <a:rPr lang="en-US" altLang="zh-CN" sz="2400" b="1" dirty="0" smtClean="0">
                <a:solidFill>
                  <a:srgbClr val="282728"/>
                </a:solidFill>
                <a:latin typeface="微软雅黑" panose="020B0503020204020204" pitchFamily="34" charset="-122"/>
                <a:ea typeface="微软雅黑" panose="020B0503020204020204" pitchFamily="34" charset="-122"/>
              </a:rPr>
              <a:t>2016</a:t>
            </a:r>
            <a:r>
              <a:rPr lang="zh-CN" altLang="en-US" sz="2400" b="1" dirty="0" smtClean="0">
                <a:solidFill>
                  <a:srgbClr val="282728"/>
                </a:solidFill>
                <a:latin typeface="微软雅黑" panose="020B0503020204020204" pitchFamily="34" charset="-122"/>
                <a:ea typeface="微软雅黑" panose="020B0503020204020204" pitchFamily="34" charset="-122"/>
              </a:rPr>
              <a:t>年第</a:t>
            </a:r>
            <a:r>
              <a:rPr lang="en-US" altLang="zh-CN" sz="2400" b="1" dirty="0" smtClean="0">
                <a:solidFill>
                  <a:srgbClr val="282728"/>
                </a:solidFill>
                <a:latin typeface="微软雅黑" panose="020B0503020204020204" pitchFamily="34" charset="-122"/>
                <a:ea typeface="微软雅黑" panose="020B0503020204020204" pitchFamily="34" charset="-122"/>
              </a:rPr>
              <a:t>60</a:t>
            </a:r>
            <a:r>
              <a:rPr lang="zh-CN" altLang="en-US" sz="2400" b="1" dirty="0" smtClean="0">
                <a:solidFill>
                  <a:srgbClr val="282728"/>
                </a:solidFill>
                <a:latin typeface="微软雅黑" panose="020B0503020204020204" pitchFamily="34" charset="-122"/>
                <a:ea typeface="微软雅黑" panose="020B0503020204020204" pitchFamily="34" charset="-122"/>
              </a:rPr>
              <a:t>号</a:t>
            </a:r>
            <a:endParaRPr lang="zh-CN" altLang="en-US" sz="2400" b="1" dirty="0">
              <a:solidFill>
                <a:srgbClr val="282728"/>
              </a:solidFill>
              <a:latin typeface="微软雅黑" panose="020B0503020204020204" pitchFamily="34" charset="-122"/>
              <a:ea typeface="微软雅黑" panose="020B0503020204020204" pitchFamily="34" charset="-122"/>
            </a:endParaRPr>
          </a:p>
        </p:txBody>
      </p:sp>
      <p:sp>
        <p:nvSpPr>
          <p:cNvPr id="7" name="矩形 7"/>
          <p:cNvSpPr/>
          <p:nvPr/>
        </p:nvSpPr>
        <p:spPr>
          <a:xfrm>
            <a:off x="1992086" y="1894116"/>
            <a:ext cx="8360229" cy="220695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0 h 0"/>
              <a:gd name="connsiteX1" fmla="*/ 2520280 w 2520280"/>
              <a:gd name="connsiteY1" fmla="*/ 0 h 0"/>
              <a:gd name="connsiteX2" fmla="*/ 0 w 2520280"/>
              <a:gd name="connsiteY2" fmla="*/ 0 h 0"/>
            </a:gdLst>
            <a:ahLst/>
            <a:cxnLst>
              <a:cxn ang="0">
                <a:pos x="connsiteX0" y="connsiteY0"/>
              </a:cxn>
              <a:cxn ang="0">
                <a:pos x="connsiteX1" y="connsiteY1"/>
              </a:cxn>
              <a:cxn ang="0">
                <a:pos x="connsiteX2" y="connsiteY2"/>
              </a:cxn>
            </a:cxnLst>
            <a:rect l="l" t="t" r="r" b="b"/>
            <a:pathLst>
              <a:path w="2520280">
                <a:moveTo>
                  <a:pt x="0" y="0"/>
                </a:moveTo>
                <a:lnTo>
                  <a:pt x="2520280" y="0"/>
                </a:lnTo>
                <a:lnTo>
                  <a:pt x="0" y="0"/>
                </a:lnTo>
                <a:close/>
              </a:path>
            </a:pathLst>
          </a:custGeom>
          <a:noFill/>
          <a:ln w="12700" cap="sq">
            <a:solidFill>
              <a:srgbClr val="E5B704"/>
            </a:solidFill>
            <a:bevel/>
          </a:ln>
        </p:spPr>
        <p:style>
          <a:lnRef idx="2">
            <a:schemeClr val="accent1">
              <a:shade val="50000"/>
            </a:schemeClr>
          </a:lnRef>
          <a:fillRef idx="1">
            <a:schemeClr val="accent1"/>
          </a:fillRef>
          <a:effectRef idx="0">
            <a:schemeClr val="accent1"/>
          </a:effectRef>
          <a:fontRef idx="minor">
            <a:schemeClr val="lt1"/>
          </a:fontRef>
        </p:style>
        <p:txBody>
          <a:bodyPr lIns="36000" tIns="108000" rIns="0" bIns="0">
            <a:noAutofit/>
          </a:bodyPr>
          <a:lstStyle/>
          <a:p>
            <a:pPr algn="just">
              <a:lnSpc>
                <a:spcPct val="150000"/>
              </a:lnSpc>
              <a:spcBef>
                <a:spcPts val="600"/>
              </a:spcBef>
              <a:spcAft>
                <a:spcPts val="600"/>
              </a:spcAft>
              <a:defRPr/>
            </a:pPr>
            <a:r>
              <a:rPr lang="zh-CN" altLang="en-US" sz="1400" dirty="0" smtClean="0">
                <a:solidFill>
                  <a:srgbClr val="E5B704"/>
                </a:solidFill>
                <a:latin typeface="微软雅黑" panose="020B0503020204020204" pitchFamily="34" charset="-122"/>
                <a:ea typeface="微软雅黑" panose="020B0503020204020204" pitchFamily="34" charset="-122"/>
              </a:rPr>
              <a:t>       为加快落实外贸稳增长政策措施，进一步推进通关作业无纸化改革工作，提高贸易便利化水平，同时加强进口兽药监管，防范和打击兽药非法进口活动，海关总署、农业部决定开展</a:t>
            </a:r>
            <a:r>
              <a:rPr lang="en-US" altLang="zh-CN" sz="1400" dirty="0" smtClean="0">
                <a:solidFill>
                  <a:srgbClr val="E5B704"/>
                </a:solidFill>
                <a:latin typeface="微软雅黑" panose="020B0503020204020204" pitchFamily="34" charset="-122"/>
                <a:ea typeface="微软雅黑" panose="020B0503020204020204" pitchFamily="34" charset="-122"/>
              </a:rPr>
              <a:t>《</a:t>
            </a:r>
            <a:r>
              <a:rPr lang="zh-CN" altLang="en-US" sz="1400" dirty="0" smtClean="0">
                <a:solidFill>
                  <a:srgbClr val="E5B704"/>
                </a:solidFill>
                <a:latin typeface="微软雅黑" panose="020B0503020204020204" pitchFamily="34" charset="-122"/>
                <a:ea typeface="微软雅黑" panose="020B0503020204020204" pitchFamily="34" charset="-122"/>
              </a:rPr>
              <a:t>进口兽药通关单</a:t>
            </a:r>
            <a:r>
              <a:rPr lang="en-US" altLang="zh-CN" sz="1400" dirty="0" smtClean="0">
                <a:solidFill>
                  <a:srgbClr val="E5B704"/>
                </a:solidFill>
                <a:latin typeface="微软雅黑" panose="020B0503020204020204" pitchFamily="34" charset="-122"/>
                <a:ea typeface="微软雅黑" panose="020B0503020204020204" pitchFamily="34" charset="-122"/>
              </a:rPr>
              <a:t>》</a:t>
            </a:r>
            <a:r>
              <a:rPr lang="zh-CN" altLang="en-US" sz="1400" dirty="0" smtClean="0">
                <a:solidFill>
                  <a:srgbClr val="E5B704"/>
                </a:solidFill>
                <a:latin typeface="微软雅黑" panose="020B0503020204020204" pitchFamily="34" charset="-122"/>
                <a:ea typeface="微软雅黑" panose="020B0503020204020204" pitchFamily="34" charset="-122"/>
              </a:rPr>
              <a:t>通关作业联网无纸化试运行。现将有关事项公告如下：</a:t>
            </a:r>
          </a:p>
          <a:p>
            <a:pPr algn="just">
              <a:lnSpc>
                <a:spcPct val="150000"/>
              </a:lnSpc>
              <a:spcBef>
                <a:spcPts val="600"/>
              </a:spcBef>
              <a:spcAft>
                <a:spcPts val="600"/>
              </a:spcAft>
              <a:defRPr/>
            </a:pPr>
            <a:r>
              <a:rPr lang="zh-CN" altLang="en-US" sz="1400" dirty="0" smtClean="0">
                <a:solidFill>
                  <a:srgbClr val="E5B704"/>
                </a:solidFill>
                <a:latin typeface="微软雅黑" panose="020B0503020204020204" pitchFamily="34" charset="-122"/>
                <a:ea typeface="微软雅黑" panose="020B0503020204020204" pitchFamily="34" charset="-122"/>
              </a:rPr>
              <a:t>　　一、自</a:t>
            </a:r>
            <a:r>
              <a:rPr lang="en-US" altLang="zh-CN" sz="1400" dirty="0" smtClean="0">
                <a:solidFill>
                  <a:srgbClr val="E5B704"/>
                </a:solidFill>
                <a:latin typeface="微软雅黑" panose="020B0503020204020204" pitchFamily="34" charset="-122"/>
                <a:ea typeface="微软雅黑" panose="020B0503020204020204" pitchFamily="34" charset="-122"/>
              </a:rPr>
              <a:t>2016</a:t>
            </a:r>
            <a:r>
              <a:rPr lang="zh-CN" altLang="en-US" sz="1400" dirty="0" smtClean="0">
                <a:solidFill>
                  <a:srgbClr val="E5B704"/>
                </a:solidFill>
                <a:latin typeface="微软雅黑" panose="020B0503020204020204" pitchFamily="34" charset="-122"/>
                <a:ea typeface="微软雅黑" panose="020B0503020204020204" pitchFamily="34" charset="-122"/>
              </a:rPr>
              <a:t>年</a:t>
            </a:r>
            <a:r>
              <a:rPr lang="en-US" altLang="zh-CN" sz="1400" dirty="0" smtClean="0">
                <a:solidFill>
                  <a:srgbClr val="E5B704"/>
                </a:solidFill>
                <a:latin typeface="微软雅黑" panose="020B0503020204020204" pitchFamily="34" charset="-122"/>
                <a:ea typeface="微软雅黑" panose="020B0503020204020204" pitchFamily="34" charset="-122"/>
              </a:rPr>
              <a:t>11</a:t>
            </a:r>
            <a:r>
              <a:rPr lang="zh-CN" altLang="en-US" sz="1400" dirty="0" smtClean="0">
                <a:solidFill>
                  <a:srgbClr val="E5B704"/>
                </a:solidFill>
                <a:latin typeface="微软雅黑" panose="020B0503020204020204" pitchFamily="34" charset="-122"/>
                <a:ea typeface="微软雅黑" panose="020B0503020204020204" pitchFamily="34" charset="-122"/>
              </a:rPr>
              <a:t>月</a:t>
            </a:r>
            <a:r>
              <a:rPr lang="en-US" altLang="zh-CN" sz="1400" dirty="0" smtClean="0">
                <a:solidFill>
                  <a:srgbClr val="E5B704"/>
                </a:solidFill>
                <a:latin typeface="微软雅黑" panose="020B0503020204020204" pitchFamily="34" charset="-122"/>
                <a:ea typeface="微软雅黑" panose="020B0503020204020204" pitchFamily="34" charset="-122"/>
              </a:rPr>
              <a:t>1</a:t>
            </a:r>
            <a:r>
              <a:rPr lang="zh-CN" altLang="en-US" sz="1400" dirty="0" smtClean="0">
                <a:solidFill>
                  <a:srgbClr val="E5B704"/>
                </a:solidFill>
                <a:latin typeface="微软雅黑" panose="020B0503020204020204" pitchFamily="34" charset="-122"/>
                <a:ea typeface="微软雅黑" panose="020B0503020204020204" pitchFamily="34" charset="-122"/>
              </a:rPr>
              <a:t>日起，按照</a:t>
            </a:r>
            <a:r>
              <a:rPr lang="en-US" altLang="zh-CN" sz="1400" dirty="0" smtClean="0">
                <a:solidFill>
                  <a:srgbClr val="E5B704"/>
                </a:solidFill>
                <a:latin typeface="微软雅黑" panose="020B0503020204020204" pitchFamily="34" charset="-122"/>
                <a:ea typeface="微软雅黑" panose="020B0503020204020204" pitchFamily="34" charset="-122"/>
              </a:rPr>
              <a:t>《</a:t>
            </a:r>
            <a:r>
              <a:rPr lang="zh-CN" altLang="en-US" sz="1400" dirty="0" smtClean="0">
                <a:solidFill>
                  <a:srgbClr val="E5B704"/>
                </a:solidFill>
                <a:latin typeface="微软雅黑" panose="020B0503020204020204" pitchFamily="34" charset="-122"/>
                <a:ea typeface="微软雅黑" panose="020B0503020204020204" pitchFamily="34" charset="-122"/>
              </a:rPr>
              <a:t>兽药进口管理办法</a:t>
            </a:r>
            <a:r>
              <a:rPr lang="en-US" altLang="zh-CN" sz="1400" dirty="0" smtClean="0">
                <a:solidFill>
                  <a:srgbClr val="E5B704"/>
                </a:solidFill>
                <a:latin typeface="微软雅黑" panose="020B0503020204020204" pitchFamily="34" charset="-122"/>
                <a:ea typeface="微软雅黑" panose="020B0503020204020204" pitchFamily="34" charset="-122"/>
              </a:rPr>
              <a:t>》</a:t>
            </a:r>
            <a:r>
              <a:rPr lang="zh-CN" altLang="en-US" sz="1400" dirty="0" smtClean="0">
                <a:solidFill>
                  <a:srgbClr val="E5B704"/>
                </a:solidFill>
                <a:latin typeface="微软雅黑" panose="020B0503020204020204" pitchFamily="34" charset="-122"/>
                <a:ea typeface="微软雅黑" panose="020B0503020204020204" pitchFamily="34" charset="-122"/>
              </a:rPr>
              <a:t>（农业部、海关总署令第</a:t>
            </a:r>
            <a:r>
              <a:rPr lang="en-US" altLang="zh-CN" sz="1400" dirty="0" smtClean="0">
                <a:solidFill>
                  <a:srgbClr val="E5B704"/>
                </a:solidFill>
                <a:latin typeface="微软雅黑" panose="020B0503020204020204" pitchFamily="34" charset="-122"/>
                <a:ea typeface="微软雅黑" panose="020B0503020204020204" pitchFamily="34" charset="-122"/>
              </a:rPr>
              <a:t>2</a:t>
            </a:r>
            <a:r>
              <a:rPr lang="zh-CN" altLang="en-US" sz="1400" dirty="0" smtClean="0">
                <a:solidFill>
                  <a:srgbClr val="E5B704"/>
                </a:solidFill>
                <a:latin typeface="微软雅黑" panose="020B0503020204020204" pitchFamily="34" charset="-122"/>
                <a:ea typeface="微软雅黑" panose="020B0503020204020204" pitchFamily="34" charset="-122"/>
              </a:rPr>
              <a:t>号）有关规定，进口单位向农业部、地方兽医行政管理部门申领</a:t>
            </a:r>
            <a:r>
              <a:rPr lang="en-US" altLang="zh-CN" sz="1400" dirty="0" smtClean="0">
                <a:solidFill>
                  <a:srgbClr val="E5B704"/>
                </a:solidFill>
                <a:latin typeface="微软雅黑" panose="020B0503020204020204" pitchFamily="34" charset="-122"/>
                <a:ea typeface="微软雅黑" panose="020B0503020204020204" pitchFamily="34" charset="-122"/>
              </a:rPr>
              <a:t>《</a:t>
            </a:r>
            <a:r>
              <a:rPr lang="zh-CN" altLang="en-US" sz="1400" dirty="0" smtClean="0">
                <a:solidFill>
                  <a:srgbClr val="E5B704"/>
                </a:solidFill>
                <a:latin typeface="微软雅黑" panose="020B0503020204020204" pitchFamily="34" charset="-122"/>
                <a:ea typeface="微软雅黑" panose="020B0503020204020204" pitchFamily="34" charset="-122"/>
              </a:rPr>
              <a:t>进口兽药通关单</a:t>
            </a:r>
            <a:r>
              <a:rPr lang="en-US" altLang="zh-CN" sz="1400" dirty="0" smtClean="0">
                <a:solidFill>
                  <a:srgbClr val="E5B704"/>
                </a:solidFill>
                <a:latin typeface="微软雅黑" panose="020B0503020204020204" pitchFamily="34" charset="-122"/>
                <a:ea typeface="微软雅黑" panose="020B0503020204020204" pitchFamily="34" charset="-122"/>
              </a:rPr>
              <a:t>》</a:t>
            </a:r>
            <a:r>
              <a:rPr lang="zh-CN" altLang="en-US" sz="1400" dirty="0" smtClean="0">
                <a:solidFill>
                  <a:srgbClr val="E5B704"/>
                </a:solidFill>
                <a:latin typeface="微软雅黑" panose="020B0503020204020204" pitchFamily="34" charset="-122"/>
                <a:ea typeface="微软雅黑" panose="020B0503020204020204" pitchFamily="34" charset="-122"/>
              </a:rPr>
              <a:t>，经审核批准后，农业部、地方兽医行政管理部门将签发的</a:t>
            </a:r>
            <a:r>
              <a:rPr lang="en-US" altLang="zh-CN" sz="1400" dirty="0" smtClean="0">
                <a:solidFill>
                  <a:srgbClr val="E5B704"/>
                </a:solidFill>
                <a:latin typeface="微软雅黑" panose="020B0503020204020204" pitchFamily="34" charset="-122"/>
                <a:ea typeface="微软雅黑" panose="020B0503020204020204" pitchFamily="34" charset="-122"/>
              </a:rPr>
              <a:t>《</a:t>
            </a:r>
            <a:r>
              <a:rPr lang="zh-CN" altLang="en-US" sz="1400" dirty="0" smtClean="0">
                <a:solidFill>
                  <a:srgbClr val="E5B704"/>
                </a:solidFill>
                <a:latin typeface="微软雅黑" panose="020B0503020204020204" pitchFamily="34" charset="-122"/>
                <a:ea typeface="微软雅黑" panose="020B0503020204020204" pitchFamily="34" charset="-122"/>
              </a:rPr>
              <a:t>进口兽药通关单</a:t>
            </a:r>
            <a:r>
              <a:rPr lang="en-US" altLang="zh-CN" sz="1400" dirty="0" smtClean="0">
                <a:solidFill>
                  <a:srgbClr val="E5B704"/>
                </a:solidFill>
                <a:latin typeface="微软雅黑" panose="020B0503020204020204" pitchFamily="34" charset="-122"/>
                <a:ea typeface="微软雅黑" panose="020B0503020204020204" pitchFamily="34" charset="-122"/>
              </a:rPr>
              <a:t>》</a:t>
            </a:r>
            <a:r>
              <a:rPr lang="zh-CN" altLang="en-US" sz="1400" dirty="0" smtClean="0">
                <a:solidFill>
                  <a:srgbClr val="E5B704"/>
                </a:solidFill>
                <a:latin typeface="微软雅黑" panose="020B0503020204020204" pitchFamily="34" charset="-122"/>
                <a:ea typeface="微软雅黑" panose="020B0503020204020204" pitchFamily="34" charset="-122"/>
              </a:rPr>
              <a:t>电子数据通过“兽药监管证件联网核查系统”传输至海关。试运行期间，农业部、地方兽医行政管理部门同时核发纸质</a:t>
            </a:r>
            <a:r>
              <a:rPr lang="en-US" altLang="zh-CN" sz="1400" dirty="0" smtClean="0">
                <a:solidFill>
                  <a:srgbClr val="E5B704"/>
                </a:solidFill>
                <a:latin typeface="微软雅黑" panose="020B0503020204020204" pitchFamily="34" charset="-122"/>
                <a:ea typeface="微软雅黑" panose="020B0503020204020204" pitchFamily="34" charset="-122"/>
              </a:rPr>
              <a:t>《</a:t>
            </a:r>
            <a:r>
              <a:rPr lang="zh-CN" altLang="en-US" sz="1400" dirty="0" smtClean="0">
                <a:solidFill>
                  <a:srgbClr val="E5B704"/>
                </a:solidFill>
                <a:latin typeface="微软雅黑" panose="020B0503020204020204" pitchFamily="34" charset="-122"/>
                <a:ea typeface="微软雅黑" panose="020B0503020204020204" pitchFamily="34" charset="-122"/>
              </a:rPr>
              <a:t>进口兽药通关单</a:t>
            </a:r>
            <a:r>
              <a:rPr lang="en-US" altLang="zh-CN" sz="1400" dirty="0" smtClean="0">
                <a:solidFill>
                  <a:srgbClr val="E5B704"/>
                </a:solidFill>
                <a:latin typeface="微软雅黑" panose="020B0503020204020204" pitchFamily="34" charset="-122"/>
                <a:ea typeface="微软雅黑" panose="020B0503020204020204" pitchFamily="34" charset="-122"/>
              </a:rPr>
              <a:t>》</a:t>
            </a:r>
            <a:r>
              <a:rPr lang="zh-CN" altLang="en-US" sz="1400" dirty="0" smtClean="0">
                <a:solidFill>
                  <a:srgbClr val="E5B704"/>
                </a:solidFill>
                <a:latin typeface="微软雅黑" panose="020B0503020204020204" pitchFamily="34" charset="-122"/>
                <a:ea typeface="微软雅黑" panose="020B0503020204020204" pitchFamily="34" charset="-122"/>
              </a:rPr>
              <a:t>。</a:t>
            </a:r>
            <a:endParaRPr lang="zh-CN" altLang="en-US" sz="1400" dirty="0">
              <a:solidFill>
                <a:srgbClr val="E5B704"/>
              </a:solidFill>
              <a:latin typeface="微软雅黑" panose="020B0503020204020204" pitchFamily="34" charset="-122"/>
              <a:ea typeface="微软雅黑" panose="020B0503020204020204" pitchFamily="34" charset="-122"/>
            </a:endParaRPr>
          </a:p>
        </p:txBody>
      </p:sp>
      <p:sp>
        <p:nvSpPr>
          <p:cNvPr id="8" name="TextBox 15"/>
          <p:cNvSpPr txBox="1"/>
          <p:nvPr/>
        </p:nvSpPr>
        <p:spPr>
          <a:xfrm>
            <a:off x="3652692" y="1572151"/>
            <a:ext cx="4973705" cy="369332"/>
          </a:xfrm>
          <a:prstGeom prst="rect">
            <a:avLst/>
          </a:prstGeom>
          <a:noFill/>
        </p:spPr>
        <p:txBody>
          <a:bodyPr wrap="square" rtlCol="0">
            <a:spAutoFit/>
          </a:bodyPr>
          <a:lstStyle/>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关于开展</a:t>
            </a:r>
            <a:r>
              <a:rPr lang="en-US" altLang="zh-CN" sz="1200" dirty="0" smtClean="0">
                <a:solidFill>
                  <a:schemeClr val="bg1"/>
                </a:solidFill>
                <a:latin typeface="微软雅黑" panose="020B0503020204020204" pitchFamily="34" charset="-122"/>
                <a:ea typeface="微软雅黑" panose="020B0503020204020204" pitchFamily="34" charset="-122"/>
              </a:rPr>
              <a:t>《</a:t>
            </a:r>
            <a:r>
              <a:rPr lang="zh-CN" altLang="en-US" sz="1200" dirty="0" smtClean="0">
                <a:solidFill>
                  <a:schemeClr val="bg1"/>
                </a:solidFill>
                <a:latin typeface="微软雅黑" panose="020B0503020204020204" pitchFamily="34" charset="-122"/>
                <a:ea typeface="微软雅黑" panose="020B0503020204020204" pitchFamily="34" charset="-122"/>
              </a:rPr>
              <a:t>进口兽药通关单</a:t>
            </a:r>
            <a:r>
              <a:rPr lang="en-US" altLang="zh-CN" sz="1200" dirty="0" smtClean="0">
                <a:solidFill>
                  <a:schemeClr val="bg1"/>
                </a:solidFill>
                <a:latin typeface="微软雅黑" panose="020B0503020204020204" pitchFamily="34" charset="-122"/>
                <a:ea typeface="微软雅黑" panose="020B0503020204020204" pitchFamily="34" charset="-122"/>
              </a:rPr>
              <a:t>》</a:t>
            </a:r>
            <a:r>
              <a:rPr lang="zh-CN" altLang="en-US" sz="1200" dirty="0" smtClean="0">
                <a:solidFill>
                  <a:schemeClr val="bg1"/>
                </a:solidFill>
                <a:latin typeface="微软雅黑" panose="020B0503020204020204" pitchFamily="34" charset="-122"/>
                <a:ea typeface="微软雅黑" panose="020B0503020204020204" pitchFamily="34" charset="-122"/>
              </a:rPr>
              <a:t>通关作业联网无纸化试运行的公告</a:t>
            </a:r>
            <a:endParaRPr lang="en-US" altLang="zh-CN" sz="1200" dirty="0" smtClean="0">
              <a:solidFill>
                <a:schemeClr val="bg1"/>
              </a:solidFill>
              <a:latin typeface="微软雅黑" panose="020B0503020204020204" pitchFamily="34" charset="-122"/>
              <a:ea typeface="微软雅黑" panose="020B0503020204020204" pitchFamily="34" charset="-122"/>
            </a:endParaRPr>
          </a:p>
        </p:txBody>
      </p:sp>
      <p:pic>
        <p:nvPicPr>
          <p:cNvPr id="1026" name="Picture 2"/>
          <p:cNvPicPr>
            <a:picLocks noChangeAspect="1" noChangeArrowheads="1"/>
          </p:cNvPicPr>
          <p:nvPr/>
        </p:nvPicPr>
        <p:blipFill>
          <a:blip r:embed="rId3" cstate="print"/>
          <a:srcRect/>
          <a:stretch>
            <a:fillRect/>
          </a:stretch>
        </p:blipFill>
        <p:spPr bwMode="auto">
          <a:xfrm>
            <a:off x="2317975" y="4637318"/>
            <a:ext cx="2297565" cy="1447692"/>
          </a:xfrm>
          <a:prstGeom prst="rect">
            <a:avLst/>
          </a:prstGeom>
          <a:noFill/>
          <a:ln w="9525">
            <a:noFill/>
            <a:miter lim="800000"/>
            <a:headEnd/>
            <a:tailEnd/>
          </a:ln>
        </p:spPr>
      </p:pic>
      <p:pic>
        <p:nvPicPr>
          <p:cNvPr id="1027" name="Picture 3"/>
          <p:cNvPicPr>
            <a:picLocks noChangeAspect="1" noChangeArrowheads="1"/>
          </p:cNvPicPr>
          <p:nvPr/>
        </p:nvPicPr>
        <p:blipFill>
          <a:blip r:embed="rId4" cstate="print"/>
          <a:srcRect/>
          <a:stretch>
            <a:fillRect/>
          </a:stretch>
        </p:blipFill>
        <p:spPr bwMode="auto">
          <a:xfrm>
            <a:off x="5051990" y="4637318"/>
            <a:ext cx="2317296" cy="1431471"/>
          </a:xfrm>
          <a:prstGeom prst="rect">
            <a:avLst/>
          </a:prstGeom>
          <a:noFill/>
          <a:ln w="9525">
            <a:noFill/>
            <a:miter lim="800000"/>
            <a:headEnd/>
            <a:tailEnd/>
          </a:ln>
        </p:spPr>
      </p:pic>
      <p:pic>
        <p:nvPicPr>
          <p:cNvPr id="1028" name="Picture 4"/>
          <p:cNvPicPr>
            <a:picLocks noChangeAspect="1" noChangeArrowheads="1"/>
          </p:cNvPicPr>
          <p:nvPr/>
        </p:nvPicPr>
        <p:blipFill>
          <a:blip r:embed="rId5" cstate="print"/>
          <a:srcRect/>
          <a:stretch>
            <a:fillRect/>
          </a:stretch>
        </p:blipFill>
        <p:spPr bwMode="auto">
          <a:xfrm>
            <a:off x="7805736" y="4637318"/>
            <a:ext cx="2296204" cy="144779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矩形 2"/>
          <p:cNvSpPr/>
          <p:nvPr/>
        </p:nvSpPr>
        <p:spPr>
          <a:xfrm>
            <a:off x="1904999" y="1005904"/>
            <a:ext cx="8763001" cy="5262979"/>
          </a:xfrm>
          <a:prstGeom prst="rect">
            <a:avLst/>
          </a:prstGeom>
        </p:spPr>
        <p:txBody>
          <a:bodyPr wrap="square">
            <a:spAutoFit/>
          </a:bodyPr>
          <a:lstStyle/>
          <a:p>
            <a:pPr>
              <a:lnSpc>
                <a:spcPct val="150000"/>
              </a:lnSpc>
            </a:pPr>
            <a:r>
              <a:rPr lang="zh-CN" altLang="en-US" sz="1400" dirty="0" smtClean="0">
                <a:solidFill>
                  <a:schemeClr val="accent4"/>
                </a:solidFill>
              </a:rPr>
              <a:t>　    二、报关企业按照海关通关作业无纸化改革的规定，可采用无纸方式向海关申报。海关通过联网核查方式验凭</a:t>
            </a:r>
            <a:r>
              <a:rPr lang="en-US" altLang="zh-CN" sz="1400" dirty="0" smtClean="0">
                <a:solidFill>
                  <a:schemeClr val="accent4"/>
                </a:solidFill>
              </a:rPr>
              <a:t>《</a:t>
            </a:r>
            <a:r>
              <a:rPr lang="zh-CN" altLang="en-US" sz="1400" dirty="0" smtClean="0">
                <a:solidFill>
                  <a:schemeClr val="accent4"/>
                </a:solidFill>
              </a:rPr>
              <a:t>进口兽药通关单</a:t>
            </a:r>
            <a:r>
              <a:rPr lang="en-US" altLang="zh-CN" sz="1400" dirty="0" smtClean="0">
                <a:solidFill>
                  <a:schemeClr val="accent4"/>
                </a:solidFill>
              </a:rPr>
              <a:t>》</a:t>
            </a:r>
            <a:r>
              <a:rPr lang="zh-CN" altLang="en-US" sz="1400" dirty="0" smtClean="0">
                <a:solidFill>
                  <a:schemeClr val="accent4"/>
                </a:solidFill>
              </a:rPr>
              <a:t>电子数据并办理报关手续。以无纸方式申报的企业可以免于交验纸质</a:t>
            </a:r>
            <a:r>
              <a:rPr lang="en-US" altLang="zh-CN" sz="1400" dirty="0" smtClean="0">
                <a:solidFill>
                  <a:schemeClr val="accent4"/>
                </a:solidFill>
              </a:rPr>
              <a:t>《</a:t>
            </a:r>
            <a:r>
              <a:rPr lang="zh-CN" altLang="en-US" sz="1400" dirty="0" smtClean="0">
                <a:solidFill>
                  <a:schemeClr val="accent4"/>
                </a:solidFill>
              </a:rPr>
              <a:t>进口兽药通关单</a:t>
            </a:r>
            <a:r>
              <a:rPr lang="en-US" altLang="zh-CN" sz="1400" dirty="0" smtClean="0">
                <a:solidFill>
                  <a:schemeClr val="accent4"/>
                </a:solidFill>
              </a:rPr>
              <a:t>》</a:t>
            </a:r>
            <a:r>
              <a:rPr lang="zh-CN" altLang="en-US" sz="1400" dirty="0" smtClean="0">
                <a:solidFill>
                  <a:schemeClr val="accent4"/>
                </a:solidFill>
              </a:rPr>
              <a:t>。 </a:t>
            </a:r>
          </a:p>
          <a:p>
            <a:pPr>
              <a:lnSpc>
                <a:spcPct val="150000"/>
              </a:lnSpc>
            </a:pPr>
            <a:r>
              <a:rPr lang="zh-CN" altLang="en-US" sz="1400" dirty="0" smtClean="0">
                <a:solidFill>
                  <a:schemeClr val="accent4"/>
                </a:solidFill>
              </a:rPr>
              <a:t>　　三、为提高无纸化应用效率，适应计算机管理系统自动化处理需求，进口单位、报关单位在向农业部、地方兽医行政管理部门申领</a:t>
            </a:r>
            <a:r>
              <a:rPr lang="en-US" altLang="zh-CN" sz="1400" dirty="0" smtClean="0">
                <a:solidFill>
                  <a:schemeClr val="accent4"/>
                </a:solidFill>
              </a:rPr>
              <a:t>《</a:t>
            </a:r>
            <a:r>
              <a:rPr lang="zh-CN" altLang="en-US" sz="1400" dirty="0" smtClean="0">
                <a:solidFill>
                  <a:schemeClr val="accent4"/>
                </a:solidFill>
              </a:rPr>
              <a:t>进口兽药通关单</a:t>
            </a:r>
            <a:r>
              <a:rPr lang="en-US" altLang="zh-CN" sz="1400" dirty="0" smtClean="0">
                <a:solidFill>
                  <a:schemeClr val="accent4"/>
                </a:solidFill>
              </a:rPr>
              <a:t>》</a:t>
            </a:r>
            <a:r>
              <a:rPr lang="zh-CN" altLang="en-US" sz="1400" dirty="0" smtClean="0">
                <a:solidFill>
                  <a:schemeClr val="accent4"/>
                </a:solidFill>
              </a:rPr>
              <a:t>以及向海关办理报关手续时，</a:t>
            </a:r>
            <a:r>
              <a:rPr lang="en-US" altLang="zh-CN" sz="1400" dirty="0" smtClean="0">
                <a:solidFill>
                  <a:schemeClr val="accent4"/>
                </a:solidFill>
              </a:rPr>
              <a:t>《</a:t>
            </a:r>
            <a:r>
              <a:rPr lang="zh-CN" altLang="en-US" sz="1400" dirty="0" smtClean="0">
                <a:solidFill>
                  <a:schemeClr val="accent4"/>
                </a:solidFill>
              </a:rPr>
              <a:t>进口兽药通关单</a:t>
            </a:r>
            <a:r>
              <a:rPr lang="en-US" altLang="zh-CN" sz="1400" dirty="0" smtClean="0">
                <a:solidFill>
                  <a:schemeClr val="accent4"/>
                </a:solidFill>
              </a:rPr>
              <a:t>》</a:t>
            </a:r>
            <a:r>
              <a:rPr lang="zh-CN" altLang="en-US" sz="1400" dirty="0" smtClean="0">
                <a:solidFill>
                  <a:schemeClr val="accent4"/>
                </a:solidFill>
              </a:rPr>
              <a:t>与进口货物报关单的货物计量单位应当一致，</a:t>
            </a:r>
            <a:r>
              <a:rPr lang="en-US" altLang="zh-CN" sz="1400" dirty="0" smtClean="0">
                <a:solidFill>
                  <a:schemeClr val="accent4"/>
                </a:solidFill>
              </a:rPr>
              <a:t>《</a:t>
            </a:r>
            <a:r>
              <a:rPr lang="zh-CN" altLang="en-US" sz="1400" dirty="0" smtClean="0">
                <a:solidFill>
                  <a:schemeClr val="accent4"/>
                </a:solidFill>
              </a:rPr>
              <a:t>进口兽药通关单</a:t>
            </a:r>
            <a:r>
              <a:rPr lang="en-US" altLang="zh-CN" sz="1400" dirty="0" smtClean="0">
                <a:solidFill>
                  <a:schemeClr val="accent4"/>
                </a:solidFill>
              </a:rPr>
              <a:t>》</a:t>
            </a:r>
            <a:r>
              <a:rPr lang="zh-CN" altLang="en-US" sz="1400" dirty="0" smtClean="0">
                <a:solidFill>
                  <a:schemeClr val="accent4"/>
                </a:solidFill>
              </a:rPr>
              <a:t>与进口货物报关单的报关</a:t>
            </a:r>
            <a:r>
              <a:rPr lang="en-US" altLang="zh-CN" sz="1400" dirty="0" smtClean="0">
                <a:solidFill>
                  <a:schemeClr val="accent4"/>
                </a:solidFill>
              </a:rPr>
              <a:t>/</a:t>
            </a:r>
            <a:r>
              <a:rPr lang="zh-CN" altLang="en-US" sz="1400" dirty="0" smtClean="0">
                <a:solidFill>
                  <a:schemeClr val="accent4"/>
                </a:solidFill>
              </a:rPr>
              <a:t>进口口岸代码前两位应当一致。</a:t>
            </a:r>
          </a:p>
          <a:p>
            <a:pPr>
              <a:lnSpc>
                <a:spcPct val="150000"/>
              </a:lnSpc>
            </a:pPr>
            <a:r>
              <a:rPr lang="zh-CN" altLang="en-US" sz="1400" dirty="0" smtClean="0">
                <a:solidFill>
                  <a:schemeClr val="accent4"/>
                </a:solidFill>
              </a:rPr>
              <a:t>　　四、因海关和农业部门审核需要、计算机管理系统故障、其他管理部门需要验凭纸质</a:t>
            </a:r>
            <a:r>
              <a:rPr lang="en-US" altLang="zh-CN" sz="1400" dirty="0" smtClean="0">
                <a:solidFill>
                  <a:schemeClr val="accent4"/>
                </a:solidFill>
              </a:rPr>
              <a:t>《</a:t>
            </a:r>
            <a:r>
              <a:rPr lang="zh-CN" altLang="en-US" sz="1400" dirty="0" smtClean="0">
                <a:solidFill>
                  <a:schemeClr val="accent4"/>
                </a:solidFill>
              </a:rPr>
              <a:t>进口兽药通关单</a:t>
            </a:r>
            <a:r>
              <a:rPr lang="en-US" altLang="zh-CN" sz="1400" dirty="0" smtClean="0">
                <a:solidFill>
                  <a:schemeClr val="accent4"/>
                </a:solidFill>
              </a:rPr>
              <a:t>》</a:t>
            </a:r>
            <a:r>
              <a:rPr lang="zh-CN" altLang="en-US" sz="1400" dirty="0" smtClean="0">
                <a:solidFill>
                  <a:schemeClr val="accent4"/>
                </a:solidFill>
              </a:rPr>
              <a:t>等原因，可以转为有纸报关作业或补充提交纸质</a:t>
            </a:r>
            <a:r>
              <a:rPr lang="en-US" altLang="zh-CN" sz="1400" dirty="0" smtClean="0">
                <a:solidFill>
                  <a:schemeClr val="accent4"/>
                </a:solidFill>
              </a:rPr>
              <a:t>《</a:t>
            </a:r>
            <a:r>
              <a:rPr lang="zh-CN" altLang="en-US" sz="1400" dirty="0" smtClean="0">
                <a:solidFill>
                  <a:schemeClr val="accent4"/>
                </a:solidFill>
              </a:rPr>
              <a:t>进口兽药通关单</a:t>
            </a:r>
            <a:r>
              <a:rPr lang="en-US" altLang="zh-CN" sz="1400" dirty="0" smtClean="0">
                <a:solidFill>
                  <a:schemeClr val="accent4"/>
                </a:solidFill>
              </a:rPr>
              <a:t>》</a:t>
            </a:r>
            <a:r>
              <a:rPr lang="zh-CN" altLang="en-US" sz="1400" dirty="0" smtClean="0">
                <a:solidFill>
                  <a:schemeClr val="accent4"/>
                </a:solidFill>
              </a:rPr>
              <a:t>。</a:t>
            </a:r>
          </a:p>
          <a:p>
            <a:pPr>
              <a:lnSpc>
                <a:spcPct val="150000"/>
              </a:lnSpc>
            </a:pPr>
            <a:r>
              <a:rPr lang="zh-CN" altLang="en-US" sz="1400" dirty="0" smtClean="0">
                <a:solidFill>
                  <a:schemeClr val="accent4"/>
                </a:solidFill>
              </a:rPr>
              <a:t>　　五、</a:t>
            </a:r>
            <a:r>
              <a:rPr lang="en-US" altLang="zh-CN" sz="1400" dirty="0" smtClean="0">
                <a:solidFill>
                  <a:schemeClr val="accent4"/>
                </a:solidFill>
              </a:rPr>
              <a:t>《</a:t>
            </a:r>
            <a:r>
              <a:rPr lang="zh-CN" altLang="en-US" sz="1400" dirty="0" smtClean="0">
                <a:solidFill>
                  <a:schemeClr val="accent4"/>
                </a:solidFill>
              </a:rPr>
              <a:t>进口兽药通关单</a:t>
            </a:r>
            <a:r>
              <a:rPr lang="en-US" altLang="zh-CN" sz="1400" dirty="0" smtClean="0">
                <a:solidFill>
                  <a:schemeClr val="accent4"/>
                </a:solidFill>
              </a:rPr>
              <a:t>》</a:t>
            </a:r>
            <a:r>
              <a:rPr lang="zh-CN" altLang="en-US" sz="1400" dirty="0" smtClean="0">
                <a:solidFill>
                  <a:schemeClr val="accent4"/>
                </a:solidFill>
              </a:rPr>
              <a:t>通关作业联网无纸化工作的技术支持部门为中国电子口岸数据中心和太极计算机股份有限公司。</a:t>
            </a:r>
          </a:p>
          <a:p>
            <a:pPr>
              <a:lnSpc>
                <a:spcPct val="150000"/>
              </a:lnSpc>
            </a:pPr>
            <a:r>
              <a:rPr lang="zh-CN" altLang="en-US" sz="1400" dirty="0" smtClean="0">
                <a:solidFill>
                  <a:schemeClr val="accent4"/>
                </a:solidFill>
              </a:rPr>
              <a:t>　　中国电子口岸数据中心联系电话：</a:t>
            </a:r>
            <a:r>
              <a:rPr lang="en-US" altLang="zh-CN" sz="1400" dirty="0" smtClean="0">
                <a:solidFill>
                  <a:schemeClr val="accent4"/>
                </a:solidFill>
              </a:rPr>
              <a:t>010-95198</a:t>
            </a:r>
          </a:p>
          <a:p>
            <a:pPr>
              <a:lnSpc>
                <a:spcPct val="150000"/>
              </a:lnSpc>
            </a:pPr>
            <a:r>
              <a:rPr lang="zh-CN" altLang="en-US" sz="1400" dirty="0" smtClean="0">
                <a:solidFill>
                  <a:schemeClr val="accent4"/>
                </a:solidFill>
              </a:rPr>
              <a:t>　　太极计算机股份有限公司联系电话：</a:t>
            </a:r>
            <a:r>
              <a:rPr lang="en-US" altLang="zh-CN" sz="1400" dirty="0" smtClean="0">
                <a:solidFill>
                  <a:schemeClr val="accent4"/>
                </a:solidFill>
              </a:rPr>
              <a:t>18518314902</a:t>
            </a:r>
          </a:p>
          <a:p>
            <a:pPr>
              <a:lnSpc>
                <a:spcPct val="150000"/>
              </a:lnSpc>
            </a:pPr>
            <a:r>
              <a:rPr lang="zh-CN" altLang="en-US" sz="1400" dirty="0" smtClean="0">
                <a:solidFill>
                  <a:schemeClr val="accent4"/>
                </a:solidFill>
              </a:rPr>
              <a:t>　　特此公告。</a:t>
            </a:r>
          </a:p>
          <a:p>
            <a:pPr algn="r">
              <a:lnSpc>
                <a:spcPct val="150000"/>
              </a:lnSpc>
            </a:pPr>
            <a:r>
              <a:rPr lang="zh-CN" altLang="en-US" sz="1400" dirty="0" smtClean="0">
                <a:solidFill>
                  <a:schemeClr val="accent4"/>
                </a:solidFill>
              </a:rPr>
              <a:t>　　海关总署  农业部</a:t>
            </a:r>
          </a:p>
          <a:p>
            <a:pPr algn="r">
              <a:lnSpc>
                <a:spcPct val="150000"/>
              </a:lnSpc>
            </a:pPr>
            <a:r>
              <a:rPr lang="zh-CN" altLang="en-US" sz="1400" dirty="0" smtClean="0">
                <a:solidFill>
                  <a:schemeClr val="accent4"/>
                </a:solidFill>
              </a:rPr>
              <a:t>　　</a:t>
            </a:r>
            <a:r>
              <a:rPr lang="en-US" altLang="zh-CN" sz="1400" dirty="0" smtClean="0">
                <a:solidFill>
                  <a:schemeClr val="accent4"/>
                </a:solidFill>
              </a:rPr>
              <a:t>2016</a:t>
            </a:r>
            <a:r>
              <a:rPr lang="zh-CN" altLang="en-US" sz="1400" dirty="0" smtClean="0">
                <a:solidFill>
                  <a:schemeClr val="accent4"/>
                </a:solidFill>
              </a:rPr>
              <a:t>年</a:t>
            </a:r>
            <a:r>
              <a:rPr lang="en-US" altLang="zh-CN" sz="1400" dirty="0" smtClean="0">
                <a:solidFill>
                  <a:schemeClr val="accent4"/>
                </a:solidFill>
              </a:rPr>
              <a:t>10</a:t>
            </a:r>
            <a:r>
              <a:rPr lang="zh-CN" altLang="en-US" sz="1400" dirty="0" smtClean="0">
                <a:solidFill>
                  <a:schemeClr val="accent4"/>
                </a:solidFill>
              </a:rPr>
              <a:t>月</a:t>
            </a:r>
            <a:r>
              <a:rPr lang="en-US" altLang="zh-CN" sz="1400" dirty="0" smtClean="0">
                <a:solidFill>
                  <a:schemeClr val="accent4"/>
                </a:solidFill>
              </a:rPr>
              <a:t>21</a:t>
            </a:r>
            <a:r>
              <a:rPr lang="zh-CN" altLang="en-US" sz="1400" dirty="0" smtClean="0">
                <a:solidFill>
                  <a:schemeClr val="accent4"/>
                </a:solidFill>
              </a:rPr>
              <a:t>日</a:t>
            </a:r>
            <a:endParaRPr lang="zh-CN" altLang="en-US" sz="1400" dirty="0">
              <a:solidFill>
                <a:schemeClr val="accent4"/>
              </a:solidFill>
            </a:endParaRPr>
          </a:p>
        </p:txBody>
      </p:sp>
      <p:pic>
        <p:nvPicPr>
          <p:cNvPr id="4" name="图片 3" descr="药丸.png"/>
          <p:cNvPicPr>
            <a:picLocks noChangeAspect="1"/>
          </p:cNvPicPr>
          <p:nvPr/>
        </p:nvPicPr>
        <p:blipFill>
          <a:blip r:embed="rId3" cstate="print"/>
          <a:stretch>
            <a:fillRect/>
          </a:stretch>
        </p:blipFill>
        <p:spPr>
          <a:xfrm>
            <a:off x="7177852" y="4876800"/>
            <a:ext cx="1791975" cy="1343981"/>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矩形 2"/>
          <p:cNvSpPr/>
          <p:nvPr/>
        </p:nvSpPr>
        <p:spPr>
          <a:xfrm flipV="1">
            <a:off x="1265736" y="3788228"/>
            <a:ext cx="9660529" cy="65306"/>
          </a:xfrm>
          <a:prstGeom prst="rect">
            <a:avLst/>
          </a:prstGeom>
          <a:solidFill>
            <a:schemeClr val="bg1">
              <a:lumMod val="50000"/>
            </a:schemeClr>
          </a:solidFill>
          <a:ln w="12700" cap="flat" cmpd="sng" algn="ctr">
            <a:noFill/>
            <a:prstDash val="solid"/>
            <a:miter lim="800000"/>
          </a:ln>
          <a:effectLst/>
        </p:spPr>
        <p:txBody>
          <a:bodyPr anchor="ctr"/>
          <a:lstStyle/>
          <a:p>
            <a:pPr algn="ctr">
              <a:defRPr/>
            </a:pPr>
            <a:endParaRPr lang="zh-CN" altLang="en-US" kern="0">
              <a:solidFill>
                <a:srgbClr val="FFFFFF"/>
              </a:solidFill>
              <a:latin typeface="Calibri"/>
              <a:ea typeface="幼圆"/>
            </a:endParaRPr>
          </a:p>
        </p:txBody>
      </p:sp>
      <p:sp>
        <p:nvSpPr>
          <p:cNvPr id="4" name="任意多边形 3"/>
          <p:cNvSpPr/>
          <p:nvPr/>
        </p:nvSpPr>
        <p:spPr>
          <a:xfrm>
            <a:off x="1485324" y="3283420"/>
            <a:ext cx="452326" cy="488592"/>
          </a:xfrm>
          <a:custGeom>
            <a:avLst/>
            <a:gdLst>
              <a:gd name="connsiteX0" fmla="*/ 452761 w 905522"/>
              <a:gd name="connsiteY0" fmla="*/ 0 h 968365"/>
              <a:gd name="connsiteX1" fmla="*/ 905522 w 905522"/>
              <a:gd name="connsiteY1" fmla="*/ 226381 h 968365"/>
              <a:gd name="connsiteX2" fmla="*/ 905522 w 905522"/>
              <a:gd name="connsiteY2" fmla="*/ 741985 h 968365"/>
              <a:gd name="connsiteX3" fmla="*/ 452761 w 905522"/>
              <a:gd name="connsiteY3" fmla="*/ 968365 h 968365"/>
              <a:gd name="connsiteX4" fmla="*/ 0 w 905522"/>
              <a:gd name="connsiteY4" fmla="*/ 741985 h 968365"/>
              <a:gd name="connsiteX5" fmla="*/ 0 w 905522"/>
              <a:gd name="connsiteY5" fmla="*/ 226381 h 968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5522" h="968365">
                <a:moveTo>
                  <a:pt x="452761" y="0"/>
                </a:moveTo>
                <a:lnTo>
                  <a:pt x="905522" y="226381"/>
                </a:lnTo>
                <a:lnTo>
                  <a:pt x="905522" y="741985"/>
                </a:lnTo>
                <a:lnTo>
                  <a:pt x="452761" y="968365"/>
                </a:lnTo>
                <a:lnTo>
                  <a:pt x="0" y="741985"/>
                </a:lnTo>
                <a:lnTo>
                  <a:pt x="0" y="226381"/>
                </a:lnTo>
                <a:close/>
              </a:path>
            </a:pathLst>
          </a:custGeom>
          <a:solidFill>
            <a:srgbClr val="E5B704"/>
          </a:solidFill>
          <a:ln w="12700" cap="flat" cmpd="sng" algn="ctr">
            <a:noFill/>
            <a:prstDash val="solid"/>
            <a:miter lim="800000"/>
          </a:ln>
          <a:effectLst/>
        </p:spPr>
        <p:txBody>
          <a:bodyPr lIns="0" tIns="0" rIns="0" bIns="0" anchor="ctr"/>
          <a:lstStyle/>
          <a:p>
            <a:pPr algn="ctr">
              <a:defRPr/>
            </a:pPr>
            <a:r>
              <a:rPr lang="en-US" altLang="zh-CN" sz="1400" b="1" kern="0" dirty="0" smtClean="0">
                <a:solidFill>
                  <a:srgbClr val="282728"/>
                </a:solidFill>
                <a:latin typeface="微软雅黑" panose="020B0503020204020204" pitchFamily="34" charset="-122"/>
                <a:ea typeface="微软雅黑" panose="020B0503020204020204" pitchFamily="34" charset="-122"/>
                <a:cs typeface="Arial" panose="020B0604020202020204" pitchFamily="34" charset="0"/>
              </a:rPr>
              <a:t>1</a:t>
            </a:r>
            <a:endParaRPr lang="zh-CN" altLang="en-US" sz="1400" b="1" kern="0" dirty="0">
              <a:solidFill>
                <a:srgbClr val="282728"/>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7" name="任意多边形 6"/>
          <p:cNvSpPr/>
          <p:nvPr/>
        </p:nvSpPr>
        <p:spPr>
          <a:xfrm>
            <a:off x="2170682" y="3864427"/>
            <a:ext cx="463666" cy="480465"/>
          </a:xfrm>
          <a:custGeom>
            <a:avLst/>
            <a:gdLst>
              <a:gd name="connsiteX0" fmla="*/ 452761 w 905522"/>
              <a:gd name="connsiteY0" fmla="*/ 0 h 968366"/>
              <a:gd name="connsiteX1" fmla="*/ 905522 w 905522"/>
              <a:gd name="connsiteY1" fmla="*/ 226381 h 968366"/>
              <a:gd name="connsiteX2" fmla="*/ 905522 w 905522"/>
              <a:gd name="connsiteY2" fmla="*/ 741986 h 968366"/>
              <a:gd name="connsiteX3" fmla="*/ 452761 w 905522"/>
              <a:gd name="connsiteY3" fmla="*/ 968366 h 968366"/>
              <a:gd name="connsiteX4" fmla="*/ 0 w 905522"/>
              <a:gd name="connsiteY4" fmla="*/ 741986 h 968366"/>
              <a:gd name="connsiteX5" fmla="*/ 0 w 905522"/>
              <a:gd name="connsiteY5" fmla="*/ 226381 h 968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5522" h="968366">
                <a:moveTo>
                  <a:pt x="452761" y="0"/>
                </a:moveTo>
                <a:lnTo>
                  <a:pt x="905522" y="226381"/>
                </a:lnTo>
                <a:lnTo>
                  <a:pt x="905522" y="741986"/>
                </a:lnTo>
                <a:lnTo>
                  <a:pt x="452761" y="968366"/>
                </a:lnTo>
                <a:lnTo>
                  <a:pt x="0" y="741986"/>
                </a:lnTo>
                <a:lnTo>
                  <a:pt x="0" y="226381"/>
                </a:lnTo>
                <a:close/>
              </a:path>
            </a:pathLst>
          </a:custGeom>
          <a:solidFill>
            <a:schemeClr val="bg1"/>
          </a:solidFill>
          <a:ln w="12700" cap="flat" cmpd="sng" algn="ctr">
            <a:noFill/>
            <a:prstDash val="solid"/>
            <a:miter lim="800000"/>
          </a:ln>
          <a:effectLst/>
        </p:spPr>
        <p:txBody>
          <a:bodyPr lIns="0" tIns="0" rIns="0" bIns="0" anchor="ctr"/>
          <a:lstStyle/>
          <a:p>
            <a:pPr algn="ctr">
              <a:defRPr/>
            </a:pPr>
            <a:r>
              <a:rPr lang="en-US" altLang="zh-CN" sz="1400" b="1" kern="0" dirty="0" smtClean="0">
                <a:solidFill>
                  <a:srgbClr val="282728"/>
                </a:solidFill>
                <a:latin typeface="微软雅黑" panose="020B0503020204020204" pitchFamily="34" charset="-122"/>
                <a:ea typeface="微软雅黑" panose="020B0503020204020204" pitchFamily="34" charset="-122"/>
                <a:cs typeface="Arial" panose="020B0604020202020204" pitchFamily="34" charset="0"/>
              </a:rPr>
              <a:t>2</a:t>
            </a:r>
            <a:endParaRPr lang="zh-CN" altLang="en-US" sz="1400" b="1" kern="0" dirty="0">
              <a:solidFill>
                <a:srgbClr val="282728"/>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9" name="矩形 8"/>
          <p:cNvSpPr/>
          <p:nvPr/>
        </p:nvSpPr>
        <p:spPr>
          <a:xfrm>
            <a:off x="1023256" y="2751762"/>
            <a:ext cx="1328055" cy="369332"/>
          </a:xfrm>
          <a:prstGeom prst="rect">
            <a:avLst/>
          </a:prstGeom>
        </p:spPr>
        <p:txBody>
          <a:bodyPr wrap="square">
            <a:spAutoFit/>
          </a:bodyPr>
          <a:lstStyle/>
          <a:p>
            <a:pPr algn="r">
              <a:lnSpc>
                <a:spcPct val="150000"/>
              </a:lnSpc>
            </a:pPr>
            <a:r>
              <a:rPr lang="zh-CN" altLang="en-US" sz="1200" dirty="0" smtClean="0">
                <a:solidFill>
                  <a:srgbClr val="E5B704"/>
                </a:solidFill>
                <a:latin typeface="微软雅黑" panose="020B0503020204020204" pitchFamily="34" charset="-122"/>
                <a:ea typeface="微软雅黑" panose="020B0503020204020204" pitchFamily="34" charset="-122"/>
              </a:rPr>
              <a:t>海关稽查通知书</a:t>
            </a:r>
            <a:endParaRPr lang="en-US" altLang="zh-CN" sz="1200" dirty="0">
              <a:solidFill>
                <a:srgbClr val="E5B704"/>
              </a:solidFill>
              <a:latin typeface="微软雅黑" panose="020B0503020204020204" pitchFamily="34" charset="-122"/>
              <a:ea typeface="微软雅黑" panose="020B0503020204020204" pitchFamily="34" charset="-122"/>
            </a:endParaRPr>
          </a:p>
        </p:txBody>
      </p:sp>
      <p:sp>
        <p:nvSpPr>
          <p:cNvPr id="10" name="矩形 9"/>
          <p:cNvSpPr/>
          <p:nvPr/>
        </p:nvSpPr>
        <p:spPr>
          <a:xfrm>
            <a:off x="1621971" y="4352730"/>
            <a:ext cx="1317172" cy="369332"/>
          </a:xfrm>
          <a:prstGeom prst="rect">
            <a:avLst/>
          </a:prstGeom>
        </p:spPr>
        <p:txBody>
          <a:bodyPr wrap="square">
            <a:spAutoFit/>
          </a:bodyPr>
          <a:lstStyle/>
          <a:p>
            <a:pPr algn="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海关稽查调审单</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11" name="矩形 10"/>
          <p:cNvSpPr/>
          <p:nvPr/>
        </p:nvSpPr>
        <p:spPr>
          <a:xfrm>
            <a:off x="2514601" y="2751762"/>
            <a:ext cx="1110342" cy="369332"/>
          </a:xfrm>
          <a:prstGeom prst="rect">
            <a:avLst/>
          </a:prstGeom>
        </p:spPr>
        <p:txBody>
          <a:bodyPr wrap="square">
            <a:spAutoFit/>
          </a:bodyPr>
          <a:lstStyle/>
          <a:p>
            <a:pPr algn="r">
              <a:lnSpc>
                <a:spcPct val="150000"/>
              </a:lnSpc>
            </a:pPr>
            <a:r>
              <a:rPr lang="zh-CN" altLang="en-US" sz="1200" dirty="0" smtClean="0">
                <a:solidFill>
                  <a:srgbClr val="E5B704"/>
                </a:solidFill>
                <a:latin typeface="微软雅黑" panose="020B0503020204020204" pitchFamily="34" charset="-122"/>
                <a:ea typeface="微软雅黑" panose="020B0503020204020204" pitchFamily="34" charset="-122"/>
              </a:rPr>
              <a:t>海关检查记录</a:t>
            </a:r>
            <a:endParaRPr lang="en-US" altLang="zh-CN" sz="1200" dirty="0">
              <a:solidFill>
                <a:srgbClr val="E5B704"/>
              </a:solidFill>
              <a:latin typeface="微软雅黑" panose="020B0503020204020204" pitchFamily="34" charset="-122"/>
              <a:ea typeface="微软雅黑" panose="020B0503020204020204" pitchFamily="34" charset="-122"/>
            </a:endParaRPr>
          </a:p>
        </p:txBody>
      </p:sp>
      <p:sp>
        <p:nvSpPr>
          <p:cNvPr id="12" name="矩形 11"/>
          <p:cNvSpPr/>
          <p:nvPr/>
        </p:nvSpPr>
        <p:spPr>
          <a:xfrm>
            <a:off x="3178629" y="4352730"/>
            <a:ext cx="1143000" cy="369332"/>
          </a:xfrm>
          <a:prstGeom prst="rect">
            <a:avLst/>
          </a:prstGeom>
        </p:spPr>
        <p:txBody>
          <a:bodyPr wrap="square">
            <a:spAutoFit/>
          </a:bodyPr>
          <a:lstStyle/>
          <a:p>
            <a:pPr algn="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海关询问笔录</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p:nvSpPr>
        <p:spPr>
          <a:xfrm>
            <a:off x="5562809" y="2610247"/>
            <a:ext cx="990391" cy="646331"/>
          </a:xfrm>
          <a:prstGeom prst="rect">
            <a:avLst/>
          </a:prstGeom>
        </p:spPr>
        <p:txBody>
          <a:bodyPr wrap="square">
            <a:spAutoFit/>
          </a:bodyPr>
          <a:lstStyle/>
          <a:p>
            <a:pPr algn="r">
              <a:lnSpc>
                <a:spcPct val="150000"/>
              </a:lnSpc>
            </a:pPr>
            <a:r>
              <a:rPr lang="zh-CN" altLang="en-US" sz="1200" dirty="0" smtClean="0">
                <a:solidFill>
                  <a:srgbClr val="E5B704"/>
                </a:solidFill>
                <a:latin typeface="微软雅黑" panose="020B0503020204020204" pitchFamily="34" charset="-122"/>
                <a:ea typeface="微软雅黑" panose="020B0503020204020204" pitchFamily="34" charset="-122"/>
              </a:rPr>
              <a:t>海关查封</a:t>
            </a:r>
            <a:r>
              <a:rPr lang="en-US" altLang="zh-CN" sz="1200" dirty="0" smtClean="0">
                <a:solidFill>
                  <a:srgbClr val="E5B704"/>
                </a:solidFill>
                <a:latin typeface="微软雅黑" panose="020B0503020204020204" pitchFamily="34" charset="-122"/>
                <a:ea typeface="微软雅黑" panose="020B0503020204020204" pitchFamily="34" charset="-122"/>
              </a:rPr>
              <a:t>/</a:t>
            </a:r>
            <a:r>
              <a:rPr lang="zh-CN" altLang="en-US" sz="1200" dirty="0" smtClean="0">
                <a:solidFill>
                  <a:srgbClr val="E5B704"/>
                </a:solidFill>
                <a:latin typeface="微软雅黑" panose="020B0503020204020204" pitchFamily="34" charset="-122"/>
                <a:ea typeface="微软雅黑" panose="020B0503020204020204" pitchFamily="34" charset="-122"/>
              </a:rPr>
              <a:t>扣押决定书</a:t>
            </a:r>
            <a:endParaRPr lang="en-US" altLang="zh-CN" sz="1200" dirty="0">
              <a:solidFill>
                <a:srgbClr val="E5B704"/>
              </a:solidFill>
              <a:latin typeface="微软雅黑" panose="020B0503020204020204" pitchFamily="34" charset="-122"/>
              <a:ea typeface="微软雅黑" panose="020B0503020204020204" pitchFamily="34" charset="-122"/>
            </a:endParaRPr>
          </a:p>
        </p:txBody>
      </p:sp>
      <p:sp>
        <p:nvSpPr>
          <p:cNvPr id="14" name="矩形 13"/>
          <p:cNvSpPr/>
          <p:nvPr/>
        </p:nvSpPr>
        <p:spPr>
          <a:xfrm>
            <a:off x="2530929" y="754521"/>
            <a:ext cx="7130143" cy="584775"/>
          </a:xfrm>
          <a:prstGeom prst="rect">
            <a:avLst/>
          </a:prstGeom>
        </p:spPr>
        <p:txBody>
          <a:bodyPr wrap="square">
            <a:spAutoFit/>
          </a:bodyPr>
          <a:lstStyle/>
          <a:p>
            <a:pPr algn="ctr"/>
            <a:r>
              <a:rPr lang="zh-CN" altLang="en-US" b="1" dirty="0" smtClean="0">
                <a:solidFill>
                  <a:schemeClr val="bg1"/>
                </a:solidFill>
              </a:rPr>
              <a:t>海关总署公告</a:t>
            </a:r>
            <a:r>
              <a:rPr lang="en-US" altLang="zh-CN" b="1" dirty="0" smtClean="0">
                <a:solidFill>
                  <a:schemeClr val="bg1"/>
                </a:solidFill>
              </a:rPr>
              <a:t>2016</a:t>
            </a:r>
            <a:r>
              <a:rPr lang="zh-CN" altLang="en-US" b="1" dirty="0" smtClean="0">
                <a:solidFill>
                  <a:schemeClr val="bg1"/>
                </a:solidFill>
              </a:rPr>
              <a:t>年第</a:t>
            </a:r>
            <a:r>
              <a:rPr lang="en-US" altLang="zh-CN" b="1" dirty="0" smtClean="0">
                <a:solidFill>
                  <a:schemeClr val="bg1"/>
                </a:solidFill>
              </a:rPr>
              <a:t>61</a:t>
            </a:r>
            <a:r>
              <a:rPr lang="zh-CN" altLang="en-US" b="1" dirty="0" smtClean="0">
                <a:solidFill>
                  <a:schemeClr val="bg1"/>
                </a:solidFill>
              </a:rPr>
              <a:t>号</a:t>
            </a:r>
            <a:endParaRPr lang="en-US" altLang="zh-CN" b="1" dirty="0" smtClean="0">
              <a:solidFill>
                <a:schemeClr val="bg1"/>
              </a:solidFill>
            </a:endParaRPr>
          </a:p>
          <a:p>
            <a:pPr algn="ctr"/>
            <a:r>
              <a:rPr lang="zh-CN" altLang="en-US" sz="1400" b="1" dirty="0" smtClean="0">
                <a:solidFill>
                  <a:schemeClr val="bg1"/>
                </a:solidFill>
              </a:rPr>
              <a:t>（关于公布</a:t>
            </a:r>
            <a:r>
              <a:rPr lang="en-US" altLang="zh-CN" sz="1400" b="1" dirty="0" smtClean="0">
                <a:solidFill>
                  <a:schemeClr val="bg1"/>
                </a:solidFill>
              </a:rPr>
              <a:t>《〈</a:t>
            </a:r>
            <a:r>
              <a:rPr lang="zh-CN" altLang="en-US" sz="1400" b="1" dirty="0" smtClean="0">
                <a:solidFill>
                  <a:schemeClr val="bg1"/>
                </a:solidFill>
              </a:rPr>
              <a:t>中华人民共和国海关稽查条例</a:t>
            </a:r>
            <a:r>
              <a:rPr lang="en-US" altLang="zh-CN" sz="1400" b="1" dirty="0" smtClean="0">
                <a:solidFill>
                  <a:schemeClr val="bg1"/>
                </a:solidFill>
              </a:rPr>
              <a:t>〉</a:t>
            </a:r>
            <a:r>
              <a:rPr lang="zh-CN" altLang="en-US" sz="1400" b="1" dirty="0" smtClean="0">
                <a:solidFill>
                  <a:schemeClr val="bg1"/>
                </a:solidFill>
              </a:rPr>
              <a:t>实施办法</a:t>
            </a:r>
            <a:r>
              <a:rPr lang="en-US" altLang="zh-CN" sz="1400" b="1" dirty="0" smtClean="0">
                <a:solidFill>
                  <a:schemeClr val="bg1"/>
                </a:solidFill>
              </a:rPr>
              <a:t>》</a:t>
            </a:r>
            <a:r>
              <a:rPr lang="zh-CN" altLang="en-US" sz="1400" b="1" dirty="0" smtClean="0">
                <a:solidFill>
                  <a:schemeClr val="bg1"/>
                </a:solidFill>
              </a:rPr>
              <a:t>所涉及法律文书格式的公告 ）</a:t>
            </a:r>
            <a:endParaRPr lang="zh-CN" altLang="en-US" sz="1400" b="1" dirty="0">
              <a:solidFill>
                <a:schemeClr val="bg1"/>
              </a:solidFill>
            </a:endParaRPr>
          </a:p>
        </p:txBody>
      </p:sp>
      <p:sp>
        <p:nvSpPr>
          <p:cNvPr id="15" name="任意多边形 14"/>
          <p:cNvSpPr/>
          <p:nvPr/>
        </p:nvSpPr>
        <p:spPr>
          <a:xfrm>
            <a:off x="2867822" y="3294305"/>
            <a:ext cx="452326" cy="488592"/>
          </a:xfrm>
          <a:custGeom>
            <a:avLst/>
            <a:gdLst>
              <a:gd name="connsiteX0" fmla="*/ 452761 w 905522"/>
              <a:gd name="connsiteY0" fmla="*/ 0 h 968365"/>
              <a:gd name="connsiteX1" fmla="*/ 905522 w 905522"/>
              <a:gd name="connsiteY1" fmla="*/ 226381 h 968365"/>
              <a:gd name="connsiteX2" fmla="*/ 905522 w 905522"/>
              <a:gd name="connsiteY2" fmla="*/ 741985 h 968365"/>
              <a:gd name="connsiteX3" fmla="*/ 452761 w 905522"/>
              <a:gd name="connsiteY3" fmla="*/ 968365 h 968365"/>
              <a:gd name="connsiteX4" fmla="*/ 0 w 905522"/>
              <a:gd name="connsiteY4" fmla="*/ 741985 h 968365"/>
              <a:gd name="connsiteX5" fmla="*/ 0 w 905522"/>
              <a:gd name="connsiteY5" fmla="*/ 226381 h 968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5522" h="968365">
                <a:moveTo>
                  <a:pt x="452761" y="0"/>
                </a:moveTo>
                <a:lnTo>
                  <a:pt x="905522" y="226381"/>
                </a:lnTo>
                <a:lnTo>
                  <a:pt x="905522" y="741985"/>
                </a:lnTo>
                <a:lnTo>
                  <a:pt x="452761" y="968365"/>
                </a:lnTo>
                <a:lnTo>
                  <a:pt x="0" y="741985"/>
                </a:lnTo>
                <a:lnTo>
                  <a:pt x="0" y="226381"/>
                </a:lnTo>
                <a:close/>
              </a:path>
            </a:pathLst>
          </a:custGeom>
          <a:solidFill>
            <a:srgbClr val="E5B704"/>
          </a:solidFill>
          <a:ln w="12700" cap="flat" cmpd="sng" algn="ctr">
            <a:noFill/>
            <a:prstDash val="solid"/>
            <a:miter lim="800000"/>
          </a:ln>
          <a:effectLst/>
        </p:spPr>
        <p:txBody>
          <a:bodyPr lIns="0" tIns="0" rIns="0" bIns="0" anchor="ctr"/>
          <a:lstStyle/>
          <a:p>
            <a:pPr algn="ctr">
              <a:defRPr/>
            </a:pPr>
            <a:r>
              <a:rPr lang="en-US" altLang="zh-CN" sz="1400" b="1" kern="0" dirty="0" smtClean="0">
                <a:solidFill>
                  <a:srgbClr val="282728"/>
                </a:solidFill>
                <a:latin typeface="微软雅黑" panose="020B0503020204020204" pitchFamily="34" charset="-122"/>
                <a:ea typeface="微软雅黑" panose="020B0503020204020204" pitchFamily="34" charset="-122"/>
                <a:cs typeface="Arial" panose="020B0604020202020204" pitchFamily="34" charset="0"/>
              </a:rPr>
              <a:t>3</a:t>
            </a:r>
            <a:endParaRPr lang="zh-CN" altLang="en-US" sz="1400" b="1" kern="0" dirty="0">
              <a:solidFill>
                <a:srgbClr val="282728"/>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6" name="任意多边形 15"/>
          <p:cNvSpPr/>
          <p:nvPr/>
        </p:nvSpPr>
        <p:spPr>
          <a:xfrm>
            <a:off x="4348270" y="3283420"/>
            <a:ext cx="452326" cy="488592"/>
          </a:xfrm>
          <a:custGeom>
            <a:avLst/>
            <a:gdLst>
              <a:gd name="connsiteX0" fmla="*/ 452761 w 905522"/>
              <a:gd name="connsiteY0" fmla="*/ 0 h 968365"/>
              <a:gd name="connsiteX1" fmla="*/ 905522 w 905522"/>
              <a:gd name="connsiteY1" fmla="*/ 226381 h 968365"/>
              <a:gd name="connsiteX2" fmla="*/ 905522 w 905522"/>
              <a:gd name="connsiteY2" fmla="*/ 741985 h 968365"/>
              <a:gd name="connsiteX3" fmla="*/ 452761 w 905522"/>
              <a:gd name="connsiteY3" fmla="*/ 968365 h 968365"/>
              <a:gd name="connsiteX4" fmla="*/ 0 w 905522"/>
              <a:gd name="connsiteY4" fmla="*/ 741985 h 968365"/>
              <a:gd name="connsiteX5" fmla="*/ 0 w 905522"/>
              <a:gd name="connsiteY5" fmla="*/ 226381 h 968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5522" h="968365">
                <a:moveTo>
                  <a:pt x="452761" y="0"/>
                </a:moveTo>
                <a:lnTo>
                  <a:pt x="905522" y="226381"/>
                </a:lnTo>
                <a:lnTo>
                  <a:pt x="905522" y="741985"/>
                </a:lnTo>
                <a:lnTo>
                  <a:pt x="452761" y="968365"/>
                </a:lnTo>
                <a:lnTo>
                  <a:pt x="0" y="741985"/>
                </a:lnTo>
                <a:lnTo>
                  <a:pt x="0" y="226381"/>
                </a:lnTo>
                <a:close/>
              </a:path>
            </a:pathLst>
          </a:custGeom>
          <a:solidFill>
            <a:srgbClr val="E5B704"/>
          </a:solidFill>
          <a:ln w="12700" cap="flat" cmpd="sng" algn="ctr">
            <a:noFill/>
            <a:prstDash val="solid"/>
            <a:miter lim="800000"/>
          </a:ln>
          <a:effectLst/>
        </p:spPr>
        <p:txBody>
          <a:bodyPr lIns="0" tIns="0" rIns="0" bIns="0" anchor="ctr"/>
          <a:lstStyle/>
          <a:p>
            <a:pPr algn="ctr">
              <a:defRPr/>
            </a:pPr>
            <a:r>
              <a:rPr lang="en-US" altLang="zh-CN" sz="1400" b="1" kern="0" dirty="0" smtClean="0">
                <a:solidFill>
                  <a:srgbClr val="282728"/>
                </a:solidFill>
                <a:latin typeface="微软雅黑" panose="020B0503020204020204" pitchFamily="34" charset="-122"/>
                <a:ea typeface="微软雅黑" panose="020B0503020204020204" pitchFamily="34" charset="-122"/>
                <a:cs typeface="Arial" panose="020B0604020202020204" pitchFamily="34" charset="0"/>
              </a:rPr>
              <a:t>5</a:t>
            </a:r>
            <a:endParaRPr lang="zh-CN" altLang="en-US" sz="1400" b="1" kern="0" dirty="0">
              <a:solidFill>
                <a:srgbClr val="282728"/>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7" name="任意多边形 16"/>
          <p:cNvSpPr/>
          <p:nvPr/>
        </p:nvSpPr>
        <p:spPr>
          <a:xfrm>
            <a:off x="5915807" y="3283420"/>
            <a:ext cx="452326" cy="488592"/>
          </a:xfrm>
          <a:custGeom>
            <a:avLst/>
            <a:gdLst>
              <a:gd name="connsiteX0" fmla="*/ 452761 w 905522"/>
              <a:gd name="connsiteY0" fmla="*/ 0 h 968365"/>
              <a:gd name="connsiteX1" fmla="*/ 905522 w 905522"/>
              <a:gd name="connsiteY1" fmla="*/ 226381 h 968365"/>
              <a:gd name="connsiteX2" fmla="*/ 905522 w 905522"/>
              <a:gd name="connsiteY2" fmla="*/ 741985 h 968365"/>
              <a:gd name="connsiteX3" fmla="*/ 452761 w 905522"/>
              <a:gd name="connsiteY3" fmla="*/ 968365 h 968365"/>
              <a:gd name="connsiteX4" fmla="*/ 0 w 905522"/>
              <a:gd name="connsiteY4" fmla="*/ 741985 h 968365"/>
              <a:gd name="connsiteX5" fmla="*/ 0 w 905522"/>
              <a:gd name="connsiteY5" fmla="*/ 226381 h 968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5522" h="968365">
                <a:moveTo>
                  <a:pt x="452761" y="0"/>
                </a:moveTo>
                <a:lnTo>
                  <a:pt x="905522" y="226381"/>
                </a:lnTo>
                <a:lnTo>
                  <a:pt x="905522" y="741985"/>
                </a:lnTo>
                <a:lnTo>
                  <a:pt x="452761" y="968365"/>
                </a:lnTo>
                <a:lnTo>
                  <a:pt x="0" y="741985"/>
                </a:lnTo>
                <a:lnTo>
                  <a:pt x="0" y="226381"/>
                </a:lnTo>
                <a:close/>
              </a:path>
            </a:pathLst>
          </a:custGeom>
          <a:solidFill>
            <a:srgbClr val="E5B704"/>
          </a:solidFill>
          <a:ln w="12700" cap="flat" cmpd="sng" algn="ctr">
            <a:noFill/>
            <a:prstDash val="solid"/>
            <a:miter lim="800000"/>
          </a:ln>
          <a:effectLst/>
        </p:spPr>
        <p:txBody>
          <a:bodyPr lIns="0" tIns="0" rIns="0" bIns="0" anchor="ctr"/>
          <a:lstStyle/>
          <a:p>
            <a:pPr algn="ctr">
              <a:defRPr/>
            </a:pPr>
            <a:r>
              <a:rPr lang="en-US" altLang="zh-CN" sz="1400" b="1" kern="0" dirty="0" smtClean="0">
                <a:solidFill>
                  <a:srgbClr val="282728"/>
                </a:solidFill>
                <a:latin typeface="微软雅黑" panose="020B0503020204020204" pitchFamily="34" charset="-122"/>
                <a:ea typeface="微软雅黑" panose="020B0503020204020204" pitchFamily="34" charset="-122"/>
                <a:cs typeface="Arial" panose="020B0604020202020204" pitchFamily="34" charset="0"/>
              </a:rPr>
              <a:t>7</a:t>
            </a:r>
            <a:endParaRPr lang="zh-CN" altLang="en-US" sz="1400" b="1" kern="0" dirty="0">
              <a:solidFill>
                <a:srgbClr val="282728"/>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8" name="任意多边形 17"/>
          <p:cNvSpPr/>
          <p:nvPr/>
        </p:nvSpPr>
        <p:spPr>
          <a:xfrm>
            <a:off x="7396255" y="3283420"/>
            <a:ext cx="452326" cy="488592"/>
          </a:xfrm>
          <a:custGeom>
            <a:avLst/>
            <a:gdLst>
              <a:gd name="connsiteX0" fmla="*/ 452761 w 905522"/>
              <a:gd name="connsiteY0" fmla="*/ 0 h 968365"/>
              <a:gd name="connsiteX1" fmla="*/ 905522 w 905522"/>
              <a:gd name="connsiteY1" fmla="*/ 226381 h 968365"/>
              <a:gd name="connsiteX2" fmla="*/ 905522 w 905522"/>
              <a:gd name="connsiteY2" fmla="*/ 741985 h 968365"/>
              <a:gd name="connsiteX3" fmla="*/ 452761 w 905522"/>
              <a:gd name="connsiteY3" fmla="*/ 968365 h 968365"/>
              <a:gd name="connsiteX4" fmla="*/ 0 w 905522"/>
              <a:gd name="connsiteY4" fmla="*/ 741985 h 968365"/>
              <a:gd name="connsiteX5" fmla="*/ 0 w 905522"/>
              <a:gd name="connsiteY5" fmla="*/ 226381 h 968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5522" h="968365">
                <a:moveTo>
                  <a:pt x="452761" y="0"/>
                </a:moveTo>
                <a:lnTo>
                  <a:pt x="905522" y="226381"/>
                </a:lnTo>
                <a:lnTo>
                  <a:pt x="905522" y="741985"/>
                </a:lnTo>
                <a:lnTo>
                  <a:pt x="452761" y="968365"/>
                </a:lnTo>
                <a:lnTo>
                  <a:pt x="0" y="741985"/>
                </a:lnTo>
                <a:lnTo>
                  <a:pt x="0" y="226381"/>
                </a:lnTo>
                <a:close/>
              </a:path>
            </a:pathLst>
          </a:custGeom>
          <a:solidFill>
            <a:srgbClr val="E5B704"/>
          </a:solidFill>
          <a:ln w="12700" cap="flat" cmpd="sng" algn="ctr">
            <a:noFill/>
            <a:prstDash val="solid"/>
            <a:miter lim="800000"/>
          </a:ln>
          <a:effectLst/>
        </p:spPr>
        <p:txBody>
          <a:bodyPr lIns="0" tIns="0" rIns="0" bIns="0" anchor="ctr"/>
          <a:lstStyle/>
          <a:p>
            <a:pPr algn="ctr">
              <a:defRPr/>
            </a:pPr>
            <a:r>
              <a:rPr lang="en-US" altLang="zh-CN" sz="1400" b="1" kern="0" dirty="0" smtClean="0">
                <a:solidFill>
                  <a:srgbClr val="282728"/>
                </a:solidFill>
                <a:latin typeface="微软雅黑" panose="020B0503020204020204" pitchFamily="34" charset="-122"/>
                <a:ea typeface="微软雅黑" panose="020B0503020204020204" pitchFamily="34" charset="-122"/>
                <a:cs typeface="Arial" panose="020B0604020202020204" pitchFamily="34" charset="0"/>
              </a:rPr>
              <a:t>9</a:t>
            </a:r>
            <a:endParaRPr lang="zh-CN" altLang="en-US" sz="1400" b="1" kern="0" dirty="0">
              <a:solidFill>
                <a:srgbClr val="282728"/>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9" name="任意多边形 18"/>
          <p:cNvSpPr/>
          <p:nvPr/>
        </p:nvSpPr>
        <p:spPr>
          <a:xfrm>
            <a:off x="8876720" y="3294305"/>
            <a:ext cx="452326" cy="488592"/>
          </a:xfrm>
          <a:custGeom>
            <a:avLst/>
            <a:gdLst>
              <a:gd name="connsiteX0" fmla="*/ 452761 w 905522"/>
              <a:gd name="connsiteY0" fmla="*/ 0 h 968365"/>
              <a:gd name="connsiteX1" fmla="*/ 905522 w 905522"/>
              <a:gd name="connsiteY1" fmla="*/ 226381 h 968365"/>
              <a:gd name="connsiteX2" fmla="*/ 905522 w 905522"/>
              <a:gd name="connsiteY2" fmla="*/ 741985 h 968365"/>
              <a:gd name="connsiteX3" fmla="*/ 452761 w 905522"/>
              <a:gd name="connsiteY3" fmla="*/ 968365 h 968365"/>
              <a:gd name="connsiteX4" fmla="*/ 0 w 905522"/>
              <a:gd name="connsiteY4" fmla="*/ 741985 h 968365"/>
              <a:gd name="connsiteX5" fmla="*/ 0 w 905522"/>
              <a:gd name="connsiteY5" fmla="*/ 226381 h 968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5522" h="968365">
                <a:moveTo>
                  <a:pt x="452761" y="0"/>
                </a:moveTo>
                <a:lnTo>
                  <a:pt x="905522" y="226381"/>
                </a:lnTo>
                <a:lnTo>
                  <a:pt x="905522" y="741985"/>
                </a:lnTo>
                <a:lnTo>
                  <a:pt x="452761" y="968365"/>
                </a:lnTo>
                <a:lnTo>
                  <a:pt x="0" y="741985"/>
                </a:lnTo>
                <a:lnTo>
                  <a:pt x="0" y="226381"/>
                </a:lnTo>
                <a:close/>
              </a:path>
            </a:pathLst>
          </a:custGeom>
          <a:solidFill>
            <a:srgbClr val="E5B704"/>
          </a:solidFill>
          <a:ln w="12700" cap="flat" cmpd="sng" algn="ctr">
            <a:noFill/>
            <a:prstDash val="solid"/>
            <a:miter lim="800000"/>
          </a:ln>
          <a:effectLst/>
        </p:spPr>
        <p:txBody>
          <a:bodyPr lIns="0" tIns="0" rIns="0" bIns="0" anchor="ctr"/>
          <a:lstStyle/>
          <a:p>
            <a:pPr algn="ctr">
              <a:defRPr/>
            </a:pPr>
            <a:r>
              <a:rPr lang="en-US" altLang="zh-CN" sz="1400" b="1" kern="0" dirty="0" smtClean="0">
                <a:solidFill>
                  <a:srgbClr val="282728"/>
                </a:solidFill>
                <a:latin typeface="微软雅黑" panose="020B0503020204020204" pitchFamily="34" charset="-122"/>
                <a:ea typeface="微软雅黑" panose="020B0503020204020204" pitchFamily="34" charset="-122"/>
                <a:cs typeface="Arial" panose="020B0604020202020204" pitchFamily="34" charset="0"/>
              </a:rPr>
              <a:t>11</a:t>
            </a:r>
            <a:endParaRPr lang="zh-CN" altLang="en-US" sz="1400" b="1" kern="0" dirty="0">
              <a:solidFill>
                <a:srgbClr val="282728"/>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1" name="任意多边形 20"/>
          <p:cNvSpPr/>
          <p:nvPr/>
        </p:nvSpPr>
        <p:spPr>
          <a:xfrm>
            <a:off x="3651138" y="3864427"/>
            <a:ext cx="463666" cy="480465"/>
          </a:xfrm>
          <a:custGeom>
            <a:avLst/>
            <a:gdLst>
              <a:gd name="connsiteX0" fmla="*/ 452761 w 905522"/>
              <a:gd name="connsiteY0" fmla="*/ 0 h 968366"/>
              <a:gd name="connsiteX1" fmla="*/ 905522 w 905522"/>
              <a:gd name="connsiteY1" fmla="*/ 226381 h 968366"/>
              <a:gd name="connsiteX2" fmla="*/ 905522 w 905522"/>
              <a:gd name="connsiteY2" fmla="*/ 741986 h 968366"/>
              <a:gd name="connsiteX3" fmla="*/ 452761 w 905522"/>
              <a:gd name="connsiteY3" fmla="*/ 968366 h 968366"/>
              <a:gd name="connsiteX4" fmla="*/ 0 w 905522"/>
              <a:gd name="connsiteY4" fmla="*/ 741986 h 968366"/>
              <a:gd name="connsiteX5" fmla="*/ 0 w 905522"/>
              <a:gd name="connsiteY5" fmla="*/ 226381 h 968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5522" h="968366">
                <a:moveTo>
                  <a:pt x="452761" y="0"/>
                </a:moveTo>
                <a:lnTo>
                  <a:pt x="905522" y="226381"/>
                </a:lnTo>
                <a:lnTo>
                  <a:pt x="905522" y="741986"/>
                </a:lnTo>
                <a:lnTo>
                  <a:pt x="452761" y="968366"/>
                </a:lnTo>
                <a:lnTo>
                  <a:pt x="0" y="741986"/>
                </a:lnTo>
                <a:lnTo>
                  <a:pt x="0" y="226381"/>
                </a:lnTo>
                <a:close/>
              </a:path>
            </a:pathLst>
          </a:custGeom>
          <a:solidFill>
            <a:schemeClr val="bg1"/>
          </a:solidFill>
          <a:ln w="12700" cap="flat" cmpd="sng" algn="ctr">
            <a:noFill/>
            <a:prstDash val="solid"/>
            <a:miter lim="800000"/>
          </a:ln>
          <a:effectLst/>
        </p:spPr>
        <p:txBody>
          <a:bodyPr lIns="0" tIns="0" rIns="0" bIns="0" anchor="ctr"/>
          <a:lstStyle/>
          <a:p>
            <a:pPr algn="ctr">
              <a:defRPr/>
            </a:pPr>
            <a:r>
              <a:rPr lang="en-US" altLang="zh-CN" sz="1400" b="1" kern="0" dirty="0" smtClean="0">
                <a:solidFill>
                  <a:srgbClr val="282728"/>
                </a:solidFill>
                <a:latin typeface="微软雅黑" panose="020B0503020204020204" pitchFamily="34" charset="-122"/>
                <a:ea typeface="微软雅黑" panose="020B0503020204020204" pitchFamily="34" charset="-122"/>
                <a:cs typeface="Arial" panose="020B0604020202020204" pitchFamily="34" charset="0"/>
              </a:rPr>
              <a:t>4</a:t>
            </a:r>
            <a:endParaRPr lang="zh-CN" altLang="en-US" sz="1400" b="1" kern="0" dirty="0">
              <a:solidFill>
                <a:srgbClr val="282728"/>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2" name="任意多边形 21"/>
          <p:cNvSpPr/>
          <p:nvPr/>
        </p:nvSpPr>
        <p:spPr>
          <a:xfrm>
            <a:off x="5175124" y="3853540"/>
            <a:ext cx="463666" cy="480465"/>
          </a:xfrm>
          <a:custGeom>
            <a:avLst/>
            <a:gdLst>
              <a:gd name="connsiteX0" fmla="*/ 452761 w 905522"/>
              <a:gd name="connsiteY0" fmla="*/ 0 h 968366"/>
              <a:gd name="connsiteX1" fmla="*/ 905522 w 905522"/>
              <a:gd name="connsiteY1" fmla="*/ 226381 h 968366"/>
              <a:gd name="connsiteX2" fmla="*/ 905522 w 905522"/>
              <a:gd name="connsiteY2" fmla="*/ 741986 h 968366"/>
              <a:gd name="connsiteX3" fmla="*/ 452761 w 905522"/>
              <a:gd name="connsiteY3" fmla="*/ 968366 h 968366"/>
              <a:gd name="connsiteX4" fmla="*/ 0 w 905522"/>
              <a:gd name="connsiteY4" fmla="*/ 741986 h 968366"/>
              <a:gd name="connsiteX5" fmla="*/ 0 w 905522"/>
              <a:gd name="connsiteY5" fmla="*/ 226381 h 968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5522" h="968366">
                <a:moveTo>
                  <a:pt x="452761" y="0"/>
                </a:moveTo>
                <a:lnTo>
                  <a:pt x="905522" y="226381"/>
                </a:lnTo>
                <a:lnTo>
                  <a:pt x="905522" y="741986"/>
                </a:lnTo>
                <a:lnTo>
                  <a:pt x="452761" y="968366"/>
                </a:lnTo>
                <a:lnTo>
                  <a:pt x="0" y="741986"/>
                </a:lnTo>
                <a:lnTo>
                  <a:pt x="0" y="226381"/>
                </a:lnTo>
                <a:close/>
              </a:path>
            </a:pathLst>
          </a:custGeom>
          <a:solidFill>
            <a:schemeClr val="bg1"/>
          </a:solidFill>
          <a:ln w="12700" cap="flat" cmpd="sng" algn="ctr">
            <a:noFill/>
            <a:prstDash val="solid"/>
            <a:miter lim="800000"/>
          </a:ln>
          <a:effectLst/>
        </p:spPr>
        <p:txBody>
          <a:bodyPr lIns="0" tIns="0" rIns="0" bIns="0" anchor="ctr"/>
          <a:lstStyle/>
          <a:p>
            <a:pPr algn="ctr">
              <a:defRPr/>
            </a:pPr>
            <a:r>
              <a:rPr lang="en-US" altLang="zh-CN" sz="1400" b="1" kern="0" dirty="0" smtClean="0">
                <a:solidFill>
                  <a:srgbClr val="282728"/>
                </a:solidFill>
                <a:latin typeface="微软雅黑" panose="020B0503020204020204" pitchFamily="34" charset="-122"/>
                <a:ea typeface="微软雅黑" panose="020B0503020204020204" pitchFamily="34" charset="-122"/>
                <a:cs typeface="Arial" panose="020B0604020202020204" pitchFamily="34" charset="0"/>
              </a:rPr>
              <a:t>6</a:t>
            </a:r>
            <a:endParaRPr lang="zh-CN" altLang="en-US" sz="1400" b="1" kern="0" dirty="0">
              <a:solidFill>
                <a:srgbClr val="282728"/>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3" name="任意多边形 22"/>
          <p:cNvSpPr/>
          <p:nvPr/>
        </p:nvSpPr>
        <p:spPr>
          <a:xfrm>
            <a:off x="6699107" y="3864426"/>
            <a:ext cx="463666" cy="480465"/>
          </a:xfrm>
          <a:custGeom>
            <a:avLst/>
            <a:gdLst>
              <a:gd name="connsiteX0" fmla="*/ 452761 w 905522"/>
              <a:gd name="connsiteY0" fmla="*/ 0 h 968366"/>
              <a:gd name="connsiteX1" fmla="*/ 905522 w 905522"/>
              <a:gd name="connsiteY1" fmla="*/ 226381 h 968366"/>
              <a:gd name="connsiteX2" fmla="*/ 905522 w 905522"/>
              <a:gd name="connsiteY2" fmla="*/ 741986 h 968366"/>
              <a:gd name="connsiteX3" fmla="*/ 452761 w 905522"/>
              <a:gd name="connsiteY3" fmla="*/ 968366 h 968366"/>
              <a:gd name="connsiteX4" fmla="*/ 0 w 905522"/>
              <a:gd name="connsiteY4" fmla="*/ 741986 h 968366"/>
              <a:gd name="connsiteX5" fmla="*/ 0 w 905522"/>
              <a:gd name="connsiteY5" fmla="*/ 226381 h 968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5522" h="968366">
                <a:moveTo>
                  <a:pt x="452761" y="0"/>
                </a:moveTo>
                <a:lnTo>
                  <a:pt x="905522" y="226381"/>
                </a:lnTo>
                <a:lnTo>
                  <a:pt x="905522" y="741986"/>
                </a:lnTo>
                <a:lnTo>
                  <a:pt x="452761" y="968366"/>
                </a:lnTo>
                <a:lnTo>
                  <a:pt x="0" y="741986"/>
                </a:lnTo>
                <a:lnTo>
                  <a:pt x="0" y="226381"/>
                </a:lnTo>
                <a:close/>
              </a:path>
            </a:pathLst>
          </a:custGeom>
          <a:solidFill>
            <a:schemeClr val="bg1"/>
          </a:solidFill>
          <a:ln w="12700" cap="flat" cmpd="sng" algn="ctr">
            <a:noFill/>
            <a:prstDash val="solid"/>
            <a:miter lim="800000"/>
          </a:ln>
          <a:effectLst/>
        </p:spPr>
        <p:txBody>
          <a:bodyPr lIns="0" tIns="0" rIns="0" bIns="0" anchor="ctr"/>
          <a:lstStyle/>
          <a:p>
            <a:pPr algn="ctr">
              <a:defRPr/>
            </a:pPr>
            <a:r>
              <a:rPr lang="en-US" altLang="zh-CN" sz="1400" b="1" kern="0" dirty="0" smtClean="0">
                <a:solidFill>
                  <a:srgbClr val="282728"/>
                </a:solidFill>
                <a:latin typeface="微软雅黑" panose="020B0503020204020204" pitchFamily="34" charset="-122"/>
                <a:ea typeface="微软雅黑" panose="020B0503020204020204" pitchFamily="34" charset="-122"/>
                <a:cs typeface="Arial" panose="020B0604020202020204" pitchFamily="34" charset="0"/>
              </a:rPr>
              <a:t>8</a:t>
            </a:r>
            <a:endParaRPr lang="zh-CN" altLang="en-US" sz="1400" b="1" kern="0" dirty="0">
              <a:solidFill>
                <a:srgbClr val="282728"/>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4" name="任意多边形 23"/>
          <p:cNvSpPr/>
          <p:nvPr/>
        </p:nvSpPr>
        <p:spPr>
          <a:xfrm>
            <a:off x="8136022" y="3853538"/>
            <a:ext cx="463666" cy="480465"/>
          </a:xfrm>
          <a:custGeom>
            <a:avLst/>
            <a:gdLst>
              <a:gd name="connsiteX0" fmla="*/ 452761 w 905522"/>
              <a:gd name="connsiteY0" fmla="*/ 0 h 968366"/>
              <a:gd name="connsiteX1" fmla="*/ 905522 w 905522"/>
              <a:gd name="connsiteY1" fmla="*/ 226381 h 968366"/>
              <a:gd name="connsiteX2" fmla="*/ 905522 w 905522"/>
              <a:gd name="connsiteY2" fmla="*/ 741986 h 968366"/>
              <a:gd name="connsiteX3" fmla="*/ 452761 w 905522"/>
              <a:gd name="connsiteY3" fmla="*/ 968366 h 968366"/>
              <a:gd name="connsiteX4" fmla="*/ 0 w 905522"/>
              <a:gd name="connsiteY4" fmla="*/ 741986 h 968366"/>
              <a:gd name="connsiteX5" fmla="*/ 0 w 905522"/>
              <a:gd name="connsiteY5" fmla="*/ 226381 h 968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5522" h="968366">
                <a:moveTo>
                  <a:pt x="452761" y="0"/>
                </a:moveTo>
                <a:lnTo>
                  <a:pt x="905522" y="226381"/>
                </a:lnTo>
                <a:lnTo>
                  <a:pt x="905522" y="741986"/>
                </a:lnTo>
                <a:lnTo>
                  <a:pt x="452761" y="968366"/>
                </a:lnTo>
                <a:lnTo>
                  <a:pt x="0" y="741986"/>
                </a:lnTo>
                <a:lnTo>
                  <a:pt x="0" y="226381"/>
                </a:lnTo>
                <a:close/>
              </a:path>
            </a:pathLst>
          </a:custGeom>
          <a:solidFill>
            <a:schemeClr val="bg1"/>
          </a:solidFill>
          <a:ln w="12700" cap="flat" cmpd="sng" algn="ctr">
            <a:noFill/>
            <a:prstDash val="solid"/>
            <a:miter lim="800000"/>
          </a:ln>
          <a:effectLst/>
        </p:spPr>
        <p:txBody>
          <a:bodyPr lIns="0" tIns="0" rIns="0" bIns="0" anchor="ctr"/>
          <a:lstStyle/>
          <a:p>
            <a:pPr algn="ctr">
              <a:defRPr/>
            </a:pPr>
            <a:r>
              <a:rPr lang="en-US" altLang="zh-CN" sz="1400" b="1" kern="0" dirty="0" smtClean="0">
                <a:solidFill>
                  <a:srgbClr val="282728"/>
                </a:solidFill>
                <a:latin typeface="微软雅黑" panose="020B0503020204020204" pitchFamily="34" charset="-122"/>
                <a:ea typeface="微软雅黑" panose="020B0503020204020204" pitchFamily="34" charset="-122"/>
                <a:cs typeface="Arial" panose="020B0604020202020204" pitchFamily="34" charset="0"/>
              </a:rPr>
              <a:t>10</a:t>
            </a:r>
            <a:endParaRPr lang="zh-CN" altLang="en-US" sz="1400" b="1" kern="0" dirty="0">
              <a:solidFill>
                <a:srgbClr val="282728"/>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5" name="任意多边形 24"/>
          <p:cNvSpPr/>
          <p:nvPr/>
        </p:nvSpPr>
        <p:spPr>
          <a:xfrm>
            <a:off x="9627378" y="3864427"/>
            <a:ext cx="463666" cy="480465"/>
          </a:xfrm>
          <a:custGeom>
            <a:avLst/>
            <a:gdLst>
              <a:gd name="connsiteX0" fmla="*/ 452761 w 905522"/>
              <a:gd name="connsiteY0" fmla="*/ 0 h 968366"/>
              <a:gd name="connsiteX1" fmla="*/ 905522 w 905522"/>
              <a:gd name="connsiteY1" fmla="*/ 226381 h 968366"/>
              <a:gd name="connsiteX2" fmla="*/ 905522 w 905522"/>
              <a:gd name="connsiteY2" fmla="*/ 741986 h 968366"/>
              <a:gd name="connsiteX3" fmla="*/ 452761 w 905522"/>
              <a:gd name="connsiteY3" fmla="*/ 968366 h 968366"/>
              <a:gd name="connsiteX4" fmla="*/ 0 w 905522"/>
              <a:gd name="connsiteY4" fmla="*/ 741986 h 968366"/>
              <a:gd name="connsiteX5" fmla="*/ 0 w 905522"/>
              <a:gd name="connsiteY5" fmla="*/ 226381 h 968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5522" h="968366">
                <a:moveTo>
                  <a:pt x="452761" y="0"/>
                </a:moveTo>
                <a:lnTo>
                  <a:pt x="905522" y="226381"/>
                </a:lnTo>
                <a:lnTo>
                  <a:pt x="905522" y="741986"/>
                </a:lnTo>
                <a:lnTo>
                  <a:pt x="452761" y="968366"/>
                </a:lnTo>
                <a:lnTo>
                  <a:pt x="0" y="741986"/>
                </a:lnTo>
                <a:lnTo>
                  <a:pt x="0" y="226381"/>
                </a:lnTo>
                <a:close/>
              </a:path>
            </a:pathLst>
          </a:custGeom>
          <a:solidFill>
            <a:schemeClr val="bg1"/>
          </a:solidFill>
          <a:ln w="12700" cap="flat" cmpd="sng" algn="ctr">
            <a:noFill/>
            <a:prstDash val="solid"/>
            <a:miter lim="800000"/>
          </a:ln>
          <a:effectLst/>
        </p:spPr>
        <p:txBody>
          <a:bodyPr lIns="0" tIns="0" rIns="0" bIns="0" anchor="ctr"/>
          <a:lstStyle/>
          <a:p>
            <a:pPr algn="ctr">
              <a:defRPr/>
            </a:pPr>
            <a:r>
              <a:rPr lang="en-US" altLang="zh-CN" sz="1400" b="1" kern="0" dirty="0" smtClean="0">
                <a:solidFill>
                  <a:srgbClr val="282728"/>
                </a:solidFill>
                <a:latin typeface="微软雅黑" panose="020B0503020204020204" pitchFamily="34" charset="-122"/>
                <a:ea typeface="微软雅黑" panose="020B0503020204020204" pitchFamily="34" charset="-122"/>
                <a:cs typeface="Arial" panose="020B0604020202020204" pitchFamily="34" charset="0"/>
              </a:rPr>
              <a:t>12</a:t>
            </a:r>
            <a:endParaRPr lang="zh-CN" altLang="en-US" sz="1400" b="1" kern="0" dirty="0">
              <a:solidFill>
                <a:srgbClr val="282728"/>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7" name="任意多边形 26"/>
          <p:cNvSpPr/>
          <p:nvPr/>
        </p:nvSpPr>
        <p:spPr>
          <a:xfrm>
            <a:off x="10204783" y="3283420"/>
            <a:ext cx="452326" cy="488592"/>
          </a:xfrm>
          <a:custGeom>
            <a:avLst/>
            <a:gdLst>
              <a:gd name="connsiteX0" fmla="*/ 452761 w 905522"/>
              <a:gd name="connsiteY0" fmla="*/ 0 h 968365"/>
              <a:gd name="connsiteX1" fmla="*/ 905522 w 905522"/>
              <a:gd name="connsiteY1" fmla="*/ 226381 h 968365"/>
              <a:gd name="connsiteX2" fmla="*/ 905522 w 905522"/>
              <a:gd name="connsiteY2" fmla="*/ 741985 h 968365"/>
              <a:gd name="connsiteX3" fmla="*/ 452761 w 905522"/>
              <a:gd name="connsiteY3" fmla="*/ 968365 h 968365"/>
              <a:gd name="connsiteX4" fmla="*/ 0 w 905522"/>
              <a:gd name="connsiteY4" fmla="*/ 741985 h 968365"/>
              <a:gd name="connsiteX5" fmla="*/ 0 w 905522"/>
              <a:gd name="connsiteY5" fmla="*/ 226381 h 968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5522" h="968365">
                <a:moveTo>
                  <a:pt x="452761" y="0"/>
                </a:moveTo>
                <a:lnTo>
                  <a:pt x="905522" y="226381"/>
                </a:lnTo>
                <a:lnTo>
                  <a:pt x="905522" y="741985"/>
                </a:lnTo>
                <a:lnTo>
                  <a:pt x="452761" y="968365"/>
                </a:lnTo>
                <a:lnTo>
                  <a:pt x="0" y="741985"/>
                </a:lnTo>
                <a:lnTo>
                  <a:pt x="0" y="226381"/>
                </a:lnTo>
                <a:close/>
              </a:path>
            </a:pathLst>
          </a:custGeom>
          <a:solidFill>
            <a:srgbClr val="E5B704"/>
          </a:solidFill>
          <a:ln w="12700" cap="flat" cmpd="sng" algn="ctr">
            <a:noFill/>
            <a:prstDash val="solid"/>
            <a:miter lim="800000"/>
          </a:ln>
          <a:effectLst/>
        </p:spPr>
        <p:txBody>
          <a:bodyPr lIns="0" tIns="0" rIns="0" bIns="0" anchor="ctr"/>
          <a:lstStyle/>
          <a:p>
            <a:pPr algn="ctr">
              <a:defRPr/>
            </a:pPr>
            <a:r>
              <a:rPr lang="en-US" altLang="zh-CN" sz="1400" b="1" kern="0" dirty="0" smtClean="0">
                <a:solidFill>
                  <a:srgbClr val="282728"/>
                </a:solidFill>
                <a:latin typeface="微软雅黑" panose="020B0503020204020204" pitchFamily="34" charset="-122"/>
                <a:ea typeface="微软雅黑" panose="020B0503020204020204" pitchFamily="34" charset="-122"/>
                <a:cs typeface="Arial" panose="020B0604020202020204" pitchFamily="34" charset="0"/>
              </a:rPr>
              <a:t>13</a:t>
            </a:r>
            <a:endParaRPr lang="zh-CN" altLang="en-US" sz="1400" b="1" kern="0" dirty="0">
              <a:solidFill>
                <a:srgbClr val="282728"/>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8" name="矩形 27"/>
          <p:cNvSpPr/>
          <p:nvPr/>
        </p:nvSpPr>
        <p:spPr>
          <a:xfrm>
            <a:off x="6890867" y="2610248"/>
            <a:ext cx="1273417" cy="646331"/>
          </a:xfrm>
          <a:prstGeom prst="rect">
            <a:avLst/>
          </a:prstGeom>
        </p:spPr>
        <p:txBody>
          <a:bodyPr wrap="square">
            <a:spAutoFit/>
          </a:bodyPr>
          <a:lstStyle/>
          <a:p>
            <a:pPr algn="r">
              <a:lnSpc>
                <a:spcPct val="150000"/>
              </a:lnSpc>
            </a:pPr>
            <a:r>
              <a:rPr lang="zh-CN" altLang="en-US" sz="1200" dirty="0" smtClean="0">
                <a:solidFill>
                  <a:srgbClr val="E5B704"/>
                </a:solidFill>
                <a:latin typeface="微软雅黑" panose="020B0503020204020204" pitchFamily="34" charset="-122"/>
                <a:ea typeface="微软雅黑" panose="020B0503020204020204" pitchFamily="34" charset="-122"/>
              </a:rPr>
              <a:t>海关化验</a:t>
            </a:r>
            <a:r>
              <a:rPr lang="en-US" altLang="zh-CN" sz="1200" dirty="0" smtClean="0">
                <a:solidFill>
                  <a:srgbClr val="E5B704"/>
                </a:solidFill>
                <a:latin typeface="微软雅黑" panose="020B0503020204020204" pitchFamily="34" charset="-122"/>
                <a:ea typeface="微软雅黑" panose="020B0503020204020204" pitchFamily="34" charset="-122"/>
              </a:rPr>
              <a:t>/</a:t>
            </a:r>
            <a:r>
              <a:rPr lang="zh-CN" altLang="en-US" sz="1200" dirty="0" smtClean="0">
                <a:solidFill>
                  <a:srgbClr val="E5B704"/>
                </a:solidFill>
                <a:latin typeface="微软雅黑" panose="020B0503020204020204" pitchFamily="34" charset="-122"/>
                <a:ea typeface="微软雅黑" panose="020B0503020204020204" pitchFamily="34" charset="-122"/>
              </a:rPr>
              <a:t>检验期间告知书</a:t>
            </a:r>
            <a:endParaRPr lang="en-US" altLang="zh-CN" sz="1200" dirty="0">
              <a:solidFill>
                <a:srgbClr val="E5B704"/>
              </a:solidFill>
              <a:latin typeface="微软雅黑" panose="020B0503020204020204" pitchFamily="34" charset="-122"/>
              <a:ea typeface="微软雅黑" panose="020B0503020204020204" pitchFamily="34" charset="-122"/>
            </a:endParaRPr>
          </a:p>
        </p:txBody>
      </p:sp>
      <p:sp>
        <p:nvSpPr>
          <p:cNvPr id="29" name="矩形 28"/>
          <p:cNvSpPr/>
          <p:nvPr/>
        </p:nvSpPr>
        <p:spPr>
          <a:xfrm>
            <a:off x="3723122" y="2751762"/>
            <a:ext cx="1621761" cy="369332"/>
          </a:xfrm>
          <a:prstGeom prst="rect">
            <a:avLst/>
          </a:prstGeom>
        </p:spPr>
        <p:txBody>
          <a:bodyPr wrap="square">
            <a:spAutoFit/>
          </a:bodyPr>
          <a:lstStyle/>
          <a:p>
            <a:pPr algn="r">
              <a:lnSpc>
                <a:spcPct val="150000"/>
              </a:lnSpc>
            </a:pPr>
            <a:r>
              <a:rPr lang="zh-CN" altLang="en-US" sz="1200" dirty="0" smtClean="0">
                <a:solidFill>
                  <a:srgbClr val="E5B704"/>
                </a:solidFill>
                <a:latin typeface="微软雅黑" panose="020B0503020204020204" pitchFamily="34" charset="-122"/>
                <a:ea typeface="微软雅黑" panose="020B0503020204020204" pitchFamily="34" charset="-122"/>
              </a:rPr>
              <a:t>海关协助查询通知书</a:t>
            </a:r>
            <a:endParaRPr lang="en-US" altLang="zh-CN" sz="1200" dirty="0">
              <a:solidFill>
                <a:srgbClr val="E5B704"/>
              </a:solidFill>
              <a:latin typeface="微软雅黑" panose="020B0503020204020204" pitchFamily="34" charset="-122"/>
              <a:ea typeface="微软雅黑" panose="020B0503020204020204" pitchFamily="34" charset="-122"/>
            </a:endParaRPr>
          </a:p>
        </p:txBody>
      </p:sp>
      <p:sp>
        <p:nvSpPr>
          <p:cNvPr id="30" name="矩形 29"/>
          <p:cNvSpPr/>
          <p:nvPr/>
        </p:nvSpPr>
        <p:spPr>
          <a:xfrm>
            <a:off x="4474028" y="4352730"/>
            <a:ext cx="1817916" cy="369332"/>
          </a:xfrm>
          <a:prstGeom prst="rect">
            <a:avLst/>
          </a:prstGeom>
        </p:spPr>
        <p:txBody>
          <a:bodyPr wrap="square">
            <a:spAutoFit/>
          </a:bodyPr>
          <a:lstStyle/>
          <a:p>
            <a:pPr algn="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海关查封</a:t>
            </a:r>
            <a:r>
              <a:rPr lang="en-US" altLang="zh-CN" sz="1200" dirty="0" smtClean="0">
                <a:solidFill>
                  <a:schemeClr val="bg1"/>
                </a:solidFill>
                <a:latin typeface="微软雅黑" panose="020B0503020204020204" pitchFamily="34" charset="-122"/>
                <a:ea typeface="微软雅黑" panose="020B0503020204020204" pitchFamily="34" charset="-122"/>
              </a:rPr>
              <a:t>/</a:t>
            </a:r>
            <a:r>
              <a:rPr lang="zh-CN" altLang="en-US" sz="1200" dirty="0" smtClean="0">
                <a:solidFill>
                  <a:schemeClr val="bg1"/>
                </a:solidFill>
                <a:latin typeface="微软雅黑" panose="020B0503020204020204" pitchFamily="34" charset="-122"/>
                <a:ea typeface="微软雅黑" panose="020B0503020204020204" pitchFamily="34" charset="-122"/>
              </a:rPr>
              <a:t>扣押现场笔录</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31" name="矩形 30"/>
          <p:cNvSpPr/>
          <p:nvPr/>
        </p:nvSpPr>
        <p:spPr>
          <a:xfrm>
            <a:off x="6248400" y="4352730"/>
            <a:ext cx="1295400" cy="646331"/>
          </a:xfrm>
          <a:prstGeom prst="rect">
            <a:avLst/>
          </a:prstGeom>
        </p:spPr>
        <p:txBody>
          <a:bodyPr wrap="square">
            <a:spAutoFit/>
          </a:bodyPr>
          <a:lstStyle/>
          <a:p>
            <a:pPr algn="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海关延长查封</a:t>
            </a:r>
            <a:r>
              <a:rPr lang="en-US" altLang="zh-CN" sz="1200" dirty="0" smtClean="0">
                <a:solidFill>
                  <a:schemeClr val="bg1"/>
                </a:solidFill>
                <a:latin typeface="微软雅黑" panose="020B0503020204020204" pitchFamily="34" charset="-122"/>
                <a:ea typeface="微软雅黑" panose="020B0503020204020204" pitchFamily="34" charset="-122"/>
              </a:rPr>
              <a:t>/</a:t>
            </a:r>
            <a:r>
              <a:rPr lang="zh-CN" altLang="en-US" sz="1200" dirty="0" smtClean="0">
                <a:solidFill>
                  <a:schemeClr val="bg1"/>
                </a:solidFill>
                <a:latin typeface="微软雅黑" panose="020B0503020204020204" pitchFamily="34" charset="-122"/>
                <a:ea typeface="微软雅黑" panose="020B0503020204020204" pitchFamily="34" charset="-122"/>
              </a:rPr>
              <a:t>扣押期限决定书</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32" name="矩形 31"/>
          <p:cNvSpPr/>
          <p:nvPr/>
        </p:nvSpPr>
        <p:spPr>
          <a:xfrm>
            <a:off x="7805057" y="4352730"/>
            <a:ext cx="1099457" cy="646331"/>
          </a:xfrm>
          <a:prstGeom prst="rect">
            <a:avLst/>
          </a:prstGeom>
        </p:spPr>
        <p:txBody>
          <a:bodyPr wrap="square">
            <a:spAutoFit/>
          </a:bodyPr>
          <a:lstStyle/>
          <a:p>
            <a:pPr algn="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海关解除查封</a:t>
            </a:r>
            <a:r>
              <a:rPr lang="en-US" altLang="zh-CN" sz="1200" dirty="0" smtClean="0">
                <a:solidFill>
                  <a:schemeClr val="bg1"/>
                </a:solidFill>
                <a:latin typeface="微软雅黑" panose="020B0503020204020204" pitchFamily="34" charset="-122"/>
                <a:ea typeface="微软雅黑" panose="020B0503020204020204" pitchFamily="34" charset="-122"/>
              </a:rPr>
              <a:t>/</a:t>
            </a:r>
            <a:r>
              <a:rPr lang="zh-CN" altLang="en-US" sz="1200" dirty="0" smtClean="0">
                <a:solidFill>
                  <a:schemeClr val="bg1"/>
                </a:solidFill>
                <a:latin typeface="微软雅黑" panose="020B0503020204020204" pitchFamily="34" charset="-122"/>
                <a:ea typeface="微软雅黑" panose="020B0503020204020204" pitchFamily="34" charset="-122"/>
              </a:rPr>
              <a:t>扣押通知</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33" name="矩形 32"/>
          <p:cNvSpPr/>
          <p:nvPr/>
        </p:nvSpPr>
        <p:spPr>
          <a:xfrm>
            <a:off x="9078686" y="4352730"/>
            <a:ext cx="1418894" cy="369332"/>
          </a:xfrm>
          <a:prstGeom prst="rect">
            <a:avLst/>
          </a:prstGeom>
        </p:spPr>
        <p:txBody>
          <a:bodyPr wrap="square">
            <a:spAutoFit/>
          </a:bodyPr>
          <a:lstStyle/>
          <a:p>
            <a:pPr algn="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海关稽查结论</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34" name="矩形 33"/>
          <p:cNvSpPr/>
          <p:nvPr/>
        </p:nvSpPr>
        <p:spPr>
          <a:xfrm>
            <a:off x="9751305" y="2773533"/>
            <a:ext cx="1177951" cy="369332"/>
          </a:xfrm>
          <a:prstGeom prst="rect">
            <a:avLst/>
          </a:prstGeom>
        </p:spPr>
        <p:txBody>
          <a:bodyPr wrap="square">
            <a:spAutoFit/>
          </a:bodyPr>
          <a:lstStyle/>
          <a:p>
            <a:pPr algn="r">
              <a:lnSpc>
                <a:spcPct val="150000"/>
              </a:lnSpc>
            </a:pPr>
            <a:r>
              <a:rPr lang="zh-CN" altLang="en-US" sz="1200" dirty="0" smtClean="0">
                <a:solidFill>
                  <a:srgbClr val="E5B704"/>
                </a:solidFill>
                <a:latin typeface="微软雅黑" panose="020B0503020204020204" pitchFamily="34" charset="-122"/>
                <a:ea typeface="微软雅黑" panose="020B0503020204020204" pitchFamily="34" charset="-122"/>
              </a:rPr>
              <a:t>主动披露报告</a:t>
            </a:r>
            <a:endParaRPr lang="en-US" altLang="zh-CN" sz="1200" dirty="0">
              <a:solidFill>
                <a:srgbClr val="E5B704"/>
              </a:solidFill>
              <a:latin typeface="微软雅黑" panose="020B0503020204020204" pitchFamily="34" charset="-122"/>
              <a:ea typeface="微软雅黑" panose="020B0503020204020204" pitchFamily="34" charset="-122"/>
            </a:endParaRPr>
          </a:p>
        </p:txBody>
      </p:sp>
      <p:sp>
        <p:nvSpPr>
          <p:cNvPr id="35" name="矩形 34"/>
          <p:cNvSpPr/>
          <p:nvPr/>
        </p:nvSpPr>
        <p:spPr>
          <a:xfrm>
            <a:off x="8229810" y="2773533"/>
            <a:ext cx="1599989" cy="369332"/>
          </a:xfrm>
          <a:prstGeom prst="rect">
            <a:avLst/>
          </a:prstGeom>
        </p:spPr>
        <p:txBody>
          <a:bodyPr wrap="square">
            <a:spAutoFit/>
          </a:bodyPr>
          <a:lstStyle/>
          <a:p>
            <a:pPr algn="r">
              <a:lnSpc>
                <a:spcPct val="150000"/>
              </a:lnSpc>
            </a:pPr>
            <a:r>
              <a:rPr lang="zh-CN" altLang="en-US" sz="1200" dirty="0" smtClean="0">
                <a:solidFill>
                  <a:srgbClr val="E5B704"/>
                </a:solidFill>
                <a:latin typeface="微软雅黑" panose="020B0503020204020204" pitchFamily="34" charset="-122"/>
                <a:ea typeface="微软雅黑" panose="020B0503020204020204" pitchFamily="34" charset="-122"/>
              </a:rPr>
              <a:t>海关限期改正通知书</a:t>
            </a:r>
            <a:endParaRPr lang="en-US" altLang="zh-CN" sz="1200" dirty="0">
              <a:solidFill>
                <a:srgbClr val="E5B704"/>
              </a:solidFill>
              <a:latin typeface="微软雅黑" panose="020B0503020204020204" pitchFamily="34" charset="-122"/>
              <a:ea typeface="微软雅黑" panose="020B0503020204020204" pitchFamily="34" charset="-122"/>
            </a:endParaRPr>
          </a:p>
        </p:txBody>
      </p:sp>
      <p:sp>
        <p:nvSpPr>
          <p:cNvPr id="36" name="矩形 35"/>
          <p:cNvSpPr/>
          <p:nvPr/>
        </p:nvSpPr>
        <p:spPr>
          <a:xfrm>
            <a:off x="1730828" y="1479007"/>
            <a:ext cx="8763000" cy="954107"/>
          </a:xfrm>
          <a:prstGeom prst="rect">
            <a:avLst/>
          </a:prstGeom>
        </p:spPr>
        <p:txBody>
          <a:bodyPr wrap="square">
            <a:spAutoFit/>
          </a:bodyPr>
          <a:lstStyle/>
          <a:p>
            <a:r>
              <a:rPr lang="zh-CN" altLang="en-US" sz="1400" dirty="0" smtClean="0">
                <a:solidFill>
                  <a:schemeClr val="accent4"/>
                </a:solidFill>
              </a:rPr>
              <a:t>        为便于</a:t>
            </a:r>
            <a:r>
              <a:rPr lang="en-US" altLang="zh-CN" sz="1400" dirty="0" smtClean="0">
                <a:solidFill>
                  <a:schemeClr val="accent4"/>
                </a:solidFill>
              </a:rPr>
              <a:t>《〈</a:t>
            </a:r>
            <a:r>
              <a:rPr lang="zh-CN" altLang="en-US" sz="1400" dirty="0" smtClean="0">
                <a:solidFill>
                  <a:schemeClr val="accent4"/>
                </a:solidFill>
              </a:rPr>
              <a:t>中华人民共和国海关稽查条例</a:t>
            </a:r>
            <a:r>
              <a:rPr lang="en-US" altLang="zh-CN" sz="1400" dirty="0" smtClean="0">
                <a:solidFill>
                  <a:schemeClr val="accent4"/>
                </a:solidFill>
              </a:rPr>
              <a:t>〉</a:t>
            </a:r>
            <a:r>
              <a:rPr lang="zh-CN" altLang="en-US" sz="1400" dirty="0" smtClean="0">
                <a:solidFill>
                  <a:schemeClr val="accent4"/>
                </a:solidFill>
              </a:rPr>
              <a:t>实施办法</a:t>
            </a:r>
            <a:r>
              <a:rPr lang="en-US" altLang="zh-CN" sz="1400" dirty="0" smtClean="0">
                <a:solidFill>
                  <a:schemeClr val="accent4"/>
                </a:solidFill>
              </a:rPr>
              <a:t>》</a:t>
            </a:r>
            <a:r>
              <a:rPr lang="zh-CN" altLang="en-US" sz="1400" dirty="0" smtClean="0">
                <a:solidFill>
                  <a:schemeClr val="accent4"/>
                </a:solidFill>
              </a:rPr>
              <a:t>（海关总署令第</a:t>
            </a:r>
            <a:r>
              <a:rPr lang="en-US" altLang="zh-CN" sz="1400" dirty="0" smtClean="0">
                <a:solidFill>
                  <a:schemeClr val="accent4"/>
                </a:solidFill>
              </a:rPr>
              <a:t>230</a:t>
            </a:r>
            <a:r>
              <a:rPr lang="zh-CN" altLang="en-US" sz="1400" dirty="0" smtClean="0">
                <a:solidFill>
                  <a:schemeClr val="accent4"/>
                </a:solidFill>
              </a:rPr>
              <a:t>号）的执行和操作，现将该办法执行过程中涉及的法律文书予以公布，自</a:t>
            </a:r>
            <a:r>
              <a:rPr lang="en-US" altLang="zh-CN" sz="1400" dirty="0" smtClean="0">
                <a:solidFill>
                  <a:schemeClr val="accent4"/>
                </a:solidFill>
              </a:rPr>
              <a:t>2016</a:t>
            </a:r>
            <a:r>
              <a:rPr lang="zh-CN" altLang="en-US" sz="1400" dirty="0" smtClean="0">
                <a:solidFill>
                  <a:schemeClr val="accent4"/>
                </a:solidFill>
              </a:rPr>
              <a:t>年</a:t>
            </a:r>
            <a:r>
              <a:rPr lang="en-US" altLang="zh-CN" sz="1400" dirty="0" smtClean="0">
                <a:solidFill>
                  <a:schemeClr val="accent4"/>
                </a:solidFill>
              </a:rPr>
              <a:t>11</a:t>
            </a:r>
            <a:r>
              <a:rPr lang="zh-CN" altLang="en-US" sz="1400" dirty="0" smtClean="0">
                <a:solidFill>
                  <a:schemeClr val="accent4"/>
                </a:solidFill>
              </a:rPr>
              <a:t>月</a:t>
            </a:r>
            <a:r>
              <a:rPr lang="en-US" altLang="zh-CN" sz="1400" dirty="0" smtClean="0">
                <a:solidFill>
                  <a:schemeClr val="accent4"/>
                </a:solidFill>
              </a:rPr>
              <a:t>1</a:t>
            </a:r>
            <a:r>
              <a:rPr lang="zh-CN" altLang="en-US" sz="1400" dirty="0" smtClean="0">
                <a:solidFill>
                  <a:schemeClr val="accent4"/>
                </a:solidFill>
              </a:rPr>
              <a:t>日起施行。</a:t>
            </a:r>
            <a:endParaRPr lang="en-US" altLang="zh-CN" sz="1400" dirty="0" smtClean="0">
              <a:solidFill>
                <a:schemeClr val="accent4"/>
              </a:solidFill>
            </a:endParaRPr>
          </a:p>
          <a:p>
            <a:endParaRPr lang="zh-CN" altLang="en-US" sz="1400" dirty="0" smtClean="0">
              <a:solidFill>
                <a:schemeClr val="accent4"/>
              </a:solidFill>
            </a:endParaRPr>
          </a:p>
          <a:p>
            <a:r>
              <a:rPr lang="zh-CN" altLang="en-US" sz="1400" dirty="0" smtClean="0">
                <a:solidFill>
                  <a:schemeClr val="accent4"/>
                </a:solidFill>
              </a:rPr>
              <a:t>　   特此公告。</a:t>
            </a:r>
            <a:endParaRPr lang="zh-CN" altLang="en-US" sz="1400" dirty="0">
              <a:solidFill>
                <a:schemeClr val="accent4"/>
              </a:solidFill>
            </a:endParaRPr>
          </a:p>
        </p:txBody>
      </p:sp>
      <p:sp>
        <p:nvSpPr>
          <p:cNvPr id="37" name="矩形 36"/>
          <p:cNvSpPr/>
          <p:nvPr/>
        </p:nvSpPr>
        <p:spPr>
          <a:xfrm>
            <a:off x="1458686" y="5267235"/>
            <a:ext cx="9514113" cy="800219"/>
          </a:xfrm>
          <a:prstGeom prst="rect">
            <a:avLst/>
          </a:prstGeom>
        </p:spPr>
        <p:txBody>
          <a:bodyPr wrap="square">
            <a:spAutoFit/>
          </a:bodyPr>
          <a:lstStyle/>
          <a:p>
            <a:pPr algn="r"/>
            <a:r>
              <a:rPr lang="zh-CN" altLang="en-US" sz="1400" dirty="0" smtClean="0">
                <a:solidFill>
                  <a:schemeClr val="accent4"/>
                </a:solidFill>
              </a:rPr>
              <a:t>海关总署</a:t>
            </a:r>
          </a:p>
          <a:p>
            <a:pPr algn="r"/>
            <a:r>
              <a:rPr lang="en-US" altLang="zh-CN" sz="1400" dirty="0" smtClean="0">
                <a:solidFill>
                  <a:schemeClr val="accent4"/>
                </a:solidFill>
              </a:rPr>
              <a:t>2016</a:t>
            </a:r>
            <a:r>
              <a:rPr lang="zh-CN" altLang="en-US" sz="1400" dirty="0" smtClean="0">
                <a:solidFill>
                  <a:schemeClr val="accent4"/>
                </a:solidFill>
              </a:rPr>
              <a:t>年</a:t>
            </a:r>
            <a:r>
              <a:rPr lang="en-US" altLang="zh-CN" sz="1400" dirty="0" smtClean="0">
                <a:solidFill>
                  <a:schemeClr val="accent4"/>
                </a:solidFill>
              </a:rPr>
              <a:t>10</a:t>
            </a:r>
            <a:r>
              <a:rPr lang="zh-CN" altLang="en-US" sz="1400" dirty="0" smtClean="0">
                <a:solidFill>
                  <a:schemeClr val="accent4"/>
                </a:solidFill>
              </a:rPr>
              <a:t>月</a:t>
            </a:r>
            <a:r>
              <a:rPr lang="en-US" altLang="zh-CN" sz="1400" dirty="0" smtClean="0">
                <a:solidFill>
                  <a:schemeClr val="accent4"/>
                </a:solidFill>
              </a:rPr>
              <a:t>28</a:t>
            </a:r>
            <a:r>
              <a:rPr lang="zh-CN" altLang="en-US" sz="1400" dirty="0" smtClean="0">
                <a:solidFill>
                  <a:schemeClr val="accent4"/>
                </a:solidFill>
              </a:rPr>
              <a:t>日</a:t>
            </a:r>
          </a:p>
          <a:p>
            <a:r>
              <a:rPr lang="zh-CN" altLang="en-US" dirty="0" smtClean="0">
                <a:hlinkClick r:id="rId3" action="ppaction://hlinkfile"/>
              </a:rPr>
              <a:t>附件下载链接</a:t>
            </a:r>
            <a:r>
              <a:rPr lang="en-US" altLang="zh-CN" dirty="0" smtClean="0">
                <a:hlinkClick r:id="rId3" action="ppaction://hlinkfile"/>
              </a:rPr>
              <a:t>.rar </a:t>
            </a:r>
            <a:endParaRPr lang="zh-CN" altLang="en-US" dirty="0"/>
          </a:p>
        </p:txBody>
      </p:sp>
      <p:sp>
        <p:nvSpPr>
          <p:cNvPr id="38" name="椭圆 37"/>
          <p:cNvSpPr/>
          <p:nvPr/>
        </p:nvSpPr>
        <p:spPr>
          <a:xfrm>
            <a:off x="10984601" y="623193"/>
            <a:ext cx="688975" cy="688975"/>
          </a:xfrm>
          <a:prstGeom prst="ellipse">
            <a:avLst/>
          </a:prstGeom>
          <a:solidFill>
            <a:srgbClr val="E5B70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08000" tIns="0" rIns="0" bIns="0" anchor="ctr">
            <a:normAutofit/>
          </a:bodyPr>
          <a:lstStyle/>
          <a:p>
            <a:pPr algn="ctr">
              <a:defRPr/>
            </a:pPr>
            <a:r>
              <a:rPr lang="en-US" altLang="zh-CN" sz="2400" dirty="0" smtClean="0">
                <a:solidFill>
                  <a:srgbClr val="282728"/>
                </a:solidFill>
                <a:latin typeface="微软雅黑" panose="020B0503020204020204" pitchFamily="34" charset="-122"/>
                <a:ea typeface="微软雅黑" panose="020B0503020204020204" pitchFamily="34" charset="-122"/>
              </a:rPr>
              <a:t>05</a:t>
            </a:r>
            <a:endParaRPr lang="zh-CN" altLang="en-US" sz="2400" dirty="0">
              <a:solidFill>
                <a:srgbClr val="282728"/>
              </a:solidFill>
              <a:latin typeface="微软雅黑" panose="020B0503020204020204" pitchFamily="34" charset="-122"/>
              <a:ea typeface="微软雅黑" panose="020B0503020204020204" pitchFamily="34" charset="-122"/>
            </a:endParaRPr>
          </a:p>
        </p:txBody>
      </p:sp>
      <p:sp>
        <p:nvSpPr>
          <p:cNvPr id="39" name="椭圆 38"/>
          <p:cNvSpPr/>
          <p:nvPr/>
        </p:nvSpPr>
        <p:spPr>
          <a:xfrm>
            <a:off x="10886176" y="821630"/>
            <a:ext cx="288925" cy="290512"/>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40" name="椭圆 39"/>
          <p:cNvSpPr/>
          <p:nvPr/>
        </p:nvSpPr>
        <p:spPr>
          <a:xfrm>
            <a:off x="10911576" y="670818"/>
            <a:ext cx="168275" cy="168275"/>
          </a:xfrm>
          <a:prstGeom prst="ellipse">
            <a:avLst/>
          </a:prstGeom>
          <a:solidFill>
            <a:schemeClr val="bg1">
              <a:lumMod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圆角矩形 2"/>
          <p:cNvSpPr/>
          <p:nvPr/>
        </p:nvSpPr>
        <p:spPr>
          <a:xfrm>
            <a:off x="2617848" y="1219208"/>
            <a:ext cx="7016093" cy="891310"/>
          </a:xfrm>
          <a:prstGeom prst="roundRect">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矩形 3"/>
          <p:cNvSpPr/>
          <p:nvPr/>
        </p:nvSpPr>
        <p:spPr>
          <a:xfrm>
            <a:off x="3857036" y="1224947"/>
            <a:ext cx="5428487" cy="866524"/>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KSO_Shape"/>
          <p:cNvSpPr/>
          <p:nvPr/>
        </p:nvSpPr>
        <p:spPr>
          <a:xfrm>
            <a:off x="3014543" y="1455584"/>
            <a:ext cx="447411" cy="509355"/>
          </a:xfrm>
          <a:custGeom>
            <a:avLst/>
            <a:gdLst/>
            <a:ahLst/>
            <a:cxnLst/>
            <a:rect l="l" t="t" r="r" b="b"/>
            <a:pathLst>
              <a:path w="3132350" h="3959240">
                <a:moveTo>
                  <a:pt x="1005872" y="679617"/>
                </a:moveTo>
                <a:lnTo>
                  <a:pt x="1142879" y="679617"/>
                </a:lnTo>
                <a:lnTo>
                  <a:pt x="1142879" y="1011617"/>
                </a:lnTo>
                <a:lnTo>
                  <a:pt x="1474879" y="1011617"/>
                </a:lnTo>
                <a:lnTo>
                  <a:pt x="1474879" y="1148624"/>
                </a:lnTo>
                <a:lnTo>
                  <a:pt x="1142879" y="1148624"/>
                </a:lnTo>
                <a:lnTo>
                  <a:pt x="1142879" y="1480624"/>
                </a:lnTo>
                <a:lnTo>
                  <a:pt x="1005872" y="1480624"/>
                </a:lnTo>
                <a:lnTo>
                  <a:pt x="1005872" y="1148624"/>
                </a:lnTo>
                <a:lnTo>
                  <a:pt x="673872" y="1148624"/>
                </a:lnTo>
                <a:lnTo>
                  <a:pt x="673872" y="1011617"/>
                </a:lnTo>
                <a:lnTo>
                  <a:pt x="1005872" y="1011617"/>
                </a:lnTo>
                <a:close/>
                <a:moveTo>
                  <a:pt x="1080120" y="151325"/>
                </a:moveTo>
                <a:cubicBezTo>
                  <a:pt x="567161" y="151325"/>
                  <a:pt x="151325" y="567161"/>
                  <a:pt x="151325" y="1080120"/>
                </a:cubicBezTo>
                <a:cubicBezTo>
                  <a:pt x="151325" y="1593079"/>
                  <a:pt x="567161" y="2008915"/>
                  <a:pt x="1080120" y="2008915"/>
                </a:cubicBezTo>
                <a:cubicBezTo>
                  <a:pt x="1593079" y="2008915"/>
                  <a:pt x="2008915" y="1593079"/>
                  <a:pt x="2008915" y="1080120"/>
                </a:cubicBezTo>
                <a:cubicBezTo>
                  <a:pt x="2008915" y="567161"/>
                  <a:pt x="1593079" y="151325"/>
                  <a:pt x="1080120" y="151325"/>
                </a:cubicBezTo>
                <a:close/>
                <a:moveTo>
                  <a:pt x="1080120" y="0"/>
                </a:moveTo>
                <a:cubicBezTo>
                  <a:pt x="1676654" y="0"/>
                  <a:pt x="2160240" y="483586"/>
                  <a:pt x="2160240" y="1080120"/>
                </a:cubicBezTo>
                <a:cubicBezTo>
                  <a:pt x="2160240" y="1427165"/>
                  <a:pt x="1996568" y="1735982"/>
                  <a:pt x="1741553" y="1932755"/>
                </a:cubicBezTo>
                <a:lnTo>
                  <a:pt x="1967917" y="2284217"/>
                </a:lnTo>
                <a:lnTo>
                  <a:pt x="2037145" y="2234618"/>
                </a:lnTo>
                <a:cubicBezTo>
                  <a:pt x="2913254" y="2995439"/>
                  <a:pt x="3181132" y="3578954"/>
                  <a:pt x="3125302" y="3789029"/>
                </a:cubicBezTo>
                <a:cubicBezTo>
                  <a:pt x="3106500" y="3931371"/>
                  <a:pt x="2976322" y="3969409"/>
                  <a:pt x="2895645" y="3957062"/>
                </a:cubicBezTo>
                <a:cubicBezTo>
                  <a:pt x="2363446" y="3830214"/>
                  <a:pt x="1961795" y="2830323"/>
                  <a:pt x="1784689" y="2415489"/>
                </a:cubicBezTo>
                <a:lnTo>
                  <a:pt x="1850702" y="2368194"/>
                </a:lnTo>
                <a:lnTo>
                  <a:pt x="1622163" y="2013355"/>
                </a:lnTo>
                <a:cubicBezTo>
                  <a:pt x="1463260" y="2107083"/>
                  <a:pt x="1277898" y="2160240"/>
                  <a:pt x="1080120" y="2160240"/>
                </a:cubicBezTo>
                <a:cubicBezTo>
                  <a:pt x="483586" y="2160240"/>
                  <a:pt x="0" y="1676654"/>
                  <a:pt x="0" y="1080120"/>
                </a:cubicBezTo>
                <a:cubicBezTo>
                  <a:pt x="0" y="483586"/>
                  <a:pt x="483586" y="0"/>
                  <a:pt x="1080120" y="0"/>
                </a:cubicBezTo>
                <a:close/>
              </a:path>
            </a:pathLst>
          </a:custGeom>
          <a:solidFill>
            <a:srgbClr val="2827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en-US">
              <a:solidFill>
                <a:srgbClr val="FFFFFF"/>
              </a:solidFill>
            </a:endParaRPr>
          </a:p>
        </p:txBody>
      </p:sp>
      <p:sp>
        <p:nvSpPr>
          <p:cNvPr id="6" name="矩形 5"/>
          <p:cNvSpPr/>
          <p:nvPr/>
        </p:nvSpPr>
        <p:spPr>
          <a:xfrm>
            <a:off x="4151111" y="1439895"/>
            <a:ext cx="5025546" cy="461665"/>
          </a:xfrm>
          <a:prstGeom prst="rect">
            <a:avLst/>
          </a:prstGeom>
        </p:spPr>
        <p:txBody>
          <a:bodyPr wrap="square">
            <a:spAutoFit/>
          </a:bodyPr>
          <a:lstStyle/>
          <a:p>
            <a:r>
              <a:rPr lang="en-US" altLang="zh-CN" sz="2400" dirty="0" smtClean="0"/>
              <a:t>《</a:t>
            </a:r>
            <a:r>
              <a:rPr lang="zh-CN" altLang="en-US" sz="2400" dirty="0" smtClean="0"/>
              <a:t>临时注册登记证明</a:t>
            </a:r>
            <a:r>
              <a:rPr lang="en-US" altLang="zh-CN" sz="2400" dirty="0" smtClean="0"/>
              <a:t>》</a:t>
            </a:r>
            <a:r>
              <a:rPr lang="zh-CN" altLang="en-US" sz="2400" dirty="0" smtClean="0"/>
              <a:t>如何办理？</a:t>
            </a:r>
            <a:endParaRPr lang="zh-CN" altLang="en-US" sz="2400" dirty="0"/>
          </a:p>
        </p:txBody>
      </p:sp>
      <p:sp>
        <p:nvSpPr>
          <p:cNvPr id="8" name="矩形 7"/>
          <p:cNvSpPr/>
          <p:nvPr/>
        </p:nvSpPr>
        <p:spPr>
          <a:xfrm>
            <a:off x="2002972" y="2398770"/>
            <a:ext cx="8588828" cy="4124206"/>
          </a:xfrm>
          <a:prstGeom prst="rect">
            <a:avLst/>
          </a:prstGeom>
        </p:spPr>
        <p:txBody>
          <a:bodyPr wrap="square">
            <a:spAutoFit/>
          </a:bodyPr>
          <a:lstStyle/>
          <a:p>
            <a:pPr algn="ctr"/>
            <a:r>
              <a:rPr lang="zh-CN" altLang="en-US" sz="2800" b="1" dirty="0" smtClean="0">
                <a:solidFill>
                  <a:schemeClr val="accent4"/>
                </a:solidFill>
              </a:rPr>
              <a:t>办理临时注册登记</a:t>
            </a:r>
          </a:p>
          <a:p>
            <a:r>
              <a:rPr lang="zh-CN" altLang="en-US" b="1" dirty="0" smtClean="0">
                <a:solidFill>
                  <a:schemeClr val="accent1">
                    <a:lumMod val="60000"/>
                    <a:lumOff val="40000"/>
                  </a:schemeClr>
                </a:solidFill>
              </a:rPr>
              <a:t>        下列单位未取得对外贸易经营者备案登记表，按照国家有关规定需要从事非贸易性进出口活动的，应当办理临时注册登记手续：</a:t>
            </a:r>
            <a:endParaRPr lang="en-US" altLang="zh-CN" b="1" dirty="0" smtClean="0">
              <a:solidFill>
                <a:schemeClr val="accent1">
                  <a:lumMod val="60000"/>
                  <a:lumOff val="40000"/>
                </a:schemeClr>
              </a:solidFill>
            </a:endParaRPr>
          </a:p>
          <a:p>
            <a:r>
              <a:rPr lang="zh-CN" altLang="en-US" dirty="0" smtClean="0"/>
              <a:t/>
            </a:r>
            <a:br>
              <a:rPr lang="zh-CN" altLang="en-US" dirty="0" smtClean="0"/>
            </a:br>
            <a:r>
              <a:rPr lang="zh-CN" altLang="en-US" b="1" dirty="0" smtClean="0">
                <a:solidFill>
                  <a:schemeClr val="bg1"/>
                </a:solidFill>
              </a:rPr>
              <a:t>■境外企业、新闻、经贸机构、文化团体等依法在中国境内设立的常驻代表机构；    </a:t>
            </a:r>
            <a:endParaRPr lang="en-US" altLang="zh-CN" b="1" dirty="0" smtClean="0">
              <a:solidFill>
                <a:schemeClr val="bg1"/>
              </a:solidFill>
            </a:endParaRPr>
          </a:p>
          <a:p>
            <a:r>
              <a:rPr lang="zh-CN" altLang="en-US" b="1" dirty="0" smtClean="0">
                <a:solidFill>
                  <a:schemeClr val="bg1"/>
                </a:solidFill>
              </a:rPr>
              <a:t>■少量货样进出境的单位；</a:t>
            </a:r>
            <a:br>
              <a:rPr lang="zh-CN" altLang="en-US" b="1" dirty="0" smtClean="0">
                <a:solidFill>
                  <a:schemeClr val="bg1"/>
                </a:solidFill>
              </a:rPr>
            </a:br>
            <a:r>
              <a:rPr lang="zh-CN" altLang="en-US" b="1" dirty="0" smtClean="0">
                <a:solidFill>
                  <a:schemeClr val="bg1"/>
                </a:solidFill>
              </a:rPr>
              <a:t>■国家机关、学校、科研院所等组织机构；</a:t>
            </a:r>
            <a:br>
              <a:rPr lang="zh-CN" altLang="en-US" b="1" dirty="0" smtClean="0">
                <a:solidFill>
                  <a:schemeClr val="bg1"/>
                </a:solidFill>
              </a:rPr>
            </a:br>
            <a:r>
              <a:rPr lang="zh-CN" altLang="en-US" b="1" dirty="0" smtClean="0">
                <a:solidFill>
                  <a:schemeClr val="bg1"/>
                </a:solidFill>
              </a:rPr>
              <a:t>■临时接受捐赠、礼品、国际援助的单位；</a:t>
            </a:r>
            <a:br>
              <a:rPr lang="zh-CN" altLang="en-US" b="1" dirty="0" smtClean="0">
                <a:solidFill>
                  <a:schemeClr val="bg1"/>
                </a:solidFill>
              </a:rPr>
            </a:br>
            <a:r>
              <a:rPr lang="zh-CN" altLang="en-US" b="1" dirty="0" smtClean="0">
                <a:solidFill>
                  <a:schemeClr val="bg1"/>
                </a:solidFill>
              </a:rPr>
              <a:t>■其他可以从事非贸易性进出口活动的单位。</a:t>
            </a:r>
          </a:p>
          <a:p>
            <a:r>
              <a:rPr lang="zh-CN" altLang="en-US" b="1" dirty="0" smtClean="0"/>
              <a:t/>
            </a:r>
            <a:br>
              <a:rPr lang="zh-CN" altLang="en-US" b="1" dirty="0" smtClean="0"/>
            </a:br>
            <a:endParaRPr lang="zh-CN" altLang="en-US" dirty="0" smtClean="0"/>
          </a:p>
          <a:p>
            <a:r>
              <a:rPr lang="zh-CN" altLang="en-US" dirty="0" smtClean="0"/>
              <a:t/>
            </a:r>
            <a:br>
              <a:rPr lang="zh-CN" altLang="en-US" dirty="0" smtClean="0"/>
            </a:br>
            <a:endParaRPr lang="zh-CN" altLang="en-US" dirty="0"/>
          </a:p>
        </p:txBody>
      </p:sp>
      <p:sp>
        <p:nvSpPr>
          <p:cNvPr id="9" name="椭圆 8"/>
          <p:cNvSpPr/>
          <p:nvPr/>
        </p:nvSpPr>
        <p:spPr>
          <a:xfrm>
            <a:off x="10984601" y="623193"/>
            <a:ext cx="688975" cy="688975"/>
          </a:xfrm>
          <a:prstGeom prst="ellipse">
            <a:avLst/>
          </a:prstGeom>
          <a:solidFill>
            <a:srgbClr val="E5B70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08000" tIns="0" rIns="0" bIns="0" anchor="ctr">
            <a:normAutofit/>
          </a:bodyPr>
          <a:lstStyle/>
          <a:p>
            <a:pPr algn="ctr">
              <a:defRPr/>
            </a:pPr>
            <a:r>
              <a:rPr lang="en-US" altLang="zh-CN" sz="2400" dirty="0" smtClean="0">
                <a:solidFill>
                  <a:srgbClr val="282728"/>
                </a:solidFill>
                <a:latin typeface="微软雅黑" panose="020B0503020204020204" pitchFamily="34" charset="-122"/>
                <a:ea typeface="微软雅黑" panose="020B0503020204020204" pitchFamily="34" charset="-122"/>
              </a:rPr>
              <a:t>06</a:t>
            </a:r>
            <a:endParaRPr lang="zh-CN" altLang="en-US" sz="2400" dirty="0">
              <a:solidFill>
                <a:srgbClr val="282728"/>
              </a:solidFill>
              <a:latin typeface="微软雅黑" panose="020B0503020204020204" pitchFamily="34" charset="-122"/>
              <a:ea typeface="微软雅黑" panose="020B0503020204020204" pitchFamily="34" charset="-122"/>
            </a:endParaRPr>
          </a:p>
        </p:txBody>
      </p:sp>
      <p:sp>
        <p:nvSpPr>
          <p:cNvPr id="10" name="椭圆 9"/>
          <p:cNvSpPr/>
          <p:nvPr/>
        </p:nvSpPr>
        <p:spPr>
          <a:xfrm>
            <a:off x="10886176" y="821630"/>
            <a:ext cx="288925" cy="290512"/>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11" name="椭圆 10"/>
          <p:cNvSpPr/>
          <p:nvPr/>
        </p:nvSpPr>
        <p:spPr>
          <a:xfrm>
            <a:off x="10911576" y="670818"/>
            <a:ext cx="168275" cy="168275"/>
          </a:xfrm>
          <a:prstGeom prst="ellipse">
            <a:avLst/>
          </a:prstGeom>
          <a:solidFill>
            <a:schemeClr val="bg1">
              <a:lumMod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矩形 2"/>
          <p:cNvSpPr/>
          <p:nvPr/>
        </p:nvSpPr>
        <p:spPr>
          <a:xfrm>
            <a:off x="1643744" y="869244"/>
            <a:ext cx="9285514" cy="6063198"/>
          </a:xfrm>
          <a:prstGeom prst="rect">
            <a:avLst/>
          </a:prstGeom>
        </p:spPr>
        <p:txBody>
          <a:bodyPr wrap="square">
            <a:spAutoFit/>
          </a:bodyPr>
          <a:lstStyle/>
          <a:p>
            <a:pPr algn="ctr"/>
            <a:r>
              <a:rPr lang="zh-CN" altLang="en-US" sz="2800" b="1" dirty="0" smtClean="0">
                <a:solidFill>
                  <a:schemeClr val="accent4"/>
                </a:solidFill>
              </a:rPr>
              <a:t>办理临时注册登记手续需注意以下几点</a:t>
            </a:r>
            <a:endParaRPr lang="zh-CN" altLang="en-US" sz="2800" dirty="0" smtClean="0">
              <a:solidFill>
                <a:schemeClr val="accent4"/>
              </a:solidFill>
            </a:endParaRPr>
          </a:p>
          <a:p>
            <a:pPr algn="ctr"/>
            <a:r>
              <a:rPr lang="zh-CN" altLang="en-US" b="1" dirty="0" smtClean="0">
                <a:solidFill>
                  <a:schemeClr val="accent4"/>
                </a:solidFill>
              </a:rPr>
              <a:t>▼</a:t>
            </a:r>
            <a:endParaRPr lang="zh-CN" altLang="en-US" dirty="0" smtClean="0">
              <a:solidFill>
                <a:schemeClr val="accent4"/>
              </a:solidFill>
            </a:endParaRPr>
          </a:p>
          <a:p>
            <a:endParaRPr lang="zh-CN" altLang="en-US" dirty="0" smtClean="0"/>
          </a:p>
          <a:p>
            <a:r>
              <a:rPr lang="zh-CN" altLang="en-US" b="1" dirty="0" smtClean="0">
                <a:solidFill>
                  <a:schemeClr val="accent4"/>
                </a:solidFill>
              </a:rPr>
              <a:t>需备案</a:t>
            </a:r>
            <a:endParaRPr lang="en-US" altLang="zh-CN" b="1" dirty="0" smtClean="0">
              <a:solidFill>
                <a:schemeClr val="accent4"/>
              </a:solidFill>
            </a:endParaRPr>
          </a:p>
          <a:p>
            <a:r>
              <a:rPr lang="zh-CN" altLang="en-US" dirty="0" smtClean="0">
                <a:solidFill>
                  <a:schemeClr val="accent1">
                    <a:lumMod val="40000"/>
                    <a:lumOff val="60000"/>
                  </a:schemeClr>
                </a:solidFill>
              </a:rPr>
              <a:t>临时注册登记单位在向海关申报前，应当向所在地海关办理备案手续。特殊情况下可以向拟进出境口岸或者海关监管业务集中地海关办理备案手续。</a:t>
            </a:r>
            <a:endParaRPr lang="en-US" altLang="zh-CN" dirty="0" smtClean="0">
              <a:solidFill>
                <a:schemeClr val="accent1">
                  <a:lumMod val="40000"/>
                  <a:lumOff val="60000"/>
                </a:schemeClr>
              </a:solidFill>
            </a:endParaRPr>
          </a:p>
          <a:p>
            <a:endParaRPr lang="zh-CN" altLang="en-US" dirty="0" smtClean="0"/>
          </a:p>
          <a:p>
            <a:r>
              <a:rPr lang="zh-CN" altLang="en-US" b="1" dirty="0" smtClean="0">
                <a:solidFill>
                  <a:schemeClr val="accent4"/>
                </a:solidFill>
              </a:rPr>
              <a:t>需提供证明材料</a:t>
            </a:r>
            <a:endParaRPr lang="en-US" altLang="zh-CN" b="1" dirty="0" smtClean="0">
              <a:solidFill>
                <a:schemeClr val="accent4"/>
              </a:solidFill>
            </a:endParaRPr>
          </a:p>
          <a:p>
            <a:r>
              <a:rPr lang="zh-CN" altLang="en-US" dirty="0" smtClean="0">
                <a:solidFill>
                  <a:schemeClr val="accent1">
                    <a:lumMod val="40000"/>
                    <a:lumOff val="60000"/>
                  </a:schemeClr>
                </a:solidFill>
              </a:rPr>
              <a:t>办理临时注册登记，应当持本单位出具的委派证明或者授权证明以及非贸易性活动证明材料。</a:t>
            </a:r>
          </a:p>
          <a:p>
            <a:endParaRPr lang="en-US" altLang="zh-CN" b="1" dirty="0" smtClean="0"/>
          </a:p>
          <a:p>
            <a:r>
              <a:rPr lang="zh-CN" altLang="en-US" b="1" dirty="0" smtClean="0">
                <a:solidFill>
                  <a:schemeClr val="accent4"/>
                </a:solidFill>
              </a:rPr>
              <a:t>临时注册登记证明√</a:t>
            </a:r>
            <a:r>
              <a:rPr lang="zh-CN" altLang="en-US" dirty="0" smtClean="0">
                <a:solidFill>
                  <a:schemeClr val="accent4"/>
                </a:solidFill>
              </a:rPr>
              <a:t>  </a:t>
            </a:r>
            <a:r>
              <a:rPr lang="zh-CN" altLang="en-US" b="1" dirty="0" smtClean="0">
                <a:solidFill>
                  <a:schemeClr val="accent4"/>
                </a:solidFill>
              </a:rPr>
              <a:t>注册登记证书</a:t>
            </a:r>
            <a:r>
              <a:rPr lang="en-US" altLang="zh-CN" b="1" dirty="0" smtClean="0">
                <a:solidFill>
                  <a:schemeClr val="accent4"/>
                </a:solidFill>
              </a:rPr>
              <a:t>×</a:t>
            </a:r>
          </a:p>
          <a:p>
            <a:r>
              <a:rPr lang="zh-CN" altLang="en-US" dirty="0" smtClean="0">
                <a:solidFill>
                  <a:schemeClr val="accent1">
                    <a:lumMod val="40000"/>
                    <a:lumOff val="60000"/>
                  </a:schemeClr>
                </a:solidFill>
              </a:rPr>
              <a:t>临时注册登记的，海关可以出具临时注册登记证明，但是不予核发注册登记证书。</a:t>
            </a:r>
          </a:p>
          <a:p>
            <a:endParaRPr lang="en-US" altLang="zh-CN" b="1" dirty="0" smtClean="0"/>
          </a:p>
          <a:p>
            <a:r>
              <a:rPr lang="zh-CN" altLang="en-US" b="1" dirty="0" smtClean="0">
                <a:solidFill>
                  <a:schemeClr val="accent4"/>
                </a:solidFill>
              </a:rPr>
              <a:t>有效期</a:t>
            </a:r>
            <a:endParaRPr lang="en-US" altLang="zh-CN" b="1" dirty="0" smtClean="0">
              <a:solidFill>
                <a:schemeClr val="accent4"/>
              </a:solidFill>
            </a:endParaRPr>
          </a:p>
          <a:p>
            <a:r>
              <a:rPr lang="zh-CN" altLang="en-US" dirty="0" smtClean="0">
                <a:solidFill>
                  <a:schemeClr val="accent1">
                    <a:lumMod val="40000"/>
                    <a:lumOff val="60000"/>
                  </a:schemeClr>
                </a:solidFill>
              </a:rPr>
              <a:t>进出口货物收发货人</a:t>
            </a:r>
            <a:r>
              <a:rPr lang="en-US" altLang="zh-CN" dirty="0" smtClean="0">
                <a:solidFill>
                  <a:schemeClr val="accent1">
                    <a:lumMod val="40000"/>
                    <a:lumOff val="60000"/>
                  </a:schemeClr>
                </a:solidFill>
              </a:rPr>
              <a:t>《</a:t>
            </a:r>
            <a:r>
              <a:rPr lang="zh-CN" altLang="en-US" dirty="0" smtClean="0">
                <a:solidFill>
                  <a:schemeClr val="accent1">
                    <a:lumMod val="40000"/>
                    <a:lumOff val="60000"/>
                  </a:schemeClr>
                </a:solidFill>
              </a:rPr>
              <a:t>中华人民共和国海关报关单位注册登记证书</a:t>
            </a:r>
            <a:r>
              <a:rPr lang="en-US" altLang="zh-CN" dirty="0" smtClean="0">
                <a:solidFill>
                  <a:schemeClr val="accent1">
                    <a:lumMod val="40000"/>
                    <a:lumOff val="60000"/>
                  </a:schemeClr>
                </a:solidFill>
              </a:rPr>
              <a:t>》</a:t>
            </a:r>
            <a:r>
              <a:rPr lang="zh-CN" altLang="en-US" dirty="0" smtClean="0">
                <a:solidFill>
                  <a:schemeClr val="accent1">
                    <a:lumMod val="40000"/>
                    <a:lumOff val="60000"/>
                  </a:schemeClr>
                </a:solidFill>
              </a:rPr>
              <a:t>长期有效。但临时注册登记有效期最长为</a:t>
            </a:r>
            <a:r>
              <a:rPr lang="en-US" altLang="zh-CN" dirty="0" smtClean="0">
                <a:solidFill>
                  <a:schemeClr val="accent1">
                    <a:lumMod val="40000"/>
                    <a:lumOff val="60000"/>
                  </a:schemeClr>
                </a:solidFill>
              </a:rPr>
              <a:t>1</a:t>
            </a:r>
            <a:r>
              <a:rPr lang="zh-CN" altLang="en-US" dirty="0" smtClean="0">
                <a:solidFill>
                  <a:schemeClr val="accent1">
                    <a:lumMod val="40000"/>
                    <a:lumOff val="60000"/>
                  </a:schemeClr>
                </a:solidFill>
              </a:rPr>
              <a:t>年，有效期届满后应当重新办理临时注册登记手续。</a:t>
            </a:r>
          </a:p>
          <a:p>
            <a:r>
              <a:rPr lang="zh-CN" altLang="en-US" dirty="0" smtClean="0"/>
              <a:t/>
            </a:r>
            <a:br>
              <a:rPr lang="zh-CN" altLang="en-US" dirty="0" smtClean="0"/>
            </a:br>
            <a:endParaRPr lang="zh-CN" altLang="en-US" dirty="0" smtClean="0"/>
          </a:p>
          <a:p>
            <a:r>
              <a:rPr lang="zh-CN" altLang="en-US" dirty="0" smtClean="0"/>
              <a:t/>
            </a:r>
            <a:br>
              <a:rPr lang="zh-CN" altLang="en-US" dirty="0" smtClean="0"/>
            </a:br>
            <a:endParaRPr lang="zh-CN" alt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108" name="椭圆 107"/>
          <p:cNvSpPr/>
          <p:nvPr/>
        </p:nvSpPr>
        <p:spPr>
          <a:xfrm>
            <a:off x="2304034" y="2492006"/>
            <a:ext cx="1487836" cy="1487836"/>
          </a:xfrm>
          <a:prstGeom prst="ellipse">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p:cNvSpPr/>
          <p:nvPr/>
        </p:nvSpPr>
        <p:spPr>
          <a:xfrm>
            <a:off x="2304114" y="3689434"/>
            <a:ext cx="1487836" cy="1487836"/>
          </a:xfrm>
          <a:prstGeom prst="ellipse">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矩形 113"/>
          <p:cNvSpPr/>
          <p:nvPr/>
        </p:nvSpPr>
        <p:spPr>
          <a:xfrm>
            <a:off x="4601502" y="1024312"/>
            <a:ext cx="2967480" cy="923330"/>
          </a:xfrm>
          <a:prstGeom prst="rect">
            <a:avLst/>
          </a:prstGeom>
          <a:noFill/>
        </p:spPr>
        <p:txBody>
          <a:bodyPr wrap="none" lIns="91440" tIns="45720" rIns="91440" bIns="45720">
            <a:spAutoFit/>
          </a:bodyPr>
          <a:lstStyle/>
          <a:p>
            <a:pPr algn="ctr"/>
            <a:r>
              <a:rPr lang="zh-CN" altLang="en-US" sz="5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政策解读</a:t>
            </a:r>
            <a:endParaRPr lang="zh-CN" altLang="en-US" sz="5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115" name="TextBox 114"/>
          <p:cNvSpPr txBox="1"/>
          <p:nvPr/>
        </p:nvSpPr>
        <p:spPr>
          <a:xfrm>
            <a:off x="2699648" y="2884978"/>
            <a:ext cx="805543" cy="707886"/>
          </a:xfrm>
          <a:prstGeom prst="rect">
            <a:avLst/>
          </a:prstGeom>
          <a:noFill/>
        </p:spPr>
        <p:txBody>
          <a:bodyPr wrap="square" rtlCol="0">
            <a:spAutoFit/>
          </a:bodyPr>
          <a:lstStyle/>
          <a:p>
            <a:r>
              <a:rPr lang="en-US" altLang="zh-CN" sz="4000" dirty="0" smtClean="0">
                <a:solidFill>
                  <a:schemeClr val="bg1"/>
                </a:solidFill>
              </a:rPr>
              <a:t>01</a:t>
            </a:r>
            <a:endParaRPr lang="zh-CN" altLang="en-US" sz="4000" dirty="0">
              <a:solidFill>
                <a:schemeClr val="bg1"/>
              </a:solidFill>
            </a:endParaRPr>
          </a:p>
        </p:txBody>
      </p:sp>
      <p:sp>
        <p:nvSpPr>
          <p:cNvPr id="116" name="TextBox 115"/>
          <p:cNvSpPr txBox="1"/>
          <p:nvPr/>
        </p:nvSpPr>
        <p:spPr>
          <a:xfrm>
            <a:off x="2732305" y="4093292"/>
            <a:ext cx="740228" cy="707886"/>
          </a:xfrm>
          <a:prstGeom prst="rect">
            <a:avLst/>
          </a:prstGeom>
          <a:noFill/>
        </p:spPr>
        <p:txBody>
          <a:bodyPr wrap="square" rtlCol="0">
            <a:spAutoFit/>
          </a:bodyPr>
          <a:lstStyle/>
          <a:p>
            <a:r>
              <a:rPr lang="en-US" altLang="zh-CN" sz="4000" dirty="0" smtClean="0">
                <a:solidFill>
                  <a:schemeClr val="bg1"/>
                </a:solidFill>
              </a:rPr>
              <a:t>02</a:t>
            </a:r>
            <a:endParaRPr lang="zh-CN" altLang="en-US" sz="4000" dirty="0">
              <a:solidFill>
                <a:schemeClr val="bg1"/>
              </a:solidFill>
            </a:endParaRPr>
          </a:p>
        </p:txBody>
      </p:sp>
      <p:sp>
        <p:nvSpPr>
          <p:cNvPr id="117" name="圆角矩形 116"/>
          <p:cNvSpPr/>
          <p:nvPr/>
        </p:nvSpPr>
        <p:spPr>
          <a:xfrm>
            <a:off x="3809991" y="2917635"/>
            <a:ext cx="5823856" cy="718457"/>
          </a:xfrm>
          <a:prstGeom prst="roundRect">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圆角矩形 117"/>
          <p:cNvSpPr/>
          <p:nvPr/>
        </p:nvSpPr>
        <p:spPr>
          <a:xfrm>
            <a:off x="3809991" y="4147721"/>
            <a:ext cx="5823866" cy="718457"/>
          </a:xfrm>
          <a:prstGeom prst="roundRect">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9" name="组合 118"/>
          <p:cNvGrpSpPr/>
          <p:nvPr/>
        </p:nvGrpSpPr>
        <p:grpSpPr>
          <a:xfrm rot="19067135">
            <a:off x="929989" y="4798665"/>
            <a:ext cx="1257291" cy="1880858"/>
            <a:chOff x="9988518" y="4007302"/>
            <a:chExt cx="1257291" cy="1880858"/>
          </a:xfrm>
        </p:grpSpPr>
        <p:sp>
          <p:nvSpPr>
            <p:cNvPr id="120" name="等腰三角形 119"/>
            <p:cNvSpPr/>
            <p:nvPr/>
          </p:nvSpPr>
          <p:spPr>
            <a:xfrm rot="13945919">
              <a:off x="10303310" y="4034318"/>
              <a:ext cx="391729" cy="337697"/>
            </a:xfrm>
            <a:prstGeom prst="triangl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FFC20F"/>
                </a:solidFill>
                <a:latin typeface="微软雅黑" pitchFamily="34" charset="-122"/>
                <a:ea typeface="微软雅黑" pitchFamily="34" charset="-122"/>
              </a:endParaRPr>
            </a:p>
          </p:txBody>
        </p:sp>
        <p:sp>
          <p:nvSpPr>
            <p:cNvPr id="121" name="等腰三角形 120"/>
            <p:cNvSpPr/>
            <p:nvPr/>
          </p:nvSpPr>
          <p:spPr>
            <a:xfrm rot="8598772">
              <a:off x="10372801" y="5007513"/>
              <a:ext cx="266912" cy="230096"/>
            </a:xfrm>
            <a:prstGeom prst="triangle">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FFC20F"/>
                </a:solidFill>
                <a:latin typeface="微软雅黑" pitchFamily="34" charset="-122"/>
                <a:ea typeface="微软雅黑" pitchFamily="34" charset="-122"/>
              </a:endParaRPr>
            </a:p>
          </p:txBody>
        </p:sp>
        <p:sp>
          <p:nvSpPr>
            <p:cNvPr id="122" name="等腰三角形 121"/>
            <p:cNvSpPr/>
            <p:nvPr/>
          </p:nvSpPr>
          <p:spPr>
            <a:xfrm rot="8598772">
              <a:off x="10879854" y="4946293"/>
              <a:ext cx="266912" cy="230096"/>
            </a:xfrm>
            <a:prstGeom prst="triangl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FFC20F"/>
                </a:solidFill>
                <a:latin typeface="微软雅黑" pitchFamily="34" charset="-122"/>
                <a:ea typeface="微软雅黑" pitchFamily="34" charset="-122"/>
              </a:endParaRPr>
            </a:p>
          </p:txBody>
        </p:sp>
        <p:grpSp>
          <p:nvGrpSpPr>
            <p:cNvPr id="123" name="组合 45"/>
            <p:cNvGrpSpPr/>
            <p:nvPr/>
          </p:nvGrpSpPr>
          <p:grpSpPr>
            <a:xfrm rot="7938589">
              <a:off x="9932817" y="4575168"/>
              <a:ext cx="1368693" cy="1257291"/>
              <a:chOff x="1145739" y="762009"/>
              <a:chExt cx="1001675" cy="920146"/>
            </a:xfrm>
          </p:grpSpPr>
          <p:sp>
            <p:nvSpPr>
              <p:cNvPr id="124" name="等腰三角形 123"/>
              <p:cNvSpPr/>
              <p:nvPr/>
            </p:nvSpPr>
            <p:spPr>
              <a:xfrm rot="1020767">
                <a:off x="1286833" y="792672"/>
                <a:ext cx="860581" cy="741879"/>
              </a:xfrm>
              <a:prstGeom prst="triangle">
                <a:avLst/>
              </a:prstGeom>
              <a:noFill/>
              <a:ln>
                <a:solidFill>
                  <a:srgbClr val="FFC2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FFC20F"/>
                  </a:solidFill>
                  <a:latin typeface="微软雅黑" pitchFamily="34" charset="-122"/>
                  <a:ea typeface="微软雅黑" pitchFamily="34" charset="-122"/>
                </a:endParaRPr>
              </a:p>
            </p:txBody>
          </p:sp>
          <p:sp>
            <p:nvSpPr>
              <p:cNvPr id="125" name="椭圆 124"/>
              <p:cNvSpPr/>
              <p:nvPr/>
            </p:nvSpPr>
            <p:spPr>
              <a:xfrm rot="18818926">
                <a:off x="1145739" y="1360786"/>
                <a:ext cx="84049" cy="84049"/>
              </a:xfrm>
              <a:prstGeom prst="ellips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sp>
            <p:nvSpPr>
              <p:cNvPr id="126" name="椭圆 125"/>
              <p:cNvSpPr/>
              <p:nvPr/>
            </p:nvSpPr>
            <p:spPr>
              <a:xfrm rot="18818926">
                <a:off x="1787028" y="762009"/>
                <a:ext cx="84049" cy="84049"/>
              </a:xfrm>
              <a:prstGeom prst="ellips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sp>
            <p:nvSpPr>
              <p:cNvPr id="127" name="椭圆 126"/>
              <p:cNvSpPr/>
              <p:nvPr/>
            </p:nvSpPr>
            <p:spPr>
              <a:xfrm rot="18818926">
                <a:off x="1971488" y="1598106"/>
                <a:ext cx="84049" cy="84049"/>
              </a:xfrm>
              <a:prstGeom prst="ellips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grpSp>
      </p:grpSp>
      <p:grpSp>
        <p:nvGrpSpPr>
          <p:cNvPr id="128" name="组合 127"/>
          <p:cNvGrpSpPr/>
          <p:nvPr/>
        </p:nvGrpSpPr>
        <p:grpSpPr>
          <a:xfrm>
            <a:off x="8626464" y="556496"/>
            <a:ext cx="3097450" cy="2152130"/>
            <a:chOff x="912737" y="565770"/>
            <a:chExt cx="3097450" cy="2152130"/>
          </a:xfrm>
        </p:grpSpPr>
        <p:sp>
          <p:nvSpPr>
            <p:cNvPr id="129" name="等腰三角形 128"/>
            <p:cNvSpPr/>
            <p:nvPr/>
          </p:nvSpPr>
          <p:spPr>
            <a:xfrm rot="18941696">
              <a:off x="2822785" y="2021207"/>
              <a:ext cx="266912" cy="230096"/>
            </a:xfrm>
            <a:prstGeom prst="triangle">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20F"/>
                </a:solidFill>
              </a:endParaRPr>
            </a:p>
          </p:txBody>
        </p:sp>
        <p:sp>
          <p:nvSpPr>
            <p:cNvPr id="130" name="等腰三角形 129"/>
            <p:cNvSpPr/>
            <p:nvPr/>
          </p:nvSpPr>
          <p:spPr>
            <a:xfrm rot="3678182">
              <a:off x="2802171" y="1181956"/>
              <a:ext cx="397226" cy="342435"/>
            </a:xfrm>
            <a:prstGeom prst="triangl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20F"/>
                </a:solidFill>
              </a:endParaRPr>
            </a:p>
          </p:txBody>
        </p:sp>
        <p:sp>
          <p:nvSpPr>
            <p:cNvPr id="131" name="等腰三角形 130"/>
            <p:cNvSpPr/>
            <p:nvPr/>
          </p:nvSpPr>
          <p:spPr>
            <a:xfrm rot="9480000">
              <a:off x="3485946" y="2487804"/>
              <a:ext cx="266912" cy="230096"/>
            </a:xfrm>
            <a:prstGeom prst="triangle">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20F"/>
                </a:solidFill>
              </a:endParaRPr>
            </a:p>
          </p:txBody>
        </p:sp>
        <p:sp>
          <p:nvSpPr>
            <p:cNvPr id="132" name="等腰三角形 131"/>
            <p:cNvSpPr/>
            <p:nvPr/>
          </p:nvSpPr>
          <p:spPr>
            <a:xfrm rot="1020767">
              <a:off x="1218249" y="749218"/>
              <a:ext cx="945160" cy="814792"/>
            </a:xfrm>
            <a:prstGeom prst="triangl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20F"/>
                </a:solidFill>
              </a:endParaRPr>
            </a:p>
          </p:txBody>
        </p:sp>
        <p:sp>
          <p:nvSpPr>
            <p:cNvPr id="133" name="等腰三角形 132"/>
            <p:cNvSpPr/>
            <p:nvPr/>
          </p:nvSpPr>
          <p:spPr>
            <a:xfrm rot="1020767">
              <a:off x="1105528" y="607668"/>
              <a:ext cx="1175902" cy="1013706"/>
            </a:xfrm>
            <a:prstGeom prst="triangle">
              <a:avLst/>
            </a:prstGeom>
            <a:noFill/>
            <a:ln>
              <a:solidFill>
                <a:srgbClr val="FFC2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20F"/>
                </a:solidFill>
              </a:endParaRPr>
            </a:p>
          </p:txBody>
        </p:sp>
        <p:sp>
          <p:nvSpPr>
            <p:cNvPr id="134" name="椭圆 133"/>
            <p:cNvSpPr/>
            <p:nvPr/>
          </p:nvSpPr>
          <p:spPr>
            <a:xfrm rot="18818926">
              <a:off x="912737" y="1383941"/>
              <a:ext cx="114845" cy="114845"/>
            </a:xfrm>
            <a:prstGeom prst="ellips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椭圆 134"/>
            <p:cNvSpPr/>
            <p:nvPr/>
          </p:nvSpPr>
          <p:spPr>
            <a:xfrm rot="18818926">
              <a:off x="1788997" y="565770"/>
              <a:ext cx="114845" cy="114845"/>
            </a:xfrm>
            <a:prstGeom prst="ellips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p:cNvSpPr/>
            <p:nvPr/>
          </p:nvSpPr>
          <p:spPr>
            <a:xfrm rot="18818926">
              <a:off x="2041044" y="1708216"/>
              <a:ext cx="114845" cy="114845"/>
            </a:xfrm>
            <a:prstGeom prst="ellips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7" name="组合 12"/>
            <p:cNvGrpSpPr/>
            <p:nvPr/>
          </p:nvGrpSpPr>
          <p:grpSpPr>
            <a:xfrm rot="8977127">
              <a:off x="3563479" y="1987179"/>
              <a:ext cx="446708" cy="334617"/>
              <a:chOff x="2822785" y="1265179"/>
              <a:chExt cx="930073" cy="696693"/>
            </a:xfrm>
          </p:grpSpPr>
          <p:sp>
            <p:nvSpPr>
              <p:cNvPr id="138" name="等腰三角形 137"/>
              <p:cNvSpPr/>
              <p:nvPr/>
            </p:nvSpPr>
            <p:spPr>
              <a:xfrm rot="18941696">
                <a:off x="2822785" y="1265179"/>
                <a:ext cx="266912" cy="230096"/>
              </a:xfrm>
              <a:prstGeom prst="triangle">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20F"/>
                  </a:solidFill>
                </a:endParaRPr>
              </a:p>
            </p:txBody>
          </p:sp>
          <p:sp>
            <p:nvSpPr>
              <p:cNvPr id="139" name="等腰三角形 138"/>
              <p:cNvSpPr/>
              <p:nvPr/>
            </p:nvSpPr>
            <p:spPr>
              <a:xfrm rot="9480000">
                <a:off x="3485946" y="1731776"/>
                <a:ext cx="266912" cy="230096"/>
              </a:xfrm>
              <a:prstGeom prst="triangle">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20F"/>
                  </a:solidFill>
                </a:endParaRPr>
              </a:p>
            </p:txBody>
          </p:sp>
        </p:grpSp>
      </p:grpSp>
      <p:sp>
        <p:nvSpPr>
          <p:cNvPr id="140" name="TextBox 139"/>
          <p:cNvSpPr txBox="1"/>
          <p:nvPr/>
        </p:nvSpPr>
        <p:spPr>
          <a:xfrm>
            <a:off x="3973269" y="3091807"/>
            <a:ext cx="4528457" cy="369332"/>
          </a:xfrm>
          <a:prstGeom prst="rect">
            <a:avLst/>
          </a:prstGeom>
          <a:noFill/>
        </p:spPr>
        <p:txBody>
          <a:bodyPr wrap="square" rtlCol="0">
            <a:spAutoFit/>
          </a:bodyPr>
          <a:lstStyle/>
          <a:p>
            <a:r>
              <a:rPr lang="zh-CN" altLang="en-US" b="1" dirty="0" smtClean="0">
                <a:solidFill>
                  <a:schemeClr val="bg1"/>
                </a:solidFill>
              </a:rPr>
              <a:t>解读 ▏新</a:t>
            </a:r>
            <a:r>
              <a:rPr lang="en-US" altLang="zh-CN" b="1" dirty="0" smtClean="0">
                <a:solidFill>
                  <a:schemeClr val="bg1"/>
                </a:solidFill>
              </a:rPr>
              <a:t>《</a:t>
            </a:r>
            <a:r>
              <a:rPr lang="zh-CN" altLang="en-US" b="1" dirty="0" smtClean="0">
                <a:solidFill>
                  <a:schemeClr val="bg1"/>
                </a:solidFill>
              </a:rPr>
              <a:t>海关稽查条例</a:t>
            </a:r>
            <a:r>
              <a:rPr lang="en-US" altLang="zh-CN" b="1" dirty="0" smtClean="0">
                <a:solidFill>
                  <a:schemeClr val="bg1"/>
                </a:solidFill>
              </a:rPr>
              <a:t>》</a:t>
            </a:r>
            <a:r>
              <a:rPr lang="zh-CN" altLang="en-US" b="1" dirty="0" smtClean="0">
                <a:solidFill>
                  <a:schemeClr val="bg1"/>
                </a:solidFill>
              </a:rPr>
              <a:t>到底改了什么？</a:t>
            </a:r>
            <a:endParaRPr lang="zh-CN" altLang="en-US" b="1" dirty="0">
              <a:solidFill>
                <a:schemeClr val="bg1"/>
              </a:solidFill>
            </a:endParaRPr>
          </a:p>
        </p:txBody>
      </p:sp>
      <p:sp>
        <p:nvSpPr>
          <p:cNvPr id="141" name="TextBox 140"/>
          <p:cNvSpPr txBox="1"/>
          <p:nvPr/>
        </p:nvSpPr>
        <p:spPr>
          <a:xfrm>
            <a:off x="3984155" y="4343664"/>
            <a:ext cx="4495816" cy="369332"/>
          </a:xfrm>
          <a:prstGeom prst="rect">
            <a:avLst/>
          </a:prstGeom>
          <a:noFill/>
        </p:spPr>
        <p:txBody>
          <a:bodyPr wrap="square" rtlCol="0">
            <a:spAutoFit/>
          </a:bodyPr>
          <a:lstStyle/>
          <a:p>
            <a:r>
              <a:rPr lang="zh-CN" altLang="en-US" b="1" dirty="0" smtClean="0">
                <a:solidFill>
                  <a:schemeClr val="bg1"/>
                </a:solidFill>
              </a:rPr>
              <a:t>解读 ▏新</a:t>
            </a:r>
            <a:r>
              <a:rPr lang="en-US" altLang="zh-CN" b="1" dirty="0" smtClean="0">
                <a:solidFill>
                  <a:schemeClr val="bg1"/>
                </a:solidFill>
              </a:rPr>
              <a:t>《</a:t>
            </a:r>
            <a:r>
              <a:rPr lang="zh-CN" altLang="en-US" b="1" dirty="0" smtClean="0">
                <a:solidFill>
                  <a:schemeClr val="bg1"/>
                </a:solidFill>
              </a:rPr>
              <a:t>海关稽查条例</a:t>
            </a:r>
            <a:r>
              <a:rPr lang="en-US" altLang="zh-CN" b="1" dirty="0" smtClean="0">
                <a:solidFill>
                  <a:schemeClr val="bg1"/>
                </a:solidFill>
              </a:rPr>
              <a:t>》</a:t>
            </a:r>
            <a:r>
              <a:rPr lang="zh-CN" altLang="en-US" b="1" dirty="0" smtClean="0">
                <a:solidFill>
                  <a:schemeClr val="bg1"/>
                </a:solidFill>
              </a:rPr>
              <a:t>修订详解</a:t>
            </a:r>
            <a:endParaRPr lang="zh-CN" altLang="en-US" b="1"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afterEffect">
                                  <p:stCondLst>
                                    <p:cond delay="0"/>
                                  </p:stCondLst>
                                  <p:childTnLst>
                                    <p:set>
                                      <p:cBhvr>
                                        <p:cTn id="6" dur="1" fill="hold">
                                          <p:stCondLst>
                                            <p:cond delay="0"/>
                                          </p:stCondLst>
                                        </p:cTn>
                                        <p:tgtEl>
                                          <p:spTgt spid="108"/>
                                        </p:tgtEl>
                                        <p:attrNameLst>
                                          <p:attrName>style.visibility</p:attrName>
                                        </p:attrNameLst>
                                      </p:cBhvr>
                                      <p:to>
                                        <p:strVal val="visible"/>
                                      </p:to>
                                    </p:set>
                                    <p:anim calcmode="lin" valueType="num">
                                      <p:cBhvr>
                                        <p:cTn id="7" dur="500" fill="hold"/>
                                        <p:tgtEl>
                                          <p:spTgt spid="108"/>
                                        </p:tgtEl>
                                        <p:attrNameLst>
                                          <p:attrName>ppt_w</p:attrName>
                                        </p:attrNameLst>
                                      </p:cBhvr>
                                      <p:tavLst>
                                        <p:tav tm="0">
                                          <p:val>
                                            <p:strVal val="4/3*#ppt_w"/>
                                          </p:val>
                                        </p:tav>
                                        <p:tav tm="100000">
                                          <p:val>
                                            <p:strVal val="#ppt_w"/>
                                          </p:val>
                                        </p:tav>
                                      </p:tavLst>
                                    </p:anim>
                                    <p:anim calcmode="lin" valueType="num">
                                      <p:cBhvr>
                                        <p:cTn id="8" dur="500" fill="hold"/>
                                        <p:tgtEl>
                                          <p:spTgt spid="108"/>
                                        </p:tgtEl>
                                        <p:attrNameLst>
                                          <p:attrName>ppt_h</p:attrName>
                                        </p:attrNameLst>
                                      </p:cBhvr>
                                      <p:tavLst>
                                        <p:tav tm="0">
                                          <p:val>
                                            <p:strVal val="4/3*#ppt_h"/>
                                          </p:val>
                                        </p:tav>
                                        <p:tav tm="100000">
                                          <p:val>
                                            <p:strVal val="#ppt_h"/>
                                          </p:val>
                                        </p:tav>
                                      </p:tavLst>
                                    </p:anim>
                                  </p:childTnLst>
                                </p:cTn>
                              </p:par>
                            </p:childTnLst>
                          </p:cTn>
                        </p:par>
                        <p:par>
                          <p:cTn id="9" fill="hold">
                            <p:stCondLst>
                              <p:cond delay="500"/>
                            </p:stCondLst>
                            <p:childTnLst>
                              <p:par>
                                <p:cTn id="10" presetID="23" presetClass="entr" presetSubtype="288" fill="hold" grpId="0" nodeType="afterEffect">
                                  <p:stCondLst>
                                    <p:cond delay="0"/>
                                  </p:stCondLst>
                                  <p:childTnLst>
                                    <p:set>
                                      <p:cBhvr>
                                        <p:cTn id="11" dur="1" fill="hold">
                                          <p:stCondLst>
                                            <p:cond delay="0"/>
                                          </p:stCondLst>
                                        </p:cTn>
                                        <p:tgtEl>
                                          <p:spTgt spid="109"/>
                                        </p:tgtEl>
                                        <p:attrNameLst>
                                          <p:attrName>style.visibility</p:attrName>
                                        </p:attrNameLst>
                                      </p:cBhvr>
                                      <p:to>
                                        <p:strVal val="visible"/>
                                      </p:to>
                                    </p:set>
                                    <p:anim calcmode="lin" valueType="num">
                                      <p:cBhvr>
                                        <p:cTn id="12" dur="500" fill="hold"/>
                                        <p:tgtEl>
                                          <p:spTgt spid="109"/>
                                        </p:tgtEl>
                                        <p:attrNameLst>
                                          <p:attrName>ppt_w</p:attrName>
                                        </p:attrNameLst>
                                      </p:cBhvr>
                                      <p:tavLst>
                                        <p:tav tm="0">
                                          <p:val>
                                            <p:strVal val="4/3*#ppt_w"/>
                                          </p:val>
                                        </p:tav>
                                        <p:tav tm="100000">
                                          <p:val>
                                            <p:strVal val="#ppt_w"/>
                                          </p:val>
                                        </p:tav>
                                      </p:tavLst>
                                    </p:anim>
                                    <p:anim calcmode="lin" valueType="num">
                                      <p:cBhvr>
                                        <p:cTn id="13" dur="500" fill="hold"/>
                                        <p:tgtEl>
                                          <p:spTgt spid="109"/>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animBg="1"/>
      <p:bldP spid="10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4" name="虚尾箭头 3"/>
          <p:cNvSpPr/>
          <p:nvPr/>
        </p:nvSpPr>
        <p:spPr>
          <a:xfrm>
            <a:off x="2475577" y="903249"/>
            <a:ext cx="880946" cy="535259"/>
          </a:xfrm>
          <a:prstGeom prst="striped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5" name="TextBox 4"/>
          <p:cNvSpPr txBox="1"/>
          <p:nvPr/>
        </p:nvSpPr>
        <p:spPr>
          <a:xfrm>
            <a:off x="3646455" y="981308"/>
            <a:ext cx="6233531" cy="461665"/>
          </a:xfrm>
          <a:prstGeom prst="rect">
            <a:avLst/>
          </a:prstGeom>
          <a:noFill/>
        </p:spPr>
        <p:txBody>
          <a:bodyPr wrap="square" rtlCol="0">
            <a:spAutoFit/>
          </a:bodyPr>
          <a:lstStyle/>
          <a:p>
            <a:r>
              <a:rPr lang="zh-CN" altLang="en-US" sz="2400" b="1" dirty="0" smtClean="0">
                <a:solidFill>
                  <a:schemeClr val="accent4"/>
                </a:solidFill>
              </a:rPr>
              <a:t>解读 ▏新</a:t>
            </a:r>
            <a:r>
              <a:rPr lang="en-US" altLang="zh-CN" sz="2400" b="1" dirty="0" smtClean="0">
                <a:solidFill>
                  <a:schemeClr val="accent4"/>
                </a:solidFill>
              </a:rPr>
              <a:t>《</a:t>
            </a:r>
            <a:r>
              <a:rPr lang="zh-CN" altLang="en-US" sz="2400" b="1" dirty="0" smtClean="0">
                <a:solidFill>
                  <a:schemeClr val="accent4"/>
                </a:solidFill>
              </a:rPr>
              <a:t>海关稽查条例</a:t>
            </a:r>
            <a:r>
              <a:rPr lang="en-US" altLang="zh-CN" sz="2400" b="1" dirty="0" smtClean="0">
                <a:solidFill>
                  <a:schemeClr val="accent4"/>
                </a:solidFill>
              </a:rPr>
              <a:t>》</a:t>
            </a:r>
            <a:r>
              <a:rPr lang="zh-CN" altLang="en-US" sz="2400" b="1" dirty="0" smtClean="0">
                <a:solidFill>
                  <a:schemeClr val="accent4"/>
                </a:solidFill>
              </a:rPr>
              <a:t>到底改了什么？</a:t>
            </a:r>
            <a:endParaRPr lang="zh-CN" altLang="en-US" sz="2400" b="1" dirty="0">
              <a:solidFill>
                <a:schemeClr val="accent4"/>
              </a:solidFill>
            </a:endParaRPr>
          </a:p>
        </p:txBody>
      </p:sp>
      <p:sp>
        <p:nvSpPr>
          <p:cNvPr id="6" name="TextBox 5"/>
          <p:cNvSpPr txBox="1"/>
          <p:nvPr/>
        </p:nvSpPr>
        <p:spPr>
          <a:xfrm>
            <a:off x="1715571" y="1715286"/>
            <a:ext cx="9357590" cy="1477328"/>
          </a:xfrm>
          <a:prstGeom prst="rect">
            <a:avLst/>
          </a:prstGeom>
          <a:noFill/>
        </p:spPr>
        <p:txBody>
          <a:bodyPr wrap="square" rtlCol="0">
            <a:spAutoFit/>
          </a:bodyPr>
          <a:lstStyle/>
          <a:p>
            <a:r>
              <a:rPr lang="zh-CN" altLang="en-US" dirty="0" smtClean="0">
                <a:solidFill>
                  <a:schemeClr val="accent1">
                    <a:lumMod val="40000"/>
                    <a:lumOff val="60000"/>
                  </a:schemeClr>
                </a:solidFill>
              </a:rPr>
              <a:t>        国务院总理李克强于</a:t>
            </a:r>
            <a:r>
              <a:rPr lang="en-US" altLang="zh-CN" dirty="0" smtClean="0">
                <a:solidFill>
                  <a:schemeClr val="accent1">
                    <a:lumMod val="40000"/>
                    <a:lumOff val="60000"/>
                  </a:schemeClr>
                </a:solidFill>
              </a:rPr>
              <a:t>2016</a:t>
            </a:r>
            <a:r>
              <a:rPr lang="zh-CN" altLang="en-US" dirty="0" smtClean="0">
                <a:solidFill>
                  <a:schemeClr val="accent1">
                    <a:lumMod val="40000"/>
                    <a:lumOff val="60000"/>
                  </a:schemeClr>
                </a:solidFill>
              </a:rPr>
              <a:t>年</a:t>
            </a:r>
            <a:r>
              <a:rPr lang="en-US" altLang="zh-CN" dirty="0" smtClean="0">
                <a:solidFill>
                  <a:schemeClr val="accent1">
                    <a:lumMod val="40000"/>
                    <a:lumOff val="60000"/>
                  </a:schemeClr>
                </a:solidFill>
              </a:rPr>
              <a:t>6</a:t>
            </a:r>
            <a:r>
              <a:rPr lang="zh-CN" altLang="en-US" dirty="0" smtClean="0">
                <a:solidFill>
                  <a:schemeClr val="accent1">
                    <a:lumMod val="40000"/>
                    <a:lumOff val="60000"/>
                  </a:schemeClr>
                </a:solidFill>
              </a:rPr>
              <a:t>月</a:t>
            </a:r>
            <a:r>
              <a:rPr lang="en-US" altLang="zh-CN" dirty="0" smtClean="0">
                <a:solidFill>
                  <a:schemeClr val="accent1">
                    <a:lumMod val="40000"/>
                    <a:lumOff val="60000"/>
                  </a:schemeClr>
                </a:solidFill>
              </a:rPr>
              <a:t>19</a:t>
            </a:r>
            <a:r>
              <a:rPr lang="zh-CN" altLang="en-US" dirty="0" smtClean="0">
                <a:solidFill>
                  <a:schemeClr val="accent1">
                    <a:lumMod val="40000"/>
                    <a:lumOff val="60000"/>
                  </a:schemeClr>
                </a:solidFill>
              </a:rPr>
              <a:t>日签署</a:t>
            </a:r>
            <a:r>
              <a:rPr lang="en-US" altLang="zh-CN" dirty="0" smtClean="0">
                <a:solidFill>
                  <a:schemeClr val="accent1">
                    <a:lumMod val="40000"/>
                    <a:lumOff val="60000"/>
                  </a:schemeClr>
                </a:solidFill>
              </a:rPr>
              <a:t>《</a:t>
            </a:r>
            <a:r>
              <a:rPr lang="zh-CN" altLang="en-US" dirty="0" smtClean="0">
                <a:solidFill>
                  <a:schemeClr val="accent1">
                    <a:lumMod val="40000"/>
                    <a:lumOff val="60000"/>
                  </a:schemeClr>
                </a:solidFill>
              </a:rPr>
              <a:t>国务院关于修改</a:t>
            </a:r>
            <a:r>
              <a:rPr lang="en-US" altLang="zh-CN" dirty="0" smtClean="0">
                <a:solidFill>
                  <a:schemeClr val="accent1">
                    <a:lumMod val="40000"/>
                    <a:lumOff val="60000"/>
                  </a:schemeClr>
                </a:solidFill>
              </a:rPr>
              <a:t>&lt;</a:t>
            </a:r>
            <a:r>
              <a:rPr lang="zh-CN" altLang="en-US" dirty="0" smtClean="0">
                <a:solidFill>
                  <a:schemeClr val="accent1">
                    <a:lumMod val="40000"/>
                    <a:lumOff val="60000"/>
                  </a:schemeClr>
                </a:solidFill>
              </a:rPr>
              <a:t>中华人民共和国稽查条例</a:t>
            </a:r>
            <a:r>
              <a:rPr lang="en-US" altLang="zh-CN" dirty="0" smtClean="0">
                <a:solidFill>
                  <a:schemeClr val="accent1">
                    <a:lumMod val="40000"/>
                    <a:lumOff val="60000"/>
                  </a:schemeClr>
                </a:solidFill>
              </a:rPr>
              <a:t>&gt;</a:t>
            </a:r>
            <a:r>
              <a:rPr lang="zh-CN" altLang="en-US" dirty="0" smtClean="0">
                <a:solidFill>
                  <a:schemeClr val="accent1">
                    <a:lumMod val="40000"/>
                    <a:lumOff val="60000"/>
                  </a:schemeClr>
                </a:solidFill>
              </a:rPr>
              <a:t>的决定</a:t>
            </a:r>
            <a:r>
              <a:rPr lang="en-US" altLang="zh-CN" dirty="0" smtClean="0">
                <a:solidFill>
                  <a:schemeClr val="accent1">
                    <a:lumMod val="40000"/>
                    <a:lumOff val="60000"/>
                  </a:schemeClr>
                </a:solidFill>
              </a:rPr>
              <a:t>》</a:t>
            </a:r>
            <a:r>
              <a:rPr lang="zh-CN" altLang="en-US" dirty="0" smtClean="0">
                <a:solidFill>
                  <a:schemeClr val="accent1">
                    <a:lumMod val="40000"/>
                    <a:lumOff val="60000"/>
                  </a:schemeClr>
                </a:solidFill>
              </a:rPr>
              <a:t>（第</a:t>
            </a:r>
            <a:r>
              <a:rPr lang="en-US" altLang="zh-CN" dirty="0" smtClean="0">
                <a:solidFill>
                  <a:schemeClr val="accent1">
                    <a:lumMod val="40000"/>
                    <a:lumOff val="60000"/>
                  </a:schemeClr>
                </a:solidFill>
              </a:rPr>
              <a:t>670</a:t>
            </a:r>
            <a:r>
              <a:rPr lang="zh-CN" altLang="en-US" dirty="0" smtClean="0">
                <a:solidFill>
                  <a:schemeClr val="accent1">
                    <a:lumMod val="40000"/>
                    <a:lumOff val="60000"/>
                  </a:schemeClr>
                </a:solidFill>
              </a:rPr>
              <a:t>号国务院令）。新的</a:t>
            </a:r>
            <a:r>
              <a:rPr lang="en-US" altLang="zh-CN" dirty="0" smtClean="0">
                <a:solidFill>
                  <a:schemeClr val="accent1">
                    <a:lumMod val="40000"/>
                    <a:lumOff val="60000"/>
                  </a:schemeClr>
                </a:solidFill>
              </a:rPr>
              <a:t>《</a:t>
            </a:r>
            <a:r>
              <a:rPr lang="zh-CN" altLang="en-US" dirty="0" smtClean="0">
                <a:solidFill>
                  <a:schemeClr val="accent1">
                    <a:lumMod val="40000"/>
                    <a:lumOff val="60000"/>
                  </a:schemeClr>
                </a:solidFill>
              </a:rPr>
              <a:t>中华人民共和国海关稽查条例</a:t>
            </a:r>
            <a:r>
              <a:rPr lang="en-US" altLang="zh-CN" dirty="0" smtClean="0">
                <a:solidFill>
                  <a:schemeClr val="accent1">
                    <a:lumMod val="40000"/>
                    <a:lumOff val="60000"/>
                  </a:schemeClr>
                </a:solidFill>
              </a:rPr>
              <a:t>》</a:t>
            </a:r>
            <a:r>
              <a:rPr lang="zh-CN" altLang="en-US" dirty="0" smtClean="0">
                <a:solidFill>
                  <a:schemeClr val="accent1">
                    <a:lumMod val="40000"/>
                    <a:lumOff val="60000"/>
                  </a:schemeClr>
                </a:solidFill>
              </a:rPr>
              <a:t>（以下简称</a:t>
            </a:r>
            <a:r>
              <a:rPr lang="en-US" altLang="zh-CN" dirty="0" smtClean="0">
                <a:solidFill>
                  <a:schemeClr val="accent1">
                    <a:lumMod val="40000"/>
                    <a:lumOff val="60000"/>
                  </a:schemeClr>
                </a:solidFill>
              </a:rPr>
              <a:t>《</a:t>
            </a:r>
            <a:r>
              <a:rPr lang="zh-CN" altLang="en-US" dirty="0" smtClean="0">
                <a:solidFill>
                  <a:schemeClr val="accent1">
                    <a:lumMod val="40000"/>
                    <a:lumOff val="60000"/>
                  </a:schemeClr>
                </a:solidFill>
              </a:rPr>
              <a:t>海关稽查条例</a:t>
            </a:r>
            <a:r>
              <a:rPr lang="en-US" altLang="zh-CN" dirty="0" smtClean="0">
                <a:solidFill>
                  <a:schemeClr val="accent1">
                    <a:lumMod val="40000"/>
                    <a:lumOff val="60000"/>
                  </a:schemeClr>
                </a:solidFill>
              </a:rPr>
              <a:t>》</a:t>
            </a:r>
            <a:r>
              <a:rPr lang="zh-CN" altLang="en-US" dirty="0" smtClean="0">
                <a:solidFill>
                  <a:schemeClr val="accent1">
                    <a:lumMod val="40000"/>
                    <a:lumOff val="60000"/>
                  </a:schemeClr>
                </a:solidFill>
              </a:rPr>
              <a:t>）于</a:t>
            </a:r>
            <a:r>
              <a:rPr lang="en-US" altLang="zh-CN" dirty="0" smtClean="0">
                <a:solidFill>
                  <a:schemeClr val="accent1">
                    <a:lumMod val="40000"/>
                    <a:lumOff val="60000"/>
                  </a:schemeClr>
                </a:solidFill>
              </a:rPr>
              <a:t>2016</a:t>
            </a:r>
            <a:r>
              <a:rPr lang="zh-CN" altLang="en-US" dirty="0" smtClean="0">
                <a:solidFill>
                  <a:schemeClr val="accent1">
                    <a:lumMod val="40000"/>
                    <a:lumOff val="60000"/>
                  </a:schemeClr>
                </a:solidFill>
              </a:rPr>
              <a:t>年</a:t>
            </a:r>
            <a:r>
              <a:rPr lang="en-US" altLang="zh-CN" dirty="0" smtClean="0">
                <a:solidFill>
                  <a:schemeClr val="accent1">
                    <a:lumMod val="40000"/>
                    <a:lumOff val="60000"/>
                  </a:schemeClr>
                </a:solidFill>
              </a:rPr>
              <a:t>10</a:t>
            </a:r>
            <a:r>
              <a:rPr lang="zh-CN" altLang="en-US" dirty="0" smtClean="0">
                <a:solidFill>
                  <a:schemeClr val="accent1">
                    <a:lumMod val="40000"/>
                    <a:lumOff val="60000"/>
                  </a:schemeClr>
                </a:solidFill>
              </a:rPr>
              <a:t>月</a:t>
            </a:r>
            <a:r>
              <a:rPr lang="en-US" altLang="zh-CN" dirty="0" smtClean="0">
                <a:solidFill>
                  <a:schemeClr val="accent1">
                    <a:lumMod val="40000"/>
                    <a:lumOff val="60000"/>
                  </a:schemeClr>
                </a:solidFill>
              </a:rPr>
              <a:t>1</a:t>
            </a:r>
            <a:r>
              <a:rPr lang="zh-CN" altLang="en-US" dirty="0" smtClean="0">
                <a:solidFill>
                  <a:schemeClr val="accent1">
                    <a:lumMod val="40000"/>
                    <a:lumOff val="60000"/>
                  </a:schemeClr>
                </a:solidFill>
              </a:rPr>
              <a:t>日起施行。</a:t>
            </a:r>
            <a:endParaRPr lang="en-US" altLang="zh-CN" dirty="0" smtClean="0">
              <a:solidFill>
                <a:schemeClr val="accent1">
                  <a:lumMod val="40000"/>
                  <a:lumOff val="60000"/>
                </a:schemeClr>
              </a:solidFill>
            </a:endParaRPr>
          </a:p>
          <a:p>
            <a:endParaRPr lang="en-US" altLang="zh-CN" dirty="0" smtClean="0">
              <a:solidFill>
                <a:schemeClr val="accent1">
                  <a:lumMod val="40000"/>
                  <a:lumOff val="60000"/>
                </a:schemeClr>
              </a:solidFill>
            </a:endParaRPr>
          </a:p>
          <a:p>
            <a:r>
              <a:rPr lang="zh-CN" altLang="en-US" b="1" dirty="0" smtClean="0">
                <a:solidFill>
                  <a:schemeClr val="accent1">
                    <a:lumMod val="40000"/>
                    <a:lumOff val="60000"/>
                  </a:schemeClr>
                </a:solidFill>
              </a:rPr>
              <a:t>▷ 新的</a:t>
            </a:r>
            <a:r>
              <a:rPr lang="en-US" altLang="zh-CN" b="1" dirty="0" smtClean="0">
                <a:solidFill>
                  <a:schemeClr val="accent1">
                    <a:lumMod val="40000"/>
                    <a:lumOff val="60000"/>
                  </a:schemeClr>
                </a:solidFill>
              </a:rPr>
              <a:t>《</a:t>
            </a:r>
            <a:r>
              <a:rPr lang="zh-CN" altLang="en-US" b="1" dirty="0" smtClean="0">
                <a:solidFill>
                  <a:schemeClr val="accent1">
                    <a:lumMod val="40000"/>
                    <a:lumOff val="60000"/>
                  </a:schemeClr>
                </a:solidFill>
              </a:rPr>
              <a:t>海关稽查条例</a:t>
            </a:r>
            <a:r>
              <a:rPr lang="en-US" altLang="zh-CN" b="1" dirty="0" smtClean="0">
                <a:solidFill>
                  <a:schemeClr val="accent1">
                    <a:lumMod val="40000"/>
                    <a:lumOff val="60000"/>
                  </a:schemeClr>
                </a:solidFill>
              </a:rPr>
              <a:t>》</a:t>
            </a:r>
            <a:r>
              <a:rPr lang="zh-CN" altLang="en-US" b="1" dirty="0" smtClean="0">
                <a:solidFill>
                  <a:schemeClr val="accent1">
                    <a:lumMod val="40000"/>
                    <a:lumOff val="60000"/>
                  </a:schemeClr>
                </a:solidFill>
              </a:rPr>
              <a:t>究竟改了哪些？</a:t>
            </a:r>
            <a:endParaRPr lang="zh-CN" altLang="en-US" b="1" dirty="0">
              <a:solidFill>
                <a:schemeClr val="accent1">
                  <a:lumMod val="40000"/>
                  <a:lumOff val="60000"/>
                </a:schemeClr>
              </a:solidFill>
            </a:endParaRPr>
          </a:p>
        </p:txBody>
      </p:sp>
      <p:sp>
        <p:nvSpPr>
          <p:cNvPr id="7" name="Freeform 4165"/>
          <p:cNvSpPr>
            <a:spLocks/>
          </p:cNvSpPr>
          <p:nvPr/>
        </p:nvSpPr>
        <p:spPr bwMode="auto">
          <a:xfrm>
            <a:off x="2039276" y="3496341"/>
            <a:ext cx="652164" cy="659489"/>
          </a:xfrm>
          <a:custGeom>
            <a:avLst/>
            <a:gdLst>
              <a:gd name="T0" fmla="*/ 122 w 124"/>
              <a:gd name="T1" fmla="*/ 65 h 126"/>
              <a:gd name="T2" fmla="*/ 114 w 124"/>
              <a:gd name="T3" fmla="*/ 35 h 126"/>
              <a:gd name="T4" fmla="*/ 120 w 124"/>
              <a:gd name="T5" fmla="*/ 33 h 126"/>
              <a:gd name="T6" fmla="*/ 114 w 124"/>
              <a:gd name="T7" fmla="*/ 11 h 126"/>
              <a:gd name="T8" fmla="*/ 92 w 124"/>
              <a:gd name="T9" fmla="*/ 5 h 126"/>
              <a:gd name="T10" fmla="*/ 90 w 124"/>
              <a:gd name="T11" fmla="*/ 11 h 126"/>
              <a:gd name="T12" fmla="*/ 61 w 124"/>
              <a:gd name="T13" fmla="*/ 4 h 126"/>
              <a:gd name="T14" fmla="*/ 35 w 124"/>
              <a:gd name="T15" fmla="*/ 10 h 126"/>
              <a:gd name="T16" fmla="*/ 33 w 124"/>
              <a:gd name="T17" fmla="*/ 5 h 126"/>
              <a:gd name="T18" fmla="*/ 11 w 124"/>
              <a:gd name="T19" fmla="*/ 11 h 126"/>
              <a:gd name="T20" fmla="*/ 5 w 124"/>
              <a:gd name="T21" fmla="*/ 33 h 126"/>
              <a:gd name="T22" fmla="*/ 8 w 124"/>
              <a:gd name="T23" fmla="*/ 34 h 126"/>
              <a:gd name="T24" fmla="*/ 0 w 124"/>
              <a:gd name="T25" fmla="*/ 65 h 126"/>
              <a:gd name="T26" fmla="*/ 24 w 124"/>
              <a:gd name="T27" fmla="*/ 114 h 126"/>
              <a:gd name="T28" fmla="*/ 34 w 124"/>
              <a:gd name="T29" fmla="*/ 119 h 126"/>
              <a:gd name="T30" fmla="*/ 61 w 124"/>
              <a:gd name="T31" fmla="*/ 126 h 126"/>
              <a:gd name="T32" fmla="*/ 88 w 124"/>
              <a:gd name="T33" fmla="*/ 119 h 126"/>
              <a:gd name="T34" fmla="*/ 97 w 124"/>
              <a:gd name="T35" fmla="*/ 114 h 126"/>
              <a:gd name="T36" fmla="*/ 122 w 124"/>
              <a:gd name="T37" fmla="*/ 6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4" h="126">
                <a:moveTo>
                  <a:pt x="122" y="65"/>
                </a:moveTo>
                <a:cubicBezTo>
                  <a:pt x="122" y="54"/>
                  <a:pt x="119" y="44"/>
                  <a:pt x="114" y="35"/>
                </a:cubicBezTo>
                <a:cubicBezTo>
                  <a:pt x="116" y="35"/>
                  <a:pt x="118" y="34"/>
                  <a:pt x="120" y="33"/>
                </a:cubicBezTo>
                <a:cubicBezTo>
                  <a:pt x="124" y="28"/>
                  <a:pt x="122" y="18"/>
                  <a:pt x="114" y="11"/>
                </a:cubicBezTo>
                <a:cubicBezTo>
                  <a:pt x="106" y="3"/>
                  <a:pt x="97" y="0"/>
                  <a:pt x="92" y="5"/>
                </a:cubicBezTo>
                <a:cubicBezTo>
                  <a:pt x="91" y="6"/>
                  <a:pt x="90" y="9"/>
                  <a:pt x="90" y="11"/>
                </a:cubicBezTo>
                <a:cubicBezTo>
                  <a:pt x="81" y="7"/>
                  <a:pt x="71" y="4"/>
                  <a:pt x="61" y="4"/>
                </a:cubicBezTo>
                <a:cubicBezTo>
                  <a:pt x="51" y="4"/>
                  <a:pt x="43" y="6"/>
                  <a:pt x="35" y="10"/>
                </a:cubicBezTo>
                <a:cubicBezTo>
                  <a:pt x="34" y="8"/>
                  <a:pt x="34" y="6"/>
                  <a:pt x="33" y="5"/>
                </a:cubicBezTo>
                <a:cubicBezTo>
                  <a:pt x="28" y="0"/>
                  <a:pt x="18" y="3"/>
                  <a:pt x="11" y="11"/>
                </a:cubicBezTo>
                <a:cubicBezTo>
                  <a:pt x="3" y="18"/>
                  <a:pt x="0" y="28"/>
                  <a:pt x="5" y="33"/>
                </a:cubicBezTo>
                <a:cubicBezTo>
                  <a:pt x="6" y="34"/>
                  <a:pt x="7" y="34"/>
                  <a:pt x="8" y="34"/>
                </a:cubicBezTo>
                <a:cubicBezTo>
                  <a:pt x="3" y="43"/>
                  <a:pt x="0" y="54"/>
                  <a:pt x="0" y="65"/>
                </a:cubicBezTo>
                <a:cubicBezTo>
                  <a:pt x="0" y="85"/>
                  <a:pt x="10" y="102"/>
                  <a:pt x="24" y="114"/>
                </a:cubicBezTo>
                <a:cubicBezTo>
                  <a:pt x="34" y="119"/>
                  <a:pt x="34" y="119"/>
                  <a:pt x="34" y="119"/>
                </a:cubicBezTo>
                <a:cubicBezTo>
                  <a:pt x="42" y="123"/>
                  <a:pt x="51" y="126"/>
                  <a:pt x="61" y="126"/>
                </a:cubicBezTo>
                <a:cubicBezTo>
                  <a:pt x="71" y="126"/>
                  <a:pt x="80" y="123"/>
                  <a:pt x="88" y="119"/>
                </a:cubicBezTo>
                <a:cubicBezTo>
                  <a:pt x="97" y="114"/>
                  <a:pt x="97" y="114"/>
                  <a:pt x="97" y="114"/>
                </a:cubicBezTo>
                <a:cubicBezTo>
                  <a:pt x="112" y="102"/>
                  <a:pt x="122" y="85"/>
                  <a:pt x="122" y="65"/>
                </a:cubicBezTo>
              </a:path>
            </a:pathLst>
          </a:custGeom>
          <a:solidFill>
            <a:srgbClr val="CC2E6E"/>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4166"/>
          <p:cNvSpPr>
            <a:spLocks/>
          </p:cNvSpPr>
          <p:nvPr/>
        </p:nvSpPr>
        <p:spPr bwMode="auto">
          <a:xfrm>
            <a:off x="2039276" y="3525650"/>
            <a:ext cx="652164" cy="703453"/>
          </a:xfrm>
          <a:custGeom>
            <a:avLst/>
            <a:gdLst>
              <a:gd name="T0" fmla="*/ 122 w 124"/>
              <a:gd name="T1" fmla="*/ 64 h 133"/>
              <a:gd name="T2" fmla="*/ 114 w 124"/>
              <a:gd name="T3" fmla="*/ 34 h 133"/>
              <a:gd name="T4" fmla="*/ 120 w 124"/>
              <a:gd name="T5" fmla="*/ 32 h 133"/>
              <a:gd name="T6" fmla="*/ 114 w 124"/>
              <a:gd name="T7" fmla="*/ 10 h 133"/>
              <a:gd name="T8" fmla="*/ 92 w 124"/>
              <a:gd name="T9" fmla="*/ 4 h 133"/>
              <a:gd name="T10" fmla="*/ 90 w 124"/>
              <a:gd name="T11" fmla="*/ 11 h 133"/>
              <a:gd name="T12" fmla="*/ 61 w 124"/>
              <a:gd name="T13" fmla="*/ 3 h 133"/>
              <a:gd name="T14" fmla="*/ 35 w 124"/>
              <a:gd name="T15" fmla="*/ 9 h 133"/>
              <a:gd name="T16" fmla="*/ 33 w 124"/>
              <a:gd name="T17" fmla="*/ 4 h 133"/>
              <a:gd name="T18" fmla="*/ 11 w 124"/>
              <a:gd name="T19" fmla="*/ 10 h 133"/>
              <a:gd name="T20" fmla="*/ 5 w 124"/>
              <a:gd name="T21" fmla="*/ 32 h 133"/>
              <a:gd name="T22" fmla="*/ 8 w 124"/>
              <a:gd name="T23" fmla="*/ 34 h 133"/>
              <a:gd name="T24" fmla="*/ 0 w 124"/>
              <a:gd name="T25" fmla="*/ 64 h 133"/>
              <a:gd name="T26" fmla="*/ 24 w 124"/>
              <a:gd name="T27" fmla="*/ 113 h 133"/>
              <a:gd name="T28" fmla="*/ 12 w 124"/>
              <a:gd name="T29" fmla="*/ 126 h 133"/>
              <a:gd name="T30" fmla="*/ 19 w 124"/>
              <a:gd name="T31" fmla="*/ 133 h 133"/>
              <a:gd name="T32" fmla="*/ 34 w 124"/>
              <a:gd name="T33" fmla="*/ 119 h 133"/>
              <a:gd name="T34" fmla="*/ 61 w 124"/>
              <a:gd name="T35" fmla="*/ 125 h 133"/>
              <a:gd name="T36" fmla="*/ 88 w 124"/>
              <a:gd name="T37" fmla="*/ 119 h 133"/>
              <a:gd name="T38" fmla="*/ 103 w 124"/>
              <a:gd name="T39" fmla="*/ 133 h 133"/>
              <a:gd name="T40" fmla="*/ 110 w 124"/>
              <a:gd name="T41" fmla="*/ 126 h 133"/>
              <a:gd name="T42" fmla="*/ 97 w 124"/>
              <a:gd name="T43" fmla="*/ 113 h 133"/>
              <a:gd name="T44" fmla="*/ 122 w 124"/>
              <a:gd name="T45" fmla="*/ 64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4" h="133">
                <a:moveTo>
                  <a:pt x="122" y="64"/>
                </a:moveTo>
                <a:cubicBezTo>
                  <a:pt x="122" y="53"/>
                  <a:pt x="119" y="43"/>
                  <a:pt x="114" y="34"/>
                </a:cubicBezTo>
                <a:cubicBezTo>
                  <a:pt x="116" y="34"/>
                  <a:pt x="118" y="34"/>
                  <a:pt x="120" y="32"/>
                </a:cubicBezTo>
                <a:cubicBezTo>
                  <a:pt x="124" y="28"/>
                  <a:pt x="122" y="18"/>
                  <a:pt x="114" y="10"/>
                </a:cubicBezTo>
                <a:cubicBezTo>
                  <a:pt x="106" y="3"/>
                  <a:pt x="97" y="0"/>
                  <a:pt x="92" y="4"/>
                </a:cubicBezTo>
                <a:cubicBezTo>
                  <a:pt x="91" y="6"/>
                  <a:pt x="90" y="8"/>
                  <a:pt x="90" y="11"/>
                </a:cubicBezTo>
                <a:cubicBezTo>
                  <a:pt x="81" y="6"/>
                  <a:pt x="71" y="3"/>
                  <a:pt x="61" y="3"/>
                </a:cubicBezTo>
                <a:cubicBezTo>
                  <a:pt x="51" y="3"/>
                  <a:pt x="43" y="6"/>
                  <a:pt x="35" y="9"/>
                </a:cubicBezTo>
                <a:cubicBezTo>
                  <a:pt x="34" y="7"/>
                  <a:pt x="34" y="6"/>
                  <a:pt x="33" y="4"/>
                </a:cubicBezTo>
                <a:cubicBezTo>
                  <a:pt x="28" y="0"/>
                  <a:pt x="18" y="3"/>
                  <a:pt x="11" y="10"/>
                </a:cubicBezTo>
                <a:cubicBezTo>
                  <a:pt x="3" y="18"/>
                  <a:pt x="0" y="28"/>
                  <a:pt x="5" y="32"/>
                </a:cubicBezTo>
                <a:cubicBezTo>
                  <a:pt x="6" y="33"/>
                  <a:pt x="7" y="34"/>
                  <a:pt x="8" y="34"/>
                </a:cubicBezTo>
                <a:cubicBezTo>
                  <a:pt x="3" y="43"/>
                  <a:pt x="0" y="53"/>
                  <a:pt x="0" y="64"/>
                </a:cubicBezTo>
                <a:cubicBezTo>
                  <a:pt x="0" y="84"/>
                  <a:pt x="10" y="102"/>
                  <a:pt x="24" y="113"/>
                </a:cubicBezTo>
                <a:cubicBezTo>
                  <a:pt x="12" y="126"/>
                  <a:pt x="12" y="126"/>
                  <a:pt x="12" y="126"/>
                </a:cubicBezTo>
                <a:cubicBezTo>
                  <a:pt x="19" y="133"/>
                  <a:pt x="19" y="133"/>
                  <a:pt x="19" y="133"/>
                </a:cubicBezTo>
                <a:cubicBezTo>
                  <a:pt x="34" y="119"/>
                  <a:pt x="34" y="119"/>
                  <a:pt x="34" y="119"/>
                </a:cubicBezTo>
                <a:cubicBezTo>
                  <a:pt x="42" y="123"/>
                  <a:pt x="51" y="125"/>
                  <a:pt x="61" y="125"/>
                </a:cubicBezTo>
                <a:cubicBezTo>
                  <a:pt x="71" y="125"/>
                  <a:pt x="80" y="123"/>
                  <a:pt x="88" y="119"/>
                </a:cubicBezTo>
                <a:cubicBezTo>
                  <a:pt x="103" y="133"/>
                  <a:pt x="103" y="133"/>
                  <a:pt x="103" y="133"/>
                </a:cubicBezTo>
                <a:cubicBezTo>
                  <a:pt x="110" y="126"/>
                  <a:pt x="110" y="126"/>
                  <a:pt x="110" y="126"/>
                </a:cubicBezTo>
                <a:cubicBezTo>
                  <a:pt x="97" y="113"/>
                  <a:pt x="97" y="113"/>
                  <a:pt x="97" y="113"/>
                </a:cubicBezTo>
                <a:cubicBezTo>
                  <a:pt x="112" y="102"/>
                  <a:pt x="122" y="84"/>
                  <a:pt x="122" y="64"/>
                </a:cubicBezTo>
              </a:path>
            </a:pathLst>
          </a:custGeom>
          <a:solidFill>
            <a:srgbClr val="F75A9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4167"/>
          <p:cNvSpPr>
            <a:spLocks/>
          </p:cNvSpPr>
          <p:nvPr/>
        </p:nvSpPr>
        <p:spPr bwMode="auto">
          <a:xfrm>
            <a:off x="2090577" y="3591601"/>
            <a:ext cx="534923" cy="542248"/>
          </a:xfrm>
          <a:custGeom>
            <a:avLst/>
            <a:gdLst>
              <a:gd name="T0" fmla="*/ 90 w 102"/>
              <a:gd name="T1" fmla="*/ 51 h 102"/>
              <a:gd name="T2" fmla="*/ 93 w 102"/>
              <a:gd name="T3" fmla="*/ 48 h 102"/>
              <a:gd name="T4" fmla="*/ 102 w 102"/>
              <a:gd name="T5" fmla="*/ 48 h 102"/>
              <a:gd name="T6" fmla="*/ 54 w 102"/>
              <a:gd name="T7" fmla="*/ 0 h 102"/>
              <a:gd name="T8" fmla="*/ 54 w 102"/>
              <a:gd name="T9" fmla="*/ 0 h 102"/>
              <a:gd name="T10" fmla="*/ 54 w 102"/>
              <a:gd name="T11" fmla="*/ 10 h 102"/>
              <a:gd name="T12" fmla="*/ 51 w 102"/>
              <a:gd name="T13" fmla="*/ 12 h 102"/>
              <a:gd name="T14" fmla="*/ 48 w 102"/>
              <a:gd name="T15" fmla="*/ 10 h 102"/>
              <a:gd name="T16" fmla="*/ 48 w 102"/>
              <a:gd name="T17" fmla="*/ 0 h 102"/>
              <a:gd name="T18" fmla="*/ 48 w 102"/>
              <a:gd name="T19" fmla="*/ 0 h 102"/>
              <a:gd name="T20" fmla="*/ 0 w 102"/>
              <a:gd name="T21" fmla="*/ 48 h 102"/>
              <a:gd name="T22" fmla="*/ 9 w 102"/>
              <a:gd name="T23" fmla="*/ 48 h 102"/>
              <a:gd name="T24" fmla="*/ 11 w 102"/>
              <a:gd name="T25" fmla="*/ 51 h 102"/>
              <a:gd name="T26" fmla="*/ 9 w 102"/>
              <a:gd name="T27" fmla="*/ 53 h 102"/>
              <a:gd name="T28" fmla="*/ 0 w 102"/>
              <a:gd name="T29" fmla="*/ 53 h 102"/>
              <a:gd name="T30" fmla="*/ 48 w 102"/>
              <a:gd name="T31" fmla="*/ 102 h 102"/>
              <a:gd name="T32" fmla="*/ 48 w 102"/>
              <a:gd name="T33" fmla="*/ 92 h 102"/>
              <a:gd name="T34" fmla="*/ 51 w 102"/>
              <a:gd name="T35" fmla="*/ 90 h 102"/>
              <a:gd name="T36" fmla="*/ 54 w 102"/>
              <a:gd name="T37" fmla="*/ 92 h 102"/>
              <a:gd name="T38" fmla="*/ 54 w 102"/>
              <a:gd name="T39" fmla="*/ 102 h 102"/>
              <a:gd name="T40" fmla="*/ 102 w 102"/>
              <a:gd name="T41" fmla="*/ 53 h 102"/>
              <a:gd name="T42" fmla="*/ 93 w 102"/>
              <a:gd name="T43" fmla="*/ 53 h 102"/>
              <a:gd name="T44" fmla="*/ 90 w 102"/>
              <a:gd name="T45" fmla="*/ 5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2" h="102">
                <a:moveTo>
                  <a:pt x="90" y="51"/>
                </a:moveTo>
                <a:cubicBezTo>
                  <a:pt x="90" y="49"/>
                  <a:pt x="92" y="48"/>
                  <a:pt x="93" y="48"/>
                </a:cubicBezTo>
                <a:cubicBezTo>
                  <a:pt x="102" y="48"/>
                  <a:pt x="102" y="48"/>
                  <a:pt x="102" y="48"/>
                </a:cubicBezTo>
                <a:cubicBezTo>
                  <a:pt x="100" y="22"/>
                  <a:pt x="80" y="1"/>
                  <a:pt x="54" y="0"/>
                </a:cubicBezTo>
                <a:cubicBezTo>
                  <a:pt x="54" y="0"/>
                  <a:pt x="54" y="0"/>
                  <a:pt x="54" y="0"/>
                </a:cubicBezTo>
                <a:cubicBezTo>
                  <a:pt x="54" y="10"/>
                  <a:pt x="54" y="10"/>
                  <a:pt x="54" y="10"/>
                </a:cubicBezTo>
                <a:cubicBezTo>
                  <a:pt x="54" y="11"/>
                  <a:pt x="52" y="12"/>
                  <a:pt x="51" y="12"/>
                </a:cubicBezTo>
                <a:cubicBezTo>
                  <a:pt x="50" y="12"/>
                  <a:pt x="48" y="11"/>
                  <a:pt x="48" y="10"/>
                </a:cubicBezTo>
                <a:cubicBezTo>
                  <a:pt x="48" y="0"/>
                  <a:pt x="48" y="0"/>
                  <a:pt x="48" y="0"/>
                </a:cubicBezTo>
                <a:cubicBezTo>
                  <a:pt x="48" y="0"/>
                  <a:pt x="48" y="0"/>
                  <a:pt x="48" y="0"/>
                </a:cubicBezTo>
                <a:cubicBezTo>
                  <a:pt x="22" y="1"/>
                  <a:pt x="1" y="22"/>
                  <a:pt x="0" y="48"/>
                </a:cubicBezTo>
                <a:cubicBezTo>
                  <a:pt x="9" y="48"/>
                  <a:pt x="9" y="48"/>
                  <a:pt x="9" y="48"/>
                </a:cubicBezTo>
                <a:cubicBezTo>
                  <a:pt x="10" y="48"/>
                  <a:pt x="11" y="49"/>
                  <a:pt x="11" y="51"/>
                </a:cubicBezTo>
                <a:cubicBezTo>
                  <a:pt x="11" y="52"/>
                  <a:pt x="10" y="53"/>
                  <a:pt x="9" y="53"/>
                </a:cubicBezTo>
                <a:cubicBezTo>
                  <a:pt x="0" y="53"/>
                  <a:pt x="0" y="53"/>
                  <a:pt x="0" y="53"/>
                </a:cubicBezTo>
                <a:cubicBezTo>
                  <a:pt x="1" y="79"/>
                  <a:pt x="22" y="100"/>
                  <a:pt x="48" y="102"/>
                </a:cubicBezTo>
                <a:cubicBezTo>
                  <a:pt x="48" y="92"/>
                  <a:pt x="48" y="92"/>
                  <a:pt x="48" y="92"/>
                </a:cubicBezTo>
                <a:cubicBezTo>
                  <a:pt x="48" y="91"/>
                  <a:pt x="50" y="90"/>
                  <a:pt x="51" y="90"/>
                </a:cubicBezTo>
                <a:cubicBezTo>
                  <a:pt x="52" y="90"/>
                  <a:pt x="54" y="91"/>
                  <a:pt x="54" y="92"/>
                </a:cubicBezTo>
                <a:cubicBezTo>
                  <a:pt x="54" y="102"/>
                  <a:pt x="54" y="102"/>
                  <a:pt x="54" y="102"/>
                </a:cubicBezTo>
                <a:cubicBezTo>
                  <a:pt x="80" y="100"/>
                  <a:pt x="100" y="79"/>
                  <a:pt x="102" y="53"/>
                </a:cubicBezTo>
                <a:cubicBezTo>
                  <a:pt x="93" y="53"/>
                  <a:pt x="93" y="53"/>
                  <a:pt x="93" y="53"/>
                </a:cubicBezTo>
                <a:cubicBezTo>
                  <a:pt x="92" y="53"/>
                  <a:pt x="90" y="52"/>
                  <a:pt x="90" y="51"/>
                </a:cubicBezTo>
              </a:path>
            </a:pathLst>
          </a:custGeom>
          <a:solidFill>
            <a:srgbClr val="EAE8DB"/>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4168"/>
          <p:cNvSpPr>
            <a:spLocks noEditPoints="1"/>
          </p:cNvSpPr>
          <p:nvPr/>
        </p:nvSpPr>
        <p:spPr bwMode="auto">
          <a:xfrm>
            <a:off x="2361696" y="3591601"/>
            <a:ext cx="263798" cy="542248"/>
          </a:xfrm>
          <a:custGeom>
            <a:avLst/>
            <a:gdLst>
              <a:gd name="T0" fmla="*/ 0 w 51"/>
              <a:gd name="T1" fmla="*/ 90 h 102"/>
              <a:gd name="T2" fmla="*/ 0 w 51"/>
              <a:gd name="T3" fmla="*/ 90 h 102"/>
              <a:gd name="T4" fmla="*/ 3 w 51"/>
              <a:gd name="T5" fmla="*/ 93 h 102"/>
              <a:gd name="T6" fmla="*/ 3 w 51"/>
              <a:gd name="T7" fmla="*/ 102 h 102"/>
              <a:gd name="T8" fmla="*/ 3 w 51"/>
              <a:gd name="T9" fmla="*/ 102 h 102"/>
              <a:gd name="T10" fmla="*/ 3 w 51"/>
              <a:gd name="T11" fmla="*/ 92 h 102"/>
              <a:gd name="T12" fmla="*/ 0 w 51"/>
              <a:gd name="T13" fmla="*/ 90 h 102"/>
              <a:gd name="T14" fmla="*/ 42 w 51"/>
              <a:gd name="T15" fmla="*/ 48 h 102"/>
              <a:gd name="T16" fmla="*/ 42 w 51"/>
              <a:gd name="T17" fmla="*/ 48 h 102"/>
              <a:gd name="T18" fmla="*/ 39 w 51"/>
              <a:gd name="T19" fmla="*/ 51 h 102"/>
              <a:gd name="T20" fmla="*/ 42 w 51"/>
              <a:gd name="T21" fmla="*/ 53 h 102"/>
              <a:gd name="T22" fmla="*/ 51 w 51"/>
              <a:gd name="T23" fmla="*/ 53 h 102"/>
              <a:gd name="T24" fmla="*/ 51 w 51"/>
              <a:gd name="T25" fmla="*/ 53 h 102"/>
              <a:gd name="T26" fmla="*/ 51 w 51"/>
              <a:gd name="T27" fmla="*/ 53 h 102"/>
              <a:gd name="T28" fmla="*/ 42 w 51"/>
              <a:gd name="T29" fmla="*/ 53 h 102"/>
              <a:gd name="T30" fmla="*/ 40 w 51"/>
              <a:gd name="T31" fmla="*/ 51 h 102"/>
              <a:gd name="T32" fmla="*/ 42 w 51"/>
              <a:gd name="T33" fmla="*/ 48 h 102"/>
              <a:gd name="T34" fmla="*/ 51 w 51"/>
              <a:gd name="T35" fmla="*/ 48 h 102"/>
              <a:gd name="T36" fmla="*/ 51 w 51"/>
              <a:gd name="T37" fmla="*/ 48 h 102"/>
              <a:gd name="T38" fmla="*/ 51 w 51"/>
              <a:gd name="T39" fmla="*/ 48 h 102"/>
              <a:gd name="T40" fmla="*/ 51 w 51"/>
              <a:gd name="T41" fmla="*/ 48 h 102"/>
              <a:gd name="T42" fmla="*/ 50 w 51"/>
              <a:gd name="T43" fmla="*/ 43 h 102"/>
              <a:gd name="T44" fmla="*/ 50 w 51"/>
              <a:gd name="T45" fmla="*/ 43 h 102"/>
              <a:gd name="T46" fmla="*/ 50 w 51"/>
              <a:gd name="T47" fmla="*/ 43 h 102"/>
              <a:gd name="T48" fmla="*/ 50 w 51"/>
              <a:gd name="T49" fmla="*/ 43 h 102"/>
              <a:gd name="T50" fmla="*/ 50 w 51"/>
              <a:gd name="T51" fmla="*/ 43 h 102"/>
              <a:gd name="T52" fmla="*/ 50 w 51"/>
              <a:gd name="T53" fmla="*/ 43 h 102"/>
              <a:gd name="T54" fmla="*/ 3 w 51"/>
              <a:gd name="T55" fmla="*/ 0 h 102"/>
              <a:gd name="T56" fmla="*/ 3 w 51"/>
              <a:gd name="T57" fmla="*/ 9 h 102"/>
              <a:gd name="T58" fmla="*/ 0 w 51"/>
              <a:gd name="T59" fmla="*/ 12 h 102"/>
              <a:gd name="T60" fmla="*/ 0 w 51"/>
              <a:gd name="T61" fmla="*/ 12 h 102"/>
              <a:gd name="T62" fmla="*/ 3 w 51"/>
              <a:gd name="T63" fmla="*/ 10 h 102"/>
              <a:gd name="T64" fmla="*/ 3 w 51"/>
              <a:gd name="T65" fmla="*/ 0 h 102"/>
              <a:gd name="T66" fmla="*/ 3 w 51"/>
              <a:gd name="T67" fmla="*/ 0 h 102"/>
              <a:gd name="T68" fmla="*/ 3 w 51"/>
              <a:gd name="T69" fmla="*/ 0 h 102"/>
              <a:gd name="T70" fmla="*/ 3 w 51"/>
              <a:gd name="T71" fmla="*/ 0 h 102"/>
              <a:gd name="T72" fmla="*/ 50 w 51"/>
              <a:gd name="T73" fmla="*/ 43 h 102"/>
              <a:gd name="T74" fmla="*/ 3 w 51"/>
              <a:gd name="T75"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1" h="102">
                <a:moveTo>
                  <a:pt x="0" y="90"/>
                </a:moveTo>
                <a:cubicBezTo>
                  <a:pt x="0" y="90"/>
                  <a:pt x="0" y="90"/>
                  <a:pt x="0" y="90"/>
                </a:cubicBezTo>
                <a:cubicBezTo>
                  <a:pt x="1" y="90"/>
                  <a:pt x="3" y="91"/>
                  <a:pt x="3" y="93"/>
                </a:cubicBezTo>
                <a:cubicBezTo>
                  <a:pt x="3" y="102"/>
                  <a:pt x="3" y="102"/>
                  <a:pt x="3" y="102"/>
                </a:cubicBezTo>
                <a:cubicBezTo>
                  <a:pt x="3" y="102"/>
                  <a:pt x="3" y="102"/>
                  <a:pt x="3" y="102"/>
                </a:cubicBezTo>
                <a:cubicBezTo>
                  <a:pt x="3" y="92"/>
                  <a:pt x="3" y="92"/>
                  <a:pt x="3" y="92"/>
                </a:cubicBezTo>
                <a:cubicBezTo>
                  <a:pt x="3" y="91"/>
                  <a:pt x="1" y="90"/>
                  <a:pt x="0" y="90"/>
                </a:cubicBezTo>
                <a:moveTo>
                  <a:pt x="42" y="48"/>
                </a:moveTo>
                <a:cubicBezTo>
                  <a:pt x="42" y="48"/>
                  <a:pt x="42" y="48"/>
                  <a:pt x="42" y="48"/>
                </a:cubicBezTo>
                <a:cubicBezTo>
                  <a:pt x="41" y="48"/>
                  <a:pt x="39" y="49"/>
                  <a:pt x="39" y="51"/>
                </a:cubicBezTo>
                <a:cubicBezTo>
                  <a:pt x="39" y="52"/>
                  <a:pt x="41" y="53"/>
                  <a:pt x="42" y="53"/>
                </a:cubicBezTo>
                <a:cubicBezTo>
                  <a:pt x="51" y="53"/>
                  <a:pt x="51" y="53"/>
                  <a:pt x="51" y="53"/>
                </a:cubicBezTo>
                <a:cubicBezTo>
                  <a:pt x="51" y="53"/>
                  <a:pt x="51" y="53"/>
                  <a:pt x="51" y="53"/>
                </a:cubicBezTo>
                <a:cubicBezTo>
                  <a:pt x="51" y="53"/>
                  <a:pt x="51" y="53"/>
                  <a:pt x="51" y="53"/>
                </a:cubicBezTo>
                <a:cubicBezTo>
                  <a:pt x="42" y="53"/>
                  <a:pt x="42" y="53"/>
                  <a:pt x="42" y="53"/>
                </a:cubicBezTo>
                <a:cubicBezTo>
                  <a:pt x="41" y="53"/>
                  <a:pt x="40" y="52"/>
                  <a:pt x="40" y="51"/>
                </a:cubicBezTo>
                <a:cubicBezTo>
                  <a:pt x="40" y="49"/>
                  <a:pt x="41" y="48"/>
                  <a:pt x="42" y="48"/>
                </a:cubicBezTo>
                <a:moveTo>
                  <a:pt x="51" y="48"/>
                </a:moveTo>
                <a:cubicBezTo>
                  <a:pt x="51" y="48"/>
                  <a:pt x="51" y="48"/>
                  <a:pt x="51" y="48"/>
                </a:cubicBezTo>
                <a:cubicBezTo>
                  <a:pt x="51" y="48"/>
                  <a:pt x="51" y="48"/>
                  <a:pt x="51" y="48"/>
                </a:cubicBezTo>
                <a:cubicBezTo>
                  <a:pt x="51" y="48"/>
                  <a:pt x="51" y="48"/>
                  <a:pt x="51" y="48"/>
                </a:cubicBezTo>
                <a:moveTo>
                  <a:pt x="50" y="43"/>
                </a:moveTo>
                <a:cubicBezTo>
                  <a:pt x="50" y="43"/>
                  <a:pt x="50" y="43"/>
                  <a:pt x="50" y="43"/>
                </a:cubicBezTo>
                <a:cubicBezTo>
                  <a:pt x="50" y="43"/>
                  <a:pt x="50" y="43"/>
                  <a:pt x="50" y="43"/>
                </a:cubicBezTo>
                <a:moveTo>
                  <a:pt x="50" y="43"/>
                </a:moveTo>
                <a:cubicBezTo>
                  <a:pt x="50" y="43"/>
                  <a:pt x="50" y="43"/>
                  <a:pt x="50" y="43"/>
                </a:cubicBezTo>
                <a:cubicBezTo>
                  <a:pt x="50" y="43"/>
                  <a:pt x="50" y="43"/>
                  <a:pt x="50" y="43"/>
                </a:cubicBezTo>
                <a:moveTo>
                  <a:pt x="3" y="0"/>
                </a:moveTo>
                <a:cubicBezTo>
                  <a:pt x="3" y="9"/>
                  <a:pt x="3" y="9"/>
                  <a:pt x="3" y="9"/>
                </a:cubicBezTo>
                <a:cubicBezTo>
                  <a:pt x="3" y="10"/>
                  <a:pt x="1" y="12"/>
                  <a:pt x="0" y="12"/>
                </a:cubicBezTo>
                <a:cubicBezTo>
                  <a:pt x="0" y="12"/>
                  <a:pt x="0" y="12"/>
                  <a:pt x="0" y="12"/>
                </a:cubicBezTo>
                <a:cubicBezTo>
                  <a:pt x="1" y="12"/>
                  <a:pt x="3" y="11"/>
                  <a:pt x="3" y="10"/>
                </a:cubicBezTo>
                <a:cubicBezTo>
                  <a:pt x="3" y="0"/>
                  <a:pt x="3" y="0"/>
                  <a:pt x="3" y="0"/>
                </a:cubicBezTo>
                <a:cubicBezTo>
                  <a:pt x="3" y="0"/>
                  <a:pt x="3" y="0"/>
                  <a:pt x="3" y="0"/>
                </a:cubicBezTo>
                <a:moveTo>
                  <a:pt x="3" y="0"/>
                </a:moveTo>
                <a:cubicBezTo>
                  <a:pt x="3" y="0"/>
                  <a:pt x="3" y="0"/>
                  <a:pt x="3" y="0"/>
                </a:cubicBezTo>
                <a:cubicBezTo>
                  <a:pt x="27" y="1"/>
                  <a:pt x="47" y="20"/>
                  <a:pt x="50" y="43"/>
                </a:cubicBezTo>
                <a:cubicBezTo>
                  <a:pt x="47" y="20"/>
                  <a:pt x="27" y="1"/>
                  <a:pt x="3" y="0"/>
                </a:cubicBezTo>
              </a:path>
            </a:pathLst>
          </a:custGeom>
          <a:solidFill>
            <a:srgbClr val="E05687"/>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4169"/>
          <p:cNvSpPr>
            <a:spLocks/>
          </p:cNvSpPr>
          <p:nvPr/>
        </p:nvSpPr>
        <p:spPr bwMode="auto">
          <a:xfrm>
            <a:off x="2361696" y="3591601"/>
            <a:ext cx="263798" cy="542248"/>
          </a:xfrm>
          <a:custGeom>
            <a:avLst/>
            <a:gdLst>
              <a:gd name="T0" fmla="*/ 3 w 51"/>
              <a:gd name="T1" fmla="*/ 0 h 102"/>
              <a:gd name="T2" fmla="*/ 3 w 51"/>
              <a:gd name="T3" fmla="*/ 0 h 102"/>
              <a:gd name="T4" fmla="*/ 3 w 51"/>
              <a:gd name="T5" fmla="*/ 0 h 102"/>
              <a:gd name="T6" fmla="*/ 3 w 51"/>
              <a:gd name="T7" fmla="*/ 10 h 102"/>
              <a:gd name="T8" fmla="*/ 0 w 51"/>
              <a:gd name="T9" fmla="*/ 12 h 102"/>
              <a:gd name="T10" fmla="*/ 0 w 51"/>
              <a:gd name="T11" fmla="*/ 90 h 102"/>
              <a:gd name="T12" fmla="*/ 3 w 51"/>
              <a:gd name="T13" fmla="*/ 92 h 102"/>
              <a:gd name="T14" fmla="*/ 3 w 51"/>
              <a:gd name="T15" fmla="*/ 102 h 102"/>
              <a:gd name="T16" fmla="*/ 51 w 51"/>
              <a:gd name="T17" fmla="*/ 53 h 102"/>
              <a:gd name="T18" fmla="*/ 42 w 51"/>
              <a:gd name="T19" fmla="*/ 53 h 102"/>
              <a:gd name="T20" fmla="*/ 39 w 51"/>
              <a:gd name="T21" fmla="*/ 51 h 102"/>
              <a:gd name="T22" fmla="*/ 42 w 51"/>
              <a:gd name="T23" fmla="*/ 48 h 102"/>
              <a:gd name="T24" fmla="*/ 42 w 51"/>
              <a:gd name="T25" fmla="*/ 48 h 102"/>
              <a:gd name="T26" fmla="*/ 42 w 51"/>
              <a:gd name="T27" fmla="*/ 48 h 102"/>
              <a:gd name="T28" fmla="*/ 51 w 51"/>
              <a:gd name="T29" fmla="*/ 48 h 102"/>
              <a:gd name="T30" fmla="*/ 51 w 51"/>
              <a:gd name="T31" fmla="*/ 48 h 102"/>
              <a:gd name="T32" fmla="*/ 51 w 51"/>
              <a:gd name="T33" fmla="*/ 48 h 102"/>
              <a:gd name="T34" fmla="*/ 50 w 51"/>
              <a:gd name="T35" fmla="*/ 43 h 102"/>
              <a:gd name="T36" fmla="*/ 50 w 51"/>
              <a:gd name="T37" fmla="*/ 43 h 102"/>
              <a:gd name="T38" fmla="*/ 50 w 51"/>
              <a:gd name="T39" fmla="*/ 43 h 102"/>
              <a:gd name="T40" fmla="*/ 50 w 51"/>
              <a:gd name="T41" fmla="*/ 43 h 102"/>
              <a:gd name="T42" fmla="*/ 50 w 51"/>
              <a:gd name="T43" fmla="*/ 43 h 102"/>
              <a:gd name="T44" fmla="*/ 3 w 51"/>
              <a:gd name="T45"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1" h="102">
                <a:moveTo>
                  <a:pt x="3" y="0"/>
                </a:moveTo>
                <a:cubicBezTo>
                  <a:pt x="3" y="0"/>
                  <a:pt x="3" y="0"/>
                  <a:pt x="3" y="0"/>
                </a:cubicBezTo>
                <a:cubicBezTo>
                  <a:pt x="3" y="0"/>
                  <a:pt x="3" y="0"/>
                  <a:pt x="3" y="0"/>
                </a:cubicBezTo>
                <a:cubicBezTo>
                  <a:pt x="3" y="10"/>
                  <a:pt x="3" y="10"/>
                  <a:pt x="3" y="10"/>
                </a:cubicBezTo>
                <a:cubicBezTo>
                  <a:pt x="3" y="11"/>
                  <a:pt x="1" y="12"/>
                  <a:pt x="0" y="12"/>
                </a:cubicBezTo>
                <a:cubicBezTo>
                  <a:pt x="0" y="90"/>
                  <a:pt x="0" y="90"/>
                  <a:pt x="0" y="90"/>
                </a:cubicBezTo>
                <a:cubicBezTo>
                  <a:pt x="1" y="90"/>
                  <a:pt x="3" y="91"/>
                  <a:pt x="3" y="92"/>
                </a:cubicBezTo>
                <a:cubicBezTo>
                  <a:pt x="3" y="102"/>
                  <a:pt x="3" y="102"/>
                  <a:pt x="3" y="102"/>
                </a:cubicBezTo>
                <a:cubicBezTo>
                  <a:pt x="29" y="100"/>
                  <a:pt x="49" y="79"/>
                  <a:pt x="51" y="53"/>
                </a:cubicBezTo>
                <a:cubicBezTo>
                  <a:pt x="42" y="53"/>
                  <a:pt x="42" y="53"/>
                  <a:pt x="42" y="53"/>
                </a:cubicBezTo>
                <a:cubicBezTo>
                  <a:pt x="41" y="53"/>
                  <a:pt x="39" y="52"/>
                  <a:pt x="39" y="51"/>
                </a:cubicBezTo>
                <a:cubicBezTo>
                  <a:pt x="39" y="49"/>
                  <a:pt x="41" y="48"/>
                  <a:pt x="42" y="48"/>
                </a:cubicBezTo>
                <a:cubicBezTo>
                  <a:pt x="42" y="48"/>
                  <a:pt x="42" y="48"/>
                  <a:pt x="42" y="48"/>
                </a:cubicBezTo>
                <a:cubicBezTo>
                  <a:pt x="42" y="48"/>
                  <a:pt x="42" y="48"/>
                  <a:pt x="42" y="48"/>
                </a:cubicBezTo>
                <a:cubicBezTo>
                  <a:pt x="51" y="48"/>
                  <a:pt x="51" y="48"/>
                  <a:pt x="51" y="48"/>
                </a:cubicBezTo>
                <a:cubicBezTo>
                  <a:pt x="51" y="48"/>
                  <a:pt x="51" y="48"/>
                  <a:pt x="51" y="48"/>
                </a:cubicBezTo>
                <a:cubicBezTo>
                  <a:pt x="51" y="48"/>
                  <a:pt x="51" y="48"/>
                  <a:pt x="51" y="48"/>
                </a:cubicBezTo>
                <a:cubicBezTo>
                  <a:pt x="51" y="47"/>
                  <a:pt x="51" y="45"/>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47" y="20"/>
                  <a:pt x="27" y="1"/>
                  <a:pt x="3" y="0"/>
                </a:cubicBezTo>
              </a:path>
            </a:pathLst>
          </a:custGeom>
          <a:solidFill>
            <a:srgbClr val="D4D2C7"/>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4170"/>
          <p:cNvSpPr>
            <a:spLocks/>
          </p:cNvSpPr>
          <p:nvPr/>
        </p:nvSpPr>
        <p:spPr bwMode="auto">
          <a:xfrm>
            <a:off x="2347040" y="3686857"/>
            <a:ext cx="205176" cy="190523"/>
          </a:xfrm>
          <a:custGeom>
            <a:avLst/>
            <a:gdLst>
              <a:gd name="T0" fmla="*/ 2 w 39"/>
              <a:gd name="T1" fmla="*/ 36 h 36"/>
              <a:gd name="T2" fmla="*/ 3 w 39"/>
              <a:gd name="T3" fmla="*/ 36 h 36"/>
              <a:gd name="T4" fmla="*/ 36 w 39"/>
              <a:gd name="T5" fmla="*/ 36 h 36"/>
              <a:gd name="T6" fmla="*/ 39 w 39"/>
              <a:gd name="T7" fmla="*/ 33 h 36"/>
              <a:gd name="T8" fmla="*/ 36 w 39"/>
              <a:gd name="T9" fmla="*/ 31 h 36"/>
              <a:gd name="T10" fmla="*/ 5 w 39"/>
              <a:gd name="T11" fmla="*/ 31 h 36"/>
              <a:gd name="T12" fmla="*/ 5 w 39"/>
              <a:gd name="T13" fmla="*/ 3 h 36"/>
              <a:gd name="T14" fmla="*/ 3 w 39"/>
              <a:gd name="T15" fmla="*/ 0 h 36"/>
              <a:gd name="T16" fmla="*/ 0 w 39"/>
              <a:gd name="T17" fmla="*/ 3 h 36"/>
              <a:gd name="T18" fmla="*/ 0 w 39"/>
              <a:gd name="T19" fmla="*/ 33 h 36"/>
              <a:gd name="T20" fmla="*/ 2 w 39"/>
              <a:gd name="T21"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36">
                <a:moveTo>
                  <a:pt x="2" y="36"/>
                </a:moveTo>
                <a:cubicBezTo>
                  <a:pt x="3" y="36"/>
                  <a:pt x="3" y="36"/>
                  <a:pt x="3" y="36"/>
                </a:cubicBezTo>
                <a:cubicBezTo>
                  <a:pt x="36" y="36"/>
                  <a:pt x="36" y="36"/>
                  <a:pt x="36" y="36"/>
                </a:cubicBezTo>
                <a:cubicBezTo>
                  <a:pt x="37" y="36"/>
                  <a:pt x="39" y="35"/>
                  <a:pt x="39" y="33"/>
                </a:cubicBezTo>
                <a:cubicBezTo>
                  <a:pt x="39" y="32"/>
                  <a:pt x="37" y="31"/>
                  <a:pt x="36" y="31"/>
                </a:cubicBezTo>
                <a:cubicBezTo>
                  <a:pt x="5" y="31"/>
                  <a:pt x="5" y="31"/>
                  <a:pt x="5" y="31"/>
                </a:cubicBezTo>
                <a:cubicBezTo>
                  <a:pt x="5" y="3"/>
                  <a:pt x="5" y="3"/>
                  <a:pt x="5" y="3"/>
                </a:cubicBezTo>
                <a:cubicBezTo>
                  <a:pt x="5" y="1"/>
                  <a:pt x="4" y="0"/>
                  <a:pt x="3" y="0"/>
                </a:cubicBezTo>
                <a:cubicBezTo>
                  <a:pt x="1" y="0"/>
                  <a:pt x="0" y="1"/>
                  <a:pt x="0" y="3"/>
                </a:cubicBezTo>
                <a:cubicBezTo>
                  <a:pt x="0" y="33"/>
                  <a:pt x="0" y="33"/>
                  <a:pt x="0" y="33"/>
                </a:cubicBezTo>
                <a:cubicBezTo>
                  <a:pt x="0" y="34"/>
                  <a:pt x="1" y="36"/>
                  <a:pt x="2" y="36"/>
                </a:cubicBezTo>
                <a:close/>
              </a:path>
            </a:pathLst>
          </a:custGeom>
          <a:solidFill>
            <a:srgbClr val="F75A9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4171"/>
          <p:cNvSpPr>
            <a:spLocks/>
          </p:cNvSpPr>
          <p:nvPr/>
        </p:nvSpPr>
        <p:spPr bwMode="auto">
          <a:xfrm>
            <a:off x="2039276" y="3525650"/>
            <a:ext cx="183197" cy="175865"/>
          </a:xfrm>
          <a:custGeom>
            <a:avLst/>
            <a:gdLst>
              <a:gd name="T0" fmla="*/ 33 w 35"/>
              <a:gd name="T1" fmla="*/ 4 h 34"/>
              <a:gd name="T2" fmla="*/ 11 w 35"/>
              <a:gd name="T3" fmla="*/ 10 h 34"/>
              <a:gd name="T4" fmla="*/ 5 w 35"/>
              <a:gd name="T5" fmla="*/ 32 h 34"/>
              <a:gd name="T6" fmla="*/ 8 w 35"/>
              <a:gd name="T7" fmla="*/ 34 h 34"/>
              <a:gd name="T8" fmla="*/ 35 w 35"/>
              <a:gd name="T9" fmla="*/ 9 h 34"/>
              <a:gd name="T10" fmla="*/ 33 w 35"/>
              <a:gd name="T11" fmla="*/ 4 h 34"/>
            </a:gdLst>
            <a:ahLst/>
            <a:cxnLst>
              <a:cxn ang="0">
                <a:pos x="T0" y="T1"/>
              </a:cxn>
              <a:cxn ang="0">
                <a:pos x="T2" y="T3"/>
              </a:cxn>
              <a:cxn ang="0">
                <a:pos x="T4" y="T5"/>
              </a:cxn>
              <a:cxn ang="0">
                <a:pos x="T6" y="T7"/>
              </a:cxn>
              <a:cxn ang="0">
                <a:pos x="T8" y="T9"/>
              </a:cxn>
              <a:cxn ang="0">
                <a:pos x="T10" y="T11"/>
              </a:cxn>
            </a:cxnLst>
            <a:rect l="0" t="0" r="r" b="b"/>
            <a:pathLst>
              <a:path w="35" h="34">
                <a:moveTo>
                  <a:pt x="33" y="4"/>
                </a:moveTo>
                <a:cubicBezTo>
                  <a:pt x="28" y="0"/>
                  <a:pt x="18" y="3"/>
                  <a:pt x="11" y="10"/>
                </a:cubicBezTo>
                <a:cubicBezTo>
                  <a:pt x="3" y="18"/>
                  <a:pt x="0" y="28"/>
                  <a:pt x="5" y="32"/>
                </a:cubicBezTo>
                <a:cubicBezTo>
                  <a:pt x="6" y="33"/>
                  <a:pt x="7" y="34"/>
                  <a:pt x="8" y="34"/>
                </a:cubicBezTo>
                <a:cubicBezTo>
                  <a:pt x="35" y="9"/>
                  <a:pt x="35" y="9"/>
                  <a:pt x="35" y="9"/>
                </a:cubicBezTo>
                <a:cubicBezTo>
                  <a:pt x="34" y="7"/>
                  <a:pt x="34" y="6"/>
                  <a:pt x="33" y="4"/>
                </a:cubicBezTo>
                <a:close/>
              </a:path>
            </a:pathLst>
          </a:custGeom>
          <a:solidFill>
            <a:srgbClr val="EAE8DB"/>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4172"/>
          <p:cNvSpPr>
            <a:spLocks/>
          </p:cNvSpPr>
          <p:nvPr/>
        </p:nvSpPr>
        <p:spPr bwMode="auto">
          <a:xfrm>
            <a:off x="2515580" y="3525650"/>
            <a:ext cx="175865" cy="175865"/>
          </a:xfrm>
          <a:custGeom>
            <a:avLst/>
            <a:gdLst>
              <a:gd name="T0" fmla="*/ 30 w 34"/>
              <a:gd name="T1" fmla="*/ 32 h 34"/>
              <a:gd name="T2" fmla="*/ 24 w 34"/>
              <a:gd name="T3" fmla="*/ 10 h 34"/>
              <a:gd name="T4" fmla="*/ 2 w 34"/>
              <a:gd name="T5" fmla="*/ 4 h 34"/>
              <a:gd name="T6" fmla="*/ 0 w 34"/>
              <a:gd name="T7" fmla="*/ 11 h 34"/>
              <a:gd name="T8" fmla="*/ 24 w 34"/>
              <a:gd name="T9" fmla="*/ 34 h 34"/>
              <a:gd name="T10" fmla="*/ 30 w 34"/>
              <a:gd name="T11" fmla="*/ 32 h 34"/>
            </a:gdLst>
            <a:ahLst/>
            <a:cxnLst>
              <a:cxn ang="0">
                <a:pos x="T0" y="T1"/>
              </a:cxn>
              <a:cxn ang="0">
                <a:pos x="T2" y="T3"/>
              </a:cxn>
              <a:cxn ang="0">
                <a:pos x="T4" y="T5"/>
              </a:cxn>
              <a:cxn ang="0">
                <a:pos x="T6" y="T7"/>
              </a:cxn>
              <a:cxn ang="0">
                <a:pos x="T8" y="T9"/>
              </a:cxn>
              <a:cxn ang="0">
                <a:pos x="T10" y="T11"/>
              </a:cxn>
            </a:cxnLst>
            <a:rect l="0" t="0" r="r" b="b"/>
            <a:pathLst>
              <a:path w="34" h="34">
                <a:moveTo>
                  <a:pt x="30" y="32"/>
                </a:moveTo>
                <a:cubicBezTo>
                  <a:pt x="34" y="28"/>
                  <a:pt x="32" y="18"/>
                  <a:pt x="24" y="10"/>
                </a:cubicBezTo>
                <a:cubicBezTo>
                  <a:pt x="16" y="3"/>
                  <a:pt x="7" y="0"/>
                  <a:pt x="2" y="4"/>
                </a:cubicBezTo>
                <a:cubicBezTo>
                  <a:pt x="0" y="7"/>
                  <a:pt x="0" y="10"/>
                  <a:pt x="0" y="11"/>
                </a:cubicBezTo>
                <a:cubicBezTo>
                  <a:pt x="24" y="34"/>
                  <a:pt x="24" y="34"/>
                  <a:pt x="24" y="34"/>
                </a:cubicBezTo>
                <a:cubicBezTo>
                  <a:pt x="26" y="34"/>
                  <a:pt x="28" y="34"/>
                  <a:pt x="30" y="32"/>
                </a:cubicBezTo>
                <a:close/>
              </a:path>
            </a:pathLst>
          </a:custGeom>
          <a:solidFill>
            <a:srgbClr val="EAE8DB"/>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矩形 14"/>
          <p:cNvSpPr/>
          <p:nvPr/>
        </p:nvSpPr>
        <p:spPr>
          <a:xfrm>
            <a:off x="2930031" y="3502595"/>
            <a:ext cx="2964273" cy="646331"/>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none" lIns="91440" tIns="45720" rIns="91440" bIns="45720">
            <a:prstTxWarp prst="textDoubleWave1">
              <a:avLst/>
            </a:prstTxWarp>
            <a:spAutoFit/>
          </a:bodyPr>
          <a:lstStyle/>
          <a:p>
            <a:pPr algn="ctr"/>
            <a:r>
              <a:rPr lang="zh-CN" altLang="en-US" sz="36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啥时候出的？</a:t>
            </a:r>
            <a:endParaRPr lang="zh-CN" altLang="en-US" sz="3600"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16" name="TextBox 15"/>
          <p:cNvSpPr txBox="1"/>
          <p:nvPr/>
        </p:nvSpPr>
        <p:spPr>
          <a:xfrm>
            <a:off x="2843561" y="4505093"/>
            <a:ext cx="7069874" cy="1477328"/>
          </a:xfrm>
          <a:prstGeom prst="rect">
            <a:avLst/>
          </a:prstGeom>
          <a:noFill/>
        </p:spPr>
        <p:txBody>
          <a:bodyPr wrap="square" rtlCol="0">
            <a:spAutoFit/>
          </a:bodyPr>
          <a:lstStyle/>
          <a:p>
            <a:r>
              <a:rPr lang="zh-CN" altLang="en-US" dirty="0" smtClean="0">
                <a:solidFill>
                  <a:schemeClr val="accent1">
                    <a:lumMod val="40000"/>
                    <a:lumOff val="60000"/>
                  </a:schemeClr>
                </a:solidFill>
              </a:rPr>
              <a:t>于</a:t>
            </a:r>
            <a:r>
              <a:rPr lang="en-US" altLang="zh-CN" dirty="0" smtClean="0">
                <a:solidFill>
                  <a:schemeClr val="accent1">
                    <a:lumMod val="40000"/>
                    <a:lumOff val="60000"/>
                  </a:schemeClr>
                </a:solidFill>
              </a:rPr>
              <a:t>2016</a:t>
            </a:r>
            <a:r>
              <a:rPr lang="zh-CN" altLang="en-US" dirty="0" smtClean="0">
                <a:solidFill>
                  <a:schemeClr val="accent1">
                    <a:lumMod val="40000"/>
                    <a:lumOff val="60000"/>
                  </a:schemeClr>
                </a:solidFill>
              </a:rPr>
              <a:t>年</a:t>
            </a:r>
            <a:r>
              <a:rPr lang="en-US" altLang="zh-CN" dirty="0" smtClean="0">
                <a:solidFill>
                  <a:schemeClr val="accent1">
                    <a:lumMod val="40000"/>
                    <a:lumOff val="60000"/>
                  </a:schemeClr>
                </a:solidFill>
              </a:rPr>
              <a:t>6</a:t>
            </a:r>
            <a:r>
              <a:rPr lang="zh-CN" altLang="en-US" dirty="0" smtClean="0">
                <a:solidFill>
                  <a:schemeClr val="accent1">
                    <a:lumMod val="40000"/>
                    <a:lumOff val="60000"/>
                  </a:schemeClr>
                </a:solidFill>
              </a:rPr>
              <a:t>月</a:t>
            </a:r>
            <a:r>
              <a:rPr lang="en-US" altLang="zh-CN" dirty="0" smtClean="0">
                <a:solidFill>
                  <a:schemeClr val="accent1">
                    <a:lumMod val="40000"/>
                    <a:lumOff val="60000"/>
                  </a:schemeClr>
                </a:solidFill>
              </a:rPr>
              <a:t>19</a:t>
            </a:r>
            <a:r>
              <a:rPr lang="zh-CN" altLang="en-US" dirty="0" smtClean="0">
                <a:solidFill>
                  <a:schemeClr val="accent1">
                    <a:lumMod val="40000"/>
                    <a:lumOff val="60000"/>
                  </a:schemeClr>
                </a:solidFill>
              </a:rPr>
              <a:t>日国务院总理签署通过。</a:t>
            </a:r>
            <a:endParaRPr lang="en-US" altLang="zh-CN" dirty="0" smtClean="0">
              <a:solidFill>
                <a:schemeClr val="accent1">
                  <a:lumMod val="40000"/>
                  <a:lumOff val="60000"/>
                </a:schemeClr>
              </a:solidFill>
            </a:endParaRPr>
          </a:p>
          <a:p>
            <a:endParaRPr lang="en-US" altLang="zh-CN" dirty="0" smtClean="0">
              <a:solidFill>
                <a:schemeClr val="accent1">
                  <a:lumMod val="40000"/>
                  <a:lumOff val="60000"/>
                </a:schemeClr>
              </a:solidFill>
            </a:endParaRPr>
          </a:p>
          <a:p>
            <a:r>
              <a:rPr lang="zh-CN" altLang="en-US" dirty="0" smtClean="0">
                <a:solidFill>
                  <a:schemeClr val="accent1">
                    <a:lumMod val="40000"/>
                    <a:lumOff val="60000"/>
                  </a:schemeClr>
                </a:solidFill>
              </a:rPr>
              <a:t>于</a:t>
            </a:r>
            <a:r>
              <a:rPr lang="en-US" altLang="zh-CN" dirty="0" smtClean="0">
                <a:solidFill>
                  <a:schemeClr val="accent1">
                    <a:lumMod val="40000"/>
                    <a:lumOff val="60000"/>
                  </a:schemeClr>
                </a:solidFill>
              </a:rPr>
              <a:t>2016</a:t>
            </a:r>
            <a:r>
              <a:rPr lang="zh-CN" altLang="en-US" dirty="0" smtClean="0">
                <a:solidFill>
                  <a:schemeClr val="accent1">
                    <a:lumMod val="40000"/>
                    <a:lumOff val="60000"/>
                  </a:schemeClr>
                </a:solidFill>
              </a:rPr>
              <a:t>年</a:t>
            </a:r>
            <a:r>
              <a:rPr lang="en-US" altLang="zh-CN" dirty="0" smtClean="0">
                <a:solidFill>
                  <a:schemeClr val="accent1">
                    <a:lumMod val="40000"/>
                    <a:lumOff val="60000"/>
                  </a:schemeClr>
                </a:solidFill>
              </a:rPr>
              <a:t>7</a:t>
            </a:r>
            <a:r>
              <a:rPr lang="zh-CN" altLang="en-US" dirty="0" smtClean="0">
                <a:solidFill>
                  <a:schemeClr val="accent1">
                    <a:lumMod val="40000"/>
                    <a:lumOff val="60000"/>
                  </a:schemeClr>
                </a:solidFill>
              </a:rPr>
              <a:t>月</a:t>
            </a:r>
            <a:r>
              <a:rPr lang="en-US" altLang="zh-CN" dirty="0" smtClean="0">
                <a:solidFill>
                  <a:schemeClr val="accent1">
                    <a:lumMod val="40000"/>
                    <a:lumOff val="60000"/>
                  </a:schemeClr>
                </a:solidFill>
              </a:rPr>
              <a:t>1</a:t>
            </a:r>
            <a:r>
              <a:rPr lang="zh-CN" altLang="en-US" dirty="0" smtClean="0">
                <a:solidFill>
                  <a:schemeClr val="accent1">
                    <a:lumMod val="40000"/>
                    <a:lumOff val="60000"/>
                  </a:schemeClr>
                </a:solidFill>
              </a:rPr>
              <a:t>日正式公布。</a:t>
            </a:r>
            <a:endParaRPr lang="en-US" altLang="zh-CN" dirty="0" smtClean="0">
              <a:solidFill>
                <a:schemeClr val="accent1">
                  <a:lumMod val="40000"/>
                  <a:lumOff val="60000"/>
                </a:schemeClr>
              </a:solidFill>
            </a:endParaRPr>
          </a:p>
          <a:p>
            <a:endParaRPr lang="en-US" altLang="zh-CN" dirty="0" smtClean="0">
              <a:solidFill>
                <a:schemeClr val="accent1">
                  <a:lumMod val="40000"/>
                  <a:lumOff val="60000"/>
                </a:schemeClr>
              </a:solidFill>
            </a:endParaRPr>
          </a:p>
          <a:p>
            <a:r>
              <a:rPr lang="zh-CN" altLang="en-US" dirty="0" smtClean="0">
                <a:solidFill>
                  <a:schemeClr val="accent1">
                    <a:lumMod val="40000"/>
                    <a:lumOff val="60000"/>
                  </a:schemeClr>
                </a:solidFill>
              </a:rPr>
              <a:t>于</a:t>
            </a:r>
            <a:r>
              <a:rPr lang="en-US" altLang="zh-CN" dirty="0" smtClean="0">
                <a:solidFill>
                  <a:schemeClr val="accent1">
                    <a:lumMod val="40000"/>
                    <a:lumOff val="60000"/>
                  </a:schemeClr>
                </a:solidFill>
              </a:rPr>
              <a:t>2016</a:t>
            </a:r>
            <a:r>
              <a:rPr lang="zh-CN" altLang="en-US" dirty="0" smtClean="0">
                <a:solidFill>
                  <a:schemeClr val="accent1">
                    <a:lumMod val="40000"/>
                    <a:lumOff val="60000"/>
                  </a:schemeClr>
                </a:solidFill>
              </a:rPr>
              <a:t>年</a:t>
            </a:r>
            <a:r>
              <a:rPr lang="en-US" altLang="zh-CN" dirty="0" smtClean="0">
                <a:solidFill>
                  <a:schemeClr val="accent1">
                    <a:lumMod val="40000"/>
                    <a:lumOff val="60000"/>
                  </a:schemeClr>
                </a:solidFill>
              </a:rPr>
              <a:t>10</a:t>
            </a:r>
            <a:r>
              <a:rPr lang="zh-CN" altLang="en-US" dirty="0" smtClean="0">
                <a:solidFill>
                  <a:schemeClr val="accent1">
                    <a:lumMod val="40000"/>
                    <a:lumOff val="60000"/>
                  </a:schemeClr>
                </a:solidFill>
              </a:rPr>
              <a:t>月</a:t>
            </a:r>
            <a:r>
              <a:rPr lang="en-US" altLang="zh-CN" dirty="0" smtClean="0">
                <a:solidFill>
                  <a:schemeClr val="accent1">
                    <a:lumMod val="40000"/>
                    <a:lumOff val="60000"/>
                  </a:schemeClr>
                </a:solidFill>
              </a:rPr>
              <a:t>1</a:t>
            </a:r>
            <a:r>
              <a:rPr lang="zh-CN" altLang="en-US" dirty="0" smtClean="0">
                <a:solidFill>
                  <a:schemeClr val="accent1">
                    <a:lumMod val="40000"/>
                    <a:lumOff val="60000"/>
                  </a:schemeClr>
                </a:solidFill>
              </a:rPr>
              <a:t>日正式实施。</a:t>
            </a:r>
            <a:endParaRPr lang="zh-CN" altLang="en-US" dirty="0">
              <a:solidFill>
                <a:schemeClr val="accent1">
                  <a:lumMod val="40000"/>
                  <a:lumOff val="60000"/>
                </a:schemeClr>
              </a:solidFill>
            </a:endParaRPr>
          </a:p>
        </p:txBody>
      </p:sp>
      <p:sp>
        <p:nvSpPr>
          <p:cNvPr id="17" name="椭圆 16"/>
          <p:cNvSpPr/>
          <p:nvPr/>
        </p:nvSpPr>
        <p:spPr>
          <a:xfrm>
            <a:off x="10984601" y="623193"/>
            <a:ext cx="688975" cy="688975"/>
          </a:xfrm>
          <a:prstGeom prst="ellipse">
            <a:avLst/>
          </a:prstGeom>
          <a:solidFill>
            <a:srgbClr val="E5B70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08000" tIns="0" rIns="0" bIns="0" anchor="ctr">
            <a:normAutofit/>
          </a:bodyPr>
          <a:lstStyle/>
          <a:p>
            <a:pPr algn="ctr">
              <a:defRPr/>
            </a:pPr>
            <a:r>
              <a:rPr lang="en-US" altLang="zh-CN" sz="2400" dirty="0" smtClean="0">
                <a:solidFill>
                  <a:srgbClr val="282728"/>
                </a:solidFill>
                <a:latin typeface="微软雅黑" panose="020B0503020204020204" pitchFamily="34" charset="-122"/>
                <a:ea typeface="微软雅黑" panose="020B0503020204020204" pitchFamily="34" charset="-122"/>
              </a:rPr>
              <a:t>01</a:t>
            </a:r>
            <a:endParaRPr lang="zh-CN" altLang="en-US" sz="2400" dirty="0">
              <a:solidFill>
                <a:srgbClr val="282728"/>
              </a:solidFill>
              <a:latin typeface="微软雅黑" panose="020B0503020204020204" pitchFamily="34" charset="-122"/>
              <a:ea typeface="微软雅黑" panose="020B0503020204020204" pitchFamily="34" charset="-122"/>
            </a:endParaRPr>
          </a:p>
        </p:txBody>
      </p:sp>
      <p:sp>
        <p:nvSpPr>
          <p:cNvPr id="18" name="椭圆 17"/>
          <p:cNvSpPr/>
          <p:nvPr/>
        </p:nvSpPr>
        <p:spPr>
          <a:xfrm>
            <a:off x="10886176" y="821630"/>
            <a:ext cx="288925" cy="290512"/>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19" name="椭圆 18"/>
          <p:cNvSpPr/>
          <p:nvPr/>
        </p:nvSpPr>
        <p:spPr>
          <a:xfrm>
            <a:off x="10911576" y="670818"/>
            <a:ext cx="168275" cy="168275"/>
          </a:xfrm>
          <a:prstGeom prst="ellipse">
            <a:avLst/>
          </a:prstGeom>
          <a:solidFill>
            <a:schemeClr val="bg1">
              <a:lumMod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pic>
        <p:nvPicPr>
          <p:cNvPr id="1027" name="Picture 3"/>
          <p:cNvPicPr>
            <a:picLocks noChangeAspect="1" noChangeArrowheads="1"/>
          </p:cNvPicPr>
          <p:nvPr/>
        </p:nvPicPr>
        <p:blipFill>
          <a:blip r:embed="rId3" cstate="print"/>
          <a:srcRect/>
          <a:stretch>
            <a:fillRect/>
          </a:stretch>
        </p:blipFill>
        <p:spPr bwMode="auto">
          <a:xfrm>
            <a:off x="2198765" y="1097694"/>
            <a:ext cx="7839075" cy="50863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MH_Others_1"/>
          <p:cNvGrpSpPr/>
          <p:nvPr>
            <p:custDataLst>
              <p:tags r:id="rId1"/>
            </p:custDataLst>
          </p:nvPr>
        </p:nvGrpSpPr>
        <p:grpSpPr>
          <a:xfrm>
            <a:off x="1923480" y="923866"/>
            <a:ext cx="3516086" cy="1492250"/>
            <a:chOff x="918708" y="507434"/>
            <a:chExt cx="3516086" cy="1492250"/>
          </a:xfrm>
        </p:grpSpPr>
        <p:sp>
          <p:nvSpPr>
            <p:cNvPr id="28" name="MH_Others_10"/>
            <p:cNvSpPr txBox="1"/>
            <p:nvPr/>
          </p:nvSpPr>
          <p:spPr>
            <a:xfrm>
              <a:off x="918708" y="507434"/>
              <a:ext cx="3516086" cy="1492250"/>
            </a:xfrm>
            <a:prstGeom prst="rect">
              <a:avLst/>
            </a:prstGeom>
            <a:noFill/>
          </p:spPr>
          <p:txBody>
            <a:bodyPr anchor="ctr"/>
            <a:lstStyle/>
            <a:p>
              <a:pPr>
                <a:defRPr/>
              </a:pPr>
              <a:r>
                <a:rPr lang="en-US" altLang="zh-CN" sz="13800" spc="400" dirty="0">
                  <a:solidFill>
                    <a:srgbClr val="E5B704"/>
                  </a:solidFill>
                  <a:latin typeface="Times New Roman" panose="02020603050405020304" pitchFamily="18" charset="0"/>
                  <a:ea typeface="华文中宋" panose="02010600040101010101" pitchFamily="2" charset="-122"/>
                  <a:cs typeface="Times New Roman" panose="02020603050405020304" pitchFamily="18" charset="0"/>
                </a:rPr>
                <a:t>C</a:t>
              </a:r>
              <a:endParaRPr lang="zh-CN" altLang="en-US" sz="6600" spc="400" dirty="0">
                <a:solidFill>
                  <a:srgbClr val="E5B704"/>
                </a:solidFill>
                <a:latin typeface="Times New Roman" panose="02020603050405020304" pitchFamily="18" charset="0"/>
                <a:ea typeface="华文中宋" panose="02010600040101010101" pitchFamily="2" charset="-122"/>
                <a:cs typeface="Times New Roman" panose="02020603050405020304" pitchFamily="18" charset="0"/>
              </a:endParaRPr>
            </a:p>
          </p:txBody>
        </p:sp>
        <p:sp>
          <p:nvSpPr>
            <p:cNvPr id="29" name="MH_Others_11"/>
            <p:cNvSpPr txBox="1">
              <a:spLocks noChangeArrowheads="1"/>
            </p:cNvSpPr>
            <p:nvPr/>
          </p:nvSpPr>
          <p:spPr bwMode="auto">
            <a:xfrm>
              <a:off x="1324179" y="666184"/>
              <a:ext cx="673131" cy="12277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800" b="1" spc="-300" dirty="0">
                  <a:solidFill>
                    <a:schemeClr val="bg1"/>
                  </a:solidFill>
                  <a:latin typeface="华文细黑" panose="02010600040101010101" pitchFamily="2" charset="-122"/>
                  <a:ea typeface="华文细黑" panose="02010600040101010101" pitchFamily="2" charset="-122"/>
                </a:rPr>
                <a:t>目</a:t>
              </a:r>
              <a:endParaRPr lang="en-US" altLang="zh-CN" sz="2800" b="1" spc="-300" dirty="0">
                <a:solidFill>
                  <a:schemeClr val="bg1"/>
                </a:solidFill>
                <a:latin typeface="华文细黑" panose="02010600040101010101" pitchFamily="2" charset="-122"/>
                <a:ea typeface="华文细黑" panose="02010600040101010101" pitchFamily="2" charset="-122"/>
              </a:endParaRPr>
            </a:p>
            <a:p>
              <a:pPr algn="ctr" eaLnBrk="1" hangingPunct="1"/>
              <a:r>
                <a:rPr lang="zh-CN" altLang="en-US" sz="2800" b="1" spc="-300" dirty="0">
                  <a:solidFill>
                    <a:schemeClr val="bg1"/>
                  </a:solidFill>
                  <a:latin typeface="华文细黑" panose="02010600040101010101" pitchFamily="2" charset="-122"/>
                  <a:ea typeface="华文细黑" panose="02010600040101010101" pitchFamily="2" charset="-122"/>
                </a:rPr>
                <a:t>录</a:t>
              </a:r>
            </a:p>
          </p:txBody>
        </p:sp>
        <p:sp>
          <p:nvSpPr>
            <p:cNvPr id="30" name="MH_Others_12"/>
            <p:cNvSpPr/>
            <p:nvPr/>
          </p:nvSpPr>
          <p:spPr>
            <a:xfrm>
              <a:off x="2038541" y="1421452"/>
              <a:ext cx="2189424" cy="461665"/>
            </a:xfrm>
            <a:prstGeom prst="rect">
              <a:avLst/>
            </a:prstGeom>
          </p:spPr>
          <p:txBody>
            <a:bodyPr wrap="none" anchor="ctr" anchorCtr="0">
              <a:noAutofit/>
            </a:bodyPr>
            <a:lstStyle/>
            <a:p>
              <a:r>
                <a:rPr lang="en-US" altLang="zh-CN" sz="3200" spc="300" dirty="0">
                  <a:solidFill>
                    <a:srgbClr val="E5B704"/>
                  </a:solidFill>
                  <a:latin typeface="Times New Roman" panose="02020603050405020304" pitchFamily="18" charset="0"/>
                  <a:ea typeface="华文中宋" panose="02010600040101010101" pitchFamily="2" charset="-122"/>
                  <a:cs typeface="Times New Roman" panose="02020603050405020304" pitchFamily="18" charset="0"/>
                </a:rPr>
                <a:t>ONTENTS</a:t>
              </a:r>
              <a:endParaRPr lang="zh-CN" altLang="en-US" sz="2400" spc="300" dirty="0">
                <a:solidFill>
                  <a:srgbClr val="E5B704"/>
                </a:solidFill>
              </a:endParaRPr>
            </a:p>
          </p:txBody>
        </p:sp>
      </p:grpSp>
      <p:sp>
        <p:nvSpPr>
          <p:cNvPr id="31" name="MH_Others_2"/>
          <p:cNvSpPr/>
          <p:nvPr>
            <p:custDataLst>
              <p:tags r:id="rId2"/>
            </p:custDataLst>
          </p:nvPr>
        </p:nvSpPr>
        <p:spPr>
          <a:xfrm>
            <a:off x="2773109" y="2897426"/>
            <a:ext cx="563055" cy="56305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800" b="1" dirty="0">
                <a:solidFill>
                  <a:srgbClr val="282728"/>
                </a:solidFill>
                <a:latin typeface="微软雅黑" panose="020B0503020204020204" pitchFamily="34" charset="-122"/>
                <a:ea typeface="微软雅黑" panose="020B0503020204020204" pitchFamily="34" charset="-122"/>
                <a:cs typeface="Times New Roman" panose="02020603050405020304" pitchFamily="18" charset="0"/>
              </a:rPr>
              <a:t>0</a:t>
            </a:r>
            <a:endParaRPr lang="zh-CN" altLang="en-US" sz="2800" b="1" dirty="0">
              <a:solidFill>
                <a:srgbClr val="282728"/>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2" name="MH_Number_1">
            <a:hlinkClick r:id="" action="ppaction://noaction"/>
          </p:cNvPr>
          <p:cNvSpPr/>
          <p:nvPr>
            <p:custDataLst>
              <p:tags r:id="rId3"/>
            </p:custDataLst>
          </p:nvPr>
        </p:nvSpPr>
        <p:spPr>
          <a:xfrm>
            <a:off x="3200571" y="2897426"/>
            <a:ext cx="563055" cy="563055"/>
          </a:xfrm>
          <a:prstGeom prst="ellipse">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800" b="1">
                <a:solidFill>
                  <a:srgbClr val="282728"/>
                </a:solidFill>
                <a:latin typeface="微软雅黑" panose="020B0503020204020204" pitchFamily="34" charset="-122"/>
                <a:ea typeface="微软雅黑" panose="020B0503020204020204" pitchFamily="34" charset="-122"/>
                <a:cs typeface="Times New Roman" panose="02020603050405020304" pitchFamily="18" charset="0"/>
              </a:rPr>
              <a:t>1</a:t>
            </a:r>
            <a:endParaRPr lang="zh-CN" altLang="en-US" sz="2800" b="1">
              <a:solidFill>
                <a:srgbClr val="282728"/>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3" name="MH_Entry_1">
            <a:hlinkClick r:id="" action="ppaction://noaction"/>
          </p:cNvPr>
          <p:cNvSpPr txBox="1">
            <a:spLocks noChangeArrowheads="1"/>
          </p:cNvSpPr>
          <p:nvPr>
            <p:custDataLst>
              <p:tags r:id="rId4"/>
            </p:custDataLst>
          </p:nvPr>
        </p:nvSpPr>
        <p:spPr bwMode="auto">
          <a:xfrm>
            <a:off x="3861593" y="2744359"/>
            <a:ext cx="2872191" cy="8691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180000" tIns="0" rIns="0" bIns="0" anchor="ctr">
            <a:norm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r>
              <a:rPr lang="zh-CN" altLang="en-US" sz="2000" dirty="0" smtClean="0">
                <a:solidFill>
                  <a:schemeClr val="bg1"/>
                </a:solidFill>
                <a:latin typeface="微软雅黑" panose="020B0503020204020204" pitchFamily="34" charset="-122"/>
              </a:rPr>
              <a:t>关务</a:t>
            </a:r>
            <a:endParaRPr lang="zh-CN" altLang="en-US" sz="2000" dirty="0">
              <a:solidFill>
                <a:schemeClr val="bg1"/>
              </a:solidFill>
              <a:latin typeface="微软雅黑" panose="020B0503020204020204" pitchFamily="34" charset="-122"/>
            </a:endParaRPr>
          </a:p>
        </p:txBody>
      </p:sp>
      <p:sp>
        <p:nvSpPr>
          <p:cNvPr id="34" name="MH_Others_3"/>
          <p:cNvSpPr/>
          <p:nvPr>
            <p:custDataLst>
              <p:tags r:id="rId5"/>
            </p:custDataLst>
          </p:nvPr>
        </p:nvSpPr>
        <p:spPr>
          <a:xfrm>
            <a:off x="2773109" y="4146201"/>
            <a:ext cx="563055" cy="56305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800" b="1">
                <a:solidFill>
                  <a:srgbClr val="282728"/>
                </a:solidFill>
                <a:latin typeface="微软雅黑" panose="020B0503020204020204" pitchFamily="34" charset="-122"/>
                <a:ea typeface="微软雅黑" panose="020B0503020204020204" pitchFamily="34" charset="-122"/>
                <a:cs typeface="Times New Roman" panose="02020603050405020304" pitchFamily="18" charset="0"/>
              </a:rPr>
              <a:t>0</a:t>
            </a:r>
            <a:endParaRPr lang="zh-CN" altLang="en-US" sz="2800" b="1">
              <a:solidFill>
                <a:srgbClr val="282728"/>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5" name="MH_Number_2">
            <a:hlinkClick r:id="" action="ppaction://noaction"/>
          </p:cNvPr>
          <p:cNvSpPr/>
          <p:nvPr>
            <p:custDataLst>
              <p:tags r:id="rId6"/>
            </p:custDataLst>
          </p:nvPr>
        </p:nvSpPr>
        <p:spPr>
          <a:xfrm>
            <a:off x="3200571" y="4146201"/>
            <a:ext cx="563055" cy="563055"/>
          </a:xfrm>
          <a:prstGeom prst="ellipse">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800" b="1">
                <a:solidFill>
                  <a:srgbClr val="282728"/>
                </a:solidFill>
                <a:latin typeface="微软雅黑" panose="020B0503020204020204" pitchFamily="34" charset="-122"/>
                <a:ea typeface="微软雅黑" panose="020B0503020204020204" pitchFamily="34" charset="-122"/>
                <a:cs typeface="Times New Roman" panose="02020603050405020304" pitchFamily="18" charset="0"/>
              </a:rPr>
              <a:t>2</a:t>
            </a:r>
            <a:endParaRPr lang="zh-CN" altLang="en-US" sz="2800" b="1">
              <a:solidFill>
                <a:srgbClr val="282728"/>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6" name="MH_Entry_2">
            <a:hlinkClick r:id="" action="ppaction://noaction"/>
          </p:cNvPr>
          <p:cNvSpPr txBox="1">
            <a:spLocks noChangeArrowheads="1"/>
          </p:cNvSpPr>
          <p:nvPr>
            <p:custDataLst>
              <p:tags r:id="rId7"/>
            </p:custDataLst>
          </p:nvPr>
        </p:nvSpPr>
        <p:spPr bwMode="auto">
          <a:xfrm>
            <a:off x="3883364" y="3960477"/>
            <a:ext cx="2872191" cy="8691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180000" tIns="0" rIns="0" bIns="0" anchor="ctr">
            <a:norm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r>
              <a:rPr lang="zh-CN" altLang="en-US" sz="2000" dirty="0" smtClean="0">
                <a:solidFill>
                  <a:schemeClr val="bg1"/>
                </a:solidFill>
                <a:latin typeface="微软雅黑" panose="020B0503020204020204" pitchFamily="34" charset="-122"/>
              </a:rPr>
              <a:t>税务</a:t>
            </a:r>
            <a:endParaRPr lang="zh-CN" altLang="en-US" sz="2000" dirty="0">
              <a:solidFill>
                <a:schemeClr val="bg1"/>
              </a:solidFill>
              <a:latin typeface="微软雅黑" panose="020B0503020204020204" pitchFamily="34" charset="-122"/>
            </a:endParaRPr>
          </a:p>
        </p:txBody>
      </p:sp>
      <p:sp>
        <p:nvSpPr>
          <p:cNvPr id="37" name="MH_Others_2"/>
          <p:cNvSpPr/>
          <p:nvPr>
            <p:custDataLst>
              <p:tags r:id="rId8"/>
            </p:custDataLst>
          </p:nvPr>
        </p:nvSpPr>
        <p:spPr>
          <a:xfrm>
            <a:off x="6746079" y="2897426"/>
            <a:ext cx="563055" cy="56305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800" b="1">
                <a:solidFill>
                  <a:srgbClr val="282728"/>
                </a:solidFill>
                <a:latin typeface="微软雅黑" panose="020B0503020204020204" pitchFamily="34" charset="-122"/>
                <a:ea typeface="微软雅黑" panose="020B0503020204020204" pitchFamily="34" charset="-122"/>
                <a:cs typeface="Times New Roman" panose="02020603050405020304" pitchFamily="18" charset="0"/>
              </a:rPr>
              <a:t>0</a:t>
            </a:r>
            <a:endParaRPr lang="zh-CN" altLang="en-US" sz="2800" b="1">
              <a:solidFill>
                <a:srgbClr val="282728"/>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8" name="MH_Number_1">
            <a:hlinkClick r:id="" action="ppaction://noaction"/>
          </p:cNvPr>
          <p:cNvSpPr/>
          <p:nvPr>
            <p:custDataLst>
              <p:tags r:id="rId9"/>
            </p:custDataLst>
          </p:nvPr>
        </p:nvSpPr>
        <p:spPr>
          <a:xfrm>
            <a:off x="7173541" y="2897426"/>
            <a:ext cx="563055" cy="563055"/>
          </a:xfrm>
          <a:prstGeom prst="ellipse">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800" b="1" dirty="0" smtClean="0">
                <a:solidFill>
                  <a:srgbClr val="282728"/>
                </a:solidFill>
                <a:latin typeface="微软雅黑" panose="020B0503020204020204" pitchFamily="34" charset="-122"/>
                <a:ea typeface="微软雅黑" panose="020B0503020204020204" pitchFamily="34" charset="-122"/>
                <a:cs typeface="Times New Roman" panose="02020603050405020304" pitchFamily="18" charset="0"/>
              </a:rPr>
              <a:t>3</a:t>
            </a:r>
            <a:endParaRPr lang="zh-CN" altLang="en-US" sz="2800" b="1" dirty="0">
              <a:solidFill>
                <a:srgbClr val="282728"/>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9" name="MH_Entry_1">
            <a:hlinkClick r:id="" action="ppaction://noaction"/>
          </p:cNvPr>
          <p:cNvSpPr txBox="1">
            <a:spLocks noChangeArrowheads="1"/>
          </p:cNvSpPr>
          <p:nvPr>
            <p:custDataLst>
              <p:tags r:id="rId10"/>
            </p:custDataLst>
          </p:nvPr>
        </p:nvSpPr>
        <p:spPr bwMode="auto">
          <a:xfrm>
            <a:off x="7867235" y="2744359"/>
            <a:ext cx="2872191" cy="8691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180000" tIns="0" rIns="0" bIns="0" anchor="ctr">
            <a:norm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r>
              <a:rPr lang="zh-CN" altLang="en-US" sz="2000" b="1" dirty="0" smtClean="0">
                <a:solidFill>
                  <a:schemeClr val="bg1"/>
                </a:solidFill>
              </a:rPr>
              <a:t>归类</a:t>
            </a:r>
            <a:endParaRPr lang="zh-CN" altLang="en-US" sz="2000" b="1" dirty="0">
              <a:solidFill>
                <a:schemeClr val="bg1"/>
              </a:solidFill>
            </a:endParaRPr>
          </a:p>
        </p:txBody>
      </p:sp>
      <p:sp>
        <p:nvSpPr>
          <p:cNvPr id="40" name="MH_Others_3"/>
          <p:cNvSpPr/>
          <p:nvPr>
            <p:custDataLst>
              <p:tags r:id="rId11"/>
            </p:custDataLst>
          </p:nvPr>
        </p:nvSpPr>
        <p:spPr>
          <a:xfrm>
            <a:off x="6746079" y="4146201"/>
            <a:ext cx="563055" cy="56305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800" b="1">
                <a:solidFill>
                  <a:srgbClr val="282728"/>
                </a:solidFill>
                <a:latin typeface="微软雅黑" panose="020B0503020204020204" pitchFamily="34" charset="-122"/>
                <a:ea typeface="微软雅黑" panose="020B0503020204020204" pitchFamily="34" charset="-122"/>
                <a:cs typeface="Times New Roman" panose="02020603050405020304" pitchFamily="18" charset="0"/>
              </a:rPr>
              <a:t>0</a:t>
            </a:r>
            <a:endParaRPr lang="zh-CN" altLang="en-US" sz="2800" b="1">
              <a:solidFill>
                <a:srgbClr val="282728"/>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41" name="MH_Number_2">
            <a:hlinkClick r:id="" action="ppaction://noaction"/>
          </p:cNvPr>
          <p:cNvSpPr/>
          <p:nvPr>
            <p:custDataLst>
              <p:tags r:id="rId12"/>
            </p:custDataLst>
          </p:nvPr>
        </p:nvSpPr>
        <p:spPr>
          <a:xfrm>
            <a:off x="7173541" y="4146201"/>
            <a:ext cx="563055" cy="563055"/>
          </a:xfrm>
          <a:prstGeom prst="ellipse">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800" b="1" dirty="0" smtClean="0">
                <a:solidFill>
                  <a:srgbClr val="282728"/>
                </a:solidFill>
                <a:latin typeface="微软雅黑" panose="020B0503020204020204" pitchFamily="34" charset="-122"/>
                <a:ea typeface="微软雅黑" panose="020B0503020204020204" pitchFamily="34" charset="-122"/>
                <a:cs typeface="Times New Roman" panose="02020603050405020304" pitchFamily="18" charset="0"/>
              </a:rPr>
              <a:t>4</a:t>
            </a:r>
            <a:endParaRPr lang="zh-CN" altLang="en-US" sz="2800" b="1" dirty="0">
              <a:solidFill>
                <a:srgbClr val="282728"/>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42" name="MH_Entry_2">
            <a:hlinkClick r:id="" action="ppaction://noaction"/>
          </p:cNvPr>
          <p:cNvSpPr txBox="1">
            <a:spLocks noChangeArrowheads="1"/>
          </p:cNvSpPr>
          <p:nvPr>
            <p:custDataLst>
              <p:tags r:id="rId13"/>
            </p:custDataLst>
          </p:nvPr>
        </p:nvSpPr>
        <p:spPr bwMode="auto">
          <a:xfrm>
            <a:off x="7867235" y="3982248"/>
            <a:ext cx="2872191" cy="8691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180000" tIns="0" rIns="0" bIns="0" anchor="ctr">
            <a:norm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r>
              <a:rPr lang="zh-CN" altLang="en-US" sz="2000" b="1" dirty="0" smtClean="0">
                <a:solidFill>
                  <a:schemeClr val="bg1"/>
                </a:solidFill>
              </a:rPr>
              <a:t>商检</a:t>
            </a:r>
            <a:endParaRPr lang="zh-CN" altLang="en-US" sz="2000" b="1" dirty="0">
              <a:solidFill>
                <a:schemeClr val="bg1"/>
              </a:solidFill>
            </a:endParaRPr>
          </a:p>
        </p:txBody>
      </p:sp>
      <p:pic>
        <p:nvPicPr>
          <p:cNvPr id="18" name="图片 17" descr="图片12.png"/>
          <p:cNvPicPr>
            <a:picLocks noChangeAspect="1"/>
          </p:cNvPicPr>
          <p:nvPr/>
        </p:nvPicPr>
        <p:blipFill>
          <a:blip r:embed="rId15" cstate="print"/>
          <a:stretch>
            <a:fillRect/>
          </a:stretch>
        </p:blipFill>
        <p:spPr>
          <a:xfrm>
            <a:off x="367192" y="353165"/>
            <a:ext cx="2038550" cy="516758"/>
          </a:xfrm>
          <a:prstGeom prst="rect">
            <a:avLst/>
          </a:prstGeom>
        </p:spPr>
      </p:pic>
    </p:spTree>
    <p:extLst>
      <p:ext uri="{BB962C8B-B14F-4D97-AF65-F5344CB8AC3E}">
        <p14:creationId xmlns:p14="http://schemas.microsoft.com/office/powerpoint/2010/main" xmlns="" val="205158235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pic>
        <p:nvPicPr>
          <p:cNvPr id="2050" name="Picture 2"/>
          <p:cNvPicPr>
            <a:picLocks noChangeAspect="1" noChangeArrowheads="1"/>
          </p:cNvPicPr>
          <p:nvPr/>
        </p:nvPicPr>
        <p:blipFill>
          <a:blip r:embed="rId3" cstate="print"/>
          <a:srcRect/>
          <a:stretch>
            <a:fillRect/>
          </a:stretch>
        </p:blipFill>
        <p:spPr bwMode="auto">
          <a:xfrm>
            <a:off x="2190750" y="649673"/>
            <a:ext cx="7810500" cy="57816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pic>
        <p:nvPicPr>
          <p:cNvPr id="3074" name="Picture 2"/>
          <p:cNvPicPr>
            <a:picLocks noChangeAspect="1" noChangeArrowheads="1"/>
          </p:cNvPicPr>
          <p:nvPr/>
        </p:nvPicPr>
        <p:blipFill>
          <a:blip r:embed="rId3" cstate="print"/>
          <a:srcRect/>
          <a:stretch>
            <a:fillRect/>
          </a:stretch>
        </p:blipFill>
        <p:spPr bwMode="auto">
          <a:xfrm>
            <a:off x="2176463" y="708564"/>
            <a:ext cx="7839075" cy="57531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pic>
        <p:nvPicPr>
          <p:cNvPr id="4098" name="Picture 2"/>
          <p:cNvPicPr>
            <a:picLocks noChangeAspect="1" noChangeArrowheads="1"/>
          </p:cNvPicPr>
          <p:nvPr/>
        </p:nvPicPr>
        <p:blipFill>
          <a:blip r:embed="rId3" cstate="print"/>
          <a:srcRect/>
          <a:stretch>
            <a:fillRect/>
          </a:stretch>
        </p:blipFill>
        <p:spPr bwMode="auto">
          <a:xfrm>
            <a:off x="2176463" y="1224425"/>
            <a:ext cx="7839075" cy="46767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pic>
        <p:nvPicPr>
          <p:cNvPr id="5123" name="Picture 3"/>
          <p:cNvPicPr>
            <a:picLocks noChangeAspect="1" noChangeArrowheads="1"/>
          </p:cNvPicPr>
          <p:nvPr/>
        </p:nvPicPr>
        <p:blipFill>
          <a:blip r:embed="rId3" cstate="print"/>
          <a:srcRect/>
          <a:stretch>
            <a:fillRect/>
          </a:stretch>
        </p:blipFill>
        <p:spPr bwMode="auto">
          <a:xfrm>
            <a:off x="2187614" y="1140210"/>
            <a:ext cx="7839075" cy="4800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pic>
        <p:nvPicPr>
          <p:cNvPr id="6146" name="Picture 2"/>
          <p:cNvPicPr>
            <a:picLocks noChangeAspect="1" noChangeArrowheads="1"/>
          </p:cNvPicPr>
          <p:nvPr/>
        </p:nvPicPr>
        <p:blipFill>
          <a:blip r:embed="rId3" cstate="print"/>
          <a:srcRect/>
          <a:stretch>
            <a:fillRect/>
          </a:stretch>
        </p:blipFill>
        <p:spPr bwMode="auto">
          <a:xfrm>
            <a:off x="2181225" y="973674"/>
            <a:ext cx="7829550" cy="1543050"/>
          </a:xfrm>
          <a:prstGeom prst="rect">
            <a:avLst/>
          </a:prstGeom>
          <a:noFill/>
          <a:ln w="9525">
            <a:noFill/>
            <a:miter lim="800000"/>
            <a:headEnd/>
            <a:tailEnd/>
          </a:ln>
        </p:spPr>
      </p:pic>
      <p:sp>
        <p:nvSpPr>
          <p:cNvPr id="4" name="TextBox 3"/>
          <p:cNvSpPr txBox="1"/>
          <p:nvPr/>
        </p:nvSpPr>
        <p:spPr>
          <a:xfrm>
            <a:off x="1226633" y="3133492"/>
            <a:ext cx="5296831" cy="2308324"/>
          </a:xfrm>
          <a:prstGeom prst="rect">
            <a:avLst/>
          </a:prstGeom>
          <a:noFill/>
        </p:spPr>
        <p:txBody>
          <a:bodyPr wrap="square" rtlCol="0">
            <a:spAutoFit/>
          </a:bodyPr>
          <a:lstStyle/>
          <a:p>
            <a:pPr algn="ctr"/>
            <a:r>
              <a:rPr lang="zh-CN" altLang="en-US" b="1" dirty="0" smtClean="0">
                <a:solidFill>
                  <a:srgbClr val="009999"/>
                </a:solidFill>
              </a:rPr>
              <a:t>四 → 五</a:t>
            </a:r>
            <a:endParaRPr lang="en-US" altLang="zh-CN" b="1" dirty="0" smtClean="0">
              <a:solidFill>
                <a:srgbClr val="009999"/>
              </a:solidFill>
            </a:endParaRPr>
          </a:p>
          <a:p>
            <a:pPr algn="ctr"/>
            <a:r>
              <a:rPr lang="zh-CN" altLang="en-US" b="1" dirty="0" smtClean="0">
                <a:solidFill>
                  <a:srgbClr val="009999"/>
                </a:solidFill>
              </a:rPr>
              <a:t>五 → 六</a:t>
            </a:r>
            <a:endParaRPr lang="en-US" altLang="zh-CN" b="1" dirty="0" smtClean="0">
              <a:solidFill>
                <a:srgbClr val="009999"/>
              </a:solidFill>
            </a:endParaRPr>
          </a:p>
          <a:p>
            <a:pPr algn="ctr"/>
            <a:r>
              <a:rPr lang="zh-CN" altLang="en-US" b="1" dirty="0" smtClean="0">
                <a:solidFill>
                  <a:srgbClr val="009999"/>
                </a:solidFill>
              </a:rPr>
              <a:t>六 → 七</a:t>
            </a:r>
            <a:endParaRPr lang="en-US" altLang="zh-CN" b="1" dirty="0" smtClean="0">
              <a:solidFill>
                <a:srgbClr val="009999"/>
              </a:solidFill>
            </a:endParaRPr>
          </a:p>
          <a:p>
            <a:pPr algn="ctr"/>
            <a:r>
              <a:rPr lang="zh-CN" altLang="en-US" b="1" dirty="0" smtClean="0">
                <a:solidFill>
                  <a:srgbClr val="009999"/>
                </a:solidFill>
              </a:rPr>
              <a:t>七 → 八</a:t>
            </a:r>
            <a:endParaRPr lang="en-US" altLang="zh-CN" b="1" dirty="0" smtClean="0">
              <a:solidFill>
                <a:srgbClr val="009999"/>
              </a:solidFill>
            </a:endParaRPr>
          </a:p>
          <a:p>
            <a:pPr algn="ctr"/>
            <a:r>
              <a:rPr lang="zh-CN" altLang="en-US" b="1" dirty="0" smtClean="0">
                <a:solidFill>
                  <a:srgbClr val="009999"/>
                </a:solidFill>
              </a:rPr>
              <a:t>二十一 → 二十二 </a:t>
            </a:r>
            <a:endParaRPr lang="en-US" altLang="zh-CN" b="1" dirty="0" smtClean="0">
              <a:solidFill>
                <a:srgbClr val="009999"/>
              </a:solidFill>
            </a:endParaRPr>
          </a:p>
          <a:p>
            <a:pPr algn="ctr"/>
            <a:r>
              <a:rPr lang="zh-CN" altLang="en-US" b="1" dirty="0" smtClean="0">
                <a:solidFill>
                  <a:srgbClr val="009999"/>
                </a:solidFill>
              </a:rPr>
              <a:t>二十二 → 二十三</a:t>
            </a:r>
            <a:endParaRPr lang="en-US" altLang="zh-CN" b="1" dirty="0" smtClean="0">
              <a:solidFill>
                <a:srgbClr val="009999"/>
              </a:solidFill>
            </a:endParaRPr>
          </a:p>
          <a:p>
            <a:pPr algn="ctr"/>
            <a:r>
              <a:rPr lang="zh-CN" altLang="en-US" b="1" dirty="0" smtClean="0">
                <a:solidFill>
                  <a:srgbClr val="009999"/>
                </a:solidFill>
              </a:rPr>
              <a:t>二十三 → 二十四</a:t>
            </a:r>
            <a:endParaRPr lang="en-US" altLang="zh-CN" b="1" dirty="0" smtClean="0">
              <a:solidFill>
                <a:srgbClr val="009999"/>
              </a:solidFill>
            </a:endParaRPr>
          </a:p>
          <a:p>
            <a:pPr algn="ctr"/>
            <a:r>
              <a:rPr lang="zh-CN" altLang="en-US" b="1" dirty="0" smtClean="0">
                <a:solidFill>
                  <a:srgbClr val="009999"/>
                </a:solidFill>
              </a:rPr>
              <a:t>二十四 → 二十五</a:t>
            </a:r>
            <a:endParaRPr lang="en-US" altLang="zh-CN" b="1" dirty="0" smtClean="0">
              <a:solidFill>
                <a:srgbClr val="009999"/>
              </a:solidFill>
            </a:endParaRPr>
          </a:p>
        </p:txBody>
      </p:sp>
      <p:sp>
        <p:nvSpPr>
          <p:cNvPr id="5" name="TextBox 4"/>
          <p:cNvSpPr txBox="1"/>
          <p:nvPr/>
        </p:nvSpPr>
        <p:spPr>
          <a:xfrm>
            <a:off x="5192750" y="3274740"/>
            <a:ext cx="5296831" cy="2031325"/>
          </a:xfrm>
          <a:prstGeom prst="rect">
            <a:avLst/>
          </a:prstGeom>
          <a:noFill/>
        </p:spPr>
        <p:txBody>
          <a:bodyPr wrap="square" rtlCol="0">
            <a:spAutoFit/>
          </a:bodyPr>
          <a:lstStyle/>
          <a:p>
            <a:pPr algn="ctr"/>
            <a:r>
              <a:rPr lang="zh-CN" altLang="en-US" dirty="0" smtClean="0">
                <a:solidFill>
                  <a:schemeClr val="bg1"/>
                </a:solidFill>
              </a:rPr>
              <a:t>      </a:t>
            </a:r>
            <a:r>
              <a:rPr lang="zh-CN" altLang="en-US" b="1" dirty="0" smtClean="0">
                <a:solidFill>
                  <a:srgbClr val="009999"/>
                </a:solidFill>
              </a:rPr>
              <a:t>二十五 → 二十六</a:t>
            </a:r>
            <a:endParaRPr lang="en-US" altLang="zh-CN" b="1" dirty="0" smtClean="0">
              <a:solidFill>
                <a:srgbClr val="009999"/>
              </a:solidFill>
            </a:endParaRPr>
          </a:p>
          <a:p>
            <a:pPr algn="ctr"/>
            <a:r>
              <a:rPr lang="zh-CN" altLang="en-US" b="1" dirty="0" smtClean="0">
                <a:solidFill>
                  <a:srgbClr val="009999"/>
                </a:solidFill>
              </a:rPr>
              <a:t>      二十六 → 二十七      </a:t>
            </a:r>
            <a:endParaRPr lang="en-US" altLang="zh-CN" b="1" dirty="0" smtClean="0">
              <a:solidFill>
                <a:srgbClr val="009999"/>
              </a:solidFill>
            </a:endParaRPr>
          </a:p>
          <a:p>
            <a:pPr algn="ctr"/>
            <a:r>
              <a:rPr lang="zh-CN" altLang="en-US" b="1" dirty="0" smtClean="0">
                <a:solidFill>
                  <a:srgbClr val="009999"/>
                </a:solidFill>
              </a:rPr>
              <a:t>      二十七 → 二十八 </a:t>
            </a:r>
            <a:endParaRPr lang="en-US" altLang="zh-CN" b="1" dirty="0" smtClean="0">
              <a:solidFill>
                <a:srgbClr val="009999"/>
              </a:solidFill>
            </a:endParaRPr>
          </a:p>
          <a:p>
            <a:pPr algn="ctr"/>
            <a:r>
              <a:rPr lang="zh-CN" altLang="en-US" b="1" dirty="0" smtClean="0">
                <a:solidFill>
                  <a:srgbClr val="009999"/>
                </a:solidFill>
              </a:rPr>
              <a:t>     二十八  → 二十九</a:t>
            </a:r>
            <a:endParaRPr lang="en-US" altLang="zh-CN" b="1" dirty="0" smtClean="0">
              <a:solidFill>
                <a:srgbClr val="009999"/>
              </a:solidFill>
            </a:endParaRPr>
          </a:p>
          <a:p>
            <a:pPr algn="ctr"/>
            <a:r>
              <a:rPr lang="zh-CN" altLang="en-US" b="1" dirty="0" smtClean="0">
                <a:solidFill>
                  <a:srgbClr val="009999"/>
                </a:solidFill>
              </a:rPr>
              <a:t> 二十九  → 三十</a:t>
            </a:r>
            <a:endParaRPr lang="en-US" altLang="zh-CN" b="1" dirty="0" smtClean="0">
              <a:solidFill>
                <a:srgbClr val="009999"/>
              </a:solidFill>
            </a:endParaRPr>
          </a:p>
          <a:p>
            <a:pPr algn="ctr"/>
            <a:r>
              <a:rPr lang="zh-CN" altLang="en-US" b="1" dirty="0" smtClean="0">
                <a:solidFill>
                  <a:srgbClr val="009999"/>
                </a:solidFill>
              </a:rPr>
              <a:t>          三十 → 三十一</a:t>
            </a:r>
            <a:endParaRPr lang="en-US" altLang="zh-CN" b="1" dirty="0" smtClean="0">
              <a:solidFill>
                <a:srgbClr val="009999"/>
              </a:solidFill>
            </a:endParaRPr>
          </a:p>
          <a:p>
            <a:pPr algn="ctr"/>
            <a:r>
              <a:rPr lang="zh-CN" altLang="en-US" b="1" dirty="0" smtClean="0">
                <a:solidFill>
                  <a:srgbClr val="009999"/>
                </a:solidFill>
              </a:rPr>
              <a:t>      三十一 → 三十三</a:t>
            </a:r>
            <a:endParaRPr lang="en-US" altLang="zh-CN" b="1" dirty="0" smtClean="0">
              <a:solidFill>
                <a:srgbClr val="009999"/>
              </a:solidFill>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pic>
        <p:nvPicPr>
          <p:cNvPr id="7170" name="Picture 2"/>
          <p:cNvPicPr>
            <a:picLocks noChangeAspect="1" noChangeArrowheads="1"/>
          </p:cNvPicPr>
          <p:nvPr/>
        </p:nvPicPr>
        <p:blipFill>
          <a:blip r:embed="rId3" cstate="print"/>
          <a:srcRect/>
          <a:stretch>
            <a:fillRect/>
          </a:stretch>
        </p:blipFill>
        <p:spPr bwMode="auto">
          <a:xfrm>
            <a:off x="2176463" y="691378"/>
            <a:ext cx="7839075" cy="585659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pic>
        <p:nvPicPr>
          <p:cNvPr id="8194" name="Picture 2"/>
          <p:cNvPicPr>
            <a:picLocks noChangeAspect="1" noChangeArrowheads="1"/>
          </p:cNvPicPr>
          <p:nvPr/>
        </p:nvPicPr>
        <p:blipFill>
          <a:blip r:embed="rId3" cstate="print"/>
          <a:srcRect/>
          <a:stretch>
            <a:fillRect/>
          </a:stretch>
        </p:blipFill>
        <p:spPr bwMode="auto">
          <a:xfrm>
            <a:off x="2187614" y="741905"/>
            <a:ext cx="7839075" cy="2028825"/>
          </a:xfrm>
          <a:prstGeom prst="rect">
            <a:avLst/>
          </a:prstGeom>
          <a:noFill/>
          <a:ln w="9525">
            <a:noFill/>
            <a:miter lim="800000"/>
            <a:headEnd/>
            <a:tailEnd/>
          </a:ln>
        </p:spPr>
      </p:pic>
      <p:pic>
        <p:nvPicPr>
          <p:cNvPr id="8196" name="Picture 4"/>
          <p:cNvPicPr>
            <a:picLocks noChangeAspect="1" noChangeArrowheads="1"/>
          </p:cNvPicPr>
          <p:nvPr/>
        </p:nvPicPr>
        <p:blipFill>
          <a:blip r:embed="rId4" cstate="print"/>
          <a:srcRect/>
          <a:stretch>
            <a:fillRect/>
          </a:stretch>
        </p:blipFill>
        <p:spPr bwMode="auto">
          <a:xfrm>
            <a:off x="2187614" y="2467073"/>
            <a:ext cx="7839075" cy="38195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pic>
        <p:nvPicPr>
          <p:cNvPr id="9218" name="Picture 2"/>
          <p:cNvPicPr>
            <a:picLocks noChangeAspect="1" noChangeArrowheads="1"/>
          </p:cNvPicPr>
          <p:nvPr/>
        </p:nvPicPr>
        <p:blipFill>
          <a:blip r:embed="rId3" cstate="print"/>
          <a:srcRect/>
          <a:stretch>
            <a:fillRect/>
          </a:stretch>
        </p:blipFill>
        <p:spPr bwMode="auto">
          <a:xfrm>
            <a:off x="2185988" y="977468"/>
            <a:ext cx="7820025" cy="55721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椭圆 2"/>
          <p:cNvSpPr/>
          <p:nvPr/>
        </p:nvSpPr>
        <p:spPr>
          <a:xfrm>
            <a:off x="10984601" y="623193"/>
            <a:ext cx="688975" cy="688975"/>
          </a:xfrm>
          <a:prstGeom prst="ellipse">
            <a:avLst/>
          </a:prstGeom>
          <a:solidFill>
            <a:srgbClr val="E5B70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08000" tIns="0" rIns="0" bIns="0" anchor="ctr">
            <a:normAutofit/>
          </a:bodyPr>
          <a:lstStyle/>
          <a:p>
            <a:pPr algn="ctr">
              <a:defRPr/>
            </a:pPr>
            <a:r>
              <a:rPr lang="en-US" altLang="zh-CN" sz="2400" dirty="0" smtClean="0">
                <a:solidFill>
                  <a:srgbClr val="282728"/>
                </a:solidFill>
                <a:latin typeface="微软雅黑" panose="020B0503020204020204" pitchFamily="34" charset="-122"/>
                <a:ea typeface="微软雅黑" panose="020B0503020204020204" pitchFamily="34" charset="-122"/>
              </a:rPr>
              <a:t>02</a:t>
            </a:r>
            <a:endParaRPr lang="zh-CN" altLang="en-US" sz="2400" dirty="0">
              <a:solidFill>
                <a:srgbClr val="282728"/>
              </a:solidFill>
              <a:latin typeface="微软雅黑" panose="020B0503020204020204" pitchFamily="34" charset="-122"/>
              <a:ea typeface="微软雅黑" panose="020B0503020204020204" pitchFamily="34" charset="-122"/>
            </a:endParaRPr>
          </a:p>
        </p:txBody>
      </p:sp>
      <p:sp>
        <p:nvSpPr>
          <p:cNvPr id="4" name="椭圆 3"/>
          <p:cNvSpPr/>
          <p:nvPr/>
        </p:nvSpPr>
        <p:spPr>
          <a:xfrm>
            <a:off x="10886176" y="821630"/>
            <a:ext cx="288925" cy="290512"/>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5" name="椭圆 4"/>
          <p:cNvSpPr/>
          <p:nvPr/>
        </p:nvSpPr>
        <p:spPr>
          <a:xfrm>
            <a:off x="10911576" y="670818"/>
            <a:ext cx="168275" cy="168275"/>
          </a:xfrm>
          <a:prstGeom prst="ellipse">
            <a:avLst/>
          </a:prstGeom>
          <a:solidFill>
            <a:schemeClr val="bg1">
              <a:lumMod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6" name="虚尾箭头 5"/>
          <p:cNvSpPr/>
          <p:nvPr/>
        </p:nvSpPr>
        <p:spPr>
          <a:xfrm>
            <a:off x="2475577" y="903249"/>
            <a:ext cx="880946" cy="535259"/>
          </a:xfrm>
          <a:prstGeom prst="striped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7" name="TextBox 6"/>
          <p:cNvSpPr txBox="1"/>
          <p:nvPr/>
        </p:nvSpPr>
        <p:spPr>
          <a:xfrm>
            <a:off x="3646455" y="981308"/>
            <a:ext cx="6233531" cy="461665"/>
          </a:xfrm>
          <a:prstGeom prst="rect">
            <a:avLst/>
          </a:prstGeom>
          <a:noFill/>
        </p:spPr>
        <p:txBody>
          <a:bodyPr wrap="square" rtlCol="0">
            <a:spAutoFit/>
          </a:bodyPr>
          <a:lstStyle/>
          <a:p>
            <a:r>
              <a:rPr lang="zh-CN" altLang="en-US" sz="2400" b="1" dirty="0" smtClean="0">
                <a:solidFill>
                  <a:schemeClr val="accent4"/>
                </a:solidFill>
              </a:rPr>
              <a:t>解读 ▏新</a:t>
            </a:r>
            <a:r>
              <a:rPr lang="en-US" altLang="zh-CN" sz="2400" b="1" dirty="0" smtClean="0">
                <a:solidFill>
                  <a:schemeClr val="accent4"/>
                </a:solidFill>
              </a:rPr>
              <a:t>《</a:t>
            </a:r>
            <a:r>
              <a:rPr lang="zh-CN" altLang="en-US" sz="2400" b="1" dirty="0" smtClean="0">
                <a:solidFill>
                  <a:schemeClr val="accent4"/>
                </a:solidFill>
              </a:rPr>
              <a:t>海关稽查条例</a:t>
            </a:r>
            <a:r>
              <a:rPr lang="en-US" altLang="zh-CN" sz="2400" b="1" dirty="0" smtClean="0">
                <a:solidFill>
                  <a:schemeClr val="accent4"/>
                </a:solidFill>
              </a:rPr>
              <a:t>》</a:t>
            </a:r>
            <a:r>
              <a:rPr lang="zh-CN" altLang="en-US" sz="2400" b="1" dirty="0" smtClean="0">
                <a:solidFill>
                  <a:schemeClr val="accent4"/>
                </a:solidFill>
              </a:rPr>
              <a:t>修订详解</a:t>
            </a:r>
            <a:endParaRPr lang="zh-CN" altLang="en-US" sz="2400" b="1" dirty="0">
              <a:solidFill>
                <a:schemeClr val="accent4"/>
              </a:solidFill>
            </a:endParaRPr>
          </a:p>
        </p:txBody>
      </p:sp>
      <p:pic>
        <p:nvPicPr>
          <p:cNvPr id="1026" name="Picture 2"/>
          <p:cNvPicPr>
            <a:picLocks noChangeAspect="1" noChangeArrowheads="1"/>
          </p:cNvPicPr>
          <p:nvPr/>
        </p:nvPicPr>
        <p:blipFill>
          <a:blip r:embed="rId3" cstate="print"/>
          <a:srcRect/>
          <a:stretch>
            <a:fillRect/>
          </a:stretch>
        </p:blipFill>
        <p:spPr bwMode="auto">
          <a:xfrm>
            <a:off x="828794" y="2080379"/>
            <a:ext cx="5694672" cy="3126893"/>
          </a:xfrm>
          <a:prstGeom prst="rect">
            <a:avLst/>
          </a:prstGeom>
          <a:noFill/>
          <a:ln w="9525">
            <a:noFill/>
            <a:miter lim="800000"/>
            <a:headEnd/>
            <a:tailEnd/>
          </a:ln>
        </p:spPr>
      </p:pic>
      <p:pic>
        <p:nvPicPr>
          <p:cNvPr id="1027" name="Picture 3"/>
          <p:cNvPicPr>
            <a:picLocks noChangeAspect="1" noChangeArrowheads="1"/>
          </p:cNvPicPr>
          <p:nvPr/>
        </p:nvPicPr>
        <p:blipFill>
          <a:blip r:embed="rId4" cstate="print"/>
          <a:srcRect/>
          <a:stretch>
            <a:fillRect/>
          </a:stretch>
        </p:blipFill>
        <p:spPr bwMode="auto">
          <a:xfrm>
            <a:off x="5923155" y="3136589"/>
            <a:ext cx="5640659" cy="3055357"/>
          </a:xfrm>
          <a:prstGeom prst="rect">
            <a:avLst/>
          </a:prstGeom>
          <a:noFill/>
          <a:ln w="9525">
            <a:noFill/>
            <a:miter lim="800000"/>
            <a:headEnd/>
            <a:tailEnd/>
          </a:ln>
        </p:spPr>
      </p:pic>
      <p:grpSp>
        <p:nvGrpSpPr>
          <p:cNvPr id="11" name="组合 10"/>
          <p:cNvGrpSpPr/>
          <p:nvPr/>
        </p:nvGrpSpPr>
        <p:grpSpPr>
          <a:xfrm rot="19067135">
            <a:off x="840779" y="4954783"/>
            <a:ext cx="1257291" cy="1880858"/>
            <a:chOff x="9988518" y="4007302"/>
            <a:chExt cx="1257291" cy="1880858"/>
          </a:xfrm>
        </p:grpSpPr>
        <p:sp>
          <p:nvSpPr>
            <p:cNvPr id="12" name="等腰三角形 11"/>
            <p:cNvSpPr/>
            <p:nvPr/>
          </p:nvSpPr>
          <p:spPr>
            <a:xfrm rot="13945919">
              <a:off x="10303310" y="4034318"/>
              <a:ext cx="391729" cy="337697"/>
            </a:xfrm>
            <a:prstGeom prst="triangl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FFC20F"/>
                </a:solidFill>
                <a:latin typeface="微软雅黑" pitchFamily="34" charset="-122"/>
                <a:ea typeface="微软雅黑" pitchFamily="34" charset="-122"/>
              </a:endParaRPr>
            </a:p>
          </p:txBody>
        </p:sp>
        <p:sp>
          <p:nvSpPr>
            <p:cNvPr id="13" name="等腰三角形 12"/>
            <p:cNvSpPr/>
            <p:nvPr/>
          </p:nvSpPr>
          <p:spPr>
            <a:xfrm rot="8598772">
              <a:off x="10372801" y="5007513"/>
              <a:ext cx="266912" cy="230096"/>
            </a:xfrm>
            <a:prstGeom prst="triangle">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FFC20F"/>
                </a:solidFill>
                <a:latin typeface="微软雅黑" pitchFamily="34" charset="-122"/>
                <a:ea typeface="微软雅黑" pitchFamily="34" charset="-122"/>
              </a:endParaRPr>
            </a:p>
          </p:txBody>
        </p:sp>
        <p:sp>
          <p:nvSpPr>
            <p:cNvPr id="14" name="等腰三角形 13"/>
            <p:cNvSpPr/>
            <p:nvPr/>
          </p:nvSpPr>
          <p:spPr>
            <a:xfrm rot="8598772">
              <a:off x="10879854" y="4946293"/>
              <a:ext cx="266912" cy="230096"/>
            </a:xfrm>
            <a:prstGeom prst="triangl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FFC20F"/>
                </a:solidFill>
                <a:latin typeface="微软雅黑" pitchFamily="34" charset="-122"/>
                <a:ea typeface="微软雅黑" pitchFamily="34" charset="-122"/>
              </a:endParaRPr>
            </a:p>
          </p:txBody>
        </p:sp>
        <p:grpSp>
          <p:nvGrpSpPr>
            <p:cNvPr id="15" name="组合 45"/>
            <p:cNvGrpSpPr/>
            <p:nvPr/>
          </p:nvGrpSpPr>
          <p:grpSpPr>
            <a:xfrm rot="7938589">
              <a:off x="9932817" y="4575168"/>
              <a:ext cx="1368693" cy="1257291"/>
              <a:chOff x="1145739" y="762009"/>
              <a:chExt cx="1001675" cy="920146"/>
            </a:xfrm>
          </p:grpSpPr>
          <p:sp>
            <p:nvSpPr>
              <p:cNvPr id="16" name="等腰三角形 15"/>
              <p:cNvSpPr/>
              <p:nvPr/>
            </p:nvSpPr>
            <p:spPr>
              <a:xfrm rot="1020767">
                <a:off x="1286833" y="792672"/>
                <a:ext cx="860581" cy="741879"/>
              </a:xfrm>
              <a:prstGeom prst="triangle">
                <a:avLst/>
              </a:prstGeom>
              <a:noFill/>
              <a:ln>
                <a:solidFill>
                  <a:srgbClr val="FFC2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FFC20F"/>
                  </a:solidFill>
                  <a:latin typeface="微软雅黑" pitchFamily="34" charset="-122"/>
                  <a:ea typeface="微软雅黑" pitchFamily="34" charset="-122"/>
                </a:endParaRPr>
              </a:p>
            </p:txBody>
          </p:sp>
          <p:sp>
            <p:nvSpPr>
              <p:cNvPr id="17" name="椭圆 16"/>
              <p:cNvSpPr/>
              <p:nvPr/>
            </p:nvSpPr>
            <p:spPr>
              <a:xfrm rot="18818926">
                <a:off x="1145739" y="1360786"/>
                <a:ext cx="84049" cy="84049"/>
              </a:xfrm>
              <a:prstGeom prst="ellips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sp>
            <p:nvSpPr>
              <p:cNvPr id="18" name="椭圆 17"/>
              <p:cNvSpPr/>
              <p:nvPr/>
            </p:nvSpPr>
            <p:spPr>
              <a:xfrm rot="18818926">
                <a:off x="1787028" y="762009"/>
                <a:ext cx="84049" cy="84049"/>
              </a:xfrm>
              <a:prstGeom prst="ellips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sp>
            <p:nvSpPr>
              <p:cNvPr id="19" name="椭圆 18"/>
              <p:cNvSpPr/>
              <p:nvPr/>
            </p:nvSpPr>
            <p:spPr>
              <a:xfrm rot="18818926">
                <a:off x="1971488" y="1598106"/>
                <a:ext cx="84049" cy="84049"/>
              </a:xfrm>
              <a:prstGeom prst="ellips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grpSp>
      </p:gr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pic>
        <p:nvPicPr>
          <p:cNvPr id="2050" name="Picture 2"/>
          <p:cNvPicPr>
            <a:picLocks noChangeAspect="1" noChangeArrowheads="1"/>
          </p:cNvPicPr>
          <p:nvPr/>
        </p:nvPicPr>
        <p:blipFill>
          <a:blip r:embed="rId3" cstate="print"/>
          <a:srcRect/>
          <a:stretch>
            <a:fillRect/>
          </a:stretch>
        </p:blipFill>
        <p:spPr bwMode="auto">
          <a:xfrm>
            <a:off x="2190750" y="842963"/>
            <a:ext cx="7810500" cy="5172075"/>
          </a:xfrm>
          <a:prstGeom prst="rect">
            <a:avLst/>
          </a:prstGeom>
          <a:noFill/>
          <a:ln w="9525">
            <a:noFill/>
            <a:miter lim="800000"/>
            <a:headEnd/>
            <a:tailEnd/>
          </a:ln>
        </p:spPr>
      </p:pic>
      <p:sp>
        <p:nvSpPr>
          <p:cNvPr id="4" name="五边形 3"/>
          <p:cNvSpPr/>
          <p:nvPr/>
        </p:nvSpPr>
        <p:spPr>
          <a:xfrm rot="1125856" flipH="1">
            <a:off x="8541834" y="4516244"/>
            <a:ext cx="3289610" cy="970156"/>
          </a:xfrm>
          <a:prstGeom prst="homePlate">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流程图: 联系 4"/>
          <p:cNvSpPr/>
          <p:nvPr/>
        </p:nvSpPr>
        <p:spPr>
          <a:xfrm>
            <a:off x="9054790" y="4572000"/>
            <a:ext cx="144966" cy="144966"/>
          </a:xfrm>
          <a:prstGeom prst="flowChartConnector">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rot="1113517">
            <a:off x="9101731" y="4676553"/>
            <a:ext cx="2657707" cy="830997"/>
          </a:xfrm>
          <a:prstGeom prst="rect">
            <a:avLst/>
          </a:prstGeom>
          <a:noFill/>
        </p:spPr>
        <p:txBody>
          <a:bodyPr wrap="square" rtlCol="0">
            <a:spAutoFit/>
          </a:bodyPr>
          <a:lstStyle/>
          <a:p>
            <a:r>
              <a:rPr lang="zh-CN" altLang="en-US" sz="1600" b="1" dirty="0" smtClean="0"/>
              <a:t>与上位法</a:t>
            </a:r>
            <a:r>
              <a:rPr lang="en-US" altLang="zh-CN" sz="1600" b="1" dirty="0" smtClean="0"/>
              <a:t>《</a:t>
            </a:r>
            <a:r>
              <a:rPr lang="zh-CN" altLang="en-US" sz="1600" b="1" dirty="0" smtClean="0"/>
              <a:t>中华人民共和国海关法</a:t>
            </a:r>
            <a:r>
              <a:rPr lang="en-US" altLang="zh-CN" sz="1600" b="1" dirty="0" smtClean="0"/>
              <a:t>》</a:t>
            </a:r>
            <a:r>
              <a:rPr lang="zh-CN" altLang="en-US" sz="1600" b="1" dirty="0" smtClean="0"/>
              <a:t>保持一致，进一步明确对象、期限</a:t>
            </a:r>
            <a:endParaRPr lang="zh-CN" altLang="en-US" sz="1600" b="1"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5138703" y="1473427"/>
            <a:ext cx="1914597" cy="3045017"/>
          </a:xfrm>
          <a:prstGeom prst="rect">
            <a:avLst/>
          </a:prstGeom>
          <a:noFill/>
          <a:ln w="19050" cap="flat" cmpd="sng" algn="ctr">
            <a:solidFill>
              <a:srgbClr val="E5B704"/>
            </a:solidFill>
            <a:prstDash val="solid"/>
            <a:miter lim="800000"/>
          </a:ln>
          <a:effectLst/>
        </p:spPr>
        <p:txBody>
          <a:bodyPr rtlCol="0" anchor="ctr"/>
          <a:lstStyle/>
          <a:p>
            <a:pPr algn="ctr">
              <a:defRPr/>
            </a:pPr>
            <a:endParaRPr lang="zh-CN" altLang="en-US" kern="0">
              <a:solidFill>
                <a:prstClr val="white"/>
              </a:solidFill>
            </a:endParaRPr>
          </a:p>
        </p:txBody>
      </p:sp>
      <p:sp>
        <p:nvSpPr>
          <p:cNvPr id="20" name="文本框 19"/>
          <p:cNvSpPr txBox="1"/>
          <p:nvPr/>
        </p:nvSpPr>
        <p:spPr>
          <a:xfrm>
            <a:off x="5311703" y="3971201"/>
            <a:ext cx="1568597" cy="484289"/>
          </a:xfrm>
          <a:prstGeom prst="rect">
            <a:avLst/>
          </a:prstGeom>
          <a:noFill/>
        </p:spPr>
        <p:txBody>
          <a:bodyPr vert="horz" wrap="none" rtlCol="0">
            <a:noAutofit/>
          </a:bodyPr>
          <a:lstStyle/>
          <a:p>
            <a:r>
              <a:rPr lang="zh-CN" altLang="en-US" sz="2400" b="1" spc="400" dirty="0">
                <a:solidFill>
                  <a:srgbClr val="E5B704"/>
                </a:solidFill>
                <a:latin typeface="微软雅黑" panose="020B0503020204020204" pitchFamily="34" charset="-122"/>
                <a:ea typeface="微软雅黑" panose="020B0503020204020204" pitchFamily="34" charset="-122"/>
              </a:rPr>
              <a:t>第 一 章</a:t>
            </a:r>
          </a:p>
        </p:txBody>
      </p:sp>
      <p:sp>
        <p:nvSpPr>
          <p:cNvPr id="21" name="文本框 20"/>
          <p:cNvSpPr txBox="1"/>
          <p:nvPr/>
        </p:nvSpPr>
        <p:spPr>
          <a:xfrm>
            <a:off x="4015429" y="3307936"/>
            <a:ext cx="4161142" cy="393954"/>
          </a:xfrm>
          <a:prstGeom prst="rect">
            <a:avLst/>
          </a:prstGeom>
          <a:solidFill>
            <a:srgbClr val="E5B704"/>
          </a:solidFill>
        </p:spPr>
        <p:txBody>
          <a:bodyPr wrap="square" rtlCol="0">
            <a:noAutofit/>
          </a:bodyPr>
          <a:lstStyle/>
          <a:p>
            <a:pPr algn="ctr">
              <a:lnSpc>
                <a:spcPct val="130000"/>
              </a:lnSpc>
            </a:pPr>
            <a:endParaRPr lang="zh-CN" altLang="en-US" sz="1600" kern="0" spc="2000" dirty="0">
              <a:solidFill>
                <a:srgbClr val="282728"/>
              </a:solidFill>
              <a:latin typeface="Mistral" panose="03090702030407020403" pitchFamily="66" charset="0"/>
              <a:ea typeface="幼圆" panose="02010509060101010101" pitchFamily="49" charset="-122"/>
            </a:endParaRPr>
          </a:p>
        </p:txBody>
      </p:sp>
      <p:sp>
        <p:nvSpPr>
          <p:cNvPr id="23" name="矩形 22"/>
          <p:cNvSpPr/>
          <p:nvPr/>
        </p:nvSpPr>
        <p:spPr>
          <a:xfrm>
            <a:off x="5138702" y="6626004"/>
            <a:ext cx="1914597" cy="231996"/>
          </a:xfrm>
          <a:prstGeom prst="rect">
            <a:avLst/>
          </a:prstGeom>
          <a:solidFill>
            <a:srgbClr val="E5B704"/>
          </a:solidFill>
          <a:ln w="12700" cap="flat" cmpd="sng" algn="ctr">
            <a:noFill/>
            <a:prstDash val="solid"/>
            <a:miter lim="800000"/>
          </a:ln>
          <a:effectLst/>
        </p:spPr>
        <p:txBody>
          <a:bodyPr rtlCol="0" anchor="ctr"/>
          <a:lstStyle/>
          <a:p>
            <a:pPr algn="ctr">
              <a:defRPr/>
            </a:pPr>
            <a:endParaRPr lang="zh-CN" altLang="en-US" kern="0">
              <a:solidFill>
                <a:prstClr val="white"/>
              </a:solidFill>
            </a:endParaRPr>
          </a:p>
        </p:txBody>
      </p:sp>
      <p:sp>
        <p:nvSpPr>
          <p:cNvPr id="9" name="文本框 8"/>
          <p:cNvSpPr txBox="1"/>
          <p:nvPr/>
        </p:nvSpPr>
        <p:spPr>
          <a:xfrm>
            <a:off x="3846513" y="4268599"/>
            <a:ext cx="4498975" cy="738188"/>
          </a:xfrm>
          <a:prstGeom prst="rect">
            <a:avLst/>
          </a:prstGeom>
          <a:noFill/>
        </p:spPr>
        <p:txBody>
          <a:bodyPr/>
          <a:lstStyle/>
          <a:p>
            <a:pPr algn="r">
              <a:lnSpc>
                <a:spcPct val="150000"/>
              </a:lnSpc>
              <a:defRPr/>
            </a:pP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1" name="TextBox 4"/>
          <p:cNvSpPr txBox="1">
            <a:spLocks noChangeArrowheads="1"/>
          </p:cNvSpPr>
          <p:nvPr/>
        </p:nvSpPr>
        <p:spPr bwMode="auto">
          <a:xfrm>
            <a:off x="4745624" y="3229793"/>
            <a:ext cx="2700753" cy="4585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dirty="0" smtClean="0">
                <a:solidFill>
                  <a:srgbClr val="282728"/>
                </a:solidFill>
                <a:latin typeface="Franklin Gothic Book" panose="020B0503020102020204" pitchFamily="34" charset="0"/>
                <a:ea typeface="微软雅黑" panose="020B0503020204020204" pitchFamily="34" charset="-122"/>
              </a:rPr>
              <a:t>关务</a:t>
            </a:r>
            <a:endParaRPr lang="en-US" altLang="zh-CN" sz="1800" dirty="0" smtClean="0">
              <a:solidFill>
                <a:srgbClr val="282728"/>
              </a:solidFill>
              <a:latin typeface="Franklin Gothic Book" panose="020B0503020102020204" pitchFamily="34" charset="0"/>
              <a:ea typeface="微软雅黑" panose="020B0503020204020204" pitchFamily="34" charset="-122"/>
            </a:endParaRPr>
          </a:p>
        </p:txBody>
      </p:sp>
      <p:sp>
        <p:nvSpPr>
          <p:cNvPr id="2" name="文本框 1"/>
          <p:cNvSpPr txBox="1"/>
          <p:nvPr/>
        </p:nvSpPr>
        <p:spPr>
          <a:xfrm>
            <a:off x="5492496" y="1790173"/>
            <a:ext cx="1274063" cy="1323439"/>
          </a:xfrm>
          <a:prstGeom prst="rect">
            <a:avLst/>
          </a:prstGeom>
          <a:noFill/>
        </p:spPr>
        <p:txBody>
          <a:bodyPr wrap="square" rtlCol="0">
            <a:spAutoFit/>
          </a:bodyPr>
          <a:lstStyle/>
          <a:p>
            <a:r>
              <a:rPr lang="en-US" altLang="zh-CN" sz="4000" b="1" dirty="0" smtClean="0">
                <a:solidFill>
                  <a:srgbClr val="E5B704"/>
                </a:solidFill>
                <a:latin typeface="微软雅黑" panose="020B0503020204020204" pitchFamily="34" charset="-122"/>
                <a:ea typeface="微软雅黑" panose="020B0503020204020204" pitchFamily="34" charset="-122"/>
              </a:rPr>
              <a:t>Part    one</a:t>
            </a:r>
            <a:endParaRPr lang="zh-CN" altLang="en-US" sz="4000" b="1" dirty="0">
              <a:solidFill>
                <a:srgbClr val="E5B704"/>
              </a:solidFill>
              <a:latin typeface="微软雅黑" panose="020B0503020204020204" pitchFamily="34" charset="-122"/>
              <a:ea typeface="微软雅黑" panose="020B0503020204020204" pitchFamily="34" charset="-122"/>
            </a:endParaRPr>
          </a:p>
        </p:txBody>
      </p:sp>
      <p:pic>
        <p:nvPicPr>
          <p:cNvPr id="10" name="图片 9" descr="图片12.png"/>
          <p:cNvPicPr>
            <a:picLocks noChangeAspect="1"/>
          </p:cNvPicPr>
          <p:nvPr/>
        </p:nvPicPr>
        <p:blipFill>
          <a:blip r:embed="rId2" cstate="print"/>
          <a:stretch>
            <a:fillRect/>
          </a:stretch>
        </p:blipFill>
        <p:spPr>
          <a:xfrm>
            <a:off x="367192" y="353165"/>
            <a:ext cx="2038550" cy="516758"/>
          </a:xfrm>
          <a:prstGeom prst="rect">
            <a:avLst/>
          </a:prstGeom>
        </p:spPr>
      </p:pic>
    </p:spTree>
    <p:extLst>
      <p:ext uri="{BB962C8B-B14F-4D97-AF65-F5344CB8AC3E}">
        <p14:creationId xmlns:p14="http://schemas.microsoft.com/office/powerpoint/2010/main" xmlns="" val="139144346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pic>
        <p:nvPicPr>
          <p:cNvPr id="3074" name="Picture 2"/>
          <p:cNvPicPr>
            <a:picLocks noChangeAspect="1" noChangeArrowheads="1"/>
          </p:cNvPicPr>
          <p:nvPr/>
        </p:nvPicPr>
        <p:blipFill>
          <a:blip r:embed="rId3" cstate="print"/>
          <a:srcRect/>
          <a:stretch>
            <a:fillRect/>
          </a:stretch>
        </p:blipFill>
        <p:spPr bwMode="auto">
          <a:xfrm>
            <a:off x="2176463" y="1306086"/>
            <a:ext cx="7839075" cy="2171700"/>
          </a:xfrm>
          <a:prstGeom prst="rect">
            <a:avLst/>
          </a:prstGeom>
          <a:noFill/>
          <a:ln w="9525">
            <a:noFill/>
            <a:miter lim="800000"/>
            <a:headEnd/>
            <a:tailEnd/>
          </a:ln>
        </p:spPr>
      </p:pic>
      <p:sp>
        <p:nvSpPr>
          <p:cNvPr id="4" name="五边形 3"/>
          <p:cNvSpPr/>
          <p:nvPr/>
        </p:nvSpPr>
        <p:spPr>
          <a:xfrm rot="1125856" flipH="1">
            <a:off x="4538546" y="3699697"/>
            <a:ext cx="3891625" cy="1089372"/>
          </a:xfrm>
          <a:prstGeom prst="homePlate">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流程图: 联系 4"/>
          <p:cNvSpPr/>
          <p:nvPr/>
        </p:nvSpPr>
        <p:spPr>
          <a:xfrm>
            <a:off x="5018049" y="3713352"/>
            <a:ext cx="144966" cy="144966"/>
          </a:xfrm>
          <a:prstGeom prst="flowChartConnector">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rot="1113517">
            <a:off x="5269223" y="3920432"/>
            <a:ext cx="2951595" cy="830997"/>
          </a:xfrm>
          <a:prstGeom prst="rect">
            <a:avLst/>
          </a:prstGeom>
          <a:noFill/>
        </p:spPr>
        <p:txBody>
          <a:bodyPr wrap="square" rtlCol="0">
            <a:spAutoFit/>
          </a:bodyPr>
          <a:lstStyle/>
          <a:p>
            <a:r>
              <a:rPr lang="zh-CN" altLang="en-US" sz="1600" b="1" dirty="0" smtClean="0"/>
              <a:t>明确了信息收集范围和内容</a:t>
            </a:r>
            <a:endParaRPr lang="en-US" altLang="zh-CN" sz="1600" b="1" dirty="0" smtClean="0"/>
          </a:p>
          <a:p>
            <a:r>
              <a:rPr lang="zh-CN" altLang="en-US" sz="1600" b="1" dirty="0" smtClean="0"/>
              <a:t>丰富了企业稽查信息收集渠道</a:t>
            </a:r>
            <a:endParaRPr lang="en-US" altLang="zh-CN" sz="1600" b="1" dirty="0" smtClean="0"/>
          </a:p>
          <a:p>
            <a:r>
              <a:rPr lang="zh-CN" altLang="en-US" sz="1600" b="1" dirty="0" smtClean="0"/>
              <a:t>规范了海关稽查信息收集行为</a:t>
            </a:r>
            <a:endParaRPr lang="zh-CN" altLang="en-US" sz="1600" b="1"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pic>
        <p:nvPicPr>
          <p:cNvPr id="4098" name="Picture 2"/>
          <p:cNvPicPr>
            <a:picLocks noChangeAspect="1" noChangeArrowheads="1"/>
          </p:cNvPicPr>
          <p:nvPr/>
        </p:nvPicPr>
        <p:blipFill>
          <a:blip r:embed="rId3" cstate="print"/>
          <a:srcRect/>
          <a:stretch>
            <a:fillRect/>
          </a:stretch>
        </p:blipFill>
        <p:spPr bwMode="auto">
          <a:xfrm>
            <a:off x="704503" y="1059366"/>
            <a:ext cx="6296686" cy="2968547"/>
          </a:xfrm>
          <a:prstGeom prst="rect">
            <a:avLst/>
          </a:prstGeom>
          <a:noFill/>
          <a:ln w="9525">
            <a:noFill/>
            <a:miter lim="800000"/>
            <a:headEnd/>
            <a:tailEnd/>
          </a:ln>
        </p:spPr>
      </p:pic>
      <p:pic>
        <p:nvPicPr>
          <p:cNvPr id="4099" name="Picture 3"/>
          <p:cNvPicPr>
            <a:picLocks noChangeAspect="1" noChangeArrowheads="1"/>
          </p:cNvPicPr>
          <p:nvPr/>
        </p:nvPicPr>
        <p:blipFill>
          <a:blip r:embed="rId4" cstate="print"/>
          <a:srcRect/>
          <a:stretch>
            <a:fillRect/>
          </a:stretch>
        </p:blipFill>
        <p:spPr bwMode="auto">
          <a:xfrm>
            <a:off x="5929283" y="3568390"/>
            <a:ext cx="5868940" cy="276945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pic>
        <p:nvPicPr>
          <p:cNvPr id="5122" name="Picture 2"/>
          <p:cNvPicPr>
            <a:picLocks noChangeAspect="1" noChangeArrowheads="1"/>
          </p:cNvPicPr>
          <p:nvPr/>
        </p:nvPicPr>
        <p:blipFill>
          <a:blip r:embed="rId3" cstate="print"/>
          <a:srcRect/>
          <a:stretch>
            <a:fillRect/>
          </a:stretch>
        </p:blipFill>
        <p:spPr bwMode="auto">
          <a:xfrm>
            <a:off x="2222577" y="1005818"/>
            <a:ext cx="7791450" cy="4467225"/>
          </a:xfrm>
          <a:prstGeom prst="rect">
            <a:avLst/>
          </a:prstGeom>
          <a:noFill/>
          <a:ln w="9525">
            <a:noFill/>
            <a:miter lim="800000"/>
            <a:headEnd/>
            <a:tailEnd/>
          </a:ln>
        </p:spPr>
      </p:pic>
      <p:sp>
        <p:nvSpPr>
          <p:cNvPr id="4" name="五边形 3"/>
          <p:cNvSpPr/>
          <p:nvPr/>
        </p:nvSpPr>
        <p:spPr>
          <a:xfrm rot="1125856" flipH="1">
            <a:off x="8042424" y="3669014"/>
            <a:ext cx="3685352" cy="937887"/>
          </a:xfrm>
          <a:prstGeom prst="homePlate">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流程图: 联系 4"/>
          <p:cNvSpPr/>
          <p:nvPr/>
        </p:nvSpPr>
        <p:spPr>
          <a:xfrm>
            <a:off x="8540811" y="3646443"/>
            <a:ext cx="144966" cy="144966"/>
          </a:xfrm>
          <a:prstGeom prst="flowChartConnector">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rot="1113517">
            <a:off x="8791985" y="4099744"/>
            <a:ext cx="2951595" cy="338554"/>
          </a:xfrm>
          <a:prstGeom prst="rect">
            <a:avLst/>
          </a:prstGeom>
          <a:noFill/>
        </p:spPr>
        <p:txBody>
          <a:bodyPr wrap="square" rtlCol="0">
            <a:spAutoFit/>
          </a:bodyPr>
          <a:lstStyle/>
          <a:p>
            <a:r>
              <a:rPr lang="zh-CN" altLang="en-US" sz="1600" b="1" dirty="0" smtClean="0"/>
              <a:t>表述更规范，保管期限更明确</a:t>
            </a:r>
            <a:endParaRPr lang="zh-CN" altLang="en-US" sz="1600" b="1"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pic>
        <p:nvPicPr>
          <p:cNvPr id="6146" name="Picture 2"/>
          <p:cNvPicPr>
            <a:picLocks noChangeAspect="1" noChangeArrowheads="1"/>
          </p:cNvPicPr>
          <p:nvPr/>
        </p:nvPicPr>
        <p:blipFill>
          <a:blip r:embed="rId3" cstate="print"/>
          <a:srcRect/>
          <a:stretch>
            <a:fillRect/>
          </a:stretch>
        </p:blipFill>
        <p:spPr bwMode="auto">
          <a:xfrm>
            <a:off x="2718110" y="937907"/>
            <a:ext cx="6492798" cy="550784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pic>
        <p:nvPicPr>
          <p:cNvPr id="7170" name="Picture 2"/>
          <p:cNvPicPr>
            <a:picLocks noChangeAspect="1" noChangeArrowheads="1"/>
          </p:cNvPicPr>
          <p:nvPr/>
        </p:nvPicPr>
        <p:blipFill>
          <a:blip r:embed="rId3" cstate="print"/>
          <a:srcRect/>
          <a:stretch>
            <a:fillRect/>
          </a:stretch>
        </p:blipFill>
        <p:spPr bwMode="auto">
          <a:xfrm>
            <a:off x="2181225" y="1190625"/>
            <a:ext cx="7829550" cy="4476750"/>
          </a:xfrm>
          <a:prstGeom prst="rect">
            <a:avLst/>
          </a:prstGeom>
          <a:noFill/>
          <a:ln w="9525">
            <a:noFill/>
            <a:miter lim="800000"/>
            <a:headEnd/>
            <a:tailEnd/>
          </a:ln>
        </p:spPr>
      </p:pic>
      <p:sp>
        <p:nvSpPr>
          <p:cNvPr id="4" name="五边形 3"/>
          <p:cNvSpPr/>
          <p:nvPr/>
        </p:nvSpPr>
        <p:spPr>
          <a:xfrm rot="1125856" flipH="1">
            <a:off x="8062332" y="3699697"/>
            <a:ext cx="3891625" cy="1089372"/>
          </a:xfrm>
          <a:prstGeom prst="homePlate">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流程图: 联系 4"/>
          <p:cNvSpPr/>
          <p:nvPr/>
        </p:nvSpPr>
        <p:spPr>
          <a:xfrm>
            <a:off x="8541835" y="3713352"/>
            <a:ext cx="144966" cy="144966"/>
          </a:xfrm>
          <a:prstGeom prst="flowChartConnector">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rot="1113517">
            <a:off x="8793009" y="3797322"/>
            <a:ext cx="2951595" cy="1077218"/>
          </a:xfrm>
          <a:prstGeom prst="rect">
            <a:avLst/>
          </a:prstGeom>
          <a:noFill/>
        </p:spPr>
        <p:txBody>
          <a:bodyPr wrap="square" rtlCol="0">
            <a:spAutoFit/>
          </a:bodyPr>
          <a:lstStyle/>
          <a:p>
            <a:r>
              <a:rPr lang="zh-CN" altLang="en-US" sz="1600" b="1" dirty="0" smtClean="0"/>
              <a:t>明确了电子数据与纸质资料具有相同法律效力，不再要求“打印”并“保管”，减轻企业负担。</a:t>
            </a:r>
            <a:endParaRPr lang="zh-CN" altLang="en-US" sz="1600" b="1"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pic>
        <p:nvPicPr>
          <p:cNvPr id="8194" name="Picture 2"/>
          <p:cNvPicPr>
            <a:picLocks noChangeAspect="1" noChangeArrowheads="1"/>
          </p:cNvPicPr>
          <p:nvPr/>
        </p:nvPicPr>
        <p:blipFill>
          <a:blip r:embed="rId3" cstate="print"/>
          <a:srcRect/>
          <a:stretch>
            <a:fillRect/>
          </a:stretch>
        </p:blipFill>
        <p:spPr bwMode="auto">
          <a:xfrm>
            <a:off x="2171700" y="1602523"/>
            <a:ext cx="7848600" cy="2247900"/>
          </a:xfrm>
          <a:prstGeom prst="rect">
            <a:avLst/>
          </a:prstGeom>
          <a:noFill/>
          <a:ln w="9525">
            <a:noFill/>
            <a:miter lim="800000"/>
            <a:headEnd/>
            <a:tailEnd/>
          </a:ln>
        </p:spPr>
      </p:pic>
      <p:sp>
        <p:nvSpPr>
          <p:cNvPr id="4" name="五边形 3"/>
          <p:cNvSpPr/>
          <p:nvPr/>
        </p:nvSpPr>
        <p:spPr>
          <a:xfrm rot="1125856" flipH="1">
            <a:off x="4939991" y="3844663"/>
            <a:ext cx="3891625" cy="1089372"/>
          </a:xfrm>
          <a:prstGeom prst="homePlate">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流程图: 联系 4"/>
          <p:cNvSpPr/>
          <p:nvPr/>
        </p:nvSpPr>
        <p:spPr>
          <a:xfrm>
            <a:off x="5419494" y="3858318"/>
            <a:ext cx="144966" cy="144966"/>
          </a:xfrm>
          <a:prstGeom prst="flowChartConnector">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rot="1113517">
            <a:off x="5670668" y="4311620"/>
            <a:ext cx="2951595" cy="338554"/>
          </a:xfrm>
          <a:prstGeom prst="rect">
            <a:avLst/>
          </a:prstGeom>
          <a:noFill/>
        </p:spPr>
        <p:txBody>
          <a:bodyPr wrap="square" rtlCol="0">
            <a:spAutoFit/>
          </a:bodyPr>
          <a:lstStyle/>
          <a:p>
            <a:r>
              <a:rPr lang="zh-CN" altLang="en-US" sz="1600" b="1" dirty="0" smtClean="0"/>
              <a:t>进一步减轻企业负担！</a:t>
            </a:r>
            <a:endParaRPr lang="zh-CN" altLang="en-US" sz="1600" b="1"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pic>
        <p:nvPicPr>
          <p:cNvPr id="9218" name="Picture 2"/>
          <p:cNvPicPr>
            <a:picLocks noChangeAspect="1" noChangeArrowheads="1"/>
          </p:cNvPicPr>
          <p:nvPr/>
        </p:nvPicPr>
        <p:blipFill>
          <a:blip r:embed="rId3" cstate="print"/>
          <a:srcRect/>
          <a:stretch>
            <a:fillRect/>
          </a:stretch>
        </p:blipFill>
        <p:spPr bwMode="auto">
          <a:xfrm>
            <a:off x="2695807" y="1294443"/>
            <a:ext cx="6537402" cy="517279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pic>
        <p:nvPicPr>
          <p:cNvPr id="10242" name="Picture 2"/>
          <p:cNvPicPr>
            <a:picLocks noChangeAspect="1" noChangeArrowheads="1"/>
          </p:cNvPicPr>
          <p:nvPr/>
        </p:nvPicPr>
        <p:blipFill>
          <a:blip r:embed="rId3" cstate="print"/>
          <a:srcRect/>
          <a:stretch>
            <a:fillRect/>
          </a:stretch>
        </p:blipFill>
        <p:spPr bwMode="auto">
          <a:xfrm>
            <a:off x="2190750" y="1038225"/>
            <a:ext cx="7810500" cy="4781550"/>
          </a:xfrm>
          <a:prstGeom prst="rect">
            <a:avLst/>
          </a:prstGeom>
          <a:noFill/>
          <a:ln w="9525">
            <a:noFill/>
            <a:miter lim="800000"/>
            <a:headEnd/>
            <a:tailEnd/>
          </a:ln>
        </p:spPr>
      </p:pic>
      <p:sp>
        <p:nvSpPr>
          <p:cNvPr id="4" name="五边形 3"/>
          <p:cNvSpPr/>
          <p:nvPr/>
        </p:nvSpPr>
        <p:spPr>
          <a:xfrm rot="1138079" flipH="1">
            <a:off x="7532584" y="3629510"/>
            <a:ext cx="3891625" cy="1089372"/>
          </a:xfrm>
          <a:prstGeom prst="homePlate">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流程图: 联系 4"/>
          <p:cNvSpPr/>
          <p:nvPr/>
        </p:nvSpPr>
        <p:spPr>
          <a:xfrm rot="12223">
            <a:off x="8012087" y="3643165"/>
            <a:ext cx="144966" cy="144966"/>
          </a:xfrm>
          <a:prstGeom prst="flowChartConnector">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rot="1125740">
            <a:off x="8263261" y="3727136"/>
            <a:ext cx="2951595" cy="1077218"/>
          </a:xfrm>
          <a:prstGeom prst="rect">
            <a:avLst/>
          </a:prstGeom>
          <a:noFill/>
        </p:spPr>
        <p:txBody>
          <a:bodyPr wrap="square" rtlCol="0">
            <a:spAutoFit/>
          </a:bodyPr>
          <a:lstStyle/>
          <a:p>
            <a:r>
              <a:rPr lang="zh-CN" altLang="en-US" sz="1600" b="1" dirty="0" smtClean="0"/>
              <a:t>用企业进出口信用状况和风险状况来确定稽查的要点，体现了“诚信守法便利，失信违法惩戒”</a:t>
            </a:r>
            <a:endParaRPr lang="zh-CN" altLang="en-US" sz="1600" b="1"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pic>
        <p:nvPicPr>
          <p:cNvPr id="11266" name="Picture 2"/>
          <p:cNvPicPr>
            <a:picLocks noChangeAspect="1" noChangeArrowheads="1"/>
          </p:cNvPicPr>
          <p:nvPr/>
        </p:nvPicPr>
        <p:blipFill>
          <a:blip r:embed="rId3" cstate="print"/>
          <a:srcRect/>
          <a:stretch>
            <a:fillRect/>
          </a:stretch>
        </p:blipFill>
        <p:spPr bwMode="auto">
          <a:xfrm>
            <a:off x="2983288" y="1032735"/>
            <a:ext cx="6547988" cy="549704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pic>
        <p:nvPicPr>
          <p:cNvPr id="12290" name="Picture 2"/>
          <p:cNvPicPr>
            <a:picLocks noChangeAspect="1" noChangeArrowheads="1"/>
          </p:cNvPicPr>
          <p:nvPr/>
        </p:nvPicPr>
        <p:blipFill>
          <a:blip r:embed="rId3" cstate="print"/>
          <a:srcRect/>
          <a:stretch>
            <a:fillRect/>
          </a:stretch>
        </p:blipFill>
        <p:spPr bwMode="auto">
          <a:xfrm>
            <a:off x="2768134" y="788689"/>
            <a:ext cx="6720111" cy="587091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Box 15"/>
          <p:cNvSpPr txBox="1"/>
          <p:nvPr/>
        </p:nvSpPr>
        <p:spPr>
          <a:xfrm>
            <a:off x="1540329" y="1579003"/>
            <a:ext cx="9111343" cy="4616648"/>
          </a:xfrm>
          <a:prstGeom prst="rect">
            <a:avLst/>
          </a:prstGeom>
          <a:noFill/>
        </p:spPr>
        <p:txBody>
          <a:bodyPr wrap="square" rtlCol="0">
            <a:spAutoFit/>
          </a:bodyPr>
          <a:lstStyle/>
          <a:p>
            <a:pPr>
              <a:lnSpc>
                <a:spcPct val="150000"/>
              </a:lnSpc>
            </a:pPr>
            <a:r>
              <a:rPr lang="zh-CN" altLang="en-US" sz="1400" dirty="0" smtClean="0">
                <a:solidFill>
                  <a:srgbClr val="E5B704"/>
                </a:solidFill>
                <a:latin typeface="微软雅黑" panose="020B0503020204020204" pitchFamily="34" charset="-122"/>
                <a:ea typeface="微软雅黑" panose="020B0503020204020204" pitchFamily="34" charset="-122"/>
              </a:rPr>
              <a:t>　　为落实</a:t>
            </a:r>
            <a:r>
              <a:rPr lang="en-US" altLang="zh-CN" sz="1400" dirty="0" smtClean="0">
                <a:solidFill>
                  <a:srgbClr val="E5B704"/>
                </a:solidFill>
                <a:latin typeface="微软雅黑" panose="020B0503020204020204" pitchFamily="34" charset="-122"/>
                <a:ea typeface="微软雅黑" panose="020B0503020204020204" pitchFamily="34" charset="-122"/>
              </a:rPr>
              <a:t>《</a:t>
            </a:r>
            <a:r>
              <a:rPr lang="zh-CN" altLang="en-US" sz="1400" dirty="0" smtClean="0">
                <a:solidFill>
                  <a:srgbClr val="E5B704"/>
                </a:solidFill>
                <a:latin typeface="微软雅黑" panose="020B0503020204020204" pitchFamily="34" charset="-122"/>
                <a:ea typeface="微软雅黑" panose="020B0503020204020204" pitchFamily="34" charset="-122"/>
              </a:rPr>
              <a:t>国务院关于促进加工贸易创新发展的若干意见</a:t>
            </a:r>
            <a:r>
              <a:rPr lang="en-US" altLang="zh-CN" sz="1400" dirty="0" smtClean="0">
                <a:solidFill>
                  <a:srgbClr val="E5B704"/>
                </a:solidFill>
                <a:latin typeface="微软雅黑" panose="020B0503020204020204" pitchFamily="34" charset="-122"/>
                <a:ea typeface="微软雅黑" panose="020B0503020204020204" pitchFamily="34" charset="-122"/>
              </a:rPr>
              <a:t>》</a:t>
            </a:r>
            <a:r>
              <a:rPr lang="zh-CN" altLang="en-US" sz="1400" dirty="0" smtClean="0">
                <a:solidFill>
                  <a:srgbClr val="E5B704"/>
                </a:solidFill>
                <a:latin typeface="微软雅黑" panose="020B0503020204020204" pitchFamily="34" charset="-122"/>
                <a:ea typeface="微软雅黑" panose="020B0503020204020204" pitchFamily="34" charset="-122"/>
              </a:rPr>
              <a:t>（国发</a:t>
            </a:r>
            <a:r>
              <a:rPr lang="en-US" altLang="zh-CN" sz="1400" dirty="0" smtClean="0">
                <a:solidFill>
                  <a:srgbClr val="E5B704"/>
                </a:solidFill>
                <a:latin typeface="微软雅黑" panose="020B0503020204020204" pitchFamily="34" charset="-122"/>
                <a:ea typeface="微软雅黑" panose="020B0503020204020204" pitchFamily="34" charset="-122"/>
              </a:rPr>
              <a:t>﹝2016﹞4</a:t>
            </a:r>
            <a:r>
              <a:rPr lang="zh-CN" altLang="en-US" sz="1400" dirty="0" smtClean="0">
                <a:solidFill>
                  <a:srgbClr val="E5B704"/>
                </a:solidFill>
                <a:latin typeface="微软雅黑" panose="020B0503020204020204" pitchFamily="34" charset="-122"/>
                <a:ea typeface="微软雅黑" panose="020B0503020204020204" pitchFamily="34" charset="-122"/>
              </a:rPr>
              <a:t>号）、</a:t>
            </a:r>
            <a:r>
              <a:rPr lang="en-US" altLang="zh-CN" sz="1400" dirty="0" smtClean="0">
                <a:solidFill>
                  <a:srgbClr val="E5B704"/>
                </a:solidFill>
                <a:latin typeface="微软雅黑" panose="020B0503020204020204" pitchFamily="34" charset="-122"/>
                <a:ea typeface="微软雅黑" panose="020B0503020204020204" pitchFamily="34" charset="-122"/>
              </a:rPr>
              <a:t>《</a:t>
            </a:r>
            <a:r>
              <a:rPr lang="zh-CN" altLang="en-US" sz="1400" dirty="0" smtClean="0">
                <a:solidFill>
                  <a:srgbClr val="E5B704"/>
                </a:solidFill>
                <a:latin typeface="微软雅黑" panose="020B0503020204020204" pitchFamily="34" charset="-122"/>
                <a:ea typeface="微软雅黑" panose="020B0503020204020204" pitchFamily="34" charset="-122"/>
              </a:rPr>
              <a:t>国务院关于促进外贸回稳向好的若干意见</a:t>
            </a:r>
            <a:r>
              <a:rPr lang="en-US" altLang="zh-CN" sz="1400" dirty="0" smtClean="0">
                <a:solidFill>
                  <a:srgbClr val="E5B704"/>
                </a:solidFill>
                <a:latin typeface="微软雅黑" panose="020B0503020204020204" pitchFamily="34" charset="-122"/>
                <a:ea typeface="微软雅黑" panose="020B0503020204020204" pitchFamily="34" charset="-122"/>
              </a:rPr>
              <a:t>》</a:t>
            </a:r>
            <a:r>
              <a:rPr lang="zh-CN" altLang="en-US" sz="1400" dirty="0" smtClean="0">
                <a:solidFill>
                  <a:srgbClr val="E5B704"/>
                </a:solidFill>
                <a:latin typeface="微软雅黑" panose="020B0503020204020204" pitchFamily="34" charset="-122"/>
                <a:ea typeface="微软雅黑" panose="020B0503020204020204" pitchFamily="34" charset="-122"/>
              </a:rPr>
              <a:t>（国发</a:t>
            </a:r>
            <a:r>
              <a:rPr lang="en-US" altLang="zh-CN" sz="1400" dirty="0" smtClean="0">
                <a:solidFill>
                  <a:srgbClr val="E5B704"/>
                </a:solidFill>
                <a:latin typeface="微软雅黑" panose="020B0503020204020204" pitchFamily="34" charset="-122"/>
                <a:ea typeface="微软雅黑" panose="020B0503020204020204" pitchFamily="34" charset="-122"/>
              </a:rPr>
              <a:t>﹝2016﹞27</a:t>
            </a:r>
            <a:r>
              <a:rPr lang="zh-CN" altLang="en-US" sz="1400" dirty="0" smtClean="0">
                <a:solidFill>
                  <a:srgbClr val="E5B704"/>
                </a:solidFill>
                <a:latin typeface="微软雅黑" panose="020B0503020204020204" pitchFamily="34" charset="-122"/>
                <a:ea typeface="微软雅黑" panose="020B0503020204020204" pitchFamily="34" charset="-122"/>
              </a:rPr>
              <a:t>号）要求，确保商务主管部门取消加工贸易业务审批后有关业务的顺利开展，根据</a:t>
            </a:r>
            <a:r>
              <a:rPr lang="en-US" altLang="zh-CN" sz="1400" dirty="0" smtClean="0">
                <a:solidFill>
                  <a:srgbClr val="E5B704"/>
                </a:solidFill>
                <a:latin typeface="微软雅黑" panose="020B0503020204020204" pitchFamily="34" charset="-122"/>
                <a:ea typeface="微软雅黑" panose="020B0503020204020204" pitchFamily="34" charset="-122"/>
              </a:rPr>
              <a:t>《</a:t>
            </a:r>
            <a:r>
              <a:rPr lang="zh-CN" altLang="en-US" sz="1400" dirty="0" smtClean="0">
                <a:solidFill>
                  <a:srgbClr val="E5B704"/>
                </a:solidFill>
                <a:latin typeface="微软雅黑" panose="020B0503020204020204" pitchFamily="34" charset="-122"/>
                <a:ea typeface="微软雅黑" panose="020B0503020204020204" pitchFamily="34" charset="-122"/>
              </a:rPr>
              <a:t>商务部 海关总署</a:t>
            </a:r>
            <a:r>
              <a:rPr lang="en-US" altLang="zh-CN" sz="1400" dirty="0" smtClean="0">
                <a:solidFill>
                  <a:srgbClr val="E5B704"/>
                </a:solidFill>
                <a:latin typeface="微软雅黑" panose="020B0503020204020204" pitchFamily="34" charset="-122"/>
                <a:ea typeface="微软雅黑" panose="020B0503020204020204" pitchFamily="34" charset="-122"/>
              </a:rPr>
              <a:t>2016</a:t>
            </a:r>
            <a:r>
              <a:rPr lang="zh-CN" altLang="en-US" sz="1400" dirty="0" smtClean="0">
                <a:solidFill>
                  <a:srgbClr val="E5B704"/>
                </a:solidFill>
                <a:latin typeface="微软雅黑" panose="020B0503020204020204" pitchFamily="34" charset="-122"/>
                <a:ea typeface="微软雅黑" panose="020B0503020204020204" pitchFamily="34" charset="-122"/>
              </a:rPr>
              <a:t>年</a:t>
            </a:r>
            <a:r>
              <a:rPr lang="en-US" altLang="zh-CN" sz="1400" dirty="0" smtClean="0">
                <a:solidFill>
                  <a:srgbClr val="E5B704"/>
                </a:solidFill>
                <a:latin typeface="微软雅黑" panose="020B0503020204020204" pitchFamily="34" charset="-122"/>
                <a:ea typeface="微软雅黑" panose="020B0503020204020204" pitchFamily="34" charset="-122"/>
              </a:rPr>
              <a:t>45</a:t>
            </a:r>
            <a:r>
              <a:rPr lang="zh-CN" altLang="en-US" sz="1400" dirty="0" smtClean="0">
                <a:solidFill>
                  <a:srgbClr val="E5B704"/>
                </a:solidFill>
                <a:latin typeface="微软雅黑" panose="020B0503020204020204" pitchFamily="34" charset="-122"/>
                <a:ea typeface="微软雅黑" panose="020B0503020204020204" pitchFamily="34" charset="-122"/>
              </a:rPr>
              <a:t>号公告</a:t>
            </a:r>
            <a:r>
              <a:rPr lang="en-US" altLang="zh-CN" sz="1400" dirty="0" smtClean="0">
                <a:solidFill>
                  <a:srgbClr val="E5B704"/>
                </a:solidFill>
                <a:latin typeface="微软雅黑" panose="020B0503020204020204" pitchFamily="34" charset="-122"/>
                <a:ea typeface="微软雅黑" panose="020B0503020204020204" pitchFamily="34" charset="-122"/>
              </a:rPr>
              <a:t>》</a:t>
            </a:r>
            <a:r>
              <a:rPr lang="zh-CN" altLang="en-US" sz="1400" dirty="0" smtClean="0">
                <a:solidFill>
                  <a:srgbClr val="E5B704"/>
                </a:solidFill>
                <a:latin typeface="微软雅黑" panose="020B0503020204020204" pitchFamily="34" charset="-122"/>
                <a:ea typeface="微软雅黑" panose="020B0503020204020204" pitchFamily="34" charset="-122"/>
              </a:rPr>
              <a:t>和相关法律法规规章，现就有关执行问题公告如下：</a:t>
            </a:r>
            <a:endParaRPr lang="en-US" altLang="zh-CN" sz="1400" dirty="0" smtClean="0">
              <a:solidFill>
                <a:srgbClr val="E5B704"/>
              </a:solidFill>
              <a:latin typeface="微软雅黑" panose="020B0503020204020204" pitchFamily="34" charset="-122"/>
              <a:ea typeface="微软雅黑" panose="020B0503020204020204" pitchFamily="34" charset="-122"/>
            </a:endParaRPr>
          </a:p>
          <a:p>
            <a:pPr>
              <a:lnSpc>
                <a:spcPct val="150000"/>
              </a:lnSpc>
            </a:pPr>
            <a:endParaRPr lang="zh-CN" altLang="en-US" sz="1400" dirty="0" smtClean="0">
              <a:solidFill>
                <a:srgbClr val="E5B704"/>
              </a:solidFill>
              <a:latin typeface="微软雅黑" panose="020B0503020204020204" pitchFamily="34" charset="-122"/>
              <a:ea typeface="微软雅黑" panose="020B0503020204020204" pitchFamily="34" charset="-122"/>
            </a:endParaRPr>
          </a:p>
          <a:p>
            <a:pPr>
              <a:lnSpc>
                <a:spcPct val="150000"/>
              </a:lnSpc>
            </a:pPr>
            <a:r>
              <a:rPr lang="zh-CN" altLang="en-US" sz="1400" b="1" dirty="0" smtClean="0">
                <a:solidFill>
                  <a:schemeClr val="accent1">
                    <a:lumMod val="40000"/>
                    <a:lumOff val="60000"/>
                  </a:schemeClr>
                </a:solidFill>
                <a:latin typeface="微软雅黑" panose="020B0503020204020204" pitchFamily="34" charset="-122"/>
                <a:ea typeface="微软雅黑" panose="020B0503020204020204" pitchFamily="34" charset="-122"/>
              </a:rPr>
              <a:t>一、加工贸易手（账）册设立（变更）</a:t>
            </a:r>
          </a:p>
          <a:p>
            <a:pPr>
              <a:lnSpc>
                <a:spcPct val="150000"/>
              </a:lnSpc>
            </a:pPr>
            <a:r>
              <a:rPr lang="zh-CN" altLang="en-US" sz="1400" dirty="0" smtClean="0">
                <a:solidFill>
                  <a:srgbClr val="E5B704"/>
                </a:solidFill>
                <a:latin typeface="微软雅黑" panose="020B0503020204020204" pitchFamily="34" charset="-122"/>
                <a:ea typeface="微软雅黑" panose="020B0503020204020204" pitchFamily="34" charset="-122"/>
              </a:rPr>
              <a:t>　　（一）企业向主管海关办理手（账）册设立（变更）手续时，不再提交</a:t>
            </a:r>
            <a:r>
              <a:rPr lang="en-US" altLang="zh-CN" sz="1400" dirty="0" smtClean="0">
                <a:solidFill>
                  <a:srgbClr val="E5B704"/>
                </a:solidFill>
                <a:latin typeface="微软雅黑" panose="020B0503020204020204" pitchFamily="34" charset="-122"/>
                <a:ea typeface="微软雅黑" panose="020B0503020204020204" pitchFamily="34" charset="-122"/>
              </a:rPr>
              <a:t>《</a:t>
            </a:r>
            <a:r>
              <a:rPr lang="zh-CN" altLang="en-US" sz="1400" dirty="0" smtClean="0">
                <a:solidFill>
                  <a:srgbClr val="E5B704"/>
                </a:solidFill>
                <a:latin typeface="微软雅黑" panose="020B0503020204020204" pitchFamily="34" charset="-122"/>
                <a:ea typeface="微软雅黑" panose="020B0503020204020204" pitchFamily="34" charset="-122"/>
              </a:rPr>
              <a:t>加工贸易业务批准证</a:t>
            </a:r>
            <a:r>
              <a:rPr lang="en-US" altLang="zh-CN" sz="1400" dirty="0" smtClean="0">
                <a:solidFill>
                  <a:srgbClr val="E5B704"/>
                </a:solidFill>
                <a:latin typeface="微软雅黑" panose="020B0503020204020204" pitchFamily="34" charset="-122"/>
                <a:ea typeface="微软雅黑" panose="020B0503020204020204" pitchFamily="34" charset="-122"/>
              </a:rPr>
              <a:t>》</a:t>
            </a:r>
            <a:r>
              <a:rPr lang="zh-CN" altLang="en-US" sz="1400" dirty="0" smtClean="0">
                <a:solidFill>
                  <a:srgbClr val="E5B704"/>
                </a:solidFill>
                <a:latin typeface="微软雅黑" panose="020B0503020204020204" pitchFamily="34" charset="-122"/>
                <a:ea typeface="微软雅黑" panose="020B0503020204020204" pitchFamily="34" charset="-122"/>
              </a:rPr>
              <a:t>、</a:t>
            </a:r>
            <a:r>
              <a:rPr lang="en-US" altLang="zh-CN" sz="1400" dirty="0" smtClean="0">
                <a:solidFill>
                  <a:srgbClr val="E5B704"/>
                </a:solidFill>
                <a:latin typeface="微软雅黑" panose="020B0503020204020204" pitchFamily="34" charset="-122"/>
                <a:ea typeface="微软雅黑" panose="020B0503020204020204" pitchFamily="34" charset="-122"/>
              </a:rPr>
              <a:t>《</a:t>
            </a:r>
            <a:r>
              <a:rPr lang="zh-CN" altLang="en-US" sz="1400" dirty="0" smtClean="0">
                <a:solidFill>
                  <a:srgbClr val="E5B704"/>
                </a:solidFill>
                <a:latin typeface="微软雅黑" panose="020B0503020204020204" pitchFamily="34" charset="-122"/>
                <a:ea typeface="微软雅黑" panose="020B0503020204020204" pitchFamily="34" charset="-122"/>
              </a:rPr>
              <a:t>联网监管企业加工贸易业务批准证</a:t>
            </a:r>
            <a:r>
              <a:rPr lang="en-US" altLang="zh-CN" sz="1400" dirty="0" smtClean="0">
                <a:solidFill>
                  <a:srgbClr val="E5B704"/>
                </a:solidFill>
                <a:latin typeface="微软雅黑" panose="020B0503020204020204" pitchFamily="34" charset="-122"/>
                <a:ea typeface="微软雅黑" panose="020B0503020204020204" pitchFamily="34" charset="-122"/>
              </a:rPr>
              <a:t>》</a:t>
            </a:r>
            <a:r>
              <a:rPr lang="zh-CN" altLang="en-US" sz="1400" dirty="0" smtClean="0">
                <a:solidFill>
                  <a:srgbClr val="E5B704"/>
                </a:solidFill>
                <a:latin typeface="微软雅黑" panose="020B0503020204020204" pitchFamily="34" charset="-122"/>
                <a:ea typeface="微软雅黑" panose="020B0503020204020204" pitchFamily="34" charset="-122"/>
              </a:rPr>
              <a:t>，应当向主管海关提交以下材料：</a:t>
            </a:r>
          </a:p>
          <a:p>
            <a:pPr>
              <a:lnSpc>
                <a:spcPct val="150000"/>
              </a:lnSpc>
            </a:pPr>
            <a:r>
              <a:rPr lang="zh-CN" altLang="en-US" sz="1400" dirty="0" smtClean="0">
                <a:solidFill>
                  <a:srgbClr val="E5B704"/>
                </a:solidFill>
                <a:latin typeface="微软雅黑" panose="020B0503020204020204" pitchFamily="34" charset="-122"/>
                <a:ea typeface="微软雅黑" panose="020B0503020204020204" pitchFamily="34" charset="-122"/>
              </a:rPr>
              <a:t>　　</a:t>
            </a:r>
            <a:r>
              <a:rPr lang="en-US" altLang="zh-CN" sz="1400" dirty="0" smtClean="0">
                <a:solidFill>
                  <a:srgbClr val="E5B704"/>
                </a:solidFill>
                <a:latin typeface="微软雅黑" panose="020B0503020204020204" pitchFamily="34" charset="-122"/>
                <a:ea typeface="微软雅黑" panose="020B0503020204020204" pitchFamily="34" charset="-122"/>
              </a:rPr>
              <a:t>1</a:t>
            </a:r>
            <a:r>
              <a:rPr lang="zh-CN" altLang="en-US" sz="1400" dirty="0" smtClean="0">
                <a:solidFill>
                  <a:srgbClr val="E5B704"/>
                </a:solidFill>
                <a:latin typeface="微软雅黑" panose="020B0503020204020204" pitchFamily="34" charset="-122"/>
                <a:ea typeface="微软雅黑" panose="020B0503020204020204" pitchFamily="34" charset="-122"/>
              </a:rPr>
              <a:t>．商务主管部门出具的加工企业</a:t>
            </a:r>
            <a:r>
              <a:rPr lang="en-US" altLang="zh-CN" sz="1400" dirty="0" smtClean="0">
                <a:solidFill>
                  <a:srgbClr val="E5B704"/>
                </a:solidFill>
                <a:latin typeface="微软雅黑" panose="020B0503020204020204" pitchFamily="34" charset="-122"/>
                <a:ea typeface="微软雅黑" panose="020B0503020204020204" pitchFamily="34" charset="-122"/>
              </a:rPr>
              <a:t>《</a:t>
            </a:r>
            <a:r>
              <a:rPr lang="zh-CN" altLang="en-US" sz="1400" dirty="0" smtClean="0">
                <a:solidFill>
                  <a:srgbClr val="E5B704"/>
                </a:solidFill>
                <a:latin typeface="微软雅黑" panose="020B0503020204020204" pitchFamily="34" charset="-122"/>
                <a:ea typeface="微软雅黑" panose="020B0503020204020204" pitchFamily="34" charset="-122"/>
              </a:rPr>
              <a:t>加工贸易企业经营状况和生产能力证明</a:t>
            </a:r>
            <a:r>
              <a:rPr lang="en-US" altLang="zh-CN" sz="1400" dirty="0" smtClean="0">
                <a:solidFill>
                  <a:srgbClr val="E5B704"/>
                </a:solidFill>
                <a:latin typeface="微软雅黑" panose="020B0503020204020204" pitchFamily="34" charset="-122"/>
                <a:ea typeface="微软雅黑" panose="020B0503020204020204" pitchFamily="34" charset="-122"/>
              </a:rPr>
              <a:t>》</a:t>
            </a:r>
            <a:r>
              <a:rPr lang="zh-CN" altLang="en-US" sz="1400" dirty="0" smtClean="0">
                <a:solidFill>
                  <a:srgbClr val="E5B704"/>
                </a:solidFill>
                <a:latin typeface="微软雅黑" panose="020B0503020204020204" pitchFamily="34" charset="-122"/>
                <a:ea typeface="微软雅黑" panose="020B0503020204020204" pitchFamily="34" charset="-122"/>
              </a:rPr>
              <a:t>（以下简称</a:t>
            </a:r>
            <a:r>
              <a:rPr lang="en-US" altLang="zh-CN" sz="1400" dirty="0" smtClean="0">
                <a:solidFill>
                  <a:srgbClr val="E5B704"/>
                </a:solidFill>
                <a:latin typeface="微软雅黑" panose="020B0503020204020204" pitchFamily="34" charset="-122"/>
                <a:ea typeface="微软雅黑" panose="020B0503020204020204" pitchFamily="34" charset="-122"/>
              </a:rPr>
              <a:t>《</a:t>
            </a:r>
            <a:r>
              <a:rPr lang="zh-CN" altLang="en-US" sz="1400" dirty="0" smtClean="0">
                <a:solidFill>
                  <a:srgbClr val="E5B704"/>
                </a:solidFill>
                <a:latin typeface="微软雅黑" panose="020B0503020204020204" pitchFamily="34" charset="-122"/>
                <a:ea typeface="微软雅黑" panose="020B0503020204020204" pitchFamily="34" charset="-122"/>
              </a:rPr>
              <a:t>生产能力证明</a:t>
            </a:r>
            <a:r>
              <a:rPr lang="en-US" altLang="zh-CN" sz="1400" dirty="0" smtClean="0">
                <a:solidFill>
                  <a:srgbClr val="E5B704"/>
                </a:solidFill>
                <a:latin typeface="微软雅黑" panose="020B0503020204020204" pitchFamily="34" charset="-122"/>
                <a:ea typeface="微软雅黑" panose="020B0503020204020204" pitchFamily="34" charset="-122"/>
              </a:rPr>
              <a:t>》</a:t>
            </a:r>
            <a:r>
              <a:rPr lang="zh-CN" altLang="en-US" sz="1400" dirty="0" smtClean="0">
                <a:solidFill>
                  <a:srgbClr val="E5B704"/>
                </a:solidFill>
                <a:latin typeface="微软雅黑" panose="020B0503020204020204" pitchFamily="34" charset="-122"/>
                <a:ea typeface="微软雅黑" panose="020B0503020204020204" pitchFamily="34" charset="-122"/>
              </a:rPr>
              <a:t>）；</a:t>
            </a:r>
          </a:p>
          <a:p>
            <a:pPr>
              <a:lnSpc>
                <a:spcPct val="150000"/>
              </a:lnSpc>
            </a:pPr>
            <a:r>
              <a:rPr lang="zh-CN" altLang="en-US" sz="1400" dirty="0" smtClean="0">
                <a:solidFill>
                  <a:srgbClr val="E5B704"/>
                </a:solidFill>
                <a:latin typeface="微软雅黑" panose="020B0503020204020204" pitchFamily="34" charset="-122"/>
                <a:ea typeface="微软雅黑" panose="020B0503020204020204" pitchFamily="34" charset="-122"/>
              </a:rPr>
              <a:t>　　</a:t>
            </a:r>
            <a:r>
              <a:rPr lang="en-US" altLang="zh-CN" sz="1400" dirty="0" smtClean="0">
                <a:solidFill>
                  <a:srgbClr val="E5B704"/>
                </a:solidFill>
                <a:latin typeface="微软雅黑" panose="020B0503020204020204" pitchFamily="34" charset="-122"/>
                <a:ea typeface="微软雅黑" panose="020B0503020204020204" pitchFamily="34" charset="-122"/>
              </a:rPr>
              <a:t>2</a:t>
            </a:r>
            <a:r>
              <a:rPr lang="zh-CN" altLang="en-US" sz="1400" dirty="0" smtClean="0">
                <a:solidFill>
                  <a:srgbClr val="E5B704"/>
                </a:solidFill>
                <a:latin typeface="微软雅黑" panose="020B0503020204020204" pitchFamily="34" charset="-122"/>
                <a:ea typeface="微软雅黑" panose="020B0503020204020204" pitchFamily="34" charset="-122"/>
              </a:rPr>
              <a:t>．按照</a:t>
            </a:r>
            <a:r>
              <a:rPr lang="en-US" altLang="zh-CN" sz="1400" dirty="0" smtClean="0">
                <a:solidFill>
                  <a:srgbClr val="E5B704"/>
                </a:solidFill>
                <a:latin typeface="微软雅黑" panose="020B0503020204020204" pitchFamily="34" charset="-122"/>
                <a:ea typeface="微软雅黑" panose="020B0503020204020204" pitchFamily="34" charset="-122"/>
              </a:rPr>
              <a:t>《</a:t>
            </a:r>
            <a:r>
              <a:rPr lang="zh-CN" altLang="en-US" sz="1400" dirty="0" smtClean="0">
                <a:solidFill>
                  <a:srgbClr val="E5B704"/>
                </a:solidFill>
                <a:latin typeface="微软雅黑" panose="020B0503020204020204" pitchFamily="34" charset="-122"/>
                <a:ea typeface="微软雅黑" panose="020B0503020204020204" pitchFamily="34" charset="-122"/>
              </a:rPr>
              <a:t>中华人民共和国海关加工贸易货物监管办法</a:t>
            </a:r>
            <a:r>
              <a:rPr lang="en-US" altLang="zh-CN" sz="1400" dirty="0" smtClean="0">
                <a:solidFill>
                  <a:srgbClr val="E5B704"/>
                </a:solidFill>
                <a:latin typeface="微软雅黑" panose="020B0503020204020204" pitchFamily="34" charset="-122"/>
                <a:ea typeface="微软雅黑" panose="020B0503020204020204" pitchFamily="34" charset="-122"/>
              </a:rPr>
              <a:t>》</a:t>
            </a:r>
            <a:r>
              <a:rPr lang="zh-CN" altLang="en-US" sz="1400" dirty="0" smtClean="0">
                <a:solidFill>
                  <a:srgbClr val="E5B704"/>
                </a:solidFill>
                <a:latin typeface="微软雅黑" panose="020B0503020204020204" pitchFamily="34" charset="-122"/>
                <a:ea typeface="微软雅黑" panose="020B0503020204020204" pitchFamily="34" charset="-122"/>
              </a:rPr>
              <a:t>（海关总署令第</a:t>
            </a:r>
            <a:r>
              <a:rPr lang="en-US" altLang="zh-CN" sz="1400" dirty="0" smtClean="0">
                <a:solidFill>
                  <a:srgbClr val="E5B704"/>
                </a:solidFill>
                <a:latin typeface="微软雅黑" panose="020B0503020204020204" pitchFamily="34" charset="-122"/>
                <a:ea typeface="微软雅黑" panose="020B0503020204020204" pitchFamily="34" charset="-122"/>
              </a:rPr>
              <a:t>219</a:t>
            </a:r>
            <a:r>
              <a:rPr lang="zh-CN" altLang="en-US" sz="1400" dirty="0" smtClean="0">
                <a:solidFill>
                  <a:srgbClr val="E5B704"/>
                </a:solidFill>
                <a:latin typeface="微软雅黑" panose="020B0503020204020204" pitchFamily="34" charset="-122"/>
                <a:ea typeface="微软雅黑" panose="020B0503020204020204" pitchFamily="34" charset="-122"/>
              </a:rPr>
              <a:t>号）和</a:t>
            </a:r>
            <a:r>
              <a:rPr lang="en-US" altLang="zh-CN" sz="1400" dirty="0" smtClean="0">
                <a:solidFill>
                  <a:srgbClr val="E5B704"/>
                </a:solidFill>
                <a:latin typeface="微软雅黑" panose="020B0503020204020204" pitchFamily="34" charset="-122"/>
                <a:ea typeface="微软雅黑" panose="020B0503020204020204" pitchFamily="34" charset="-122"/>
              </a:rPr>
              <a:t>《</a:t>
            </a:r>
            <a:r>
              <a:rPr lang="zh-CN" altLang="en-US" sz="1400" dirty="0" smtClean="0">
                <a:solidFill>
                  <a:srgbClr val="E5B704"/>
                </a:solidFill>
                <a:latin typeface="微软雅黑" panose="020B0503020204020204" pitchFamily="34" charset="-122"/>
                <a:ea typeface="微软雅黑" panose="020B0503020204020204" pitchFamily="34" charset="-122"/>
              </a:rPr>
              <a:t>中华人民共和国海关加工贸易企业联网监管办法</a:t>
            </a:r>
            <a:r>
              <a:rPr lang="en-US" altLang="zh-CN" sz="1400" dirty="0" smtClean="0">
                <a:solidFill>
                  <a:srgbClr val="E5B704"/>
                </a:solidFill>
                <a:latin typeface="微软雅黑" panose="020B0503020204020204" pitchFamily="34" charset="-122"/>
                <a:ea typeface="微软雅黑" panose="020B0503020204020204" pitchFamily="34" charset="-122"/>
              </a:rPr>
              <a:t>》</a:t>
            </a:r>
            <a:r>
              <a:rPr lang="zh-CN" altLang="en-US" sz="1400" dirty="0" smtClean="0">
                <a:solidFill>
                  <a:srgbClr val="E5B704"/>
                </a:solidFill>
                <a:latin typeface="微软雅黑" panose="020B0503020204020204" pitchFamily="34" charset="-122"/>
                <a:ea typeface="微软雅黑" panose="020B0503020204020204" pitchFamily="34" charset="-122"/>
              </a:rPr>
              <a:t>（海关总署令第</a:t>
            </a:r>
            <a:r>
              <a:rPr lang="en-US" altLang="zh-CN" sz="1400" dirty="0" smtClean="0">
                <a:solidFill>
                  <a:srgbClr val="E5B704"/>
                </a:solidFill>
                <a:latin typeface="微软雅黑" panose="020B0503020204020204" pitchFamily="34" charset="-122"/>
                <a:ea typeface="微软雅黑" panose="020B0503020204020204" pitchFamily="34" charset="-122"/>
              </a:rPr>
              <a:t>150</a:t>
            </a:r>
            <a:r>
              <a:rPr lang="zh-CN" altLang="en-US" sz="1400" dirty="0" smtClean="0">
                <a:solidFill>
                  <a:srgbClr val="E5B704"/>
                </a:solidFill>
                <a:latin typeface="微软雅黑" panose="020B0503020204020204" pitchFamily="34" charset="-122"/>
                <a:ea typeface="微软雅黑" panose="020B0503020204020204" pitchFamily="34" charset="-122"/>
              </a:rPr>
              <a:t>号）有关规定应提交的其他材料。</a:t>
            </a:r>
          </a:p>
          <a:p>
            <a:pPr>
              <a:lnSpc>
                <a:spcPct val="150000"/>
              </a:lnSpc>
            </a:pPr>
            <a:r>
              <a:rPr lang="zh-CN" altLang="en-US" sz="1400" dirty="0" smtClean="0">
                <a:solidFill>
                  <a:srgbClr val="E5B704"/>
                </a:solidFill>
                <a:latin typeface="微软雅黑" panose="020B0503020204020204" pitchFamily="34" charset="-122"/>
                <a:ea typeface="微软雅黑" panose="020B0503020204020204" pitchFamily="34" charset="-122"/>
              </a:rPr>
              <a:t>　　（二）企业应当按照</a:t>
            </a:r>
            <a:r>
              <a:rPr lang="en-US" altLang="zh-CN" sz="1400" dirty="0" smtClean="0">
                <a:solidFill>
                  <a:srgbClr val="E5B704"/>
                </a:solidFill>
                <a:latin typeface="微软雅黑" panose="020B0503020204020204" pitchFamily="34" charset="-122"/>
                <a:ea typeface="微软雅黑" panose="020B0503020204020204" pitchFamily="34" charset="-122"/>
              </a:rPr>
              <a:t>《</a:t>
            </a:r>
            <a:r>
              <a:rPr lang="zh-CN" altLang="en-US" sz="1400" dirty="0" smtClean="0">
                <a:solidFill>
                  <a:srgbClr val="E5B704"/>
                </a:solidFill>
                <a:latin typeface="微软雅黑" panose="020B0503020204020204" pitchFamily="34" charset="-122"/>
                <a:ea typeface="微软雅黑" panose="020B0503020204020204" pitchFamily="34" charset="-122"/>
              </a:rPr>
              <a:t>生产能力证明</a:t>
            </a:r>
            <a:r>
              <a:rPr lang="en-US" altLang="zh-CN" sz="1400" dirty="0" smtClean="0">
                <a:solidFill>
                  <a:srgbClr val="E5B704"/>
                </a:solidFill>
                <a:latin typeface="微软雅黑" panose="020B0503020204020204" pitchFamily="34" charset="-122"/>
                <a:ea typeface="微软雅黑" panose="020B0503020204020204" pitchFamily="34" charset="-122"/>
              </a:rPr>
              <a:t>》</a:t>
            </a:r>
            <a:r>
              <a:rPr lang="zh-CN" altLang="en-US" sz="1400" dirty="0" smtClean="0">
                <a:solidFill>
                  <a:srgbClr val="E5B704"/>
                </a:solidFill>
                <a:latin typeface="微软雅黑" panose="020B0503020204020204" pitchFamily="34" charset="-122"/>
                <a:ea typeface="微软雅黑" panose="020B0503020204020204" pitchFamily="34" charset="-122"/>
              </a:rPr>
              <a:t>中列明的税目范围申报料件、成品等信息，主管海关办理加工贸易手（账）册设立（变更）时，比对前</a:t>
            </a:r>
            <a:r>
              <a:rPr lang="en-US" altLang="zh-CN" sz="1400" dirty="0" smtClean="0">
                <a:solidFill>
                  <a:srgbClr val="E5B704"/>
                </a:solidFill>
                <a:latin typeface="微软雅黑" panose="020B0503020204020204" pitchFamily="34" charset="-122"/>
                <a:ea typeface="微软雅黑" panose="020B0503020204020204" pitchFamily="34" charset="-122"/>
              </a:rPr>
              <a:t>4</a:t>
            </a:r>
            <a:r>
              <a:rPr lang="zh-CN" altLang="en-US" sz="1400" dirty="0" smtClean="0">
                <a:solidFill>
                  <a:srgbClr val="E5B704"/>
                </a:solidFill>
                <a:latin typeface="微软雅黑" panose="020B0503020204020204" pitchFamily="34" charset="-122"/>
                <a:ea typeface="微软雅黑" panose="020B0503020204020204" pitchFamily="34" charset="-122"/>
              </a:rPr>
              <a:t>位商品编码、料件及成品品名等信息。</a:t>
            </a:r>
          </a:p>
          <a:p>
            <a:pPr>
              <a:lnSpc>
                <a:spcPct val="150000"/>
              </a:lnSpc>
            </a:pPr>
            <a:r>
              <a:rPr lang="zh-CN" altLang="en-US" sz="1400" dirty="0" smtClean="0">
                <a:solidFill>
                  <a:srgbClr val="E5B704"/>
                </a:solidFill>
                <a:latin typeface="微软雅黑" panose="020B0503020204020204" pitchFamily="34" charset="-122"/>
                <a:ea typeface="微软雅黑" panose="020B0503020204020204" pitchFamily="34" charset="-122"/>
              </a:rPr>
              <a:t>　　（三）企业应当按照合同有效期申报手册有效期，但原则上不超过一年，经主管海关确认，可予以延期，最长不超过两年。</a:t>
            </a:r>
          </a:p>
        </p:txBody>
      </p:sp>
      <p:sp>
        <p:nvSpPr>
          <p:cNvPr id="34" name="矩形 33"/>
          <p:cNvSpPr/>
          <p:nvPr/>
        </p:nvSpPr>
        <p:spPr>
          <a:xfrm>
            <a:off x="3290208" y="756630"/>
            <a:ext cx="5611585" cy="677108"/>
          </a:xfrm>
          <a:prstGeom prst="rect">
            <a:avLst/>
          </a:prstGeom>
          <a:solidFill>
            <a:schemeClr val="bg1">
              <a:lumMod val="50000"/>
            </a:schemeClr>
          </a:solidFill>
        </p:spPr>
        <p:txBody>
          <a:bodyPr wrap="square">
            <a:spAutoFit/>
          </a:bodyPr>
          <a:lstStyle/>
          <a:p>
            <a:pPr algn="ctr"/>
            <a:r>
              <a:rPr lang="zh-CN" altLang="en-US" sz="2400" b="1" dirty="0" smtClean="0">
                <a:solidFill>
                  <a:schemeClr val="bg1"/>
                </a:solidFill>
              </a:rPr>
              <a:t>海关总署公告</a:t>
            </a:r>
            <a:r>
              <a:rPr lang="en-US" altLang="zh-CN" sz="2400" b="1" dirty="0" smtClean="0">
                <a:solidFill>
                  <a:schemeClr val="bg1"/>
                </a:solidFill>
              </a:rPr>
              <a:t>2016</a:t>
            </a:r>
            <a:r>
              <a:rPr lang="zh-CN" altLang="en-US" sz="2400" b="1" dirty="0" smtClean="0">
                <a:solidFill>
                  <a:schemeClr val="bg1"/>
                </a:solidFill>
              </a:rPr>
              <a:t>年第</a:t>
            </a:r>
            <a:r>
              <a:rPr lang="en-US" altLang="zh-CN" sz="2400" b="1" dirty="0" smtClean="0">
                <a:solidFill>
                  <a:schemeClr val="bg1"/>
                </a:solidFill>
              </a:rPr>
              <a:t>56</a:t>
            </a:r>
            <a:r>
              <a:rPr lang="zh-CN" altLang="en-US" sz="2400" b="1" dirty="0" smtClean="0">
                <a:solidFill>
                  <a:schemeClr val="bg1"/>
                </a:solidFill>
              </a:rPr>
              <a:t>号</a:t>
            </a:r>
            <a:endParaRPr lang="en-US" altLang="zh-CN" sz="2400" b="1" dirty="0" smtClean="0">
              <a:solidFill>
                <a:schemeClr val="bg1"/>
              </a:solidFill>
            </a:endParaRPr>
          </a:p>
          <a:p>
            <a:pPr algn="ctr"/>
            <a:r>
              <a:rPr lang="zh-CN" altLang="en-US" sz="1400" b="1" dirty="0" smtClean="0">
                <a:solidFill>
                  <a:schemeClr val="bg1"/>
                </a:solidFill>
              </a:rPr>
              <a:t>（关于</a:t>
            </a:r>
            <a:r>
              <a:rPr lang="en-US" altLang="zh-CN" sz="1400" b="1" dirty="0" smtClean="0">
                <a:solidFill>
                  <a:schemeClr val="bg1"/>
                </a:solidFill>
              </a:rPr>
              <a:t>《</a:t>
            </a:r>
            <a:r>
              <a:rPr lang="zh-CN" altLang="en-US" sz="1400" b="1" dirty="0" smtClean="0">
                <a:solidFill>
                  <a:schemeClr val="bg1"/>
                </a:solidFill>
              </a:rPr>
              <a:t>商务部 海关总署</a:t>
            </a:r>
            <a:r>
              <a:rPr lang="en-US" altLang="zh-CN" sz="1400" b="1" dirty="0" smtClean="0">
                <a:solidFill>
                  <a:schemeClr val="bg1"/>
                </a:solidFill>
              </a:rPr>
              <a:t>2016</a:t>
            </a:r>
            <a:r>
              <a:rPr lang="zh-CN" altLang="en-US" sz="1400" b="1" dirty="0" smtClean="0">
                <a:solidFill>
                  <a:schemeClr val="bg1"/>
                </a:solidFill>
              </a:rPr>
              <a:t>年第</a:t>
            </a:r>
            <a:r>
              <a:rPr lang="en-US" altLang="zh-CN" sz="1400" b="1" dirty="0" smtClean="0">
                <a:solidFill>
                  <a:schemeClr val="bg1"/>
                </a:solidFill>
              </a:rPr>
              <a:t>45</a:t>
            </a:r>
            <a:r>
              <a:rPr lang="zh-CN" altLang="en-US" sz="1400" b="1" dirty="0" smtClean="0">
                <a:solidFill>
                  <a:schemeClr val="bg1"/>
                </a:solidFill>
              </a:rPr>
              <a:t>号公告</a:t>
            </a:r>
            <a:r>
              <a:rPr lang="en-US" altLang="zh-CN" sz="1400" b="1" dirty="0" smtClean="0">
                <a:solidFill>
                  <a:schemeClr val="bg1"/>
                </a:solidFill>
              </a:rPr>
              <a:t>》</a:t>
            </a:r>
            <a:r>
              <a:rPr lang="zh-CN" altLang="en-US" sz="1400" b="1" dirty="0" smtClean="0">
                <a:solidFill>
                  <a:schemeClr val="bg1"/>
                </a:solidFill>
              </a:rPr>
              <a:t>执行有关问题的公告）</a:t>
            </a:r>
            <a:endParaRPr lang="zh-CN" altLang="en-US" sz="1400" b="1" dirty="0">
              <a:solidFill>
                <a:schemeClr val="bg1"/>
              </a:solidFill>
            </a:endParaRPr>
          </a:p>
        </p:txBody>
      </p:sp>
      <p:pic>
        <p:nvPicPr>
          <p:cNvPr id="8" name="图片 7"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17" name="椭圆 16"/>
          <p:cNvSpPr/>
          <p:nvPr/>
        </p:nvSpPr>
        <p:spPr>
          <a:xfrm>
            <a:off x="10984601" y="623193"/>
            <a:ext cx="688975" cy="688975"/>
          </a:xfrm>
          <a:prstGeom prst="ellipse">
            <a:avLst/>
          </a:prstGeom>
          <a:solidFill>
            <a:srgbClr val="E5B70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08000" tIns="0" rIns="0" bIns="0" anchor="ctr">
            <a:normAutofit/>
          </a:bodyPr>
          <a:lstStyle/>
          <a:p>
            <a:pPr algn="ctr">
              <a:defRPr/>
            </a:pPr>
            <a:r>
              <a:rPr lang="en-US" altLang="zh-CN" sz="2400" dirty="0">
                <a:solidFill>
                  <a:srgbClr val="282728"/>
                </a:solidFill>
                <a:latin typeface="微软雅黑" panose="020B0503020204020204" pitchFamily="34" charset="-122"/>
                <a:ea typeface="微软雅黑" panose="020B0503020204020204" pitchFamily="34" charset="-122"/>
              </a:rPr>
              <a:t>01</a:t>
            </a:r>
            <a:endParaRPr lang="zh-CN" altLang="en-US" sz="2400" dirty="0">
              <a:solidFill>
                <a:srgbClr val="282728"/>
              </a:solidFill>
              <a:latin typeface="微软雅黑" panose="020B0503020204020204" pitchFamily="34" charset="-122"/>
              <a:ea typeface="微软雅黑" panose="020B0503020204020204" pitchFamily="34" charset="-122"/>
            </a:endParaRPr>
          </a:p>
        </p:txBody>
      </p:sp>
      <p:sp>
        <p:nvSpPr>
          <p:cNvPr id="18" name="椭圆 17"/>
          <p:cNvSpPr/>
          <p:nvPr/>
        </p:nvSpPr>
        <p:spPr>
          <a:xfrm>
            <a:off x="10886176" y="821630"/>
            <a:ext cx="288925" cy="290512"/>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19" name="椭圆 18"/>
          <p:cNvSpPr/>
          <p:nvPr/>
        </p:nvSpPr>
        <p:spPr>
          <a:xfrm>
            <a:off x="10911576" y="670818"/>
            <a:ext cx="168275" cy="168275"/>
          </a:xfrm>
          <a:prstGeom prst="ellipse">
            <a:avLst/>
          </a:prstGeom>
          <a:solidFill>
            <a:schemeClr val="bg1">
              <a:lumMod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grpSp>
        <p:nvGrpSpPr>
          <p:cNvPr id="14" name="组合 13"/>
          <p:cNvGrpSpPr/>
          <p:nvPr/>
        </p:nvGrpSpPr>
        <p:grpSpPr>
          <a:xfrm rot="20608683">
            <a:off x="468833" y="4940179"/>
            <a:ext cx="1257291" cy="1880858"/>
            <a:chOff x="9988518" y="4007302"/>
            <a:chExt cx="1257291" cy="1880858"/>
          </a:xfrm>
        </p:grpSpPr>
        <p:sp>
          <p:nvSpPr>
            <p:cNvPr id="15" name="等腰三角形 14"/>
            <p:cNvSpPr/>
            <p:nvPr/>
          </p:nvSpPr>
          <p:spPr>
            <a:xfrm rot="13945919">
              <a:off x="10303310" y="4034318"/>
              <a:ext cx="391729" cy="337697"/>
            </a:xfrm>
            <a:prstGeom prst="triangl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FFC20F"/>
                </a:solidFill>
                <a:latin typeface="微软雅黑" pitchFamily="34" charset="-122"/>
                <a:ea typeface="微软雅黑" pitchFamily="34" charset="-122"/>
              </a:endParaRPr>
            </a:p>
          </p:txBody>
        </p:sp>
        <p:sp>
          <p:nvSpPr>
            <p:cNvPr id="16" name="等腰三角形 15"/>
            <p:cNvSpPr/>
            <p:nvPr/>
          </p:nvSpPr>
          <p:spPr>
            <a:xfrm rot="8598772">
              <a:off x="10372801" y="5007513"/>
              <a:ext cx="266912" cy="230096"/>
            </a:xfrm>
            <a:prstGeom prst="triangle">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FFC20F"/>
                </a:solidFill>
                <a:latin typeface="微软雅黑" pitchFamily="34" charset="-122"/>
                <a:ea typeface="微软雅黑" pitchFamily="34" charset="-122"/>
              </a:endParaRPr>
            </a:p>
          </p:txBody>
        </p:sp>
        <p:sp>
          <p:nvSpPr>
            <p:cNvPr id="20" name="等腰三角形 19"/>
            <p:cNvSpPr/>
            <p:nvPr/>
          </p:nvSpPr>
          <p:spPr>
            <a:xfrm rot="8598772">
              <a:off x="10879854" y="4946293"/>
              <a:ext cx="266912" cy="230096"/>
            </a:xfrm>
            <a:prstGeom prst="triangl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FFC20F"/>
                </a:solidFill>
                <a:latin typeface="微软雅黑" pitchFamily="34" charset="-122"/>
                <a:ea typeface="微软雅黑" pitchFamily="34" charset="-122"/>
              </a:endParaRPr>
            </a:p>
          </p:txBody>
        </p:sp>
        <p:grpSp>
          <p:nvGrpSpPr>
            <p:cNvPr id="21" name="组合 45"/>
            <p:cNvGrpSpPr/>
            <p:nvPr/>
          </p:nvGrpSpPr>
          <p:grpSpPr>
            <a:xfrm rot="7938589">
              <a:off x="9932817" y="4575168"/>
              <a:ext cx="1368693" cy="1257291"/>
              <a:chOff x="1145739" y="762009"/>
              <a:chExt cx="1001675" cy="920146"/>
            </a:xfrm>
          </p:grpSpPr>
          <p:sp>
            <p:nvSpPr>
              <p:cNvPr id="22" name="等腰三角形 21"/>
              <p:cNvSpPr/>
              <p:nvPr/>
            </p:nvSpPr>
            <p:spPr>
              <a:xfrm rot="1020767">
                <a:off x="1286833" y="792672"/>
                <a:ext cx="860581" cy="741879"/>
              </a:xfrm>
              <a:prstGeom prst="triangle">
                <a:avLst/>
              </a:prstGeom>
              <a:noFill/>
              <a:ln>
                <a:solidFill>
                  <a:srgbClr val="FFC2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FFC20F"/>
                  </a:solidFill>
                  <a:latin typeface="微软雅黑" pitchFamily="34" charset="-122"/>
                  <a:ea typeface="微软雅黑" pitchFamily="34" charset="-122"/>
                </a:endParaRPr>
              </a:p>
            </p:txBody>
          </p:sp>
          <p:sp>
            <p:nvSpPr>
              <p:cNvPr id="23" name="椭圆 22"/>
              <p:cNvSpPr/>
              <p:nvPr/>
            </p:nvSpPr>
            <p:spPr>
              <a:xfrm rot="18818926">
                <a:off x="1145739" y="1360786"/>
                <a:ext cx="84049" cy="84049"/>
              </a:xfrm>
              <a:prstGeom prst="ellips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sp>
            <p:nvSpPr>
              <p:cNvPr id="24" name="椭圆 23"/>
              <p:cNvSpPr/>
              <p:nvPr/>
            </p:nvSpPr>
            <p:spPr>
              <a:xfrm rot="18818926">
                <a:off x="1787028" y="762009"/>
                <a:ext cx="84049" cy="84049"/>
              </a:xfrm>
              <a:prstGeom prst="ellips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sp>
            <p:nvSpPr>
              <p:cNvPr id="25" name="椭圆 24"/>
              <p:cNvSpPr/>
              <p:nvPr/>
            </p:nvSpPr>
            <p:spPr>
              <a:xfrm rot="18818926">
                <a:off x="1971488" y="1598106"/>
                <a:ext cx="84049" cy="84049"/>
              </a:xfrm>
              <a:prstGeom prst="ellips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grpSp>
      </p:grpSp>
    </p:spTree>
    <p:extLst>
      <p:ext uri="{BB962C8B-B14F-4D97-AF65-F5344CB8AC3E}">
        <p14:creationId xmlns:p14="http://schemas.microsoft.com/office/powerpoint/2010/main" xmlns="" val="92880666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pic>
        <p:nvPicPr>
          <p:cNvPr id="13314" name="Picture 2"/>
          <p:cNvPicPr>
            <a:picLocks noChangeAspect="1" noChangeArrowheads="1"/>
          </p:cNvPicPr>
          <p:nvPr/>
        </p:nvPicPr>
        <p:blipFill>
          <a:blip r:embed="rId3" cstate="print"/>
          <a:srcRect/>
          <a:stretch>
            <a:fillRect/>
          </a:stretch>
        </p:blipFill>
        <p:spPr bwMode="auto">
          <a:xfrm>
            <a:off x="2223022" y="853833"/>
            <a:ext cx="7810500" cy="5838825"/>
          </a:xfrm>
          <a:prstGeom prst="rect">
            <a:avLst/>
          </a:prstGeom>
          <a:noFill/>
          <a:ln w="9525">
            <a:noFill/>
            <a:miter lim="800000"/>
            <a:headEnd/>
            <a:tailEnd/>
          </a:ln>
        </p:spPr>
      </p:pic>
      <p:sp>
        <p:nvSpPr>
          <p:cNvPr id="4" name="五边形 3"/>
          <p:cNvSpPr/>
          <p:nvPr/>
        </p:nvSpPr>
        <p:spPr>
          <a:xfrm rot="1138079" flipH="1">
            <a:off x="7876828" y="2672079"/>
            <a:ext cx="3891625" cy="1089372"/>
          </a:xfrm>
          <a:prstGeom prst="homePlate">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流程图: 联系 4"/>
          <p:cNvSpPr/>
          <p:nvPr/>
        </p:nvSpPr>
        <p:spPr>
          <a:xfrm rot="12223">
            <a:off x="8356331" y="2685734"/>
            <a:ext cx="144966" cy="144966"/>
          </a:xfrm>
          <a:prstGeom prst="flowChartConnector">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rot="1125740">
            <a:off x="8607505" y="3139037"/>
            <a:ext cx="2951595" cy="338554"/>
          </a:xfrm>
          <a:prstGeom prst="rect">
            <a:avLst/>
          </a:prstGeom>
          <a:noFill/>
        </p:spPr>
        <p:txBody>
          <a:bodyPr wrap="square" rtlCol="0">
            <a:spAutoFit/>
          </a:bodyPr>
          <a:lstStyle/>
          <a:p>
            <a:r>
              <a:rPr lang="zh-CN" altLang="en-US" sz="1600" b="1" dirty="0" smtClean="0"/>
              <a:t>十、十四条修改后严格限定了</a:t>
            </a:r>
            <a:endParaRPr lang="zh-CN" altLang="en-US" sz="1600" b="1"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9" name="Picture 3"/>
          <p:cNvPicPr>
            <a:picLocks noChangeAspect="1" noChangeArrowheads="1"/>
          </p:cNvPicPr>
          <p:nvPr/>
        </p:nvPicPr>
        <p:blipFill>
          <a:blip r:embed="rId2" cstate="print"/>
          <a:srcRect/>
          <a:stretch>
            <a:fillRect/>
          </a:stretch>
        </p:blipFill>
        <p:spPr bwMode="auto">
          <a:xfrm>
            <a:off x="5448021" y="3002515"/>
            <a:ext cx="6514482" cy="3627053"/>
          </a:xfrm>
          <a:prstGeom prst="rect">
            <a:avLst/>
          </a:prstGeom>
          <a:noFill/>
          <a:ln w="9525">
            <a:noFill/>
            <a:miter lim="800000"/>
            <a:headEnd/>
            <a:tailEnd/>
          </a:ln>
        </p:spPr>
      </p:pic>
      <p:pic>
        <p:nvPicPr>
          <p:cNvPr id="2" name="图片 1" descr="图片12.png"/>
          <p:cNvPicPr>
            <a:picLocks noChangeAspect="1"/>
          </p:cNvPicPr>
          <p:nvPr/>
        </p:nvPicPr>
        <p:blipFill>
          <a:blip r:embed="rId3" cstate="print"/>
          <a:stretch>
            <a:fillRect/>
          </a:stretch>
        </p:blipFill>
        <p:spPr>
          <a:xfrm>
            <a:off x="367192" y="353165"/>
            <a:ext cx="2038550" cy="516758"/>
          </a:xfrm>
          <a:prstGeom prst="rect">
            <a:avLst/>
          </a:prstGeom>
        </p:spPr>
      </p:pic>
      <p:pic>
        <p:nvPicPr>
          <p:cNvPr id="14338" name="Picture 2"/>
          <p:cNvPicPr>
            <a:picLocks noChangeAspect="1" noChangeArrowheads="1"/>
          </p:cNvPicPr>
          <p:nvPr/>
        </p:nvPicPr>
        <p:blipFill>
          <a:blip r:embed="rId4" cstate="print"/>
          <a:srcRect/>
          <a:stretch>
            <a:fillRect/>
          </a:stretch>
        </p:blipFill>
        <p:spPr bwMode="auto">
          <a:xfrm>
            <a:off x="444482" y="968188"/>
            <a:ext cx="6572460" cy="337806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pic>
        <p:nvPicPr>
          <p:cNvPr id="15362" name="Picture 2"/>
          <p:cNvPicPr>
            <a:picLocks noChangeAspect="1" noChangeArrowheads="1"/>
          </p:cNvPicPr>
          <p:nvPr/>
        </p:nvPicPr>
        <p:blipFill>
          <a:blip r:embed="rId3" cstate="print"/>
          <a:srcRect/>
          <a:stretch>
            <a:fillRect/>
          </a:stretch>
        </p:blipFill>
        <p:spPr bwMode="auto">
          <a:xfrm>
            <a:off x="2451399" y="1078868"/>
            <a:ext cx="6853966" cy="549814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pic>
        <p:nvPicPr>
          <p:cNvPr id="16386" name="Picture 2"/>
          <p:cNvPicPr>
            <a:picLocks noChangeAspect="1" noChangeArrowheads="1"/>
          </p:cNvPicPr>
          <p:nvPr/>
        </p:nvPicPr>
        <p:blipFill>
          <a:blip r:embed="rId3" cstate="print"/>
          <a:srcRect/>
          <a:stretch>
            <a:fillRect/>
          </a:stretch>
        </p:blipFill>
        <p:spPr bwMode="auto">
          <a:xfrm>
            <a:off x="2181225" y="1201506"/>
            <a:ext cx="7829550" cy="5143500"/>
          </a:xfrm>
          <a:prstGeom prst="rect">
            <a:avLst/>
          </a:prstGeom>
          <a:noFill/>
          <a:ln w="9525">
            <a:noFill/>
            <a:miter lim="800000"/>
            <a:headEnd/>
            <a:tailEnd/>
          </a:ln>
        </p:spPr>
      </p:pic>
      <p:sp>
        <p:nvSpPr>
          <p:cNvPr id="4" name="五边形 3"/>
          <p:cNvSpPr/>
          <p:nvPr/>
        </p:nvSpPr>
        <p:spPr>
          <a:xfrm rot="1138079" flipH="1">
            <a:off x="7909124" y="4778740"/>
            <a:ext cx="3891625" cy="1288121"/>
          </a:xfrm>
          <a:prstGeom prst="homePlate">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流程图: 联系 4"/>
          <p:cNvSpPr/>
          <p:nvPr/>
        </p:nvSpPr>
        <p:spPr>
          <a:xfrm rot="12223">
            <a:off x="8377844" y="4878171"/>
            <a:ext cx="144966" cy="144966"/>
          </a:xfrm>
          <a:prstGeom prst="flowChartConnector">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rot="1125740">
            <a:off x="8625397" y="4880288"/>
            <a:ext cx="3087895" cy="1323439"/>
          </a:xfrm>
          <a:prstGeom prst="rect">
            <a:avLst/>
          </a:prstGeom>
          <a:noFill/>
        </p:spPr>
        <p:txBody>
          <a:bodyPr wrap="square" rtlCol="0">
            <a:spAutoFit/>
          </a:bodyPr>
          <a:lstStyle/>
          <a:p>
            <a:r>
              <a:rPr lang="zh-CN" altLang="en-US" sz="1600" b="1" dirty="0" smtClean="0"/>
              <a:t>根据上位法</a:t>
            </a:r>
            <a:r>
              <a:rPr lang="en-US" altLang="zh-CN" sz="1600" b="1" dirty="0" smtClean="0"/>
              <a:t>《</a:t>
            </a:r>
            <a:r>
              <a:rPr lang="zh-CN" altLang="en-US" sz="1600" b="1" dirty="0" smtClean="0"/>
              <a:t>中华人民共和国行政强制法</a:t>
            </a:r>
            <a:r>
              <a:rPr lang="en-US" altLang="zh-CN" sz="1600" b="1" dirty="0" smtClean="0"/>
              <a:t>》</a:t>
            </a:r>
            <a:r>
              <a:rPr lang="zh-CN" altLang="en-US" sz="1600" b="1" dirty="0" smtClean="0"/>
              <a:t>，规范行政强制措施的种类，由“封存”改为“查封”“扣押”并明确及于电子数据存储介质</a:t>
            </a:r>
            <a:endParaRPr lang="zh-CN" altLang="en-US" sz="1600" b="1"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pic>
        <p:nvPicPr>
          <p:cNvPr id="17410" name="Picture 2"/>
          <p:cNvPicPr>
            <a:picLocks noChangeAspect="1" noChangeArrowheads="1"/>
          </p:cNvPicPr>
          <p:nvPr/>
        </p:nvPicPr>
        <p:blipFill>
          <a:blip r:embed="rId3" cstate="print"/>
          <a:srcRect/>
          <a:stretch>
            <a:fillRect/>
          </a:stretch>
        </p:blipFill>
        <p:spPr bwMode="auto">
          <a:xfrm>
            <a:off x="2176463" y="1674027"/>
            <a:ext cx="7839075" cy="2305050"/>
          </a:xfrm>
          <a:prstGeom prst="rect">
            <a:avLst/>
          </a:prstGeom>
          <a:noFill/>
          <a:ln w="9525">
            <a:noFill/>
            <a:miter lim="800000"/>
            <a:headEnd/>
            <a:tailEnd/>
          </a:ln>
        </p:spPr>
      </p:pic>
      <p:sp>
        <p:nvSpPr>
          <p:cNvPr id="4" name="五边形 3"/>
          <p:cNvSpPr/>
          <p:nvPr/>
        </p:nvSpPr>
        <p:spPr>
          <a:xfrm rot="1138079" flipH="1">
            <a:off x="5551438" y="4100327"/>
            <a:ext cx="4029847" cy="1101812"/>
          </a:xfrm>
          <a:prstGeom prst="homePlate">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流程图: 联系 4"/>
          <p:cNvSpPr/>
          <p:nvPr/>
        </p:nvSpPr>
        <p:spPr>
          <a:xfrm rot="12223">
            <a:off x="6054192" y="4082107"/>
            <a:ext cx="144966" cy="144966"/>
          </a:xfrm>
          <a:prstGeom prst="flowChartConnector">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rot="1125740">
            <a:off x="6301745" y="4330445"/>
            <a:ext cx="3087895" cy="830997"/>
          </a:xfrm>
          <a:prstGeom prst="rect">
            <a:avLst/>
          </a:prstGeom>
          <a:noFill/>
        </p:spPr>
        <p:txBody>
          <a:bodyPr wrap="square" rtlCol="0">
            <a:spAutoFit/>
          </a:bodyPr>
          <a:lstStyle/>
          <a:p>
            <a:r>
              <a:rPr lang="zh-CN" altLang="en-US" sz="1600" b="1" dirty="0" smtClean="0"/>
              <a:t>建立引入中介机构协助海关稽查制度，发挥社会资源在协助海关管理中的积极作用。</a:t>
            </a:r>
            <a:endParaRPr lang="zh-CN" altLang="en-US" sz="1600" b="1"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pic>
        <p:nvPicPr>
          <p:cNvPr id="18434" name="Picture 2"/>
          <p:cNvPicPr>
            <a:picLocks noChangeAspect="1" noChangeArrowheads="1"/>
          </p:cNvPicPr>
          <p:nvPr/>
        </p:nvPicPr>
        <p:blipFill>
          <a:blip r:embed="rId3" cstate="print"/>
          <a:srcRect/>
          <a:stretch>
            <a:fillRect/>
          </a:stretch>
        </p:blipFill>
        <p:spPr bwMode="auto">
          <a:xfrm>
            <a:off x="2676076" y="909084"/>
            <a:ext cx="6769137" cy="57974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pic>
        <p:nvPicPr>
          <p:cNvPr id="19458" name="Picture 2"/>
          <p:cNvPicPr>
            <a:picLocks noChangeAspect="1" noChangeArrowheads="1"/>
          </p:cNvPicPr>
          <p:nvPr/>
        </p:nvPicPr>
        <p:blipFill>
          <a:blip r:embed="rId3" cstate="print"/>
          <a:srcRect/>
          <a:stretch>
            <a:fillRect/>
          </a:stretch>
        </p:blipFill>
        <p:spPr bwMode="auto">
          <a:xfrm>
            <a:off x="2176463" y="1200150"/>
            <a:ext cx="7839075" cy="4457700"/>
          </a:xfrm>
          <a:prstGeom prst="rect">
            <a:avLst/>
          </a:prstGeom>
          <a:noFill/>
          <a:ln w="9525">
            <a:noFill/>
            <a:miter lim="800000"/>
            <a:headEnd/>
            <a:tailEnd/>
          </a:ln>
        </p:spPr>
      </p:pic>
      <p:sp>
        <p:nvSpPr>
          <p:cNvPr id="4" name="五边形 3"/>
          <p:cNvSpPr/>
          <p:nvPr/>
        </p:nvSpPr>
        <p:spPr>
          <a:xfrm rot="1138079" flipH="1">
            <a:off x="6896144" y="4993211"/>
            <a:ext cx="4029847" cy="1101812"/>
          </a:xfrm>
          <a:prstGeom prst="homePlate">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流程图: 联系 4"/>
          <p:cNvSpPr/>
          <p:nvPr/>
        </p:nvSpPr>
        <p:spPr>
          <a:xfrm rot="12223">
            <a:off x="7398898" y="4974991"/>
            <a:ext cx="144966" cy="144966"/>
          </a:xfrm>
          <a:prstGeom prst="flowChartConnector">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rot="1125740">
            <a:off x="7562915" y="5353236"/>
            <a:ext cx="3397718" cy="584775"/>
          </a:xfrm>
          <a:prstGeom prst="rect">
            <a:avLst/>
          </a:prstGeom>
          <a:noFill/>
        </p:spPr>
        <p:txBody>
          <a:bodyPr wrap="square" rtlCol="0">
            <a:spAutoFit/>
          </a:bodyPr>
          <a:lstStyle/>
          <a:p>
            <a:r>
              <a:rPr lang="zh-CN" altLang="en-US" sz="1600" b="1" dirty="0" smtClean="0"/>
              <a:t>优化稽查程序，涉嫌违法的才征求意见，仅针对认定的事实提意见。</a:t>
            </a:r>
            <a:endParaRPr lang="zh-CN" altLang="en-US" sz="1600" b="1"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pic>
        <p:nvPicPr>
          <p:cNvPr id="20482" name="Picture 2"/>
          <p:cNvPicPr>
            <a:picLocks noChangeAspect="1" noChangeArrowheads="1"/>
          </p:cNvPicPr>
          <p:nvPr/>
        </p:nvPicPr>
        <p:blipFill>
          <a:blip r:embed="rId3" cstate="print"/>
          <a:srcRect/>
          <a:stretch>
            <a:fillRect/>
          </a:stretch>
        </p:blipFill>
        <p:spPr bwMode="auto">
          <a:xfrm>
            <a:off x="2752613" y="1057844"/>
            <a:ext cx="6929269" cy="556696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pic>
        <p:nvPicPr>
          <p:cNvPr id="21506" name="Picture 2"/>
          <p:cNvPicPr>
            <a:picLocks noChangeAspect="1" noChangeArrowheads="1"/>
          </p:cNvPicPr>
          <p:nvPr/>
        </p:nvPicPr>
        <p:blipFill>
          <a:blip r:embed="rId3" cstate="print"/>
          <a:srcRect/>
          <a:stretch>
            <a:fillRect/>
          </a:stretch>
        </p:blipFill>
        <p:spPr bwMode="auto">
          <a:xfrm>
            <a:off x="2176463" y="1585913"/>
            <a:ext cx="7839075" cy="3686175"/>
          </a:xfrm>
          <a:prstGeom prst="rect">
            <a:avLst/>
          </a:prstGeom>
          <a:noFill/>
          <a:ln w="9525">
            <a:noFill/>
            <a:miter lim="800000"/>
            <a:headEnd/>
            <a:tailEnd/>
          </a:ln>
        </p:spPr>
      </p:pic>
      <p:sp>
        <p:nvSpPr>
          <p:cNvPr id="4" name="五边形 3"/>
          <p:cNvSpPr/>
          <p:nvPr/>
        </p:nvSpPr>
        <p:spPr>
          <a:xfrm rot="1138079" flipH="1">
            <a:off x="6904317" y="4944281"/>
            <a:ext cx="3728773" cy="1101812"/>
          </a:xfrm>
          <a:prstGeom prst="homePlate">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流程图: 联系 4"/>
          <p:cNvSpPr/>
          <p:nvPr/>
        </p:nvSpPr>
        <p:spPr>
          <a:xfrm rot="12223">
            <a:off x="7398898" y="4974991"/>
            <a:ext cx="144966" cy="144966"/>
          </a:xfrm>
          <a:prstGeom prst="flowChartConnector">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rot="1125740">
            <a:off x="7562915" y="5476346"/>
            <a:ext cx="3397718" cy="338554"/>
          </a:xfrm>
          <a:prstGeom prst="rect">
            <a:avLst/>
          </a:prstGeom>
          <a:noFill/>
        </p:spPr>
        <p:txBody>
          <a:bodyPr wrap="square" rtlCol="0">
            <a:spAutoFit/>
          </a:bodyPr>
          <a:lstStyle/>
          <a:p>
            <a:r>
              <a:rPr lang="zh-CN" altLang="en-US" sz="1600" b="1" dirty="0" smtClean="0"/>
              <a:t>增加保障被稽查人权利的条款</a:t>
            </a:r>
            <a:endParaRPr lang="zh-CN" altLang="en-US" sz="1600" b="1"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pic>
        <p:nvPicPr>
          <p:cNvPr id="22530" name="Picture 2"/>
          <p:cNvPicPr>
            <a:picLocks noChangeAspect="1" noChangeArrowheads="1"/>
          </p:cNvPicPr>
          <p:nvPr/>
        </p:nvPicPr>
        <p:blipFill>
          <a:blip r:embed="rId3" cstate="print"/>
          <a:srcRect/>
          <a:stretch>
            <a:fillRect/>
          </a:stretch>
        </p:blipFill>
        <p:spPr bwMode="auto">
          <a:xfrm>
            <a:off x="2682072" y="1195349"/>
            <a:ext cx="6365109" cy="542155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矩形 2"/>
          <p:cNvSpPr/>
          <p:nvPr/>
        </p:nvSpPr>
        <p:spPr>
          <a:xfrm>
            <a:off x="1632857" y="1109403"/>
            <a:ext cx="8926287" cy="4939814"/>
          </a:xfrm>
          <a:prstGeom prst="rect">
            <a:avLst/>
          </a:prstGeom>
        </p:spPr>
        <p:txBody>
          <a:bodyPr wrap="square">
            <a:spAutoFit/>
          </a:bodyPr>
          <a:lstStyle/>
          <a:p>
            <a:pPr>
              <a:lnSpc>
                <a:spcPct val="150000"/>
              </a:lnSpc>
            </a:pPr>
            <a:r>
              <a:rPr lang="zh-CN" altLang="en-US" sz="1400" dirty="0" smtClean="0">
                <a:solidFill>
                  <a:srgbClr val="E5B704"/>
                </a:solidFill>
                <a:latin typeface="微软雅黑" panose="020B0503020204020204" pitchFamily="34" charset="-122"/>
                <a:ea typeface="微软雅黑" panose="020B0503020204020204" pitchFamily="34" charset="-122"/>
              </a:rPr>
              <a:t>　　开展飞机、船舶等大型装备制造的加工贸易企业，经主管海关确认，可参照合同实际有效期确定手册有效期。</a:t>
            </a:r>
          </a:p>
          <a:p>
            <a:pPr>
              <a:lnSpc>
                <a:spcPct val="150000"/>
              </a:lnSpc>
            </a:pPr>
            <a:endParaRPr lang="en-US" altLang="zh-CN" sz="1400" b="1" dirty="0" smtClean="0">
              <a:solidFill>
                <a:schemeClr val="accent1">
                  <a:lumMod val="40000"/>
                  <a:lumOff val="60000"/>
                </a:schemeClr>
              </a:solidFill>
            </a:endParaRPr>
          </a:p>
          <a:p>
            <a:pPr>
              <a:lnSpc>
                <a:spcPct val="150000"/>
              </a:lnSpc>
            </a:pPr>
            <a:r>
              <a:rPr lang="zh-CN" altLang="en-US" sz="1400" b="1" dirty="0" smtClean="0">
                <a:solidFill>
                  <a:schemeClr val="accent1">
                    <a:lumMod val="40000"/>
                    <a:lumOff val="60000"/>
                  </a:schemeClr>
                </a:solidFill>
              </a:rPr>
              <a:t>二、加工贸易内销管理</a:t>
            </a:r>
          </a:p>
          <a:p>
            <a:pPr>
              <a:lnSpc>
                <a:spcPct val="150000"/>
              </a:lnSpc>
            </a:pPr>
            <a:r>
              <a:rPr lang="zh-CN" altLang="en-US" sz="1400" dirty="0" smtClean="0">
                <a:solidFill>
                  <a:schemeClr val="accent4"/>
                </a:solidFill>
              </a:rPr>
              <a:t>　　加工贸易保税进口料件、成品、边角料、剩余料件、残次品、副产品、受灾保税货物等转内销的，企业不再提交</a:t>
            </a:r>
            <a:r>
              <a:rPr lang="en-US" altLang="zh-CN" sz="1400" dirty="0" smtClean="0">
                <a:solidFill>
                  <a:schemeClr val="accent4"/>
                </a:solidFill>
              </a:rPr>
              <a:t>《</a:t>
            </a:r>
            <a:r>
              <a:rPr lang="zh-CN" altLang="en-US" sz="1400" dirty="0" smtClean="0">
                <a:solidFill>
                  <a:schemeClr val="accent4"/>
                </a:solidFill>
              </a:rPr>
              <a:t>加工贸易保税进口料件内销批准证</a:t>
            </a:r>
            <a:r>
              <a:rPr lang="en-US" altLang="zh-CN" sz="1400" dirty="0" smtClean="0">
                <a:solidFill>
                  <a:schemeClr val="accent4"/>
                </a:solidFill>
              </a:rPr>
              <a:t>》</a:t>
            </a:r>
            <a:r>
              <a:rPr lang="zh-CN" altLang="en-US" sz="1400" dirty="0" smtClean="0">
                <a:solidFill>
                  <a:schemeClr val="accent4"/>
                </a:solidFill>
              </a:rPr>
              <a:t>。</a:t>
            </a:r>
            <a:endParaRPr lang="en-US" altLang="zh-CN" sz="1400" dirty="0" smtClean="0">
              <a:solidFill>
                <a:schemeClr val="accent4"/>
              </a:solidFill>
            </a:endParaRPr>
          </a:p>
          <a:p>
            <a:pPr>
              <a:lnSpc>
                <a:spcPct val="150000"/>
              </a:lnSpc>
            </a:pPr>
            <a:endParaRPr lang="zh-CN" altLang="en-US" sz="1400" dirty="0" smtClean="0">
              <a:solidFill>
                <a:schemeClr val="accent4"/>
              </a:solidFill>
            </a:endParaRPr>
          </a:p>
          <a:p>
            <a:pPr>
              <a:lnSpc>
                <a:spcPct val="150000"/>
              </a:lnSpc>
            </a:pPr>
            <a:r>
              <a:rPr lang="zh-CN" altLang="en-US" sz="1400" b="1" dirty="0" smtClean="0">
                <a:solidFill>
                  <a:schemeClr val="accent1">
                    <a:lumMod val="40000"/>
                    <a:lumOff val="60000"/>
                  </a:schemeClr>
                </a:solidFill>
              </a:rPr>
              <a:t>三、涉及商务部核准的商品范围</a:t>
            </a:r>
          </a:p>
          <a:p>
            <a:pPr>
              <a:lnSpc>
                <a:spcPct val="150000"/>
              </a:lnSpc>
            </a:pPr>
            <a:r>
              <a:rPr lang="zh-CN" altLang="en-US" sz="1400" dirty="0" smtClean="0">
                <a:solidFill>
                  <a:schemeClr val="accent4"/>
                </a:solidFill>
              </a:rPr>
              <a:t>　　</a:t>
            </a:r>
            <a:r>
              <a:rPr lang="en-US" altLang="zh-CN" sz="1400" dirty="0" smtClean="0">
                <a:solidFill>
                  <a:schemeClr val="accent4"/>
                </a:solidFill>
              </a:rPr>
              <a:t>《</a:t>
            </a:r>
            <a:r>
              <a:rPr lang="zh-CN" altLang="en-US" sz="1400" dirty="0" smtClean="0">
                <a:solidFill>
                  <a:schemeClr val="accent4"/>
                </a:solidFill>
              </a:rPr>
              <a:t>商务部 海关总署</a:t>
            </a:r>
            <a:r>
              <a:rPr lang="en-US" altLang="zh-CN" sz="1400" dirty="0" smtClean="0">
                <a:solidFill>
                  <a:schemeClr val="accent4"/>
                </a:solidFill>
              </a:rPr>
              <a:t>2016</a:t>
            </a:r>
            <a:r>
              <a:rPr lang="zh-CN" altLang="en-US" sz="1400" dirty="0" smtClean="0">
                <a:solidFill>
                  <a:schemeClr val="accent4"/>
                </a:solidFill>
              </a:rPr>
              <a:t>年</a:t>
            </a:r>
            <a:r>
              <a:rPr lang="en-US" altLang="zh-CN" sz="1400" dirty="0" smtClean="0">
                <a:solidFill>
                  <a:schemeClr val="accent4"/>
                </a:solidFill>
              </a:rPr>
              <a:t>45</a:t>
            </a:r>
            <a:r>
              <a:rPr lang="zh-CN" altLang="en-US" sz="1400" dirty="0" smtClean="0">
                <a:solidFill>
                  <a:schemeClr val="accent4"/>
                </a:solidFill>
              </a:rPr>
              <a:t>号公告</a:t>
            </a:r>
            <a:r>
              <a:rPr lang="en-US" altLang="zh-CN" sz="1400" dirty="0" smtClean="0">
                <a:solidFill>
                  <a:schemeClr val="accent4"/>
                </a:solidFill>
              </a:rPr>
              <a:t>》</a:t>
            </a:r>
            <a:r>
              <a:rPr lang="zh-CN" altLang="en-US" sz="1400" dirty="0" smtClean="0">
                <a:solidFill>
                  <a:schemeClr val="accent4"/>
                </a:solidFill>
              </a:rPr>
              <a:t>第二条“禁止或限制开展加工贸易”的商品范围，是指铜精矿、生皮、卫星电视接收设施、成品油、易制毒化学品等根据有关规定设定了企业资质或数量等限制条件的商品，符合条件的企业凭商务部核准文件到海关办理有关业务。</a:t>
            </a:r>
            <a:endParaRPr lang="en-US" altLang="zh-CN" sz="1400" dirty="0" smtClean="0">
              <a:solidFill>
                <a:schemeClr val="accent4"/>
              </a:solidFill>
            </a:endParaRPr>
          </a:p>
          <a:p>
            <a:pPr>
              <a:lnSpc>
                <a:spcPct val="150000"/>
              </a:lnSpc>
            </a:pPr>
            <a:endParaRPr lang="zh-CN" altLang="en-US" sz="1400" dirty="0" smtClean="0">
              <a:solidFill>
                <a:schemeClr val="accent4"/>
              </a:solidFill>
            </a:endParaRPr>
          </a:p>
          <a:p>
            <a:pPr>
              <a:lnSpc>
                <a:spcPct val="150000"/>
              </a:lnSpc>
            </a:pPr>
            <a:r>
              <a:rPr lang="zh-CN" altLang="en-US" sz="1400" b="1" dirty="0" smtClean="0">
                <a:solidFill>
                  <a:schemeClr val="accent1">
                    <a:lumMod val="40000"/>
                    <a:lumOff val="60000"/>
                  </a:schemeClr>
                </a:solidFill>
              </a:rPr>
              <a:t>四、海关特殊监管区域内加工贸易管理</a:t>
            </a:r>
          </a:p>
          <a:p>
            <a:pPr>
              <a:lnSpc>
                <a:spcPct val="150000"/>
              </a:lnSpc>
            </a:pPr>
            <a:r>
              <a:rPr lang="zh-CN" altLang="en-US" sz="1400" dirty="0" smtClean="0">
                <a:solidFill>
                  <a:schemeClr val="accent4"/>
                </a:solidFill>
              </a:rPr>
              <a:t>　　海关特殊监管区域内企业凭海关特殊监管区域管委会出具的</a:t>
            </a:r>
            <a:r>
              <a:rPr lang="en-US" altLang="zh-CN" sz="1400" dirty="0" smtClean="0">
                <a:solidFill>
                  <a:schemeClr val="accent4"/>
                </a:solidFill>
              </a:rPr>
              <a:t>《</a:t>
            </a:r>
            <a:r>
              <a:rPr lang="zh-CN" altLang="en-US" sz="1400" dirty="0" smtClean="0">
                <a:solidFill>
                  <a:schemeClr val="accent4"/>
                </a:solidFill>
              </a:rPr>
              <a:t>生产能力证明</a:t>
            </a:r>
            <a:r>
              <a:rPr lang="en-US" altLang="zh-CN" sz="1400" dirty="0" smtClean="0">
                <a:solidFill>
                  <a:schemeClr val="accent4"/>
                </a:solidFill>
              </a:rPr>
              <a:t>》</a:t>
            </a:r>
            <a:r>
              <a:rPr lang="zh-CN" altLang="en-US" sz="1400" dirty="0" smtClean="0">
                <a:solidFill>
                  <a:schemeClr val="accent4"/>
                </a:solidFill>
              </a:rPr>
              <a:t>办理加工贸易账册设立（变更）手续。主管海关按照</a:t>
            </a:r>
            <a:r>
              <a:rPr lang="en-US" altLang="zh-CN" sz="1400" dirty="0" smtClean="0">
                <a:solidFill>
                  <a:schemeClr val="accent4"/>
                </a:solidFill>
              </a:rPr>
              <a:t>《</a:t>
            </a:r>
            <a:r>
              <a:rPr lang="zh-CN" altLang="en-US" sz="1400" dirty="0" smtClean="0">
                <a:solidFill>
                  <a:schemeClr val="accent4"/>
                </a:solidFill>
              </a:rPr>
              <a:t>生产能力证明</a:t>
            </a:r>
            <a:r>
              <a:rPr lang="en-US" altLang="zh-CN" sz="1400" dirty="0" smtClean="0">
                <a:solidFill>
                  <a:schemeClr val="accent4"/>
                </a:solidFill>
              </a:rPr>
              <a:t>》</a:t>
            </a:r>
            <a:r>
              <a:rPr lang="zh-CN" altLang="en-US" sz="1400" dirty="0" smtClean="0">
                <a:solidFill>
                  <a:schemeClr val="accent4"/>
                </a:solidFill>
              </a:rPr>
              <a:t>中列明的税目范围（即商品编码前</a:t>
            </a:r>
            <a:r>
              <a:rPr lang="en-US" altLang="zh-CN" sz="1400" dirty="0" smtClean="0">
                <a:solidFill>
                  <a:schemeClr val="accent4"/>
                </a:solidFill>
              </a:rPr>
              <a:t>4</a:t>
            </a:r>
            <a:r>
              <a:rPr lang="zh-CN" altLang="en-US" sz="1400" dirty="0" smtClean="0">
                <a:solidFill>
                  <a:schemeClr val="accent4"/>
                </a:solidFill>
              </a:rPr>
              <a:t>位），比对企业申报的料件、成品等信息。</a:t>
            </a:r>
            <a:endParaRPr lang="zh-CN" altLang="en-US" sz="1400" dirty="0">
              <a:solidFill>
                <a:schemeClr val="accent4"/>
              </a:solidFill>
            </a:endParaRPr>
          </a:p>
        </p:txBody>
      </p:sp>
      <p:grpSp>
        <p:nvGrpSpPr>
          <p:cNvPr id="4" name="组合 3"/>
          <p:cNvGrpSpPr/>
          <p:nvPr/>
        </p:nvGrpSpPr>
        <p:grpSpPr>
          <a:xfrm rot="5190911">
            <a:off x="9508207" y="2668323"/>
            <a:ext cx="2759993" cy="1740390"/>
            <a:chOff x="912737" y="565770"/>
            <a:chExt cx="3097450" cy="2152130"/>
          </a:xfrm>
        </p:grpSpPr>
        <p:sp>
          <p:nvSpPr>
            <p:cNvPr id="5" name="等腰三角形 4"/>
            <p:cNvSpPr/>
            <p:nvPr/>
          </p:nvSpPr>
          <p:spPr>
            <a:xfrm rot="18941696">
              <a:off x="2822785" y="2021207"/>
              <a:ext cx="266912" cy="230096"/>
            </a:xfrm>
            <a:prstGeom prst="triangle">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20F"/>
                </a:solidFill>
              </a:endParaRPr>
            </a:p>
          </p:txBody>
        </p:sp>
        <p:sp>
          <p:nvSpPr>
            <p:cNvPr id="6" name="等腰三角形 5"/>
            <p:cNvSpPr/>
            <p:nvPr/>
          </p:nvSpPr>
          <p:spPr>
            <a:xfrm rot="3678182">
              <a:off x="2802171" y="1181956"/>
              <a:ext cx="397226" cy="342435"/>
            </a:xfrm>
            <a:prstGeom prst="triangl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20F"/>
                </a:solidFill>
              </a:endParaRPr>
            </a:p>
          </p:txBody>
        </p:sp>
        <p:sp>
          <p:nvSpPr>
            <p:cNvPr id="7" name="等腰三角形 6"/>
            <p:cNvSpPr/>
            <p:nvPr/>
          </p:nvSpPr>
          <p:spPr>
            <a:xfrm rot="9480000">
              <a:off x="3485946" y="2487804"/>
              <a:ext cx="266912" cy="230096"/>
            </a:xfrm>
            <a:prstGeom prst="triangle">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20F"/>
                </a:solidFill>
              </a:endParaRPr>
            </a:p>
          </p:txBody>
        </p:sp>
        <p:sp>
          <p:nvSpPr>
            <p:cNvPr id="8" name="等腰三角形 7"/>
            <p:cNvSpPr/>
            <p:nvPr/>
          </p:nvSpPr>
          <p:spPr>
            <a:xfrm rot="1020767">
              <a:off x="1218249" y="749218"/>
              <a:ext cx="945160" cy="814792"/>
            </a:xfrm>
            <a:prstGeom prst="triangl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20F"/>
                </a:solidFill>
              </a:endParaRPr>
            </a:p>
          </p:txBody>
        </p:sp>
        <p:sp>
          <p:nvSpPr>
            <p:cNvPr id="9" name="等腰三角形 8"/>
            <p:cNvSpPr/>
            <p:nvPr/>
          </p:nvSpPr>
          <p:spPr>
            <a:xfrm rot="1020767">
              <a:off x="1105528" y="607668"/>
              <a:ext cx="1175902" cy="1013706"/>
            </a:xfrm>
            <a:prstGeom prst="triangle">
              <a:avLst/>
            </a:prstGeom>
            <a:noFill/>
            <a:ln>
              <a:solidFill>
                <a:srgbClr val="FFC2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20F"/>
                </a:solidFill>
              </a:endParaRPr>
            </a:p>
          </p:txBody>
        </p:sp>
        <p:sp>
          <p:nvSpPr>
            <p:cNvPr id="10" name="椭圆 9"/>
            <p:cNvSpPr/>
            <p:nvPr/>
          </p:nvSpPr>
          <p:spPr>
            <a:xfrm rot="18818926">
              <a:off x="912737" y="1383941"/>
              <a:ext cx="114845" cy="114845"/>
            </a:xfrm>
            <a:prstGeom prst="ellips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rot="18818926">
              <a:off x="1788997" y="565770"/>
              <a:ext cx="114845" cy="114845"/>
            </a:xfrm>
            <a:prstGeom prst="ellips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rot="18818926">
              <a:off x="2041044" y="1708216"/>
              <a:ext cx="114845" cy="114845"/>
            </a:xfrm>
            <a:prstGeom prst="ellips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rot="8977127">
              <a:off x="3563479" y="1987179"/>
              <a:ext cx="446708" cy="334617"/>
              <a:chOff x="2822785" y="1265179"/>
              <a:chExt cx="930073" cy="696693"/>
            </a:xfrm>
          </p:grpSpPr>
          <p:sp>
            <p:nvSpPr>
              <p:cNvPr id="14" name="等腰三角形 13"/>
              <p:cNvSpPr/>
              <p:nvPr/>
            </p:nvSpPr>
            <p:spPr>
              <a:xfrm rot="18941696">
                <a:off x="2822785" y="1265179"/>
                <a:ext cx="266912" cy="230096"/>
              </a:xfrm>
              <a:prstGeom prst="triangle">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20F"/>
                  </a:solidFill>
                </a:endParaRPr>
              </a:p>
            </p:txBody>
          </p:sp>
          <p:sp>
            <p:nvSpPr>
              <p:cNvPr id="15" name="等腰三角形 14"/>
              <p:cNvSpPr/>
              <p:nvPr/>
            </p:nvSpPr>
            <p:spPr>
              <a:xfrm rot="9480000">
                <a:off x="3485946" y="1731776"/>
                <a:ext cx="266912" cy="230096"/>
              </a:xfrm>
              <a:prstGeom prst="triangle">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20F"/>
                  </a:solidFill>
                </a:endParaRPr>
              </a:p>
            </p:txBody>
          </p:sp>
        </p:grpSp>
      </p:gr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pic>
        <p:nvPicPr>
          <p:cNvPr id="23554" name="Picture 2"/>
          <p:cNvPicPr>
            <a:picLocks noChangeAspect="1" noChangeArrowheads="1"/>
          </p:cNvPicPr>
          <p:nvPr/>
        </p:nvPicPr>
        <p:blipFill>
          <a:blip r:embed="rId3" cstate="print"/>
          <a:srcRect/>
          <a:stretch>
            <a:fillRect/>
          </a:stretch>
        </p:blipFill>
        <p:spPr bwMode="auto">
          <a:xfrm>
            <a:off x="2171700" y="981075"/>
            <a:ext cx="7848600" cy="4895850"/>
          </a:xfrm>
          <a:prstGeom prst="rect">
            <a:avLst/>
          </a:prstGeom>
          <a:noFill/>
          <a:ln w="9525">
            <a:noFill/>
            <a:miter lim="800000"/>
            <a:headEnd/>
            <a:tailEnd/>
          </a:ln>
        </p:spPr>
      </p:pic>
      <p:sp>
        <p:nvSpPr>
          <p:cNvPr id="4" name="五边形 3"/>
          <p:cNvSpPr/>
          <p:nvPr/>
        </p:nvSpPr>
        <p:spPr>
          <a:xfrm rot="1138079" flipH="1">
            <a:off x="7936108" y="2841582"/>
            <a:ext cx="3367306" cy="1101812"/>
          </a:xfrm>
          <a:prstGeom prst="homePlate">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流程图: 联系 4"/>
          <p:cNvSpPr/>
          <p:nvPr/>
        </p:nvSpPr>
        <p:spPr>
          <a:xfrm rot="12223">
            <a:off x="8420875" y="2931037"/>
            <a:ext cx="144966" cy="144966"/>
          </a:xfrm>
          <a:prstGeom prst="flowChartConnector">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rot="1125740">
            <a:off x="8584892" y="3309282"/>
            <a:ext cx="3397718" cy="584775"/>
          </a:xfrm>
          <a:prstGeom prst="rect">
            <a:avLst/>
          </a:prstGeom>
          <a:noFill/>
        </p:spPr>
        <p:txBody>
          <a:bodyPr wrap="square" rtlCol="0">
            <a:spAutoFit/>
          </a:bodyPr>
          <a:lstStyle/>
          <a:p>
            <a:r>
              <a:rPr lang="zh-CN" altLang="en-US" sz="1600" b="1" dirty="0" smtClean="0"/>
              <a:t>与国际规则靠拢</a:t>
            </a:r>
            <a:endParaRPr lang="en-US" altLang="zh-CN" sz="1600" b="1" dirty="0" smtClean="0"/>
          </a:p>
          <a:p>
            <a:r>
              <a:rPr lang="zh-CN" altLang="en-US" sz="1600" b="1" dirty="0" smtClean="0"/>
              <a:t>主动披露，减轻处罚</a:t>
            </a:r>
            <a:endParaRPr lang="zh-CN" altLang="en-US" sz="1600" b="1"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pic>
        <p:nvPicPr>
          <p:cNvPr id="24578" name="Picture 2"/>
          <p:cNvPicPr>
            <a:picLocks noChangeAspect="1" noChangeArrowheads="1"/>
          </p:cNvPicPr>
          <p:nvPr/>
        </p:nvPicPr>
        <p:blipFill>
          <a:blip r:embed="rId3" cstate="print"/>
          <a:srcRect/>
          <a:stretch>
            <a:fillRect/>
          </a:stretch>
        </p:blipFill>
        <p:spPr bwMode="auto">
          <a:xfrm>
            <a:off x="2207503" y="1053689"/>
            <a:ext cx="7820025" cy="53530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pic>
        <p:nvPicPr>
          <p:cNvPr id="25602" name="Picture 2"/>
          <p:cNvPicPr>
            <a:picLocks noChangeAspect="1" noChangeArrowheads="1"/>
          </p:cNvPicPr>
          <p:nvPr/>
        </p:nvPicPr>
        <p:blipFill>
          <a:blip r:embed="rId3" cstate="print"/>
          <a:srcRect/>
          <a:stretch>
            <a:fillRect/>
          </a:stretch>
        </p:blipFill>
        <p:spPr bwMode="auto">
          <a:xfrm>
            <a:off x="2267287" y="532840"/>
            <a:ext cx="7829550" cy="61150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pic>
        <p:nvPicPr>
          <p:cNvPr id="26626" name="Picture 2"/>
          <p:cNvPicPr>
            <a:picLocks noChangeAspect="1" noChangeArrowheads="1"/>
          </p:cNvPicPr>
          <p:nvPr/>
        </p:nvPicPr>
        <p:blipFill>
          <a:blip r:embed="rId3" cstate="print"/>
          <a:srcRect/>
          <a:stretch>
            <a:fillRect/>
          </a:stretch>
        </p:blipFill>
        <p:spPr bwMode="auto">
          <a:xfrm>
            <a:off x="2176463" y="890588"/>
            <a:ext cx="7839075" cy="5076825"/>
          </a:xfrm>
          <a:prstGeom prst="rect">
            <a:avLst/>
          </a:prstGeom>
          <a:noFill/>
          <a:ln w="9525">
            <a:noFill/>
            <a:miter lim="800000"/>
            <a:headEnd/>
            <a:tailEnd/>
          </a:ln>
        </p:spPr>
      </p:pic>
      <p:sp>
        <p:nvSpPr>
          <p:cNvPr id="4" name="五边形 3"/>
          <p:cNvSpPr/>
          <p:nvPr/>
        </p:nvSpPr>
        <p:spPr>
          <a:xfrm rot="1138079" flipH="1">
            <a:off x="7441256" y="5025384"/>
            <a:ext cx="3367306" cy="1101812"/>
          </a:xfrm>
          <a:prstGeom prst="homePlate">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流程图: 联系 4"/>
          <p:cNvSpPr/>
          <p:nvPr/>
        </p:nvSpPr>
        <p:spPr>
          <a:xfrm rot="12223">
            <a:off x="7926023" y="5114839"/>
            <a:ext cx="144966" cy="144966"/>
          </a:xfrm>
          <a:prstGeom prst="flowChartConnector">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rot="1125740">
            <a:off x="8090040" y="5493084"/>
            <a:ext cx="3397718" cy="584775"/>
          </a:xfrm>
          <a:prstGeom prst="rect">
            <a:avLst/>
          </a:prstGeom>
          <a:noFill/>
        </p:spPr>
        <p:txBody>
          <a:bodyPr wrap="square" rtlCol="0">
            <a:spAutoFit/>
          </a:bodyPr>
          <a:lstStyle/>
          <a:p>
            <a:r>
              <a:rPr lang="zh-CN" altLang="en-US" sz="1600" b="1" dirty="0" smtClean="0"/>
              <a:t>罚款增加了</a:t>
            </a:r>
            <a:endParaRPr lang="en-US" altLang="zh-CN" sz="1600" b="1" dirty="0" smtClean="0"/>
          </a:p>
          <a:p>
            <a:r>
              <a:rPr lang="zh-CN" altLang="en-US" sz="1600" b="1" dirty="0" smtClean="0"/>
              <a:t>违法成本更高了</a:t>
            </a:r>
            <a:endParaRPr lang="en-US" altLang="zh-CN" sz="1600" b="1" dirty="0" smtClean="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pic>
        <p:nvPicPr>
          <p:cNvPr id="27650" name="Picture 2"/>
          <p:cNvPicPr>
            <a:picLocks noChangeAspect="1" noChangeArrowheads="1"/>
          </p:cNvPicPr>
          <p:nvPr/>
        </p:nvPicPr>
        <p:blipFill>
          <a:blip r:embed="rId3" cstate="print"/>
          <a:srcRect/>
          <a:stretch>
            <a:fillRect/>
          </a:stretch>
        </p:blipFill>
        <p:spPr bwMode="auto">
          <a:xfrm>
            <a:off x="2515946" y="1054249"/>
            <a:ext cx="7241241" cy="549424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pic>
        <p:nvPicPr>
          <p:cNvPr id="28674" name="Picture 2"/>
          <p:cNvPicPr>
            <a:picLocks noChangeAspect="1" noChangeArrowheads="1"/>
          </p:cNvPicPr>
          <p:nvPr/>
        </p:nvPicPr>
        <p:blipFill>
          <a:blip r:embed="rId3" cstate="print"/>
          <a:srcRect/>
          <a:stretch>
            <a:fillRect/>
          </a:stretch>
        </p:blipFill>
        <p:spPr bwMode="auto">
          <a:xfrm>
            <a:off x="2740622" y="979047"/>
            <a:ext cx="6876714" cy="5538181"/>
          </a:xfrm>
          <a:prstGeom prst="rect">
            <a:avLst/>
          </a:prstGeom>
          <a:noFill/>
          <a:ln w="9525">
            <a:noFill/>
            <a:miter lim="800000"/>
            <a:headEnd/>
            <a:tailEnd/>
          </a:ln>
        </p:spPr>
      </p:pic>
      <p:sp>
        <p:nvSpPr>
          <p:cNvPr id="4" name="五边形 3"/>
          <p:cNvSpPr/>
          <p:nvPr/>
        </p:nvSpPr>
        <p:spPr>
          <a:xfrm rot="1138079" flipH="1">
            <a:off x="8280353" y="2335972"/>
            <a:ext cx="3367306" cy="1101812"/>
          </a:xfrm>
          <a:prstGeom prst="homePlate">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流程图: 联系 4"/>
          <p:cNvSpPr/>
          <p:nvPr/>
        </p:nvSpPr>
        <p:spPr>
          <a:xfrm rot="12223">
            <a:off x="8765120" y="2425427"/>
            <a:ext cx="144966" cy="144966"/>
          </a:xfrm>
          <a:prstGeom prst="flowChartConnector">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rot="1125740">
            <a:off x="8929137" y="2803672"/>
            <a:ext cx="3397718" cy="584775"/>
          </a:xfrm>
          <a:prstGeom prst="rect">
            <a:avLst/>
          </a:prstGeom>
          <a:noFill/>
        </p:spPr>
        <p:txBody>
          <a:bodyPr wrap="square" rtlCol="0">
            <a:spAutoFit/>
          </a:bodyPr>
          <a:lstStyle/>
          <a:p>
            <a:r>
              <a:rPr lang="zh-CN" altLang="en-US" sz="1600" b="1" dirty="0" smtClean="0"/>
              <a:t>账簿的事当然要归</a:t>
            </a:r>
            <a:endParaRPr lang="en-US" altLang="zh-CN" sz="1600" b="1" dirty="0" smtClean="0"/>
          </a:p>
          <a:p>
            <a:r>
              <a:rPr lang="en-US" altLang="zh-CN" sz="1600" b="1" dirty="0" smtClean="0"/>
              <a:t>《</a:t>
            </a:r>
            <a:r>
              <a:rPr lang="zh-CN" altLang="en-US" sz="1600" b="1" dirty="0" smtClean="0"/>
              <a:t>会计法</a:t>
            </a:r>
            <a:r>
              <a:rPr lang="en-US" altLang="zh-CN" sz="1600" b="1" dirty="0" smtClean="0"/>
              <a:t>》</a:t>
            </a:r>
            <a:r>
              <a:rPr lang="zh-CN" altLang="en-US" sz="1600" b="1" dirty="0" smtClean="0"/>
              <a:t>管罗！</a:t>
            </a:r>
            <a:endParaRPr lang="en-US" altLang="zh-CN" sz="1600" b="1" dirty="0" smtClean="0"/>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pic>
        <p:nvPicPr>
          <p:cNvPr id="29698" name="Picture 2"/>
          <p:cNvPicPr>
            <a:picLocks noChangeAspect="1" noChangeArrowheads="1"/>
          </p:cNvPicPr>
          <p:nvPr/>
        </p:nvPicPr>
        <p:blipFill>
          <a:blip r:embed="rId3" cstate="print"/>
          <a:srcRect/>
          <a:stretch>
            <a:fillRect/>
          </a:stretch>
        </p:blipFill>
        <p:spPr bwMode="auto">
          <a:xfrm>
            <a:off x="3398072" y="2086087"/>
            <a:ext cx="7848600" cy="3352800"/>
          </a:xfrm>
          <a:prstGeom prst="rect">
            <a:avLst/>
          </a:prstGeom>
          <a:noFill/>
          <a:ln w="9525">
            <a:noFill/>
            <a:miter lim="800000"/>
            <a:headEnd/>
            <a:tailEnd/>
          </a:ln>
        </p:spPr>
      </p:pic>
      <p:pic>
        <p:nvPicPr>
          <p:cNvPr id="4" name="图片 3" descr="QQ图片20161110155819.png"/>
          <p:cNvPicPr>
            <a:picLocks noChangeAspect="1"/>
          </p:cNvPicPr>
          <p:nvPr/>
        </p:nvPicPr>
        <p:blipFill>
          <a:blip r:embed="rId4" cstate="print"/>
          <a:stretch>
            <a:fillRect/>
          </a:stretch>
        </p:blipFill>
        <p:spPr>
          <a:xfrm>
            <a:off x="233272" y="1234435"/>
            <a:ext cx="4819048" cy="5314286"/>
          </a:xfrm>
          <a:prstGeom prst="rect">
            <a:avLst/>
          </a:prstGeom>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 40"/>
          <p:cNvSpPr/>
          <p:nvPr/>
        </p:nvSpPr>
        <p:spPr>
          <a:xfrm>
            <a:off x="5138703" y="1484313"/>
            <a:ext cx="1914597" cy="3045017"/>
          </a:xfrm>
          <a:prstGeom prst="rect">
            <a:avLst/>
          </a:prstGeom>
          <a:noFill/>
          <a:ln w="19050" cap="flat" cmpd="sng" algn="ctr">
            <a:solidFill>
              <a:srgbClr val="E5B704"/>
            </a:solidFill>
            <a:prstDash val="solid"/>
            <a:miter lim="800000"/>
          </a:ln>
          <a:effectLst/>
        </p:spPr>
        <p:txBody>
          <a:bodyPr rtlCol="0" anchor="ctr"/>
          <a:lstStyle/>
          <a:p>
            <a:pPr algn="ctr">
              <a:defRPr/>
            </a:pPr>
            <a:endParaRPr lang="zh-CN" altLang="en-US" kern="0">
              <a:solidFill>
                <a:prstClr val="white"/>
              </a:solidFill>
            </a:endParaRPr>
          </a:p>
        </p:txBody>
      </p:sp>
      <p:sp>
        <p:nvSpPr>
          <p:cNvPr id="42" name="文本框 41"/>
          <p:cNvSpPr txBox="1"/>
          <p:nvPr/>
        </p:nvSpPr>
        <p:spPr>
          <a:xfrm>
            <a:off x="5311703" y="3982087"/>
            <a:ext cx="1568597" cy="484289"/>
          </a:xfrm>
          <a:prstGeom prst="rect">
            <a:avLst/>
          </a:prstGeom>
          <a:noFill/>
        </p:spPr>
        <p:txBody>
          <a:bodyPr vert="horz" wrap="none" rtlCol="0">
            <a:noAutofit/>
          </a:bodyPr>
          <a:lstStyle/>
          <a:p>
            <a:r>
              <a:rPr lang="zh-CN" altLang="en-US" sz="2400" b="1" spc="400" dirty="0">
                <a:solidFill>
                  <a:srgbClr val="E5B704"/>
                </a:solidFill>
                <a:latin typeface="微软雅黑" panose="020B0503020204020204" pitchFamily="34" charset="-122"/>
                <a:ea typeface="微软雅黑" panose="020B0503020204020204" pitchFamily="34" charset="-122"/>
              </a:rPr>
              <a:t>第 </a:t>
            </a:r>
            <a:r>
              <a:rPr lang="zh-CN" altLang="en-US" sz="2400" b="1" spc="400" dirty="0" smtClean="0">
                <a:solidFill>
                  <a:srgbClr val="E5B704"/>
                </a:solidFill>
                <a:latin typeface="微软雅黑" panose="020B0503020204020204" pitchFamily="34" charset="-122"/>
                <a:ea typeface="微软雅黑" panose="020B0503020204020204" pitchFamily="34" charset="-122"/>
              </a:rPr>
              <a:t>二 </a:t>
            </a:r>
            <a:r>
              <a:rPr lang="zh-CN" altLang="en-US" sz="2400" b="1" spc="400" dirty="0">
                <a:solidFill>
                  <a:srgbClr val="E5B704"/>
                </a:solidFill>
                <a:latin typeface="微软雅黑" panose="020B0503020204020204" pitchFamily="34" charset="-122"/>
                <a:ea typeface="微软雅黑" panose="020B0503020204020204" pitchFamily="34" charset="-122"/>
              </a:rPr>
              <a:t>章</a:t>
            </a:r>
          </a:p>
        </p:txBody>
      </p:sp>
      <p:sp>
        <p:nvSpPr>
          <p:cNvPr id="43" name="文本框 42"/>
          <p:cNvSpPr txBox="1"/>
          <p:nvPr/>
        </p:nvSpPr>
        <p:spPr>
          <a:xfrm>
            <a:off x="4015429" y="3318822"/>
            <a:ext cx="4161142" cy="393954"/>
          </a:xfrm>
          <a:prstGeom prst="rect">
            <a:avLst/>
          </a:prstGeom>
          <a:solidFill>
            <a:srgbClr val="E5B704"/>
          </a:solidFill>
        </p:spPr>
        <p:txBody>
          <a:bodyPr wrap="square" rtlCol="0">
            <a:noAutofit/>
          </a:bodyPr>
          <a:lstStyle/>
          <a:p>
            <a:pPr algn="ctr">
              <a:lnSpc>
                <a:spcPct val="130000"/>
              </a:lnSpc>
            </a:pPr>
            <a:endParaRPr lang="zh-CN" altLang="en-US" sz="1600" kern="0" spc="2000" dirty="0">
              <a:solidFill>
                <a:srgbClr val="282728"/>
              </a:solidFill>
              <a:latin typeface="Mistral" panose="03090702030407020403" pitchFamily="66" charset="0"/>
              <a:ea typeface="幼圆" panose="02010509060101010101" pitchFamily="49" charset="-122"/>
            </a:endParaRPr>
          </a:p>
        </p:txBody>
      </p:sp>
      <p:sp>
        <p:nvSpPr>
          <p:cNvPr id="44" name="矩形 43"/>
          <p:cNvSpPr/>
          <p:nvPr/>
        </p:nvSpPr>
        <p:spPr>
          <a:xfrm>
            <a:off x="5138702" y="6626004"/>
            <a:ext cx="1914597" cy="231996"/>
          </a:xfrm>
          <a:prstGeom prst="rect">
            <a:avLst/>
          </a:prstGeom>
          <a:solidFill>
            <a:srgbClr val="E5B704"/>
          </a:solidFill>
          <a:ln w="12700" cap="flat" cmpd="sng" algn="ctr">
            <a:noFill/>
            <a:prstDash val="solid"/>
            <a:miter lim="800000"/>
          </a:ln>
          <a:effectLst/>
        </p:spPr>
        <p:txBody>
          <a:bodyPr rtlCol="0" anchor="ctr"/>
          <a:lstStyle/>
          <a:p>
            <a:pPr algn="ctr">
              <a:defRPr/>
            </a:pPr>
            <a:endParaRPr lang="zh-CN" altLang="en-US" kern="0">
              <a:solidFill>
                <a:prstClr val="white"/>
              </a:solidFill>
            </a:endParaRPr>
          </a:p>
        </p:txBody>
      </p:sp>
      <p:sp>
        <p:nvSpPr>
          <p:cNvPr id="45" name="文本框 44"/>
          <p:cNvSpPr txBox="1"/>
          <p:nvPr/>
        </p:nvSpPr>
        <p:spPr>
          <a:xfrm>
            <a:off x="3846513" y="4235941"/>
            <a:ext cx="4498975" cy="738188"/>
          </a:xfrm>
          <a:prstGeom prst="rect">
            <a:avLst/>
          </a:prstGeom>
          <a:noFill/>
        </p:spPr>
        <p:txBody>
          <a:bodyPr/>
          <a:lstStyle/>
          <a:p>
            <a:pPr algn="r">
              <a:lnSpc>
                <a:spcPct val="150000"/>
              </a:lnSpc>
              <a:defRPr/>
            </a:pP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46" name="TextBox 4"/>
          <p:cNvSpPr txBox="1">
            <a:spLocks noChangeArrowheads="1"/>
          </p:cNvSpPr>
          <p:nvPr/>
        </p:nvSpPr>
        <p:spPr bwMode="auto">
          <a:xfrm>
            <a:off x="4745624" y="3240679"/>
            <a:ext cx="2700753" cy="4585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dirty="0" smtClean="0">
                <a:solidFill>
                  <a:srgbClr val="282728"/>
                </a:solidFill>
                <a:latin typeface="Franklin Gothic Book" panose="020B0503020102020204" pitchFamily="34" charset="0"/>
                <a:ea typeface="微软雅黑" panose="020B0503020204020204" pitchFamily="34" charset="-122"/>
              </a:rPr>
              <a:t>税务</a:t>
            </a:r>
            <a:endParaRPr lang="en-US" altLang="zh-CN" sz="1800" dirty="0" smtClean="0">
              <a:solidFill>
                <a:srgbClr val="282728"/>
              </a:solidFill>
              <a:latin typeface="Franklin Gothic Book" panose="020B0503020102020204" pitchFamily="34" charset="0"/>
              <a:ea typeface="微软雅黑" panose="020B0503020204020204" pitchFamily="34" charset="-122"/>
            </a:endParaRPr>
          </a:p>
        </p:txBody>
      </p:sp>
      <p:sp>
        <p:nvSpPr>
          <p:cNvPr id="47" name="文本框 46"/>
          <p:cNvSpPr txBox="1"/>
          <p:nvPr/>
        </p:nvSpPr>
        <p:spPr>
          <a:xfrm>
            <a:off x="5492496" y="1801059"/>
            <a:ext cx="1274063" cy="1323439"/>
          </a:xfrm>
          <a:prstGeom prst="rect">
            <a:avLst/>
          </a:prstGeom>
          <a:noFill/>
        </p:spPr>
        <p:txBody>
          <a:bodyPr wrap="square" rtlCol="0">
            <a:spAutoFit/>
          </a:bodyPr>
          <a:lstStyle/>
          <a:p>
            <a:r>
              <a:rPr lang="en-US" altLang="zh-CN" sz="4000" b="1" dirty="0" smtClean="0">
                <a:solidFill>
                  <a:srgbClr val="E5B704"/>
                </a:solidFill>
                <a:latin typeface="微软雅黑" panose="020B0503020204020204" pitchFamily="34" charset="-122"/>
                <a:ea typeface="微软雅黑" panose="020B0503020204020204" pitchFamily="34" charset="-122"/>
              </a:rPr>
              <a:t>Part    two</a:t>
            </a:r>
            <a:endParaRPr lang="zh-CN" altLang="en-US" sz="4000" b="1" dirty="0">
              <a:solidFill>
                <a:srgbClr val="E5B704"/>
              </a:solidFill>
              <a:latin typeface="微软雅黑" panose="020B0503020204020204" pitchFamily="34" charset="-122"/>
              <a:ea typeface="微软雅黑" panose="020B0503020204020204" pitchFamily="34" charset="-122"/>
            </a:endParaRPr>
          </a:p>
        </p:txBody>
      </p:sp>
      <p:pic>
        <p:nvPicPr>
          <p:cNvPr id="9" name="图片 8" descr="图片12.png"/>
          <p:cNvPicPr>
            <a:picLocks noChangeAspect="1"/>
          </p:cNvPicPr>
          <p:nvPr/>
        </p:nvPicPr>
        <p:blipFill>
          <a:blip r:embed="rId2" cstate="print"/>
          <a:stretch>
            <a:fillRect/>
          </a:stretch>
        </p:blipFill>
        <p:spPr>
          <a:xfrm>
            <a:off x="367192" y="353165"/>
            <a:ext cx="2038550" cy="516758"/>
          </a:xfrm>
          <a:prstGeom prst="rect">
            <a:avLst/>
          </a:prstGeom>
        </p:spPr>
      </p:pic>
    </p:spTree>
    <p:extLst>
      <p:ext uri="{BB962C8B-B14F-4D97-AF65-F5344CB8AC3E}">
        <p14:creationId xmlns:p14="http://schemas.microsoft.com/office/powerpoint/2010/main" xmlns="" val="3528285991"/>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矩形 2"/>
          <p:cNvSpPr/>
          <p:nvPr/>
        </p:nvSpPr>
        <p:spPr>
          <a:xfrm>
            <a:off x="4152199" y="631761"/>
            <a:ext cx="3887603" cy="461665"/>
          </a:xfrm>
          <a:prstGeom prst="rect">
            <a:avLst/>
          </a:prstGeom>
        </p:spPr>
        <p:txBody>
          <a:bodyPr wrap="none">
            <a:spAutoFit/>
          </a:bodyPr>
          <a:lstStyle/>
          <a:p>
            <a:r>
              <a:rPr lang="zh-CN" altLang="en-US" sz="2400" b="1" dirty="0" smtClean="0">
                <a:solidFill>
                  <a:schemeClr val="accent4"/>
                </a:solidFill>
              </a:rPr>
              <a:t>海关总署公告</a:t>
            </a:r>
            <a:r>
              <a:rPr lang="en-US" altLang="zh-CN" sz="2400" b="1" dirty="0" smtClean="0">
                <a:solidFill>
                  <a:schemeClr val="accent4"/>
                </a:solidFill>
              </a:rPr>
              <a:t>2016</a:t>
            </a:r>
            <a:r>
              <a:rPr lang="zh-CN" altLang="en-US" sz="2400" b="1" dirty="0" smtClean="0">
                <a:solidFill>
                  <a:schemeClr val="accent4"/>
                </a:solidFill>
              </a:rPr>
              <a:t>年第</a:t>
            </a:r>
            <a:r>
              <a:rPr lang="en-US" altLang="zh-CN" sz="2400" b="1" dirty="0" smtClean="0">
                <a:solidFill>
                  <a:schemeClr val="accent4"/>
                </a:solidFill>
              </a:rPr>
              <a:t>62</a:t>
            </a:r>
            <a:r>
              <a:rPr lang="zh-CN" altLang="en-US" sz="2400" b="1" dirty="0" smtClean="0">
                <a:solidFill>
                  <a:schemeClr val="accent4"/>
                </a:solidFill>
              </a:rPr>
              <a:t>号</a:t>
            </a:r>
            <a:endParaRPr lang="zh-CN" altLang="en-US" sz="2400" b="1" dirty="0">
              <a:solidFill>
                <a:schemeClr val="accent4"/>
              </a:solidFill>
            </a:endParaRPr>
          </a:p>
        </p:txBody>
      </p:sp>
      <p:sp>
        <p:nvSpPr>
          <p:cNvPr id="4" name="矩形 3"/>
          <p:cNvSpPr/>
          <p:nvPr/>
        </p:nvSpPr>
        <p:spPr>
          <a:xfrm>
            <a:off x="1496788" y="1164134"/>
            <a:ext cx="9350828" cy="5155257"/>
          </a:xfrm>
          <a:prstGeom prst="rect">
            <a:avLst/>
          </a:prstGeom>
          <a:noFill/>
        </p:spPr>
        <p:style>
          <a:lnRef idx="2">
            <a:schemeClr val="accent4"/>
          </a:lnRef>
          <a:fillRef idx="1">
            <a:schemeClr val="lt1"/>
          </a:fillRef>
          <a:effectRef idx="0">
            <a:schemeClr val="accent4"/>
          </a:effectRef>
          <a:fontRef idx="minor">
            <a:schemeClr val="dk1"/>
          </a:fontRef>
        </p:style>
        <p:txBody>
          <a:bodyPr wrap="square">
            <a:spAutoFit/>
          </a:bodyPr>
          <a:lstStyle/>
          <a:p>
            <a:pPr>
              <a:lnSpc>
                <a:spcPct val="150000"/>
              </a:lnSpc>
            </a:pPr>
            <a:r>
              <a:rPr lang="zh-CN" altLang="en-US" sz="1400" dirty="0" smtClean="0">
                <a:solidFill>
                  <a:schemeClr val="bg1"/>
                </a:solidFill>
              </a:rPr>
              <a:t>　　为进一步引导进出口企业、单位守法自律，体现“诚信守法便利、失信违法惩戒”，保障海关统一执法，提升通关便利化水平，海关总署决定开展税收征管方式改革试点工作。现将有关事项公告如下：</a:t>
            </a:r>
          </a:p>
          <a:p>
            <a:pPr>
              <a:lnSpc>
                <a:spcPct val="150000"/>
              </a:lnSpc>
            </a:pPr>
            <a:r>
              <a:rPr lang="zh-CN" altLang="en-US" sz="1400" dirty="0" smtClean="0">
                <a:solidFill>
                  <a:schemeClr val="bg1"/>
                </a:solidFill>
              </a:rPr>
              <a:t>　　</a:t>
            </a:r>
            <a:r>
              <a:rPr lang="zh-CN" altLang="en-US" sz="1400" b="1" dirty="0" smtClean="0">
                <a:solidFill>
                  <a:schemeClr val="accent4"/>
                </a:solidFill>
              </a:rPr>
              <a:t>一、试点范围</a:t>
            </a:r>
          </a:p>
          <a:p>
            <a:pPr>
              <a:lnSpc>
                <a:spcPct val="150000"/>
              </a:lnSpc>
            </a:pPr>
            <a:r>
              <a:rPr lang="zh-CN" altLang="en-US" sz="1400" dirty="0" smtClean="0">
                <a:solidFill>
                  <a:schemeClr val="bg1"/>
                </a:solidFill>
              </a:rPr>
              <a:t>　　在全国口岸海运、陆运、空运进口的</a:t>
            </a:r>
            <a:r>
              <a:rPr lang="en-US" altLang="zh-CN" sz="1400" dirty="0" smtClean="0">
                <a:solidFill>
                  <a:schemeClr val="bg1"/>
                </a:solidFill>
              </a:rPr>
              <a:t>《</a:t>
            </a:r>
            <a:r>
              <a:rPr lang="zh-CN" altLang="en-US" sz="1400" dirty="0" smtClean="0">
                <a:solidFill>
                  <a:schemeClr val="bg1"/>
                </a:solidFill>
              </a:rPr>
              <a:t>中华人民共和国进出口税则</a:t>
            </a:r>
            <a:r>
              <a:rPr lang="en-US" altLang="zh-CN" sz="1400" dirty="0" smtClean="0">
                <a:solidFill>
                  <a:schemeClr val="bg1"/>
                </a:solidFill>
              </a:rPr>
              <a:t>》</a:t>
            </a:r>
            <a:r>
              <a:rPr lang="zh-CN" altLang="en-US" sz="1400" dirty="0" smtClean="0">
                <a:solidFill>
                  <a:schemeClr val="bg1"/>
                </a:solidFill>
              </a:rPr>
              <a:t>（以下简称</a:t>
            </a:r>
            <a:r>
              <a:rPr lang="en-US" altLang="zh-CN" sz="1400" dirty="0" smtClean="0">
                <a:solidFill>
                  <a:schemeClr val="bg1"/>
                </a:solidFill>
              </a:rPr>
              <a:t>《</a:t>
            </a:r>
            <a:r>
              <a:rPr lang="zh-CN" altLang="en-US" sz="1400" dirty="0" smtClean="0">
                <a:solidFill>
                  <a:schemeClr val="bg1"/>
                </a:solidFill>
              </a:rPr>
              <a:t>税则</a:t>
            </a:r>
            <a:r>
              <a:rPr lang="en-US" altLang="zh-CN" sz="1400" dirty="0" smtClean="0">
                <a:solidFill>
                  <a:schemeClr val="bg1"/>
                </a:solidFill>
              </a:rPr>
              <a:t>》</a:t>
            </a:r>
            <a:r>
              <a:rPr lang="zh-CN" altLang="en-US" sz="1400" dirty="0" smtClean="0">
                <a:solidFill>
                  <a:schemeClr val="bg1"/>
                </a:solidFill>
              </a:rPr>
              <a:t>）第</a:t>
            </a:r>
            <a:r>
              <a:rPr lang="en-US" altLang="zh-CN" sz="1400" dirty="0" smtClean="0">
                <a:solidFill>
                  <a:schemeClr val="bg1"/>
                </a:solidFill>
              </a:rPr>
              <a:t>80</a:t>
            </a:r>
            <a:r>
              <a:rPr lang="zh-CN" altLang="en-US" sz="1400" dirty="0" smtClean="0">
                <a:solidFill>
                  <a:schemeClr val="bg1"/>
                </a:solidFill>
              </a:rPr>
              <a:t>、</a:t>
            </a:r>
            <a:r>
              <a:rPr lang="en-US" altLang="zh-CN" sz="1400" dirty="0" smtClean="0">
                <a:solidFill>
                  <a:schemeClr val="bg1"/>
                </a:solidFill>
              </a:rPr>
              <a:t>81</a:t>
            </a:r>
            <a:r>
              <a:rPr lang="zh-CN" altLang="en-US" sz="1400" dirty="0" smtClean="0">
                <a:solidFill>
                  <a:schemeClr val="bg1"/>
                </a:solidFill>
              </a:rPr>
              <a:t>、</a:t>
            </a:r>
            <a:r>
              <a:rPr lang="en-US" altLang="zh-CN" sz="1400" dirty="0" smtClean="0">
                <a:solidFill>
                  <a:schemeClr val="bg1"/>
                </a:solidFill>
              </a:rPr>
              <a:t>82</a:t>
            </a:r>
            <a:r>
              <a:rPr lang="zh-CN" altLang="en-US" sz="1400" dirty="0" smtClean="0">
                <a:solidFill>
                  <a:schemeClr val="bg1"/>
                </a:solidFill>
              </a:rPr>
              <a:t>章商品。</a:t>
            </a:r>
          </a:p>
          <a:p>
            <a:pPr>
              <a:lnSpc>
                <a:spcPct val="150000"/>
              </a:lnSpc>
            </a:pPr>
            <a:r>
              <a:rPr lang="zh-CN" altLang="en-US" sz="1400" dirty="0" smtClean="0">
                <a:solidFill>
                  <a:schemeClr val="bg1"/>
                </a:solidFill>
              </a:rPr>
              <a:t>　　在上海口岸海运进口、向上海海关申报的</a:t>
            </a:r>
            <a:r>
              <a:rPr lang="en-US" altLang="zh-CN" sz="1400" dirty="0" smtClean="0">
                <a:solidFill>
                  <a:schemeClr val="bg1"/>
                </a:solidFill>
              </a:rPr>
              <a:t>《</a:t>
            </a:r>
            <a:r>
              <a:rPr lang="zh-CN" altLang="en-US" sz="1400" dirty="0" smtClean="0">
                <a:solidFill>
                  <a:schemeClr val="bg1"/>
                </a:solidFill>
              </a:rPr>
              <a:t>税则</a:t>
            </a:r>
            <a:r>
              <a:rPr lang="en-US" altLang="zh-CN" sz="1400" dirty="0" smtClean="0">
                <a:solidFill>
                  <a:schemeClr val="bg1"/>
                </a:solidFill>
              </a:rPr>
              <a:t>》</a:t>
            </a:r>
            <a:r>
              <a:rPr lang="zh-CN" altLang="en-US" sz="1400" dirty="0" smtClean="0">
                <a:solidFill>
                  <a:schemeClr val="bg1"/>
                </a:solidFill>
              </a:rPr>
              <a:t>第</a:t>
            </a:r>
            <a:r>
              <a:rPr lang="en-US" altLang="zh-CN" sz="1400" dirty="0" smtClean="0">
                <a:solidFill>
                  <a:schemeClr val="bg1"/>
                </a:solidFill>
              </a:rPr>
              <a:t>84</a:t>
            </a:r>
            <a:r>
              <a:rPr lang="zh-CN" altLang="en-US" sz="1400" dirty="0" smtClean="0">
                <a:solidFill>
                  <a:schemeClr val="bg1"/>
                </a:solidFill>
              </a:rPr>
              <a:t>、</a:t>
            </a:r>
            <a:r>
              <a:rPr lang="en-US" altLang="zh-CN" sz="1400" dirty="0" smtClean="0">
                <a:solidFill>
                  <a:schemeClr val="bg1"/>
                </a:solidFill>
              </a:rPr>
              <a:t>85</a:t>
            </a:r>
            <a:r>
              <a:rPr lang="zh-CN" altLang="en-US" sz="1400" dirty="0" smtClean="0">
                <a:solidFill>
                  <a:schemeClr val="bg1"/>
                </a:solidFill>
              </a:rPr>
              <a:t>、</a:t>
            </a:r>
            <a:r>
              <a:rPr lang="en-US" altLang="zh-CN" sz="1400" dirty="0" smtClean="0">
                <a:solidFill>
                  <a:schemeClr val="bg1"/>
                </a:solidFill>
              </a:rPr>
              <a:t>90</a:t>
            </a:r>
            <a:r>
              <a:rPr lang="zh-CN" altLang="en-US" sz="1400" dirty="0" smtClean="0">
                <a:solidFill>
                  <a:schemeClr val="bg1"/>
                </a:solidFill>
              </a:rPr>
              <a:t>章商品。</a:t>
            </a:r>
          </a:p>
          <a:p>
            <a:pPr>
              <a:lnSpc>
                <a:spcPct val="150000"/>
              </a:lnSpc>
            </a:pPr>
            <a:r>
              <a:rPr lang="zh-CN" altLang="en-US" sz="1400" dirty="0" smtClean="0">
                <a:solidFill>
                  <a:schemeClr val="bg1"/>
                </a:solidFill>
              </a:rPr>
              <a:t>　　在上海口岸空运进口、向上海海关申报的</a:t>
            </a:r>
            <a:r>
              <a:rPr lang="en-US" altLang="zh-CN" sz="1400" dirty="0" smtClean="0">
                <a:solidFill>
                  <a:schemeClr val="bg1"/>
                </a:solidFill>
              </a:rPr>
              <a:t>《</a:t>
            </a:r>
            <a:r>
              <a:rPr lang="zh-CN" altLang="en-US" sz="1400" dirty="0" smtClean="0">
                <a:solidFill>
                  <a:schemeClr val="bg1"/>
                </a:solidFill>
              </a:rPr>
              <a:t>税则</a:t>
            </a:r>
            <a:r>
              <a:rPr lang="en-US" altLang="zh-CN" sz="1400" dirty="0" smtClean="0">
                <a:solidFill>
                  <a:schemeClr val="bg1"/>
                </a:solidFill>
              </a:rPr>
              <a:t>》</a:t>
            </a:r>
            <a:r>
              <a:rPr lang="zh-CN" altLang="en-US" sz="1400" dirty="0" smtClean="0">
                <a:solidFill>
                  <a:schemeClr val="bg1"/>
                </a:solidFill>
              </a:rPr>
              <a:t>第</a:t>
            </a:r>
            <a:r>
              <a:rPr lang="en-US" altLang="zh-CN" sz="1400" dirty="0" smtClean="0">
                <a:solidFill>
                  <a:schemeClr val="bg1"/>
                </a:solidFill>
              </a:rPr>
              <a:t>84</a:t>
            </a:r>
            <a:r>
              <a:rPr lang="zh-CN" altLang="en-US" sz="1400" dirty="0" smtClean="0">
                <a:solidFill>
                  <a:schemeClr val="bg1"/>
                </a:solidFill>
              </a:rPr>
              <a:t>、</a:t>
            </a:r>
            <a:r>
              <a:rPr lang="en-US" altLang="zh-CN" sz="1400" dirty="0" smtClean="0">
                <a:solidFill>
                  <a:schemeClr val="bg1"/>
                </a:solidFill>
              </a:rPr>
              <a:t>85</a:t>
            </a:r>
            <a:r>
              <a:rPr lang="zh-CN" altLang="en-US" sz="1400" dirty="0" smtClean="0">
                <a:solidFill>
                  <a:schemeClr val="bg1"/>
                </a:solidFill>
              </a:rPr>
              <a:t>、</a:t>
            </a:r>
            <a:r>
              <a:rPr lang="en-US" altLang="zh-CN" sz="1400" dirty="0" smtClean="0">
                <a:solidFill>
                  <a:schemeClr val="bg1"/>
                </a:solidFill>
              </a:rPr>
              <a:t>90</a:t>
            </a:r>
            <a:r>
              <a:rPr lang="zh-CN" altLang="en-US" sz="1400" dirty="0" smtClean="0">
                <a:solidFill>
                  <a:schemeClr val="bg1"/>
                </a:solidFill>
              </a:rPr>
              <a:t>章商品（限上海海关注册进出口企业、单位，不含快件）。</a:t>
            </a:r>
          </a:p>
          <a:p>
            <a:pPr>
              <a:lnSpc>
                <a:spcPct val="150000"/>
              </a:lnSpc>
            </a:pPr>
            <a:r>
              <a:rPr lang="zh-CN" altLang="en-US" sz="1400" dirty="0" smtClean="0">
                <a:solidFill>
                  <a:schemeClr val="bg1"/>
                </a:solidFill>
              </a:rPr>
              <a:t>　　在北京、宁波口岸进口的</a:t>
            </a:r>
            <a:r>
              <a:rPr lang="en-US" altLang="zh-CN" sz="1400" dirty="0" smtClean="0">
                <a:solidFill>
                  <a:schemeClr val="bg1"/>
                </a:solidFill>
              </a:rPr>
              <a:t>《</a:t>
            </a:r>
            <a:r>
              <a:rPr lang="zh-CN" altLang="en-US" sz="1400" dirty="0" smtClean="0">
                <a:solidFill>
                  <a:schemeClr val="bg1"/>
                </a:solidFill>
              </a:rPr>
              <a:t>税则</a:t>
            </a:r>
            <a:r>
              <a:rPr lang="en-US" altLang="zh-CN" sz="1400" dirty="0" smtClean="0">
                <a:solidFill>
                  <a:schemeClr val="bg1"/>
                </a:solidFill>
              </a:rPr>
              <a:t>》</a:t>
            </a:r>
            <a:r>
              <a:rPr lang="zh-CN" altLang="en-US" sz="1400" dirty="0" smtClean="0">
                <a:solidFill>
                  <a:schemeClr val="bg1"/>
                </a:solidFill>
              </a:rPr>
              <a:t>第</a:t>
            </a:r>
            <a:r>
              <a:rPr lang="en-US" altLang="zh-CN" sz="1400" dirty="0" smtClean="0">
                <a:solidFill>
                  <a:schemeClr val="bg1"/>
                </a:solidFill>
              </a:rPr>
              <a:t>84</a:t>
            </a:r>
            <a:r>
              <a:rPr lang="zh-CN" altLang="en-US" sz="1400" dirty="0" smtClean="0">
                <a:solidFill>
                  <a:schemeClr val="bg1"/>
                </a:solidFill>
              </a:rPr>
              <a:t>、</a:t>
            </a:r>
            <a:r>
              <a:rPr lang="en-US" altLang="zh-CN" sz="1400" dirty="0" smtClean="0">
                <a:solidFill>
                  <a:schemeClr val="bg1"/>
                </a:solidFill>
              </a:rPr>
              <a:t>85</a:t>
            </a:r>
            <a:r>
              <a:rPr lang="zh-CN" altLang="en-US" sz="1400" dirty="0" smtClean="0">
                <a:solidFill>
                  <a:schemeClr val="bg1"/>
                </a:solidFill>
              </a:rPr>
              <a:t>、</a:t>
            </a:r>
            <a:r>
              <a:rPr lang="en-US" altLang="zh-CN" sz="1400" dirty="0" smtClean="0">
                <a:solidFill>
                  <a:schemeClr val="bg1"/>
                </a:solidFill>
              </a:rPr>
              <a:t>90</a:t>
            </a:r>
            <a:r>
              <a:rPr lang="zh-CN" altLang="en-US" sz="1400" dirty="0" smtClean="0">
                <a:solidFill>
                  <a:schemeClr val="bg1"/>
                </a:solidFill>
              </a:rPr>
              <a:t>章商品，分批纳入试点范围。</a:t>
            </a:r>
          </a:p>
          <a:p>
            <a:pPr>
              <a:lnSpc>
                <a:spcPct val="150000"/>
              </a:lnSpc>
            </a:pPr>
            <a:r>
              <a:rPr lang="zh-CN" altLang="en-US" sz="1400" dirty="0" smtClean="0">
                <a:solidFill>
                  <a:schemeClr val="bg1"/>
                </a:solidFill>
              </a:rPr>
              <a:t>　　涉及公式定价、特案以及尚未实现电子联网的优惠贸易协定项下原产地证书或者原产地声明的，不纳入试点范围。</a:t>
            </a:r>
          </a:p>
          <a:p>
            <a:pPr>
              <a:lnSpc>
                <a:spcPct val="150000"/>
              </a:lnSpc>
            </a:pPr>
            <a:r>
              <a:rPr lang="zh-CN" altLang="en-US" sz="1400" dirty="0" smtClean="0">
                <a:solidFill>
                  <a:schemeClr val="bg1"/>
                </a:solidFill>
              </a:rPr>
              <a:t>　　</a:t>
            </a:r>
            <a:r>
              <a:rPr lang="zh-CN" altLang="en-US" sz="1400" b="1" dirty="0" smtClean="0">
                <a:solidFill>
                  <a:schemeClr val="accent4"/>
                </a:solidFill>
              </a:rPr>
              <a:t>二、主要内容</a:t>
            </a:r>
          </a:p>
          <a:p>
            <a:pPr>
              <a:lnSpc>
                <a:spcPct val="150000"/>
              </a:lnSpc>
            </a:pPr>
            <a:r>
              <a:rPr lang="zh-CN" altLang="en-US" sz="1400" dirty="0" smtClean="0">
                <a:solidFill>
                  <a:schemeClr val="bg1"/>
                </a:solidFill>
              </a:rPr>
              <a:t>　　（一）自主申报、自行缴税（自报自缴）。</a:t>
            </a:r>
          </a:p>
          <a:p>
            <a:pPr>
              <a:lnSpc>
                <a:spcPct val="150000"/>
              </a:lnSpc>
            </a:pPr>
            <a:r>
              <a:rPr lang="zh-CN" altLang="en-US" sz="1400" dirty="0" smtClean="0">
                <a:solidFill>
                  <a:schemeClr val="bg1"/>
                </a:solidFill>
              </a:rPr>
              <a:t>　　进出口企业、单位在办理海关预录入时，应当如实、规范填报报关单各项目，利用预录入系统的海关计税（费）服务工具计算应缴纳的相关税费，并对系统显示的税费计算结果进行确认，连同报关单预录入内容一并提交海关。</a:t>
            </a:r>
          </a:p>
          <a:p>
            <a:pPr>
              <a:lnSpc>
                <a:spcPct val="150000"/>
              </a:lnSpc>
            </a:pPr>
            <a:r>
              <a:rPr lang="zh-CN" altLang="en-US" sz="1400" dirty="0" smtClean="0">
                <a:solidFill>
                  <a:schemeClr val="bg1"/>
                </a:solidFill>
              </a:rPr>
              <a:t>　　进出口企业、单位在收到海关通关系统发送的回执后，自行办理相关税费缴纳手续；需要纸质税款缴款书的，可到申报地海关现场打印，该纸质税款缴款书上注明“自报自缴”字样，属于缴税凭证，不具有海关行政决定属性。</a:t>
            </a:r>
          </a:p>
          <a:p>
            <a:r>
              <a:rPr lang="zh-CN" altLang="en-US" sz="1400" dirty="0" smtClean="0">
                <a:solidFill>
                  <a:schemeClr val="bg1"/>
                </a:solidFill>
              </a:rPr>
              <a:t>　　</a:t>
            </a:r>
            <a:endParaRPr lang="zh-CN" altLang="en-US" sz="1400" dirty="0">
              <a:solidFill>
                <a:schemeClr val="bg1"/>
              </a:solidFill>
            </a:endParaRPr>
          </a:p>
        </p:txBody>
      </p:sp>
      <p:sp>
        <p:nvSpPr>
          <p:cNvPr id="5" name="椭圆 4"/>
          <p:cNvSpPr/>
          <p:nvPr/>
        </p:nvSpPr>
        <p:spPr>
          <a:xfrm>
            <a:off x="10984601" y="623193"/>
            <a:ext cx="688975" cy="688975"/>
          </a:xfrm>
          <a:prstGeom prst="ellipse">
            <a:avLst/>
          </a:prstGeom>
          <a:solidFill>
            <a:srgbClr val="E5B70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08000" tIns="0" rIns="0" bIns="0" anchor="ctr">
            <a:normAutofit/>
          </a:bodyPr>
          <a:lstStyle/>
          <a:p>
            <a:pPr algn="ctr">
              <a:defRPr/>
            </a:pPr>
            <a:r>
              <a:rPr lang="en-US" altLang="zh-CN" sz="2400" dirty="0" smtClean="0">
                <a:solidFill>
                  <a:srgbClr val="282728"/>
                </a:solidFill>
                <a:latin typeface="微软雅黑" panose="020B0503020204020204" pitchFamily="34" charset="-122"/>
                <a:ea typeface="微软雅黑" panose="020B0503020204020204" pitchFamily="34" charset="-122"/>
              </a:rPr>
              <a:t>01</a:t>
            </a:r>
            <a:endParaRPr lang="zh-CN" altLang="en-US" sz="2400" dirty="0">
              <a:solidFill>
                <a:srgbClr val="282728"/>
              </a:solidFill>
              <a:latin typeface="微软雅黑" panose="020B0503020204020204" pitchFamily="34" charset="-122"/>
              <a:ea typeface="微软雅黑" panose="020B0503020204020204" pitchFamily="34" charset="-122"/>
            </a:endParaRPr>
          </a:p>
        </p:txBody>
      </p:sp>
      <p:sp>
        <p:nvSpPr>
          <p:cNvPr id="6" name="椭圆 5"/>
          <p:cNvSpPr/>
          <p:nvPr/>
        </p:nvSpPr>
        <p:spPr>
          <a:xfrm>
            <a:off x="10886176" y="821630"/>
            <a:ext cx="288925" cy="290512"/>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7" name="椭圆 6"/>
          <p:cNvSpPr/>
          <p:nvPr/>
        </p:nvSpPr>
        <p:spPr>
          <a:xfrm>
            <a:off x="10911576" y="670818"/>
            <a:ext cx="168275" cy="168275"/>
          </a:xfrm>
          <a:prstGeom prst="ellipse">
            <a:avLst/>
          </a:prstGeom>
          <a:solidFill>
            <a:schemeClr val="bg1">
              <a:lumMod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grpSp>
        <p:nvGrpSpPr>
          <p:cNvPr id="8" name="组合 7"/>
          <p:cNvGrpSpPr/>
          <p:nvPr/>
        </p:nvGrpSpPr>
        <p:grpSpPr>
          <a:xfrm>
            <a:off x="364207" y="4486238"/>
            <a:ext cx="3097450" cy="2152130"/>
            <a:chOff x="912737" y="565770"/>
            <a:chExt cx="3097450" cy="2152130"/>
          </a:xfrm>
        </p:grpSpPr>
        <p:sp>
          <p:nvSpPr>
            <p:cNvPr id="9" name="等腰三角形 8"/>
            <p:cNvSpPr/>
            <p:nvPr/>
          </p:nvSpPr>
          <p:spPr>
            <a:xfrm rot="18941696">
              <a:off x="2822785" y="2021207"/>
              <a:ext cx="266912" cy="230096"/>
            </a:xfrm>
            <a:prstGeom prst="triangle">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20F"/>
                </a:solidFill>
              </a:endParaRPr>
            </a:p>
          </p:txBody>
        </p:sp>
        <p:sp>
          <p:nvSpPr>
            <p:cNvPr id="10" name="等腰三角形 9"/>
            <p:cNvSpPr/>
            <p:nvPr/>
          </p:nvSpPr>
          <p:spPr>
            <a:xfrm rot="3678182">
              <a:off x="2802171" y="1181956"/>
              <a:ext cx="397226" cy="342435"/>
            </a:xfrm>
            <a:prstGeom prst="triangl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20F"/>
                </a:solidFill>
              </a:endParaRPr>
            </a:p>
          </p:txBody>
        </p:sp>
        <p:sp>
          <p:nvSpPr>
            <p:cNvPr id="11" name="等腰三角形 10"/>
            <p:cNvSpPr/>
            <p:nvPr/>
          </p:nvSpPr>
          <p:spPr>
            <a:xfrm rot="9480000">
              <a:off x="3485946" y="2487804"/>
              <a:ext cx="266912" cy="230096"/>
            </a:xfrm>
            <a:prstGeom prst="triangle">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20F"/>
                </a:solidFill>
              </a:endParaRPr>
            </a:p>
          </p:txBody>
        </p:sp>
        <p:sp>
          <p:nvSpPr>
            <p:cNvPr id="12" name="等腰三角形 11"/>
            <p:cNvSpPr/>
            <p:nvPr/>
          </p:nvSpPr>
          <p:spPr>
            <a:xfrm rot="1020767">
              <a:off x="1218249" y="749218"/>
              <a:ext cx="945160" cy="814792"/>
            </a:xfrm>
            <a:prstGeom prst="triangl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20F"/>
                </a:solidFill>
              </a:endParaRPr>
            </a:p>
          </p:txBody>
        </p:sp>
        <p:sp>
          <p:nvSpPr>
            <p:cNvPr id="13" name="等腰三角形 12"/>
            <p:cNvSpPr/>
            <p:nvPr/>
          </p:nvSpPr>
          <p:spPr>
            <a:xfrm rot="1020767">
              <a:off x="1105528" y="607668"/>
              <a:ext cx="1175902" cy="1013706"/>
            </a:xfrm>
            <a:prstGeom prst="triangle">
              <a:avLst/>
            </a:prstGeom>
            <a:noFill/>
            <a:ln>
              <a:solidFill>
                <a:srgbClr val="FFC2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20F"/>
                </a:solidFill>
              </a:endParaRPr>
            </a:p>
          </p:txBody>
        </p:sp>
        <p:sp>
          <p:nvSpPr>
            <p:cNvPr id="14" name="椭圆 13"/>
            <p:cNvSpPr/>
            <p:nvPr/>
          </p:nvSpPr>
          <p:spPr>
            <a:xfrm rot="18818926">
              <a:off x="912737" y="1383941"/>
              <a:ext cx="114845" cy="114845"/>
            </a:xfrm>
            <a:prstGeom prst="ellips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rot="18818926">
              <a:off x="1788997" y="565770"/>
              <a:ext cx="114845" cy="114845"/>
            </a:xfrm>
            <a:prstGeom prst="ellips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rot="18818926">
              <a:off x="2041044" y="1708216"/>
              <a:ext cx="114845" cy="114845"/>
            </a:xfrm>
            <a:prstGeom prst="ellips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2"/>
            <p:cNvGrpSpPr/>
            <p:nvPr/>
          </p:nvGrpSpPr>
          <p:grpSpPr>
            <a:xfrm rot="8977127">
              <a:off x="3563479" y="1987179"/>
              <a:ext cx="446708" cy="334617"/>
              <a:chOff x="2822785" y="1265179"/>
              <a:chExt cx="930073" cy="696693"/>
            </a:xfrm>
          </p:grpSpPr>
          <p:sp>
            <p:nvSpPr>
              <p:cNvPr id="18" name="等腰三角形 17"/>
              <p:cNvSpPr/>
              <p:nvPr/>
            </p:nvSpPr>
            <p:spPr>
              <a:xfrm rot="18941696">
                <a:off x="2822785" y="1265179"/>
                <a:ext cx="266912" cy="230096"/>
              </a:xfrm>
              <a:prstGeom prst="triangle">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20F"/>
                  </a:solidFill>
                </a:endParaRPr>
              </a:p>
            </p:txBody>
          </p:sp>
          <p:sp>
            <p:nvSpPr>
              <p:cNvPr id="19" name="等腰三角形 18"/>
              <p:cNvSpPr/>
              <p:nvPr/>
            </p:nvSpPr>
            <p:spPr>
              <a:xfrm rot="9480000">
                <a:off x="3485946" y="1731776"/>
                <a:ext cx="266912" cy="230096"/>
              </a:xfrm>
              <a:prstGeom prst="triangle">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20F"/>
                  </a:solidFill>
                </a:endParaRPr>
              </a:p>
            </p:txBody>
          </p:sp>
        </p:grpSp>
      </p:gr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矩形 2"/>
          <p:cNvSpPr/>
          <p:nvPr/>
        </p:nvSpPr>
        <p:spPr>
          <a:xfrm>
            <a:off x="1496788" y="1349196"/>
            <a:ext cx="9350828" cy="3933449"/>
          </a:xfrm>
          <a:prstGeom prst="rect">
            <a:avLst/>
          </a:prstGeom>
          <a:noFill/>
        </p:spPr>
        <p:style>
          <a:lnRef idx="2">
            <a:schemeClr val="accent4"/>
          </a:lnRef>
          <a:fillRef idx="1">
            <a:schemeClr val="lt1"/>
          </a:fillRef>
          <a:effectRef idx="0">
            <a:schemeClr val="accent4"/>
          </a:effectRef>
          <a:fontRef idx="minor">
            <a:schemeClr val="dk1"/>
          </a:fontRef>
        </p:style>
        <p:txBody>
          <a:bodyPr wrap="square">
            <a:spAutoFit/>
          </a:bodyPr>
          <a:lstStyle/>
          <a:p>
            <a:pPr>
              <a:lnSpc>
                <a:spcPct val="150000"/>
              </a:lnSpc>
            </a:pPr>
            <a:r>
              <a:rPr lang="zh-CN" altLang="en-US" sz="1400" dirty="0" smtClean="0">
                <a:solidFill>
                  <a:schemeClr val="bg1"/>
                </a:solidFill>
              </a:rPr>
              <a:t>　　 （二）税收要素审核后置。</a:t>
            </a:r>
          </a:p>
          <a:p>
            <a:pPr>
              <a:lnSpc>
                <a:spcPct val="150000"/>
              </a:lnSpc>
            </a:pPr>
            <a:r>
              <a:rPr lang="zh-CN" altLang="en-US" sz="1400" dirty="0" smtClean="0">
                <a:solidFill>
                  <a:schemeClr val="bg1"/>
                </a:solidFill>
              </a:rPr>
              <a:t>　　货物放行后，海关对进出口企业、单位申报的价格、归类、原产地等税收要素进行抽查审核；特殊情况下，海关实施放行前的税收要素审核。相关进出口企业、单位应当根据海关要求，配合海关做好税收征管工作。</a:t>
            </a:r>
          </a:p>
          <a:p>
            <a:pPr>
              <a:lnSpc>
                <a:spcPct val="150000"/>
              </a:lnSpc>
            </a:pPr>
            <a:r>
              <a:rPr lang="zh-CN" altLang="en-US" sz="1400" dirty="0" smtClean="0">
                <a:solidFill>
                  <a:schemeClr val="bg1"/>
                </a:solidFill>
              </a:rPr>
              <a:t>　　进出口企业、单位主动向海关书面报告其违反海关监管规定的行为并接受海关处理，经海关认定为主动披露的，海关应当从轻或者减轻处罚；违法行为轻微并及时纠正，没有造成危害后果的，不予行政处罚。对主动披露并补缴税款的，海关可以减免滞纳金。</a:t>
            </a:r>
          </a:p>
          <a:p>
            <a:pPr>
              <a:lnSpc>
                <a:spcPct val="150000"/>
              </a:lnSpc>
            </a:pPr>
            <a:r>
              <a:rPr lang="zh-CN" altLang="en-US" sz="1400" dirty="0" smtClean="0">
                <a:solidFill>
                  <a:schemeClr val="bg1"/>
                </a:solidFill>
              </a:rPr>
              <a:t>　　本公告自</a:t>
            </a:r>
            <a:r>
              <a:rPr lang="en-US" altLang="zh-CN" sz="1400" dirty="0" smtClean="0">
                <a:solidFill>
                  <a:schemeClr val="bg1"/>
                </a:solidFill>
              </a:rPr>
              <a:t>2016</a:t>
            </a:r>
            <a:r>
              <a:rPr lang="zh-CN" altLang="en-US" sz="1400" dirty="0" smtClean="0">
                <a:solidFill>
                  <a:schemeClr val="bg1"/>
                </a:solidFill>
              </a:rPr>
              <a:t>年</a:t>
            </a:r>
            <a:r>
              <a:rPr lang="en-US" altLang="zh-CN" sz="1400" dirty="0" smtClean="0">
                <a:solidFill>
                  <a:schemeClr val="bg1"/>
                </a:solidFill>
              </a:rPr>
              <a:t>11</a:t>
            </a:r>
            <a:r>
              <a:rPr lang="zh-CN" altLang="en-US" sz="1400" dirty="0" smtClean="0">
                <a:solidFill>
                  <a:schemeClr val="bg1"/>
                </a:solidFill>
              </a:rPr>
              <a:t>月</a:t>
            </a:r>
            <a:r>
              <a:rPr lang="en-US" altLang="zh-CN" sz="1400" dirty="0" smtClean="0">
                <a:solidFill>
                  <a:schemeClr val="bg1"/>
                </a:solidFill>
              </a:rPr>
              <a:t>1</a:t>
            </a:r>
            <a:r>
              <a:rPr lang="zh-CN" altLang="en-US" sz="1400" dirty="0" smtClean="0">
                <a:solidFill>
                  <a:schemeClr val="bg1"/>
                </a:solidFill>
              </a:rPr>
              <a:t>日起施行。其中，</a:t>
            </a:r>
            <a:r>
              <a:rPr lang="en-US" altLang="zh-CN" sz="1400" dirty="0" smtClean="0">
                <a:solidFill>
                  <a:schemeClr val="bg1"/>
                </a:solidFill>
              </a:rPr>
              <a:t>《</a:t>
            </a:r>
            <a:r>
              <a:rPr lang="zh-CN" altLang="en-US" sz="1400" dirty="0" smtClean="0">
                <a:solidFill>
                  <a:schemeClr val="bg1"/>
                </a:solidFill>
              </a:rPr>
              <a:t>税则</a:t>
            </a:r>
            <a:r>
              <a:rPr lang="en-US" altLang="zh-CN" sz="1400" dirty="0" smtClean="0">
                <a:solidFill>
                  <a:schemeClr val="bg1"/>
                </a:solidFill>
              </a:rPr>
              <a:t>》</a:t>
            </a:r>
            <a:r>
              <a:rPr lang="zh-CN" altLang="en-US" sz="1400" dirty="0" smtClean="0">
                <a:solidFill>
                  <a:schemeClr val="bg1"/>
                </a:solidFill>
              </a:rPr>
              <a:t>第</a:t>
            </a:r>
            <a:r>
              <a:rPr lang="en-US" altLang="zh-CN" sz="1400" dirty="0" smtClean="0">
                <a:solidFill>
                  <a:schemeClr val="bg1"/>
                </a:solidFill>
              </a:rPr>
              <a:t>84</a:t>
            </a:r>
            <a:r>
              <a:rPr lang="zh-CN" altLang="en-US" sz="1400" dirty="0" smtClean="0">
                <a:solidFill>
                  <a:schemeClr val="bg1"/>
                </a:solidFill>
              </a:rPr>
              <a:t>、</a:t>
            </a:r>
            <a:r>
              <a:rPr lang="en-US" altLang="zh-CN" sz="1400" dirty="0" smtClean="0">
                <a:solidFill>
                  <a:schemeClr val="bg1"/>
                </a:solidFill>
              </a:rPr>
              <a:t>85</a:t>
            </a:r>
            <a:r>
              <a:rPr lang="zh-CN" altLang="en-US" sz="1400" dirty="0" smtClean="0">
                <a:solidFill>
                  <a:schemeClr val="bg1"/>
                </a:solidFill>
              </a:rPr>
              <a:t>、</a:t>
            </a:r>
            <a:r>
              <a:rPr lang="en-US" altLang="zh-CN" sz="1400" dirty="0" smtClean="0">
                <a:solidFill>
                  <a:schemeClr val="bg1"/>
                </a:solidFill>
              </a:rPr>
              <a:t>90</a:t>
            </a:r>
            <a:r>
              <a:rPr lang="zh-CN" altLang="en-US" sz="1400" dirty="0" smtClean="0">
                <a:solidFill>
                  <a:schemeClr val="bg1"/>
                </a:solidFill>
              </a:rPr>
              <a:t>章商品的试点自</a:t>
            </a:r>
            <a:r>
              <a:rPr lang="en-US" altLang="zh-CN" sz="1400" dirty="0" smtClean="0">
                <a:solidFill>
                  <a:schemeClr val="bg1"/>
                </a:solidFill>
              </a:rPr>
              <a:t>2016</a:t>
            </a:r>
            <a:r>
              <a:rPr lang="zh-CN" altLang="en-US" sz="1400" dirty="0" smtClean="0">
                <a:solidFill>
                  <a:schemeClr val="bg1"/>
                </a:solidFill>
              </a:rPr>
              <a:t>年</a:t>
            </a:r>
            <a:r>
              <a:rPr lang="en-US" altLang="zh-CN" sz="1400" dirty="0" smtClean="0">
                <a:solidFill>
                  <a:schemeClr val="bg1"/>
                </a:solidFill>
              </a:rPr>
              <a:t>12</a:t>
            </a:r>
            <a:r>
              <a:rPr lang="zh-CN" altLang="en-US" sz="1400" dirty="0" smtClean="0">
                <a:solidFill>
                  <a:schemeClr val="bg1"/>
                </a:solidFill>
              </a:rPr>
              <a:t>月</a:t>
            </a:r>
            <a:r>
              <a:rPr lang="en-US" altLang="zh-CN" sz="1400" dirty="0" smtClean="0">
                <a:solidFill>
                  <a:schemeClr val="bg1"/>
                </a:solidFill>
              </a:rPr>
              <a:t>1</a:t>
            </a:r>
            <a:r>
              <a:rPr lang="zh-CN" altLang="en-US" sz="1400" dirty="0" smtClean="0">
                <a:solidFill>
                  <a:schemeClr val="bg1"/>
                </a:solidFill>
              </a:rPr>
              <a:t>日起施行。</a:t>
            </a:r>
          </a:p>
          <a:p>
            <a:pPr>
              <a:lnSpc>
                <a:spcPct val="150000"/>
              </a:lnSpc>
            </a:pPr>
            <a:r>
              <a:rPr lang="zh-CN" altLang="en-US" sz="1400" dirty="0" smtClean="0">
                <a:solidFill>
                  <a:schemeClr val="bg1"/>
                </a:solidFill>
              </a:rPr>
              <a:t>　　特此公告。</a:t>
            </a:r>
          </a:p>
          <a:p>
            <a:pPr>
              <a:lnSpc>
                <a:spcPct val="150000"/>
              </a:lnSpc>
            </a:pPr>
            <a:r>
              <a:rPr lang="zh-CN" altLang="en-US" sz="1400" dirty="0" smtClean="0">
                <a:solidFill>
                  <a:schemeClr val="bg1"/>
                </a:solidFill>
              </a:rPr>
              <a:t>　　</a:t>
            </a:r>
          </a:p>
          <a:p>
            <a:pPr>
              <a:lnSpc>
                <a:spcPct val="150000"/>
              </a:lnSpc>
            </a:pPr>
            <a:endParaRPr lang="zh-CN" altLang="en-US" sz="1400" dirty="0" smtClean="0">
              <a:solidFill>
                <a:schemeClr val="bg1"/>
              </a:solidFill>
            </a:endParaRPr>
          </a:p>
          <a:p>
            <a:pPr algn="r">
              <a:lnSpc>
                <a:spcPct val="150000"/>
              </a:lnSpc>
            </a:pPr>
            <a:r>
              <a:rPr lang="zh-CN" altLang="en-US" sz="1400" dirty="0" smtClean="0">
                <a:solidFill>
                  <a:schemeClr val="bg1"/>
                </a:solidFill>
              </a:rPr>
              <a:t>　　海关总署</a:t>
            </a:r>
          </a:p>
          <a:p>
            <a:pPr algn="r">
              <a:lnSpc>
                <a:spcPct val="150000"/>
              </a:lnSpc>
            </a:pPr>
            <a:r>
              <a:rPr lang="zh-CN" altLang="en-US" sz="1400" dirty="0" smtClean="0">
                <a:solidFill>
                  <a:schemeClr val="bg1"/>
                </a:solidFill>
              </a:rPr>
              <a:t>　　</a:t>
            </a:r>
            <a:r>
              <a:rPr lang="en-US" altLang="zh-CN" sz="1400" dirty="0" smtClean="0">
                <a:solidFill>
                  <a:schemeClr val="bg1"/>
                </a:solidFill>
              </a:rPr>
              <a:t>2016</a:t>
            </a:r>
            <a:r>
              <a:rPr lang="zh-CN" altLang="en-US" sz="1400" dirty="0" smtClean="0">
                <a:solidFill>
                  <a:schemeClr val="bg1"/>
                </a:solidFill>
              </a:rPr>
              <a:t>年</a:t>
            </a:r>
            <a:r>
              <a:rPr lang="en-US" altLang="zh-CN" sz="1400" dirty="0" smtClean="0">
                <a:solidFill>
                  <a:schemeClr val="bg1"/>
                </a:solidFill>
              </a:rPr>
              <a:t>10</a:t>
            </a:r>
            <a:r>
              <a:rPr lang="zh-CN" altLang="en-US" sz="1400" dirty="0" smtClean="0">
                <a:solidFill>
                  <a:schemeClr val="bg1"/>
                </a:solidFill>
              </a:rPr>
              <a:t>月</a:t>
            </a:r>
            <a:r>
              <a:rPr lang="en-US" altLang="zh-CN" sz="1400" dirty="0" smtClean="0">
                <a:solidFill>
                  <a:schemeClr val="bg1"/>
                </a:solidFill>
              </a:rPr>
              <a:t>29</a:t>
            </a:r>
            <a:r>
              <a:rPr lang="zh-CN" altLang="en-US" sz="1400" dirty="0" smtClean="0">
                <a:solidFill>
                  <a:schemeClr val="bg1"/>
                </a:solidFill>
              </a:rPr>
              <a:t>日　　</a:t>
            </a:r>
            <a:endParaRPr lang="zh-CN" altLang="en-US" sz="1400" dirty="0">
              <a:solidFill>
                <a:schemeClr val="bg1"/>
              </a:solidFill>
            </a:endParaRPr>
          </a:p>
        </p:txBody>
      </p:sp>
      <p:grpSp>
        <p:nvGrpSpPr>
          <p:cNvPr id="4" name="组合 3"/>
          <p:cNvGrpSpPr/>
          <p:nvPr/>
        </p:nvGrpSpPr>
        <p:grpSpPr>
          <a:xfrm rot="18539482">
            <a:off x="10436870" y="139901"/>
            <a:ext cx="1257291" cy="1880858"/>
            <a:chOff x="9988518" y="4007302"/>
            <a:chExt cx="1257291" cy="1880858"/>
          </a:xfrm>
        </p:grpSpPr>
        <p:sp>
          <p:nvSpPr>
            <p:cNvPr id="5" name="等腰三角形 4"/>
            <p:cNvSpPr/>
            <p:nvPr/>
          </p:nvSpPr>
          <p:spPr>
            <a:xfrm rot="13945919">
              <a:off x="10303310" y="4034318"/>
              <a:ext cx="391729" cy="337697"/>
            </a:xfrm>
            <a:prstGeom prst="triangl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FFC20F"/>
                </a:solidFill>
                <a:latin typeface="微软雅黑" pitchFamily="34" charset="-122"/>
                <a:ea typeface="微软雅黑" pitchFamily="34" charset="-122"/>
              </a:endParaRPr>
            </a:p>
          </p:txBody>
        </p:sp>
        <p:sp>
          <p:nvSpPr>
            <p:cNvPr id="6" name="等腰三角形 5"/>
            <p:cNvSpPr/>
            <p:nvPr/>
          </p:nvSpPr>
          <p:spPr>
            <a:xfrm rot="8598772">
              <a:off x="10372801" y="5007513"/>
              <a:ext cx="266912" cy="230096"/>
            </a:xfrm>
            <a:prstGeom prst="triangle">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FFC20F"/>
                </a:solidFill>
                <a:latin typeface="微软雅黑" pitchFamily="34" charset="-122"/>
                <a:ea typeface="微软雅黑" pitchFamily="34" charset="-122"/>
              </a:endParaRPr>
            </a:p>
          </p:txBody>
        </p:sp>
        <p:sp>
          <p:nvSpPr>
            <p:cNvPr id="7" name="等腰三角形 6"/>
            <p:cNvSpPr/>
            <p:nvPr/>
          </p:nvSpPr>
          <p:spPr>
            <a:xfrm rot="8598772">
              <a:off x="10879854" y="4946293"/>
              <a:ext cx="266912" cy="230096"/>
            </a:xfrm>
            <a:prstGeom prst="triangl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FFC20F"/>
                </a:solidFill>
                <a:latin typeface="微软雅黑" pitchFamily="34" charset="-122"/>
                <a:ea typeface="微软雅黑" pitchFamily="34" charset="-122"/>
              </a:endParaRPr>
            </a:p>
          </p:txBody>
        </p:sp>
        <p:grpSp>
          <p:nvGrpSpPr>
            <p:cNvPr id="8" name="组合 45"/>
            <p:cNvGrpSpPr/>
            <p:nvPr/>
          </p:nvGrpSpPr>
          <p:grpSpPr>
            <a:xfrm rot="7938589">
              <a:off x="9932817" y="4575168"/>
              <a:ext cx="1368693" cy="1257291"/>
              <a:chOff x="1145739" y="762009"/>
              <a:chExt cx="1001675" cy="920146"/>
            </a:xfrm>
          </p:grpSpPr>
          <p:sp>
            <p:nvSpPr>
              <p:cNvPr id="9" name="等腰三角形 8"/>
              <p:cNvSpPr/>
              <p:nvPr/>
            </p:nvSpPr>
            <p:spPr>
              <a:xfrm rot="1020767">
                <a:off x="1286833" y="792672"/>
                <a:ext cx="860581" cy="741879"/>
              </a:xfrm>
              <a:prstGeom prst="triangle">
                <a:avLst/>
              </a:prstGeom>
              <a:noFill/>
              <a:ln>
                <a:solidFill>
                  <a:srgbClr val="FFC2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FFC20F"/>
                  </a:solidFill>
                  <a:latin typeface="微软雅黑" pitchFamily="34" charset="-122"/>
                  <a:ea typeface="微软雅黑" pitchFamily="34" charset="-122"/>
                </a:endParaRPr>
              </a:p>
            </p:txBody>
          </p:sp>
          <p:sp>
            <p:nvSpPr>
              <p:cNvPr id="10" name="椭圆 9"/>
              <p:cNvSpPr/>
              <p:nvPr/>
            </p:nvSpPr>
            <p:spPr>
              <a:xfrm rot="18818926">
                <a:off x="1145739" y="1360786"/>
                <a:ext cx="84049" cy="84049"/>
              </a:xfrm>
              <a:prstGeom prst="ellips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sp>
            <p:nvSpPr>
              <p:cNvPr id="11" name="椭圆 10"/>
              <p:cNvSpPr/>
              <p:nvPr/>
            </p:nvSpPr>
            <p:spPr>
              <a:xfrm rot="18818926">
                <a:off x="1787028" y="762009"/>
                <a:ext cx="84049" cy="84049"/>
              </a:xfrm>
              <a:prstGeom prst="ellips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sp>
            <p:nvSpPr>
              <p:cNvPr id="12" name="椭圆 11"/>
              <p:cNvSpPr/>
              <p:nvPr/>
            </p:nvSpPr>
            <p:spPr>
              <a:xfrm rot="18818926">
                <a:off x="1971488" y="1598106"/>
                <a:ext cx="84049" cy="84049"/>
              </a:xfrm>
              <a:prstGeom prst="ellips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grpSp>
      </p:grpSp>
      <p:grpSp>
        <p:nvGrpSpPr>
          <p:cNvPr id="13" name="组合 12"/>
          <p:cNvGrpSpPr/>
          <p:nvPr/>
        </p:nvGrpSpPr>
        <p:grpSpPr>
          <a:xfrm>
            <a:off x="1028235" y="4410039"/>
            <a:ext cx="3097450" cy="2152130"/>
            <a:chOff x="912737" y="565770"/>
            <a:chExt cx="3097450" cy="2152130"/>
          </a:xfrm>
        </p:grpSpPr>
        <p:sp>
          <p:nvSpPr>
            <p:cNvPr id="14" name="等腰三角形 13"/>
            <p:cNvSpPr/>
            <p:nvPr/>
          </p:nvSpPr>
          <p:spPr>
            <a:xfrm rot="18941696">
              <a:off x="2822785" y="2021207"/>
              <a:ext cx="266912" cy="230096"/>
            </a:xfrm>
            <a:prstGeom prst="triangle">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20F"/>
                </a:solidFill>
              </a:endParaRPr>
            </a:p>
          </p:txBody>
        </p:sp>
        <p:sp>
          <p:nvSpPr>
            <p:cNvPr id="15" name="等腰三角形 14"/>
            <p:cNvSpPr/>
            <p:nvPr/>
          </p:nvSpPr>
          <p:spPr>
            <a:xfrm rot="3678182">
              <a:off x="2802171" y="1181956"/>
              <a:ext cx="397226" cy="342435"/>
            </a:xfrm>
            <a:prstGeom prst="triangl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20F"/>
                </a:solidFill>
              </a:endParaRPr>
            </a:p>
          </p:txBody>
        </p:sp>
        <p:sp>
          <p:nvSpPr>
            <p:cNvPr id="16" name="等腰三角形 15"/>
            <p:cNvSpPr/>
            <p:nvPr/>
          </p:nvSpPr>
          <p:spPr>
            <a:xfrm rot="9480000">
              <a:off x="3485946" y="2487804"/>
              <a:ext cx="266912" cy="230096"/>
            </a:xfrm>
            <a:prstGeom prst="triangle">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20F"/>
                </a:solidFill>
              </a:endParaRPr>
            </a:p>
          </p:txBody>
        </p:sp>
        <p:sp>
          <p:nvSpPr>
            <p:cNvPr id="17" name="等腰三角形 16"/>
            <p:cNvSpPr/>
            <p:nvPr/>
          </p:nvSpPr>
          <p:spPr>
            <a:xfrm rot="1020767">
              <a:off x="1218249" y="749218"/>
              <a:ext cx="945160" cy="814792"/>
            </a:xfrm>
            <a:prstGeom prst="triangl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20F"/>
                </a:solidFill>
              </a:endParaRPr>
            </a:p>
          </p:txBody>
        </p:sp>
        <p:sp>
          <p:nvSpPr>
            <p:cNvPr id="18" name="等腰三角形 17"/>
            <p:cNvSpPr/>
            <p:nvPr/>
          </p:nvSpPr>
          <p:spPr>
            <a:xfrm rot="1020767">
              <a:off x="1105528" y="607668"/>
              <a:ext cx="1175902" cy="1013706"/>
            </a:xfrm>
            <a:prstGeom prst="triangle">
              <a:avLst/>
            </a:prstGeom>
            <a:noFill/>
            <a:ln>
              <a:solidFill>
                <a:srgbClr val="FFC2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20F"/>
                </a:solidFill>
              </a:endParaRPr>
            </a:p>
          </p:txBody>
        </p:sp>
        <p:sp>
          <p:nvSpPr>
            <p:cNvPr id="19" name="椭圆 18"/>
            <p:cNvSpPr/>
            <p:nvPr/>
          </p:nvSpPr>
          <p:spPr>
            <a:xfrm rot="18818926">
              <a:off x="912737" y="1383941"/>
              <a:ext cx="114845" cy="114845"/>
            </a:xfrm>
            <a:prstGeom prst="ellips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rot="18818926">
              <a:off x="1788997" y="565770"/>
              <a:ext cx="114845" cy="114845"/>
            </a:xfrm>
            <a:prstGeom prst="ellips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rot="18818926">
              <a:off x="2041044" y="1708216"/>
              <a:ext cx="114845" cy="114845"/>
            </a:xfrm>
            <a:prstGeom prst="ellips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12"/>
            <p:cNvGrpSpPr/>
            <p:nvPr/>
          </p:nvGrpSpPr>
          <p:grpSpPr>
            <a:xfrm rot="8977127">
              <a:off x="3563479" y="1987179"/>
              <a:ext cx="446708" cy="334617"/>
              <a:chOff x="2822785" y="1265179"/>
              <a:chExt cx="930073" cy="696693"/>
            </a:xfrm>
          </p:grpSpPr>
          <p:sp>
            <p:nvSpPr>
              <p:cNvPr id="23" name="等腰三角形 22"/>
              <p:cNvSpPr/>
              <p:nvPr/>
            </p:nvSpPr>
            <p:spPr>
              <a:xfrm rot="18941696">
                <a:off x="2822785" y="1265179"/>
                <a:ext cx="266912" cy="230096"/>
              </a:xfrm>
              <a:prstGeom prst="triangle">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20F"/>
                  </a:solidFill>
                </a:endParaRPr>
              </a:p>
            </p:txBody>
          </p:sp>
          <p:sp>
            <p:nvSpPr>
              <p:cNvPr id="24" name="等腰三角形 23"/>
              <p:cNvSpPr/>
              <p:nvPr/>
            </p:nvSpPr>
            <p:spPr>
              <a:xfrm rot="9480000">
                <a:off x="3485946" y="1731776"/>
                <a:ext cx="266912" cy="230096"/>
              </a:xfrm>
              <a:prstGeom prst="triangle">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20F"/>
                  </a:solidFill>
                </a:endParaRPr>
              </a:p>
            </p:txBody>
          </p:sp>
        </p:grp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矩形 2"/>
          <p:cNvSpPr/>
          <p:nvPr/>
        </p:nvSpPr>
        <p:spPr>
          <a:xfrm>
            <a:off x="1556658" y="1117807"/>
            <a:ext cx="9078685" cy="4939814"/>
          </a:xfrm>
          <a:prstGeom prst="rect">
            <a:avLst/>
          </a:prstGeom>
        </p:spPr>
        <p:txBody>
          <a:bodyPr wrap="square">
            <a:spAutoFit/>
          </a:bodyPr>
          <a:lstStyle/>
          <a:p>
            <a:pPr>
              <a:lnSpc>
                <a:spcPct val="150000"/>
              </a:lnSpc>
            </a:pPr>
            <a:r>
              <a:rPr lang="zh-CN" altLang="en-US" sz="1400" b="1" dirty="0" smtClean="0">
                <a:solidFill>
                  <a:schemeClr val="accent1">
                    <a:lumMod val="40000"/>
                    <a:lumOff val="60000"/>
                  </a:schemeClr>
                </a:solidFill>
              </a:rPr>
              <a:t>五、过渡期内的海关监管问题</a:t>
            </a:r>
          </a:p>
          <a:p>
            <a:pPr>
              <a:lnSpc>
                <a:spcPct val="150000"/>
              </a:lnSpc>
            </a:pPr>
            <a:r>
              <a:rPr lang="zh-CN" altLang="en-US" sz="1400" dirty="0" smtClean="0">
                <a:solidFill>
                  <a:schemeClr val="accent4"/>
                </a:solidFill>
              </a:rPr>
              <a:t>　　（一）关于已设立手册的变更。</a:t>
            </a:r>
            <a:r>
              <a:rPr lang="en-US" altLang="zh-CN" sz="1400" dirty="0" smtClean="0">
                <a:solidFill>
                  <a:schemeClr val="accent4"/>
                </a:solidFill>
              </a:rPr>
              <a:t>2016</a:t>
            </a:r>
            <a:r>
              <a:rPr lang="zh-CN" altLang="en-US" sz="1400" dirty="0" smtClean="0">
                <a:solidFill>
                  <a:schemeClr val="accent4"/>
                </a:solidFill>
              </a:rPr>
              <a:t>年</a:t>
            </a:r>
            <a:r>
              <a:rPr lang="en-US" altLang="zh-CN" sz="1400" dirty="0" smtClean="0">
                <a:solidFill>
                  <a:schemeClr val="accent4"/>
                </a:solidFill>
              </a:rPr>
              <a:t>9</a:t>
            </a:r>
            <a:r>
              <a:rPr lang="zh-CN" altLang="en-US" sz="1400" dirty="0" smtClean="0">
                <a:solidFill>
                  <a:schemeClr val="accent4"/>
                </a:solidFill>
              </a:rPr>
              <a:t>月</a:t>
            </a:r>
            <a:r>
              <a:rPr lang="en-US" altLang="zh-CN" sz="1400" dirty="0" smtClean="0">
                <a:solidFill>
                  <a:schemeClr val="accent4"/>
                </a:solidFill>
              </a:rPr>
              <a:t>1</a:t>
            </a:r>
            <a:r>
              <a:rPr lang="zh-CN" altLang="en-US" sz="1400" dirty="0" smtClean="0">
                <a:solidFill>
                  <a:schemeClr val="accent4"/>
                </a:solidFill>
              </a:rPr>
              <a:t>日前已设立的加工贸易手册，可在手册有效期内继续执行。在过渡期内，涉及新增商品项且商品编码前</a:t>
            </a:r>
            <a:r>
              <a:rPr lang="en-US" altLang="zh-CN" sz="1400" dirty="0" smtClean="0">
                <a:solidFill>
                  <a:schemeClr val="accent4"/>
                </a:solidFill>
              </a:rPr>
              <a:t>4</a:t>
            </a:r>
            <a:r>
              <a:rPr lang="zh-CN" altLang="en-US" sz="1400" dirty="0" smtClean="0">
                <a:solidFill>
                  <a:schemeClr val="accent4"/>
                </a:solidFill>
              </a:rPr>
              <a:t>位发生变化的，企业应向主管海关提交新版</a:t>
            </a:r>
            <a:r>
              <a:rPr lang="en-US" altLang="zh-CN" sz="1400" dirty="0" smtClean="0">
                <a:solidFill>
                  <a:schemeClr val="accent4"/>
                </a:solidFill>
              </a:rPr>
              <a:t>《</a:t>
            </a:r>
            <a:r>
              <a:rPr lang="zh-CN" altLang="en-US" sz="1400" dirty="0" smtClean="0">
                <a:solidFill>
                  <a:schemeClr val="accent4"/>
                </a:solidFill>
              </a:rPr>
              <a:t>生产能力证明</a:t>
            </a:r>
            <a:r>
              <a:rPr lang="en-US" altLang="zh-CN" sz="1400" dirty="0" smtClean="0">
                <a:solidFill>
                  <a:schemeClr val="accent4"/>
                </a:solidFill>
              </a:rPr>
              <a:t>》</a:t>
            </a:r>
            <a:r>
              <a:rPr lang="zh-CN" altLang="en-US" sz="1400" dirty="0" smtClean="0">
                <a:solidFill>
                  <a:schemeClr val="accent4"/>
                </a:solidFill>
              </a:rPr>
              <a:t>（即</a:t>
            </a:r>
            <a:r>
              <a:rPr lang="en-US" altLang="zh-CN" sz="1400" dirty="0" smtClean="0">
                <a:solidFill>
                  <a:schemeClr val="accent4"/>
                </a:solidFill>
              </a:rPr>
              <a:t>9</a:t>
            </a:r>
            <a:r>
              <a:rPr lang="zh-CN" altLang="en-US" sz="1400" dirty="0" smtClean="0">
                <a:solidFill>
                  <a:schemeClr val="accent4"/>
                </a:solidFill>
              </a:rPr>
              <a:t>月</a:t>
            </a:r>
            <a:r>
              <a:rPr lang="en-US" altLang="zh-CN" sz="1400" dirty="0" smtClean="0">
                <a:solidFill>
                  <a:schemeClr val="accent4"/>
                </a:solidFill>
              </a:rPr>
              <a:t>1</a:t>
            </a:r>
            <a:r>
              <a:rPr lang="zh-CN" altLang="en-US" sz="1400" dirty="0" smtClean="0">
                <a:solidFill>
                  <a:schemeClr val="accent4"/>
                </a:solidFill>
              </a:rPr>
              <a:t>日后商务主管部门出具的</a:t>
            </a:r>
            <a:r>
              <a:rPr lang="en-US" altLang="zh-CN" sz="1400" dirty="0" smtClean="0">
                <a:solidFill>
                  <a:schemeClr val="accent4"/>
                </a:solidFill>
              </a:rPr>
              <a:t>《</a:t>
            </a:r>
            <a:r>
              <a:rPr lang="zh-CN" altLang="en-US" sz="1400" dirty="0" smtClean="0">
                <a:solidFill>
                  <a:schemeClr val="accent4"/>
                </a:solidFill>
              </a:rPr>
              <a:t>生产能力证明</a:t>
            </a:r>
            <a:r>
              <a:rPr lang="en-US" altLang="zh-CN" sz="1400" dirty="0" smtClean="0">
                <a:solidFill>
                  <a:schemeClr val="accent4"/>
                </a:solidFill>
              </a:rPr>
              <a:t>》</a:t>
            </a:r>
            <a:r>
              <a:rPr lang="zh-CN" altLang="en-US" sz="1400" dirty="0" smtClean="0">
                <a:solidFill>
                  <a:schemeClr val="accent4"/>
                </a:solidFill>
              </a:rPr>
              <a:t>）或有效期内的旧版</a:t>
            </a:r>
            <a:r>
              <a:rPr lang="en-US" altLang="zh-CN" sz="1400" dirty="0" smtClean="0">
                <a:solidFill>
                  <a:schemeClr val="accent4"/>
                </a:solidFill>
              </a:rPr>
              <a:t>《</a:t>
            </a:r>
            <a:r>
              <a:rPr lang="zh-CN" altLang="en-US" sz="1400" dirty="0" smtClean="0">
                <a:solidFill>
                  <a:schemeClr val="accent4"/>
                </a:solidFill>
              </a:rPr>
              <a:t>生产能力证明</a:t>
            </a:r>
            <a:r>
              <a:rPr lang="en-US" altLang="zh-CN" sz="1400" dirty="0" smtClean="0">
                <a:solidFill>
                  <a:schemeClr val="accent4"/>
                </a:solidFill>
              </a:rPr>
              <a:t>》</a:t>
            </a:r>
            <a:r>
              <a:rPr lang="zh-CN" altLang="en-US" sz="1400" dirty="0" smtClean="0">
                <a:solidFill>
                  <a:schemeClr val="accent4"/>
                </a:solidFill>
              </a:rPr>
              <a:t>（即</a:t>
            </a:r>
            <a:r>
              <a:rPr lang="en-US" altLang="zh-CN" sz="1400" dirty="0" smtClean="0">
                <a:solidFill>
                  <a:schemeClr val="accent4"/>
                </a:solidFill>
              </a:rPr>
              <a:t>9</a:t>
            </a:r>
            <a:r>
              <a:rPr lang="zh-CN" altLang="en-US" sz="1400" dirty="0" smtClean="0">
                <a:solidFill>
                  <a:schemeClr val="accent4"/>
                </a:solidFill>
              </a:rPr>
              <a:t>月</a:t>
            </a:r>
            <a:r>
              <a:rPr lang="en-US" altLang="zh-CN" sz="1400" dirty="0" smtClean="0">
                <a:solidFill>
                  <a:schemeClr val="accent4"/>
                </a:solidFill>
              </a:rPr>
              <a:t>1</a:t>
            </a:r>
            <a:r>
              <a:rPr lang="zh-CN" altLang="en-US" sz="1400" dirty="0" smtClean="0">
                <a:solidFill>
                  <a:schemeClr val="accent4"/>
                </a:solidFill>
              </a:rPr>
              <a:t>日前商务主管部门出具的</a:t>
            </a:r>
            <a:r>
              <a:rPr lang="en-US" altLang="zh-CN" sz="1400" dirty="0" smtClean="0">
                <a:solidFill>
                  <a:schemeClr val="accent4"/>
                </a:solidFill>
              </a:rPr>
              <a:t>《</a:t>
            </a:r>
            <a:r>
              <a:rPr lang="zh-CN" altLang="en-US" sz="1400" dirty="0" smtClean="0">
                <a:solidFill>
                  <a:schemeClr val="accent4"/>
                </a:solidFill>
              </a:rPr>
              <a:t>生产能力证明</a:t>
            </a:r>
            <a:r>
              <a:rPr lang="en-US" altLang="zh-CN" sz="1400" dirty="0" smtClean="0">
                <a:solidFill>
                  <a:schemeClr val="accent4"/>
                </a:solidFill>
              </a:rPr>
              <a:t>》</a:t>
            </a:r>
            <a:r>
              <a:rPr lang="zh-CN" altLang="en-US" sz="1400" dirty="0" smtClean="0">
                <a:solidFill>
                  <a:schemeClr val="accent4"/>
                </a:solidFill>
              </a:rPr>
              <a:t>），旧版</a:t>
            </a:r>
            <a:r>
              <a:rPr lang="en-US" altLang="zh-CN" sz="1400" dirty="0" smtClean="0">
                <a:solidFill>
                  <a:schemeClr val="accent4"/>
                </a:solidFill>
              </a:rPr>
              <a:t>《</a:t>
            </a:r>
            <a:r>
              <a:rPr lang="zh-CN" altLang="en-US" sz="1400" dirty="0" smtClean="0">
                <a:solidFill>
                  <a:schemeClr val="accent4"/>
                </a:solidFill>
              </a:rPr>
              <a:t>生产能力证明</a:t>
            </a:r>
            <a:r>
              <a:rPr lang="en-US" altLang="zh-CN" sz="1400" dirty="0" smtClean="0">
                <a:solidFill>
                  <a:schemeClr val="accent4"/>
                </a:solidFill>
              </a:rPr>
              <a:t>》</a:t>
            </a:r>
            <a:r>
              <a:rPr lang="zh-CN" altLang="en-US" sz="1400" dirty="0" smtClean="0">
                <a:solidFill>
                  <a:schemeClr val="accent4"/>
                </a:solidFill>
              </a:rPr>
              <a:t>应随附商务主管部门出具的包含商品编码前</a:t>
            </a:r>
            <a:r>
              <a:rPr lang="en-US" altLang="zh-CN" sz="1400" dirty="0" smtClean="0">
                <a:solidFill>
                  <a:schemeClr val="accent4"/>
                </a:solidFill>
              </a:rPr>
              <a:t>4</a:t>
            </a:r>
            <a:r>
              <a:rPr lang="zh-CN" altLang="en-US" sz="1400" dirty="0" smtClean="0">
                <a:solidFill>
                  <a:schemeClr val="accent4"/>
                </a:solidFill>
              </a:rPr>
              <a:t>位的商品清单；涉及其他内容发生变更的，企业可凭有效的旧版</a:t>
            </a:r>
            <a:r>
              <a:rPr lang="en-US" altLang="zh-CN" sz="1400" dirty="0" smtClean="0">
                <a:solidFill>
                  <a:schemeClr val="accent4"/>
                </a:solidFill>
              </a:rPr>
              <a:t>《</a:t>
            </a:r>
            <a:r>
              <a:rPr lang="zh-CN" altLang="en-US" sz="1400" dirty="0" smtClean="0">
                <a:solidFill>
                  <a:schemeClr val="accent4"/>
                </a:solidFill>
              </a:rPr>
              <a:t>生产能力证明</a:t>
            </a:r>
            <a:r>
              <a:rPr lang="en-US" altLang="zh-CN" sz="1400" dirty="0" smtClean="0">
                <a:solidFill>
                  <a:schemeClr val="accent4"/>
                </a:solidFill>
              </a:rPr>
              <a:t>》</a:t>
            </a:r>
            <a:r>
              <a:rPr lang="zh-CN" altLang="en-US" sz="1400" dirty="0" smtClean="0">
                <a:solidFill>
                  <a:schemeClr val="accent4"/>
                </a:solidFill>
              </a:rPr>
              <a:t>向主管海关办理手册变更手续。</a:t>
            </a:r>
          </a:p>
          <a:p>
            <a:pPr>
              <a:lnSpc>
                <a:spcPct val="150000"/>
              </a:lnSpc>
            </a:pPr>
            <a:r>
              <a:rPr lang="zh-CN" altLang="en-US" sz="1400" dirty="0" smtClean="0">
                <a:solidFill>
                  <a:schemeClr val="accent4"/>
                </a:solidFill>
              </a:rPr>
              <a:t>　　（二）关于新设立手册。</a:t>
            </a:r>
            <a:r>
              <a:rPr lang="en-US" altLang="zh-CN" sz="1400" dirty="0" smtClean="0">
                <a:solidFill>
                  <a:schemeClr val="accent4"/>
                </a:solidFill>
              </a:rPr>
              <a:t>2016</a:t>
            </a:r>
            <a:r>
              <a:rPr lang="zh-CN" altLang="en-US" sz="1400" dirty="0" smtClean="0">
                <a:solidFill>
                  <a:schemeClr val="accent4"/>
                </a:solidFill>
              </a:rPr>
              <a:t>年</a:t>
            </a:r>
            <a:r>
              <a:rPr lang="en-US" altLang="zh-CN" sz="1400" dirty="0" smtClean="0">
                <a:solidFill>
                  <a:schemeClr val="accent4"/>
                </a:solidFill>
              </a:rPr>
              <a:t>9</a:t>
            </a:r>
            <a:r>
              <a:rPr lang="zh-CN" altLang="en-US" sz="1400" dirty="0" smtClean="0">
                <a:solidFill>
                  <a:schemeClr val="accent4"/>
                </a:solidFill>
              </a:rPr>
              <a:t>月</a:t>
            </a:r>
            <a:r>
              <a:rPr lang="en-US" altLang="zh-CN" sz="1400" dirty="0" smtClean="0">
                <a:solidFill>
                  <a:schemeClr val="accent4"/>
                </a:solidFill>
              </a:rPr>
              <a:t>1</a:t>
            </a:r>
            <a:r>
              <a:rPr lang="zh-CN" altLang="en-US" sz="1400" dirty="0" smtClean="0">
                <a:solidFill>
                  <a:schemeClr val="accent4"/>
                </a:solidFill>
              </a:rPr>
              <a:t>日后新设立手册的，企业应当提交新版</a:t>
            </a:r>
            <a:r>
              <a:rPr lang="en-US" altLang="zh-CN" sz="1400" dirty="0" smtClean="0">
                <a:solidFill>
                  <a:schemeClr val="accent4"/>
                </a:solidFill>
              </a:rPr>
              <a:t>《</a:t>
            </a:r>
            <a:r>
              <a:rPr lang="zh-CN" altLang="en-US" sz="1400" dirty="0" smtClean="0">
                <a:solidFill>
                  <a:schemeClr val="accent4"/>
                </a:solidFill>
              </a:rPr>
              <a:t>生产能力证明</a:t>
            </a:r>
            <a:r>
              <a:rPr lang="en-US" altLang="zh-CN" sz="1400" dirty="0" smtClean="0">
                <a:solidFill>
                  <a:schemeClr val="accent4"/>
                </a:solidFill>
              </a:rPr>
              <a:t>》</a:t>
            </a:r>
            <a:r>
              <a:rPr lang="zh-CN" altLang="en-US" sz="1400" dirty="0" smtClean="0">
                <a:solidFill>
                  <a:schemeClr val="accent4"/>
                </a:solidFill>
              </a:rPr>
              <a:t>。无法提交新版</a:t>
            </a:r>
            <a:r>
              <a:rPr lang="en-US" altLang="zh-CN" sz="1400" dirty="0" smtClean="0">
                <a:solidFill>
                  <a:schemeClr val="accent4"/>
                </a:solidFill>
              </a:rPr>
              <a:t>《</a:t>
            </a:r>
            <a:r>
              <a:rPr lang="zh-CN" altLang="en-US" sz="1400" dirty="0" smtClean="0">
                <a:solidFill>
                  <a:schemeClr val="accent4"/>
                </a:solidFill>
              </a:rPr>
              <a:t>生产能力证明</a:t>
            </a:r>
            <a:r>
              <a:rPr lang="en-US" altLang="zh-CN" sz="1400" dirty="0" smtClean="0">
                <a:solidFill>
                  <a:schemeClr val="accent4"/>
                </a:solidFill>
              </a:rPr>
              <a:t>》</a:t>
            </a:r>
            <a:r>
              <a:rPr lang="zh-CN" altLang="en-US" sz="1400" dirty="0" smtClean="0">
                <a:solidFill>
                  <a:schemeClr val="accent4"/>
                </a:solidFill>
              </a:rPr>
              <a:t>的，企业可在过渡期内凭有效的旧版</a:t>
            </a:r>
            <a:r>
              <a:rPr lang="en-US" altLang="zh-CN" sz="1400" dirty="0" smtClean="0">
                <a:solidFill>
                  <a:schemeClr val="accent4"/>
                </a:solidFill>
              </a:rPr>
              <a:t>《</a:t>
            </a:r>
            <a:r>
              <a:rPr lang="zh-CN" altLang="en-US" sz="1400" dirty="0" smtClean="0">
                <a:solidFill>
                  <a:schemeClr val="accent4"/>
                </a:solidFill>
              </a:rPr>
              <a:t>生产能力证明</a:t>
            </a:r>
            <a:r>
              <a:rPr lang="en-US" altLang="zh-CN" sz="1400" dirty="0" smtClean="0">
                <a:solidFill>
                  <a:schemeClr val="accent4"/>
                </a:solidFill>
              </a:rPr>
              <a:t>》</a:t>
            </a:r>
            <a:r>
              <a:rPr lang="zh-CN" altLang="en-US" sz="1400" dirty="0" smtClean="0">
                <a:solidFill>
                  <a:schemeClr val="accent4"/>
                </a:solidFill>
              </a:rPr>
              <a:t>随附商务主管部门出具的包含商品编码前</a:t>
            </a:r>
            <a:r>
              <a:rPr lang="en-US" altLang="zh-CN" sz="1400" dirty="0" smtClean="0">
                <a:solidFill>
                  <a:schemeClr val="accent4"/>
                </a:solidFill>
              </a:rPr>
              <a:t>4</a:t>
            </a:r>
            <a:r>
              <a:rPr lang="zh-CN" altLang="en-US" sz="1400" dirty="0" smtClean="0">
                <a:solidFill>
                  <a:schemeClr val="accent4"/>
                </a:solidFill>
              </a:rPr>
              <a:t>位的商品清单办理手册设立手续。</a:t>
            </a:r>
          </a:p>
          <a:p>
            <a:pPr>
              <a:lnSpc>
                <a:spcPct val="150000"/>
              </a:lnSpc>
            </a:pPr>
            <a:r>
              <a:rPr lang="zh-CN" altLang="en-US" sz="1400" dirty="0" smtClean="0">
                <a:solidFill>
                  <a:schemeClr val="accent4"/>
                </a:solidFill>
              </a:rPr>
              <a:t>　　电子账册过渡期内的设立（变更）手续参照上述要求办理。</a:t>
            </a:r>
          </a:p>
          <a:p>
            <a:pPr>
              <a:lnSpc>
                <a:spcPct val="150000"/>
              </a:lnSpc>
            </a:pPr>
            <a:r>
              <a:rPr lang="zh-CN" altLang="en-US" sz="1400" dirty="0" smtClean="0">
                <a:solidFill>
                  <a:schemeClr val="accent4"/>
                </a:solidFill>
              </a:rPr>
              <a:t>　　过渡期从</a:t>
            </a:r>
            <a:r>
              <a:rPr lang="en-US" altLang="zh-CN" sz="1400" dirty="0" smtClean="0">
                <a:solidFill>
                  <a:schemeClr val="accent4"/>
                </a:solidFill>
              </a:rPr>
              <a:t>2016</a:t>
            </a:r>
            <a:r>
              <a:rPr lang="zh-CN" altLang="en-US" sz="1400" dirty="0" smtClean="0">
                <a:solidFill>
                  <a:schemeClr val="accent4"/>
                </a:solidFill>
              </a:rPr>
              <a:t>年</a:t>
            </a:r>
            <a:r>
              <a:rPr lang="en-US" altLang="zh-CN" sz="1400" dirty="0" smtClean="0">
                <a:solidFill>
                  <a:schemeClr val="accent4"/>
                </a:solidFill>
              </a:rPr>
              <a:t>9</a:t>
            </a:r>
            <a:r>
              <a:rPr lang="zh-CN" altLang="en-US" sz="1400" dirty="0" smtClean="0">
                <a:solidFill>
                  <a:schemeClr val="accent4"/>
                </a:solidFill>
              </a:rPr>
              <a:t>月</a:t>
            </a:r>
            <a:r>
              <a:rPr lang="en-US" altLang="zh-CN" sz="1400" dirty="0" smtClean="0">
                <a:solidFill>
                  <a:schemeClr val="accent4"/>
                </a:solidFill>
              </a:rPr>
              <a:t>1</a:t>
            </a:r>
            <a:r>
              <a:rPr lang="zh-CN" altLang="en-US" sz="1400" dirty="0" smtClean="0">
                <a:solidFill>
                  <a:schemeClr val="accent4"/>
                </a:solidFill>
              </a:rPr>
              <a:t>日至</a:t>
            </a:r>
            <a:r>
              <a:rPr lang="en-US" altLang="zh-CN" sz="1400" dirty="0" smtClean="0">
                <a:solidFill>
                  <a:schemeClr val="accent4"/>
                </a:solidFill>
              </a:rPr>
              <a:t>2017</a:t>
            </a:r>
            <a:r>
              <a:rPr lang="zh-CN" altLang="en-US" sz="1400" dirty="0" smtClean="0">
                <a:solidFill>
                  <a:schemeClr val="accent4"/>
                </a:solidFill>
              </a:rPr>
              <a:t>年</a:t>
            </a:r>
            <a:r>
              <a:rPr lang="en-US" altLang="zh-CN" sz="1400" dirty="0" smtClean="0">
                <a:solidFill>
                  <a:schemeClr val="accent4"/>
                </a:solidFill>
              </a:rPr>
              <a:t>8</a:t>
            </a:r>
            <a:r>
              <a:rPr lang="zh-CN" altLang="en-US" sz="1400" dirty="0" smtClean="0">
                <a:solidFill>
                  <a:schemeClr val="accent4"/>
                </a:solidFill>
              </a:rPr>
              <a:t>月</a:t>
            </a:r>
            <a:r>
              <a:rPr lang="en-US" altLang="zh-CN" sz="1400" dirty="0" smtClean="0">
                <a:solidFill>
                  <a:schemeClr val="accent4"/>
                </a:solidFill>
              </a:rPr>
              <a:t>31</a:t>
            </a:r>
            <a:r>
              <a:rPr lang="zh-CN" altLang="en-US" sz="1400" dirty="0" smtClean="0">
                <a:solidFill>
                  <a:schemeClr val="accent4"/>
                </a:solidFill>
              </a:rPr>
              <a:t>日。</a:t>
            </a:r>
          </a:p>
          <a:p>
            <a:pPr>
              <a:lnSpc>
                <a:spcPct val="150000"/>
              </a:lnSpc>
            </a:pPr>
            <a:r>
              <a:rPr lang="zh-CN" altLang="en-US" sz="1400" dirty="0" smtClean="0">
                <a:solidFill>
                  <a:schemeClr val="accent4"/>
                </a:solidFill>
              </a:rPr>
              <a:t>　　特此公告。</a:t>
            </a:r>
          </a:p>
          <a:p>
            <a:pPr>
              <a:lnSpc>
                <a:spcPct val="150000"/>
              </a:lnSpc>
            </a:pPr>
            <a:endParaRPr lang="zh-CN" altLang="en-US" sz="1400" dirty="0" smtClean="0">
              <a:solidFill>
                <a:schemeClr val="accent4"/>
              </a:solidFill>
            </a:endParaRPr>
          </a:p>
          <a:p>
            <a:pPr algn="r">
              <a:lnSpc>
                <a:spcPct val="150000"/>
              </a:lnSpc>
            </a:pPr>
            <a:r>
              <a:rPr lang="zh-CN" altLang="en-US" sz="1400" dirty="0" smtClean="0">
                <a:solidFill>
                  <a:schemeClr val="accent4"/>
                </a:solidFill>
              </a:rPr>
              <a:t>　　海关总署</a:t>
            </a:r>
          </a:p>
          <a:p>
            <a:pPr algn="r">
              <a:lnSpc>
                <a:spcPct val="150000"/>
              </a:lnSpc>
            </a:pPr>
            <a:r>
              <a:rPr lang="zh-CN" altLang="en-US" sz="1400" dirty="0" smtClean="0">
                <a:solidFill>
                  <a:schemeClr val="accent4"/>
                </a:solidFill>
              </a:rPr>
              <a:t>　　</a:t>
            </a:r>
            <a:r>
              <a:rPr lang="en-US" altLang="zh-CN" sz="1400" dirty="0" smtClean="0">
                <a:solidFill>
                  <a:schemeClr val="accent4"/>
                </a:solidFill>
              </a:rPr>
              <a:t>2016</a:t>
            </a:r>
            <a:r>
              <a:rPr lang="zh-CN" altLang="en-US" sz="1400" dirty="0" smtClean="0">
                <a:solidFill>
                  <a:schemeClr val="accent4"/>
                </a:solidFill>
              </a:rPr>
              <a:t>年</a:t>
            </a:r>
            <a:r>
              <a:rPr lang="en-US" altLang="zh-CN" sz="1400" dirty="0" smtClean="0">
                <a:solidFill>
                  <a:schemeClr val="accent4"/>
                </a:solidFill>
              </a:rPr>
              <a:t>9</a:t>
            </a:r>
            <a:r>
              <a:rPr lang="zh-CN" altLang="en-US" sz="1400" dirty="0" smtClean="0">
                <a:solidFill>
                  <a:schemeClr val="accent4"/>
                </a:solidFill>
              </a:rPr>
              <a:t>月</a:t>
            </a:r>
            <a:r>
              <a:rPr lang="en-US" altLang="zh-CN" sz="1400" dirty="0" smtClean="0">
                <a:solidFill>
                  <a:schemeClr val="accent4"/>
                </a:solidFill>
              </a:rPr>
              <a:t>18</a:t>
            </a:r>
            <a:r>
              <a:rPr lang="zh-CN" altLang="en-US" sz="1400" dirty="0" smtClean="0">
                <a:solidFill>
                  <a:schemeClr val="accent4"/>
                </a:solidFill>
              </a:rPr>
              <a:t>日</a:t>
            </a:r>
            <a:endParaRPr lang="zh-CN" altLang="en-US" sz="1400" dirty="0">
              <a:solidFill>
                <a:schemeClr val="accent4"/>
              </a:solidFill>
            </a:endParaRPr>
          </a:p>
        </p:txBody>
      </p:sp>
      <p:grpSp>
        <p:nvGrpSpPr>
          <p:cNvPr id="4" name="组合 3"/>
          <p:cNvGrpSpPr/>
          <p:nvPr/>
        </p:nvGrpSpPr>
        <p:grpSpPr>
          <a:xfrm rot="20843897">
            <a:off x="429521" y="4618784"/>
            <a:ext cx="3097450" cy="2152130"/>
            <a:chOff x="912737" y="565770"/>
            <a:chExt cx="3097450" cy="2152130"/>
          </a:xfrm>
        </p:grpSpPr>
        <p:sp>
          <p:nvSpPr>
            <p:cNvPr id="5" name="等腰三角形 4"/>
            <p:cNvSpPr/>
            <p:nvPr/>
          </p:nvSpPr>
          <p:spPr>
            <a:xfrm rot="18941696">
              <a:off x="2822785" y="2021207"/>
              <a:ext cx="266912" cy="230096"/>
            </a:xfrm>
            <a:prstGeom prst="triangle">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20F"/>
                </a:solidFill>
              </a:endParaRPr>
            </a:p>
          </p:txBody>
        </p:sp>
        <p:sp>
          <p:nvSpPr>
            <p:cNvPr id="6" name="等腰三角形 5"/>
            <p:cNvSpPr/>
            <p:nvPr/>
          </p:nvSpPr>
          <p:spPr>
            <a:xfrm rot="3678182">
              <a:off x="2802171" y="1181956"/>
              <a:ext cx="397226" cy="342435"/>
            </a:xfrm>
            <a:prstGeom prst="triangl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20F"/>
                </a:solidFill>
              </a:endParaRPr>
            </a:p>
          </p:txBody>
        </p:sp>
        <p:sp>
          <p:nvSpPr>
            <p:cNvPr id="7" name="等腰三角形 6"/>
            <p:cNvSpPr/>
            <p:nvPr/>
          </p:nvSpPr>
          <p:spPr>
            <a:xfrm rot="9480000">
              <a:off x="3485946" y="2487804"/>
              <a:ext cx="266912" cy="230096"/>
            </a:xfrm>
            <a:prstGeom prst="triangle">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20F"/>
                </a:solidFill>
              </a:endParaRPr>
            </a:p>
          </p:txBody>
        </p:sp>
        <p:sp>
          <p:nvSpPr>
            <p:cNvPr id="8" name="等腰三角形 7"/>
            <p:cNvSpPr/>
            <p:nvPr/>
          </p:nvSpPr>
          <p:spPr>
            <a:xfrm rot="1020767">
              <a:off x="1218249" y="749218"/>
              <a:ext cx="945160" cy="814792"/>
            </a:xfrm>
            <a:prstGeom prst="triangl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20F"/>
                </a:solidFill>
              </a:endParaRPr>
            </a:p>
          </p:txBody>
        </p:sp>
        <p:sp>
          <p:nvSpPr>
            <p:cNvPr id="9" name="等腰三角形 8"/>
            <p:cNvSpPr/>
            <p:nvPr/>
          </p:nvSpPr>
          <p:spPr>
            <a:xfrm rot="1020767">
              <a:off x="1105528" y="607668"/>
              <a:ext cx="1175902" cy="1013706"/>
            </a:xfrm>
            <a:prstGeom prst="triangle">
              <a:avLst/>
            </a:prstGeom>
            <a:noFill/>
            <a:ln>
              <a:solidFill>
                <a:srgbClr val="FFC2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20F"/>
                </a:solidFill>
              </a:endParaRPr>
            </a:p>
          </p:txBody>
        </p:sp>
        <p:sp>
          <p:nvSpPr>
            <p:cNvPr id="10" name="椭圆 9"/>
            <p:cNvSpPr/>
            <p:nvPr/>
          </p:nvSpPr>
          <p:spPr>
            <a:xfrm rot="18818926">
              <a:off x="912737" y="1383941"/>
              <a:ext cx="114845" cy="114845"/>
            </a:xfrm>
            <a:prstGeom prst="ellips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rot="18818926">
              <a:off x="1788997" y="565770"/>
              <a:ext cx="114845" cy="114845"/>
            </a:xfrm>
            <a:prstGeom prst="ellips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rot="18818926">
              <a:off x="2041044" y="1708216"/>
              <a:ext cx="114845" cy="114845"/>
            </a:xfrm>
            <a:prstGeom prst="ellips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rot="8977127">
              <a:off x="3563479" y="1987179"/>
              <a:ext cx="446708" cy="334617"/>
              <a:chOff x="2822785" y="1265179"/>
              <a:chExt cx="930073" cy="696693"/>
            </a:xfrm>
          </p:grpSpPr>
          <p:sp>
            <p:nvSpPr>
              <p:cNvPr id="14" name="等腰三角形 13"/>
              <p:cNvSpPr/>
              <p:nvPr/>
            </p:nvSpPr>
            <p:spPr>
              <a:xfrm rot="18941696">
                <a:off x="2822785" y="1265179"/>
                <a:ext cx="266912" cy="230096"/>
              </a:xfrm>
              <a:prstGeom prst="triangle">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20F"/>
                  </a:solidFill>
                </a:endParaRPr>
              </a:p>
            </p:txBody>
          </p:sp>
          <p:sp>
            <p:nvSpPr>
              <p:cNvPr id="15" name="等腰三角形 14"/>
              <p:cNvSpPr/>
              <p:nvPr/>
            </p:nvSpPr>
            <p:spPr>
              <a:xfrm rot="9480000">
                <a:off x="3485946" y="1731776"/>
                <a:ext cx="266912" cy="230096"/>
              </a:xfrm>
              <a:prstGeom prst="triangle">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20F"/>
                  </a:solidFill>
                </a:endParaRPr>
              </a:p>
            </p:txBody>
          </p:sp>
        </p:grpSp>
      </p:gr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12" name="图文框 11"/>
          <p:cNvSpPr/>
          <p:nvPr/>
        </p:nvSpPr>
        <p:spPr>
          <a:xfrm>
            <a:off x="4120243" y="1012379"/>
            <a:ext cx="3951514" cy="685800"/>
          </a:xfrm>
          <a:prstGeom prst="frame">
            <a:avLst/>
          </a:prstGeom>
          <a:solidFill>
            <a:schemeClr val="accent4"/>
          </a:solidFill>
          <a:effectLst>
            <a:softEdge rad="31750"/>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dirty="0">
              <a:solidFill>
                <a:schemeClr val="accent4"/>
              </a:solidFill>
            </a:endParaRPr>
          </a:p>
        </p:txBody>
      </p:sp>
      <p:sp>
        <p:nvSpPr>
          <p:cNvPr id="13" name="TextBox 12"/>
          <p:cNvSpPr txBox="1"/>
          <p:nvPr/>
        </p:nvSpPr>
        <p:spPr>
          <a:xfrm>
            <a:off x="4713517" y="1121237"/>
            <a:ext cx="2895601" cy="461665"/>
          </a:xfrm>
          <a:prstGeom prst="rect">
            <a:avLst/>
          </a:prstGeom>
          <a:noFill/>
        </p:spPr>
        <p:txBody>
          <a:bodyPr wrap="square" rtlCol="0">
            <a:spAutoFit/>
          </a:bodyPr>
          <a:lstStyle/>
          <a:p>
            <a:r>
              <a:rPr lang="zh-CN" altLang="en-US" sz="2400" b="1" dirty="0" smtClean="0">
                <a:solidFill>
                  <a:schemeClr val="accent4"/>
                </a:solidFill>
              </a:rPr>
              <a:t>图说汇总征税（上）</a:t>
            </a:r>
            <a:endParaRPr lang="zh-CN" altLang="en-US" sz="2400" b="1" dirty="0">
              <a:solidFill>
                <a:schemeClr val="accent4"/>
              </a:solidFill>
            </a:endParaRPr>
          </a:p>
        </p:txBody>
      </p:sp>
      <p:sp>
        <p:nvSpPr>
          <p:cNvPr id="14" name="椭圆 13"/>
          <p:cNvSpPr/>
          <p:nvPr/>
        </p:nvSpPr>
        <p:spPr>
          <a:xfrm>
            <a:off x="10984601" y="623193"/>
            <a:ext cx="688975" cy="688975"/>
          </a:xfrm>
          <a:prstGeom prst="ellipse">
            <a:avLst/>
          </a:prstGeom>
          <a:solidFill>
            <a:srgbClr val="E5B70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08000" tIns="0" rIns="0" bIns="0" anchor="ctr">
            <a:normAutofit/>
          </a:bodyPr>
          <a:lstStyle/>
          <a:p>
            <a:pPr algn="ctr">
              <a:defRPr/>
            </a:pPr>
            <a:r>
              <a:rPr lang="en-US" altLang="zh-CN" sz="2400" dirty="0" smtClean="0">
                <a:solidFill>
                  <a:srgbClr val="282728"/>
                </a:solidFill>
                <a:latin typeface="微软雅黑" panose="020B0503020204020204" pitchFamily="34" charset="-122"/>
                <a:ea typeface="微软雅黑" panose="020B0503020204020204" pitchFamily="34" charset="-122"/>
              </a:rPr>
              <a:t>02</a:t>
            </a:r>
            <a:endParaRPr lang="zh-CN" altLang="en-US" sz="2400" dirty="0">
              <a:solidFill>
                <a:srgbClr val="282728"/>
              </a:solidFill>
              <a:latin typeface="微软雅黑" panose="020B0503020204020204" pitchFamily="34" charset="-122"/>
              <a:ea typeface="微软雅黑" panose="020B0503020204020204" pitchFamily="34" charset="-122"/>
            </a:endParaRPr>
          </a:p>
        </p:txBody>
      </p:sp>
      <p:sp>
        <p:nvSpPr>
          <p:cNvPr id="15" name="椭圆 14"/>
          <p:cNvSpPr/>
          <p:nvPr/>
        </p:nvSpPr>
        <p:spPr>
          <a:xfrm>
            <a:off x="10886176" y="821630"/>
            <a:ext cx="288925" cy="290512"/>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16" name="椭圆 15"/>
          <p:cNvSpPr/>
          <p:nvPr/>
        </p:nvSpPr>
        <p:spPr>
          <a:xfrm>
            <a:off x="10911576" y="670818"/>
            <a:ext cx="168275" cy="168275"/>
          </a:xfrm>
          <a:prstGeom prst="ellipse">
            <a:avLst/>
          </a:prstGeom>
          <a:solidFill>
            <a:schemeClr val="bg1">
              <a:lumMod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pic>
        <p:nvPicPr>
          <p:cNvPr id="17" name="图片 16" descr="1.png"/>
          <p:cNvPicPr>
            <a:picLocks noChangeAspect="1"/>
          </p:cNvPicPr>
          <p:nvPr/>
        </p:nvPicPr>
        <p:blipFill>
          <a:blip r:embed="rId3" cstate="print"/>
          <a:stretch>
            <a:fillRect/>
          </a:stretch>
        </p:blipFill>
        <p:spPr>
          <a:xfrm>
            <a:off x="2507699" y="1928746"/>
            <a:ext cx="7235016" cy="4297882"/>
          </a:xfrm>
          <a:prstGeom prst="rect">
            <a:avLst/>
          </a:prstGeom>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pic>
        <p:nvPicPr>
          <p:cNvPr id="4" name="图片 3" descr="2.png"/>
          <p:cNvPicPr>
            <a:picLocks noChangeAspect="1"/>
          </p:cNvPicPr>
          <p:nvPr/>
        </p:nvPicPr>
        <p:blipFill>
          <a:blip r:embed="rId3" cstate="print"/>
          <a:stretch>
            <a:fillRect/>
          </a:stretch>
        </p:blipFill>
        <p:spPr>
          <a:xfrm>
            <a:off x="2558143" y="295548"/>
            <a:ext cx="7195457" cy="6431820"/>
          </a:xfrm>
          <a:prstGeom prst="rect">
            <a:avLst/>
          </a:prstGeom>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pic>
        <p:nvPicPr>
          <p:cNvPr id="4" name="图片 3" descr="3.png"/>
          <p:cNvPicPr>
            <a:picLocks noChangeAspect="1"/>
          </p:cNvPicPr>
          <p:nvPr/>
        </p:nvPicPr>
        <p:blipFill>
          <a:blip r:embed="rId3" cstate="print"/>
          <a:stretch>
            <a:fillRect/>
          </a:stretch>
        </p:blipFill>
        <p:spPr>
          <a:xfrm>
            <a:off x="2645229" y="572958"/>
            <a:ext cx="6948556" cy="1321155"/>
          </a:xfrm>
          <a:prstGeom prst="rect">
            <a:avLst/>
          </a:prstGeom>
        </p:spPr>
      </p:pic>
      <p:pic>
        <p:nvPicPr>
          <p:cNvPr id="6" name="图片 5" descr="5.png"/>
          <p:cNvPicPr>
            <a:picLocks noChangeAspect="1"/>
          </p:cNvPicPr>
          <p:nvPr/>
        </p:nvPicPr>
        <p:blipFill>
          <a:blip r:embed="rId4" cstate="print"/>
          <a:stretch>
            <a:fillRect/>
          </a:stretch>
        </p:blipFill>
        <p:spPr>
          <a:xfrm>
            <a:off x="2551361" y="2882401"/>
            <a:ext cx="1596098" cy="902506"/>
          </a:xfrm>
          <a:prstGeom prst="rect">
            <a:avLst/>
          </a:prstGeom>
        </p:spPr>
      </p:pic>
      <p:pic>
        <p:nvPicPr>
          <p:cNvPr id="7" name="图片 6" descr="6.png"/>
          <p:cNvPicPr>
            <a:picLocks noChangeAspect="1"/>
          </p:cNvPicPr>
          <p:nvPr/>
        </p:nvPicPr>
        <p:blipFill>
          <a:blip r:embed="rId5" cstate="print"/>
          <a:stretch>
            <a:fillRect/>
          </a:stretch>
        </p:blipFill>
        <p:spPr>
          <a:xfrm>
            <a:off x="8916114" y="4627148"/>
            <a:ext cx="804828" cy="858484"/>
          </a:xfrm>
          <a:prstGeom prst="rect">
            <a:avLst/>
          </a:prstGeom>
        </p:spPr>
      </p:pic>
      <p:pic>
        <p:nvPicPr>
          <p:cNvPr id="8" name="图片 7" descr="7.png"/>
          <p:cNvPicPr>
            <a:picLocks noChangeAspect="1"/>
          </p:cNvPicPr>
          <p:nvPr/>
        </p:nvPicPr>
        <p:blipFill>
          <a:blip r:embed="rId6" cstate="print"/>
          <a:stretch>
            <a:fillRect/>
          </a:stretch>
        </p:blipFill>
        <p:spPr>
          <a:xfrm>
            <a:off x="7051346" y="4652933"/>
            <a:ext cx="753711" cy="806914"/>
          </a:xfrm>
          <a:prstGeom prst="rect">
            <a:avLst/>
          </a:prstGeom>
        </p:spPr>
      </p:pic>
      <p:pic>
        <p:nvPicPr>
          <p:cNvPr id="9" name="图片 8" descr="8.png"/>
          <p:cNvPicPr>
            <a:picLocks noChangeAspect="1"/>
          </p:cNvPicPr>
          <p:nvPr/>
        </p:nvPicPr>
        <p:blipFill>
          <a:blip r:embed="rId7" cstate="print"/>
          <a:stretch>
            <a:fillRect/>
          </a:stretch>
        </p:blipFill>
        <p:spPr>
          <a:xfrm>
            <a:off x="5509527" y="2541360"/>
            <a:ext cx="510284" cy="652030"/>
          </a:xfrm>
          <a:prstGeom prst="rect">
            <a:avLst/>
          </a:prstGeom>
        </p:spPr>
      </p:pic>
      <p:pic>
        <p:nvPicPr>
          <p:cNvPr id="10" name="图片 9" descr="9.png"/>
          <p:cNvPicPr>
            <a:picLocks noChangeAspect="1"/>
          </p:cNvPicPr>
          <p:nvPr/>
        </p:nvPicPr>
        <p:blipFill>
          <a:blip r:embed="rId8" cstate="print"/>
          <a:stretch>
            <a:fillRect/>
          </a:stretch>
        </p:blipFill>
        <p:spPr>
          <a:xfrm>
            <a:off x="8810023" y="2274078"/>
            <a:ext cx="529919" cy="696880"/>
          </a:xfrm>
          <a:prstGeom prst="rect">
            <a:avLst/>
          </a:prstGeom>
        </p:spPr>
      </p:pic>
      <p:pic>
        <p:nvPicPr>
          <p:cNvPr id="11" name="图片 10" descr="10.png"/>
          <p:cNvPicPr>
            <a:picLocks noChangeAspect="1"/>
          </p:cNvPicPr>
          <p:nvPr/>
        </p:nvPicPr>
        <p:blipFill>
          <a:blip r:embed="rId9" cstate="print"/>
          <a:stretch>
            <a:fillRect/>
          </a:stretch>
        </p:blipFill>
        <p:spPr>
          <a:xfrm>
            <a:off x="10330542" y="4646714"/>
            <a:ext cx="1338943" cy="819353"/>
          </a:xfrm>
          <a:prstGeom prst="rect">
            <a:avLst/>
          </a:prstGeom>
        </p:spPr>
      </p:pic>
      <p:pic>
        <p:nvPicPr>
          <p:cNvPr id="14" name="图片 13" descr="4.png"/>
          <p:cNvPicPr>
            <a:picLocks noChangeAspect="1"/>
          </p:cNvPicPr>
          <p:nvPr/>
        </p:nvPicPr>
        <p:blipFill>
          <a:blip r:embed="rId10" cstate="print"/>
          <a:stretch>
            <a:fillRect/>
          </a:stretch>
        </p:blipFill>
        <p:spPr>
          <a:xfrm>
            <a:off x="606109" y="2796821"/>
            <a:ext cx="1571035" cy="1160009"/>
          </a:xfrm>
          <a:prstGeom prst="rect">
            <a:avLst/>
          </a:prstGeom>
        </p:spPr>
      </p:pic>
      <p:pic>
        <p:nvPicPr>
          <p:cNvPr id="15" name="图片 14" descr="6.png"/>
          <p:cNvPicPr>
            <a:picLocks noChangeAspect="1"/>
          </p:cNvPicPr>
          <p:nvPr/>
        </p:nvPicPr>
        <p:blipFill>
          <a:blip r:embed="rId5" cstate="print"/>
          <a:stretch>
            <a:fillRect/>
          </a:stretch>
        </p:blipFill>
        <p:spPr>
          <a:xfrm>
            <a:off x="5095227" y="4603924"/>
            <a:ext cx="848373" cy="904932"/>
          </a:xfrm>
          <a:prstGeom prst="rect">
            <a:avLst/>
          </a:prstGeom>
        </p:spPr>
      </p:pic>
      <p:sp>
        <p:nvSpPr>
          <p:cNvPr id="16" name="右箭头 15"/>
          <p:cNvSpPr/>
          <p:nvPr/>
        </p:nvSpPr>
        <p:spPr>
          <a:xfrm>
            <a:off x="1883228" y="4245429"/>
            <a:ext cx="631371" cy="14151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右箭头 16"/>
          <p:cNvSpPr/>
          <p:nvPr/>
        </p:nvSpPr>
        <p:spPr>
          <a:xfrm rot="19384814">
            <a:off x="7968345" y="3864429"/>
            <a:ext cx="631371" cy="14151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右箭头 17"/>
          <p:cNvSpPr/>
          <p:nvPr/>
        </p:nvSpPr>
        <p:spPr>
          <a:xfrm rot="2560208">
            <a:off x="6574970" y="3766459"/>
            <a:ext cx="631371" cy="14151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右箭头 18"/>
          <p:cNvSpPr/>
          <p:nvPr/>
        </p:nvSpPr>
        <p:spPr>
          <a:xfrm>
            <a:off x="4245429" y="4245429"/>
            <a:ext cx="631371" cy="14151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右箭头 19"/>
          <p:cNvSpPr/>
          <p:nvPr/>
        </p:nvSpPr>
        <p:spPr>
          <a:xfrm>
            <a:off x="6193971" y="4234544"/>
            <a:ext cx="631371" cy="14151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右箭头 20"/>
          <p:cNvSpPr/>
          <p:nvPr/>
        </p:nvSpPr>
        <p:spPr>
          <a:xfrm>
            <a:off x="8022772" y="4234543"/>
            <a:ext cx="631371" cy="14151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右箭头 21"/>
          <p:cNvSpPr/>
          <p:nvPr/>
        </p:nvSpPr>
        <p:spPr>
          <a:xfrm rot="19269554">
            <a:off x="4386943" y="3755570"/>
            <a:ext cx="631371" cy="14151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22"/>
          <p:cNvSpPr txBox="1"/>
          <p:nvPr/>
        </p:nvSpPr>
        <p:spPr>
          <a:xfrm>
            <a:off x="968829" y="4191002"/>
            <a:ext cx="762000" cy="307777"/>
          </a:xfrm>
          <a:prstGeom prst="rect">
            <a:avLst/>
          </a:prstGeom>
          <a:noFill/>
        </p:spPr>
        <p:txBody>
          <a:bodyPr wrap="square" rtlCol="0">
            <a:spAutoFit/>
          </a:bodyPr>
          <a:lstStyle/>
          <a:p>
            <a:r>
              <a:rPr lang="zh-CN" altLang="en-US" sz="1400" b="1" dirty="0" smtClean="0">
                <a:solidFill>
                  <a:schemeClr val="accent4"/>
                </a:solidFill>
              </a:rPr>
              <a:t>预录入</a:t>
            </a:r>
            <a:endParaRPr lang="zh-CN" altLang="en-US" sz="1400" b="1" dirty="0">
              <a:solidFill>
                <a:schemeClr val="accent4"/>
              </a:solidFill>
            </a:endParaRPr>
          </a:p>
        </p:txBody>
      </p:sp>
      <p:sp>
        <p:nvSpPr>
          <p:cNvPr id="24" name="TextBox 23"/>
          <p:cNvSpPr txBox="1"/>
          <p:nvPr/>
        </p:nvSpPr>
        <p:spPr>
          <a:xfrm>
            <a:off x="2721428" y="3951514"/>
            <a:ext cx="1393372" cy="738664"/>
          </a:xfrm>
          <a:prstGeom prst="rect">
            <a:avLst/>
          </a:prstGeom>
          <a:noFill/>
        </p:spPr>
        <p:txBody>
          <a:bodyPr wrap="square" rtlCol="0">
            <a:spAutoFit/>
          </a:bodyPr>
          <a:lstStyle/>
          <a:p>
            <a:r>
              <a:rPr lang="zh-CN" altLang="en-US" sz="1400" b="1" dirty="0" smtClean="0">
                <a:solidFill>
                  <a:schemeClr val="accent4"/>
                </a:solidFill>
              </a:rPr>
              <a:t>电子数据计算机自动审结或人工专业审结</a:t>
            </a:r>
            <a:endParaRPr lang="zh-CN" altLang="en-US" sz="1400" b="1" dirty="0">
              <a:solidFill>
                <a:schemeClr val="accent4"/>
              </a:solidFill>
            </a:endParaRPr>
          </a:p>
        </p:txBody>
      </p:sp>
      <p:sp>
        <p:nvSpPr>
          <p:cNvPr id="25" name="TextBox 24"/>
          <p:cNvSpPr txBox="1"/>
          <p:nvPr/>
        </p:nvSpPr>
        <p:spPr>
          <a:xfrm>
            <a:off x="5127171" y="4158344"/>
            <a:ext cx="968829" cy="307777"/>
          </a:xfrm>
          <a:prstGeom prst="rect">
            <a:avLst/>
          </a:prstGeom>
          <a:noFill/>
        </p:spPr>
        <p:txBody>
          <a:bodyPr wrap="square" rtlCol="0">
            <a:spAutoFit/>
          </a:bodyPr>
          <a:lstStyle/>
          <a:p>
            <a:r>
              <a:rPr lang="zh-CN" altLang="en-US" sz="1400" b="1" dirty="0" smtClean="0">
                <a:solidFill>
                  <a:schemeClr val="accent4"/>
                </a:solidFill>
              </a:rPr>
              <a:t>现场接单</a:t>
            </a:r>
            <a:endParaRPr lang="zh-CN" altLang="en-US" sz="1400" b="1" dirty="0">
              <a:solidFill>
                <a:schemeClr val="accent4"/>
              </a:solidFill>
            </a:endParaRPr>
          </a:p>
        </p:txBody>
      </p:sp>
      <p:sp>
        <p:nvSpPr>
          <p:cNvPr id="26" name="TextBox 25"/>
          <p:cNvSpPr txBox="1"/>
          <p:nvPr/>
        </p:nvSpPr>
        <p:spPr>
          <a:xfrm>
            <a:off x="4713527" y="3058886"/>
            <a:ext cx="849074" cy="523220"/>
          </a:xfrm>
          <a:prstGeom prst="rect">
            <a:avLst/>
          </a:prstGeom>
          <a:noFill/>
        </p:spPr>
        <p:txBody>
          <a:bodyPr wrap="square" rtlCol="0">
            <a:spAutoFit/>
          </a:bodyPr>
          <a:lstStyle/>
          <a:p>
            <a:r>
              <a:rPr lang="zh-CN" altLang="en-US" sz="1400" b="1" dirty="0" smtClean="0">
                <a:solidFill>
                  <a:schemeClr val="accent4"/>
                </a:solidFill>
              </a:rPr>
              <a:t>生成税费信息</a:t>
            </a:r>
            <a:endParaRPr lang="zh-CN" altLang="en-US" sz="1400" b="1" dirty="0">
              <a:solidFill>
                <a:schemeClr val="accent4"/>
              </a:solidFill>
            </a:endParaRPr>
          </a:p>
        </p:txBody>
      </p:sp>
      <p:sp>
        <p:nvSpPr>
          <p:cNvPr id="27" name="TextBox 26"/>
          <p:cNvSpPr txBox="1"/>
          <p:nvPr/>
        </p:nvSpPr>
        <p:spPr>
          <a:xfrm>
            <a:off x="7010399" y="4158342"/>
            <a:ext cx="947057" cy="307777"/>
          </a:xfrm>
          <a:prstGeom prst="rect">
            <a:avLst/>
          </a:prstGeom>
          <a:noFill/>
        </p:spPr>
        <p:txBody>
          <a:bodyPr wrap="square" rtlCol="0">
            <a:spAutoFit/>
          </a:bodyPr>
          <a:lstStyle/>
          <a:p>
            <a:r>
              <a:rPr lang="zh-CN" altLang="en-US" sz="1400" b="1" dirty="0" smtClean="0">
                <a:solidFill>
                  <a:schemeClr val="accent4"/>
                </a:solidFill>
              </a:rPr>
              <a:t>税单打印</a:t>
            </a:r>
            <a:endParaRPr lang="zh-CN" altLang="en-US" sz="1400" b="1" dirty="0">
              <a:solidFill>
                <a:schemeClr val="accent4"/>
              </a:solidFill>
            </a:endParaRPr>
          </a:p>
        </p:txBody>
      </p:sp>
      <p:sp>
        <p:nvSpPr>
          <p:cNvPr id="28" name="TextBox 27"/>
          <p:cNvSpPr txBox="1"/>
          <p:nvPr/>
        </p:nvSpPr>
        <p:spPr>
          <a:xfrm>
            <a:off x="6150427" y="3058885"/>
            <a:ext cx="859973" cy="523220"/>
          </a:xfrm>
          <a:prstGeom prst="rect">
            <a:avLst/>
          </a:prstGeom>
          <a:noFill/>
        </p:spPr>
        <p:txBody>
          <a:bodyPr wrap="square" rtlCol="0">
            <a:spAutoFit/>
          </a:bodyPr>
          <a:lstStyle/>
          <a:p>
            <a:r>
              <a:rPr lang="zh-CN" altLang="en-US" sz="1400" b="1" dirty="0" smtClean="0">
                <a:solidFill>
                  <a:schemeClr val="accent4"/>
                </a:solidFill>
              </a:rPr>
              <a:t>企业电子支付</a:t>
            </a:r>
            <a:endParaRPr lang="zh-CN" altLang="en-US" sz="1400" b="1" dirty="0">
              <a:solidFill>
                <a:schemeClr val="accent4"/>
              </a:solidFill>
            </a:endParaRPr>
          </a:p>
        </p:txBody>
      </p:sp>
      <p:sp>
        <p:nvSpPr>
          <p:cNvPr id="29" name="TextBox 28"/>
          <p:cNvSpPr txBox="1"/>
          <p:nvPr/>
        </p:nvSpPr>
        <p:spPr>
          <a:xfrm>
            <a:off x="8686801" y="3984171"/>
            <a:ext cx="1284514" cy="738664"/>
          </a:xfrm>
          <a:prstGeom prst="rect">
            <a:avLst/>
          </a:prstGeom>
          <a:noFill/>
        </p:spPr>
        <p:txBody>
          <a:bodyPr wrap="square" rtlCol="0">
            <a:spAutoFit/>
          </a:bodyPr>
          <a:lstStyle/>
          <a:p>
            <a:pPr algn="ctr"/>
            <a:r>
              <a:rPr lang="zh-CN" altLang="en-US" sz="1400" b="1" dirty="0" smtClean="0">
                <a:solidFill>
                  <a:schemeClr val="accent4"/>
                </a:solidFill>
              </a:rPr>
              <a:t>税单核注</a:t>
            </a:r>
            <a:endParaRPr lang="en-US" altLang="zh-CN" sz="1400" b="1" dirty="0" smtClean="0">
              <a:solidFill>
                <a:schemeClr val="accent4"/>
              </a:solidFill>
            </a:endParaRPr>
          </a:p>
          <a:p>
            <a:pPr algn="ctr"/>
            <a:r>
              <a:rPr lang="zh-CN" altLang="en-US" sz="1400" b="1" dirty="0" smtClean="0">
                <a:solidFill>
                  <a:schemeClr val="accent4"/>
                </a:solidFill>
              </a:rPr>
              <a:t>（电子支付系统自动核注）</a:t>
            </a:r>
            <a:endParaRPr lang="zh-CN" altLang="en-US" sz="1400" b="1" dirty="0">
              <a:solidFill>
                <a:schemeClr val="accent4"/>
              </a:solidFill>
            </a:endParaRPr>
          </a:p>
        </p:txBody>
      </p:sp>
      <p:sp>
        <p:nvSpPr>
          <p:cNvPr id="30" name="TextBox 29"/>
          <p:cNvSpPr txBox="1"/>
          <p:nvPr/>
        </p:nvSpPr>
        <p:spPr>
          <a:xfrm>
            <a:off x="8403772" y="2993571"/>
            <a:ext cx="1415142" cy="307777"/>
          </a:xfrm>
          <a:prstGeom prst="rect">
            <a:avLst/>
          </a:prstGeom>
          <a:noFill/>
        </p:spPr>
        <p:txBody>
          <a:bodyPr wrap="square" rtlCol="0">
            <a:spAutoFit/>
          </a:bodyPr>
          <a:lstStyle/>
          <a:p>
            <a:r>
              <a:rPr lang="zh-CN" altLang="en-US" sz="1400" b="1" dirty="0" smtClean="0">
                <a:solidFill>
                  <a:schemeClr val="accent4"/>
                </a:solidFill>
              </a:rPr>
              <a:t>企业柜台支付</a:t>
            </a:r>
            <a:endParaRPr lang="zh-CN" altLang="en-US" sz="1400" b="1" dirty="0">
              <a:solidFill>
                <a:schemeClr val="accent4"/>
              </a:solidFill>
            </a:endParaRPr>
          </a:p>
        </p:txBody>
      </p:sp>
      <p:sp>
        <p:nvSpPr>
          <p:cNvPr id="31" name="右箭头 30"/>
          <p:cNvSpPr/>
          <p:nvPr/>
        </p:nvSpPr>
        <p:spPr>
          <a:xfrm rot="5400000">
            <a:off x="9067803" y="3548744"/>
            <a:ext cx="631371" cy="14151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右箭头 31"/>
          <p:cNvSpPr/>
          <p:nvPr/>
        </p:nvSpPr>
        <p:spPr>
          <a:xfrm>
            <a:off x="9927774" y="4191001"/>
            <a:ext cx="631371" cy="14151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32"/>
          <p:cNvSpPr txBox="1"/>
          <p:nvPr/>
        </p:nvSpPr>
        <p:spPr>
          <a:xfrm>
            <a:off x="10733314" y="4103913"/>
            <a:ext cx="576943" cy="307777"/>
          </a:xfrm>
          <a:prstGeom prst="rect">
            <a:avLst/>
          </a:prstGeom>
          <a:noFill/>
        </p:spPr>
        <p:txBody>
          <a:bodyPr wrap="square" rtlCol="0">
            <a:spAutoFit/>
          </a:bodyPr>
          <a:lstStyle/>
          <a:p>
            <a:r>
              <a:rPr lang="zh-CN" altLang="en-US" sz="1400" b="1" dirty="0" smtClean="0">
                <a:solidFill>
                  <a:schemeClr val="accent4"/>
                </a:solidFill>
              </a:rPr>
              <a:t>放行</a:t>
            </a:r>
            <a:endParaRPr lang="zh-CN" altLang="en-US" sz="1400" b="1" dirty="0">
              <a:solidFill>
                <a:schemeClr val="accent4"/>
              </a:solidFill>
            </a:endParaRPr>
          </a:p>
        </p:txBody>
      </p:sp>
      <p:sp>
        <p:nvSpPr>
          <p:cNvPr id="34" name="矩形 33"/>
          <p:cNvSpPr/>
          <p:nvPr/>
        </p:nvSpPr>
        <p:spPr>
          <a:xfrm>
            <a:off x="335156" y="5688764"/>
            <a:ext cx="3017644" cy="461665"/>
          </a:xfrm>
          <a:prstGeom prst="rect">
            <a:avLst/>
          </a:prstGeom>
          <a:noFill/>
        </p:spPr>
        <p:txBody>
          <a:bodyPr wrap="square" lIns="91440" tIns="45720" rIns="91440" bIns="45720">
            <a:spAutoFit/>
          </a:bodyPr>
          <a:lstStyle/>
          <a:p>
            <a:pPr algn="ctr"/>
            <a:r>
              <a:rPr lang="zh-CN" altLang="en-US"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逐票证税流程</a:t>
            </a:r>
            <a:endParaRPr lang="zh-CN" altLang="en-US"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pic>
        <p:nvPicPr>
          <p:cNvPr id="4" name="图片 3" descr="3.png"/>
          <p:cNvPicPr>
            <a:picLocks noChangeAspect="1"/>
          </p:cNvPicPr>
          <p:nvPr/>
        </p:nvPicPr>
        <p:blipFill>
          <a:blip r:embed="rId3" cstate="print"/>
          <a:stretch>
            <a:fillRect/>
          </a:stretch>
        </p:blipFill>
        <p:spPr>
          <a:xfrm>
            <a:off x="2645229" y="572958"/>
            <a:ext cx="6948556" cy="1321155"/>
          </a:xfrm>
          <a:prstGeom prst="rect">
            <a:avLst/>
          </a:prstGeom>
        </p:spPr>
      </p:pic>
      <p:pic>
        <p:nvPicPr>
          <p:cNvPr id="7" name="图片 6" descr="6.png"/>
          <p:cNvPicPr>
            <a:picLocks noChangeAspect="1"/>
          </p:cNvPicPr>
          <p:nvPr/>
        </p:nvPicPr>
        <p:blipFill>
          <a:blip r:embed="rId4" cstate="print"/>
          <a:stretch>
            <a:fillRect/>
          </a:stretch>
        </p:blipFill>
        <p:spPr>
          <a:xfrm>
            <a:off x="7892857" y="4613924"/>
            <a:ext cx="804828" cy="858484"/>
          </a:xfrm>
          <a:prstGeom prst="rect">
            <a:avLst/>
          </a:prstGeom>
        </p:spPr>
      </p:pic>
      <p:pic>
        <p:nvPicPr>
          <p:cNvPr id="8" name="图片 7" descr="7.png"/>
          <p:cNvPicPr>
            <a:picLocks noChangeAspect="1"/>
          </p:cNvPicPr>
          <p:nvPr/>
        </p:nvPicPr>
        <p:blipFill>
          <a:blip r:embed="rId5" cstate="print"/>
          <a:stretch>
            <a:fillRect/>
          </a:stretch>
        </p:blipFill>
        <p:spPr>
          <a:xfrm>
            <a:off x="9533288" y="4639709"/>
            <a:ext cx="753711" cy="806914"/>
          </a:xfrm>
          <a:prstGeom prst="rect">
            <a:avLst/>
          </a:prstGeom>
        </p:spPr>
      </p:pic>
      <p:pic>
        <p:nvPicPr>
          <p:cNvPr id="9" name="图片 8" descr="8.png"/>
          <p:cNvPicPr>
            <a:picLocks noChangeAspect="1"/>
          </p:cNvPicPr>
          <p:nvPr/>
        </p:nvPicPr>
        <p:blipFill>
          <a:blip r:embed="rId6" cstate="print"/>
          <a:stretch>
            <a:fillRect/>
          </a:stretch>
        </p:blipFill>
        <p:spPr>
          <a:xfrm>
            <a:off x="7490728" y="2541361"/>
            <a:ext cx="510284" cy="652030"/>
          </a:xfrm>
          <a:prstGeom prst="rect">
            <a:avLst/>
          </a:prstGeom>
        </p:spPr>
      </p:pic>
      <p:pic>
        <p:nvPicPr>
          <p:cNvPr id="10" name="图片 9" descr="9.png"/>
          <p:cNvPicPr>
            <a:picLocks noChangeAspect="1"/>
          </p:cNvPicPr>
          <p:nvPr/>
        </p:nvPicPr>
        <p:blipFill>
          <a:blip r:embed="rId7" cstate="print"/>
          <a:stretch>
            <a:fillRect/>
          </a:stretch>
        </p:blipFill>
        <p:spPr>
          <a:xfrm>
            <a:off x="5381023" y="2470021"/>
            <a:ext cx="529919" cy="696880"/>
          </a:xfrm>
          <a:prstGeom prst="rect">
            <a:avLst/>
          </a:prstGeom>
        </p:spPr>
      </p:pic>
      <p:pic>
        <p:nvPicPr>
          <p:cNvPr id="11" name="图片 10" descr="10.png"/>
          <p:cNvPicPr>
            <a:picLocks noChangeAspect="1"/>
          </p:cNvPicPr>
          <p:nvPr/>
        </p:nvPicPr>
        <p:blipFill>
          <a:blip r:embed="rId8" cstate="print"/>
          <a:stretch>
            <a:fillRect/>
          </a:stretch>
        </p:blipFill>
        <p:spPr>
          <a:xfrm>
            <a:off x="6302828" y="4682297"/>
            <a:ext cx="1179428" cy="721739"/>
          </a:xfrm>
          <a:prstGeom prst="rect">
            <a:avLst/>
          </a:prstGeom>
        </p:spPr>
      </p:pic>
      <p:pic>
        <p:nvPicPr>
          <p:cNvPr id="14" name="图片 13" descr="4.png"/>
          <p:cNvPicPr>
            <a:picLocks noChangeAspect="1"/>
          </p:cNvPicPr>
          <p:nvPr/>
        </p:nvPicPr>
        <p:blipFill>
          <a:blip r:embed="rId9" cstate="print"/>
          <a:stretch>
            <a:fillRect/>
          </a:stretch>
        </p:blipFill>
        <p:spPr>
          <a:xfrm>
            <a:off x="606109" y="2796821"/>
            <a:ext cx="1571035" cy="1160009"/>
          </a:xfrm>
          <a:prstGeom prst="rect">
            <a:avLst/>
          </a:prstGeom>
        </p:spPr>
      </p:pic>
      <p:pic>
        <p:nvPicPr>
          <p:cNvPr id="15" name="图片 14" descr="6.png"/>
          <p:cNvPicPr>
            <a:picLocks noChangeAspect="1"/>
          </p:cNvPicPr>
          <p:nvPr/>
        </p:nvPicPr>
        <p:blipFill>
          <a:blip r:embed="rId4" cstate="print"/>
          <a:stretch>
            <a:fillRect/>
          </a:stretch>
        </p:blipFill>
        <p:spPr>
          <a:xfrm>
            <a:off x="10908197" y="4590700"/>
            <a:ext cx="848373" cy="904932"/>
          </a:xfrm>
          <a:prstGeom prst="rect">
            <a:avLst/>
          </a:prstGeom>
        </p:spPr>
      </p:pic>
      <p:sp>
        <p:nvSpPr>
          <p:cNvPr id="16" name="右箭头 15"/>
          <p:cNvSpPr/>
          <p:nvPr/>
        </p:nvSpPr>
        <p:spPr>
          <a:xfrm>
            <a:off x="1883228" y="4245429"/>
            <a:ext cx="631371" cy="14151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右箭头 17"/>
          <p:cNvSpPr/>
          <p:nvPr/>
        </p:nvSpPr>
        <p:spPr>
          <a:xfrm>
            <a:off x="6422571" y="2895602"/>
            <a:ext cx="631371" cy="14151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右箭头 18"/>
          <p:cNvSpPr/>
          <p:nvPr/>
        </p:nvSpPr>
        <p:spPr>
          <a:xfrm>
            <a:off x="4245429" y="4245429"/>
            <a:ext cx="631371" cy="14151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右箭头 19"/>
          <p:cNvSpPr/>
          <p:nvPr/>
        </p:nvSpPr>
        <p:spPr>
          <a:xfrm>
            <a:off x="5823856" y="4245430"/>
            <a:ext cx="631371" cy="14151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右箭头 20"/>
          <p:cNvSpPr/>
          <p:nvPr/>
        </p:nvSpPr>
        <p:spPr>
          <a:xfrm>
            <a:off x="7282543" y="4256314"/>
            <a:ext cx="631371" cy="14151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右箭头 21"/>
          <p:cNvSpPr/>
          <p:nvPr/>
        </p:nvSpPr>
        <p:spPr>
          <a:xfrm rot="19269554">
            <a:off x="4386943" y="3755570"/>
            <a:ext cx="631371" cy="14151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22"/>
          <p:cNvSpPr txBox="1"/>
          <p:nvPr/>
        </p:nvSpPr>
        <p:spPr>
          <a:xfrm>
            <a:off x="968829" y="4245430"/>
            <a:ext cx="762000" cy="307777"/>
          </a:xfrm>
          <a:prstGeom prst="rect">
            <a:avLst/>
          </a:prstGeom>
          <a:noFill/>
        </p:spPr>
        <p:txBody>
          <a:bodyPr wrap="square" rtlCol="0">
            <a:spAutoFit/>
          </a:bodyPr>
          <a:lstStyle/>
          <a:p>
            <a:r>
              <a:rPr lang="zh-CN" altLang="en-US" sz="1400" b="1" dirty="0" smtClean="0">
                <a:solidFill>
                  <a:schemeClr val="accent4"/>
                </a:solidFill>
              </a:rPr>
              <a:t>预录员</a:t>
            </a:r>
            <a:endParaRPr lang="zh-CN" altLang="en-US" sz="1400" b="1" dirty="0">
              <a:solidFill>
                <a:schemeClr val="accent4"/>
              </a:solidFill>
            </a:endParaRPr>
          </a:p>
        </p:txBody>
      </p:sp>
      <p:sp>
        <p:nvSpPr>
          <p:cNvPr id="24" name="TextBox 23"/>
          <p:cNvSpPr txBox="1"/>
          <p:nvPr/>
        </p:nvSpPr>
        <p:spPr>
          <a:xfrm>
            <a:off x="2721428" y="3951514"/>
            <a:ext cx="1393372" cy="738664"/>
          </a:xfrm>
          <a:prstGeom prst="rect">
            <a:avLst/>
          </a:prstGeom>
          <a:noFill/>
        </p:spPr>
        <p:txBody>
          <a:bodyPr wrap="square" rtlCol="0">
            <a:spAutoFit/>
          </a:bodyPr>
          <a:lstStyle/>
          <a:p>
            <a:r>
              <a:rPr lang="zh-CN" altLang="en-US" sz="1400" b="1" dirty="0" smtClean="0">
                <a:solidFill>
                  <a:schemeClr val="accent4"/>
                </a:solidFill>
              </a:rPr>
              <a:t>数据审结 核扣担保额度（额度扣减成功）</a:t>
            </a:r>
            <a:endParaRPr lang="zh-CN" altLang="en-US" sz="1400" b="1" dirty="0">
              <a:solidFill>
                <a:schemeClr val="accent4"/>
              </a:solidFill>
            </a:endParaRPr>
          </a:p>
        </p:txBody>
      </p:sp>
      <p:sp>
        <p:nvSpPr>
          <p:cNvPr id="25" name="TextBox 24"/>
          <p:cNvSpPr txBox="1"/>
          <p:nvPr/>
        </p:nvSpPr>
        <p:spPr>
          <a:xfrm>
            <a:off x="4920342" y="4005944"/>
            <a:ext cx="968829" cy="738664"/>
          </a:xfrm>
          <a:prstGeom prst="rect">
            <a:avLst/>
          </a:prstGeom>
          <a:noFill/>
        </p:spPr>
        <p:txBody>
          <a:bodyPr wrap="square" rtlCol="0">
            <a:spAutoFit/>
          </a:bodyPr>
          <a:lstStyle/>
          <a:p>
            <a:r>
              <a:rPr lang="zh-CN" altLang="en-US" sz="1400" b="1" dirty="0" smtClean="0">
                <a:solidFill>
                  <a:schemeClr val="accent4"/>
                </a:solidFill>
              </a:rPr>
              <a:t>生成“查验放行通知书”</a:t>
            </a:r>
            <a:endParaRPr lang="zh-CN" altLang="en-US" sz="1400" b="1" dirty="0">
              <a:solidFill>
                <a:schemeClr val="accent4"/>
              </a:solidFill>
            </a:endParaRPr>
          </a:p>
        </p:txBody>
      </p:sp>
      <p:sp>
        <p:nvSpPr>
          <p:cNvPr id="26" name="TextBox 25"/>
          <p:cNvSpPr txBox="1"/>
          <p:nvPr/>
        </p:nvSpPr>
        <p:spPr>
          <a:xfrm>
            <a:off x="4713527" y="3058886"/>
            <a:ext cx="849074" cy="523220"/>
          </a:xfrm>
          <a:prstGeom prst="rect">
            <a:avLst/>
          </a:prstGeom>
          <a:noFill/>
        </p:spPr>
        <p:txBody>
          <a:bodyPr wrap="square" rtlCol="0">
            <a:spAutoFit/>
          </a:bodyPr>
          <a:lstStyle/>
          <a:p>
            <a:r>
              <a:rPr lang="zh-CN" altLang="en-US" sz="1400" b="1" dirty="0" smtClean="0">
                <a:solidFill>
                  <a:schemeClr val="accent4"/>
                </a:solidFill>
              </a:rPr>
              <a:t>生成税款信息</a:t>
            </a:r>
            <a:endParaRPr lang="zh-CN" altLang="en-US" sz="1400" b="1" dirty="0">
              <a:solidFill>
                <a:schemeClr val="accent4"/>
              </a:solidFill>
            </a:endParaRPr>
          </a:p>
        </p:txBody>
      </p:sp>
      <p:sp>
        <p:nvSpPr>
          <p:cNvPr id="27" name="TextBox 26"/>
          <p:cNvSpPr txBox="1"/>
          <p:nvPr/>
        </p:nvSpPr>
        <p:spPr>
          <a:xfrm>
            <a:off x="6531428" y="4136572"/>
            <a:ext cx="838201" cy="523220"/>
          </a:xfrm>
          <a:prstGeom prst="rect">
            <a:avLst/>
          </a:prstGeom>
          <a:noFill/>
        </p:spPr>
        <p:txBody>
          <a:bodyPr wrap="square" rtlCol="0">
            <a:spAutoFit/>
          </a:bodyPr>
          <a:lstStyle/>
          <a:p>
            <a:r>
              <a:rPr lang="zh-CN" altLang="en-US" sz="1400" b="1" dirty="0" smtClean="0">
                <a:solidFill>
                  <a:schemeClr val="accent4"/>
                </a:solidFill>
              </a:rPr>
              <a:t>现场实货放行</a:t>
            </a:r>
            <a:endParaRPr lang="zh-CN" altLang="en-US" sz="1400" b="1" dirty="0">
              <a:solidFill>
                <a:schemeClr val="accent4"/>
              </a:solidFill>
            </a:endParaRPr>
          </a:p>
        </p:txBody>
      </p:sp>
      <p:sp>
        <p:nvSpPr>
          <p:cNvPr id="28" name="TextBox 27"/>
          <p:cNvSpPr txBox="1"/>
          <p:nvPr/>
        </p:nvSpPr>
        <p:spPr>
          <a:xfrm>
            <a:off x="8349340" y="2329542"/>
            <a:ext cx="1371602" cy="1169551"/>
          </a:xfrm>
          <a:prstGeom prst="rect">
            <a:avLst/>
          </a:prstGeom>
          <a:noFill/>
        </p:spPr>
        <p:txBody>
          <a:bodyPr wrap="square" rtlCol="0">
            <a:spAutoFit/>
          </a:bodyPr>
          <a:lstStyle/>
          <a:p>
            <a:r>
              <a:rPr lang="zh-CN" altLang="en-US" sz="1400" b="1" dirty="0" smtClean="0">
                <a:solidFill>
                  <a:schemeClr val="accent4"/>
                </a:solidFill>
              </a:rPr>
              <a:t>企业支付税款</a:t>
            </a:r>
            <a:endParaRPr lang="en-US" altLang="zh-CN" sz="1400" b="1" dirty="0" smtClean="0">
              <a:solidFill>
                <a:schemeClr val="accent4"/>
              </a:solidFill>
            </a:endParaRPr>
          </a:p>
          <a:p>
            <a:endParaRPr lang="en-US" altLang="zh-CN" sz="1400" b="1" dirty="0" smtClean="0">
              <a:solidFill>
                <a:schemeClr val="accent4"/>
              </a:solidFill>
            </a:endParaRPr>
          </a:p>
          <a:p>
            <a:r>
              <a:rPr lang="zh-CN" altLang="en-US" sz="1400" b="1" dirty="0" smtClean="0">
                <a:solidFill>
                  <a:schemeClr val="accent4"/>
                </a:solidFill>
              </a:rPr>
              <a:t>每月第五个工作日前完成上月支付</a:t>
            </a:r>
            <a:endParaRPr lang="zh-CN" altLang="en-US" sz="1400" b="1" dirty="0">
              <a:solidFill>
                <a:schemeClr val="accent4"/>
              </a:solidFill>
            </a:endParaRPr>
          </a:p>
        </p:txBody>
      </p:sp>
      <p:sp>
        <p:nvSpPr>
          <p:cNvPr id="29" name="TextBox 28"/>
          <p:cNvSpPr txBox="1"/>
          <p:nvPr/>
        </p:nvSpPr>
        <p:spPr>
          <a:xfrm>
            <a:off x="7881258" y="4158343"/>
            <a:ext cx="1045028" cy="307777"/>
          </a:xfrm>
          <a:prstGeom prst="rect">
            <a:avLst/>
          </a:prstGeom>
          <a:noFill/>
        </p:spPr>
        <p:txBody>
          <a:bodyPr wrap="square" rtlCol="0">
            <a:spAutoFit/>
          </a:bodyPr>
          <a:lstStyle/>
          <a:p>
            <a:pPr algn="ctr"/>
            <a:r>
              <a:rPr lang="zh-CN" altLang="en-US" sz="1400" b="1" dirty="0" smtClean="0">
                <a:solidFill>
                  <a:schemeClr val="accent4"/>
                </a:solidFill>
              </a:rPr>
              <a:t>现场接单</a:t>
            </a:r>
            <a:endParaRPr lang="zh-CN" altLang="en-US" sz="1400" b="1" dirty="0">
              <a:solidFill>
                <a:schemeClr val="accent4"/>
              </a:solidFill>
            </a:endParaRPr>
          </a:p>
        </p:txBody>
      </p:sp>
      <p:sp>
        <p:nvSpPr>
          <p:cNvPr id="30" name="TextBox 29"/>
          <p:cNvSpPr txBox="1"/>
          <p:nvPr/>
        </p:nvSpPr>
        <p:spPr>
          <a:xfrm>
            <a:off x="11038115" y="4147457"/>
            <a:ext cx="1012372" cy="307777"/>
          </a:xfrm>
          <a:prstGeom prst="rect">
            <a:avLst/>
          </a:prstGeom>
          <a:noFill/>
        </p:spPr>
        <p:txBody>
          <a:bodyPr wrap="square" rtlCol="0">
            <a:spAutoFit/>
          </a:bodyPr>
          <a:lstStyle/>
          <a:p>
            <a:r>
              <a:rPr lang="zh-CN" altLang="en-US" sz="1400" b="1" dirty="0" smtClean="0">
                <a:solidFill>
                  <a:schemeClr val="accent4"/>
                </a:solidFill>
              </a:rPr>
              <a:t>单证放行</a:t>
            </a:r>
            <a:endParaRPr lang="zh-CN" altLang="en-US" sz="1400" b="1" dirty="0">
              <a:solidFill>
                <a:schemeClr val="accent4"/>
              </a:solidFill>
            </a:endParaRPr>
          </a:p>
        </p:txBody>
      </p:sp>
      <p:sp>
        <p:nvSpPr>
          <p:cNvPr id="31" name="右箭头 30"/>
          <p:cNvSpPr/>
          <p:nvPr/>
        </p:nvSpPr>
        <p:spPr>
          <a:xfrm rot="5400000">
            <a:off x="9633860" y="3461660"/>
            <a:ext cx="631371" cy="14151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右箭头 31"/>
          <p:cNvSpPr/>
          <p:nvPr/>
        </p:nvSpPr>
        <p:spPr>
          <a:xfrm>
            <a:off x="8871859" y="4212773"/>
            <a:ext cx="631371" cy="14151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32"/>
          <p:cNvSpPr txBox="1"/>
          <p:nvPr/>
        </p:nvSpPr>
        <p:spPr>
          <a:xfrm>
            <a:off x="9633856" y="4038599"/>
            <a:ext cx="751115" cy="523220"/>
          </a:xfrm>
          <a:prstGeom prst="rect">
            <a:avLst/>
          </a:prstGeom>
          <a:noFill/>
        </p:spPr>
        <p:txBody>
          <a:bodyPr wrap="square" rtlCol="0">
            <a:spAutoFit/>
          </a:bodyPr>
          <a:lstStyle/>
          <a:p>
            <a:r>
              <a:rPr lang="zh-CN" altLang="en-US" sz="1400" b="1" dirty="0" smtClean="0">
                <a:solidFill>
                  <a:schemeClr val="accent4"/>
                </a:solidFill>
              </a:rPr>
              <a:t>集中打印税单</a:t>
            </a:r>
            <a:endParaRPr lang="zh-CN" altLang="en-US" sz="1400" b="1" dirty="0">
              <a:solidFill>
                <a:schemeClr val="accent4"/>
              </a:solidFill>
            </a:endParaRPr>
          </a:p>
        </p:txBody>
      </p:sp>
      <p:sp>
        <p:nvSpPr>
          <p:cNvPr id="34" name="矩形 33"/>
          <p:cNvSpPr/>
          <p:nvPr/>
        </p:nvSpPr>
        <p:spPr>
          <a:xfrm>
            <a:off x="335156" y="5688764"/>
            <a:ext cx="3017644" cy="461665"/>
          </a:xfrm>
          <a:prstGeom prst="rect">
            <a:avLst/>
          </a:prstGeom>
          <a:noFill/>
        </p:spPr>
        <p:txBody>
          <a:bodyPr wrap="square" lIns="91440" tIns="45720" rIns="91440" bIns="45720">
            <a:spAutoFit/>
          </a:bodyPr>
          <a:lstStyle/>
          <a:p>
            <a:pPr algn="ctr"/>
            <a:r>
              <a:rPr lang="zh-CN" altLang="en-US"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汇总证税流程</a:t>
            </a:r>
            <a:endParaRPr lang="zh-CN" altLang="en-US"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35" name="图片 34" descr="图说汇总征税（上）.png"/>
          <p:cNvPicPr>
            <a:picLocks noChangeAspect="1"/>
          </p:cNvPicPr>
          <p:nvPr/>
        </p:nvPicPr>
        <p:blipFill>
          <a:blip r:embed="rId10" cstate="print"/>
          <a:stretch>
            <a:fillRect/>
          </a:stretch>
        </p:blipFill>
        <p:spPr>
          <a:xfrm>
            <a:off x="2695196" y="2863921"/>
            <a:ext cx="1005947" cy="942414"/>
          </a:xfrm>
          <a:prstGeom prst="rect">
            <a:avLst/>
          </a:prstGeom>
        </p:spPr>
      </p:pic>
      <p:sp>
        <p:nvSpPr>
          <p:cNvPr id="36" name="右箭头 35"/>
          <p:cNvSpPr/>
          <p:nvPr/>
        </p:nvSpPr>
        <p:spPr>
          <a:xfrm rot="10800000">
            <a:off x="1872341" y="4419600"/>
            <a:ext cx="631371" cy="14151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1643742" y="4767943"/>
            <a:ext cx="1121229" cy="523220"/>
          </a:xfrm>
          <a:prstGeom prst="rect">
            <a:avLst/>
          </a:prstGeom>
          <a:noFill/>
        </p:spPr>
        <p:txBody>
          <a:bodyPr wrap="square" rtlCol="0">
            <a:spAutoFit/>
          </a:bodyPr>
          <a:lstStyle/>
          <a:p>
            <a:r>
              <a:rPr lang="zh-CN" altLang="en-US" sz="1400" b="1" dirty="0" smtClean="0">
                <a:solidFill>
                  <a:schemeClr val="accent4"/>
                </a:solidFill>
              </a:rPr>
              <a:t>退单（额度扣减不成功）</a:t>
            </a:r>
            <a:endParaRPr lang="zh-CN" altLang="en-US" sz="1400" b="1" dirty="0">
              <a:solidFill>
                <a:schemeClr val="accent4"/>
              </a:solidFill>
            </a:endParaRPr>
          </a:p>
        </p:txBody>
      </p:sp>
      <p:sp>
        <p:nvSpPr>
          <p:cNvPr id="38" name="TextBox 37"/>
          <p:cNvSpPr txBox="1"/>
          <p:nvPr/>
        </p:nvSpPr>
        <p:spPr>
          <a:xfrm>
            <a:off x="1894114" y="3842657"/>
            <a:ext cx="631371" cy="307777"/>
          </a:xfrm>
          <a:prstGeom prst="rect">
            <a:avLst/>
          </a:prstGeom>
          <a:noFill/>
        </p:spPr>
        <p:txBody>
          <a:bodyPr wrap="square" rtlCol="0">
            <a:spAutoFit/>
          </a:bodyPr>
          <a:lstStyle/>
          <a:p>
            <a:r>
              <a:rPr lang="zh-CN" altLang="en-US" sz="1400" b="1" dirty="0" smtClean="0">
                <a:solidFill>
                  <a:schemeClr val="accent4"/>
                </a:solidFill>
              </a:rPr>
              <a:t>申报</a:t>
            </a:r>
            <a:endParaRPr lang="zh-CN" altLang="en-US" sz="1400" b="1" dirty="0">
              <a:solidFill>
                <a:schemeClr val="accent4"/>
              </a:solidFill>
            </a:endParaRPr>
          </a:p>
        </p:txBody>
      </p:sp>
      <p:pic>
        <p:nvPicPr>
          <p:cNvPr id="39" name="图片 38" descr="4.png"/>
          <p:cNvPicPr>
            <a:picLocks noChangeAspect="1"/>
          </p:cNvPicPr>
          <p:nvPr/>
        </p:nvPicPr>
        <p:blipFill>
          <a:blip r:embed="rId9" cstate="print"/>
          <a:stretch>
            <a:fillRect/>
          </a:stretch>
        </p:blipFill>
        <p:spPr>
          <a:xfrm>
            <a:off x="4927737" y="4639992"/>
            <a:ext cx="1092063" cy="806349"/>
          </a:xfrm>
          <a:prstGeom prst="rect">
            <a:avLst/>
          </a:prstGeom>
        </p:spPr>
      </p:pic>
      <p:sp>
        <p:nvSpPr>
          <p:cNvPr id="40" name="右箭头 39"/>
          <p:cNvSpPr/>
          <p:nvPr/>
        </p:nvSpPr>
        <p:spPr>
          <a:xfrm>
            <a:off x="10428514" y="4223656"/>
            <a:ext cx="631371" cy="14151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pic>
        <p:nvPicPr>
          <p:cNvPr id="10" name="图片 9" descr="11.png"/>
          <p:cNvPicPr>
            <a:picLocks noChangeAspect="1"/>
          </p:cNvPicPr>
          <p:nvPr/>
        </p:nvPicPr>
        <p:blipFill>
          <a:blip r:embed="rId3" cstate="print"/>
          <a:stretch>
            <a:fillRect/>
          </a:stretch>
        </p:blipFill>
        <p:spPr>
          <a:xfrm>
            <a:off x="2341086" y="1750287"/>
            <a:ext cx="7509829" cy="3357426"/>
          </a:xfrm>
          <a:prstGeom prst="rect">
            <a:avLst/>
          </a:prstGeom>
        </p:spPr>
      </p:pic>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pic>
        <p:nvPicPr>
          <p:cNvPr id="3" name="图片 2" descr="12.png"/>
          <p:cNvPicPr>
            <a:picLocks noChangeAspect="1"/>
          </p:cNvPicPr>
          <p:nvPr/>
        </p:nvPicPr>
        <p:blipFill>
          <a:blip r:embed="rId3" cstate="print"/>
          <a:stretch>
            <a:fillRect/>
          </a:stretch>
        </p:blipFill>
        <p:spPr>
          <a:xfrm>
            <a:off x="2367643" y="1507167"/>
            <a:ext cx="7456714" cy="3843667"/>
          </a:xfrm>
          <a:prstGeom prst="rect">
            <a:avLst/>
          </a:prstGeom>
        </p:spPr>
      </p:pic>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pic>
        <p:nvPicPr>
          <p:cNvPr id="3" name="图片 2" descr="13.png"/>
          <p:cNvPicPr>
            <a:picLocks noChangeAspect="1"/>
          </p:cNvPicPr>
          <p:nvPr/>
        </p:nvPicPr>
        <p:blipFill>
          <a:blip r:embed="rId3" cstate="print"/>
          <a:stretch>
            <a:fillRect/>
          </a:stretch>
        </p:blipFill>
        <p:spPr>
          <a:xfrm>
            <a:off x="2326218" y="1240972"/>
            <a:ext cx="7539564" cy="4376057"/>
          </a:xfrm>
          <a:prstGeom prst="rect">
            <a:avLst/>
          </a:prstGeom>
        </p:spPr>
      </p:pic>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pic>
        <p:nvPicPr>
          <p:cNvPr id="3" name="图片 2" descr="14.png"/>
          <p:cNvPicPr>
            <a:picLocks noChangeAspect="1"/>
          </p:cNvPicPr>
          <p:nvPr/>
        </p:nvPicPr>
        <p:blipFill>
          <a:blip r:embed="rId3" cstate="print"/>
          <a:stretch>
            <a:fillRect/>
          </a:stretch>
        </p:blipFill>
        <p:spPr>
          <a:xfrm>
            <a:off x="2253343" y="1125651"/>
            <a:ext cx="7685314" cy="1508693"/>
          </a:xfrm>
          <a:prstGeom prst="rect">
            <a:avLst/>
          </a:prstGeom>
        </p:spPr>
      </p:pic>
      <p:pic>
        <p:nvPicPr>
          <p:cNvPr id="1026" name="Picture 2"/>
          <p:cNvPicPr>
            <a:picLocks noChangeAspect="1" noChangeArrowheads="1"/>
          </p:cNvPicPr>
          <p:nvPr/>
        </p:nvPicPr>
        <p:blipFill>
          <a:blip r:embed="rId4" cstate="print"/>
          <a:srcRect/>
          <a:stretch>
            <a:fillRect/>
          </a:stretch>
        </p:blipFill>
        <p:spPr bwMode="auto">
          <a:xfrm>
            <a:off x="2445204" y="2745576"/>
            <a:ext cx="7112454" cy="204074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pic>
        <p:nvPicPr>
          <p:cNvPr id="3" name="图片 2" descr="15.png"/>
          <p:cNvPicPr>
            <a:picLocks noChangeAspect="1"/>
          </p:cNvPicPr>
          <p:nvPr/>
        </p:nvPicPr>
        <p:blipFill>
          <a:blip r:embed="rId3" cstate="print"/>
          <a:stretch>
            <a:fillRect/>
          </a:stretch>
        </p:blipFill>
        <p:spPr>
          <a:xfrm>
            <a:off x="1983026" y="541350"/>
            <a:ext cx="8225948" cy="5775301"/>
          </a:xfrm>
          <a:prstGeom prst="rect">
            <a:avLst/>
          </a:prstGeom>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4" name="圆角矩形 3"/>
          <p:cNvSpPr/>
          <p:nvPr/>
        </p:nvSpPr>
        <p:spPr>
          <a:xfrm>
            <a:off x="2617848" y="827312"/>
            <a:ext cx="7016093" cy="891310"/>
          </a:xfrm>
          <a:prstGeom prst="roundRect">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矩形 4"/>
          <p:cNvSpPr/>
          <p:nvPr/>
        </p:nvSpPr>
        <p:spPr>
          <a:xfrm>
            <a:off x="3857036" y="833051"/>
            <a:ext cx="5428487" cy="866524"/>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KSO_Shape"/>
          <p:cNvSpPr/>
          <p:nvPr/>
        </p:nvSpPr>
        <p:spPr>
          <a:xfrm>
            <a:off x="3014543" y="1063688"/>
            <a:ext cx="447411" cy="509355"/>
          </a:xfrm>
          <a:custGeom>
            <a:avLst/>
            <a:gdLst/>
            <a:ahLst/>
            <a:cxnLst/>
            <a:rect l="l" t="t" r="r" b="b"/>
            <a:pathLst>
              <a:path w="3132350" h="3959240">
                <a:moveTo>
                  <a:pt x="1005872" y="679617"/>
                </a:moveTo>
                <a:lnTo>
                  <a:pt x="1142879" y="679617"/>
                </a:lnTo>
                <a:lnTo>
                  <a:pt x="1142879" y="1011617"/>
                </a:lnTo>
                <a:lnTo>
                  <a:pt x="1474879" y="1011617"/>
                </a:lnTo>
                <a:lnTo>
                  <a:pt x="1474879" y="1148624"/>
                </a:lnTo>
                <a:lnTo>
                  <a:pt x="1142879" y="1148624"/>
                </a:lnTo>
                <a:lnTo>
                  <a:pt x="1142879" y="1480624"/>
                </a:lnTo>
                <a:lnTo>
                  <a:pt x="1005872" y="1480624"/>
                </a:lnTo>
                <a:lnTo>
                  <a:pt x="1005872" y="1148624"/>
                </a:lnTo>
                <a:lnTo>
                  <a:pt x="673872" y="1148624"/>
                </a:lnTo>
                <a:lnTo>
                  <a:pt x="673872" y="1011617"/>
                </a:lnTo>
                <a:lnTo>
                  <a:pt x="1005872" y="1011617"/>
                </a:lnTo>
                <a:close/>
                <a:moveTo>
                  <a:pt x="1080120" y="151325"/>
                </a:moveTo>
                <a:cubicBezTo>
                  <a:pt x="567161" y="151325"/>
                  <a:pt x="151325" y="567161"/>
                  <a:pt x="151325" y="1080120"/>
                </a:cubicBezTo>
                <a:cubicBezTo>
                  <a:pt x="151325" y="1593079"/>
                  <a:pt x="567161" y="2008915"/>
                  <a:pt x="1080120" y="2008915"/>
                </a:cubicBezTo>
                <a:cubicBezTo>
                  <a:pt x="1593079" y="2008915"/>
                  <a:pt x="2008915" y="1593079"/>
                  <a:pt x="2008915" y="1080120"/>
                </a:cubicBezTo>
                <a:cubicBezTo>
                  <a:pt x="2008915" y="567161"/>
                  <a:pt x="1593079" y="151325"/>
                  <a:pt x="1080120" y="151325"/>
                </a:cubicBezTo>
                <a:close/>
                <a:moveTo>
                  <a:pt x="1080120" y="0"/>
                </a:moveTo>
                <a:cubicBezTo>
                  <a:pt x="1676654" y="0"/>
                  <a:pt x="2160240" y="483586"/>
                  <a:pt x="2160240" y="1080120"/>
                </a:cubicBezTo>
                <a:cubicBezTo>
                  <a:pt x="2160240" y="1427165"/>
                  <a:pt x="1996568" y="1735982"/>
                  <a:pt x="1741553" y="1932755"/>
                </a:cubicBezTo>
                <a:lnTo>
                  <a:pt x="1967917" y="2284217"/>
                </a:lnTo>
                <a:lnTo>
                  <a:pt x="2037145" y="2234618"/>
                </a:lnTo>
                <a:cubicBezTo>
                  <a:pt x="2913254" y="2995439"/>
                  <a:pt x="3181132" y="3578954"/>
                  <a:pt x="3125302" y="3789029"/>
                </a:cubicBezTo>
                <a:cubicBezTo>
                  <a:pt x="3106500" y="3931371"/>
                  <a:pt x="2976322" y="3969409"/>
                  <a:pt x="2895645" y="3957062"/>
                </a:cubicBezTo>
                <a:cubicBezTo>
                  <a:pt x="2363446" y="3830214"/>
                  <a:pt x="1961795" y="2830323"/>
                  <a:pt x="1784689" y="2415489"/>
                </a:cubicBezTo>
                <a:lnTo>
                  <a:pt x="1850702" y="2368194"/>
                </a:lnTo>
                <a:lnTo>
                  <a:pt x="1622163" y="2013355"/>
                </a:lnTo>
                <a:cubicBezTo>
                  <a:pt x="1463260" y="2107083"/>
                  <a:pt x="1277898" y="2160240"/>
                  <a:pt x="1080120" y="2160240"/>
                </a:cubicBezTo>
                <a:cubicBezTo>
                  <a:pt x="483586" y="2160240"/>
                  <a:pt x="0" y="1676654"/>
                  <a:pt x="0" y="1080120"/>
                </a:cubicBezTo>
                <a:cubicBezTo>
                  <a:pt x="0" y="483586"/>
                  <a:pt x="483586" y="0"/>
                  <a:pt x="1080120" y="0"/>
                </a:cubicBezTo>
                <a:close/>
              </a:path>
            </a:pathLst>
          </a:custGeom>
          <a:solidFill>
            <a:srgbClr val="2827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en-US">
              <a:solidFill>
                <a:srgbClr val="FFFFFF"/>
              </a:solidFill>
            </a:endParaRPr>
          </a:p>
        </p:txBody>
      </p:sp>
      <p:sp>
        <p:nvSpPr>
          <p:cNvPr id="3" name="矩形 2"/>
          <p:cNvSpPr/>
          <p:nvPr/>
        </p:nvSpPr>
        <p:spPr>
          <a:xfrm>
            <a:off x="4332651" y="980106"/>
            <a:ext cx="4455067" cy="646331"/>
          </a:xfrm>
          <a:prstGeom prst="rect">
            <a:avLst/>
          </a:prstGeom>
        </p:spPr>
        <p:txBody>
          <a:bodyPr wrap="none">
            <a:spAutoFit/>
          </a:bodyPr>
          <a:lstStyle/>
          <a:p>
            <a:pPr algn="ctr"/>
            <a:r>
              <a:rPr lang="en-US" altLang="zh-CN" dirty="0" smtClean="0"/>
              <a:t>【</a:t>
            </a:r>
            <a:r>
              <a:rPr lang="zh-CN" altLang="en-US" dirty="0" smtClean="0"/>
              <a:t>海关小课堂</a:t>
            </a:r>
            <a:r>
              <a:rPr lang="en-US" altLang="zh-CN" dirty="0" smtClean="0"/>
              <a:t>】</a:t>
            </a:r>
          </a:p>
          <a:p>
            <a:pPr algn="ctr"/>
            <a:r>
              <a:rPr lang="zh-CN" altLang="en-US" dirty="0" smtClean="0"/>
              <a:t> 邮寄</a:t>
            </a:r>
            <a:r>
              <a:rPr lang="en-US" altLang="zh-CN" dirty="0" smtClean="0"/>
              <a:t>500</a:t>
            </a:r>
            <a:r>
              <a:rPr lang="zh-CN" altLang="en-US" dirty="0" smtClean="0"/>
              <a:t>块的东西，可能收</a:t>
            </a:r>
            <a:r>
              <a:rPr lang="en-US" altLang="zh-CN" dirty="0" smtClean="0"/>
              <a:t>900</a:t>
            </a:r>
            <a:r>
              <a:rPr lang="zh-CN" altLang="en-US" dirty="0" smtClean="0"/>
              <a:t>块的税吗？</a:t>
            </a:r>
            <a:endParaRPr lang="zh-CN" altLang="en-US" dirty="0"/>
          </a:p>
        </p:txBody>
      </p:sp>
      <p:sp>
        <p:nvSpPr>
          <p:cNvPr id="8" name="椭圆 7"/>
          <p:cNvSpPr/>
          <p:nvPr/>
        </p:nvSpPr>
        <p:spPr>
          <a:xfrm>
            <a:off x="10984601" y="623193"/>
            <a:ext cx="688975" cy="688975"/>
          </a:xfrm>
          <a:prstGeom prst="ellipse">
            <a:avLst/>
          </a:prstGeom>
          <a:solidFill>
            <a:srgbClr val="E5B70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08000" tIns="0" rIns="0" bIns="0" anchor="ctr">
            <a:normAutofit/>
          </a:bodyPr>
          <a:lstStyle/>
          <a:p>
            <a:pPr algn="ctr">
              <a:defRPr/>
            </a:pPr>
            <a:r>
              <a:rPr lang="en-US" altLang="zh-CN" sz="2400" dirty="0" smtClean="0">
                <a:solidFill>
                  <a:srgbClr val="282728"/>
                </a:solidFill>
                <a:latin typeface="微软雅黑" panose="020B0503020204020204" pitchFamily="34" charset="-122"/>
                <a:ea typeface="微软雅黑" panose="020B0503020204020204" pitchFamily="34" charset="-122"/>
              </a:rPr>
              <a:t>03</a:t>
            </a:r>
            <a:endParaRPr lang="zh-CN" altLang="en-US" sz="2400" dirty="0">
              <a:solidFill>
                <a:srgbClr val="282728"/>
              </a:solidFill>
              <a:latin typeface="微软雅黑" panose="020B0503020204020204" pitchFamily="34" charset="-122"/>
              <a:ea typeface="微软雅黑" panose="020B0503020204020204" pitchFamily="34" charset="-122"/>
            </a:endParaRPr>
          </a:p>
        </p:txBody>
      </p:sp>
      <p:sp>
        <p:nvSpPr>
          <p:cNvPr id="9" name="椭圆 8"/>
          <p:cNvSpPr/>
          <p:nvPr/>
        </p:nvSpPr>
        <p:spPr>
          <a:xfrm>
            <a:off x="10886176" y="821630"/>
            <a:ext cx="288925" cy="290512"/>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10" name="椭圆 9"/>
          <p:cNvSpPr/>
          <p:nvPr/>
        </p:nvSpPr>
        <p:spPr>
          <a:xfrm>
            <a:off x="10911576" y="670818"/>
            <a:ext cx="168275" cy="168275"/>
          </a:xfrm>
          <a:prstGeom prst="ellipse">
            <a:avLst/>
          </a:prstGeom>
          <a:solidFill>
            <a:schemeClr val="bg1">
              <a:lumMod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11" name="矩形 10"/>
          <p:cNvSpPr/>
          <p:nvPr/>
        </p:nvSpPr>
        <p:spPr>
          <a:xfrm>
            <a:off x="1545767" y="1947092"/>
            <a:ext cx="9427029" cy="923330"/>
          </a:xfrm>
          <a:prstGeom prst="rect">
            <a:avLst/>
          </a:prstGeom>
        </p:spPr>
        <p:txBody>
          <a:bodyPr wrap="square">
            <a:spAutoFit/>
          </a:bodyPr>
          <a:lstStyle/>
          <a:p>
            <a:r>
              <a:rPr lang="zh-CN" altLang="en-US" b="1" dirty="0" smtClean="0">
                <a:solidFill>
                  <a:schemeClr val="accent4"/>
                </a:solidFill>
              </a:rPr>
              <a:t>目前进境物品进口税的税率最高为</a:t>
            </a:r>
            <a:r>
              <a:rPr lang="en-US" altLang="zh-CN" b="1" dirty="0" smtClean="0">
                <a:solidFill>
                  <a:schemeClr val="accent4"/>
                </a:solidFill>
              </a:rPr>
              <a:t>60%</a:t>
            </a:r>
            <a:r>
              <a:rPr lang="zh-CN" altLang="en-US" b="1" dirty="0" smtClean="0">
                <a:solidFill>
                  <a:schemeClr val="accent4"/>
                </a:solidFill>
              </a:rPr>
              <a:t>，是不可能出现应缴税款比物品完税价格高的情况的。不过各位童鞋请注意</a:t>
            </a:r>
            <a:r>
              <a:rPr lang="en-US" altLang="zh-CN" b="1" dirty="0" smtClean="0">
                <a:solidFill>
                  <a:schemeClr val="accent4"/>
                </a:solidFill>
              </a:rPr>
              <a:t>:</a:t>
            </a:r>
            <a:r>
              <a:rPr lang="zh-CN" altLang="en-US" b="1" dirty="0" smtClean="0">
                <a:solidFill>
                  <a:schemeClr val="accent4"/>
                </a:solidFill>
              </a:rPr>
              <a:t>这里说的是“完税价格”，和大家理解的购物价格不完全是一回事。问题出哪了？</a:t>
            </a:r>
            <a:endParaRPr lang="zh-CN" altLang="en-US" b="1" dirty="0">
              <a:solidFill>
                <a:schemeClr val="accent4"/>
              </a:solidFill>
            </a:endParaRPr>
          </a:p>
        </p:txBody>
      </p:sp>
      <p:grpSp>
        <p:nvGrpSpPr>
          <p:cNvPr id="12" name="组合 11"/>
          <p:cNvGrpSpPr/>
          <p:nvPr/>
        </p:nvGrpSpPr>
        <p:grpSpPr>
          <a:xfrm>
            <a:off x="1660166" y="2974921"/>
            <a:ext cx="658761" cy="658761"/>
            <a:chOff x="5653311" y="1486807"/>
            <a:chExt cx="658761" cy="658761"/>
          </a:xfrm>
        </p:grpSpPr>
        <p:sp>
          <p:nvSpPr>
            <p:cNvPr id="13" name="椭圆 12"/>
            <p:cNvSpPr/>
            <p:nvPr/>
          </p:nvSpPr>
          <p:spPr>
            <a:xfrm>
              <a:off x="5653311" y="1486807"/>
              <a:ext cx="658761" cy="658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矩形 13"/>
            <p:cNvSpPr/>
            <p:nvPr/>
          </p:nvSpPr>
          <p:spPr>
            <a:xfrm>
              <a:off x="5702079" y="1548601"/>
              <a:ext cx="561372" cy="584775"/>
            </a:xfrm>
            <a:prstGeom prst="rect">
              <a:avLst/>
            </a:prstGeom>
          </p:spPr>
          <p:txBody>
            <a:bodyPr wrap="none">
              <a:spAutoFit/>
            </a:bodyPr>
            <a:lstStyle/>
            <a:p>
              <a:r>
                <a:rPr lang="en-US" altLang="zh-CN" sz="3200" dirty="0" smtClean="0">
                  <a:latin typeface="Impact" panose="020B0806030902050204" pitchFamily="34" charset="0"/>
                </a:rPr>
                <a:t>01</a:t>
              </a:r>
              <a:endParaRPr lang="zh-CN" altLang="en-US" sz="3200" dirty="0"/>
            </a:p>
          </p:txBody>
        </p:sp>
      </p:grpSp>
      <p:sp>
        <p:nvSpPr>
          <p:cNvPr id="16" name="TextBox 15"/>
          <p:cNvSpPr txBox="1"/>
          <p:nvPr/>
        </p:nvSpPr>
        <p:spPr>
          <a:xfrm>
            <a:off x="2405738" y="3178630"/>
            <a:ext cx="1589315" cy="369332"/>
          </a:xfrm>
          <a:prstGeom prst="rect">
            <a:avLst/>
          </a:prstGeom>
          <a:noFill/>
        </p:spPr>
        <p:txBody>
          <a:bodyPr wrap="square" rtlCol="0">
            <a:spAutoFit/>
          </a:bodyPr>
          <a:lstStyle/>
          <a:p>
            <a:r>
              <a:rPr lang="zh-CN" altLang="en-US" b="1" dirty="0" smtClean="0">
                <a:solidFill>
                  <a:schemeClr val="bg1"/>
                </a:solidFill>
              </a:rPr>
              <a:t>啥是完税价格？</a:t>
            </a:r>
            <a:endParaRPr lang="zh-CN" altLang="en-US" b="1" dirty="0">
              <a:solidFill>
                <a:schemeClr val="bg1"/>
              </a:solidFill>
            </a:endParaRPr>
          </a:p>
        </p:txBody>
      </p:sp>
      <p:sp>
        <p:nvSpPr>
          <p:cNvPr id="17" name="TextBox 16"/>
          <p:cNvSpPr txBox="1"/>
          <p:nvPr/>
        </p:nvSpPr>
        <p:spPr>
          <a:xfrm>
            <a:off x="2416623" y="3690257"/>
            <a:ext cx="8839200" cy="369332"/>
          </a:xfrm>
          <a:prstGeom prst="rect">
            <a:avLst/>
          </a:prstGeom>
          <a:noFill/>
        </p:spPr>
        <p:txBody>
          <a:bodyPr wrap="square" rtlCol="0">
            <a:spAutoFit/>
          </a:bodyPr>
          <a:lstStyle/>
          <a:p>
            <a:r>
              <a:rPr lang="zh-CN" altLang="en-US" dirty="0" smtClean="0">
                <a:solidFill>
                  <a:schemeClr val="bg1"/>
                </a:solidFill>
              </a:rPr>
              <a:t>简单说，海关对物品缴税价格进行确定，这个确定下来的价格就是“完税价格”了。</a:t>
            </a:r>
            <a:endParaRPr lang="zh-CN" altLang="en-US" dirty="0">
              <a:solidFill>
                <a:schemeClr val="bg1"/>
              </a:solidFill>
            </a:endParaRPr>
          </a:p>
        </p:txBody>
      </p:sp>
      <p:grpSp>
        <p:nvGrpSpPr>
          <p:cNvPr id="18" name="组合 17"/>
          <p:cNvGrpSpPr/>
          <p:nvPr/>
        </p:nvGrpSpPr>
        <p:grpSpPr>
          <a:xfrm>
            <a:off x="1660166" y="4422721"/>
            <a:ext cx="659833" cy="658761"/>
            <a:chOff x="5653311" y="1486807"/>
            <a:chExt cx="659833" cy="658761"/>
          </a:xfrm>
        </p:grpSpPr>
        <p:sp>
          <p:nvSpPr>
            <p:cNvPr id="19" name="椭圆 18"/>
            <p:cNvSpPr/>
            <p:nvPr/>
          </p:nvSpPr>
          <p:spPr>
            <a:xfrm>
              <a:off x="5653311" y="1486807"/>
              <a:ext cx="658761" cy="658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矩形 19"/>
            <p:cNvSpPr/>
            <p:nvPr/>
          </p:nvSpPr>
          <p:spPr>
            <a:xfrm>
              <a:off x="5702079" y="1548601"/>
              <a:ext cx="611065" cy="584775"/>
            </a:xfrm>
            <a:prstGeom prst="rect">
              <a:avLst/>
            </a:prstGeom>
          </p:spPr>
          <p:txBody>
            <a:bodyPr wrap="none">
              <a:spAutoFit/>
            </a:bodyPr>
            <a:lstStyle/>
            <a:p>
              <a:r>
                <a:rPr lang="en-US" altLang="zh-CN" sz="3200" dirty="0" smtClean="0">
                  <a:latin typeface="Impact" panose="020B0806030902050204" pitchFamily="34" charset="0"/>
                </a:rPr>
                <a:t>02</a:t>
              </a:r>
              <a:endParaRPr lang="zh-CN" altLang="en-US" sz="3200" dirty="0"/>
            </a:p>
          </p:txBody>
        </p:sp>
      </p:grpSp>
      <p:sp>
        <p:nvSpPr>
          <p:cNvPr id="21" name="TextBox 20"/>
          <p:cNvSpPr txBox="1"/>
          <p:nvPr/>
        </p:nvSpPr>
        <p:spPr>
          <a:xfrm>
            <a:off x="2405734" y="4615578"/>
            <a:ext cx="2416637" cy="369332"/>
          </a:xfrm>
          <a:prstGeom prst="rect">
            <a:avLst/>
          </a:prstGeom>
          <a:noFill/>
        </p:spPr>
        <p:txBody>
          <a:bodyPr wrap="square" rtlCol="0">
            <a:spAutoFit/>
          </a:bodyPr>
          <a:lstStyle/>
          <a:p>
            <a:r>
              <a:rPr lang="zh-CN" altLang="en-US" b="1" dirty="0" smtClean="0">
                <a:solidFill>
                  <a:schemeClr val="bg1"/>
                </a:solidFill>
              </a:rPr>
              <a:t>海关随便定价吗？</a:t>
            </a:r>
            <a:endParaRPr lang="zh-CN" altLang="en-US" b="1" dirty="0">
              <a:solidFill>
                <a:schemeClr val="bg1"/>
              </a:solidFill>
            </a:endParaRPr>
          </a:p>
        </p:txBody>
      </p:sp>
      <p:sp>
        <p:nvSpPr>
          <p:cNvPr id="22" name="TextBox 21"/>
          <p:cNvSpPr txBox="1"/>
          <p:nvPr/>
        </p:nvSpPr>
        <p:spPr>
          <a:xfrm>
            <a:off x="2416619" y="5051003"/>
            <a:ext cx="8839200" cy="646331"/>
          </a:xfrm>
          <a:prstGeom prst="rect">
            <a:avLst/>
          </a:prstGeom>
          <a:noFill/>
        </p:spPr>
        <p:txBody>
          <a:bodyPr wrap="square" rtlCol="0">
            <a:spAutoFit/>
          </a:bodyPr>
          <a:lstStyle/>
          <a:p>
            <a:r>
              <a:rPr lang="en-US" altLang="zh-CN" dirty="0" smtClean="0">
                <a:solidFill>
                  <a:schemeClr val="bg1"/>
                </a:solidFill>
              </a:rPr>
              <a:t>※ </a:t>
            </a:r>
            <a:r>
              <a:rPr lang="zh-CN" altLang="en-US" dirty="0" smtClean="0">
                <a:solidFill>
                  <a:schemeClr val="bg1"/>
                </a:solidFill>
              </a:rPr>
              <a:t>当然不是咯。海关对进境物品完税价格确定遵循一下原则：“完税价格表”已列明完税价格的物品。最新“完税价格表”见海关总署</a:t>
            </a:r>
            <a:r>
              <a:rPr lang="en-US" altLang="zh-CN" dirty="0" smtClean="0">
                <a:solidFill>
                  <a:schemeClr val="bg1"/>
                </a:solidFill>
              </a:rPr>
              <a:t>2016</a:t>
            </a:r>
            <a:r>
              <a:rPr lang="zh-CN" altLang="en-US" dirty="0" smtClean="0">
                <a:solidFill>
                  <a:schemeClr val="bg1"/>
                </a:solidFill>
              </a:rPr>
              <a:t>年第</a:t>
            </a:r>
            <a:r>
              <a:rPr lang="en-US" altLang="zh-CN" dirty="0" smtClean="0">
                <a:solidFill>
                  <a:schemeClr val="bg1"/>
                </a:solidFill>
              </a:rPr>
              <a:t>25</a:t>
            </a:r>
            <a:r>
              <a:rPr lang="zh-CN" altLang="en-US" dirty="0" smtClean="0">
                <a:solidFill>
                  <a:schemeClr val="bg1"/>
                </a:solidFill>
              </a:rPr>
              <a:t>号公告附件二。</a:t>
            </a:r>
            <a:endParaRPr lang="zh-CN" altLang="en-US" dirty="0">
              <a:solidFill>
                <a:schemeClr val="bg1"/>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椭圆 2"/>
          <p:cNvSpPr/>
          <p:nvPr/>
        </p:nvSpPr>
        <p:spPr>
          <a:xfrm>
            <a:off x="10984601" y="623193"/>
            <a:ext cx="688975" cy="688975"/>
          </a:xfrm>
          <a:prstGeom prst="ellipse">
            <a:avLst/>
          </a:prstGeom>
          <a:solidFill>
            <a:srgbClr val="E5B70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08000" tIns="0" rIns="0" bIns="0" anchor="ctr">
            <a:normAutofit/>
          </a:bodyPr>
          <a:lstStyle/>
          <a:p>
            <a:pPr algn="ctr">
              <a:defRPr/>
            </a:pPr>
            <a:r>
              <a:rPr lang="en-US" altLang="zh-CN" sz="2400" dirty="0" smtClean="0">
                <a:solidFill>
                  <a:srgbClr val="282728"/>
                </a:solidFill>
                <a:latin typeface="微软雅黑" panose="020B0503020204020204" pitchFamily="34" charset="-122"/>
                <a:ea typeface="微软雅黑" panose="020B0503020204020204" pitchFamily="34" charset="-122"/>
              </a:rPr>
              <a:t>02</a:t>
            </a:r>
            <a:endParaRPr lang="zh-CN" altLang="en-US" sz="2400" dirty="0">
              <a:solidFill>
                <a:srgbClr val="282728"/>
              </a:solidFill>
              <a:latin typeface="微软雅黑" panose="020B0503020204020204" pitchFamily="34" charset="-122"/>
              <a:ea typeface="微软雅黑" panose="020B0503020204020204" pitchFamily="34" charset="-122"/>
            </a:endParaRPr>
          </a:p>
        </p:txBody>
      </p:sp>
      <p:sp>
        <p:nvSpPr>
          <p:cNvPr id="4" name="椭圆 3"/>
          <p:cNvSpPr/>
          <p:nvPr/>
        </p:nvSpPr>
        <p:spPr>
          <a:xfrm>
            <a:off x="10886176" y="821630"/>
            <a:ext cx="288925" cy="290512"/>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5" name="椭圆 4"/>
          <p:cNvSpPr/>
          <p:nvPr/>
        </p:nvSpPr>
        <p:spPr>
          <a:xfrm>
            <a:off x="10911576" y="670818"/>
            <a:ext cx="168275" cy="168275"/>
          </a:xfrm>
          <a:prstGeom prst="ellipse">
            <a:avLst/>
          </a:prstGeom>
          <a:solidFill>
            <a:schemeClr val="bg1">
              <a:lumMod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grpSp>
        <p:nvGrpSpPr>
          <p:cNvPr id="6" name="组合 9"/>
          <p:cNvGrpSpPr>
            <a:grpSpLocks/>
          </p:cNvGrpSpPr>
          <p:nvPr/>
        </p:nvGrpSpPr>
        <p:grpSpPr bwMode="auto">
          <a:xfrm>
            <a:off x="1349818" y="1276463"/>
            <a:ext cx="1251863" cy="4384107"/>
            <a:chOff x="7297450" y="1148860"/>
            <a:chExt cx="1006239" cy="3981288"/>
          </a:xfrm>
        </p:grpSpPr>
        <p:sp>
          <p:nvSpPr>
            <p:cNvPr id="7" name="矩形 6"/>
            <p:cNvSpPr/>
            <p:nvPr/>
          </p:nvSpPr>
          <p:spPr>
            <a:xfrm flipH="1">
              <a:off x="7297450" y="1148860"/>
              <a:ext cx="149233" cy="2766237"/>
            </a:xfrm>
            <a:prstGeom prst="rect">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lIns="0" tIns="0" rIns="0" bIns="0" anchor="ctr">
              <a:normAutofit/>
            </a:bodyPr>
            <a:lstStyle/>
            <a:p>
              <a:pPr algn="ctr">
                <a:defRPr/>
              </a:pPr>
              <a:endParaRPr lang="zh-CN" altLang="en-US" sz="1000" spc="200">
                <a:solidFill>
                  <a:srgbClr val="008C33"/>
                </a:solidFill>
              </a:endParaRPr>
            </a:p>
          </p:txBody>
        </p:sp>
        <p:sp>
          <p:nvSpPr>
            <p:cNvPr id="8" name="矩形 7"/>
            <p:cNvSpPr/>
            <p:nvPr/>
          </p:nvSpPr>
          <p:spPr>
            <a:xfrm flipH="1">
              <a:off x="8154456" y="2363911"/>
              <a:ext cx="149233" cy="27662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lIns="0" tIns="0" rIns="0" bIns="0" anchor="ctr"/>
            <a:lstStyle/>
            <a:p>
              <a:pPr algn="ctr">
                <a:defRPr/>
              </a:pPr>
              <a:r>
                <a:rPr lang="zh-CN" altLang="en-US" sz="1100" spc="200" dirty="0" smtClean="0">
                  <a:solidFill>
                    <a:schemeClr val="bg1"/>
                  </a:solidFill>
                  <a:latin typeface="微软雅黑" panose="020B0503020204020204" pitchFamily="34" charset="-122"/>
                  <a:ea typeface="微软雅黑" panose="020B0503020204020204" pitchFamily="34" charset="-122"/>
                </a:rPr>
                <a:t>关于跨境电子商务进口统一版信息化系统企业接入事宜的公告</a:t>
              </a:r>
              <a:endParaRPr lang="zh-CN" altLang="en-US" sz="1100" spc="200" dirty="0">
                <a:solidFill>
                  <a:schemeClr val="bg1"/>
                </a:solidFill>
                <a:latin typeface="微软雅黑" panose="020B0503020204020204" pitchFamily="34" charset="-122"/>
                <a:ea typeface="微软雅黑" panose="020B0503020204020204" pitchFamily="34" charset="-122"/>
              </a:endParaRPr>
            </a:p>
          </p:txBody>
        </p:sp>
        <p:sp>
          <p:nvSpPr>
            <p:cNvPr id="9" name="任意多边形 8"/>
            <p:cNvSpPr/>
            <p:nvPr/>
          </p:nvSpPr>
          <p:spPr>
            <a:xfrm>
              <a:off x="7324439" y="1309153"/>
              <a:ext cx="971026" cy="3739101"/>
            </a:xfrm>
            <a:custGeom>
              <a:avLst/>
              <a:gdLst>
                <a:gd name="connsiteX0" fmla="*/ 0 w 1079880"/>
                <a:gd name="connsiteY0" fmla="*/ 2762546 h 3739786"/>
                <a:gd name="connsiteX1" fmla="*/ 44068 w 1079880"/>
                <a:gd name="connsiteY1" fmla="*/ 2762546 h 3739786"/>
                <a:gd name="connsiteX2" fmla="*/ 44068 w 1079880"/>
                <a:gd name="connsiteY2" fmla="*/ 3688106 h 3739786"/>
                <a:gd name="connsiteX3" fmla="*/ 771229 w 1079880"/>
                <a:gd name="connsiteY3" fmla="*/ 3688106 h 3739786"/>
                <a:gd name="connsiteX4" fmla="*/ 771229 w 1079880"/>
                <a:gd name="connsiteY4" fmla="*/ 3739786 h 3739786"/>
                <a:gd name="connsiteX5" fmla="*/ 0 w 1079880"/>
                <a:gd name="connsiteY5" fmla="*/ 3739786 h 3739786"/>
                <a:gd name="connsiteX6" fmla="*/ 308650 w 1079880"/>
                <a:gd name="connsiteY6" fmla="*/ 0 h 3739786"/>
                <a:gd name="connsiteX7" fmla="*/ 1079880 w 1079880"/>
                <a:gd name="connsiteY7" fmla="*/ 0 h 3739786"/>
                <a:gd name="connsiteX8" fmla="*/ 1079880 w 1079880"/>
                <a:gd name="connsiteY8" fmla="*/ 977241 h 3739786"/>
                <a:gd name="connsiteX9" fmla="*/ 1035812 w 1079880"/>
                <a:gd name="connsiteY9" fmla="*/ 977241 h 3739786"/>
                <a:gd name="connsiteX10" fmla="*/ 1035812 w 1079880"/>
                <a:gd name="connsiteY10" fmla="*/ 51681 h 3739786"/>
                <a:gd name="connsiteX11" fmla="*/ 308650 w 1079880"/>
                <a:gd name="connsiteY11" fmla="*/ 51681 h 3739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79880" h="3739786">
                  <a:moveTo>
                    <a:pt x="0" y="2762546"/>
                  </a:moveTo>
                  <a:lnTo>
                    <a:pt x="44068" y="2762546"/>
                  </a:lnTo>
                  <a:lnTo>
                    <a:pt x="44068" y="3688106"/>
                  </a:lnTo>
                  <a:lnTo>
                    <a:pt x="771229" y="3688106"/>
                  </a:lnTo>
                  <a:lnTo>
                    <a:pt x="771229" y="3739786"/>
                  </a:lnTo>
                  <a:lnTo>
                    <a:pt x="0" y="3739786"/>
                  </a:lnTo>
                  <a:close/>
                  <a:moveTo>
                    <a:pt x="308650" y="0"/>
                  </a:moveTo>
                  <a:lnTo>
                    <a:pt x="1079880" y="0"/>
                  </a:lnTo>
                  <a:lnTo>
                    <a:pt x="1079880" y="977241"/>
                  </a:lnTo>
                  <a:lnTo>
                    <a:pt x="1035812" y="977241"/>
                  </a:lnTo>
                  <a:lnTo>
                    <a:pt x="1035812" y="51681"/>
                  </a:lnTo>
                  <a:lnTo>
                    <a:pt x="308650" y="51681"/>
                  </a:lnTo>
                  <a:close/>
                </a:path>
              </a:pathLst>
            </a:cu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normAutofit/>
            </a:bodyPr>
            <a:lstStyle/>
            <a:p>
              <a:pPr>
                <a:lnSpc>
                  <a:spcPct val="140000"/>
                </a:lnSpc>
                <a:defRPr/>
              </a:pPr>
              <a:r>
                <a:rPr lang="zh-CN" altLang="en-US" sz="2000" b="1" dirty="0" smtClean="0">
                  <a:solidFill>
                    <a:srgbClr val="E5B704"/>
                  </a:solidFill>
                  <a:latin typeface="微软雅黑" panose="020B0503020204020204" pitchFamily="34" charset="-122"/>
                  <a:ea typeface="微软雅黑" panose="020B0503020204020204" pitchFamily="34" charset="-122"/>
                </a:rPr>
                <a:t>    海关总署公告</a:t>
              </a:r>
              <a:r>
                <a:rPr lang="en-US" altLang="zh-CN" sz="2000" b="1" dirty="0" smtClean="0">
                  <a:solidFill>
                    <a:srgbClr val="E5B704"/>
                  </a:solidFill>
                  <a:latin typeface="微软雅黑" panose="020B0503020204020204" pitchFamily="34" charset="-122"/>
                  <a:ea typeface="微软雅黑" panose="020B0503020204020204" pitchFamily="34" charset="-122"/>
                </a:rPr>
                <a:t>2016</a:t>
              </a:r>
              <a:r>
                <a:rPr lang="zh-CN" altLang="en-US" sz="2000" b="1" dirty="0" smtClean="0">
                  <a:solidFill>
                    <a:srgbClr val="E5B704"/>
                  </a:solidFill>
                  <a:latin typeface="微软雅黑" panose="020B0503020204020204" pitchFamily="34" charset="-122"/>
                  <a:ea typeface="微软雅黑" panose="020B0503020204020204" pitchFamily="34" charset="-122"/>
                </a:rPr>
                <a:t>年第</a:t>
              </a:r>
              <a:r>
                <a:rPr lang="en-US" altLang="zh-CN" sz="2000" b="1" dirty="0" smtClean="0">
                  <a:solidFill>
                    <a:srgbClr val="E5B704"/>
                  </a:solidFill>
                  <a:latin typeface="微软雅黑" panose="020B0503020204020204" pitchFamily="34" charset="-122"/>
                  <a:ea typeface="微软雅黑" panose="020B0503020204020204" pitchFamily="34" charset="-122"/>
                </a:rPr>
                <a:t>57</a:t>
              </a:r>
              <a:r>
                <a:rPr lang="zh-CN" altLang="en-US" sz="2000" b="1" dirty="0" smtClean="0">
                  <a:solidFill>
                    <a:srgbClr val="E5B704"/>
                  </a:solidFill>
                  <a:latin typeface="微软雅黑" panose="020B0503020204020204" pitchFamily="34" charset="-122"/>
                  <a:ea typeface="微软雅黑" panose="020B0503020204020204" pitchFamily="34" charset="-122"/>
                </a:rPr>
                <a:t>号</a:t>
              </a:r>
              <a:endParaRPr lang="zh-CN" altLang="en-US" sz="2000" b="1" dirty="0">
                <a:solidFill>
                  <a:srgbClr val="E5B704"/>
                </a:solidFill>
                <a:latin typeface="微软雅黑" panose="020B0503020204020204" pitchFamily="34" charset="-122"/>
                <a:ea typeface="微软雅黑" panose="020B0503020204020204" pitchFamily="34" charset="-122"/>
              </a:endParaRPr>
            </a:p>
          </p:txBody>
        </p:sp>
      </p:grpSp>
      <p:sp>
        <p:nvSpPr>
          <p:cNvPr id="10" name="矩形 9"/>
          <p:cNvSpPr/>
          <p:nvPr/>
        </p:nvSpPr>
        <p:spPr>
          <a:xfrm>
            <a:off x="2917373" y="956331"/>
            <a:ext cx="7663542" cy="3323987"/>
          </a:xfrm>
          <a:prstGeom prst="rect">
            <a:avLst/>
          </a:prstGeom>
        </p:spPr>
        <p:txBody>
          <a:bodyPr wrap="square">
            <a:spAutoFit/>
          </a:bodyPr>
          <a:lstStyle/>
          <a:p>
            <a:pPr>
              <a:lnSpc>
                <a:spcPct val="150000"/>
              </a:lnSpc>
            </a:pPr>
            <a:r>
              <a:rPr lang="zh-CN" altLang="en-US" sz="1400" dirty="0" smtClean="0">
                <a:solidFill>
                  <a:schemeClr val="bg1"/>
                </a:solidFill>
              </a:rPr>
              <a:t>为促进跨境电子商务发展，提供便利通关服务，现将跨境电子商务进口统一版信息化系统（以下简称“进口统一版系统”）企业接入相关事宜公告如下：</a:t>
            </a:r>
          </a:p>
          <a:p>
            <a:pPr>
              <a:lnSpc>
                <a:spcPct val="150000"/>
              </a:lnSpc>
            </a:pPr>
            <a:r>
              <a:rPr lang="zh-CN" altLang="en-US" sz="1400" dirty="0" smtClean="0">
                <a:solidFill>
                  <a:schemeClr val="bg1"/>
                </a:solidFill>
              </a:rPr>
              <a:t>　　</a:t>
            </a:r>
            <a:r>
              <a:rPr lang="zh-CN" altLang="en-US" sz="1400" b="1" dirty="0" smtClean="0">
                <a:solidFill>
                  <a:schemeClr val="accent4"/>
                </a:solidFill>
              </a:rPr>
              <a:t>一、免费提供进口统一版系统清单录入功能。</a:t>
            </a:r>
            <a:r>
              <a:rPr lang="zh-CN" altLang="en-US" sz="1400" dirty="0" smtClean="0">
                <a:solidFill>
                  <a:schemeClr val="bg1"/>
                </a:solidFill>
              </a:rPr>
              <a:t>电子商务企业或其代理人可登录进口统一版系统通关服务子系统（</a:t>
            </a:r>
            <a:r>
              <a:rPr lang="en-US" altLang="zh-CN" sz="1400" dirty="0" smtClean="0">
                <a:solidFill>
                  <a:schemeClr val="bg1"/>
                </a:solidFill>
              </a:rPr>
              <a:t>http://ceb2.chinaport.gov.cn</a:t>
            </a:r>
            <a:r>
              <a:rPr lang="zh-CN" altLang="en-US" sz="1400" dirty="0" smtClean="0">
                <a:solidFill>
                  <a:schemeClr val="bg1"/>
                </a:solidFill>
              </a:rPr>
              <a:t>）进行清单的手工录入、修改、申报、查询等操作。具体操作参见</a:t>
            </a:r>
            <a:r>
              <a:rPr lang="en-US" altLang="zh-CN" sz="1400" dirty="0" smtClean="0">
                <a:solidFill>
                  <a:schemeClr val="bg1"/>
                </a:solidFill>
              </a:rPr>
              <a:t>《</a:t>
            </a:r>
            <a:r>
              <a:rPr lang="zh-CN" altLang="en-US" sz="1400" dirty="0" smtClean="0">
                <a:solidFill>
                  <a:schemeClr val="bg1"/>
                </a:solidFill>
              </a:rPr>
              <a:t>跨境电子商务进口统一版信息化系统企业用户操作手册</a:t>
            </a:r>
            <a:r>
              <a:rPr lang="en-US" altLang="zh-CN" sz="1400" dirty="0" smtClean="0">
                <a:solidFill>
                  <a:schemeClr val="bg1"/>
                </a:solidFill>
              </a:rPr>
              <a:t>》</a:t>
            </a:r>
            <a:r>
              <a:rPr lang="zh-CN" altLang="en-US" sz="1400" dirty="0" smtClean="0">
                <a:solidFill>
                  <a:schemeClr val="bg1"/>
                </a:solidFill>
              </a:rPr>
              <a:t>（详见附件</a:t>
            </a:r>
            <a:r>
              <a:rPr lang="en-US" altLang="zh-CN" sz="1400" dirty="0" smtClean="0">
                <a:solidFill>
                  <a:schemeClr val="bg1"/>
                </a:solidFill>
              </a:rPr>
              <a:t>1</a:t>
            </a:r>
            <a:r>
              <a:rPr lang="zh-CN" altLang="en-US" sz="1400" dirty="0" smtClean="0">
                <a:solidFill>
                  <a:schemeClr val="bg1"/>
                </a:solidFill>
              </a:rPr>
              <a:t>）。</a:t>
            </a:r>
          </a:p>
          <a:p>
            <a:pPr>
              <a:lnSpc>
                <a:spcPct val="150000"/>
              </a:lnSpc>
            </a:pPr>
            <a:r>
              <a:rPr lang="zh-CN" altLang="en-US" sz="1400" dirty="0" smtClean="0">
                <a:solidFill>
                  <a:schemeClr val="bg1"/>
                </a:solidFill>
              </a:rPr>
              <a:t>　　</a:t>
            </a:r>
            <a:r>
              <a:rPr lang="zh-CN" altLang="en-US" sz="1400" b="1" dirty="0" smtClean="0">
                <a:solidFill>
                  <a:schemeClr val="accent4"/>
                </a:solidFill>
              </a:rPr>
              <a:t>二、免费提供进口统一版系统客户端软件。</a:t>
            </a:r>
            <a:r>
              <a:rPr lang="zh-CN" altLang="en-US" sz="1400" dirty="0" smtClean="0">
                <a:solidFill>
                  <a:schemeClr val="bg1"/>
                </a:solidFill>
              </a:rPr>
              <a:t>参与跨境电子商务业务的企业可在中国电子口岸门户（</a:t>
            </a:r>
            <a:r>
              <a:rPr lang="en-US" altLang="zh-CN" sz="1400" dirty="0" smtClean="0">
                <a:solidFill>
                  <a:schemeClr val="bg1"/>
                </a:solidFill>
              </a:rPr>
              <a:t>www.chinaport.gov.cn</a:t>
            </a:r>
            <a:r>
              <a:rPr lang="zh-CN" altLang="en-US" sz="1400" dirty="0" smtClean="0">
                <a:solidFill>
                  <a:schemeClr val="bg1"/>
                </a:solidFill>
              </a:rPr>
              <a:t>）公告栏中自行下载安装。进口统一版系统客户端软件支持清单、订单、运单、支付单等单证通过</a:t>
            </a:r>
            <a:r>
              <a:rPr lang="en-US" altLang="zh-CN" sz="1400" dirty="0" smtClean="0">
                <a:solidFill>
                  <a:schemeClr val="bg1"/>
                </a:solidFill>
              </a:rPr>
              <a:t>EXCEL</a:t>
            </a:r>
            <a:r>
              <a:rPr lang="zh-CN" altLang="en-US" sz="1400" dirty="0" smtClean="0">
                <a:solidFill>
                  <a:schemeClr val="bg1"/>
                </a:solidFill>
              </a:rPr>
              <a:t>格式文件转换成规范报文后自动添加数字签名，也支持</a:t>
            </a:r>
            <a:r>
              <a:rPr lang="en-US" altLang="zh-CN" sz="1400" dirty="0" smtClean="0">
                <a:solidFill>
                  <a:schemeClr val="bg1"/>
                </a:solidFill>
              </a:rPr>
              <a:t>XML</a:t>
            </a:r>
            <a:r>
              <a:rPr lang="zh-CN" altLang="en-US" sz="1400" dirty="0" smtClean="0">
                <a:solidFill>
                  <a:schemeClr val="bg1"/>
                </a:solidFill>
              </a:rPr>
              <a:t>格式文件自动添加数字签名，同时提供数据发送和回执查询功能。客户端软件使用参见</a:t>
            </a:r>
            <a:r>
              <a:rPr lang="en-US" altLang="zh-CN" sz="1400" dirty="0" smtClean="0">
                <a:solidFill>
                  <a:schemeClr val="bg1"/>
                </a:solidFill>
              </a:rPr>
              <a:t>《</a:t>
            </a:r>
            <a:r>
              <a:rPr lang="zh-CN" altLang="en-US" sz="1400" dirty="0" smtClean="0">
                <a:solidFill>
                  <a:schemeClr val="bg1"/>
                </a:solidFill>
              </a:rPr>
              <a:t>跨境电子商务进口统一版信息化系统客户端软件使用手册</a:t>
            </a:r>
            <a:r>
              <a:rPr lang="en-US" altLang="zh-CN" sz="1400" dirty="0" smtClean="0">
                <a:solidFill>
                  <a:schemeClr val="bg1"/>
                </a:solidFill>
              </a:rPr>
              <a:t>》</a:t>
            </a:r>
            <a:r>
              <a:rPr lang="zh-CN" altLang="en-US" sz="1400" dirty="0" smtClean="0">
                <a:solidFill>
                  <a:schemeClr val="bg1"/>
                </a:solidFill>
              </a:rPr>
              <a:t>（详见附件</a:t>
            </a:r>
            <a:r>
              <a:rPr lang="en-US" altLang="zh-CN" sz="1400" dirty="0" smtClean="0">
                <a:solidFill>
                  <a:schemeClr val="bg1"/>
                </a:solidFill>
              </a:rPr>
              <a:t>2</a:t>
            </a:r>
            <a:r>
              <a:rPr lang="zh-CN" altLang="en-US" sz="1400" dirty="0" smtClean="0">
                <a:solidFill>
                  <a:schemeClr val="bg1"/>
                </a:solidFill>
              </a:rPr>
              <a:t>）。</a:t>
            </a:r>
          </a:p>
        </p:txBody>
      </p:sp>
      <p:pic>
        <p:nvPicPr>
          <p:cNvPr id="12" name="图片 11" descr="11.png"/>
          <p:cNvPicPr>
            <a:picLocks noChangeAspect="1"/>
          </p:cNvPicPr>
          <p:nvPr/>
        </p:nvPicPr>
        <p:blipFill>
          <a:blip r:embed="rId3" cstate="print"/>
          <a:stretch>
            <a:fillRect/>
          </a:stretch>
        </p:blipFill>
        <p:spPr>
          <a:xfrm>
            <a:off x="4637693" y="4176711"/>
            <a:ext cx="4059991" cy="2093432"/>
          </a:xfrm>
          <a:prstGeom prst="rect">
            <a:avLst/>
          </a:prstGeom>
        </p:spPr>
      </p:pic>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6" name="KSO_Shape"/>
          <p:cNvSpPr/>
          <p:nvPr/>
        </p:nvSpPr>
        <p:spPr>
          <a:xfrm>
            <a:off x="3014543" y="1063688"/>
            <a:ext cx="447411" cy="509355"/>
          </a:xfrm>
          <a:custGeom>
            <a:avLst/>
            <a:gdLst/>
            <a:ahLst/>
            <a:cxnLst/>
            <a:rect l="l" t="t" r="r" b="b"/>
            <a:pathLst>
              <a:path w="3132350" h="3959240">
                <a:moveTo>
                  <a:pt x="1005872" y="679617"/>
                </a:moveTo>
                <a:lnTo>
                  <a:pt x="1142879" y="679617"/>
                </a:lnTo>
                <a:lnTo>
                  <a:pt x="1142879" y="1011617"/>
                </a:lnTo>
                <a:lnTo>
                  <a:pt x="1474879" y="1011617"/>
                </a:lnTo>
                <a:lnTo>
                  <a:pt x="1474879" y="1148624"/>
                </a:lnTo>
                <a:lnTo>
                  <a:pt x="1142879" y="1148624"/>
                </a:lnTo>
                <a:lnTo>
                  <a:pt x="1142879" y="1480624"/>
                </a:lnTo>
                <a:lnTo>
                  <a:pt x="1005872" y="1480624"/>
                </a:lnTo>
                <a:lnTo>
                  <a:pt x="1005872" y="1148624"/>
                </a:lnTo>
                <a:lnTo>
                  <a:pt x="673872" y="1148624"/>
                </a:lnTo>
                <a:lnTo>
                  <a:pt x="673872" y="1011617"/>
                </a:lnTo>
                <a:lnTo>
                  <a:pt x="1005872" y="1011617"/>
                </a:lnTo>
                <a:close/>
                <a:moveTo>
                  <a:pt x="1080120" y="151325"/>
                </a:moveTo>
                <a:cubicBezTo>
                  <a:pt x="567161" y="151325"/>
                  <a:pt x="151325" y="567161"/>
                  <a:pt x="151325" y="1080120"/>
                </a:cubicBezTo>
                <a:cubicBezTo>
                  <a:pt x="151325" y="1593079"/>
                  <a:pt x="567161" y="2008915"/>
                  <a:pt x="1080120" y="2008915"/>
                </a:cubicBezTo>
                <a:cubicBezTo>
                  <a:pt x="1593079" y="2008915"/>
                  <a:pt x="2008915" y="1593079"/>
                  <a:pt x="2008915" y="1080120"/>
                </a:cubicBezTo>
                <a:cubicBezTo>
                  <a:pt x="2008915" y="567161"/>
                  <a:pt x="1593079" y="151325"/>
                  <a:pt x="1080120" y="151325"/>
                </a:cubicBezTo>
                <a:close/>
                <a:moveTo>
                  <a:pt x="1080120" y="0"/>
                </a:moveTo>
                <a:cubicBezTo>
                  <a:pt x="1676654" y="0"/>
                  <a:pt x="2160240" y="483586"/>
                  <a:pt x="2160240" y="1080120"/>
                </a:cubicBezTo>
                <a:cubicBezTo>
                  <a:pt x="2160240" y="1427165"/>
                  <a:pt x="1996568" y="1735982"/>
                  <a:pt x="1741553" y="1932755"/>
                </a:cubicBezTo>
                <a:lnTo>
                  <a:pt x="1967917" y="2284217"/>
                </a:lnTo>
                <a:lnTo>
                  <a:pt x="2037145" y="2234618"/>
                </a:lnTo>
                <a:cubicBezTo>
                  <a:pt x="2913254" y="2995439"/>
                  <a:pt x="3181132" y="3578954"/>
                  <a:pt x="3125302" y="3789029"/>
                </a:cubicBezTo>
                <a:cubicBezTo>
                  <a:pt x="3106500" y="3931371"/>
                  <a:pt x="2976322" y="3969409"/>
                  <a:pt x="2895645" y="3957062"/>
                </a:cubicBezTo>
                <a:cubicBezTo>
                  <a:pt x="2363446" y="3830214"/>
                  <a:pt x="1961795" y="2830323"/>
                  <a:pt x="1784689" y="2415489"/>
                </a:cubicBezTo>
                <a:lnTo>
                  <a:pt x="1850702" y="2368194"/>
                </a:lnTo>
                <a:lnTo>
                  <a:pt x="1622163" y="2013355"/>
                </a:lnTo>
                <a:cubicBezTo>
                  <a:pt x="1463260" y="2107083"/>
                  <a:pt x="1277898" y="2160240"/>
                  <a:pt x="1080120" y="2160240"/>
                </a:cubicBezTo>
                <a:cubicBezTo>
                  <a:pt x="483586" y="2160240"/>
                  <a:pt x="0" y="1676654"/>
                  <a:pt x="0" y="1080120"/>
                </a:cubicBezTo>
                <a:cubicBezTo>
                  <a:pt x="0" y="483586"/>
                  <a:pt x="483586" y="0"/>
                  <a:pt x="1080120" y="0"/>
                </a:cubicBezTo>
                <a:close/>
              </a:path>
            </a:pathLst>
          </a:custGeom>
          <a:solidFill>
            <a:srgbClr val="2827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en-US">
              <a:solidFill>
                <a:srgbClr val="FFFFFF"/>
              </a:solidFill>
            </a:endParaRPr>
          </a:p>
        </p:txBody>
      </p:sp>
      <p:sp>
        <p:nvSpPr>
          <p:cNvPr id="22" name="TextBox 21"/>
          <p:cNvSpPr txBox="1"/>
          <p:nvPr/>
        </p:nvSpPr>
        <p:spPr>
          <a:xfrm>
            <a:off x="2253340" y="1219205"/>
            <a:ext cx="8893629" cy="1754326"/>
          </a:xfrm>
          <a:prstGeom prst="rect">
            <a:avLst/>
          </a:prstGeom>
          <a:noFill/>
        </p:spPr>
        <p:txBody>
          <a:bodyPr wrap="square" rtlCol="0">
            <a:spAutoFit/>
          </a:bodyPr>
          <a:lstStyle/>
          <a:p>
            <a:r>
              <a:rPr lang="en-US" altLang="zh-CN" dirty="0" smtClean="0">
                <a:solidFill>
                  <a:schemeClr val="bg1"/>
                </a:solidFill>
              </a:rPr>
              <a:t>※ </a:t>
            </a:r>
            <a:r>
              <a:rPr lang="zh-CN" altLang="en-US" dirty="0" smtClean="0">
                <a:solidFill>
                  <a:schemeClr val="bg1"/>
                </a:solidFill>
              </a:rPr>
              <a:t>“完税价格表”未列明完税价格的物品，按照相同物品相同价格来源地最近时间的主要市场零售价格确定其完税价格</a:t>
            </a:r>
            <a:endParaRPr lang="en-US" altLang="zh-CN" dirty="0" smtClean="0">
              <a:solidFill>
                <a:schemeClr val="bg1"/>
              </a:solidFill>
            </a:endParaRPr>
          </a:p>
          <a:p>
            <a:endParaRPr lang="en-US" altLang="zh-CN" dirty="0" smtClean="0">
              <a:solidFill>
                <a:schemeClr val="bg1"/>
              </a:solidFill>
            </a:endParaRPr>
          </a:p>
          <a:p>
            <a:r>
              <a:rPr lang="en-US" altLang="zh-CN" dirty="0" smtClean="0">
                <a:solidFill>
                  <a:schemeClr val="bg1"/>
                </a:solidFill>
              </a:rPr>
              <a:t>※  </a:t>
            </a:r>
            <a:r>
              <a:rPr lang="zh-CN" altLang="en-US" dirty="0" smtClean="0">
                <a:solidFill>
                  <a:schemeClr val="bg1"/>
                </a:solidFill>
              </a:rPr>
              <a:t>实际购物价格是“完税价格表”列明完税价格</a:t>
            </a:r>
            <a:r>
              <a:rPr lang="en-US" altLang="zh-CN" dirty="0" smtClean="0">
                <a:solidFill>
                  <a:schemeClr val="bg1"/>
                </a:solidFill>
              </a:rPr>
              <a:t>2</a:t>
            </a:r>
            <a:r>
              <a:rPr lang="zh-CN" altLang="en-US" dirty="0" smtClean="0">
                <a:solidFill>
                  <a:schemeClr val="bg1"/>
                </a:solidFill>
              </a:rPr>
              <a:t>倍以上，或是“完税价格表”列明完税价格的</a:t>
            </a:r>
            <a:r>
              <a:rPr lang="en-US" altLang="zh-CN" dirty="0" smtClean="0">
                <a:solidFill>
                  <a:schemeClr val="bg1"/>
                </a:solidFill>
              </a:rPr>
              <a:t>1/2</a:t>
            </a:r>
            <a:r>
              <a:rPr lang="zh-CN" altLang="en-US" dirty="0" smtClean="0">
                <a:solidFill>
                  <a:schemeClr val="bg1"/>
                </a:solidFill>
              </a:rPr>
              <a:t>及以下的物品，进境物品所有人应向海关提供销售方依法并开具的真实交易的购物发票或收据，并承担相关责任。</a:t>
            </a:r>
            <a:endParaRPr lang="zh-CN" altLang="en-US" dirty="0">
              <a:solidFill>
                <a:schemeClr val="bg1"/>
              </a:solidFill>
            </a:endParaRPr>
          </a:p>
        </p:txBody>
      </p:sp>
      <p:grpSp>
        <p:nvGrpSpPr>
          <p:cNvPr id="23" name="组合 22"/>
          <p:cNvGrpSpPr/>
          <p:nvPr/>
        </p:nvGrpSpPr>
        <p:grpSpPr>
          <a:xfrm>
            <a:off x="1540420" y="3062009"/>
            <a:ext cx="671054" cy="658761"/>
            <a:chOff x="5653311" y="1486807"/>
            <a:chExt cx="671054" cy="658761"/>
          </a:xfrm>
        </p:grpSpPr>
        <p:sp>
          <p:nvSpPr>
            <p:cNvPr id="24" name="椭圆 23"/>
            <p:cNvSpPr/>
            <p:nvPr/>
          </p:nvSpPr>
          <p:spPr>
            <a:xfrm>
              <a:off x="5653311" y="1486807"/>
              <a:ext cx="658761" cy="658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矩形 24"/>
            <p:cNvSpPr/>
            <p:nvPr/>
          </p:nvSpPr>
          <p:spPr>
            <a:xfrm>
              <a:off x="5702079" y="1548601"/>
              <a:ext cx="622286" cy="584775"/>
            </a:xfrm>
            <a:prstGeom prst="rect">
              <a:avLst/>
            </a:prstGeom>
          </p:spPr>
          <p:txBody>
            <a:bodyPr wrap="none">
              <a:spAutoFit/>
            </a:bodyPr>
            <a:lstStyle/>
            <a:p>
              <a:r>
                <a:rPr lang="en-US" altLang="zh-CN" sz="3200" dirty="0" smtClean="0">
                  <a:latin typeface="Impact" panose="020B0806030902050204" pitchFamily="34" charset="0"/>
                </a:rPr>
                <a:t>03</a:t>
              </a:r>
              <a:endParaRPr lang="zh-CN" altLang="en-US" sz="3200" dirty="0"/>
            </a:p>
          </p:txBody>
        </p:sp>
      </p:grpSp>
      <p:sp>
        <p:nvSpPr>
          <p:cNvPr id="26" name="TextBox 25"/>
          <p:cNvSpPr txBox="1"/>
          <p:nvPr/>
        </p:nvSpPr>
        <p:spPr>
          <a:xfrm>
            <a:off x="2285992" y="3265718"/>
            <a:ext cx="4539351" cy="369332"/>
          </a:xfrm>
          <a:prstGeom prst="rect">
            <a:avLst/>
          </a:prstGeom>
          <a:noFill/>
        </p:spPr>
        <p:txBody>
          <a:bodyPr wrap="square" rtlCol="0">
            <a:spAutoFit/>
          </a:bodyPr>
          <a:lstStyle/>
          <a:p>
            <a:r>
              <a:rPr lang="zh-CN" altLang="en-US" b="1" dirty="0" smtClean="0">
                <a:solidFill>
                  <a:schemeClr val="bg1"/>
                </a:solidFill>
              </a:rPr>
              <a:t>那么</a:t>
            </a:r>
            <a:r>
              <a:rPr lang="en-US" altLang="zh-CN" b="1" dirty="0" smtClean="0">
                <a:solidFill>
                  <a:schemeClr val="bg1"/>
                </a:solidFill>
              </a:rPr>
              <a:t>500</a:t>
            </a:r>
            <a:r>
              <a:rPr lang="zh-CN" altLang="en-US" b="1" dirty="0" smtClean="0">
                <a:solidFill>
                  <a:schemeClr val="bg1"/>
                </a:solidFill>
              </a:rPr>
              <a:t>元的东西真的要交</a:t>
            </a:r>
            <a:r>
              <a:rPr lang="en-US" altLang="zh-CN" b="1" dirty="0" smtClean="0">
                <a:solidFill>
                  <a:schemeClr val="bg1"/>
                </a:solidFill>
              </a:rPr>
              <a:t>900</a:t>
            </a:r>
            <a:r>
              <a:rPr lang="zh-CN" altLang="en-US" b="1" dirty="0" smtClean="0">
                <a:solidFill>
                  <a:schemeClr val="bg1"/>
                </a:solidFill>
              </a:rPr>
              <a:t>元的税吗？</a:t>
            </a:r>
            <a:endParaRPr lang="zh-CN" altLang="en-US" b="1" dirty="0">
              <a:solidFill>
                <a:schemeClr val="bg1"/>
              </a:solidFill>
            </a:endParaRPr>
          </a:p>
        </p:txBody>
      </p:sp>
      <p:sp>
        <p:nvSpPr>
          <p:cNvPr id="27" name="TextBox 26"/>
          <p:cNvSpPr txBox="1"/>
          <p:nvPr/>
        </p:nvSpPr>
        <p:spPr>
          <a:xfrm>
            <a:off x="2296877" y="3777345"/>
            <a:ext cx="8839200" cy="2031325"/>
          </a:xfrm>
          <a:prstGeom prst="rect">
            <a:avLst/>
          </a:prstGeom>
          <a:noFill/>
        </p:spPr>
        <p:txBody>
          <a:bodyPr wrap="square" rtlCol="0">
            <a:spAutoFit/>
          </a:bodyPr>
          <a:lstStyle/>
          <a:p>
            <a:r>
              <a:rPr lang="zh-CN" altLang="en-US" dirty="0" smtClean="0">
                <a:solidFill>
                  <a:schemeClr val="bg1"/>
                </a:solidFill>
              </a:rPr>
              <a:t>不要紧，按照以下程序操作：</a:t>
            </a:r>
            <a:endParaRPr lang="en-US" altLang="zh-CN" dirty="0" smtClean="0">
              <a:solidFill>
                <a:schemeClr val="bg1"/>
              </a:solidFill>
            </a:endParaRPr>
          </a:p>
          <a:p>
            <a:r>
              <a:rPr lang="zh-CN" altLang="en-US" dirty="0" smtClean="0">
                <a:solidFill>
                  <a:schemeClr val="bg1"/>
                </a:solidFill>
              </a:rPr>
              <a:t>当着投递员面验视包裹内件；</a:t>
            </a:r>
            <a:endParaRPr lang="en-US" altLang="zh-CN" dirty="0" smtClean="0">
              <a:solidFill>
                <a:schemeClr val="bg1"/>
              </a:solidFill>
            </a:endParaRPr>
          </a:p>
          <a:p>
            <a:endParaRPr lang="en-US" altLang="zh-CN" dirty="0" smtClean="0">
              <a:solidFill>
                <a:schemeClr val="bg1"/>
              </a:solidFill>
            </a:endParaRPr>
          </a:p>
          <a:p>
            <a:r>
              <a:rPr lang="zh-CN" altLang="en-US" dirty="0" smtClean="0">
                <a:solidFill>
                  <a:schemeClr val="bg1"/>
                </a:solidFill>
              </a:rPr>
              <a:t>如果对方对纳税有异议，请勿缴税和签收包裹，协商邮局将包裹退回海关；</a:t>
            </a:r>
            <a:endParaRPr lang="en-US" altLang="zh-CN" dirty="0" smtClean="0">
              <a:solidFill>
                <a:schemeClr val="bg1"/>
              </a:solidFill>
            </a:endParaRPr>
          </a:p>
          <a:p>
            <a:endParaRPr lang="en-US" altLang="zh-CN" dirty="0" smtClean="0">
              <a:solidFill>
                <a:schemeClr val="bg1"/>
              </a:solidFill>
            </a:endParaRPr>
          </a:p>
          <a:p>
            <a:r>
              <a:rPr lang="zh-CN" altLang="en-US" dirty="0" smtClean="0">
                <a:solidFill>
                  <a:schemeClr val="bg1"/>
                </a:solidFill>
              </a:rPr>
              <a:t>联系海关邮办，带着发票，小票交易支付记录等证据凭证，去海关现场找海关叔叔磋商。</a:t>
            </a:r>
            <a:endParaRPr lang="zh-CN" altLang="en-US" dirty="0">
              <a:solidFill>
                <a:schemeClr val="bg1"/>
              </a:solidFill>
            </a:endParaRP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 40"/>
          <p:cNvSpPr/>
          <p:nvPr/>
        </p:nvSpPr>
        <p:spPr>
          <a:xfrm>
            <a:off x="5138703" y="1484313"/>
            <a:ext cx="1914597" cy="3045017"/>
          </a:xfrm>
          <a:prstGeom prst="rect">
            <a:avLst/>
          </a:prstGeom>
          <a:noFill/>
          <a:ln w="19050" cap="flat" cmpd="sng" algn="ctr">
            <a:solidFill>
              <a:srgbClr val="E5B704"/>
            </a:solidFill>
            <a:prstDash val="solid"/>
            <a:miter lim="800000"/>
          </a:ln>
          <a:effectLst/>
        </p:spPr>
        <p:txBody>
          <a:bodyPr rtlCol="0" anchor="ctr"/>
          <a:lstStyle/>
          <a:p>
            <a:pPr algn="ctr">
              <a:defRPr/>
            </a:pPr>
            <a:endParaRPr lang="zh-CN" altLang="en-US" kern="0">
              <a:solidFill>
                <a:prstClr val="white"/>
              </a:solidFill>
            </a:endParaRPr>
          </a:p>
        </p:txBody>
      </p:sp>
      <p:sp>
        <p:nvSpPr>
          <p:cNvPr id="42" name="文本框 41"/>
          <p:cNvSpPr txBox="1"/>
          <p:nvPr/>
        </p:nvSpPr>
        <p:spPr>
          <a:xfrm>
            <a:off x="5311703" y="3982087"/>
            <a:ext cx="1568597" cy="484289"/>
          </a:xfrm>
          <a:prstGeom prst="rect">
            <a:avLst/>
          </a:prstGeom>
          <a:noFill/>
        </p:spPr>
        <p:txBody>
          <a:bodyPr vert="horz" wrap="none" rtlCol="0">
            <a:noAutofit/>
          </a:bodyPr>
          <a:lstStyle/>
          <a:p>
            <a:r>
              <a:rPr lang="zh-CN" altLang="en-US" sz="2400" b="1" spc="400" dirty="0">
                <a:solidFill>
                  <a:srgbClr val="E5B704"/>
                </a:solidFill>
                <a:latin typeface="微软雅黑" panose="020B0503020204020204" pitchFamily="34" charset="-122"/>
                <a:ea typeface="微软雅黑" panose="020B0503020204020204" pitchFamily="34" charset="-122"/>
              </a:rPr>
              <a:t>第 </a:t>
            </a:r>
            <a:r>
              <a:rPr lang="zh-CN" altLang="en-US" sz="2400" b="1" spc="400" dirty="0" smtClean="0">
                <a:solidFill>
                  <a:srgbClr val="E5B704"/>
                </a:solidFill>
                <a:latin typeface="微软雅黑" panose="020B0503020204020204" pitchFamily="34" charset="-122"/>
                <a:ea typeface="微软雅黑" panose="020B0503020204020204" pitchFamily="34" charset="-122"/>
              </a:rPr>
              <a:t>三 </a:t>
            </a:r>
            <a:r>
              <a:rPr lang="zh-CN" altLang="en-US" sz="2400" b="1" spc="400" dirty="0">
                <a:solidFill>
                  <a:srgbClr val="E5B704"/>
                </a:solidFill>
                <a:latin typeface="微软雅黑" panose="020B0503020204020204" pitchFamily="34" charset="-122"/>
                <a:ea typeface="微软雅黑" panose="020B0503020204020204" pitchFamily="34" charset="-122"/>
              </a:rPr>
              <a:t>章</a:t>
            </a:r>
          </a:p>
        </p:txBody>
      </p:sp>
      <p:sp>
        <p:nvSpPr>
          <p:cNvPr id="43" name="文本框 42"/>
          <p:cNvSpPr txBox="1"/>
          <p:nvPr/>
        </p:nvSpPr>
        <p:spPr>
          <a:xfrm>
            <a:off x="4015429" y="3318822"/>
            <a:ext cx="4161142" cy="393954"/>
          </a:xfrm>
          <a:prstGeom prst="rect">
            <a:avLst/>
          </a:prstGeom>
          <a:solidFill>
            <a:srgbClr val="E5B704"/>
          </a:solidFill>
        </p:spPr>
        <p:txBody>
          <a:bodyPr wrap="square" rtlCol="0">
            <a:noAutofit/>
          </a:bodyPr>
          <a:lstStyle/>
          <a:p>
            <a:pPr algn="ctr">
              <a:lnSpc>
                <a:spcPct val="130000"/>
              </a:lnSpc>
            </a:pPr>
            <a:endParaRPr lang="zh-CN" altLang="en-US" sz="1600" kern="0" spc="2000" dirty="0">
              <a:solidFill>
                <a:srgbClr val="282728"/>
              </a:solidFill>
              <a:latin typeface="Mistral" panose="03090702030407020403" pitchFamily="66" charset="0"/>
              <a:ea typeface="幼圆" panose="02010509060101010101" pitchFamily="49" charset="-122"/>
            </a:endParaRPr>
          </a:p>
        </p:txBody>
      </p:sp>
      <p:sp>
        <p:nvSpPr>
          <p:cNvPr id="44" name="矩形 43"/>
          <p:cNvSpPr/>
          <p:nvPr/>
        </p:nvSpPr>
        <p:spPr>
          <a:xfrm>
            <a:off x="5138702" y="6626004"/>
            <a:ext cx="1914597" cy="231996"/>
          </a:xfrm>
          <a:prstGeom prst="rect">
            <a:avLst/>
          </a:prstGeom>
          <a:solidFill>
            <a:srgbClr val="E5B704"/>
          </a:solidFill>
          <a:ln w="12700" cap="flat" cmpd="sng" algn="ctr">
            <a:noFill/>
            <a:prstDash val="solid"/>
            <a:miter lim="800000"/>
          </a:ln>
          <a:effectLst/>
        </p:spPr>
        <p:txBody>
          <a:bodyPr rtlCol="0" anchor="ctr"/>
          <a:lstStyle/>
          <a:p>
            <a:pPr algn="ctr">
              <a:defRPr/>
            </a:pPr>
            <a:endParaRPr lang="zh-CN" altLang="en-US" kern="0">
              <a:solidFill>
                <a:prstClr val="white"/>
              </a:solidFill>
            </a:endParaRPr>
          </a:p>
        </p:txBody>
      </p:sp>
      <p:sp>
        <p:nvSpPr>
          <p:cNvPr id="45" name="文本框 44"/>
          <p:cNvSpPr txBox="1"/>
          <p:nvPr/>
        </p:nvSpPr>
        <p:spPr>
          <a:xfrm>
            <a:off x="3846513" y="4235941"/>
            <a:ext cx="4498975" cy="738188"/>
          </a:xfrm>
          <a:prstGeom prst="rect">
            <a:avLst/>
          </a:prstGeom>
          <a:noFill/>
        </p:spPr>
        <p:txBody>
          <a:bodyPr/>
          <a:lstStyle/>
          <a:p>
            <a:pPr algn="r">
              <a:lnSpc>
                <a:spcPct val="150000"/>
              </a:lnSpc>
              <a:defRPr/>
            </a:pP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46" name="TextBox 4"/>
          <p:cNvSpPr txBox="1">
            <a:spLocks noChangeArrowheads="1"/>
          </p:cNvSpPr>
          <p:nvPr/>
        </p:nvSpPr>
        <p:spPr bwMode="auto">
          <a:xfrm>
            <a:off x="4745624" y="3240679"/>
            <a:ext cx="2700753" cy="4585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dirty="0" smtClean="0">
                <a:solidFill>
                  <a:srgbClr val="282728"/>
                </a:solidFill>
                <a:latin typeface="Franklin Gothic Book" panose="020B0503020102020204" pitchFamily="34" charset="0"/>
                <a:ea typeface="微软雅黑" panose="020B0503020204020204" pitchFamily="34" charset="-122"/>
              </a:rPr>
              <a:t>归类</a:t>
            </a:r>
            <a:endParaRPr lang="en-US" altLang="zh-CN" sz="1800" dirty="0" smtClean="0">
              <a:solidFill>
                <a:srgbClr val="282728"/>
              </a:solidFill>
              <a:latin typeface="Franklin Gothic Book" panose="020B0503020102020204" pitchFamily="34" charset="0"/>
              <a:ea typeface="微软雅黑" panose="020B0503020204020204" pitchFamily="34" charset="-122"/>
            </a:endParaRPr>
          </a:p>
        </p:txBody>
      </p:sp>
      <p:sp>
        <p:nvSpPr>
          <p:cNvPr id="47" name="文本框 46"/>
          <p:cNvSpPr txBox="1"/>
          <p:nvPr/>
        </p:nvSpPr>
        <p:spPr>
          <a:xfrm>
            <a:off x="5492496" y="1801059"/>
            <a:ext cx="1274063" cy="1323439"/>
          </a:xfrm>
          <a:prstGeom prst="rect">
            <a:avLst/>
          </a:prstGeom>
          <a:noFill/>
        </p:spPr>
        <p:txBody>
          <a:bodyPr wrap="square" rtlCol="0">
            <a:spAutoFit/>
          </a:bodyPr>
          <a:lstStyle/>
          <a:p>
            <a:r>
              <a:rPr lang="en-US" altLang="zh-CN" sz="4000" b="1" dirty="0" smtClean="0">
                <a:solidFill>
                  <a:srgbClr val="E5B704"/>
                </a:solidFill>
                <a:latin typeface="微软雅黑" panose="020B0503020204020204" pitchFamily="34" charset="-122"/>
                <a:ea typeface="微软雅黑" panose="020B0503020204020204" pitchFamily="34" charset="-122"/>
              </a:rPr>
              <a:t>Part    two</a:t>
            </a:r>
            <a:endParaRPr lang="zh-CN" altLang="en-US" sz="4000" b="1" dirty="0">
              <a:solidFill>
                <a:srgbClr val="E5B704"/>
              </a:solidFill>
              <a:latin typeface="微软雅黑" panose="020B0503020204020204" pitchFamily="34" charset="-122"/>
              <a:ea typeface="微软雅黑" panose="020B0503020204020204" pitchFamily="34" charset="-122"/>
            </a:endParaRPr>
          </a:p>
        </p:txBody>
      </p:sp>
      <p:pic>
        <p:nvPicPr>
          <p:cNvPr id="9" name="图片 8" descr="图片12.png"/>
          <p:cNvPicPr>
            <a:picLocks noChangeAspect="1"/>
          </p:cNvPicPr>
          <p:nvPr/>
        </p:nvPicPr>
        <p:blipFill>
          <a:blip r:embed="rId2" cstate="print"/>
          <a:stretch>
            <a:fillRect/>
          </a:stretch>
        </p:blipFill>
        <p:spPr>
          <a:xfrm>
            <a:off x="367192" y="353165"/>
            <a:ext cx="2038550" cy="516758"/>
          </a:xfrm>
          <a:prstGeom prst="rect">
            <a:avLst/>
          </a:prstGeom>
        </p:spPr>
      </p:pic>
    </p:spTree>
    <p:extLst>
      <p:ext uri="{BB962C8B-B14F-4D97-AF65-F5344CB8AC3E}">
        <p14:creationId xmlns:p14="http://schemas.microsoft.com/office/powerpoint/2010/main" xmlns="" val="3528285991"/>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椭圆 2"/>
          <p:cNvSpPr/>
          <p:nvPr/>
        </p:nvSpPr>
        <p:spPr>
          <a:xfrm>
            <a:off x="10984601" y="623193"/>
            <a:ext cx="688975" cy="688975"/>
          </a:xfrm>
          <a:prstGeom prst="ellipse">
            <a:avLst/>
          </a:prstGeom>
          <a:solidFill>
            <a:srgbClr val="E5B70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08000" tIns="0" rIns="0" bIns="0" anchor="ctr">
            <a:normAutofit/>
          </a:bodyPr>
          <a:lstStyle/>
          <a:p>
            <a:pPr algn="ctr">
              <a:defRPr/>
            </a:pPr>
            <a:r>
              <a:rPr lang="en-US" altLang="zh-CN" sz="2400" dirty="0" smtClean="0">
                <a:solidFill>
                  <a:srgbClr val="282728"/>
                </a:solidFill>
                <a:latin typeface="微软雅黑" panose="020B0503020204020204" pitchFamily="34" charset="-122"/>
                <a:ea typeface="微软雅黑" panose="020B0503020204020204" pitchFamily="34" charset="-122"/>
              </a:rPr>
              <a:t>01</a:t>
            </a:r>
            <a:endParaRPr lang="zh-CN" altLang="en-US" sz="2400" dirty="0">
              <a:solidFill>
                <a:srgbClr val="282728"/>
              </a:solidFill>
              <a:latin typeface="微软雅黑" panose="020B0503020204020204" pitchFamily="34" charset="-122"/>
              <a:ea typeface="微软雅黑" panose="020B0503020204020204" pitchFamily="34" charset="-122"/>
            </a:endParaRPr>
          </a:p>
        </p:txBody>
      </p:sp>
      <p:sp>
        <p:nvSpPr>
          <p:cNvPr id="4" name="椭圆 3"/>
          <p:cNvSpPr/>
          <p:nvPr/>
        </p:nvSpPr>
        <p:spPr>
          <a:xfrm>
            <a:off x="10886176" y="821630"/>
            <a:ext cx="288925" cy="290512"/>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5" name="椭圆 4"/>
          <p:cNvSpPr/>
          <p:nvPr/>
        </p:nvSpPr>
        <p:spPr>
          <a:xfrm>
            <a:off x="10911576" y="670818"/>
            <a:ext cx="168275" cy="168275"/>
          </a:xfrm>
          <a:prstGeom prst="ellipse">
            <a:avLst/>
          </a:prstGeom>
          <a:solidFill>
            <a:schemeClr val="bg1">
              <a:lumMod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6" name="KSO_Shape"/>
          <p:cNvSpPr/>
          <p:nvPr/>
        </p:nvSpPr>
        <p:spPr>
          <a:xfrm>
            <a:off x="2232440" y="1262742"/>
            <a:ext cx="2557275" cy="4526757"/>
          </a:xfrm>
          <a:custGeom>
            <a:avLst/>
            <a:gdLst>
              <a:gd name="connsiteX0" fmla="*/ 1404156 w 2808312"/>
              <a:gd name="connsiteY0" fmla="*/ 4748597 h 5078692"/>
              <a:gd name="connsiteX1" fmla="*/ 1260140 w 2808312"/>
              <a:gd name="connsiteY1" fmla="*/ 4892613 h 5078692"/>
              <a:gd name="connsiteX2" fmla="*/ 1404156 w 2808312"/>
              <a:gd name="connsiteY2" fmla="*/ 5036629 h 5078692"/>
              <a:gd name="connsiteX3" fmla="*/ 1548172 w 2808312"/>
              <a:gd name="connsiteY3" fmla="*/ 4892613 h 5078692"/>
              <a:gd name="connsiteX4" fmla="*/ 1404156 w 2808312"/>
              <a:gd name="connsiteY4" fmla="*/ 4748597 h 5078692"/>
              <a:gd name="connsiteX5" fmla="*/ 54156 w 2808312"/>
              <a:gd name="connsiteY5" fmla="*/ 372159 h 5078692"/>
              <a:gd name="connsiteX6" fmla="*/ 54156 w 2808312"/>
              <a:gd name="connsiteY6" fmla="*/ 4706534 h 5078692"/>
              <a:gd name="connsiteX7" fmla="*/ 2754156 w 2808312"/>
              <a:gd name="connsiteY7" fmla="*/ 4706534 h 5078692"/>
              <a:gd name="connsiteX8" fmla="*/ 2754156 w 2808312"/>
              <a:gd name="connsiteY8" fmla="*/ 372159 h 5078692"/>
              <a:gd name="connsiteX9" fmla="*/ 1158156 w 2808312"/>
              <a:gd name="connsiteY9" fmla="*/ 168079 h 5078692"/>
              <a:gd name="connsiteX10" fmla="*/ 1152156 w 2808312"/>
              <a:gd name="connsiteY10" fmla="*/ 174079 h 5078692"/>
              <a:gd name="connsiteX11" fmla="*/ 1152156 w 2808312"/>
              <a:gd name="connsiteY11" fmla="*/ 198079 h 5078692"/>
              <a:gd name="connsiteX12" fmla="*/ 1158156 w 2808312"/>
              <a:gd name="connsiteY12" fmla="*/ 204079 h 5078692"/>
              <a:gd name="connsiteX13" fmla="*/ 1650156 w 2808312"/>
              <a:gd name="connsiteY13" fmla="*/ 204079 h 5078692"/>
              <a:gd name="connsiteX14" fmla="*/ 1656156 w 2808312"/>
              <a:gd name="connsiteY14" fmla="*/ 198079 h 5078692"/>
              <a:gd name="connsiteX15" fmla="*/ 1656156 w 2808312"/>
              <a:gd name="connsiteY15" fmla="*/ 174079 h 5078692"/>
              <a:gd name="connsiteX16" fmla="*/ 1650156 w 2808312"/>
              <a:gd name="connsiteY16" fmla="*/ 168079 h 5078692"/>
              <a:gd name="connsiteX17" fmla="*/ 319782 w 2808312"/>
              <a:gd name="connsiteY17" fmla="*/ 0 h 5078692"/>
              <a:gd name="connsiteX18" fmla="*/ 2488530 w 2808312"/>
              <a:gd name="connsiteY18" fmla="*/ 0 h 5078692"/>
              <a:gd name="connsiteX19" fmla="*/ 2808312 w 2808312"/>
              <a:gd name="connsiteY19" fmla="*/ 319782 h 5078692"/>
              <a:gd name="connsiteX20" fmla="*/ 2808312 w 2808312"/>
              <a:gd name="connsiteY20" fmla="*/ 4758910 h 5078692"/>
              <a:gd name="connsiteX21" fmla="*/ 2488530 w 2808312"/>
              <a:gd name="connsiteY21" fmla="*/ 5078692 h 5078692"/>
              <a:gd name="connsiteX22" fmla="*/ 319782 w 2808312"/>
              <a:gd name="connsiteY22" fmla="*/ 5078692 h 5078692"/>
              <a:gd name="connsiteX23" fmla="*/ 0 w 2808312"/>
              <a:gd name="connsiteY23" fmla="*/ 4758910 h 5078692"/>
              <a:gd name="connsiteX24" fmla="*/ 0 w 2808312"/>
              <a:gd name="connsiteY24" fmla="*/ 319782 h 5078692"/>
              <a:gd name="connsiteX25" fmla="*/ 319782 w 2808312"/>
              <a:gd name="connsiteY25" fmla="*/ 0 h 5078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808312" h="5078692">
                <a:moveTo>
                  <a:pt x="1404156" y="4748597"/>
                </a:moveTo>
                <a:cubicBezTo>
                  <a:pt x="1324618" y="4748597"/>
                  <a:pt x="1260140" y="4813075"/>
                  <a:pt x="1260140" y="4892613"/>
                </a:cubicBezTo>
                <a:cubicBezTo>
                  <a:pt x="1260140" y="4972151"/>
                  <a:pt x="1324618" y="5036629"/>
                  <a:pt x="1404156" y="5036629"/>
                </a:cubicBezTo>
                <a:cubicBezTo>
                  <a:pt x="1483694" y="5036629"/>
                  <a:pt x="1548172" y="4972151"/>
                  <a:pt x="1548172" y="4892613"/>
                </a:cubicBezTo>
                <a:cubicBezTo>
                  <a:pt x="1548172" y="4813075"/>
                  <a:pt x="1483694" y="4748597"/>
                  <a:pt x="1404156" y="4748597"/>
                </a:cubicBezTo>
                <a:close/>
                <a:moveTo>
                  <a:pt x="54156" y="372159"/>
                </a:moveTo>
                <a:lnTo>
                  <a:pt x="54156" y="4706534"/>
                </a:lnTo>
                <a:lnTo>
                  <a:pt x="2754156" y="4706534"/>
                </a:lnTo>
                <a:lnTo>
                  <a:pt x="2754156" y="372159"/>
                </a:lnTo>
                <a:close/>
                <a:moveTo>
                  <a:pt x="1158156" y="168079"/>
                </a:moveTo>
                <a:cubicBezTo>
                  <a:pt x="1154842" y="168079"/>
                  <a:pt x="1152156" y="170765"/>
                  <a:pt x="1152156" y="174079"/>
                </a:cubicBezTo>
                <a:lnTo>
                  <a:pt x="1152156" y="198079"/>
                </a:lnTo>
                <a:cubicBezTo>
                  <a:pt x="1152156" y="201393"/>
                  <a:pt x="1154842" y="204079"/>
                  <a:pt x="1158156" y="204079"/>
                </a:cubicBezTo>
                <a:lnTo>
                  <a:pt x="1650156" y="204079"/>
                </a:lnTo>
                <a:cubicBezTo>
                  <a:pt x="1653470" y="204079"/>
                  <a:pt x="1656156" y="201393"/>
                  <a:pt x="1656156" y="198079"/>
                </a:cubicBezTo>
                <a:lnTo>
                  <a:pt x="1656156" y="174079"/>
                </a:lnTo>
                <a:cubicBezTo>
                  <a:pt x="1656156" y="170765"/>
                  <a:pt x="1653470" y="168079"/>
                  <a:pt x="1650156" y="168079"/>
                </a:cubicBezTo>
                <a:close/>
                <a:moveTo>
                  <a:pt x="319782" y="0"/>
                </a:moveTo>
                <a:lnTo>
                  <a:pt x="2488530" y="0"/>
                </a:lnTo>
                <a:cubicBezTo>
                  <a:pt x="2665141" y="0"/>
                  <a:pt x="2808312" y="143171"/>
                  <a:pt x="2808312" y="319782"/>
                </a:cubicBezTo>
                <a:lnTo>
                  <a:pt x="2808312" y="4758910"/>
                </a:lnTo>
                <a:cubicBezTo>
                  <a:pt x="2808312" y="4935521"/>
                  <a:pt x="2665141" y="5078692"/>
                  <a:pt x="2488530" y="5078692"/>
                </a:cubicBezTo>
                <a:lnTo>
                  <a:pt x="319782" y="5078692"/>
                </a:lnTo>
                <a:cubicBezTo>
                  <a:pt x="143171" y="5078692"/>
                  <a:pt x="0" y="4935521"/>
                  <a:pt x="0" y="4758910"/>
                </a:cubicBezTo>
                <a:lnTo>
                  <a:pt x="0" y="319782"/>
                </a:lnTo>
                <a:cubicBezTo>
                  <a:pt x="0" y="143171"/>
                  <a:pt x="143171" y="0"/>
                  <a:pt x="319782" y="0"/>
                </a:cubicBezTo>
                <a:close/>
              </a:path>
            </a:pathLst>
          </a:cu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dirty="0">
              <a:solidFill>
                <a:schemeClr val="tx1"/>
              </a:solidFill>
            </a:endParaRPr>
          </a:p>
        </p:txBody>
      </p:sp>
      <p:sp>
        <p:nvSpPr>
          <p:cNvPr id="7" name="TextBox 15"/>
          <p:cNvSpPr txBox="1"/>
          <p:nvPr/>
        </p:nvSpPr>
        <p:spPr>
          <a:xfrm>
            <a:off x="2508690" y="1968196"/>
            <a:ext cx="2041541" cy="2677656"/>
          </a:xfrm>
          <a:prstGeom prst="rect">
            <a:avLst/>
          </a:prstGeom>
          <a:noFill/>
        </p:spPr>
        <p:txBody>
          <a:bodyPr wrap="square" rtlCol="0">
            <a:spAutoFit/>
          </a:bodyPr>
          <a:lstStyle/>
          <a:p>
            <a:pPr>
              <a:lnSpc>
                <a:spcPct val="150000"/>
              </a:lnSpc>
            </a:pPr>
            <a:r>
              <a:rPr lang="zh-CN" altLang="en-US" sz="1600" dirty="0" smtClean="0">
                <a:solidFill>
                  <a:schemeClr val="bg1"/>
                </a:solidFill>
                <a:latin typeface="微软雅黑" panose="020B0503020204020204" pitchFamily="34" charset="-122"/>
                <a:ea typeface="微软雅黑" panose="020B0503020204020204" pitchFamily="34" charset="-122"/>
                <a:hlinkClick r:id="rId3" action="ppaction://hlinkfile"/>
              </a:rPr>
              <a:t>附件：</a:t>
            </a:r>
            <a:endParaRPr lang="en-US" altLang="zh-CN" sz="1600" dirty="0" smtClean="0">
              <a:solidFill>
                <a:schemeClr val="bg1"/>
              </a:solidFill>
              <a:latin typeface="微软雅黑" panose="020B0503020204020204" pitchFamily="34" charset="-122"/>
              <a:ea typeface="微软雅黑" panose="020B0503020204020204" pitchFamily="34" charset="-122"/>
              <a:hlinkClick r:id="rId3" action="ppaction://hlinkfile"/>
            </a:endParaRPr>
          </a:p>
          <a:p>
            <a:pPr>
              <a:lnSpc>
                <a:spcPct val="150000"/>
              </a:lnSpc>
            </a:pPr>
            <a:r>
              <a:rPr lang="en-US" altLang="zh-CN" sz="1600" dirty="0" smtClean="0">
                <a:solidFill>
                  <a:schemeClr val="bg1"/>
                </a:solidFill>
                <a:latin typeface="微软雅黑" panose="020B0503020204020204" pitchFamily="34" charset="-122"/>
                <a:ea typeface="微软雅黑" panose="020B0503020204020204" pitchFamily="34" charset="-122"/>
                <a:hlinkClick r:id="rId3" action="ppaction://hlinkfile"/>
              </a:rPr>
              <a:t>1.2016</a:t>
            </a:r>
            <a:r>
              <a:rPr lang="zh-CN" altLang="en-US" sz="1600" dirty="0" smtClean="0">
                <a:solidFill>
                  <a:schemeClr val="bg1"/>
                </a:solidFill>
                <a:latin typeface="微软雅黑" panose="020B0503020204020204" pitchFamily="34" charset="-122"/>
                <a:ea typeface="微软雅黑" panose="020B0503020204020204" pitchFamily="34" charset="-122"/>
                <a:hlinkClick r:id="rId3" action="ppaction://hlinkfile"/>
              </a:rPr>
              <a:t>年商品归类决定（</a:t>
            </a:r>
            <a:r>
              <a:rPr lang="en-US" altLang="zh-CN" sz="1600" dirty="0" smtClean="0">
                <a:solidFill>
                  <a:schemeClr val="bg1"/>
                </a:solidFill>
                <a:latin typeface="微软雅黑" panose="020B0503020204020204" pitchFamily="34" charset="-122"/>
                <a:ea typeface="微软雅黑" panose="020B0503020204020204" pitchFamily="34" charset="-122"/>
                <a:hlinkClick r:id="rId3" action="ppaction://hlinkfile"/>
              </a:rPr>
              <a:t>Ⅴ</a:t>
            </a:r>
            <a:r>
              <a:rPr lang="zh-CN" altLang="en-US" sz="1600" dirty="0" smtClean="0">
                <a:solidFill>
                  <a:schemeClr val="bg1"/>
                </a:solidFill>
                <a:latin typeface="微软雅黑" panose="020B0503020204020204" pitchFamily="34" charset="-122"/>
                <a:ea typeface="微软雅黑" panose="020B0503020204020204" pitchFamily="34" charset="-122"/>
                <a:hlinkClick r:id="rId3" action="ppaction://hlinkfile"/>
              </a:rPr>
              <a:t>）</a:t>
            </a:r>
            <a:r>
              <a:rPr lang="en-US" altLang="zh-CN" sz="1600" dirty="0" smtClean="0">
                <a:solidFill>
                  <a:schemeClr val="bg1"/>
                </a:solidFill>
                <a:latin typeface="微软雅黑" panose="020B0503020204020204" pitchFamily="34" charset="-122"/>
                <a:ea typeface="微软雅黑" panose="020B0503020204020204" pitchFamily="34" charset="-122"/>
                <a:hlinkClick r:id="rId3" action="ppaction://hlinkfile"/>
              </a:rPr>
              <a:t>.doc</a:t>
            </a:r>
            <a:r>
              <a:rPr lang="zh-CN" altLang="en-US" sz="1600" dirty="0" smtClean="0">
                <a:solidFill>
                  <a:schemeClr val="bg1"/>
                </a:solidFill>
                <a:latin typeface="微软雅黑" panose="020B0503020204020204" pitchFamily="34" charset="-122"/>
                <a:ea typeface="微软雅黑" panose="020B0503020204020204" pitchFamily="34" charset="-122"/>
                <a:hlinkClick r:id="rId3" action="ppaction://hlinkfile"/>
              </a:rPr>
              <a:t>　</a:t>
            </a:r>
            <a:r>
              <a:rPr lang="zh-CN" altLang="en-US" sz="1600" dirty="0" smtClean="0">
                <a:solidFill>
                  <a:schemeClr val="bg1"/>
                </a:solidFill>
                <a:latin typeface="微软雅黑" panose="020B0503020204020204" pitchFamily="34" charset="-122"/>
                <a:ea typeface="微软雅黑" panose="020B0503020204020204" pitchFamily="34" charset="-122"/>
              </a:rPr>
              <a:t>　         </a:t>
            </a:r>
          </a:p>
          <a:p>
            <a:pPr>
              <a:lnSpc>
                <a:spcPct val="150000"/>
              </a:lnSpc>
            </a:pPr>
            <a:endParaRPr lang="zh-CN" altLang="en-US" sz="1600" dirty="0" smtClean="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600" dirty="0" smtClean="0">
                <a:solidFill>
                  <a:schemeClr val="bg1"/>
                </a:solidFill>
                <a:latin typeface="微软雅黑" panose="020B0503020204020204" pitchFamily="34" charset="-122"/>
                <a:ea typeface="微软雅黑" panose="020B0503020204020204" pitchFamily="34" charset="-122"/>
              </a:rPr>
              <a:t> </a:t>
            </a:r>
            <a:r>
              <a:rPr lang="en-US" altLang="zh-CN" sz="1600" dirty="0" smtClean="0">
                <a:solidFill>
                  <a:schemeClr val="bg1"/>
                </a:solidFill>
                <a:latin typeface="微软雅黑" panose="020B0503020204020204" pitchFamily="34" charset="-122"/>
                <a:ea typeface="微软雅黑" panose="020B0503020204020204" pitchFamily="34" charset="-122"/>
                <a:hlinkClick r:id="rId4" action="ppaction://hlinkfile"/>
              </a:rPr>
              <a:t>2.2016</a:t>
            </a:r>
            <a:r>
              <a:rPr lang="zh-CN" altLang="en-US" sz="1600" dirty="0" smtClean="0">
                <a:solidFill>
                  <a:schemeClr val="bg1"/>
                </a:solidFill>
                <a:latin typeface="微软雅黑" panose="020B0503020204020204" pitchFamily="34" charset="-122"/>
                <a:ea typeface="微软雅黑" panose="020B0503020204020204" pitchFamily="34" charset="-122"/>
                <a:hlinkClick r:id="rId4" action="ppaction://hlinkfile"/>
              </a:rPr>
              <a:t>年废止的商品归类决定（</a:t>
            </a:r>
            <a:r>
              <a:rPr lang="en-US" altLang="zh-CN" sz="1600" dirty="0" smtClean="0">
                <a:solidFill>
                  <a:schemeClr val="bg1"/>
                </a:solidFill>
                <a:latin typeface="微软雅黑" panose="020B0503020204020204" pitchFamily="34" charset="-122"/>
                <a:ea typeface="微软雅黑" panose="020B0503020204020204" pitchFamily="34" charset="-122"/>
                <a:hlinkClick r:id="rId4" action="ppaction://hlinkfile"/>
              </a:rPr>
              <a:t>Ⅰ</a:t>
            </a:r>
            <a:r>
              <a:rPr lang="zh-CN" altLang="en-US" sz="1600" dirty="0" smtClean="0">
                <a:solidFill>
                  <a:schemeClr val="bg1"/>
                </a:solidFill>
                <a:latin typeface="微软雅黑" panose="020B0503020204020204" pitchFamily="34" charset="-122"/>
                <a:ea typeface="微软雅黑" panose="020B0503020204020204" pitchFamily="34" charset="-122"/>
                <a:hlinkClick r:id="rId4" action="ppaction://hlinkfile"/>
              </a:rPr>
              <a:t>）</a:t>
            </a:r>
            <a:r>
              <a:rPr lang="en-US" altLang="zh-CN" sz="1600" dirty="0" smtClean="0">
                <a:solidFill>
                  <a:schemeClr val="bg1"/>
                </a:solidFill>
                <a:latin typeface="微软雅黑" panose="020B0503020204020204" pitchFamily="34" charset="-122"/>
                <a:ea typeface="微软雅黑" panose="020B0503020204020204" pitchFamily="34" charset="-122"/>
                <a:hlinkClick r:id="rId4" action="ppaction://hlinkfile"/>
              </a:rPr>
              <a:t>.doc</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8" name="燕尾形 7"/>
          <p:cNvSpPr/>
          <p:nvPr/>
        </p:nvSpPr>
        <p:spPr>
          <a:xfrm>
            <a:off x="5746788" y="1290449"/>
            <a:ext cx="3560500" cy="484632"/>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BDA16D"/>
              </a:solidFill>
            </a:endParaRPr>
          </a:p>
        </p:txBody>
      </p:sp>
      <p:sp>
        <p:nvSpPr>
          <p:cNvPr id="9" name="矩形 8"/>
          <p:cNvSpPr/>
          <p:nvPr/>
        </p:nvSpPr>
        <p:spPr>
          <a:xfrm>
            <a:off x="6206357" y="1363488"/>
            <a:ext cx="2791149" cy="338554"/>
          </a:xfrm>
          <a:prstGeom prst="rect">
            <a:avLst/>
          </a:prstGeom>
        </p:spPr>
        <p:txBody>
          <a:bodyPr wrap="none">
            <a:spAutoFit/>
          </a:bodyPr>
          <a:lstStyle/>
          <a:p>
            <a:r>
              <a:rPr lang="zh-CN" altLang="en-US" sz="1600" b="1" dirty="0" smtClean="0">
                <a:solidFill>
                  <a:schemeClr val="bg1"/>
                </a:solidFill>
                <a:latin typeface="微软雅黑" panose="020B0503020204020204" pitchFamily="34" charset="-122"/>
                <a:ea typeface="微软雅黑" panose="020B0503020204020204" pitchFamily="34" charset="-122"/>
              </a:rPr>
              <a:t>海关总署公告</a:t>
            </a:r>
            <a:r>
              <a:rPr lang="en-US" altLang="zh-CN" sz="1600" b="1" dirty="0" smtClean="0">
                <a:solidFill>
                  <a:schemeClr val="bg1"/>
                </a:solidFill>
                <a:latin typeface="微软雅黑" panose="020B0503020204020204" pitchFamily="34" charset="-122"/>
                <a:ea typeface="微软雅黑" panose="020B0503020204020204" pitchFamily="34" charset="-122"/>
              </a:rPr>
              <a:t>2016</a:t>
            </a:r>
            <a:r>
              <a:rPr lang="zh-CN" altLang="en-US" sz="1600" b="1" dirty="0" smtClean="0">
                <a:solidFill>
                  <a:schemeClr val="bg1"/>
                </a:solidFill>
                <a:latin typeface="微软雅黑" panose="020B0503020204020204" pitchFamily="34" charset="-122"/>
                <a:ea typeface="微软雅黑" panose="020B0503020204020204" pitchFamily="34" charset="-122"/>
              </a:rPr>
              <a:t>年第</a:t>
            </a:r>
            <a:r>
              <a:rPr lang="en-US" altLang="zh-CN" sz="1600" b="1" dirty="0" smtClean="0">
                <a:solidFill>
                  <a:schemeClr val="bg1"/>
                </a:solidFill>
                <a:latin typeface="微软雅黑" panose="020B0503020204020204" pitchFamily="34" charset="-122"/>
                <a:ea typeface="微软雅黑" panose="020B0503020204020204" pitchFamily="34" charset="-122"/>
              </a:rPr>
              <a:t>59</a:t>
            </a:r>
            <a:r>
              <a:rPr lang="zh-CN" altLang="en-US" sz="1600" b="1" dirty="0" smtClean="0">
                <a:solidFill>
                  <a:schemeClr val="bg1"/>
                </a:solidFill>
                <a:latin typeface="微软雅黑" panose="020B0503020204020204" pitchFamily="34" charset="-122"/>
                <a:ea typeface="微软雅黑" panose="020B0503020204020204" pitchFamily="34" charset="-122"/>
              </a:rPr>
              <a:t>号</a:t>
            </a:r>
            <a:endParaRPr lang="zh-CN" altLang="en-US" sz="1600" b="1" dirty="0">
              <a:solidFill>
                <a:schemeClr val="bg1"/>
              </a:solidFill>
            </a:endParaRPr>
          </a:p>
        </p:txBody>
      </p:sp>
      <p:sp>
        <p:nvSpPr>
          <p:cNvPr id="10" name="TextBox 15"/>
          <p:cNvSpPr txBox="1"/>
          <p:nvPr/>
        </p:nvSpPr>
        <p:spPr>
          <a:xfrm>
            <a:off x="5388428" y="2381428"/>
            <a:ext cx="4474030" cy="3416320"/>
          </a:xfrm>
          <a:prstGeom prst="rect">
            <a:avLst/>
          </a:prstGeom>
          <a:noFill/>
        </p:spPr>
        <p:txBody>
          <a:bodyPr wrap="square" rtlCol="0">
            <a:spAutoFit/>
          </a:bodyPr>
          <a:lstStyle/>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        为便于进出口货物的收发货人、经营单位及其代理人正确申报进出口货物的商品归类，减少商品归类争议，保障海关商品归类执法的统一，根据</a:t>
            </a:r>
            <a:r>
              <a:rPr lang="en-US" altLang="zh-CN" sz="1200" dirty="0" smtClean="0">
                <a:solidFill>
                  <a:schemeClr val="bg1"/>
                </a:solidFill>
                <a:latin typeface="微软雅黑" panose="020B0503020204020204" pitchFamily="34" charset="-122"/>
                <a:ea typeface="微软雅黑" panose="020B0503020204020204" pitchFamily="34" charset="-122"/>
              </a:rPr>
              <a:t>《</a:t>
            </a:r>
            <a:r>
              <a:rPr lang="zh-CN" altLang="en-US" sz="1200" dirty="0" smtClean="0">
                <a:solidFill>
                  <a:schemeClr val="bg1"/>
                </a:solidFill>
                <a:latin typeface="微软雅黑" panose="020B0503020204020204" pitchFamily="34" charset="-122"/>
                <a:ea typeface="微软雅黑" panose="020B0503020204020204" pitchFamily="34" charset="-122"/>
              </a:rPr>
              <a:t>中华人民共和国海关进出口货物商品归类管理规定</a:t>
            </a:r>
            <a:r>
              <a:rPr lang="en-US" altLang="zh-CN" sz="1200" dirty="0" smtClean="0">
                <a:solidFill>
                  <a:schemeClr val="bg1"/>
                </a:solidFill>
                <a:latin typeface="微软雅黑" panose="020B0503020204020204" pitchFamily="34" charset="-122"/>
                <a:ea typeface="微软雅黑" panose="020B0503020204020204" pitchFamily="34" charset="-122"/>
              </a:rPr>
              <a:t>》</a:t>
            </a:r>
            <a:r>
              <a:rPr lang="zh-CN" altLang="en-US" sz="1200" dirty="0" smtClean="0">
                <a:solidFill>
                  <a:schemeClr val="bg1"/>
                </a:solidFill>
                <a:latin typeface="微软雅黑" panose="020B0503020204020204" pitchFamily="34" charset="-122"/>
                <a:ea typeface="微软雅黑" panose="020B0503020204020204" pitchFamily="34" charset="-122"/>
              </a:rPr>
              <a:t>（海关总署令第</a:t>
            </a:r>
            <a:r>
              <a:rPr lang="en-US" altLang="zh-CN" sz="1200" dirty="0" smtClean="0">
                <a:solidFill>
                  <a:schemeClr val="bg1"/>
                </a:solidFill>
                <a:latin typeface="微软雅黑" panose="020B0503020204020204" pitchFamily="34" charset="-122"/>
                <a:ea typeface="微软雅黑" panose="020B0503020204020204" pitchFamily="34" charset="-122"/>
              </a:rPr>
              <a:t>158</a:t>
            </a:r>
            <a:r>
              <a:rPr lang="zh-CN" altLang="en-US" sz="1200" dirty="0" smtClean="0">
                <a:solidFill>
                  <a:schemeClr val="bg1"/>
                </a:solidFill>
                <a:latin typeface="微软雅黑" panose="020B0503020204020204" pitchFamily="34" charset="-122"/>
                <a:ea typeface="微软雅黑" panose="020B0503020204020204" pitchFamily="34" charset="-122"/>
              </a:rPr>
              <a:t>号）有关规定，海关总署决定公布</a:t>
            </a:r>
            <a:r>
              <a:rPr lang="en-US" altLang="zh-CN" sz="1200" dirty="0" smtClean="0">
                <a:solidFill>
                  <a:schemeClr val="bg1"/>
                </a:solidFill>
                <a:latin typeface="微软雅黑" panose="020B0503020204020204" pitchFamily="34" charset="-122"/>
                <a:ea typeface="微软雅黑" panose="020B0503020204020204" pitchFamily="34" charset="-122"/>
              </a:rPr>
              <a:t>2016</a:t>
            </a:r>
            <a:r>
              <a:rPr lang="zh-CN" altLang="en-US" sz="1200" dirty="0" smtClean="0">
                <a:solidFill>
                  <a:schemeClr val="bg1"/>
                </a:solidFill>
                <a:latin typeface="微软雅黑" panose="020B0503020204020204" pitchFamily="34" charset="-122"/>
                <a:ea typeface="微软雅黑" panose="020B0503020204020204" pitchFamily="34" charset="-122"/>
              </a:rPr>
              <a:t>年商品归类决定（</a:t>
            </a:r>
            <a:r>
              <a:rPr lang="en-US" altLang="zh-CN" sz="1200" dirty="0" smtClean="0">
                <a:solidFill>
                  <a:schemeClr val="bg1"/>
                </a:solidFill>
                <a:latin typeface="微软雅黑" panose="020B0503020204020204" pitchFamily="34" charset="-122"/>
                <a:ea typeface="微软雅黑" panose="020B0503020204020204" pitchFamily="34" charset="-122"/>
              </a:rPr>
              <a:t>Ⅴ</a:t>
            </a:r>
            <a:r>
              <a:rPr lang="zh-CN" altLang="en-US" sz="1200" dirty="0" smtClean="0">
                <a:solidFill>
                  <a:schemeClr val="bg1"/>
                </a:solidFill>
                <a:latin typeface="微软雅黑" panose="020B0503020204020204" pitchFamily="34" charset="-122"/>
                <a:ea typeface="微软雅黑" panose="020B0503020204020204" pitchFamily="34" charset="-122"/>
              </a:rPr>
              <a:t>）（详见附件</a:t>
            </a:r>
            <a:r>
              <a:rPr lang="en-US" altLang="zh-CN" sz="1200" dirty="0" smtClean="0">
                <a:solidFill>
                  <a:schemeClr val="bg1"/>
                </a:solidFill>
                <a:latin typeface="微软雅黑" panose="020B0503020204020204" pitchFamily="34" charset="-122"/>
                <a:ea typeface="微软雅黑" panose="020B0503020204020204" pitchFamily="34" charset="-122"/>
              </a:rPr>
              <a:t>1</a:t>
            </a:r>
            <a:r>
              <a:rPr lang="zh-CN" altLang="en-US" sz="1200" dirty="0" smtClean="0">
                <a:solidFill>
                  <a:schemeClr val="bg1"/>
                </a:solidFill>
                <a:latin typeface="微软雅黑" panose="020B0503020204020204" pitchFamily="34" charset="-122"/>
                <a:ea typeface="微软雅黑" panose="020B0503020204020204" pitchFamily="34" charset="-122"/>
              </a:rPr>
              <a:t>），同时废止部分已公布的商品归类决定（详见附件</a:t>
            </a:r>
            <a:r>
              <a:rPr lang="en-US" altLang="zh-CN" sz="1200" dirty="0" smtClean="0">
                <a:solidFill>
                  <a:schemeClr val="bg1"/>
                </a:solidFill>
                <a:latin typeface="微软雅黑" panose="020B0503020204020204" pitchFamily="34" charset="-122"/>
                <a:ea typeface="微软雅黑" panose="020B0503020204020204" pitchFamily="34" charset="-122"/>
              </a:rPr>
              <a:t>2</a:t>
            </a:r>
            <a:r>
              <a:rPr lang="zh-CN" altLang="en-US" sz="1200" dirty="0" smtClean="0">
                <a:solidFill>
                  <a:schemeClr val="bg1"/>
                </a:solidFill>
                <a:latin typeface="微软雅黑" panose="020B0503020204020204" pitchFamily="34" charset="-122"/>
                <a:ea typeface="微软雅黑" panose="020B0503020204020204" pitchFamily="34" charset="-122"/>
              </a:rPr>
              <a:t>）。</a:t>
            </a:r>
          </a:p>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　　上述决定自</a:t>
            </a:r>
            <a:r>
              <a:rPr lang="en-US" altLang="zh-CN" sz="1200" dirty="0" smtClean="0">
                <a:solidFill>
                  <a:schemeClr val="bg1"/>
                </a:solidFill>
                <a:latin typeface="微软雅黑" panose="020B0503020204020204" pitchFamily="34" charset="-122"/>
                <a:ea typeface="微软雅黑" panose="020B0503020204020204" pitchFamily="34" charset="-122"/>
              </a:rPr>
              <a:t>2016</a:t>
            </a:r>
            <a:r>
              <a:rPr lang="zh-CN" altLang="en-US" sz="1200" dirty="0" smtClean="0">
                <a:solidFill>
                  <a:schemeClr val="bg1"/>
                </a:solidFill>
                <a:latin typeface="微软雅黑" panose="020B0503020204020204" pitchFamily="34" charset="-122"/>
                <a:ea typeface="微软雅黑" panose="020B0503020204020204" pitchFamily="34" charset="-122"/>
              </a:rPr>
              <a:t>年</a:t>
            </a:r>
            <a:r>
              <a:rPr lang="en-US" altLang="zh-CN" sz="1200" dirty="0" smtClean="0">
                <a:solidFill>
                  <a:schemeClr val="bg1"/>
                </a:solidFill>
                <a:latin typeface="微软雅黑" panose="020B0503020204020204" pitchFamily="34" charset="-122"/>
                <a:ea typeface="微软雅黑" panose="020B0503020204020204" pitchFamily="34" charset="-122"/>
              </a:rPr>
              <a:t>11</a:t>
            </a:r>
            <a:r>
              <a:rPr lang="zh-CN" altLang="en-US" sz="1200" dirty="0" smtClean="0">
                <a:solidFill>
                  <a:schemeClr val="bg1"/>
                </a:solidFill>
                <a:latin typeface="微软雅黑" panose="020B0503020204020204" pitchFamily="34" charset="-122"/>
                <a:ea typeface="微软雅黑" panose="020B0503020204020204" pitchFamily="34" charset="-122"/>
              </a:rPr>
              <a:t>月</a:t>
            </a:r>
            <a:r>
              <a:rPr lang="en-US" altLang="zh-CN" sz="1200" dirty="0" smtClean="0">
                <a:solidFill>
                  <a:schemeClr val="bg1"/>
                </a:solidFill>
                <a:latin typeface="微软雅黑" panose="020B0503020204020204" pitchFamily="34" charset="-122"/>
                <a:ea typeface="微软雅黑" panose="020B0503020204020204" pitchFamily="34" charset="-122"/>
              </a:rPr>
              <a:t>1</a:t>
            </a:r>
            <a:r>
              <a:rPr lang="zh-CN" altLang="en-US" sz="1200" dirty="0" smtClean="0">
                <a:solidFill>
                  <a:schemeClr val="bg1"/>
                </a:solidFill>
                <a:latin typeface="微软雅黑" panose="020B0503020204020204" pitchFamily="34" charset="-122"/>
                <a:ea typeface="微软雅黑" panose="020B0503020204020204" pitchFamily="34" charset="-122"/>
              </a:rPr>
              <a:t>日起执行。</a:t>
            </a:r>
          </a:p>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　　有关商品归类决定所依据的法律、行政法规以及其他相关规定发生变化的，商品归类决定同时失效。</a:t>
            </a:r>
          </a:p>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　　特此公告。</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海关总署</a:t>
            </a:r>
          </a:p>
          <a:p>
            <a:pPr algn="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　　</a:t>
            </a:r>
            <a:r>
              <a:rPr lang="en-US" altLang="zh-CN" sz="1200" dirty="0" smtClean="0">
                <a:solidFill>
                  <a:schemeClr val="bg1"/>
                </a:solidFill>
                <a:latin typeface="微软雅黑" panose="020B0503020204020204" pitchFamily="34" charset="-122"/>
                <a:ea typeface="微软雅黑" panose="020B0503020204020204" pitchFamily="34" charset="-122"/>
              </a:rPr>
              <a:t>2016</a:t>
            </a:r>
            <a:r>
              <a:rPr lang="zh-CN" altLang="en-US" sz="1200" dirty="0" smtClean="0">
                <a:solidFill>
                  <a:schemeClr val="bg1"/>
                </a:solidFill>
                <a:latin typeface="微软雅黑" panose="020B0503020204020204" pitchFamily="34" charset="-122"/>
                <a:ea typeface="微软雅黑" panose="020B0503020204020204" pitchFamily="34" charset="-122"/>
              </a:rPr>
              <a:t>年</a:t>
            </a:r>
            <a:r>
              <a:rPr lang="en-US" altLang="zh-CN" sz="1200" dirty="0" smtClean="0">
                <a:solidFill>
                  <a:schemeClr val="bg1"/>
                </a:solidFill>
                <a:latin typeface="微软雅黑" panose="020B0503020204020204" pitchFamily="34" charset="-122"/>
                <a:ea typeface="微软雅黑" panose="020B0503020204020204" pitchFamily="34" charset="-122"/>
              </a:rPr>
              <a:t>10</a:t>
            </a:r>
            <a:r>
              <a:rPr lang="zh-CN" altLang="en-US" sz="1200" dirty="0" smtClean="0">
                <a:solidFill>
                  <a:schemeClr val="bg1"/>
                </a:solidFill>
                <a:latin typeface="微软雅黑" panose="020B0503020204020204" pitchFamily="34" charset="-122"/>
                <a:ea typeface="微软雅黑" panose="020B0503020204020204" pitchFamily="34" charset="-122"/>
              </a:rPr>
              <a:t>月</a:t>
            </a:r>
            <a:r>
              <a:rPr lang="en-US" altLang="zh-CN" sz="1200" dirty="0" smtClean="0">
                <a:solidFill>
                  <a:schemeClr val="bg1"/>
                </a:solidFill>
                <a:latin typeface="微软雅黑" panose="020B0503020204020204" pitchFamily="34" charset="-122"/>
                <a:ea typeface="微软雅黑" panose="020B0503020204020204" pitchFamily="34" charset="-122"/>
              </a:rPr>
              <a:t>20</a:t>
            </a:r>
            <a:r>
              <a:rPr lang="zh-CN" altLang="en-US" sz="1200" dirty="0" smtClean="0">
                <a:solidFill>
                  <a:schemeClr val="bg1"/>
                </a:solidFill>
                <a:latin typeface="微软雅黑" panose="020B0503020204020204" pitchFamily="34" charset="-122"/>
                <a:ea typeface="微软雅黑" panose="020B0503020204020204" pitchFamily="34" charset="-122"/>
              </a:rPr>
              <a:t>日</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1" name="TextBox 4"/>
          <p:cNvSpPr txBox="1">
            <a:spLocks noChangeArrowheads="1"/>
          </p:cNvSpPr>
          <p:nvPr/>
        </p:nvSpPr>
        <p:spPr bwMode="auto">
          <a:xfrm>
            <a:off x="5876810" y="1936852"/>
            <a:ext cx="3495794" cy="4154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400" b="1" dirty="0" smtClean="0">
                <a:solidFill>
                  <a:srgbClr val="E5B704"/>
                </a:solidFill>
                <a:latin typeface="Franklin Gothic Book" panose="020B0503020102020204" pitchFamily="34" charset="0"/>
                <a:ea typeface="微软雅黑" panose="020B0503020204020204" pitchFamily="34" charset="-122"/>
              </a:rPr>
              <a:t>关于公布、废止部分商品归类决定的公告</a:t>
            </a:r>
            <a:endParaRPr lang="en-US" altLang="zh-CN" sz="1400" b="1" dirty="0" smtClean="0">
              <a:solidFill>
                <a:srgbClr val="E5B704"/>
              </a:solidFill>
              <a:latin typeface="Franklin Gothic Book" panose="020B0503020102020204" pitchFamily="34"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矩形 2"/>
          <p:cNvSpPr/>
          <p:nvPr/>
        </p:nvSpPr>
        <p:spPr>
          <a:xfrm>
            <a:off x="3369047" y="838592"/>
            <a:ext cx="3791423" cy="523220"/>
          </a:xfrm>
          <a:prstGeom prst="rect">
            <a:avLst/>
          </a:prstGeom>
        </p:spPr>
        <p:txBody>
          <a:bodyPr wrap="none">
            <a:spAutoFit/>
          </a:bodyPr>
          <a:lstStyle/>
          <a:p>
            <a:r>
              <a:rPr lang="zh-CN" altLang="en-US" sz="2800" b="1" dirty="0" smtClean="0">
                <a:solidFill>
                  <a:schemeClr val="accent4"/>
                </a:solidFill>
              </a:rPr>
              <a:t>不是所有小羊都是羔羊</a:t>
            </a:r>
            <a:endParaRPr lang="zh-CN" altLang="en-US" sz="2800" b="1" dirty="0">
              <a:solidFill>
                <a:schemeClr val="accent4"/>
              </a:solidFill>
            </a:endParaRPr>
          </a:p>
        </p:txBody>
      </p:sp>
      <p:pic>
        <p:nvPicPr>
          <p:cNvPr id="4" name="图片 3" descr="肖恩.png"/>
          <p:cNvPicPr>
            <a:picLocks noChangeAspect="1"/>
          </p:cNvPicPr>
          <p:nvPr/>
        </p:nvPicPr>
        <p:blipFill>
          <a:blip r:embed="rId3" cstate="print"/>
          <a:stretch>
            <a:fillRect/>
          </a:stretch>
        </p:blipFill>
        <p:spPr>
          <a:xfrm rot="883105">
            <a:off x="7290884" y="536239"/>
            <a:ext cx="1411910" cy="922448"/>
          </a:xfrm>
          <a:prstGeom prst="rect">
            <a:avLst/>
          </a:prstGeom>
        </p:spPr>
      </p:pic>
      <p:sp>
        <p:nvSpPr>
          <p:cNvPr id="5" name="TextBox 4"/>
          <p:cNvSpPr txBox="1"/>
          <p:nvPr/>
        </p:nvSpPr>
        <p:spPr>
          <a:xfrm>
            <a:off x="1953991" y="1839688"/>
            <a:ext cx="8202386" cy="523220"/>
          </a:xfrm>
          <a:prstGeom prst="rect">
            <a:avLst/>
          </a:prstGeom>
          <a:noFill/>
        </p:spPr>
        <p:txBody>
          <a:bodyPr wrap="square" rtlCol="0">
            <a:spAutoFit/>
          </a:bodyPr>
          <a:lstStyle/>
          <a:p>
            <a:r>
              <a:rPr lang="zh-CN" altLang="en-US" sz="1400" b="1" dirty="0" smtClean="0">
                <a:solidFill>
                  <a:schemeClr val="bg1"/>
                </a:solidFill>
              </a:rPr>
              <a:t>        作为一种优质蛋白质摄入源，羊肉在我国的消费量在</a:t>
            </a:r>
            <a:r>
              <a:rPr lang="en-US" altLang="zh-CN" sz="1400" b="1" dirty="0" smtClean="0">
                <a:solidFill>
                  <a:schemeClr val="bg1"/>
                </a:solidFill>
              </a:rPr>
              <a:t>450</a:t>
            </a:r>
            <a:r>
              <a:rPr lang="zh-CN" altLang="en-US" sz="1400" b="1" dirty="0" smtClean="0">
                <a:solidFill>
                  <a:schemeClr val="bg1"/>
                </a:solidFill>
              </a:rPr>
              <a:t>万吨左右，而同期我国羊肉（不包括羊肉制品，下同）进口量高达</a:t>
            </a:r>
            <a:r>
              <a:rPr lang="en-US" altLang="zh-CN" sz="1400" b="1" dirty="0" smtClean="0">
                <a:solidFill>
                  <a:schemeClr val="bg1"/>
                </a:solidFill>
              </a:rPr>
              <a:t>30</a:t>
            </a:r>
            <a:r>
              <a:rPr lang="zh-CN" altLang="en-US" sz="1400" b="1" dirty="0" smtClean="0">
                <a:solidFill>
                  <a:schemeClr val="bg1"/>
                </a:solidFill>
              </a:rPr>
              <a:t>万吨，总货值折合约</a:t>
            </a:r>
            <a:r>
              <a:rPr lang="en-US" altLang="zh-CN" sz="1400" b="1" dirty="0" smtClean="0">
                <a:solidFill>
                  <a:schemeClr val="bg1"/>
                </a:solidFill>
              </a:rPr>
              <a:t>9</a:t>
            </a:r>
            <a:r>
              <a:rPr lang="zh-CN" altLang="en-US" sz="1400" b="1" dirty="0" smtClean="0">
                <a:solidFill>
                  <a:schemeClr val="bg1"/>
                </a:solidFill>
              </a:rPr>
              <a:t>亿美元，是一个庞大的贸易市场。</a:t>
            </a:r>
            <a:endParaRPr lang="zh-CN" altLang="en-US" sz="1400" b="1" dirty="0">
              <a:solidFill>
                <a:schemeClr val="bg1"/>
              </a:solidFill>
            </a:endParaRPr>
          </a:p>
        </p:txBody>
      </p:sp>
      <p:pic>
        <p:nvPicPr>
          <p:cNvPr id="6" name="图片 5" descr="小羊羔.png"/>
          <p:cNvPicPr>
            <a:picLocks noChangeAspect="1"/>
          </p:cNvPicPr>
          <p:nvPr/>
        </p:nvPicPr>
        <p:blipFill>
          <a:blip r:embed="rId4" cstate="print"/>
          <a:stretch>
            <a:fillRect/>
          </a:stretch>
        </p:blipFill>
        <p:spPr>
          <a:xfrm>
            <a:off x="2353715" y="2690412"/>
            <a:ext cx="1499829" cy="1139173"/>
          </a:xfrm>
          <a:prstGeom prst="rect">
            <a:avLst/>
          </a:prstGeom>
        </p:spPr>
      </p:pic>
      <p:pic>
        <p:nvPicPr>
          <p:cNvPr id="8" name="图片 7" descr="小羊羔.png"/>
          <p:cNvPicPr>
            <a:picLocks noChangeAspect="1"/>
          </p:cNvPicPr>
          <p:nvPr/>
        </p:nvPicPr>
        <p:blipFill>
          <a:blip r:embed="rId4" cstate="print"/>
          <a:stretch>
            <a:fillRect/>
          </a:stretch>
        </p:blipFill>
        <p:spPr>
          <a:xfrm>
            <a:off x="8362629" y="2690412"/>
            <a:ext cx="1499829" cy="1139173"/>
          </a:xfrm>
          <a:prstGeom prst="rect">
            <a:avLst/>
          </a:prstGeom>
        </p:spPr>
      </p:pic>
      <p:pic>
        <p:nvPicPr>
          <p:cNvPr id="9" name="图片 8" descr="小羊羔.png"/>
          <p:cNvPicPr>
            <a:picLocks noChangeAspect="1"/>
          </p:cNvPicPr>
          <p:nvPr/>
        </p:nvPicPr>
        <p:blipFill>
          <a:blip r:embed="rId4" cstate="print"/>
          <a:stretch>
            <a:fillRect/>
          </a:stretch>
        </p:blipFill>
        <p:spPr>
          <a:xfrm>
            <a:off x="5554093" y="2690412"/>
            <a:ext cx="1499829" cy="1139173"/>
          </a:xfrm>
          <a:prstGeom prst="rect">
            <a:avLst/>
          </a:prstGeom>
        </p:spPr>
      </p:pic>
      <p:pic>
        <p:nvPicPr>
          <p:cNvPr id="10" name="图片 9" descr="小羊羔.png"/>
          <p:cNvPicPr>
            <a:picLocks noChangeAspect="1"/>
          </p:cNvPicPr>
          <p:nvPr/>
        </p:nvPicPr>
        <p:blipFill>
          <a:blip r:embed="rId4" cstate="print"/>
          <a:stretch>
            <a:fillRect/>
          </a:stretch>
        </p:blipFill>
        <p:spPr>
          <a:xfrm>
            <a:off x="3943018" y="2690412"/>
            <a:ext cx="1499829" cy="1139173"/>
          </a:xfrm>
          <a:prstGeom prst="rect">
            <a:avLst/>
          </a:prstGeom>
        </p:spPr>
      </p:pic>
      <p:sp>
        <p:nvSpPr>
          <p:cNvPr id="13" name="矩形 12"/>
          <p:cNvSpPr/>
          <p:nvPr/>
        </p:nvSpPr>
        <p:spPr>
          <a:xfrm>
            <a:off x="7107453" y="3048398"/>
            <a:ext cx="1284326" cy="276999"/>
          </a:xfrm>
          <a:prstGeom prst="rect">
            <a:avLst/>
          </a:prstGeom>
        </p:spPr>
        <p:txBody>
          <a:bodyPr wrap="none">
            <a:spAutoFit/>
          </a:bodyPr>
          <a:lstStyle/>
          <a:p>
            <a:r>
              <a:rPr lang="zh-CN" altLang="en-US" sz="1200" dirty="0" smtClean="0">
                <a:solidFill>
                  <a:schemeClr val="accent4"/>
                </a:solidFill>
              </a:rPr>
              <a:t>● ● ● ● ● ●</a:t>
            </a:r>
            <a:endParaRPr lang="zh-CN" altLang="en-US" sz="1200" dirty="0">
              <a:solidFill>
                <a:schemeClr val="accent4"/>
              </a:solidFill>
            </a:endParaRPr>
          </a:p>
        </p:txBody>
      </p:sp>
      <p:sp>
        <p:nvSpPr>
          <p:cNvPr id="14" name="左大括号 13"/>
          <p:cNvSpPr/>
          <p:nvPr/>
        </p:nvSpPr>
        <p:spPr>
          <a:xfrm rot="16200000">
            <a:off x="5943600" y="925286"/>
            <a:ext cx="272142" cy="6672942"/>
          </a:xfrm>
          <a:prstGeom prst="leftBrace">
            <a:avLst/>
          </a:prstGeom>
        </p:spPr>
        <p:style>
          <a:lnRef idx="1">
            <a:schemeClr val="accent4"/>
          </a:lnRef>
          <a:fillRef idx="0">
            <a:schemeClr val="accent4"/>
          </a:fillRef>
          <a:effectRef idx="0">
            <a:schemeClr val="accent4"/>
          </a:effectRef>
          <a:fontRef idx="minor">
            <a:schemeClr val="tx1"/>
          </a:fontRef>
        </p:style>
        <p:txBody>
          <a:bodyPr rtlCol="0" anchor="ctr"/>
          <a:lstStyle/>
          <a:p>
            <a:pPr algn="ctr"/>
            <a:endParaRPr lang="zh-CN" altLang="en-US"/>
          </a:p>
        </p:txBody>
      </p:sp>
      <p:sp>
        <p:nvSpPr>
          <p:cNvPr id="15" name="TextBox 14"/>
          <p:cNvSpPr txBox="1"/>
          <p:nvPr/>
        </p:nvSpPr>
        <p:spPr>
          <a:xfrm>
            <a:off x="4419600" y="4637314"/>
            <a:ext cx="3385457" cy="1200329"/>
          </a:xfrm>
          <a:prstGeom prst="rect">
            <a:avLst/>
          </a:prstGeom>
          <a:noFill/>
        </p:spPr>
        <p:txBody>
          <a:bodyPr wrap="square" rtlCol="0">
            <a:spAutoFit/>
          </a:bodyPr>
          <a:lstStyle/>
          <a:p>
            <a:pPr algn="ctr"/>
            <a:r>
              <a:rPr lang="en-US" altLang="zh-CN" b="1" dirty="0" smtClean="0">
                <a:solidFill>
                  <a:schemeClr val="accent4"/>
                </a:solidFill>
              </a:rPr>
              <a:t>2015</a:t>
            </a:r>
            <a:r>
              <a:rPr lang="zh-CN" altLang="en-US" b="1" dirty="0" smtClean="0">
                <a:solidFill>
                  <a:schemeClr val="accent4"/>
                </a:solidFill>
              </a:rPr>
              <a:t>年羊肉销售量</a:t>
            </a:r>
            <a:r>
              <a:rPr lang="en-US" altLang="zh-CN" b="1" dirty="0" smtClean="0">
                <a:solidFill>
                  <a:schemeClr val="accent4"/>
                </a:solidFill>
              </a:rPr>
              <a:t>450</a:t>
            </a:r>
            <a:r>
              <a:rPr lang="zh-CN" altLang="en-US" b="1" dirty="0" smtClean="0">
                <a:solidFill>
                  <a:schemeClr val="accent4"/>
                </a:solidFill>
              </a:rPr>
              <a:t>万吨左右</a:t>
            </a:r>
            <a:endParaRPr lang="en-US" altLang="zh-CN" b="1" dirty="0" smtClean="0">
              <a:solidFill>
                <a:schemeClr val="accent4"/>
              </a:solidFill>
            </a:endParaRPr>
          </a:p>
          <a:p>
            <a:pPr algn="ctr"/>
            <a:r>
              <a:rPr lang="zh-CN" altLang="en-US" b="1" dirty="0" smtClean="0">
                <a:solidFill>
                  <a:schemeClr val="accent4"/>
                </a:solidFill>
              </a:rPr>
              <a:t>进口高达</a:t>
            </a:r>
            <a:r>
              <a:rPr lang="en-US" altLang="zh-CN" b="1" dirty="0" smtClean="0">
                <a:solidFill>
                  <a:schemeClr val="accent4"/>
                </a:solidFill>
              </a:rPr>
              <a:t>30</a:t>
            </a:r>
            <a:r>
              <a:rPr lang="zh-CN" altLang="en-US" b="1" dirty="0" smtClean="0">
                <a:solidFill>
                  <a:schemeClr val="accent4"/>
                </a:solidFill>
              </a:rPr>
              <a:t>万吨</a:t>
            </a:r>
            <a:endParaRPr lang="en-US" altLang="zh-CN" b="1" dirty="0" smtClean="0">
              <a:solidFill>
                <a:schemeClr val="accent4"/>
              </a:solidFill>
            </a:endParaRPr>
          </a:p>
          <a:p>
            <a:pPr algn="ctr"/>
            <a:r>
              <a:rPr lang="zh-CN" altLang="en-US" b="1" dirty="0" smtClean="0">
                <a:solidFill>
                  <a:schemeClr val="accent4"/>
                </a:solidFill>
              </a:rPr>
              <a:t>总货值≈</a:t>
            </a:r>
            <a:r>
              <a:rPr lang="en-US" altLang="zh-CN" b="1" dirty="0" smtClean="0">
                <a:solidFill>
                  <a:schemeClr val="accent4"/>
                </a:solidFill>
              </a:rPr>
              <a:t>9</a:t>
            </a:r>
            <a:r>
              <a:rPr lang="zh-CN" altLang="en-US" b="1" dirty="0" smtClean="0">
                <a:solidFill>
                  <a:schemeClr val="accent4"/>
                </a:solidFill>
              </a:rPr>
              <a:t>亿美元</a:t>
            </a:r>
            <a:endParaRPr lang="en-US" altLang="zh-CN" b="1" dirty="0" smtClean="0">
              <a:solidFill>
                <a:schemeClr val="accent4"/>
              </a:solidFill>
            </a:endParaRPr>
          </a:p>
          <a:p>
            <a:endParaRPr lang="zh-CN" altLang="en-US" dirty="0"/>
          </a:p>
        </p:txBody>
      </p:sp>
      <p:sp>
        <p:nvSpPr>
          <p:cNvPr id="16" name="椭圆 15"/>
          <p:cNvSpPr/>
          <p:nvPr/>
        </p:nvSpPr>
        <p:spPr>
          <a:xfrm>
            <a:off x="10984601" y="623193"/>
            <a:ext cx="688975" cy="688975"/>
          </a:xfrm>
          <a:prstGeom prst="ellipse">
            <a:avLst/>
          </a:prstGeom>
          <a:solidFill>
            <a:srgbClr val="E5B70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08000" tIns="0" rIns="0" bIns="0" anchor="ctr">
            <a:normAutofit/>
          </a:bodyPr>
          <a:lstStyle/>
          <a:p>
            <a:pPr algn="ctr">
              <a:defRPr/>
            </a:pPr>
            <a:r>
              <a:rPr lang="en-US" altLang="zh-CN" sz="2400" dirty="0" smtClean="0">
                <a:solidFill>
                  <a:srgbClr val="282728"/>
                </a:solidFill>
                <a:latin typeface="微软雅黑" panose="020B0503020204020204" pitchFamily="34" charset="-122"/>
                <a:ea typeface="微软雅黑" panose="020B0503020204020204" pitchFamily="34" charset="-122"/>
              </a:rPr>
              <a:t>02</a:t>
            </a:r>
            <a:endParaRPr lang="zh-CN" altLang="en-US" sz="2400" dirty="0">
              <a:solidFill>
                <a:srgbClr val="282728"/>
              </a:solidFill>
              <a:latin typeface="微软雅黑" panose="020B0503020204020204" pitchFamily="34" charset="-122"/>
              <a:ea typeface="微软雅黑" panose="020B0503020204020204" pitchFamily="34" charset="-122"/>
            </a:endParaRPr>
          </a:p>
        </p:txBody>
      </p:sp>
      <p:sp>
        <p:nvSpPr>
          <p:cNvPr id="17" name="椭圆 16"/>
          <p:cNvSpPr/>
          <p:nvPr/>
        </p:nvSpPr>
        <p:spPr>
          <a:xfrm>
            <a:off x="10886176" y="821630"/>
            <a:ext cx="288925" cy="290512"/>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18" name="椭圆 17"/>
          <p:cNvSpPr/>
          <p:nvPr/>
        </p:nvSpPr>
        <p:spPr>
          <a:xfrm>
            <a:off x="10911576" y="670818"/>
            <a:ext cx="168275" cy="168275"/>
          </a:xfrm>
          <a:prstGeom prst="ellipse">
            <a:avLst/>
          </a:prstGeom>
          <a:solidFill>
            <a:schemeClr val="bg1">
              <a:lumMod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TextBox 2"/>
          <p:cNvSpPr txBox="1"/>
          <p:nvPr/>
        </p:nvSpPr>
        <p:spPr>
          <a:xfrm>
            <a:off x="2024742" y="1230086"/>
            <a:ext cx="8708571" cy="738664"/>
          </a:xfrm>
          <a:prstGeom prst="rect">
            <a:avLst/>
          </a:prstGeom>
          <a:noFill/>
        </p:spPr>
        <p:txBody>
          <a:bodyPr wrap="square" rtlCol="0">
            <a:spAutoFit/>
          </a:bodyPr>
          <a:lstStyle/>
          <a:p>
            <a:r>
              <a:rPr lang="zh-CN" altLang="en-US" sz="1400" dirty="0" smtClean="0">
                <a:solidFill>
                  <a:schemeClr val="bg1"/>
                </a:solidFill>
              </a:rPr>
              <a:t>        在税则中，有一个专门为各类鲜、冷、冻羊肉设置的税目</a:t>
            </a:r>
            <a:r>
              <a:rPr lang="en-US" altLang="zh-CN" sz="1400" dirty="0" smtClean="0">
                <a:solidFill>
                  <a:schemeClr val="bg1"/>
                </a:solidFill>
              </a:rPr>
              <a:t>02.04</a:t>
            </a:r>
            <a:r>
              <a:rPr lang="zh-CN" altLang="en-US" sz="1400" dirty="0" smtClean="0">
                <a:solidFill>
                  <a:schemeClr val="bg1"/>
                </a:solidFill>
              </a:rPr>
              <a:t>，我国在本税目中未经增列调整完全沿用了</a:t>
            </a:r>
            <a:r>
              <a:rPr lang="en-US" altLang="zh-CN" sz="1400" dirty="0" smtClean="0">
                <a:solidFill>
                  <a:schemeClr val="bg1"/>
                </a:solidFill>
              </a:rPr>
              <a:t>WCO</a:t>
            </a:r>
            <a:r>
              <a:rPr lang="zh-CN" altLang="en-US" sz="1400" dirty="0" smtClean="0">
                <a:solidFill>
                  <a:schemeClr val="bg1"/>
                </a:solidFill>
              </a:rPr>
              <a:t>提供的结构框架，对羊肉产品进行了分类（见下图）。由于鲜、冷羊肉在运输过程中对于时间、环境等问题要求苛刻，故在我国的羊肉贸易中没有上述贸易形式，商品集中在冻品。</a:t>
            </a:r>
            <a:endParaRPr lang="zh-CN" altLang="en-US" sz="1400" dirty="0">
              <a:solidFill>
                <a:schemeClr val="bg1"/>
              </a:solidFill>
            </a:endParaRPr>
          </a:p>
        </p:txBody>
      </p:sp>
      <p:pic>
        <p:nvPicPr>
          <p:cNvPr id="1026" name="Picture 2"/>
          <p:cNvPicPr>
            <a:picLocks noChangeAspect="1" noChangeArrowheads="1"/>
          </p:cNvPicPr>
          <p:nvPr/>
        </p:nvPicPr>
        <p:blipFill>
          <a:blip r:embed="rId3" cstate="print"/>
          <a:srcRect/>
          <a:stretch>
            <a:fillRect/>
          </a:stretch>
        </p:blipFill>
        <p:spPr bwMode="auto">
          <a:xfrm>
            <a:off x="2146527" y="2090737"/>
            <a:ext cx="3914775" cy="4352925"/>
          </a:xfrm>
          <a:prstGeom prst="rect">
            <a:avLst/>
          </a:prstGeom>
          <a:noFill/>
          <a:ln w="9525">
            <a:noFill/>
            <a:miter lim="800000"/>
            <a:headEnd/>
            <a:tailEnd/>
          </a:ln>
        </p:spPr>
      </p:pic>
      <p:pic>
        <p:nvPicPr>
          <p:cNvPr id="1027" name="Picture 3"/>
          <p:cNvPicPr>
            <a:picLocks noChangeAspect="1" noChangeArrowheads="1"/>
          </p:cNvPicPr>
          <p:nvPr/>
        </p:nvPicPr>
        <p:blipFill>
          <a:blip r:embed="rId4" cstate="print"/>
          <a:srcRect/>
          <a:stretch>
            <a:fillRect/>
          </a:stretch>
        </p:blipFill>
        <p:spPr bwMode="auto">
          <a:xfrm>
            <a:off x="6299025" y="2558155"/>
            <a:ext cx="4097513" cy="3071813"/>
          </a:xfrm>
          <a:prstGeom prst="rect">
            <a:avLst/>
          </a:prstGeom>
          <a:noFill/>
          <a:ln w="9525">
            <a:noFill/>
            <a:miter lim="800000"/>
            <a:headEnd/>
            <a:tailEnd/>
          </a:ln>
        </p:spPr>
      </p:pic>
      <p:sp>
        <p:nvSpPr>
          <p:cNvPr id="7" name="TextBox 6"/>
          <p:cNvSpPr txBox="1"/>
          <p:nvPr/>
        </p:nvSpPr>
        <p:spPr>
          <a:xfrm>
            <a:off x="7522029" y="5780327"/>
            <a:ext cx="1948543" cy="307777"/>
          </a:xfrm>
          <a:prstGeom prst="rect">
            <a:avLst/>
          </a:prstGeom>
          <a:noFill/>
        </p:spPr>
        <p:txBody>
          <a:bodyPr wrap="square" rtlCol="0">
            <a:spAutoFit/>
          </a:bodyPr>
          <a:lstStyle/>
          <a:p>
            <a:pPr algn="ctr"/>
            <a:r>
              <a:rPr lang="en-US" altLang="zh-CN" sz="1400" b="1" dirty="0" smtClean="0">
                <a:solidFill>
                  <a:schemeClr val="accent4"/>
                </a:solidFill>
              </a:rPr>
              <a:t>《</a:t>
            </a:r>
            <a:r>
              <a:rPr lang="zh-CN" altLang="en-US" sz="1400" b="1" dirty="0" smtClean="0">
                <a:solidFill>
                  <a:schemeClr val="accent4"/>
                </a:solidFill>
              </a:rPr>
              <a:t>冻羊肉片</a:t>
            </a:r>
            <a:r>
              <a:rPr lang="en-US" altLang="zh-CN" sz="1400" b="1" dirty="0" smtClean="0">
                <a:solidFill>
                  <a:schemeClr val="accent4"/>
                </a:solidFill>
              </a:rPr>
              <a:t>》</a:t>
            </a:r>
            <a:endParaRPr lang="zh-CN" altLang="en-US" sz="1400" b="1" dirty="0">
              <a:solidFill>
                <a:schemeClr val="accent4"/>
              </a:solidFill>
            </a:endParaRP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pic>
        <p:nvPicPr>
          <p:cNvPr id="3" name="图片 2" descr="小羊羔1.png"/>
          <p:cNvPicPr>
            <a:picLocks noChangeAspect="1"/>
          </p:cNvPicPr>
          <p:nvPr/>
        </p:nvPicPr>
        <p:blipFill>
          <a:blip r:embed="rId3" cstate="print"/>
          <a:stretch>
            <a:fillRect/>
          </a:stretch>
        </p:blipFill>
        <p:spPr>
          <a:xfrm>
            <a:off x="2569027" y="1545772"/>
            <a:ext cx="2852057" cy="1922977"/>
          </a:xfrm>
          <a:prstGeom prst="rect">
            <a:avLst/>
          </a:prstGeom>
        </p:spPr>
      </p:pic>
      <p:sp>
        <p:nvSpPr>
          <p:cNvPr id="4" name="圆角矩形 3"/>
          <p:cNvSpPr/>
          <p:nvPr/>
        </p:nvSpPr>
        <p:spPr>
          <a:xfrm>
            <a:off x="5823857" y="2057402"/>
            <a:ext cx="3886200" cy="903515"/>
          </a:xfrm>
          <a:prstGeom prst="roundRect">
            <a:avLst/>
          </a:prstGeom>
          <a:solidFill>
            <a:schemeClr val="accent4">
              <a:lumMod val="20000"/>
              <a:lumOff val="80000"/>
            </a:schemeClr>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r>
              <a:rPr lang="zh-CN" altLang="en-US" sz="1400" b="1" dirty="0" smtClean="0">
                <a:solidFill>
                  <a:schemeClr val="tx1"/>
                </a:solidFill>
              </a:rPr>
              <a:t>        在我国的传统观念中，羔羊（羊羔）是指小于</a:t>
            </a:r>
            <a:r>
              <a:rPr lang="en-US" altLang="zh-CN" sz="1400" b="1" dirty="0" smtClean="0">
                <a:solidFill>
                  <a:schemeClr val="tx1"/>
                </a:solidFill>
              </a:rPr>
              <a:t>12</a:t>
            </a:r>
            <a:r>
              <a:rPr lang="zh-CN" altLang="en-US" sz="1400" b="1" dirty="0" smtClean="0">
                <a:solidFill>
                  <a:schemeClr val="tx1"/>
                </a:solidFill>
              </a:rPr>
              <a:t>个月的小羊，并没有羊种的限制，这一观念也通过相应的国标、行标的制定加以规范。</a:t>
            </a:r>
            <a:endParaRPr lang="zh-CN" altLang="en-US" sz="1400" b="1" dirty="0">
              <a:solidFill>
                <a:schemeClr val="tx1"/>
              </a:solidFill>
            </a:endParaRPr>
          </a:p>
        </p:txBody>
      </p:sp>
      <p:sp>
        <p:nvSpPr>
          <p:cNvPr id="5" name="圆角矩形 4"/>
          <p:cNvSpPr/>
          <p:nvPr/>
        </p:nvSpPr>
        <p:spPr>
          <a:xfrm>
            <a:off x="2960914" y="3690257"/>
            <a:ext cx="6901543" cy="1774371"/>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rPr>
              <a:t>中华人民共和国农业行业标准</a:t>
            </a:r>
            <a:endParaRPr lang="en-US" altLang="zh-CN" b="1" dirty="0" smtClean="0">
              <a:solidFill>
                <a:schemeClr val="tx1"/>
              </a:solidFill>
            </a:endParaRPr>
          </a:p>
          <a:p>
            <a:pPr algn="ctr"/>
            <a:r>
              <a:rPr lang="en-US" altLang="zh-CN" b="1" dirty="0" smtClean="0">
                <a:solidFill>
                  <a:schemeClr val="tx1"/>
                </a:solidFill>
              </a:rPr>
              <a:t>《</a:t>
            </a:r>
            <a:r>
              <a:rPr lang="zh-CN" altLang="en-US" b="1" dirty="0" smtClean="0">
                <a:solidFill>
                  <a:schemeClr val="tx1"/>
                </a:solidFill>
              </a:rPr>
              <a:t>羔羊肉（</a:t>
            </a:r>
            <a:r>
              <a:rPr lang="en-US" altLang="zh-CN" b="1" dirty="0" smtClean="0">
                <a:solidFill>
                  <a:schemeClr val="tx1"/>
                </a:solidFill>
              </a:rPr>
              <a:t>NYT1165-2006</a:t>
            </a:r>
            <a:r>
              <a:rPr lang="zh-CN" altLang="en-US" b="1" dirty="0" smtClean="0">
                <a:solidFill>
                  <a:schemeClr val="tx1"/>
                </a:solidFill>
              </a:rPr>
              <a:t>）</a:t>
            </a:r>
            <a:r>
              <a:rPr lang="en-US" altLang="zh-CN" b="1" dirty="0" smtClean="0">
                <a:solidFill>
                  <a:schemeClr val="tx1"/>
                </a:solidFill>
              </a:rPr>
              <a:t>》</a:t>
            </a:r>
          </a:p>
          <a:p>
            <a:r>
              <a:rPr lang="zh-CN" altLang="en-US" dirty="0" smtClean="0">
                <a:solidFill>
                  <a:schemeClr val="tx1"/>
                </a:solidFill>
              </a:rPr>
              <a:t>        明确规定：“</a:t>
            </a:r>
            <a:r>
              <a:rPr lang="en-US" altLang="zh-CN" dirty="0" smtClean="0">
                <a:solidFill>
                  <a:schemeClr val="tx1"/>
                </a:solidFill>
              </a:rPr>
              <a:t>3.1</a:t>
            </a:r>
            <a:r>
              <a:rPr lang="zh-CN" altLang="en-US" dirty="0" smtClean="0">
                <a:solidFill>
                  <a:schemeClr val="tx1"/>
                </a:solidFill>
              </a:rPr>
              <a:t>羔羊</a:t>
            </a:r>
            <a:r>
              <a:rPr lang="en-US" altLang="zh-CN" dirty="0" smtClean="0">
                <a:solidFill>
                  <a:schemeClr val="tx1"/>
                </a:solidFill>
              </a:rPr>
              <a:t>Lamb:</a:t>
            </a:r>
            <a:r>
              <a:rPr lang="zh-CN" altLang="en-US" dirty="0" smtClean="0">
                <a:solidFill>
                  <a:schemeClr val="tx1"/>
                </a:solidFill>
              </a:rPr>
              <a:t>生长期在</a:t>
            </a:r>
            <a:r>
              <a:rPr lang="en-US" altLang="zh-CN" dirty="0" smtClean="0">
                <a:solidFill>
                  <a:schemeClr val="tx1"/>
                </a:solidFill>
              </a:rPr>
              <a:t>4</a:t>
            </a:r>
            <a:r>
              <a:rPr lang="zh-CN" altLang="en-US" dirty="0" smtClean="0">
                <a:solidFill>
                  <a:schemeClr val="tx1"/>
                </a:solidFill>
              </a:rPr>
              <a:t>月龄</a:t>
            </a:r>
            <a:r>
              <a:rPr lang="en-US" altLang="zh-CN" dirty="0" smtClean="0">
                <a:solidFill>
                  <a:schemeClr val="tx1"/>
                </a:solidFill>
              </a:rPr>
              <a:t>-12</a:t>
            </a:r>
            <a:r>
              <a:rPr lang="zh-CN" altLang="en-US" dirty="0" smtClean="0">
                <a:solidFill>
                  <a:schemeClr val="tx1"/>
                </a:solidFill>
              </a:rPr>
              <a:t>月龄之间、未长出永久智齿的活羊”。即不论绵羊或山羊（甚至也包括黄羊、羚羊等其他品种），只要满足上述条件的小羊，都能视为羔羊。</a:t>
            </a:r>
            <a:endParaRPr lang="zh-CN" altLang="en-US" dirty="0">
              <a:solidFill>
                <a:schemeClr val="tx1"/>
              </a:solidFill>
            </a:endParaRP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矩形 2"/>
          <p:cNvSpPr/>
          <p:nvPr/>
        </p:nvSpPr>
        <p:spPr>
          <a:xfrm>
            <a:off x="2612587" y="1785268"/>
            <a:ext cx="6999514" cy="729342"/>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TextBox 3"/>
          <p:cNvSpPr txBox="1"/>
          <p:nvPr/>
        </p:nvSpPr>
        <p:spPr>
          <a:xfrm>
            <a:off x="2688774" y="1426038"/>
            <a:ext cx="5029201" cy="307777"/>
          </a:xfrm>
          <a:prstGeom prst="rect">
            <a:avLst/>
          </a:prstGeom>
          <a:noFill/>
        </p:spPr>
        <p:txBody>
          <a:bodyPr wrap="square" rtlCol="0">
            <a:spAutoFit/>
          </a:bodyPr>
          <a:lstStyle/>
          <a:p>
            <a:r>
              <a:rPr lang="zh-CN" altLang="en-US" sz="1400" b="1" dirty="0" smtClean="0">
                <a:solidFill>
                  <a:schemeClr val="accent4"/>
                </a:solidFill>
              </a:rPr>
              <a:t>但是根据</a:t>
            </a:r>
            <a:r>
              <a:rPr lang="en-US" altLang="zh-CN" sz="1400" b="1" dirty="0" smtClean="0">
                <a:solidFill>
                  <a:schemeClr val="accent4"/>
                </a:solidFill>
              </a:rPr>
              <a:t>《</a:t>
            </a:r>
            <a:r>
              <a:rPr lang="zh-CN" altLang="en-US" sz="1400" b="1" dirty="0" smtClean="0">
                <a:solidFill>
                  <a:schemeClr val="accent4"/>
                </a:solidFill>
              </a:rPr>
              <a:t>税则注释</a:t>
            </a:r>
            <a:r>
              <a:rPr lang="en-US" altLang="zh-CN" sz="1400" b="1" dirty="0" smtClean="0">
                <a:solidFill>
                  <a:schemeClr val="accent4"/>
                </a:solidFill>
              </a:rPr>
              <a:t>》</a:t>
            </a:r>
            <a:r>
              <a:rPr lang="zh-CN" altLang="en-US" sz="1400" b="1" dirty="0" smtClean="0">
                <a:solidFill>
                  <a:schemeClr val="accent4"/>
                </a:solidFill>
              </a:rPr>
              <a:t>关于品目</a:t>
            </a:r>
            <a:r>
              <a:rPr lang="en-US" altLang="zh-CN" sz="1400" b="1" dirty="0" smtClean="0">
                <a:solidFill>
                  <a:schemeClr val="accent4"/>
                </a:solidFill>
              </a:rPr>
              <a:t>02.04</a:t>
            </a:r>
            <a:r>
              <a:rPr lang="zh-CN" altLang="en-US" sz="1400" b="1" dirty="0" smtClean="0">
                <a:solidFill>
                  <a:schemeClr val="accent4"/>
                </a:solidFill>
              </a:rPr>
              <a:t>项下子目注释的定义：</a:t>
            </a:r>
            <a:endParaRPr lang="zh-CN" altLang="en-US" sz="1400" b="1" dirty="0">
              <a:solidFill>
                <a:schemeClr val="accent4"/>
              </a:solidFill>
            </a:endParaRPr>
          </a:p>
        </p:txBody>
      </p:sp>
      <p:sp>
        <p:nvSpPr>
          <p:cNvPr id="5" name="TextBox 4"/>
          <p:cNvSpPr txBox="1"/>
          <p:nvPr/>
        </p:nvSpPr>
        <p:spPr>
          <a:xfrm>
            <a:off x="2688774" y="1905009"/>
            <a:ext cx="6792685" cy="523220"/>
          </a:xfrm>
          <a:prstGeom prst="rect">
            <a:avLst/>
          </a:prstGeom>
          <a:noFill/>
        </p:spPr>
        <p:txBody>
          <a:bodyPr wrap="square" rtlCol="0">
            <a:spAutoFit/>
          </a:bodyPr>
          <a:lstStyle/>
          <a:p>
            <a:r>
              <a:rPr lang="zh-CN" altLang="en-US" sz="1400" b="1" dirty="0" smtClean="0"/>
              <a:t>子目</a:t>
            </a:r>
            <a:r>
              <a:rPr lang="en-US" altLang="zh-CN" sz="1400" b="1" dirty="0" smtClean="0"/>
              <a:t>0204.10</a:t>
            </a:r>
            <a:r>
              <a:rPr lang="zh-CN" altLang="en-US" sz="1400" b="1" dirty="0" smtClean="0"/>
              <a:t>及</a:t>
            </a:r>
            <a:r>
              <a:rPr lang="en-US" altLang="zh-CN" sz="1400" b="1" dirty="0" smtClean="0"/>
              <a:t>0204.30</a:t>
            </a:r>
            <a:r>
              <a:rPr lang="zh-CN" altLang="en-US" sz="1400" b="1" dirty="0" smtClean="0"/>
              <a:t>所称羔羊肉，是指从不超过</a:t>
            </a:r>
            <a:r>
              <a:rPr lang="en-US" altLang="zh-CN" sz="1400" b="1" dirty="0" smtClean="0"/>
              <a:t>12</a:t>
            </a:r>
            <a:r>
              <a:rPr lang="zh-CN" altLang="en-US" sz="1400" b="1" dirty="0" smtClean="0"/>
              <a:t>个月大的绵羊身上所得的肉，其肉质纹理细腻，外观柔软光滑，呈粉红色。宰好后每头重量不超过</a:t>
            </a:r>
            <a:r>
              <a:rPr lang="en-US" altLang="zh-CN" sz="1400" b="1" dirty="0" smtClean="0"/>
              <a:t>26</a:t>
            </a:r>
            <a:r>
              <a:rPr lang="zh-CN" altLang="en-US" sz="1400" b="1" dirty="0" smtClean="0"/>
              <a:t>千克。</a:t>
            </a:r>
            <a:endParaRPr lang="zh-CN" altLang="en-US" sz="1400" b="1" dirty="0"/>
          </a:p>
        </p:txBody>
      </p:sp>
      <p:sp>
        <p:nvSpPr>
          <p:cNvPr id="8" name="矩形 7"/>
          <p:cNvSpPr/>
          <p:nvPr/>
        </p:nvSpPr>
        <p:spPr>
          <a:xfrm>
            <a:off x="2612587" y="3810013"/>
            <a:ext cx="6999514" cy="903512"/>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TextBox 9"/>
          <p:cNvSpPr txBox="1"/>
          <p:nvPr/>
        </p:nvSpPr>
        <p:spPr>
          <a:xfrm>
            <a:off x="2688774" y="3439895"/>
            <a:ext cx="2264229" cy="307777"/>
          </a:xfrm>
          <a:prstGeom prst="rect">
            <a:avLst/>
          </a:prstGeom>
          <a:noFill/>
        </p:spPr>
        <p:txBody>
          <a:bodyPr wrap="square" rtlCol="0">
            <a:spAutoFit/>
          </a:bodyPr>
          <a:lstStyle/>
          <a:p>
            <a:r>
              <a:rPr lang="zh-CN" altLang="en-US" sz="1400" b="1" dirty="0" smtClean="0">
                <a:solidFill>
                  <a:schemeClr val="accent4"/>
                </a:solidFill>
              </a:rPr>
              <a:t>因此在国际贸易中，</a:t>
            </a:r>
            <a:endParaRPr lang="zh-CN" altLang="en-US" sz="1400" b="1" dirty="0">
              <a:solidFill>
                <a:schemeClr val="accent4"/>
              </a:solidFill>
            </a:endParaRPr>
          </a:p>
        </p:txBody>
      </p:sp>
      <p:sp>
        <p:nvSpPr>
          <p:cNvPr id="11" name="TextBox 10"/>
          <p:cNvSpPr txBox="1"/>
          <p:nvPr/>
        </p:nvSpPr>
        <p:spPr>
          <a:xfrm>
            <a:off x="2688774" y="3918865"/>
            <a:ext cx="6672942" cy="738664"/>
          </a:xfrm>
          <a:prstGeom prst="rect">
            <a:avLst/>
          </a:prstGeom>
          <a:noFill/>
        </p:spPr>
        <p:txBody>
          <a:bodyPr wrap="square" rtlCol="0">
            <a:spAutoFit/>
          </a:bodyPr>
          <a:lstStyle/>
          <a:p>
            <a:r>
              <a:rPr lang="zh-CN" altLang="en-US" sz="1400" b="1" dirty="0" smtClean="0"/>
              <a:t>税目</a:t>
            </a:r>
            <a:r>
              <a:rPr lang="en-US" altLang="zh-CN" sz="1400" b="1" dirty="0" smtClean="0"/>
              <a:t>02.04</a:t>
            </a:r>
            <a:r>
              <a:rPr lang="zh-CN" altLang="en-US" sz="1400" b="1" dirty="0" smtClean="0"/>
              <a:t>中的羔羊仅指满足子目注释规定的绵羊，而山羊，不论其是否满足我国对羔羊的定义，也不论其加工方式（鲜、冷、冻），均按山羊肉统一归入税则号列</a:t>
            </a:r>
            <a:r>
              <a:rPr lang="en-US" altLang="zh-CN" sz="1400" b="1" dirty="0" smtClean="0"/>
              <a:t>0204.5000.</a:t>
            </a:r>
            <a:endParaRPr lang="zh-CN" altLang="en-US" sz="1400" b="1" dirty="0"/>
          </a:p>
        </p:txBody>
      </p:sp>
      <p:sp>
        <p:nvSpPr>
          <p:cNvPr id="12" name="TextBox 11"/>
          <p:cNvSpPr txBox="1"/>
          <p:nvPr/>
        </p:nvSpPr>
        <p:spPr>
          <a:xfrm>
            <a:off x="2688774" y="4898582"/>
            <a:ext cx="6836229" cy="523220"/>
          </a:xfrm>
          <a:prstGeom prst="rect">
            <a:avLst/>
          </a:prstGeom>
          <a:noFill/>
        </p:spPr>
        <p:txBody>
          <a:bodyPr wrap="square" rtlCol="0">
            <a:spAutoFit/>
          </a:bodyPr>
          <a:lstStyle/>
          <a:p>
            <a:r>
              <a:rPr lang="zh-CN" altLang="en-US" sz="1400" b="1" dirty="0" smtClean="0">
                <a:solidFill>
                  <a:schemeClr val="bg1"/>
                </a:solidFill>
              </a:rPr>
              <a:t>这和国际贸易中绵羊的贸易量占据绝大比重的现状是贴合的，</a:t>
            </a:r>
            <a:r>
              <a:rPr lang="en-US" altLang="zh-CN" sz="1400" b="1" dirty="0" smtClean="0">
                <a:solidFill>
                  <a:schemeClr val="bg1"/>
                </a:solidFill>
              </a:rPr>
              <a:t>2015</a:t>
            </a:r>
            <a:r>
              <a:rPr lang="zh-CN" altLang="en-US" sz="1400" b="1" dirty="0" smtClean="0">
                <a:solidFill>
                  <a:schemeClr val="bg1"/>
                </a:solidFill>
              </a:rPr>
              <a:t>年我国进口的山羊仅</a:t>
            </a:r>
            <a:r>
              <a:rPr lang="en-US" altLang="zh-CN" sz="1400" b="1" dirty="0" smtClean="0">
                <a:solidFill>
                  <a:schemeClr val="bg1"/>
                </a:solidFill>
              </a:rPr>
              <a:t>870</a:t>
            </a:r>
            <a:r>
              <a:rPr lang="zh-CN" altLang="en-US" sz="1400" b="1" dirty="0" smtClean="0">
                <a:solidFill>
                  <a:schemeClr val="bg1"/>
                </a:solidFill>
              </a:rPr>
              <a:t>余吨，</a:t>
            </a:r>
            <a:r>
              <a:rPr lang="en-US" altLang="zh-CN" sz="1400" b="1" dirty="0" smtClean="0">
                <a:solidFill>
                  <a:schemeClr val="bg1"/>
                </a:solidFill>
              </a:rPr>
              <a:t>300</a:t>
            </a:r>
            <a:r>
              <a:rPr lang="zh-CN" altLang="en-US" sz="1400" b="1" dirty="0" smtClean="0">
                <a:solidFill>
                  <a:schemeClr val="bg1"/>
                </a:solidFill>
              </a:rPr>
              <a:t>多万美金在贸易总量中所占比重几乎可以忽略不计。</a:t>
            </a:r>
            <a:endParaRPr lang="zh-CN" altLang="en-US" sz="1400" b="1" dirty="0">
              <a:solidFill>
                <a:schemeClr val="bg1"/>
              </a:solidFill>
            </a:endParaRPr>
          </a:p>
        </p:txBody>
      </p:sp>
      <p:sp>
        <p:nvSpPr>
          <p:cNvPr id="14" name="TextBox 13"/>
          <p:cNvSpPr txBox="1"/>
          <p:nvPr/>
        </p:nvSpPr>
        <p:spPr>
          <a:xfrm>
            <a:off x="2688774" y="2721439"/>
            <a:ext cx="6868885" cy="523220"/>
          </a:xfrm>
          <a:prstGeom prst="rect">
            <a:avLst/>
          </a:prstGeom>
          <a:noFill/>
        </p:spPr>
        <p:txBody>
          <a:bodyPr wrap="square" rtlCol="0">
            <a:spAutoFit/>
          </a:bodyPr>
          <a:lstStyle/>
          <a:p>
            <a:r>
              <a:rPr lang="zh-CN" altLang="en-US" sz="1400" b="1" dirty="0" smtClean="0">
                <a:solidFill>
                  <a:schemeClr val="bg1"/>
                </a:solidFill>
              </a:rPr>
              <a:t>很明确，在国际贸易中，基于海关的归类标准，只有绵羊才有可能成为羔羊，而同品目的小山羊，不论年龄还是体重能否达标都不存在归入羔羊的可能性！</a:t>
            </a:r>
            <a:endParaRPr lang="zh-CN" altLang="en-US" sz="1400" b="1" dirty="0">
              <a:solidFill>
                <a:schemeClr val="bg1"/>
              </a:solidFill>
            </a:endParaRP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pic>
        <p:nvPicPr>
          <p:cNvPr id="4" name="图片 3" descr="PNG透明.png"/>
          <p:cNvPicPr>
            <a:picLocks noChangeAspect="1"/>
          </p:cNvPicPr>
          <p:nvPr/>
        </p:nvPicPr>
        <p:blipFill>
          <a:blip r:embed="rId3" cstate="print"/>
          <a:stretch>
            <a:fillRect/>
          </a:stretch>
        </p:blipFill>
        <p:spPr>
          <a:xfrm>
            <a:off x="1497067" y="960153"/>
            <a:ext cx="4495238" cy="2695238"/>
          </a:xfrm>
          <a:prstGeom prst="rect">
            <a:avLst/>
          </a:prstGeom>
        </p:spPr>
      </p:pic>
      <p:sp>
        <p:nvSpPr>
          <p:cNvPr id="5" name="TextBox 4"/>
          <p:cNvSpPr txBox="1"/>
          <p:nvPr/>
        </p:nvSpPr>
        <p:spPr>
          <a:xfrm>
            <a:off x="6193972" y="1643743"/>
            <a:ext cx="3886200" cy="1169551"/>
          </a:xfrm>
          <a:prstGeom prst="rect">
            <a:avLst/>
          </a:prstGeom>
          <a:noFill/>
        </p:spPr>
        <p:txBody>
          <a:bodyPr wrap="square" rtlCol="0">
            <a:spAutoFit/>
          </a:bodyPr>
          <a:lstStyle/>
          <a:p>
            <a:r>
              <a:rPr lang="zh-CN" altLang="en-US" sz="1400" dirty="0" smtClean="0">
                <a:solidFill>
                  <a:schemeClr val="bg1"/>
                </a:solidFill>
              </a:rPr>
              <a:t>        也有人提出既然羔羊肉质更鲜嫩，附加值更高，为什么</a:t>
            </a:r>
            <a:r>
              <a:rPr lang="en-US" altLang="zh-CN" sz="1400" dirty="0" smtClean="0">
                <a:solidFill>
                  <a:schemeClr val="bg1"/>
                </a:solidFill>
              </a:rPr>
              <a:t>0204.1000</a:t>
            </a:r>
            <a:r>
              <a:rPr lang="zh-CN" altLang="en-US" sz="1400" dirty="0" smtClean="0">
                <a:solidFill>
                  <a:schemeClr val="bg1"/>
                </a:solidFill>
              </a:rPr>
              <a:t>和</a:t>
            </a:r>
            <a:r>
              <a:rPr lang="en-US" altLang="zh-CN" sz="1400" dirty="0" smtClean="0">
                <a:solidFill>
                  <a:schemeClr val="bg1"/>
                </a:solidFill>
              </a:rPr>
              <a:t>0204.3000</a:t>
            </a:r>
            <a:r>
              <a:rPr lang="zh-CN" altLang="en-US" sz="1400" dirty="0" smtClean="0">
                <a:solidFill>
                  <a:schemeClr val="bg1"/>
                </a:solidFill>
              </a:rPr>
              <a:t>仅包括各种整头和半头的羔羊，却不包括羔羊的其他部件，如子目</a:t>
            </a:r>
            <a:r>
              <a:rPr lang="en-US" altLang="zh-CN" sz="1400" dirty="0" smtClean="0">
                <a:solidFill>
                  <a:schemeClr val="bg1"/>
                </a:solidFill>
              </a:rPr>
              <a:t>0204.2</a:t>
            </a:r>
            <a:r>
              <a:rPr lang="zh-CN" altLang="en-US" sz="1400" dirty="0" smtClean="0">
                <a:solidFill>
                  <a:schemeClr val="bg1"/>
                </a:solidFill>
              </a:rPr>
              <a:t>和</a:t>
            </a:r>
            <a:r>
              <a:rPr lang="en-US" altLang="zh-CN" sz="1400" dirty="0" smtClean="0">
                <a:solidFill>
                  <a:schemeClr val="bg1"/>
                </a:solidFill>
              </a:rPr>
              <a:t>0204.4</a:t>
            </a:r>
            <a:r>
              <a:rPr lang="zh-CN" altLang="en-US" sz="1400" dirty="0" smtClean="0">
                <a:solidFill>
                  <a:schemeClr val="bg1"/>
                </a:solidFill>
              </a:rPr>
              <a:t>项下一样列出“带骨肉、去骨肉、羊腿肉”之类具体的商品？</a:t>
            </a:r>
            <a:endParaRPr lang="zh-CN" altLang="en-US" sz="1400" dirty="0">
              <a:solidFill>
                <a:schemeClr val="bg1"/>
              </a:solidFill>
            </a:endParaRPr>
          </a:p>
        </p:txBody>
      </p:sp>
      <p:pic>
        <p:nvPicPr>
          <p:cNvPr id="6" name="图片 5" descr="640.png"/>
          <p:cNvPicPr>
            <a:picLocks noChangeAspect="1"/>
          </p:cNvPicPr>
          <p:nvPr/>
        </p:nvPicPr>
        <p:blipFill>
          <a:blip r:embed="rId4" cstate="print"/>
          <a:stretch>
            <a:fillRect/>
          </a:stretch>
        </p:blipFill>
        <p:spPr>
          <a:xfrm>
            <a:off x="6110863" y="3372591"/>
            <a:ext cx="4491823" cy="2654260"/>
          </a:xfrm>
          <a:prstGeom prst="rect">
            <a:avLst/>
          </a:prstGeom>
        </p:spPr>
      </p:pic>
      <p:sp>
        <p:nvSpPr>
          <p:cNvPr id="7" name="TextBox 6"/>
          <p:cNvSpPr txBox="1"/>
          <p:nvPr/>
        </p:nvSpPr>
        <p:spPr>
          <a:xfrm>
            <a:off x="1981199" y="4027714"/>
            <a:ext cx="3918857" cy="2031325"/>
          </a:xfrm>
          <a:prstGeom prst="rect">
            <a:avLst/>
          </a:prstGeom>
          <a:noFill/>
        </p:spPr>
        <p:txBody>
          <a:bodyPr wrap="square" rtlCol="0">
            <a:spAutoFit/>
          </a:bodyPr>
          <a:lstStyle/>
          <a:p>
            <a:r>
              <a:rPr lang="zh-CN" altLang="en-US" sz="1400" dirty="0" smtClean="0">
                <a:solidFill>
                  <a:schemeClr val="bg1"/>
                </a:solidFill>
              </a:rPr>
              <a:t>        整头或半头的羊羔在进出口环节可以通过技术手段由各类监管部门进行检验，但是单单羔羊的部件在报验时没有合理有效的手段对其整体重量进行推算，因此在税目</a:t>
            </a:r>
            <a:r>
              <a:rPr lang="en-US" altLang="zh-CN" sz="1400" dirty="0" smtClean="0">
                <a:solidFill>
                  <a:schemeClr val="bg1"/>
                </a:solidFill>
              </a:rPr>
              <a:t>02.04</a:t>
            </a:r>
            <a:r>
              <a:rPr lang="zh-CN" altLang="en-US" sz="1400" dirty="0" smtClean="0">
                <a:solidFill>
                  <a:schemeClr val="bg1"/>
                </a:solidFill>
              </a:rPr>
              <a:t>项下各子目都没有为羔羊的部件增添新的子目。</a:t>
            </a:r>
            <a:endParaRPr lang="en-US" altLang="zh-CN" sz="1400" dirty="0" smtClean="0">
              <a:solidFill>
                <a:schemeClr val="bg1"/>
              </a:solidFill>
            </a:endParaRPr>
          </a:p>
          <a:p>
            <a:endParaRPr lang="en-US" altLang="zh-CN" sz="1400" dirty="0" smtClean="0">
              <a:solidFill>
                <a:schemeClr val="bg1"/>
              </a:solidFill>
            </a:endParaRPr>
          </a:p>
          <a:p>
            <a:r>
              <a:rPr lang="zh-CN" altLang="en-US" sz="1400" dirty="0" smtClean="0">
                <a:solidFill>
                  <a:schemeClr val="bg1"/>
                </a:solidFill>
              </a:rPr>
              <a:t>        综上所述，这又是一例归类原则和行业常识存在错位的典型案例，由于几个税号之间存在较大税差，希望能够在进出口环节谨慎对待。</a:t>
            </a:r>
            <a:endParaRPr lang="zh-CN" altLang="en-US" sz="1400" dirty="0">
              <a:solidFill>
                <a:schemeClr val="bg1"/>
              </a:solidFill>
            </a:endParaRP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 40"/>
          <p:cNvSpPr/>
          <p:nvPr/>
        </p:nvSpPr>
        <p:spPr>
          <a:xfrm>
            <a:off x="5138703" y="1484313"/>
            <a:ext cx="1914597" cy="3045017"/>
          </a:xfrm>
          <a:prstGeom prst="rect">
            <a:avLst/>
          </a:prstGeom>
          <a:noFill/>
          <a:ln w="19050" cap="flat" cmpd="sng" algn="ctr">
            <a:solidFill>
              <a:srgbClr val="E5B704"/>
            </a:solidFill>
            <a:prstDash val="solid"/>
            <a:miter lim="800000"/>
          </a:ln>
          <a:effectLst/>
        </p:spPr>
        <p:txBody>
          <a:bodyPr rtlCol="0" anchor="ctr"/>
          <a:lstStyle/>
          <a:p>
            <a:pPr algn="ctr">
              <a:defRPr/>
            </a:pPr>
            <a:endParaRPr lang="zh-CN" altLang="en-US" kern="0">
              <a:solidFill>
                <a:prstClr val="white"/>
              </a:solidFill>
            </a:endParaRPr>
          </a:p>
        </p:txBody>
      </p:sp>
      <p:sp>
        <p:nvSpPr>
          <p:cNvPr id="42" name="文本框 41"/>
          <p:cNvSpPr txBox="1"/>
          <p:nvPr/>
        </p:nvSpPr>
        <p:spPr>
          <a:xfrm>
            <a:off x="5311703" y="3982087"/>
            <a:ext cx="1568597" cy="484289"/>
          </a:xfrm>
          <a:prstGeom prst="rect">
            <a:avLst/>
          </a:prstGeom>
          <a:noFill/>
        </p:spPr>
        <p:txBody>
          <a:bodyPr vert="horz" wrap="none" rtlCol="0">
            <a:noAutofit/>
          </a:bodyPr>
          <a:lstStyle/>
          <a:p>
            <a:r>
              <a:rPr lang="zh-CN" altLang="en-US" sz="2400" b="1" spc="400" dirty="0">
                <a:solidFill>
                  <a:srgbClr val="E5B704"/>
                </a:solidFill>
                <a:latin typeface="微软雅黑" panose="020B0503020204020204" pitchFamily="34" charset="-122"/>
                <a:ea typeface="微软雅黑" panose="020B0503020204020204" pitchFamily="34" charset="-122"/>
              </a:rPr>
              <a:t>第 </a:t>
            </a:r>
            <a:r>
              <a:rPr lang="zh-CN" altLang="en-US" sz="2400" b="1" spc="400" dirty="0" smtClean="0">
                <a:solidFill>
                  <a:srgbClr val="E5B704"/>
                </a:solidFill>
                <a:latin typeface="微软雅黑" panose="020B0503020204020204" pitchFamily="34" charset="-122"/>
                <a:ea typeface="微软雅黑" panose="020B0503020204020204" pitchFamily="34" charset="-122"/>
              </a:rPr>
              <a:t>四 </a:t>
            </a:r>
            <a:r>
              <a:rPr lang="zh-CN" altLang="en-US" sz="2400" b="1" spc="400" dirty="0">
                <a:solidFill>
                  <a:srgbClr val="E5B704"/>
                </a:solidFill>
                <a:latin typeface="微软雅黑" panose="020B0503020204020204" pitchFamily="34" charset="-122"/>
                <a:ea typeface="微软雅黑" panose="020B0503020204020204" pitchFamily="34" charset="-122"/>
              </a:rPr>
              <a:t>章</a:t>
            </a:r>
          </a:p>
        </p:txBody>
      </p:sp>
      <p:sp>
        <p:nvSpPr>
          <p:cNvPr id="43" name="文本框 42"/>
          <p:cNvSpPr txBox="1"/>
          <p:nvPr/>
        </p:nvSpPr>
        <p:spPr>
          <a:xfrm>
            <a:off x="4015429" y="3318822"/>
            <a:ext cx="4161142" cy="393954"/>
          </a:xfrm>
          <a:prstGeom prst="rect">
            <a:avLst/>
          </a:prstGeom>
          <a:solidFill>
            <a:srgbClr val="E5B704"/>
          </a:solidFill>
        </p:spPr>
        <p:txBody>
          <a:bodyPr wrap="square" rtlCol="0">
            <a:noAutofit/>
          </a:bodyPr>
          <a:lstStyle/>
          <a:p>
            <a:pPr algn="ctr">
              <a:lnSpc>
                <a:spcPct val="130000"/>
              </a:lnSpc>
            </a:pPr>
            <a:endParaRPr lang="zh-CN" altLang="en-US" sz="1600" kern="0" spc="2000" dirty="0">
              <a:solidFill>
                <a:srgbClr val="282728"/>
              </a:solidFill>
              <a:latin typeface="Mistral" panose="03090702030407020403" pitchFamily="66" charset="0"/>
              <a:ea typeface="幼圆" panose="02010509060101010101" pitchFamily="49" charset="-122"/>
            </a:endParaRPr>
          </a:p>
        </p:txBody>
      </p:sp>
      <p:sp>
        <p:nvSpPr>
          <p:cNvPr id="44" name="矩形 43"/>
          <p:cNvSpPr/>
          <p:nvPr/>
        </p:nvSpPr>
        <p:spPr>
          <a:xfrm>
            <a:off x="5138702" y="6626004"/>
            <a:ext cx="1914597" cy="231996"/>
          </a:xfrm>
          <a:prstGeom prst="rect">
            <a:avLst/>
          </a:prstGeom>
          <a:solidFill>
            <a:srgbClr val="E5B704"/>
          </a:solidFill>
          <a:ln w="12700" cap="flat" cmpd="sng" algn="ctr">
            <a:noFill/>
            <a:prstDash val="solid"/>
            <a:miter lim="800000"/>
          </a:ln>
          <a:effectLst/>
        </p:spPr>
        <p:txBody>
          <a:bodyPr rtlCol="0" anchor="ctr"/>
          <a:lstStyle/>
          <a:p>
            <a:pPr algn="ctr">
              <a:defRPr/>
            </a:pPr>
            <a:endParaRPr lang="zh-CN" altLang="en-US" kern="0">
              <a:solidFill>
                <a:prstClr val="white"/>
              </a:solidFill>
            </a:endParaRPr>
          </a:p>
        </p:txBody>
      </p:sp>
      <p:sp>
        <p:nvSpPr>
          <p:cNvPr id="45" name="文本框 44"/>
          <p:cNvSpPr txBox="1"/>
          <p:nvPr/>
        </p:nvSpPr>
        <p:spPr>
          <a:xfrm>
            <a:off x="3846513" y="4235941"/>
            <a:ext cx="4498975" cy="738188"/>
          </a:xfrm>
          <a:prstGeom prst="rect">
            <a:avLst/>
          </a:prstGeom>
          <a:noFill/>
        </p:spPr>
        <p:txBody>
          <a:bodyPr/>
          <a:lstStyle/>
          <a:p>
            <a:pPr algn="r">
              <a:lnSpc>
                <a:spcPct val="150000"/>
              </a:lnSpc>
              <a:defRPr/>
            </a:pP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46" name="TextBox 4"/>
          <p:cNvSpPr txBox="1">
            <a:spLocks noChangeArrowheads="1"/>
          </p:cNvSpPr>
          <p:nvPr/>
        </p:nvSpPr>
        <p:spPr bwMode="auto">
          <a:xfrm>
            <a:off x="4745624" y="3240679"/>
            <a:ext cx="2700753" cy="4585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dirty="0" smtClean="0">
                <a:solidFill>
                  <a:srgbClr val="282728"/>
                </a:solidFill>
                <a:latin typeface="Franklin Gothic Book" panose="020B0503020102020204" pitchFamily="34" charset="0"/>
                <a:ea typeface="微软雅黑" panose="020B0503020204020204" pitchFamily="34" charset="-122"/>
              </a:rPr>
              <a:t>商检</a:t>
            </a:r>
            <a:endParaRPr lang="en-US" altLang="zh-CN" sz="1800" dirty="0" smtClean="0">
              <a:solidFill>
                <a:srgbClr val="282728"/>
              </a:solidFill>
              <a:latin typeface="Franklin Gothic Book" panose="020B0503020102020204" pitchFamily="34" charset="0"/>
              <a:ea typeface="微软雅黑" panose="020B0503020204020204" pitchFamily="34" charset="-122"/>
            </a:endParaRPr>
          </a:p>
        </p:txBody>
      </p:sp>
      <p:sp>
        <p:nvSpPr>
          <p:cNvPr id="47" name="文本框 46"/>
          <p:cNvSpPr txBox="1"/>
          <p:nvPr/>
        </p:nvSpPr>
        <p:spPr>
          <a:xfrm>
            <a:off x="5492496" y="1801059"/>
            <a:ext cx="1274063" cy="1323439"/>
          </a:xfrm>
          <a:prstGeom prst="rect">
            <a:avLst/>
          </a:prstGeom>
          <a:noFill/>
        </p:spPr>
        <p:txBody>
          <a:bodyPr wrap="square" rtlCol="0">
            <a:spAutoFit/>
          </a:bodyPr>
          <a:lstStyle/>
          <a:p>
            <a:r>
              <a:rPr lang="en-US" altLang="zh-CN" sz="4000" b="1" dirty="0" smtClean="0">
                <a:solidFill>
                  <a:srgbClr val="E5B704"/>
                </a:solidFill>
                <a:latin typeface="微软雅黑" panose="020B0503020204020204" pitchFamily="34" charset="-122"/>
                <a:ea typeface="微软雅黑" panose="020B0503020204020204" pitchFamily="34" charset="-122"/>
              </a:rPr>
              <a:t>Part    two</a:t>
            </a:r>
            <a:endParaRPr lang="zh-CN" altLang="en-US" sz="4000" b="1" dirty="0">
              <a:solidFill>
                <a:srgbClr val="E5B704"/>
              </a:solidFill>
              <a:latin typeface="微软雅黑" panose="020B0503020204020204" pitchFamily="34" charset="-122"/>
              <a:ea typeface="微软雅黑" panose="020B0503020204020204" pitchFamily="34" charset="-122"/>
            </a:endParaRPr>
          </a:p>
        </p:txBody>
      </p:sp>
      <p:pic>
        <p:nvPicPr>
          <p:cNvPr id="9" name="图片 8" descr="图片12.png"/>
          <p:cNvPicPr>
            <a:picLocks noChangeAspect="1"/>
          </p:cNvPicPr>
          <p:nvPr/>
        </p:nvPicPr>
        <p:blipFill>
          <a:blip r:embed="rId2" cstate="print"/>
          <a:stretch>
            <a:fillRect/>
          </a:stretch>
        </p:blipFill>
        <p:spPr>
          <a:xfrm>
            <a:off x="367192" y="353165"/>
            <a:ext cx="2038550" cy="516758"/>
          </a:xfrm>
          <a:prstGeom prst="rect">
            <a:avLst/>
          </a:prstGeom>
        </p:spPr>
      </p:pic>
    </p:spTree>
    <p:extLst>
      <p:ext uri="{BB962C8B-B14F-4D97-AF65-F5344CB8AC3E}">
        <p14:creationId xmlns:p14="http://schemas.microsoft.com/office/powerpoint/2010/main" xmlns="" val="3528285991"/>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矩形 2"/>
          <p:cNvSpPr/>
          <p:nvPr/>
        </p:nvSpPr>
        <p:spPr>
          <a:xfrm>
            <a:off x="1398496" y="695160"/>
            <a:ext cx="9477487" cy="738664"/>
          </a:xfrm>
          <a:prstGeom prst="rect">
            <a:avLst/>
          </a:prstGeom>
        </p:spPr>
        <p:txBody>
          <a:bodyPr wrap="square">
            <a:spAutoFit/>
          </a:bodyPr>
          <a:lstStyle/>
          <a:p>
            <a:pPr algn="ctr"/>
            <a:r>
              <a:rPr lang="zh-CN" altLang="en-US" sz="2400" b="1" dirty="0" smtClean="0">
                <a:solidFill>
                  <a:schemeClr val="accent4"/>
                </a:solidFill>
              </a:rPr>
              <a:t>国家质量监督检验检疫总</a:t>
            </a:r>
            <a:r>
              <a:rPr lang="zh-CN" altLang="en-US" sz="2400" b="1" dirty="0" smtClean="0">
                <a:solidFill>
                  <a:schemeClr val="accent4"/>
                </a:solidFill>
              </a:rPr>
              <a:t>局</a:t>
            </a:r>
            <a:endParaRPr lang="en-US" altLang="zh-CN" sz="2400" b="1" dirty="0" smtClean="0">
              <a:solidFill>
                <a:schemeClr val="accent4"/>
              </a:solidFill>
            </a:endParaRPr>
          </a:p>
          <a:p>
            <a:pPr algn="ctr"/>
            <a:r>
              <a:rPr lang="en-US" altLang="zh-CN" b="1" dirty="0" smtClean="0">
                <a:solidFill>
                  <a:schemeClr val="accent4"/>
                </a:solidFill>
              </a:rPr>
              <a:t>《</a:t>
            </a:r>
            <a:r>
              <a:rPr lang="zh-CN" altLang="en-US" b="1" dirty="0" smtClean="0">
                <a:solidFill>
                  <a:schemeClr val="accent4"/>
                </a:solidFill>
              </a:rPr>
              <a:t>国家质量监督检验检疫总局关于修改和废止部分规章的决定</a:t>
            </a:r>
            <a:r>
              <a:rPr lang="en-US" altLang="zh-CN" b="1" dirty="0" smtClean="0">
                <a:solidFill>
                  <a:schemeClr val="accent4"/>
                </a:solidFill>
              </a:rPr>
              <a:t>》</a:t>
            </a:r>
            <a:r>
              <a:rPr lang="zh-CN" altLang="en-US" b="1" dirty="0" smtClean="0">
                <a:solidFill>
                  <a:schemeClr val="accent4"/>
                </a:solidFill>
              </a:rPr>
              <a:t>（总局令第</a:t>
            </a:r>
            <a:r>
              <a:rPr lang="en-US" altLang="zh-CN" b="1" dirty="0" smtClean="0">
                <a:solidFill>
                  <a:schemeClr val="accent4"/>
                </a:solidFill>
              </a:rPr>
              <a:t>184</a:t>
            </a:r>
            <a:r>
              <a:rPr lang="zh-CN" altLang="en-US" b="1" dirty="0" smtClean="0">
                <a:solidFill>
                  <a:schemeClr val="accent4"/>
                </a:solidFill>
              </a:rPr>
              <a:t>号）</a:t>
            </a:r>
            <a:endParaRPr lang="zh-CN" altLang="en-US" b="1" dirty="0">
              <a:solidFill>
                <a:schemeClr val="accent4"/>
              </a:solidFill>
            </a:endParaRPr>
          </a:p>
        </p:txBody>
      </p:sp>
      <p:sp>
        <p:nvSpPr>
          <p:cNvPr id="4" name="矩形 3"/>
          <p:cNvSpPr/>
          <p:nvPr/>
        </p:nvSpPr>
        <p:spPr>
          <a:xfrm>
            <a:off x="1486030" y="1583696"/>
            <a:ext cx="9350828" cy="4832092"/>
          </a:xfrm>
          <a:prstGeom prst="rect">
            <a:avLst/>
          </a:prstGeom>
          <a:noFill/>
        </p:spPr>
        <p:style>
          <a:lnRef idx="2">
            <a:schemeClr val="accent4"/>
          </a:lnRef>
          <a:fillRef idx="1">
            <a:schemeClr val="lt1"/>
          </a:fillRef>
          <a:effectRef idx="0">
            <a:schemeClr val="accent4"/>
          </a:effectRef>
          <a:fontRef idx="minor">
            <a:schemeClr val="dk1"/>
          </a:fontRef>
        </p:style>
        <p:txBody>
          <a:bodyPr wrap="square">
            <a:spAutoFit/>
          </a:bodyPr>
          <a:lstStyle/>
          <a:p>
            <a:r>
              <a:rPr lang="zh-CN" altLang="en-US" sz="1400" dirty="0" smtClean="0">
                <a:solidFill>
                  <a:schemeClr val="bg1"/>
                </a:solidFill>
              </a:rPr>
              <a:t>第</a:t>
            </a:r>
            <a:r>
              <a:rPr lang="en-US" altLang="zh-CN" sz="1400" dirty="0" smtClean="0">
                <a:solidFill>
                  <a:schemeClr val="bg1"/>
                </a:solidFill>
              </a:rPr>
              <a:t>184</a:t>
            </a:r>
            <a:r>
              <a:rPr lang="zh-CN" altLang="en-US" sz="1400" dirty="0" smtClean="0">
                <a:solidFill>
                  <a:schemeClr val="bg1"/>
                </a:solidFill>
              </a:rPr>
              <a:t>号</a:t>
            </a:r>
            <a:r>
              <a:rPr lang="en-US" altLang="zh-CN" sz="1400" dirty="0" smtClean="0">
                <a:solidFill>
                  <a:schemeClr val="bg1"/>
                </a:solidFill>
              </a:rPr>
              <a:t>《</a:t>
            </a:r>
            <a:r>
              <a:rPr lang="zh-CN" altLang="en-US" sz="1400" dirty="0" smtClean="0">
                <a:solidFill>
                  <a:schemeClr val="bg1"/>
                </a:solidFill>
              </a:rPr>
              <a:t>国家质量监督检验检疫总局关于修改和废止部分规章的决定</a:t>
            </a:r>
            <a:r>
              <a:rPr lang="en-US" altLang="zh-CN" sz="1400" dirty="0" smtClean="0">
                <a:solidFill>
                  <a:schemeClr val="bg1"/>
                </a:solidFill>
              </a:rPr>
              <a:t>》</a:t>
            </a:r>
            <a:r>
              <a:rPr lang="zh-CN" altLang="en-US" sz="1400" dirty="0" smtClean="0">
                <a:solidFill>
                  <a:schemeClr val="bg1"/>
                </a:solidFill>
              </a:rPr>
              <a:t>已经</a:t>
            </a:r>
            <a:r>
              <a:rPr lang="en-US" altLang="zh-CN" sz="1400" dirty="0" smtClean="0">
                <a:solidFill>
                  <a:schemeClr val="bg1"/>
                </a:solidFill>
              </a:rPr>
              <a:t>2016</a:t>
            </a:r>
            <a:r>
              <a:rPr lang="zh-CN" altLang="en-US" sz="1400" dirty="0" smtClean="0">
                <a:solidFill>
                  <a:schemeClr val="bg1"/>
                </a:solidFill>
              </a:rPr>
              <a:t>年</a:t>
            </a:r>
            <a:r>
              <a:rPr lang="en-US" altLang="zh-CN" sz="1400" dirty="0" smtClean="0">
                <a:solidFill>
                  <a:schemeClr val="bg1"/>
                </a:solidFill>
              </a:rPr>
              <a:t>9</a:t>
            </a:r>
            <a:r>
              <a:rPr lang="zh-CN" altLang="en-US" sz="1400" dirty="0" smtClean="0">
                <a:solidFill>
                  <a:schemeClr val="bg1"/>
                </a:solidFill>
              </a:rPr>
              <a:t>月</a:t>
            </a:r>
            <a:r>
              <a:rPr lang="en-US" altLang="zh-CN" sz="1400" dirty="0" smtClean="0">
                <a:solidFill>
                  <a:schemeClr val="bg1"/>
                </a:solidFill>
              </a:rPr>
              <a:t>30</a:t>
            </a:r>
            <a:r>
              <a:rPr lang="zh-CN" altLang="en-US" sz="1400" dirty="0" smtClean="0">
                <a:solidFill>
                  <a:schemeClr val="bg1"/>
                </a:solidFill>
              </a:rPr>
              <a:t>日国家质量监督检验检疫总局局务会议审议通过，现予公布，自公布之日起施行。</a:t>
            </a:r>
          </a:p>
          <a:p>
            <a:endParaRPr lang="zh-CN" altLang="en-US" sz="1400" dirty="0" smtClean="0">
              <a:solidFill>
                <a:schemeClr val="bg1"/>
              </a:solidFill>
            </a:endParaRPr>
          </a:p>
          <a:p>
            <a:r>
              <a:rPr lang="zh-CN" altLang="en-US" sz="1400" dirty="0" smtClean="0">
                <a:solidFill>
                  <a:schemeClr val="bg1"/>
                </a:solidFill>
              </a:rPr>
              <a:t>                                                                                                                                                                  </a:t>
            </a:r>
            <a:r>
              <a:rPr lang="zh-CN" altLang="en-US" sz="1400" dirty="0" smtClean="0">
                <a:solidFill>
                  <a:schemeClr val="bg1"/>
                </a:solidFill>
              </a:rPr>
              <a:t>                                                           局 长</a:t>
            </a:r>
            <a:endParaRPr lang="zh-CN" altLang="en-US" sz="1400" dirty="0" smtClean="0">
              <a:solidFill>
                <a:schemeClr val="bg1"/>
              </a:solidFill>
            </a:endParaRPr>
          </a:p>
          <a:p>
            <a:r>
              <a:rPr lang="en-US" altLang="zh-CN" sz="1400" dirty="0" smtClean="0">
                <a:solidFill>
                  <a:schemeClr val="bg1"/>
                </a:solidFill>
              </a:rPr>
              <a:t>                                                                                                                                                                                                       2016</a:t>
            </a:r>
            <a:r>
              <a:rPr lang="zh-CN" altLang="en-US" sz="1400" dirty="0" smtClean="0">
                <a:solidFill>
                  <a:schemeClr val="bg1"/>
                </a:solidFill>
              </a:rPr>
              <a:t>年</a:t>
            </a:r>
            <a:r>
              <a:rPr lang="en-US" altLang="zh-CN" sz="1400" dirty="0" smtClean="0">
                <a:solidFill>
                  <a:schemeClr val="bg1"/>
                </a:solidFill>
              </a:rPr>
              <a:t>10</a:t>
            </a:r>
            <a:r>
              <a:rPr lang="zh-CN" altLang="en-US" sz="1400" dirty="0" smtClean="0">
                <a:solidFill>
                  <a:schemeClr val="bg1"/>
                </a:solidFill>
              </a:rPr>
              <a:t>月</a:t>
            </a:r>
            <a:r>
              <a:rPr lang="en-US" altLang="zh-CN" sz="1400" dirty="0" smtClean="0">
                <a:solidFill>
                  <a:schemeClr val="bg1"/>
                </a:solidFill>
              </a:rPr>
              <a:t>18</a:t>
            </a:r>
            <a:r>
              <a:rPr lang="zh-CN" altLang="en-US" sz="1400" dirty="0" smtClean="0">
                <a:solidFill>
                  <a:schemeClr val="bg1"/>
                </a:solidFill>
              </a:rPr>
              <a:t>日</a:t>
            </a:r>
            <a:endParaRPr lang="zh-CN" altLang="en-US" sz="1400" dirty="0" smtClean="0">
              <a:solidFill>
                <a:schemeClr val="bg1"/>
              </a:solidFill>
            </a:endParaRPr>
          </a:p>
          <a:p>
            <a:r>
              <a:rPr lang="zh-CN" altLang="en-US" sz="1400" dirty="0" smtClean="0">
                <a:solidFill>
                  <a:schemeClr val="bg1"/>
                </a:solidFill>
              </a:rPr>
              <a:t>                                                                                                                                                                                 国</a:t>
            </a:r>
            <a:r>
              <a:rPr lang="zh-CN" altLang="en-US" sz="1400" dirty="0" smtClean="0">
                <a:solidFill>
                  <a:schemeClr val="bg1"/>
                </a:solidFill>
              </a:rPr>
              <a:t>家质量监督检验检疫总局</a:t>
            </a:r>
          </a:p>
          <a:p>
            <a:endParaRPr lang="zh-CN" altLang="en-US" sz="1400" dirty="0" smtClean="0">
              <a:solidFill>
                <a:schemeClr val="bg1"/>
              </a:solidFill>
            </a:endParaRPr>
          </a:p>
          <a:p>
            <a:r>
              <a:rPr lang="zh-CN" altLang="en-US" sz="1400" b="1" dirty="0" smtClean="0">
                <a:solidFill>
                  <a:schemeClr val="accent4"/>
                </a:solidFill>
              </a:rPr>
              <a:t>关于修改和废止部分规章的决定</a:t>
            </a:r>
          </a:p>
          <a:p>
            <a:endParaRPr lang="zh-CN" altLang="en-US" sz="1400" dirty="0" smtClean="0">
              <a:solidFill>
                <a:schemeClr val="bg1"/>
              </a:solidFill>
            </a:endParaRPr>
          </a:p>
          <a:p>
            <a:r>
              <a:rPr lang="zh-CN" altLang="en-US" sz="1400" dirty="0" smtClean="0">
                <a:solidFill>
                  <a:schemeClr val="bg1"/>
                </a:solidFill>
              </a:rPr>
              <a:t>为了依法推进“三证合一”登记制度改革，建立法人和其他组织统一社会信用代码制度，根据</a:t>
            </a:r>
            <a:r>
              <a:rPr lang="en-US" altLang="zh-CN" sz="1400" dirty="0" smtClean="0">
                <a:solidFill>
                  <a:schemeClr val="bg1"/>
                </a:solidFill>
              </a:rPr>
              <a:t>《</a:t>
            </a:r>
            <a:r>
              <a:rPr lang="zh-CN" altLang="en-US" sz="1400" dirty="0" smtClean="0">
                <a:solidFill>
                  <a:schemeClr val="bg1"/>
                </a:solidFill>
              </a:rPr>
              <a:t>法人和其他组织统一社会信用代码制度建设总体方案</a:t>
            </a:r>
            <a:r>
              <a:rPr lang="en-US" altLang="zh-CN" sz="1400" dirty="0" smtClean="0">
                <a:solidFill>
                  <a:schemeClr val="bg1"/>
                </a:solidFill>
              </a:rPr>
              <a:t>》</a:t>
            </a:r>
            <a:r>
              <a:rPr lang="zh-CN" altLang="en-US" sz="1400" dirty="0" smtClean="0">
                <a:solidFill>
                  <a:schemeClr val="bg1"/>
                </a:solidFill>
              </a:rPr>
              <a:t>（国发</a:t>
            </a:r>
            <a:r>
              <a:rPr lang="en-US" altLang="zh-CN" sz="1400" dirty="0" smtClean="0">
                <a:solidFill>
                  <a:schemeClr val="bg1"/>
                </a:solidFill>
              </a:rPr>
              <a:t>〔2015〕33</a:t>
            </a:r>
            <a:r>
              <a:rPr lang="zh-CN" altLang="en-US" sz="1400" dirty="0" smtClean="0">
                <a:solidFill>
                  <a:schemeClr val="bg1"/>
                </a:solidFill>
              </a:rPr>
              <a:t>号）、</a:t>
            </a:r>
            <a:r>
              <a:rPr lang="en-US" altLang="zh-CN" sz="1400" dirty="0" smtClean="0">
                <a:solidFill>
                  <a:schemeClr val="bg1"/>
                </a:solidFill>
              </a:rPr>
              <a:t>《</a:t>
            </a:r>
            <a:r>
              <a:rPr lang="zh-CN" altLang="en-US" sz="1400" dirty="0" smtClean="0">
                <a:solidFill>
                  <a:schemeClr val="bg1"/>
                </a:solidFill>
              </a:rPr>
              <a:t>关于加快推进“三证合一”登记制度改革的意见</a:t>
            </a:r>
            <a:r>
              <a:rPr lang="en-US" altLang="zh-CN" sz="1400" dirty="0" smtClean="0">
                <a:solidFill>
                  <a:schemeClr val="bg1"/>
                </a:solidFill>
              </a:rPr>
              <a:t>》</a:t>
            </a:r>
            <a:r>
              <a:rPr lang="zh-CN" altLang="en-US" sz="1400" dirty="0" smtClean="0">
                <a:solidFill>
                  <a:schemeClr val="bg1"/>
                </a:solidFill>
              </a:rPr>
              <a:t>（国办发</a:t>
            </a:r>
            <a:r>
              <a:rPr lang="en-US" altLang="zh-CN" sz="1400" dirty="0" smtClean="0">
                <a:solidFill>
                  <a:schemeClr val="bg1"/>
                </a:solidFill>
              </a:rPr>
              <a:t>〔2015〕50</a:t>
            </a:r>
            <a:r>
              <a:rPr lang="zh-CN" altLang="en-US" sz="1400" dirty="0" smtClean="0">
                <a:solidFill>
                  <a:schemeClr val="bg1"/>
                </a:solidFill>
              </a:rPr>
              <a:t>号），质检总局对涉及“组织机构代码”有关部门规章进行清理。经过清理，质检总局决定：</a:t>
            </a:r>
          </a:p>
          <a:p>
            <a:endParaRPr lang="zh-CN" altLang="en-US" sz="1400" dirty="0" smtClean="0">
              <a:solidFill>
                <a:schemeClr val="bg1"/>
              </a:solidFill>
            </a:endParaRPr>
          </a:p>
          <a:p>
            <a:r>
              <a:rPr lang="zh-CN" altLang="en-US" sz="1400" dirty="0" smtClean="0">
                <a:solidFill>
                  <a:schemeClr val="bg1"/>
                </a:solidFill>
              </a:rPr>
              <a:t>一、对</a:t>
            </a:r>
            <a:r>
              <a:rPr lang="en-US" altLang="zh-CN" sz="1400" dirty="0" smtClean="0">
                <a:solidFill>
                  <a:schemeClr val="bg1"/>
                </a:solidFill>
              </a:rPr>
              <a:t>2</a:t>
            </a:r>
            <a:r>
              <a:rPr lang="zh-CN" altLang="en-US" sz="1400" dirty="0" smtClean="0">
                <a:solidFill>
                  <a:schemeClr val="bg1"/>
                </a:solidFill>
              </a:rPr>
              <a:t>件部门规章予以废止，详见附件</a:t>
            </a:r>
            <a:r>
              <a:rPr lang="en-US" altLang="zh-CN" sz="1400" dirty="0" smtClean="0">
                <a:solidFill>
                  <a:schemeClr val="bg1"/>
                </a:solidFill>
              </a:rPr>
              <a:t>1 </a:t>
            </a:r>
            <a:r>
              <a:rPr lang="zh-CN" altLang="en-US" sz="1400" dirty="0" smtClean="0">
                <a:solidFill>
                  <a:schemeClr val="bg1"/>
                </a:solidFill>
              </a:rPr>
              <a:t>。</a:t>
            </a:r>
          </a:p>
          <a:p>
            <a:endParaRPr lang="zh-CN" altLang="en-US" sz="1400" dirty="0" smtClean="0">
              <a:solidFill>
                <a:schemeClr val="bg1"/>
              </a:solidFill>
            </a:endParaRPr>
          </a:p>
          <a:p>
            <a:r>
              <a:rPr lang="zh-CN" altLang="en-US" sz="1400" dirty="0" smtClean="0">
                <a:solidFill>
                  <a:schemeClr val="bg1"/>
                </a:solidFill>
              </a:rPr>
              <a:t>二、对</a:t>
            </a:r>
            <a:r>
              <a:rPr lang="en-US" altLang="zh-CN" sz="1400" dirty="0" smtClean="0">
                <a:solidFill>
                  <a:schemeClr val="bg1"/>
                </a:solidFill>
              </a:rPr>
              <a:t>9</a:t>
            </a:r>
            <a:r>
              <a:rPr lang="zh-CN" altLang="en-US" sz="1400" dirty="0" smtClean="0">
                <a:solidFill>
                  <a:schemeClr val="bg1"/>
                </a:solidFill>
              </a:rPr>
              <a:t>件部门规章的部分条款予以修改，详见附件</a:t>
            </a:r>
            <a:r>
              <a:rPr lang="en-US" altLang="zh-CN" sz="1400" dirty="0" smtClean="0">
                <a:solidFill>
                  <a:schemeClr val="bg1"/>
                </a:solidFill>
              </a:rPr>
              <a:t>2</a:t>
            </a:r>
            <a:r>
              <a:rPr lang="zh-CN" altLang="en-US" sz="1400" dirty="0" smtClean="0">
                <a:solidFill>
                  <a:schemeClr val="bg1"/>
                </a:solidFill>
              </a:rPr>
              <a:t>。</a:t>
            </a:r>
          </a:p>
          <a:p>
            <a:endParaRPr lang="zh-CN" altLang="en-US" sz="1400" dirty="0" smtClean="0">
              <a:solidFill>
                <a:schemeClr val="bg1"/>
              </a:solidFill>
            </a:endParaRPr>
          </a:p>
          <a:p>
            <a:r>
              <a:rPr lang="zh-CN" altLang="en-US" sz="1400" dirty="0" smtClean="0">
                <a:solidFill>
                  <a:schemeClr val="bg1"/>
                </a:solidFill>
              </a:rPr>
              <a:t>本决定自公布之日起施行。</a:t>
            </a:r>
          </a:p>
          <a:p>
            <a:endParaRPr lang="zh-CN" altLang="en-US" sz="1400" dirty="0" smtClean="0">
              <a:solidFill>
                <a:schemeClr val="bg1"/>
              </a:solidFill>
            </a:endParaRPr>
          </a:p>
          <a:p>
            <a:r>
              <a:rPr lang="zh-CN" altLang="en-US" sz="1400" dirty="0" smtClean="0">
                <a:solidFill>
                  <a:schemeClr val="bg1"/>
                </a:solidFill>
              </a:rPr>
              <a:t>附件：</a:t>
            </a:r>
            <a:r>
              <a:rPr lang="en-US" altLang="zh-CN" sz="1400" dirty="0" smtClean="0">
                <a:solidFill>
                  <a:schemeClr val="bg1"/>
                </a:solidFill>
              </a:rPr>
              <a:t>1</a:t>
            </a:r>
            <a:r>
              <a:rPr lang="zh-CN" altLang="en-US" sz="1400" dirty="0" smtClean="0">
                <a:solidFill>
                  <a:schemeClr val="bg1"/>
                </a:solidFill>
              </a:rPr>
              <a:t>．质检总局决定废止的部门规章</a:t>
            </a:r>
          </a:p>
          <a:p>
            <a:endParaRPr lang="zh-CN" altLang="en-US" sz="1400" dirty="0" smtClean="0">
              <a:solidFill>
                <a:schemeClr val="bg1"/>
              </a:solidFill>
            </a:endParaRPr>
          </a:p>
          <a:p>
            <a:r>
              <a:rPr lang="zh-CN" altLang="en-US" sz="1400" dirty="0" smtClean="0">
                <a:solidFill>
                  <a:schemeClr val="bg1"/>
                </a:solidFill>
              </a:rPr>
              <a:t>     </a:t>
            </a:r>
            <a:r>
              <a:rPr lang="zh-CN" altLang="en-US" sz="1400" dirty="0" smtClean="0">
                <a:solidFill>
                  <a:schemeClr val="bg1"/>
                </a:solidFill>
              </a:rPr>
              <a:t>         </a:t>
            </a:r>
            <a:r>
              <a:rPr lang="en-US" altLang="zh-CN" sz="1400" dirty="0" smtClean="0">
                <a:solidFill>
                  <a:schemeClr val="bg1"/>
                </a:solidFill>
              </a:rPr>
              <a:t>2</a:t>
            </a:r>
            <a:r>
              <a:rPr lang="zh-CN" altLang="en-US" sz="1400" dirty="0" smtClean="0">
                <a:solidFill>
                  <a:schemeClr val="bg1"/>
                </a:solidFill>
              </a:rPr>
              <a:t>．质检总局决定修改的部门规章</a:t>
            </a:r>
            <a:r>
              <a:rPr lang="zh-CN" altLang="en-US" sz="1400" dirty="0" smtClean="0">
                <a:solidFill>
                  <a:schemeClr val="bg1"/>
                </a:solidFill>
              </a:rPr>
              <a:t>　　</a:t>
            </a:r>
            <a:endParaRPr lang="zh-CN" altLang="en-US" sz="1400" dirty="0">
              <a:solidFill>
                <a:schemeClr val="bg1"/>
              </a:solidFill>
            </a:endParaRPr>
          </a:p>
        </p:txBody>
      </p:sp>
      <p:sp>
        <p:nvSpPr>
          <p:cNvPr id="5" name="椭圆 4"/>
          <p:cNvSpPr/>
          <p:nvPr/>
        </p:nvSpPr>
        <p:spPr>
          <a:xfrm>
            <a:off x="10984601" y="623193"/>
            <a:ext cx="688975" cy="688975"/>
          </a:xfrm>
          <a:prstGeom prst="ellipse">
            <a:avLst/>
          </a:prstGeom>
          <a:solidFill>
            <a:srgbClr val="E5B70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08000" tIns="0" rIns="0" bIns="0" anchor="ctr">
            <a:normAutofit/>
          </a:bodyPr>
          <a:lstStyle/>
          <a:p>
            <a:pPr algn="ctr">
              <a:defRPr/>
            </a:pPr>
            <a:r>
              <a:rPr lang="en-US" altLang="zh-CN" sz="2400" dirty="0" smtClean="0">
                <a:solidFill>
                  <a:srgbClr val="282728"/>
                </a:solidFill>
                <a:latin typeface="微软雅黑" panose="020B0503020204020204" pitchFamily="34" charset="-122"/>
                <a:ea typeface="微软雅黑" panose="020B0503020204020204" pitchFamily="34" charset="-122"/>
              </a:rPr>
              <a:t>01</a:t>
            </a:r>
            <a:endParaRPr lang="zh-CN" altLang="en-US" sz="2400" dirty="0">
              <a:solidFill>
                <a:srgbClr val="282728"/>
              </a:solidFill>
              <a:latin typeface="微软雅黑" panose="020B0503020204020204" pitchFamily="34" charset="-122"/>
              <a:ea typeface="微软雅黑" panose="020B0503020204020204" pitchFamily="34" charset="-122"/>
            </a:endParaRPr>
          </a:p>
        </p:txBody>
      </p:sp>
      <p:sp>
        <p:nvSpPr>
          <p:cNvPr id="6" name="椭圆 5"/>
          <p:cNvSpPr/>
          <p:nvPr/>
        </p:nvSpPr>
        <p:spPr>
          <a:xfrm>
            <a:off x="10886176" y="821630"/>
            <a:ext cx="288925" cy="290512"/>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7" name="椭圆 6"/>
          <p:cNvSpPr/>
          <p:nvPr/>
        </p:nvSpPr>
        <p:spPr>
          <a:xfrm>
            <a:off x="10911576" y="670818"/>
            <a:ext cx="168275" cy="168275"/>
          </a:xfrm>
          <a:prstGeom prst="ellipse">
            <a:avLst/>
          </a:prstGeom>
          <a:solidFill>
            <a:schemeClr val="bg1">
              <a:lumMod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grpSp>
        <p:nvGrpSpPr>
          <p:cNvPr id="8" name="组合 7"/>
          <p:cNvGrpSpPr/>
          <p:nvPr/>
        </p:nvGrpSpPr>
        <p:grpSpPr>
          <a:xfrm>
            <a:off x="8314108" y="4367904"/>
            <a:ext cx="3097450" cy="2152130"/>
            <a:chOff x="912737" y="565770"/>
            <a:chExt cx="3097450" cy="2152130"/>
          </a:xfrm>
        </p:grpSpPr>
        <p:sp>
          <p:nvSpPr>
            <p:cNvPr id="9" name="等腰三角形 8"/>
            <p:cNvSpPr/>
            <p:nvPr/>
          </p:nvSpPr>
          <p:spPr>
            <a:xfrm rot="18941696">
              <a:off x="2822785" y="2021207"/>
              <a:ext cx="266912" cy="230096"/>
            </a:xfrm>
            <a:prstGeom prst="triangle">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20F"/>
                </a:solidFill>
              </a:endParaRPr>
            </a:p>
          </p:txBody>
        </p:sp>
        <p:sp>
          <p:nvSpPr>
            <p:cNvPr id="10" name="等腰三角形 9"/>
            <p:cNvSpPr/>
            <p:nvPr/>
          </p:nvSpPr>
          <p:spPr>
            <a:xfrm rot="3678182">
              <a:off x="2802171" y="1181956"/>
              <a:ext cx="397226" cy="342435"/>
            </a:xfrm>
            <a:prstGeom prst="triangl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20F"/>
                </a:solidFill>
              </a:endParaRPr>
            </a:p>
          </p:txBody>
        </p:sp>
        <p:sp>
          <p:nvSpPr>
            <p:cNvPr id="11" name="等腰三角形 10"/>
            <p:cNvSpPr/>
            <p:nvPr/>
          </p:nvSpPr>
          <p:spPr>
            <a:xfrm rot="9480000">
              <a:off x="3485946" y="2487804"/>
              <a:ext cx="266912" cy="230096"/>
            </a:xfrm>
            <a:prstGeom prst="triangle">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20F"/>
                </a:solidFill>
              </a:endParaRPr>
            </a:p>
          </p:txBody>
        </p:sp>
        <p:sp>
          <p:nvSpPr>
            <p:cNvPr id="12" name="等腰三角形 11"/>
            <p:cNvSpPr/>
            <p:nvPr/>
          </p:nvSpPr>
          <p:spPr>
            <a:xfrm rot="1020767">
              <a:off x="1218249" y="749218"/>
              <a:ext cx="945160" cy="814792"/>
            </a:xfrm>
            <a:prstGeom prst="triangl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20F"/>
                </a:solidFill>
              </a:endParaRPr>
            </a:p>
          </p:txBody>
        </p:sp>
        <p:sp>
          <p:nvSpPr>
            <p:cNvPr id="13" name="等腰三角形 12"/>
            <p:cNvSpPr/>
            <p:nvPr/>
          </p:nvSpPr>
          <p:spPr>
            <a:xfrm rot="1020767">
              <a:off x="1105528" y="607668"/>
              <a:ext cx="1175902" cy="1013706"/>
            </a:xfrm>
            <a:prstGeom prst="triangle">
              <a:avLst/>
            </a:prstGeom>
            <a:noFill/>
            <a:ln>
              <a:solidFill>
                <a:srgbClr val="FFC2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20F"/>
                </a:solidFill>
              </a:endParaRPr>
            </a:p>
          </p:txBody>
        </p:sp>
        <p:sp>
          <p:nvSpPr>
            <p:cNvPr id="14" name="椭圆 13"/>
            <p:cNvSpPr/>
            <p:nvPr/>
          </p:nvSpPr>
          <p:spPr>
            <a:xfrm rot="18818926">
              <a:off x="912737" y="1383941"/>
              <a:ext cx="114845" cy="114845"/>
            </a:xfrm>
            <a:prstGeom prst="ellips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rot="18818926">
              <a:off x="1788997" y="565770"/>
              <a:ext cx="114845" cy="114845"/>
            </a:xfrm>
            <a:prstGeom prst="ellips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rot="18818926">
              <a:off x="2041044" y="1708216"/>
              <a:ext cx="114845" cy="114845"/>
            </a:xfrm>
            <a:prstGeom prst="ellips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2"/>
            <p:cNvGrpSpPr/>
            <p:nvPr/>
          </p:nvGrpSpPr>
          <p:grpSpPr>
            <a:xfrm rot="8977127">
              <a:off x="3563479" y="1987179"/>
              <a:ext cx="446708" cy="334617"/>
              <a:chOff x="2822785" y="1265179"/>
              <a:chExt cx="930073" cy="696693"/>
            </a:xfrm>
          </p:grpSpPr>
          <p:sp>
            <p:nvSpPr>
              <p:cNvPr id="18" name="等腰三角形 17"/>
              <p:cNvSpPr/>
              <p:nvPr/>
            </p:nvSpPr>
            <p:spPr>
              <a:xfrm rot="18941696">
                <a:off x="2822785" y="1265179"/>
                <a:ext cx="266912" cy="230096"/>
              </a:xfrm>
              <a:prstGeom prst="triangle">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20F"/>
                  </a:solidFill>
                </a:endParaRPr>
              </a:p>
            </p:txBody>
          </p:sp>
          <p:sp>
            <p:nvSpPr>
              <p:cNvPr id="19" name="等腰三角形 18"/>
              <p:cNvSpPr/>
              <p:nvPr/>
            </p:nvSpPr>
            <p:spPr>
              <a:xfrm rot="9480000">
                <a:off x="3485946" y="1731776"/>
                <a:ext cx="266912" cy="230096"/>
              </a:xfrm>
              <a:prstGeom prst="triangle">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20F"/>
                  </a:solidFill>
                </a:endParaRPr>
              </a:p>
            </p:txBody>
          </p:sp>
        </p:grpSp>
      </p:gr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矩形 2"/>
          <p:cNvSpPr/>
          <p:nvPr/>
        </p:nvSpPr>
        <p:spPr>
          <a:xfrm>
            <a:off x="1719943" y="822173"/>
            <a:ext cx="8752114" cy="2031325"/>
          </a:xfrm>
          <a:prstGeom prst="rect">
            <a:avLst/>
          </a:prstGeom>
        </p:spPr>
        <p:txBody>
          <a:bodyPr wrap="square">
            <a:spAutoFit/>
          </a:bodyPr>
          <a:lstStyle/>
          <a:p>
            <a:pPr>
              <a:lnSpc>
                <a:spcPct val="150000"/>
              </a:lnSpc>
            </a:pPr>
            <a:r>
              <a:rPr lang="zh-CN" altLang="en-US" sz="1400" dirty="0" smtClean="0">
                <a:solidFill>
                  <a:schemeClr val="bg1"/>
                </a:solidFill>
              </a:rPr>
              <a:t>         </a:t>
            </a:r>
            <a:r>
              <a:rPr lang="zh-CN" altLang="en-US" sz="1400" b="1" dirty="0" smtClean="0">
                <a:solidFill>
                  <a:schemeClr val="accent4"/>
                </a:solidFill>
              </a:rPr>
              <a:t>三、公开进口统一版系统企业对接报文标准。</a:t>
            </a:r>
            <a:r>
              <a:rPr lang="zh-CN" altLang="en-US" sz="1400" dirty="0" smtClean="0">
                <a:solidFill>
                  <a:schemeClr val="bg1"/>
                </a:solidFill>
              </a:rPr>
              <a:t>参与跨境电子商务业务的企业、第三方平台按照标准自行开发或市场化采购接入服务，相关授权开通等事宜请联系当地海关数据分中心办理。有关报文规范和经过海关验证的传输协议及接入服务产品参见</a:t>
            </a:r>
            <a:r>
              <a:rPr lang="en-US" altLang="zh-CN" sz="1400" dirty="0" smtClean="0">
                <a:solidFill>
                  <a:schemeClr val="bg1"/>
                </a:solidFill>
              </a:rPr>
              <a:t>《</a:t>
            </a:r>
            <a:r>
              <a:rPr lang="zh-CN" altLang="en-US" sz="1400" dirty="0" smtClean="0">
                <a:solidFill>
                  <a:schemeClr val="bg1"/>
                </a:solidFill>
              </a:rPr>
              <a:t>跨境电子商务进口统一版信息化系统企业对接报文规范（试行）</a:t>
            </a:r>
            <a:r>
              <a:rPr lang="en-US" altLang="zh-CN" sz="1400" dirty="0" smtClean="0">
                <a:solidFill>
                  <a:schemeClr val="bg1"/>
                </a:solidFill>
              </a:rPr>
              <a:t>》</a:t>
            </a:r>
            <a:r>
              <a:rPr lang="zh-CN" altLang="en-US" sz="1400" dirty="0" smtClean="0">
                <a:solidFill>
                  <a:schemeClr val="bg1"/>
                </a:solidFill>
              </a:rPr>
              <a:t>（详见附件</a:t>
            </a:r>
            <a:r>
              <a:rPr lang="en-US" altLang="zh-CN" sz="1400" dirty="0" smtClean="0">
                <a:solidFill>
                  <a:schemeClr val="bg1"/>
                </a:solidFill>
              </a:rPr>
              <a:t>3</a:t>
            </a:r>
            <a:r>
              <a:rPr lang="zh-CN" altLang="en-US" sz="1400" dirty="0" smtClean="0">
                <a:solidFill>
                  <a:schemeClr val="bg1"/>
                </a:solidFill>
              </a:rPr>
              <a:t>）。</a:t>
            </a:r>
          </a:p>
          <a:p>
            <a:pPr>
              <a:lnSpc>
                <a:spcPct val="150000"/>
              </a:lnSpc>
            </a:pPr>
            <a:r>
              <a:rPr lang="zh-CN" altLang="en-US" sz="1400" dirty="0" smtClean="0">
                <a:solidFill>
                  <a:schemeClr val="bg1"/>
                </a:solidFill>
              </a:rPr>
              <a:t>         </a:t>
            </a:r>
            <a:r>
              <a:rPr lang="zh-CN" altLang="en-US" sz="1400" b="1" dirty="0" smtClean="0">
                <a:solidFill>
                  <a:schemeClr val="accent4"/>
                </a:solidFill>
              </a:rPr>
              <a:t>四、企业对于其向海关所申报及传输的电子数据承担法律责任。</a:t>
            </a:r>
            <a:r>
              <a:rPr lang="zh-CN" altLang="en-US" sz="1400" dirty="0" smtClean="0">
                <a:solidFill>
                  <a:schemeClr val="bg1"/>
                </a:solidFill>
              </a:rPr>
              <a:t>暂时仅对清单、修改或撤销申请单、退货申请单、入库明细单数据使用数字签名技术，今后逐步扩大数字签名使用范围，具体如表</a:t>
            </a:r>
            <a:r>
              <a:rPr lang="en-US" altLang="zh-CN" sz="1400" dirty="0" smtClean="0">
                <a:solidFill>
                  <a:schemeClr val="bg1"/>
                </a:solidFill>
              </a:rPr>
              <a:t>1</a:t>
            </a:r>
            <a:r>
              <a:rPr lang="zh-CN" altLang="en-US" sz="1400" dirty="0" smtClean="0">
                <a:solidFill>
                  <a:schemeClr val="bg1"/>
                </a:solidFill>
              </a:rPr>
              <a:t>所示。</a:t>
            </a:r>
            <a:endParaRPr lang="zh-CN" altLang="en-US" sz="1400" dirty="0">
              <a:solidFill>
                <a:schemeClr val="bg1"/>
              </a:solidFill>
            </a:endParaRPr>
          </a:p>
        </p:txBody>
      </p:sp>
      <p:pic>
        <p:nvPicPr>
          <p:cNvPr id="2051" name="Picture 3"/>
          <p:cNvPicPr>
            <a:picLocks noChangeAspect="1" noChangeArrowheads="1"/>
          </p:cNvPicPr>
          <p:nvPr/>
        </p:nvPicPr>
        <p:blipFill>
          <a:blip r:embed="rId3" cstate="print"/>
          <a:srcRect/>
          <a:stretch>
            <a:fillRect/>
          </a:stretch>
        </p:blipFill>
        <p:spPr bwMode="auto">
          <a:xfrm>
            <a:off x="1996852" y="3190865"/>
            <a:ext cx="8067675" cy="2914650"/>
          </a:xfrm>
          <a:prstGeom prst="rect">
            <a:avLst/>
          </a:prstGeom>
          <a:noFill/>
          <a:ln w="9525">
            <a:noFill/>
            <a:miter lim="800000"/>
            <a:headEnd/>
            <a:tailEnd/>
          </a:ln>
        </p:spPr>
      </p:pic>
      <p:sp>
        <p:nvSpPr>
          <p:cNvPr id="6" name="矩形 5"/>
          <p:cNvSpPr/>
          <p:nvPr/>
        </p:nvSpPr>
        <p:spPr>
          <a:xfrm>
            <a:off x="5236630" y="2895982"/>
            <a:ext cx="1718740" cy="276999"/>
          </a:xfrm>
          <a:prstGeom prst="rect">
            <a:avLst/>
          </a:prstGeom>
        </p:spPr>
        <p:txBody>
          <a:bodyPr wrap="none">
            <a:spAutoFit/>
          </a:bodyPr>
          <a:lstStyle/>
          <a:p>
            <a:r>
              <a:rPr lang="zh-CN" altLang="en-US" sz="1200" b="1" dirty="0" smtClean="0">
                <a:solidFill>
                  <a:schemeClr val="accent1">
                    <a:lumMod val="40000"/>
                    <a:lumOff val="60000"/>
                  </a:schemeClr>
                </a:solidFill>
              </a:rPr>
              <a:t>表 </a:t>
            </a:r>
            <a:r>
              <a:rPr lang="en-US" altLang="zh-CN" sz="1200" b="1" dirty="0" smtClean="0">
                <a:solidFill>
                  <a:schemeClr val="accent1">
                    <a:lumMod val="40000"/>
                    <a:lumOff val="60000"/>
                  </a:schemeClr>
                </a:solidFill>
              </a:rPr>
              <a:t>1 </a:t>
            </a:r>
            <a:r>
              <a:rPr lang="zh-CN" altLang="en-US" sz="1200" b="1" dirty="0" smtClean="0">
                <a:solidFill>
                  <a:schemeClr val="accent1">
                    <a:lumMod val="40000"/>
                    <a:lumOff val="60000"/>
                  </a:schemeClr>
                </a:solidFill>
              </a:rPr>
              <a:t>业务单证责任主体</a:t>
            </a:r>
            <a:endParaRPr lang="zh-CN" altLang="en-US" sz="1200" b="1" dirty="0">
              <a:solidFill>
                <a:schemeClr val="accent1">
                  <a:lumMod val="40000"/>
                  <a:lumOff val="60000"/>
                </a:schemeClr>
              </a:solidFill>
            </a:endParaRPr>
          </a:p>
        </p:txBody>
      </p:sp>
      <p:sp>
        <p:nvSpPr>
          <p:cNvPr id="7" name="矩形 6"/>
          <p:cNvSpPr/>
          <p:nvPr/>
        </p:nvSpPr>
        <p:spPr>
          <a:xfrm>
            <a:off x="1817910" y="6135078"/>
            <a:ext cx="8458200" cy="461665"/>
          </a:xfrm>
          <a:prstGeom prst="rect">
            <a:avLst/>
          </a:prstGeom>
        </p:spPr>
        <p:txBody>
          <a:bodyPr wrap="square">
            <a:spAutoFit/>
          </a:bodyPr>
          <a:lstStyle/>
          <a:p>
            <a:r>
              <a:rPr lang="zh-CN" altLang="en-US" sz="1200" b="1" dirty="0" smtClean="0">
                <a:solidFill>
                  <a:schemeClr val="accent1">
                    <a:lumMod val="40000"/>
                    <a:lumOff val="60000"/>
                  </a:schemeClr>
                </a:solidFill>
              </a:rPr>
              <a:t>企业数字签名的技术要求及密码产品选型参见</a:t>
            </a:r>
            <a:r>
              <a:rPr lang="en-US" altLang="zh-CN" sz="1200" b="1" dirty="0" smtClean="0">
                <a:solidFill>
                  <a:schemeClr val="accent1">
                    <a:lumMod val="40000"/>
                    <a:lumOff val="60000"/>
                  </a:schemeClr>
                </a:solidFill>
              </a:rPr>
              <a:t>《</a:t>
            </a:r>
            <a:r>
              <a:rPr lang="zh-CN" altLang="en-US" sz="1200" b="1" dirty="0" smtClean="0">
                <a:solidFill>
                  <a:schemeClr val="accent1">
                    <a:lumMod val="40000"/>
                    <a:lumOff val="60000"/>
                  </a:schemeClr>
                </a:solidFill>
              </a:rPr>
              <a:t>跨境电子商务进口统一版信息化系统密码产品选型和使用指南</a:t>
            </a:r>
            <a:r>
              <a:rPr lang="en-US" altLang="zh-CN" sz="1200" b="1" dirty="0" smtClean="0">
                <a:solidFill>
                  <a:schemeClr val="accent1">
                    <a:lumMod val="40000"/>
                    <a:lumOff val="60000"/>
                  </a:schemeClr>
                </a:solidFill>
              </a:rPr>
              <a:t>》</a:t>
            </a:r>
            <a:r>
              <a:rPr lang="zh-CN" altLang="en-US" sz="1200" b="1" dirty="0" smtClean="0">
                <a:solidFill>
                  <a:schemeClr val="accent1">
                    <a:lumMod val="40000"/>
                    <a:lumOff val="60000"/>
                  </a:schemeClr>
                </a:solidFill>
              </a:rPr>
              <a:t>（详见附件</a:t>
            </a:r>
            <a:r>
              <a:rPr lang="en-US" altLang="zh-CN" sz="1200" b="1" dirty="0" smtClean="0">
                <a:solidFill>
                  <a:schemeClr val="accent1">
                    <a:lumMod val="40000"/>
                    <a:lumOff val="60000"/>
                  </a:schemeClr>
                </a:solidFill>
              </a:rPr>
              <a:t>4</a:t>
            </a:r>
            <a:r>
              <a:rPr lang="zh-CN" altLang="en-US" sz="1200" b="1" dirty="0" smtClean="0">
                <a:solidFill>
                  <a:schemeClr val="accent1">
                    <a:lumMod val="40000"/>
                    <a:lumOff val="60000"/>
                  </a:schemeClr>
                </a:solidFill>
              </a:rPr>
              <a:t>），请企业根据实际业务配置。</a:t>
            </a:r>
            <a:endParaRPr lang="zh-CN" altLang="en-US" sz="1200" b="1" dirty="0">
              <a:solidFill>
                <a:schemeClr val="accent1">
                  <a:lumMod val="40000"/>
                  <a:lumOff val="60000"/>
                </a:schemeClr>
              </a:solidFill>
            </a:endParaRP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4" name="矩形 3"/>
          <p:cNvSpPr/>
          <p:nvPr/>
        </p:nvSpPr>
        <p:spPr>
          <a:xfrm>
            <a:off x="1550574" y="1035056"/>
            <a:ext cx="9350828" cy="5262979"/>
          </a:xfrm>
          <a:prstGeom prst="rect">
            <a:avLst/>
          </a:prstGeom>
          <a:noFill/>
        </p:spPr>
        <p:style>
          <a:lnRef idx="2">
            <a:schemeClr val="accent4"/>
          </a:lnRef>
          <a:fillRef idx="1">
            <a:schemeClr val="lt1"/>
          </a:fillRef>
          <a:effectRef idx="0">
            <a:schemeClr val="accent4"/>
          </a:effectRef>
          <a:fontRef idx="minor">
            <a:schemeClr val="dk1"/>
          </a:fontRef>
        </p:style>
        <p:txBody>
          <a:bodyPr wrap="square">
            <a:spAutoFit/>
          </a:bodyPr>
          <a:lstStyle/>
          <a:p>
            <a:r>
              <a:rPr lang="zh-CN" altLang="en-US" sz="1400" b="1" dirty="0" smtClean="0">
                <a:solidFill>
                  <a:schemeClr val="accent4"/>
                </a:solidFill>
              </a:rPr>
              <a:t>附件</a:t>
            </a:r>
            <a:r>
              <a:rPr lang="en-US" altLang="zh-CN" sz="1400" b="1" dirty="0" smtClean="0">
                <a:solidFill>
                  <a:schemeClr val="accent4"/>
                </a:solidFill>
              </a:rPr>
              <a:t>1</a:t>
            </a:r>
            <a:endParaRPr lang="en-US" altLang="zh-CN" sz="1400" b="1" dirty="0" smtClean="0">
              <a:solidFill>
                <a:schemeClr val="accent4"/>
              </a:solidFill>
            </a:endParaRPr>
          </a:p>
          <a:p>
            <a:r>
              <a:rPr lang="zh-CN" altLang="en-US" sz="1400" dirty="0" smtClean="0">
                <a:solidFill>
                  <a:schemeClr val="bg1"/>
                </a:solidFill>
              </a:rPr>
              <a:t>质检总局决定废止的部门规</a:t>
            </a:r>
            <a:r>
              <a:rPr lang="zh-CN" altLang="en-US" sz="1400" dirty="0" smtClean="0">
                <a:solidFill>
                  <a:schemeClr val="bg1"/>
                </a:solidFill>
              </a:rPr>
              <a:t>章</a:t>
            </a:r>
            <a:endParaRPr lang="zh-CN" altLang="en-US" sz="1400" dirty="0" smtClean="0">
              <a:solidFill>
                <a:schemeClr val="bg1"/>
              </a:solidFill>
            </a:endParaRPr>
          </a:p>
          <a:p>
            <a:r>
              <a:rPr lang="zh-CN" altLang="en-US" sz="1400" dirty="0" smtClean="0">
                <a:solidFill>
                  <a:schemeClr val="bg1"/>
                </a:solidFill>
              </a:rPr>
              <a:t>一、</a:t>
            </a:r>
            <a:r>
              <a:rPr lang="en-US" altLang="zh-CN" sz="1400" dirty="0" smtClean="0">
                <a:solidFill>
                  <a:schemeClr val="bg1"/>
                </a:solidFill>
              </a:rPr>
              <a:t>《</a:t>
            </a:r>
            <a:r>
              <a:rPr lang="zh-CN" altLang="en-US" sz="1400" dirty="0" smtClean="0">
                <a:solidFill>
                  <a:schemeClr val="bg1"/>
                </a:solidFill>
              </a:rPr>
              <a:t>组织机构代码管理办法</a:t>
            </a:r>
            <a:r>
              <a:rPr lang="en-US" altLang="zh-CN" sz="1400" dirty="0" smtClean="0">
                <a:solidFill>
                  <a:schemeClr val="bg1"/>
                </a:solidFill>
              </a:rPr>
              <a:t>》</a:t>
            </a:r>
            <a:r>
              <a:rPr lang="zh-CN" altLang="en-US" sz="1400" dirty="0" smtClean="0">
                <a:solidFill>
                  <a:schemeClr val="bg1"/>
                </a:solidFill>
              </a:rPr>
              <a:t>（</a:t>
            </a:r>
            <a:r>
              <a:rPr lang="en-US" altLang="zh-CN" sz="1400" dirty="0" smtClean="0">
                <a:solidFill>
                  <a:schemeClr val="bg1"/>
                </a:solidFill>
              </a:rPr>
              <a:t>2008</a:t>
            </a:r>
            <a:r>
              <a:rPr lang="zh-CN" altLang="en-US" sz="1400" dirty="0" smtClean="0">
                <a:solidFill>
                  <a:schemeClr val="bg1"/>
                </a:solidFill>
              </a:rPr>
              <a:t>年</a:t>
            </a:r>
            <a:r>
              <a:rPr lang="en-US" altLang="zh-CN" sz="1400" dirty="0" smtClean="0">
                <a:solidFill>
                  <a:schemeClr val="bg1"/>
                </a:solidFill>
              </a:rPr>
              <a:t>11</a:t>
            </a:r>
            <a:r>
              <a:rPr lang="zh-CN" altLang="en-US" sz="1400" dirty="0" smtClean="0">
                <a:solidFill>
                  <a:schemeClr val="bg1"/>
                </a:solidFill>
              </a:rPr>
              <a:t>月</a:t>
            </a:r>
            <a:r>
              <a:rPr lang="en-US" altLang="zh-CN" sz="1400" dirty="0" smtClean="0">
                <a:solidFill>
                  <a:schemeClr val="bg1"/>
                </a:solidFill>
              </a:rPr>
              <a:t>11</a:t>
            </a:r>
            <a:r>
              <a:rPr lang="zh-CN" altLang="en-US" sz="1400" dirty="0" smtClean="0">
                <a:solidFill>
                  <a:schemeClr val="bg1"/>
                </a:solidFill>
              </a:rPr>
              <a:t>日质检总局令第</a:t>
            </a:r>
            <a:r>
              <a:rPr lang="en-US" altLang="zh-CN" sz="1400" dirty="0" smtClean="0">
                <a:solidFill>
                  <a:schemeClr val="bg1"/>
                </a:solidFill>
              </a:rPr>
              <a:t>110</a:t>
            </a:r>
            <a:r>
              <a:rPr lang="zh-CN" altLang="en-US" sz="1400" dirty="0" smtClean="0">
                <a:solidFill>
                  <a:schemeClr val="bg1"/>
                </a:solidFill>
              </a:rPr>
              <a:t>号</a:t>
            </a:r>
            <a:r>
              <a:rPr lang="zh-CN" altLang="en-US" sz="1400" dirty="0" smtClean="0">
                <a:solidFill>
                  <a:schemeClr val="bg1"/>
                </a:solidFill>
              </a:rPr>
              <a:t>）。</a:t>
            </a:r>
            <a:endParaRPr lang="zh-CN" altLang="en-US" sz="1400" dirty="0" smtClean="0">
              <a:solidFill>
                <a:schemeClr val="bg1"/>
              </a:solidFill>
            </a:endParaRPr>
          </a:p>
          <a:p>
            <a:r>
              <a:rPr lang="zh-CN" altLang="en-US" sz="1400" dirty="0" smtClean="0">
                <a:solidFill>
                  <a:schemeClr val="bg1"/>
                </a:solidFill>
              </a:rPr>
              <a:t>二、</a:t>
            </a:r>
            <a:r>
              <a:rPr lang="en-US" altLang="zh-CN" sz="1400" dirty="0" smtClean="0">
                <a:solidFill>
                  <a:schemeClr val="bg1"/>
                </a:solidFill>
              </a:rPr>
              <a:t>《</a:t>
            </a:r>
            <a:r>
              <a:rPr lang="zh-CN" altLang="en-US" sz="1400" dirty="0" smtClean="0">
                <a:solidFill>
                  <a:schemeClr val="bg1"/>
                </a:solidFill>
              </a:rPr>
              <a:t>国家质量监督检验检疫总局关于修订</a:t>
            </a:r>
            <a:r>
              <a:rPr lang="en-US" altLang="zh-CN" sz="1400" dirty="0" smtClean="0">
                <a:solidFill>
                  <a:schemeClr val="bg1"/>
                </a:solidFill>
              </a:rPr>
              <a:t>〈</a:t>
            </a:r>
            <a:r>
              <a:rPr lang="zh-CN" altLang="en-US" sz="1400" dirty="0" smtClean="0">
                <a:solidFill>
                  <a:schemeClr val="bg1"/>
                </a:solidFill>
              </a:rPr>
              <a:t>组织机构代码管理办法</a:t>
            </a:r>
            <a:r>
              <a:rPr lang="en-US" altLang="zh-CN" sz="1400" dirty="0" smtClean="0">
                <a:solidFill>
                  <a:schemeClr val="bg1"/>
                </a:solidFill>
              </a:rPr>
              <a:t>〉</a:t>
            </a:r>
            <a:r>
              <a:rPr lang="zh-CN" altLang="en-US" sz="1400" dirty="0" smtClean="0">
                <a:solidFill>
                  <a:schemeClr val="bg1"/>
                </a:solidFill>
              </a:rPr>
              <a:t>的决定</a:t>
            </a:r>
            <a:r>
              <a:rPr lang="en-US" altLang="zh-CN" sz="1400" dirty="0" smtClean="0">
                <a:solidFill>
                  <a:schemeClr val="bg1"/>
                </a:solidFill>
              </a:rPr>
              <a:t>》</a:t>
            </a:r>
            <a:r>
              <a:rPr lang="zh-CN" altLang="en-US" sz="1400" dirty="0" smtClean="0">
                <a:solidFill>
                  <a:schemeClr val="bg1"/>
                </a:solidFill>
              </a:rPr>
              <a:t>（</a:t>
            </a:r>
            <a:r>
              <a:rPr lang="en-US" altLang="zh-CN" sz="1400" dirty="0" smtClean="0">
                <a:solidFill>
                  <a:schemeClr val="bg1"/>
                </a:solidFill>
              </a:rPr>
              <a:t>2014</a:t>
            </a:r>
            <a:r>
              <a:rPr lang="zh-CN" altLang="en-US" sz="1400" dirty="0" smtClean="0">
                <a:solidFill>
                  <a:schemeClr val="bg1"/>
                </a:solidFill>
              </a:rPr>
              <a:t>年</a:t>
            </a:r>
            <a:r>
              <a:rPr lang="en-US" altLang="zh-CN" sz="1400" dirty="0" smtClean="0">
                <a:solidFill>
                  <a:schemeClr val="bg1"/>
                </a:solidFill>
              </a:rPr>
              <a:t>8</a:t>
            </a:r>
            <a:r>
              <a:rPr lang="zh-CN" altLang="en-US" sz="1400" dirty="0" smtClean="0">
                <a:solidFill>
                  <a:schemeClr val="bg1"/>
                </a:solidFill>
              </a:rPr>
              <a:t>月</a:t>
            </a:r>
            <a:r>
              <a:rPr lang="en-US" altLang="zh-CN" sz="1400" dirty="0" smtClean="0">
                <a:solidFill>
                  <a:schemeClr val="bg1"/>
                </a:solidFill>
              </a:rPr>
              <a:t>25</a:t>
            </a:r>
            <a:r>
              <a:rPr lang="zh-CN" altLang="en-US" sz="1400" dirty="0" smtClean="0">
                <a:solidFill>
                  <a:schemeClr val="bg1"/>
                </a:solidFill>
              </a:rPr>
              <a:t>日质检总局令第</a:t>
            </a:r>
            <a:r>
              <a:rPr lang="en-US" altLang="zh-CN" sz="1400" dirty="0" smtClean="0">
                <a:solidFill>
                  <a:schemeClr val="bg1"/>
                </a:solidFill>
              </a:rPr>
              <a:t>158</a:t>
            </a:r>
            <a:r>
              <a:rPr lang="zh-CN" altLang="en-US" sz="1400" dirty="0" smtClean="0">
                <a:solidFill>
                  <a:schemeClr val="bg1"/>
                </a:solidFill>
              </a:rPr>
              <a:t>号</a:t>
            </a:r>
            <a:r>
              <a:rPr lang="zh-CN" altLang="en-US" sz="1400" dirty="0" smtClean="0">
                <a:solidFill>
                  <a:schemeClr val="bg1"/>
                </a:solidFill>
              </a:rPr>
              <a:t>）。               </a:t>
            </a:r>
            <a:endParaRPr lang="zh-CN" altLang="en-US" sz="1400" dirty="0" smtClean="0">
              <a:solidFill>
                <a:schemeClr val="bg1"/>
              </a:solidFill>
            </a:endParaRPr>
          </a:p>
          <a:p>
            <a:endParaRPr lang="en-US" altLang="zh-CN" sz="1400" dirty="0" smtClean="0">
              <a:solidFill>
                <a:schemeClr val="bg1"/>
              </a:solidFill>
            </a:endParaRPr>
          </a:p>
          <a:p>
            <a:endParaRPr lang="zh-CN" altLang="en-US" sz="1400" dirty="0" smtClean="0">
              <a:solidFill>
                <a:schemeClr val="bg1"/>
              </a:solidFill>
            </a:endParaRPr>
          </a:p>
          <a:p>
            <a:r>
              <a:rPr lang="zh-CN" altLang="en-US" sz="1400" b="1" dirty="0" smtClean="0">
                <a:solidFill>
                  <a:schemeClr val="accent4"/>
                </a:solidFill>
              </a:rPr>
              <a:t>附件</a:t>
            </a:r>
            <a:r>
              <a:rPr lang="en-US" altLang="zh-CN" sz="1400" b="1" dirty="0" smtClean="0">
                <a:solidFill>
                  <a:schemeClr val="accent4"/>
                </a:solidFill>
              </a:rPr>
              <a:t>2</a:t>
            </a:r>
            <a:endParaRPr lang="en-US" altLang="zh-CN" sz="1400" b="1" dirty="0" smtClean="0">
              <a:solidFill>
                <a:schemeClr val="accent4"/>
              </a:solidFill>
            </a:endParaRPr>
          </a:p>
          <a:p>
            <a:r>
              <a:rPr lang="zh-CN" altLang="en-US" sz="1400" dirty="0" smtClean="0">
                <a:solidFill>
                  <a:schemeClr val="bg1"/>
                </a:solidFill>
              </a:rPr>
              <a:t>质检总局决定修改的部门规</a:t>
            </a:r>
            <a:r>
              <a:rPr lang="zh-CN" altLang="en-US" sz="1400" dirty="0" smtClean="0">
                <a:solidFill>
                  <a:schemeClr val="bg1"/>
                </a:solidFill>
              </a:rPr>
              <a:t>章</a:t>
            </a:r>
            <a:endParaRPr lang="zh-CN" altLang="en-US" sz="1400" dirty="0" smtClean="0">
              <a:solidFill>
                <a:schemeClr val="bg1"/>
              </a:solidFill>
            </a:endParaRPr>
          </a:p>
          <a:p>
            <a:r>
              <a:rPr lang="zh-CN" altLang="en-US" sz="1400" dirty="0" smtClean="0">
                <a:solidFill>
                  <a:schemeClr val="bg1"/>
                </a:solidFill>
              </a:rPr>
              <a:t>一、删除</a:t>
            </a:r>
            <a:r>
              <a:rPr lang="en-US" altLang="zh-CN" sz="1400" dirty="0" smtClean="0">
                <a:solidFill>
                  <a:schemeClr val="bg1"/>
                </a:solidFill>
              </a:rPr>
              <a:t>《</a:t>
            </a:r>
            <a:r>
              <a:rPr lang="zh-CN" altLang="en-US" sz="1400" dirty="0" smtClean="0">
                <a:solidFill>
                  <a:schemeClr val="bg1"/>
                </a:solidFill>
              </a:rPr>
              <a:t>出入境检验检疫报检企业管理办法</a:t>
            </a:r>
            <a:r>
              <a:rPr lang="en-US" altLang="zh-CN" sz="1400" dirty="0" smtClean="0">
                <a:solidFill>
                  <a:schemeClr val="bg1"/>
                </a:solidFill>
              </a:rPr>
              <a:t>》</a:t>
            </a:r>
            <a:r>
              <a:rPr lang="zh-CN" altLang="en-US" sz="1400" dirty="0" smtClean="0">
                <a:solidFill>
                  <a:schemeClr val="bg1"/>
                </a:solidFill>
              </a:rPr>
              <a:t>（质检总局令第</a:t>
            </a:r>
            <a:r>
              <a:rPr lang="en-US" altLang="zh-CN" sz="1400" dirty="0" smtClean="0">
                <a:solidFill>
                  <a:schemeClr val="bg1"/>
                </a:solidFill>
              </a:rPr>
              <a:t>161</a:t>
            </a:r>
            <a:r>
              <a:rPr lang="zh-CN" altLang="en-US" sz="1400" dirty="0" smtClean="0">
                <a:solidFill>
                  <a:schemeClr val="bg1"/>
                </a:solidFill>
              </a:rPr>
              <a:t>号）第五条第一款第三项中“组织机构代码证书复印件</a:t>
            </a:r>
            <a:r>
              <a:rPr lang="zh-CN" altLang="en-US" sz="1400" dirty="0" smtClean="0">
                <a:solidFill>
                  <a:schemeClr val="bg1"/>
                </a:solidFill>
              </a:rPr>
              <a:t>”。</a:t>
            </a:r>
            <a:endParaRPr lang="zh-CN" altLang="en-US" sz="1400" dirty="0" smtClean="0">
              <a:solidFill>
                <a:schemeClr val="bg1"/>
              </a:solidFill>
            </a:endParaRPr>
          </a:p>
          <a:p>
            <a:r>
              <a:rPr lang="zh-CN" altLang="en-US" sz="1400" dirty="0" smtClean="0">
                <a:solidFill>
                  <a:schemeClr val="bg1"/>
                </a:solidFill>
              </a:rPr>
              <a:t>二、删除</a:t>
            </a:r>
            <a:r>
              <a:rPr lang="en-US" altLang="zh-CN" sz="1400" dirty="0" smtClean="0">
                <a:solidFill>
                  <a:schemeClr val="bg1"/>
                </a:solidFill>
              </a:rPr>
              <a:t>《</a:t>
            </a:r>
            <a:r>
              <a:rPr lang="zh-CN" altLang="en-US" sz="1400" dirty="0" smtClean="0">
                <a:solidFill>
                  <a:schemeClr val="bg1"/>
                </a:solidFill>
              </a:rPr>
              <a:t>出入境特殊物品卫生检疫管理规定</a:t>
            </a:r>
            <a:r>
              <a:rPr lang="en-US" altLang="zh-CN" sz="1400" dirty="0" smtClean="0">
                <a:solidFill>
                  <a:schemeClr val="bg1"/>
                </a:solidFill>
              </a:rPr>
              <a:t>》</a:t>
            </a:r>
            <a:r>
              <a:rPr lang="zh-CN" altLang="en-US" sz="1400" dirty="0" smtClean="0">
                <a:solidFill>
                  <a:schemeClr val="bg1"/>
                </a:solidFill>
              </a:rPr>
              <a:t>（质检总局令第</a:t>
            </a:r>
            <a:r>
              <a:rPr lang="en-US" altLang="zh-CN" sz="1400" dirty="0" smtClean="0">
                <a:solidFill>
                  <a:schemeClr val="bg1"/>
                </a:solidFill>
              </a:rPr>
              <a:t>160</a:t>
            </a:r>
            <a:r>
              <a:rPr lang="zh-CN" altLang="en-US" sz="1400" dirty="0" smtClean="0">
                <a:solidFill>
                  <a:schemeClr val="bg1"/>
                </a:solidFill>
              </a:rPr>
              <a:t>号）第十条第一款第一项中“组织机构代码证等证件复印件</a:t>
            </a:r>
            <a:r>
              <a:rPr lang="zh-CN" altLang="en-US" sz="1400" dirty="0" smtClean="0">
                <a:solidFill>
                  <a:schemeClr val="bg1"/>
                </a:solidFill>
              </a:rPr>
              <a:t>”。</a:t>
            </a:r>
            <a:endParaRPr lang="zh-CN" altLang="en-US" sz="1400" dirty="0" smtClean="0">
              <a:solidFill>
                <a:schemeClr val="bg1"/>
              </a:solidFill>
            </a:endParaRPr>
          </a:p>
          <a:p>
            <a:r>
              <a:rPr lang="zh-CN" altLang="en-US" sz="1400" dirty="0" smtClean="0">
                <a:solidFill>
                  <a:schemeClr val="bg1"/>
                </a:solidFill>
              </a:rPr>
              <a:t>三、删除</a:t>
            </a:r>
            <a:r>
              <a:rPr lang="en-US" altLang="zh-CN" sz="1400" dirty="0" smtClean="0">
                <a:solidFill>
                  <a:schemeClr val="bg1"/>
                </a:solidFill>
              </a:rPr>
              <a:t>《</a:t>
            </a:r>
            <a:r>
              <a:rPr lang="zh-CN" altLang="en-US" sz="1400" dirty="0" smtClean="0">
                <a:solidFill>
                  <a:schemeClr val="bg1"/>
                </a:solidFill>
              </a:rPr>
              <a:t>进出境非食用动物产品检验检疫监督管理办法</a:t>
            </a:r>
            <a:r>
              <a:rPr lang="en-US" altLang="zh-CN" sz="1400" dirty="0" smtClean="0">
                <a:solidFill>
                  <a:schemeClr val="bg1"/>
                </a:solidFill>
              </a:rPr>
              <a:t>》</a:t>
            </a:r>
            <a:r>
              <a:rPr lang="zh-CN" altLang="en-US" sz="1400" dirty="0" smtClean="0">
                <a:solidFill>
                  <a:schemeClr val="bg1"/>
                </a:solidFill>
              </a:rPr>
              <a:t>（质检总局令第</a:t>
            </a:r>
            <a:r>
              <a:rPr lang="en-US" altLang="zh-CN" sz="1400" dirty="0" smtClean="0">
                <a:solidFill>
                  <a:schemeClr val="bg1"/>
                </a:solidFill>
              </a:rPr>
              <a:t>159</a:t>
            </a:r>
            <a:r>
              <a:rPr lang="zh-CN" altLang="en-US" sz="1400" dirty="0" smtClean="0">
                <a:solidFill>
                  <a:schemeClr val="bg1"/>
                </a:solidFill>
              </a:rPr>
              <a:t>号）第四十三条第一款第三项中“组织机构代码证书（复印件</a:t>
            </a:r>
            <a:r>
              <a:rPr lang="zh-CN" altLang="en-US" sz="1400" dirty="0" smtClean="0">
                <a:solidFill>
                  <a:schemeClr val="bg1"/>
                </a:solidFill>
              </a:rPr>
              <a:t>）”。</a:t>
            </a:r>
            <a:endParaRPr lang="zh-CN" altLang="en-US" sz="1400" dirty="0" smtClean="0">
              <a:solidFill>
                <a:schemeClr val="bg1"/>
              </a:solidFill>
            </a:endParaRPr>
          </a:p>
          <a:p>
            <a:r>
              <a:rPr lang="zh-CN" altLang="en-US" sz="1400" dirty="0" smtClean="0">
                <a:solidFill>
                  <a:schemeClr val="bg1"/>
                </a:solidFill>
              </a:rPr>
              <a:t>四、删除</a:t>
            </a:r>
            <a:r>
              <a:rPr lang="en-US" altLang="zh-CN" sz="1400" dirty="0" smtClean="0">
                <a:solidFill>
                  <a:schemeClr val="bg1"/>
                </a:solidFill>
              </a:rPr>
              <a:t>《</a:t>
            </a:r>
            <a:r>
              <a:rPr lang="zh-CN" altLang="en-US" sz="1400" dirty="0" smtClean="0">
                <a:solidFill>
                  <a:schemeClr val="bg1"/>
                </a:solidFill>
              </a:rPr>
              <a:t>进出口食品安全管理办法</a:t>
            </a:r>
            <a:r>
              <a:rPr lang="en-US" altLang="zh-CN" sz="1400" dirty="0" smtClean="0">
                <a:solidFill>
                  <a:schemeClr val="bg1"/>
                </a:solidFill>
              </a:rPr>
              <a:t>》</a:t>
            </a:r>
            <a:r>
              <a:rPr lang="zh-CN" altLang="en-US" sz="1400" dirty="0" smtClean="0">
                <a:solidFill>
                  <a:schemeClr val="bg1"/>
                </a:solidFill>
              </a:rPr>
              <a:t>（质检总局令第</a:t>
            </a:r>
            <a:r>
              <a:rPr lang="en-US" altLang="zh-CN" sz="1400" dirty="0" smtClean="0">
                <a:solidFill>
                  <a:schemeClr val="bg1"/>
                </a:solidFill>
              </a:rPr>
              <a:t>144</a:t>
            </a:r>
            <a:r>
              <a:rPr lang="zh-CN" altLang="en-US" sz="1400" dirty="0" smtClean="0">
                <a:solidFill>
                  <a:schemeClr val="bg1"/>
                </a:solidFill>
              </a:rPr>
              <a:t>号）第十九条第一款第二项中“组织机构代码证书</a:t>
            </a:r>
            <a:r>
              <a:rPr lang="zh-CN" altLang="en-US" sz="1400" dirty="0" smtClean="0">
                <a:solidFill>
                  <a:schemeClr val="bg1"/>
                </a:solidFill>
              </a:rPr>
              <a:t>”。</a:t>
            </a:r>
            <a:endParaRPr lang="zh-CN" altLang="en-US" sz="1400" dirty="0" smtClean="0">
              <a:solidFill>
                <a:schemeClr val="bg1"/>
              </a:solidFill>
            </a:endParaRPr>
          </a:p>
          <a:p>
            <a:r>
              <a:rPr lang="zh-CN" altLang="en-US" sz="1400" dirty="0" smtClean="0">
                <a:solidFill>
                  <a:schemeClr val="bg1"/>
                </a:solidFill>
              </a:rPr>
              <a:t>五、删除</a:t>
            </a:r>
            <a:r>
              <a:rPr lang="en-US" altLang="zh-CN" sz="1400" dirty="0" smtClean="0">
                <a:solidFill>
                  <a:schemeClr val="bg1"/>
                </a:solidFill>
              </a:rPr>
              <a:t>《</a:t>
            </a:r>
            <a:r>
              <a:rPr lang="zh-CN" altLang="en-US" sz="1400" dirty="0" smtClean="0">
                <a:solidFill>
                  <a:schemeClr val="bg1"/>
                </a:solidFill>
              </a:rPr>
              <a:t>出口食品生产企业备案管理规定</a:t>
            </a:r>
            <a:r>
              <a:rPr lang="en-US" altLang="zh-CN" sz="1400" dirty="0" smtClean="0">
                <a:solidFill>
                  <a:schemeClr val="bg1"/>
                </a:solidFill>
              </a:rPr>
              <a:t>》</a:t>
            </a:r>
            <a:r>
              <a:rPr lang="zh-CN" altLang="en-US" sz="1400" dirty="0" smtClean="0">
                <a:solidFill>
                  <a:schemeClr val="bg1"/>
                </a:solidFill>
              </a:rPr>
              <a:t>（质检总局令第</a:t>
            </a:r>
            <a:r>
              <a:rPr lang="en-US" altLang="zh-CN" sz="1400" dirty="0" smtClean="0">
                <a:solidFill>
                  <a:schemeClr val="bg1"/>
                </a:solidFill>
              </a:rPr>
              <a:t>142</a:t>
            </a:r>
            <a:r>
              <a:rPr lang="zh-CN" altLang="en-US" sz="1400" dirty="0" smtClean="0">
                <a:solidFill>
                  <a:schemeClr val="bg1"/>
                </a:solidFill>
              </a:rPr>
              <a:t>号）第七条第一款第一项中“组织机构代码证</a:t>
            </a:r>
            <a:r>
              <a:rPr lang="zh-CN" altLang="en-US" sz="1400" dirty="0" smtClean="0">
                <a:solidFill>
                  <a:schemeClr val="bg1"/>
                </a:solidFill>
              </a:rPr>
              <a:t>”。</a:t>
            </a:r>
            <a:endParaRPr lang="zh-CN" altLang="en-US" sz="1400" dirty="0" smtClean="0">
              <a:solidFill>
                <a:schemeClr val="bg1"/>
              </a:solidFill>
            </a:endParaRPr>
          </a:p>
          <a:p>
            <a:r>
              <a:rPr lang="zh-CN" altLang="en-US" sz="1400" dirty="0" smtClean="0">
                <a:solidFill>
                  <a:schemeClr val="bg1"/>
                </a:solidFill>
              </a:rPr>
              <a:t>六、删除</a:t>
            </a:r>
            <a:r>
              <a:rPr lang="en-US" altLang="zh-CN" sz="1400" dirty="0" smtClean="0">
                <a:solidFill>
                  <a:schemeClr val="bg1"/>
                </a:solidFill>
              </a:rPr>
              <a:t>《</a:t>
            </a:r>
            <a:r>
              <a:rPr lang="zh-CN" altLang="en-US" sz="1400" dirty="0" smtClean="0">
                <a:solidFill>
                  <a:schemeClr val="bg1"/>
                </a:solidFill>
              </a:rPr>
              <a:t>进口可用作原料的固体废物检验检疫监督管理办法</a:t>
            </a:r>
            <a:r>
              <a:rPr lang="en-US" altLang="zh-CN" sz="1400" dirty="0" smtClean="0">
                <a:solidFill>
                  <a:schemeClr val="bg1"/>
                </a:solidFill>
              </a:rPr>
              <a:t>》</a:t>
            </a:r>
            <a:r>
              <a:rPr lang="zh-CN" altLang="en-US" sz="1400" dirty="0" smtClean="0">
                <a:solidFill>
                  <a:schemeClr val="bg1"/>
                </a:solidFill>
              </a:rPr>
              <a:t>（质检总局令第</a:t>
            </a:r>
            <a:r>
              <a:rPr lang="en-US" altLang="zh-CN" sz="1400" dirty="0" smtClean="0">
                <a:solidFill>
                  <a:schemeClr val="bg1"/>
                </a:solidFill>
              </a:rPr>
              <a:t>119</a:t>
            </a:r>
            <a:r>
              <a:rPr lang="zh-CN" altLang="en-US" sz="1400" dirty="0" smtClean="0">
                <a:solidFill>
                  <a:schemeClr val="bg1"/>
                </a:solidFill>
              </a:rPr>
              <a:t>号）第二十条第一款第三项、第六项中“组织机构代码证书及其复印件</a:t>
            </a:r>
            <a:r>
              <a:rPr lang="zh-CN" altLang="en-US" sz="1400" dirty="0" smtClean="0">
                <a:solidFill>
                  <a:schemeClr val="bg1"/>
                </a:solidFill>
              </a:rPr>
              <a:t>”。</a:t>
            </a:r>
            <a:endParaRPr lang="zh-CN" altLang="en-US" sz="1400" dirty="0" smtClean="0">
              <a:solidFill>
                <a:schemeClr val="bg1"/>
              </a:solidFill>
            </a:endParaRPr>
          </a:p>
          <a:p>
            <a:r>
              <a:rPr lang="zh-CN" altLang="en-US" sz="1400" dirty="0" smtClean="0">
                <a:solidFill>
                  <a:schemeClr val="bg1"/>
                </a:solidFill>
              </a:rPr>
              <a:t>七、删除</a:t>
            </a:r>
            <a:r>
              <a:rPr lang="en-US" altLang="zh-CN" sz="1400" dirty="0" smtClean="0">
                <a:solidFill>
                  <a:schemeClr val="bg1"/>
                </a:solidFill>
              </a:rPr>
              <a:t>《</a:t>
            </a:r>
            <a:r>
              <a:rPr lang="zh-CN" altLang="en-US" sz="1400" dirty="0" smtClean="0">
                <a:solidFill>
                  <a:schemeClr val="bg1"/>
                </a:solidFill>
              </a:rPr>
              <a:t>进出口饲料和饲料添加剂检验检疫监督管理办法</a:t>
            </a:r>
            <a:r>
              <a:rPr lang="en-US" altLang="zh-CN" sz="1400" dirty="0" smtClean="0">
                <a:solidFill>
                  <a:schemeClr val="bg1"/>
                </a:solidFill>
              </a:rPr>
              <a:t>》</a:t>
            </a:r>
            <a:r>
              <a:rPr lang="zh-CN" altLang="en-US" sz="1400" dirty="0" smtClean="0">
                <a:solidFill>
                  <a:schemeClr val="bg1"/>
                </a:solidFill>
              </a:rPr>
              <a:t>（质检总局令第</a:t>
            </a:r>
            <a:r>
              <a:rPr lang="en-US" altLang="zh-CN" sz="1400" dirty="0" smtClean="0">
                <a:solidFill>
                  <a:schemeClr val="bg1"/>
                </a:solidFill>
              </a:rPr>
              <a:t>118</a:t>
            </a:r>
            <a:r>
              <a:rPr lang="zh-CN" altLang="en-US" sz="1400" dirty="0" smtClean="0">
                <a:solidFill>
                  <a:schemeClr val="bg1"/>
                </a:solidFill>
              </a:rPr>
              <a:t>号）第三十二条第一款第三项中“组织机构代码证（复印件</a:t>
            </a:r>
            <a:r>
              <a:rPr lang="zh-CN" altLang="en-US" sz="1400" dirty="0" smtClean="0">
                <a:solidFill>
                  <a:schemeClr val="bg1"/>
                </a:solidFill>
              </a:rPr>
              <a:t>）”。</a:t>
            </a:r>
            <a:endParaRPr lang="zh-CN" altLang="en-US" sz="1400" dirty="0" smtClean="0">
              <a:solidFill>
                <a:schemeClr val="bg1"/>
              </a:solidFill>
            </a:endParaRPr>
          </a:p>
          <a:p>
            <a:r>
              <a:rPr lang="zh-CN" altLang="en-US" sz="1400" dirty="0" smtClean="0">
                <a:solidFill>
                  <a:schemeClr val="bg1"/>
                </a:solidFill>
              </a:rPr>
              <a:t>八、删除</a:t>
            </a:r>
            <a:r>
              <a:rPr lang="en-US" altLang="zh-CN" sz="1400" dirty="0" smtClean="0">
                <a:solidFill>
                  <a:schemeClr val="bg1"/>
                </a:solidFill>
              </a:rPr>
              <a:t>《</a:t>
            </a:r>
            <a:r>
              <a:rPr lang="zh-CN" altLang="en-US" sz="1400" dirty="0" smtClean="0">
                <a:solidFill>
                  <a:schemeClr val="bg1"/>
                </a:solidFill>
              </a:rPr>
              <a:t>中华人民共和国非优惠原产地证书签证管理办法</a:t>
            </a:r>
            <a:r>
              <a:rPr lang="en-US" altLang="zh-CN" sz="1400" dirty="0" smtClean="0">
                <a:solidFill>
                  <a:schemeClr val="bg1"/>
                </a:solidFill>
              </a:rPr>
              <a:t>》</a:t>
            </a:r>
            <a:r>
              <a:rPr lang="zh-CN" altLang="en-US" sz="1400" dirty="0" smtClean="0">
                <a:solidFill>
                  <a:schemeClr val="bg1"/>
                </a:solidFill>
              </a:rPr>
              <a:t>（质检总局令第</a:t>
            </a:r>
            <a:r>
              <a:rPr lang="en-US" altLang="zh-CN" sz="1400" dirty="0" smtClean="0">
                <a:solidFill>
                  <a:schemeClr val="bg1"/>
                </a:solidFill>
              </a:rPr>
              <a:t>114</a:t>
            </a:r>
            <a:r>
              <a:rPr lang="zh-CN" altLang="en-US" sz="1400" dirty="0" smtClean="0">
                <a:solidFill>
                  <a:schemeClr val="bg1"/>
                </a:solidFill>
              </a:rPr>
              <a:t>号）第七条第一款第四项中“</a:t>
            </a:r>
            <a:r>
              <a:rPr lang="en-US" altLang="zh-CN" sz="1400" dirty="0" smtClean="0">
                <a:solidFill>
                  <a:schemeClr val="bg1"/>
                </a:solidFill>
              </a:rPr>
              <a:t>《</a:t>
            </a:r>
            <a:r>
              <a:rPr lang="zh-CN" altLang="en-US" sz="1400" dirty="0" smtClean="0">
                <a:solidFill>
                  <a:schemeClr val="bg1"/>
                </a:solidFill>
              </a:rPr>
              <a:t>组织机构代码证</a:t>
            </a:r>
            <a:r>
              <a:rPr lang="en-US" altLang="zh-CN" sz="1400" dirty="0" smtClean="0">
                <a:solidFill>
                  <a:schemeClr val="bg1"/>
                </a:solidFill>
              </a:rPr>
              <a:t>》</a:t>
            </a:r>
            <a:r>
              <a:rPr lang="zh-CN" altLang="en-US" sz="1400" dirty="0" smtClean="0">
                <a:solidFill>
                  <a:schemeClr val="bg1"/>
                </a:solidFill>
              </a:rPr>
              <a:t>有效复印件并同时交验原件</a:t>
            </a:r>
            <a:r>
              <a:rPr lang="zh-CN" altLang="en-US" sz="1400" dirty="0" smtClean="0">
                <a:solidFill>
                  <a:schemeClr val="bg1"/>
                </a:solidFill>
              </a:rPr>
              <a:t>”。</a:t>
            </a:r>
            <a:endParaRPr lang="zh-CN" altLang="en-US" sz="1400" dirty="0" smtClean="0">
              <a:solidFill>
                <a:schemeClr val="bg1"/>
              </a:solidFill>
            </a:endParaRPr>
          </a:p>
          <a:p>
            <a:r>
              <a:rPr lang="zh-CN" altLang="en-US" sz="1400" dirty="0" smtClean="0">
                <a:solidFill>
                  <a:schemeClr val="bg1"/>
                </a:solidFill>
              </a:rPr>
              <a:t>九、删除</a:t>
            </a:r>
            <a:r>
              <a:rPr lang="en-US" altLang="zh-CN" sz="1400" dirty="0" smtClean="0">
                <a:solidFill>
                  <a:schemeClr val="bg1"/>
                </a:solidFill>
              </a:rPr>
              <a:t>《</a:t>
            </a:r>
            <a:r>
              <a:rPr lang="zh-CN" altLang="en-US" sz="1400" dirty="0" smtClean="0">
                <a:solidFill>
                  <a:schemeClr val="bg1"/>
                </a:solidFill>
              </a:rPr>
              <a:t>产品防伪监督管理办法</a:t>
            </a:r>
            <a:r>
              <a:rPr lang="en-US" altLang="zh-CN" sz="1400" dirty="0" smtClean="0">
                <a:solidFill>
                  <a:schemeClr val="bg1"/>
                </a:solidFill>
              </a:rPr>
              <a:t>》</a:t>
            </a:r>
            <a:r>
              <a:rPr lang="zh-CN" altLang="en-US" sz="1400" dirty="0" smtClean="0">
                <a:solidFill>
                  <a:schemeClr val="bg1"/>
                </a:solidFill>
              </a:rPr>
              <a:t>（质检总局令第</a:t>
            </a:r>
            <a:r>
              <a:rPr lang="en-US" altLang="zh-CN" sz="1400" dirty="0" smtClean="0">
                <a:solidFill>
                  <a:schemeClr val="bg1"/>
                </a:solidFill>
              </a:rPr>
              <a:t>27</a:t>
            </a:r>
            <a:r>
              <a:rPr lang="zh-CN" altLang="en-US" sz="1400" dirty="0" smtClean="0">
                <a:solidFill>
                  <a:schemeClr val="bg1"/>
                </a:solidFill>
              </a:rPr>
              <a:t>号）第十条第一款第二项中“及组织机构代码证书”。</a:t>
            </a:r>
            <a:endParaRPr lang="zh-CN" altLang="en-US" sz="1400" dirty="0">
              <a:solidFill>
                <a:schemeClr val="bg1"/>
              </a:solidFill>
            </a:endParaRP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TextBox 2"/>
          <p:cNvSpPr txBox="1"/>
          <p:nvPr/>
        </p:nvSpPr>
        <p:spPr>
          <a:xfrm>
            <a:off x="3663043" y="2405742"/>
            <a:ext cx="4996542" cy="1323439"/>
          </a:xfrm>
          <a:prstGeom prst="rect">
            <a:avLst/>
          </a:prstGeom>
          <a:noFill/>
        </p:spPr>
        <p:txBody>
          <a:bodyPr wrap="square" rtlCol="0">
            <a:spAutoFit/>
          </a:bodyPr>
          <a:lstStyle/>
          <a:p>
            <a:r>
              <a:rPr lang="en-US" altLang="zh-CN" sz="8000" dirty="0" smtClean="0">
                <a:solidFill>
                  <a:schemeClr val="accent4"/>
                </a:solidFill>
              </a:rPr>
              <a:t>Thank you!</a:t>
            </a:r>
            <a:endParaRPr lang="zh-CN" altLang="en-US" sz="8000" dirty="0">
              <a:solidFill>
                <a:schemeClr val="accent4"/>
              </a:solidFill>
            </a:endParaRPr>
          </a:p>
        </p:txBody>
      </p:sp>
      <p:sp>
        <p:nvSpPr>
          <p:cNvPr id="5" name="半闭框 4"/>
          <p:cNvSpPr/>
          <p:nvPr/>
        </p:nvSpPr>
        <p:spPr>
          <a:xfrm>
            <a:off x="2950028" y="2188027"/>
            <a:ext cx="631369" cy="653141"/>
          </a:xfrm>
          <a:prstGeom prst="halfFrame">
            <a:avLst>
              <a:gd name="adj1" fmla="val 19072"/>
              <a:gd name="adj2" fmla="val 22624"/>
            </a:avLst>
          </a:prstGeom>
          <a:solidFill>
            <a:schemeClr val="bg1">
              <a:lumMod val="75000"/>
            </a:schemeClr>
          </a:solidFill>
          <a:ln w="3175"/>
          <a:effectLst>
            <a:glow rad="101600">
              <a:schemeClr val="accent3">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7" name="直接连接符 6"/>
          <p:cNvCxnSpPr/>
          <p:nvPr/>
        </p:nvCxnSpPr>
        <p:spPr>
          <a:xfrm flipV="1">
            <a:off x="2808515" y="4397829"/>
            <a:ext cx="6574971" cy="2"/>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10765972" y="6106886"/>
            <a:ext cx="1186541" cy="400110"/>
          </a:xfrm>
          <a:prstGeom prst="rect">
            <a:avLst/>
          </a:prstGeom>
          <a:noFill/>
        </p:spPr>
        <p:txBody>
          <a:bodyPr wrap="square" rtlCol="0">
            <a:spAutoFit/>
          </a:bodyPr>
          <a:lstStyle/>
          <a:p>
            <a:r>
              <a:rPr lang="en-US" altLang="zh-CN" sz="2000" b="1" dirty="0" smtClean="0">
                <a:solidFill>
                  <a:schemeClr val="accent4"/>
                </a:solidFill>
              </a:rPr>
              <a:t>By:Jan</a:t>
            </a:r>
            <a:endParaRPr lang="zh-CN" altLang="en-US" sz="2000" b="1" dirty="0">
              <a:solidFill>
                <a:schemeClr val="accent4"/>
              </a:solidFill>
            </a:endParaRPr>
          </a:p>
        </p:txBody>
      </p:sp>
      <p:sp>
        <p:nvSpPr>
          <p:cNvPr id="9" name="半闭框 8"/>
          <p:cNvSpPr/>
          <p:nvPr/>
        </p:nvSpPr>
        <p:spPr>
          <a:xfrm rot="10800000">
            <a:off x="8479969" y="3320142"/>
            <a:ext cx="631369" cy="653141"/>
          </a:xfrm>
          <a:prstGeom prst="halfFrame">
            <a:avLst>
              <a:gd name="adj1" fmla="val 20796"/>
              <a:gd name="adj2" fmla="val 22624"/>
            </a:avLst>
          </a:prstGeom>
          <a:solidFill>
            <a:schemeClr val="bg1">
              <a:lumMod val="75000"/>
            </a:schemeClr>
          </a:solidFill>
          <a:ln w="3175"/>
          <a:effectLst>
            <a:glow rad="101600">
              <a:schemeClr val="accent3">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TextBox 19"/>
          <p:cNvSpPr txBox="1"/>
          <p:nvPr/>
        </p:nvSpPr>
        <p:spPr>
          <a:xfrm>
            <a:off x="4348843" y="4550228"/>
            <a:ext cx="3494314" cy="338554"/>
          </a:xfrm>
          <a:prstGeom prst="rect">
            <a:avLst/>
          </a:prstGeom>
          <a:noFill/>
          <a:ln>
            <a:solidFill>
              <a:schemeClr val="accent4"/>
            </a:solidFill>
            <a:prstDash val="sysDot"/>
          </a:ln>
        </p:spPr>
        <p:txBody>
          <a:bodyPr wrap="square" rtlCol="0">
            <a:spAutoFit/>
          </a:bodyPr>
          <a:lstStyle/>
          <a:p>
            <a:r>
              <a:rPr lang="zh-CN" altLang="en-US" sz="1600" b="1" dirty="0" smtClean="0">
                <a:solidFill>
                  <a:schemeClr val="bg1"/>
                </a:solidFill>
              </a:rPr>
              <a:t>苏州德意道通企业管理咨询有限公司</a:t>
            </a:r>
            <a:endParaRPr lang="zh-CN" altLang="en-US" sz="1600" b="1" dirty="0">
              <a:solidFill>
                <a:schemeClr val="bg1"/>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矩形 2"/>
          <p:cNvSpPr/>
          <p:nvPr/>
        </p:nvSpPr>
        <p:spPr>
          <a:xfrm>
            <a:off x="1774371" y="1155290"/>
            <a:ext cx="8948058" cy="4832092"/>
          </a:xfrm>
          <a:prstGeom prst="rect">
            <a:avLst/>
          </a:prstGeom>
        </p:spPr>
        <p:txBody>
          <a:bodyPr wrap="square">
            <a:spAutoFit/>
          </a:bodyPr>
          <a:lstStyle/>
          <a:p>
            <a:pPr>
              <a:lnSpc>
                <a:spcPct val="150000"/>
              </a:lnSpc>
            </a:pPr>
            <a:r>
              <a:rPr lang="zh-CN" altLang="en-US" sz="1400" dirty="0" smtClean="0">
                <a:solidFill>
                  <a:schemeClr val="bg1"/>
                </a:solidFill>
              </a:rPr>
              <a:t>         </a:t>
            </a:r>
            <a:r>
              <a:rPr lang="zh-CN" altLang="en-US" sz="1400" b="1" dirty="0" smtClean="0">
                <a:solidFill>
                  <a:schemeClr val="accent4"/>
                </a:solidFill>
              </a:rPr>
              <a:t>五、有关进口统一版系统的企业用户操作手册、客户端软件使用手册、企业对接报文标准等附件文档，如有变更将通过中国电子口岸门户公告栏及时发布。</a:t>
            </a:r>
          </a:p>
          <a:p>
            <a:pPr>
              <a:lnSpc>
                <a:spcPct val="150000"/>
              </a:lnSpc>
            </a:pPr>
            <a:r>
              <a:rPr lang="zh-CN" altLang="en-US" sz="1400" dirty="0" smtClean="0">
                <a:solidFill>
                  <a:schemeClr val="bg1"/>
                </a:solidFill>
              </a:rPr>
              <a:t>　　以上事宜可咨询海关服务热线：</a:t>
            </a:r>
            <a:r>
              <a:rPr lang="en-US" altLang="zh-CN" sz="1400" dirty="0" smtClean="0">
                <a:solidFill>
                  <a:schemeClr val="bg1"/>
                </a:solidFill>
              </a:rPr>
              <a:t>12360</a:t>
            </a:r>
            <a:r>
              <a:rPr lang="zh-CN" altLang="en-US" sz="1400" dirty="0" smtClean="0">
                <a:solidFill>
                  <a:schemeClr val="bg1"/>
                </a:solidFill>
              </a:rPr>
              <a:t>。</a:t>
            </a:r>
          </a:p>
          <a:p>
            <a:pPr>
              <a:lnSpc>
                <a:spcPct val="150000"/>
              </a:lnSpc>
            </a:pPr>
            <a:r>
              <a:rPr lang="zh-CN" altLang="en-US" sz="1400" dirty="0" smtClean="0">
                <a:solidFill>
                  <a:schemeClr val="bg1"/>
                </a:solidFill>
              </a:rPr>
              <a:t>　　本公告内容自公布之日起执行。</a:t>
            </a:r>
          </a:p>
          <a:p>
            <a:pPr>
              <a:lnSpc>
                <a:spcPct val="150000"/>
              </a:lnSpc>
            </a:pPr>
            <a:r>
              <a:rPr lang="zh-CN" altLang="en-US" sz="1400" dirty="0" smtClean="0">
                <a:solidFill>
                  <a:schemeClr val="bg1"/>
                </a:solidFill>
              </a:rPr>
              <a:t>　　特此公告。</a:t>
            </a:r>
            <a:endParaRPr lang="en-US" altLang="zh-CN" sz="1400" dirty="0" smtClean="0">
              <a:solidFill>
                <a:schemeClr val="bg1"/>
              </a:solidFill>
            </a:endParaRPr>
          </a:p>
          <a:p>
            <a:pPr>
              <a:lnSpc>
                <a:spcPct val="150000"/>
              </a:lnSpc>
            </a:pPr>
            <a:endParaRPr lang="zh-CN" altLang="en-US" sz="1400" dirty="0" smtClean="0">
              <a:solidFill>
                <a:schemeClr val="bg1"/>
              </a:solidFill>
            </a:endParaRPr>
          </a:p>
          <a:p>
            <a:endParaRPr lang="zh-CN" altLang="en-US" sz="1400" dirty="0" smtClean="0">
              <a:solidFill>
                <a:schemeClr val="bg1"/>
              </a:solidFill>
            </a:endParaRPr>
          </a:p>
          <a:p>
            <a:r>
              <a:rPr lang="zh-CN" altLang="en-US" sz="1400" dirty="0" smtClean="0">
                <a:solidFill>
                  <a:schemeClr val="bg1"/>
                </a:solidFill>
              </a:rPr>
              <a:t>       </a:t>
            </a:r>
            <a:r>
              <a:rPr lang="zh-CN" altLang="en-US" sz="1400" dirty="0" smtClean="0">
                <a:solidFill>
                  <a:schemeClr val="bg1"/>
                </a:solidFill>
                <a:hlinkClick r:id="rId3" action="ppaction://hlinkfile"/>
              </a:rPr>
              <a:t>附件：</a:t>
            </a:r>
            <a:r>
              <a:rPr lang="en-US" altLang="zh-CN" sz="1400" dirty="0" smtClean="0">
                <a:solidFill>
                  <a:schemeClr val="bg1"/>
                </a:solidFill>
                <a:hlinkClick r:id="rId3" action="ppaction://hlinkfile"/>
              </a:rPr>
              <a:t>1.</a:t>
            </a:r>
            <a:r>
              <a:rPr lang="zh-CN" altLang="en-US" sz="1400" dirty="0" smtClean="0">
                <a:solidFill>
                  <a:schemeClr val="bg1"/>
                </a:solidFill>
                <a:hlinkClick r:id="rId3" action="ppaction://hlinkfile"/>
              </a:rPr>
              <a:t>跨境电子商务进口统一版信息化系统客户端软件使用手册</a:t>
            </a:r>
            <a:r>
              <a:rPr lang="en-US" altLang="zh-CN" sz="1400" dirty="0" smtClean="0">
                <a:solidFill>
                  <a:schemeClr val="bg1"/>
                </a:solidFill>
                <a:hlinkClick r:id="rId3" action="ppaction://hlinkfile"/>
              </a:rPr>
              <a:t>.doc</a:t>
            </a:r>
            <a:r>
              <a:rPr lang="zh-CN" altLang="en-US" sz="1400" dirty="0" smtClean="0">
                <a:solidFill>
                  <a:schemeClr val="bg1"/>
                </a:solidFill>
              </a:rPr>
              <a:t>　　</a:t>
            </a:r>
          </a:p>
          <a:p>
            <a:endParaRPr lang="zh-CN" altLang="en-US" sz="1400" dirty="0" smtClean="0">
              <a:solidFill>
                <a:schemeClr val="bg1"/>
              </a:solidFill>
            </a:endParaRPr>
          </a:p>
          <a:p>
            <a:r>
              <a:rPr lang="zh-CN" altLang="en-US" sz="1400" dirty="0" smtClean="0">
                <a:solidFill>
                  <a:schemeClr val="bg1"/>
                </a:solidFill>
              </a:rPr>
              <a:t>                   </a:t>
            </a:r>
            <a:r>
              <a:rPr lang="zh-CN" altLang="en-US" sz="1400" dirty="0" smtClean="0">
                <a:solidFill>
                  <a:schemeClr val="bg1"/>
                </a:solidFill>
                <a:hlinkClick r:id="rId4" action="ppaction://hlinkfile"/>
              </a:rPr>
              <a:t> </a:t>
            </a:r>
            <a:r>
              <a:rPr lang="en-US" altLang="zh-CN" sz="1400" dirty="0" smtClean="0">
                <a:solidFill>
                  <a:schemeClr val="bg1"/>
                </a:solidFill>
                <a:hlinkClick r:id="rId4" action="ppaction://hlinkfile"/>
              </a:rPr>
              <a:t>2.</a:t>
            </a:r>
            <a:r>
              <a:rPr lang="zh-CN" altLang="en-US" sz="1400" dirty="0" smtClean="0">
                <a:solidFill>
                  <a:schemeClr val="bg1"/>
                </a:solidFill>
                <a:hlinkClick r:id="rId4" action="ppaction://hlinkfile"/>
              </a:rPr>
              <a:t>跨境电子商务进口统一版信息化系统企业用户操作手册</a:t>
            </a:r>
            <a:r>
              <a:rPr lang="en-US" altLang="zh-CN" sz="1400" dirty="0" smtClean="0">
                <a:solidFill>
                  <a:schemeClr val="bg1"/>
                </a:solidFill>
                <a:hlinkClick r:id="rId4" action="ppaction://hlinkfile"/>
              </a:rPr>
              <a:t>.doc</a:t>
            </a:r>
            <a:endParaRPr lang="en-US" altLang="zh-CN" sz="1400" dirty="0" smtClean="0">
              <a:solidFill>
                <a:schemeClr val="bg1"/>
              </a:solidFill>
            </a:endParaRPr>
          </a:p>
          <a:p>
            <a:endParaRPr lang="en-US" altLang="zh-CN" sz="1400" dirty="0" smtClean="0">
              <a:solidFill>
                <a:schemeClr val="bg1"/>
              </a:solidFill>
            </a:endParaRPr>
          </a:p>
          <a:p>
            <a:r>
              <a:rPr lang="en-US" altLang="zh-CN" sz="1400" dirty="0" smtClean="0">
                <a:solidFill>
                  <a:schemeClr val="bg1"/>
                </a:solidFill>
              </a:rPr>
              <a:t>                   </a:t>
            </a:r>
            <a:r>
              <a:rPr lang="en-US" altLang="zh-CN" sz="1400" dirty="0" smtClean="0">
                <a:solidFill>
                  <a:schemeClr val="bg1"/>
                </a:solidFill>
                <a:hlinkClick r:id="rId5" action="ppaction://hlinkfile"/>
              </a:rPr>
              <a:t> 3.</a:t>
            </a:r>
            <a:r>
              <a:rPr lang="zh-CN" altLang="en-US" sz="1400" dirty="0" smtClean="0">
                <a:solidFill>
                  <a:schemeClr val="bg1"/>
                </a:solidFill>
                <a:hlinkClick r:id="rId5" action="ppaction://hlinkfile"/>
              </a:rPr>
              <a:t>跨境电子商务进口统一版信息化系统企业对接报文规范（试行）</a:t>
            </a:r>
            <a:r>
              <a:rPr lang="en-US" altLang="zh-CN" sz="1400" dirty="0" smtClean="0">
                <a:solidFill>
                  <a:schemeClr val="bg1"/>
                </a:solidFill>
                <a:hlinkClick r:id="rId5" action="ppaction://hlinkfile"/>
              </a:rPr>
              <a:t>.rar                  </a:t>
            </a:r>
            <a:endParaRPr lang="en-US" altLang="zh-CN" sz="1400" dirty="0" smtClean="0">
              <a:solidFill>
                <a:schemeClr val="bg1"/>
              </a:solidFill>
            </a:endParaRPr>
          </a:p>
          <a:p>
            <a:endParaRPr lang="en-US" altLang="zh-CN" sz="1400" dirty="0" smtClean="0">
              <a:solidFill>
                <a:schemeClr val="bg1"/>
              </a:solidFill>
            </a:endParaRPr>
          </a:p>
          <a:p>
            <a:r>
              <a:rPr lang="en-US" altLang="zh-CN" sz="1400" dirty="0" smtClean="0">
                <a:solidFill>
                  <a:schemeClr val="bg1"/>
                </a:solidFill>
              </a:rPr>
              <a:t>                    </a:t>
            </a:r>
            <a:r>
              <a:rPr lang="en-US" altLang="zh-CN" sz="1400" dirty="0" smtClean="0">
                <a:solidFill>
                  <a:schemeClr val="bg1"/>
                </a:solidFill>
                <a:hlinkClick r:id="rId6" action="ppaction://hlinkfile"/>
              </a:rPr>
              <a:t>4.</a:t>
            </a:r>
            <a:r>
              <a:rPr lang="zh-CN" altLang="en-US" sz="1400" dirty="0" smtClean="0">
                <a:solidFill>
                  <a:schemeClr val="bg1"/>
                </a:solidFill>
                <a:hlinkClick r:id="rId6" action="ppaction://hlinkfile"/>
              </a:rPr>
              <a:t>跨境电子商务进口统一版信息化系统密码产品选型和使用指南</a:t>
            </a:r>
            <a:r>
              <a:rPr lang="en-US" altLang="zh-CN" sz="1400" dirty="0" smtClean="0">
                <a:solidFill>
                  <a:schemeClr val="bg1"/>
                </a:solidFill>
                <a:hlinkClick r:id="rId6" action="ppaction://hlinkfile"/>
              </a:rPr>
              <a:t>.rar</a:t>
            </a:r>
            <a:endParaRPr lang="en-US" altLang="zh-CN" sz="1400" dirty="0" smtClean="0">
              <a:solidFill>
                <a:schemeClr val="bg1"/>
              </a:solidFill>
            </a:endParaRPr>
          </a:p>
          <a:p>
            <a:r>
              <a:rPr lang="en-US" altLang="zh-CN" sz="1400" dirty="0" smtClean="0">
                <a:solidFill>
                  <a:schemeClr val="bg1"/>
                </a:solidFill>
              </a:rPr>
              <a:t>                  </a:t>
            </a:r>
          </a:p>
          <a:p>
            <a:endParaRPr lang="en-US" altLang="zh-CN" sz="1400" dirty="0" smtClean="0">
              <a:solidFill>
                <a:schemeClr val="bg1"/>
              </a:solidFill>
            </a:endParaRPr>
          </a:p>
          <a:p>
            <a:endParaRPr lang="en-US" altLang="zh-CN" sz="1400" dirty="0" smtClean="0">
              <a:solidFill>
                <a:schemeClr val="bg1"/>
              </a:solidFill>
            </a:endParaRPr>
          </a:p>
          <a:p>
            <a:pPr algn="r"/>
            <a:r>
              <a:rPr lang="zh-CN" altLang="en-US" sz="1400" dirty="0" smtClean="0">
                <a:solidFill>
                  <a:schemeClr val="bg1"/>
                </a:solidFill>
              </a:rPr>
              <a:t>海关总署</a:t>
            </a:r>
          </a:p>
          <a:p>
            <a:pPr algn="r"/>
            <a:r>
              <a:rPr lang="zh-CN" altLang="en-US" sz="1400" dirty="0" smtClean="0">
                <a:solidFill>
                  <a:schemeClr val="bg1"/>
                </a:solidFill>
              </a:rPr>
              <a:t>　　</a:t>
            </a:r>
            <a:r>
              <a:rPr lang="en-US" altLang="zh-CN" sz="1400" dirty="0" smtClean="0">
                <a:solidFill>
                  <a:schemeClr val="bg1"/>
                </a:solidFill>
              </a:rPr>
              <a:t>2016</a:t>
            </a:r>
            <a:r>
              <a:rPr lang="zh-CN" altLang="en-US" sz="1400" dirty="0" smtClean="0">
                <a:solidFill>
                  <a:schemeClr val="bg1"/>
                </a:solidFill>
              </a:rPr>
              <a:t>年</a:t>
            </a:r>
            <a:r>
              <a:rPr lang="en-US" altLang="zh-CN" sz="1400" dirty="0" smtClean="0">
                <a:solidFill>
                  <a:schemeClr val="bg1"/>
                </a:solidFill>
              </a:rPr>
              <a:t>10</a:t>
            </a:r>
            <a:r>
              <a:rPr lang="zh-CN" altLang="en-US" sz="1400" dirty="0" smtClean="0">
                <a:solidFill>
                  <a:schemeClr val="bg1"/>
                </a:solidFill>
              </a:rPr>
              <a:t>月</a:t>
            </a:r>
            <a:r>
              <a:rPr lang="en-US" altLang="zh-CN" sz="1400" dirty="0" smtClean="0">
                <a:solidFill>
                  <a:schemeClr val="bg1"/>
                </a:solidFill>
              </a:rPr>
              <a:t>12</a:t>
            </a:r>
            <a:r>
              <a:rPr lang="zh-CN" altLang="en-US" sz="1400" dirty="0" smtClean="0">
                <a:solidFill>
                  <a:schemeClr val="bg1"/>
                </a:solidFill>
              </a:rPr>
              <a:t>日</a:t>
            </a:r>
            <a:endParaRPr lang="zh-CN" altLang="en-US" sz="1400" dirty="0">
              <a:solidFill>
                <a:schemeClr val="bg1"/>
              </a:solidFill>
            </a:endParaRP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H_CONTENTSID" val="356"/>
  <p:tag name="MH_SECTIONID" val="357,358,"/>
</p:tagLst>
</file>

<file path=ppt/tags/tag10.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NUMBER"/>
  <p:tag name="ID" val="547134"/>
  <p:tag name="MH_ORDER" val="1"/>
</p:tagLst>
</file>

<file path=ppt/tags/tag11.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ENTRY"/>
  <p:tag name="ID" val="547134"/>
  <p:tag name="MH_ORDER" val="1"/>
</p:tagLst>
</file>

<file path=ppt/tags/tag12.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OTHERS"/>
  <p:tag name="ID" val="547134"/>
</p:tagLst>
</file>

<file path=ppt/tags/tag13.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NUMBER"/>
  <p:tag name="ID" val="547134"/>
  <p:tag name="MH_ORDER" val="2"/>
</p:tagLst>
</file>

<file path=ppt/tags/tag14.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ENTRY"/>
  <p:tag name="ID" val="547134"/>
  <p:tag name="MH_ORDER" val="2"/>
</p:tagLst>
</file>

<file path=ppt/tags/tag2.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OTHERS"/>
  <p:tag name="ID" val="547134"/>
</p:tagLst>
</file>

<file path=ppt/tags/tag3.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OTHERS"/>
  <p:tag name="ID" val="547134"/>
</p:tagLst>
</file>

<file path=ppt/tags/tag4.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NUMBER"/>
  <p:tag name="ID" val="547134"/>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ENTRY"/>
  <p:tag name="ID" val="547134"/>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OTHERS"/>
  <p:tag name="ID" val="547134"/>
</p:tagLst>
</file>

<file path=ppt/tags/tag7.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NUMBER"/>
  <p:tag name="ID" val="547134"/>
  <p:tag name="MH_ORDER" val="2"/>
</p:tagLst>
</file>

<file path=ppt/tags/tag8.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ENTRY"/>
  <p:tag name="ID" val="547134"/>
  <p:tag name="MH_ORDER" val="2"/>
</p:tagLst>
</file>

<file path=ppt/tags/tag9.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OTHERS"/>
  <p:tag name="ID" val="54713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24917</TotalTime>
  <Words>4887</Words>
  <Application>Microsoft Office PowerPoint</Application>
  <PresentationFormat>自定义</PresentationFormat>
  <Paragraphs>383</Paragraphs>
  <Slides>81</Slides>
  <Notes>0</Notes>
  <HiddenSlides>0</HiddenSlides>
  <MMClips>0</MMClips>
  <ScaleCrop>false</ScaleCrop>
  <HeadingPairs>
    <vt:vector size="4" baseType="variant">
      <vt:variant>
        <vt:lpstr>主题</vt:lpstr>
      </vt:variant>
      <vt:variant>
        <vt:i4>2</vt:i4>
      </vt:variant>
      <vt:variant>
        <vt:lpstr>幻灯片标题</vt:lpstr>
      </vt:variant>
      <vt:variant>
        <vt:i4>81</vt:i4>
      </vt:variant>
    </vt:vector>
  </HeadingPairs>
  <TitlesOfParts>
    <vt:vector size="83" baseType="lpstr">
      <vt:lpstr>Office 主题</vt:lpstr>
      <vt:lpstr>自定义设计方案</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123</dc:creator>
  <cp:lastModifiedBy>Administrator</cp:lastModifiedBy>
  <cp:revision>1752</cp:revision>
  <dcterms:created xsi:type="dcterms:W3CDTF">2014-11-18T07:27:48Z</dcterms:created>
  <dcterms:modified xsi:type="dcterms:W3CDTF">2016-11-14T02:37:53Z</dcterms:modified>
</cp:coreProperties>
</file>