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54"/>
  </p:notesMasterIdLst>
  <p:handoutMasterIdLst>
    <p:handoutMasterId r:id="rId55"/>
  </p:handoutMasterIdLst>
  <p:sldIdLst>
    <p:sldId id="348" r:id="rId3"/>
    <p:sldId id="354" r:id="rId4"/>
    <p:sldId id="355" r:id="rId5"/>
    <p:sldId id="268" r:id="rId6"/>
    <p:sldId id="429" r:id="rId7"/>
    <p:sldId id="430" r:id="rId8"/>
    <p:sldId id="368" r:id="rId9"/>
    <p:sldId id="369" r:id="rId10"/>
    <p:sldId id="370" r:id="rId11"/>
    <p:sldId id="371" r:id="rId12"/>
    <p:sldId id="372" r:id="rId13"/>
    <p:sldId id="334" r:id="rId14"/>
    <p:sldId id="373" r:id="rId15"/>
    <p:sldId id="376" r:id="rId16"/>
    <p:sldId id="374" r:id="rId17"/>
    <p:sldId id="431" r:id="rId18"/>
    <p:sldId id="432" r:id="rId19"/>
    <p:sldId id="378" r:id="rId20"/>
    <p:sldId id="375" r:id="rId21"/>
    <p:sldId id="379" r:id="rId22"/>
    <p:sldId id="380" r:id="rId23"/>
    <p:sldId id="387" r:id="rId24"/>
    <p:sldId id="388" r:id="rId25"/>
    <p:sldId id="389" r:id="rId26"/>
    <p:sldId id="390" r:id="rId27"/>
    <p:sldId id="391" r:id="rId28"/>
    <p:sldId id="392" r:id="rId29"/>
    <p:sldId id="393" r:id="rId30"/>
    <p:sldId id="395" r:id="rId31"/>
    <p:sldId id="394" r:id="rId32"/>
    <p:sldId id="401" r:id="rId33"/>
    <p:sldId id="400" r:id="rId34"/>
    <p:sldId id="399" r:id="rId35"/>
    <p:sldId id="396" r:id="rId36"/>
    <p:sldId id="397" r:id="rId37"/>
    <p:sldId id="402" r:id="rId38"/>
    <p:sldId id="313" r:id="rId39"/>
    <p:sldId id="428" r:id="rId40"/>
    <p:sldId id="434" r:id="rId41"/>
    <p:sldId id="414" r:id="rId42"/>
    <p:sldId id="384" r:id="rId43"/>
    <p:sldId id="415" r:id="rId44"/>
    <p:sldId id="416" r:id="rId45"/>
    <p:sldId id="417" r:id="rId46"/>
    <p:sldId id="418" r:id="rId47"/>
    <p:sldId id="419" r:id="rId48"/>
    <p:sldId id="420" r:id="rId49"/>
    <p:sldId id="435" r:id="rId50"/>
    <p:sldId id="436" r:id="rId51"/>
    <p:sldId id="437" r:id="rId52"/>
    <p:sldId id="421" r:id="rId53"/>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5B704"/>
    <a:srgbClr val="282728"/>
    <a:srgbClr val="886B02"/>
    <a:srgbClr val="C89E04"/>
    <a:srgbClr val="62A0CA"/>
    <a:srgbClr val="FF7182"/>
    <a:srgbClr val="FFB0BA"/>
    <a:srgbClr val="A3C7E0"/>
    <a:srgbClr val="F2001D"/>
    <a:srgbClr val="FF859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01" autoAdjust="0"/>
    <p:restoredTop sz="94660"/>
  </p:normalViewPr>
  <p:slideViewPr>
    <p:cSldViewPr snapToGrid="0">
      <p:cViewPr varScale="1">
        <p:scale>
          <a:sx n="74" d="100"/>
          <a:sy n="74" d="100"/>
        </p:scale>
        <p:origin x="-90" y="-366"/>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2016/11/16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p14="http://schemas.microsoft.com/office/powerpoint/2010/main" xmlns=""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2016/11/16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p14="http://schemas.microsoft.com/office/powerpoint/2010/main" xmlns=""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462104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2016/11/16</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p14="http://schemas.microsoft.com/office/powerpoint/2010/main" xmlns=""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2016/11/16</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p14="http://schemas.microsoft.com/office/powerpoint/2010/main" xmlns="" val="270345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12.png"/>
          <p:cNvPicPr>
            <a:picLocks noChangeAspect="1"/>
          </p:cNvPicPr>
          <p:nvPr userDrawn="1"/>
        </p:nvPicPr>
        <p:blipFill>
          <a:blip r:embed="rId10" cstate="print"/>
          <a:stretch>
            <a:fillRect/>
          </a:stretch>
        </p:blipFill>
        <p:spPr>
          <a:xfrm>
            <a:off x="443392" y="364050"/>
            <a:ext cx="1973236" cy="500201"/>
          </a:xfrm>
          <a:prstGeom prst="rect">
            <a:avLst/>
          </a:prstGeom>
        </p:spPr>
      </p:pic>
    </p:spTree>
    <p:extLst>
      <p:ext uri="{BB962C8B-B14F-4D97-AF65-F5344CB8AC3E}">
        <p14:creationId xmlns:p14="http://schemas.microsoft.com/office/powerpoint/2010/main" xmlns=""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BF5AF-29BE-4E66-9512-3D395F00FE10}" type="datetimeFigureOut">
              <a:rPr lang="zh-CN" altLang="en-US" smtClean="0"/>
              <a:pPr/>
              <a:t>2016/11/16</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D8254-0DFD-4586-8026-981EDB31486C}" type="slidenum">
              <a:rPr lang="zh-CN" altLang="en-US" smtClean="0"/>
              <a:pPr/>
              <a:t>‹#›</a:t>
            </a:fld>
            <a:endParaRPr lang="zh-CN" altLang="en-US"/>
          </a:p>
        </p:txBody>
      </p:sp>
      <p:pic>
        <p:nvPicPr>
          <p:cNvPr id="7" name="图片 6" descr="图片12.png"/>
          <p:cNvPicPr>
            <a:picLocks noChangeAspect="1"/>
          </p:cNvPicPr>
          <p:nvPr userDrawn="1"/>
        </p:nvPicPr>
        <p:blipFill>
          <a:blip r:embed="rId13" cstate="print"/>
          <a:stretch>
            <a:fillRect/>
          </a:stretch>
        </p:blipFill>
        <p:spPr>
          <a:xfrm>
            <a:off x="236563" y="189878"/>
            <a:ext cx="2016780" cy="511240"/>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20248;&#24800;&#36152;&#26131;&#21327;&#23450;&#30456;&#20851;&#24773;&#20917;&#23545;&#29031;&#34920;.doc"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1.&#37096;&#20998;&#38750;&#20840;&#31246;&#30446;&#20449;&#24687;&#25216;&#26415;&#20135;&#21697;&#28023;&#20851;&#21830;&#21697;&#32534;&#30721;&#35843;&#25972;&#23545;&#29031;&#34920;.xls" TargetMode="External"/><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2.&#37096;&#20998;&#38750;&#20840;&#31246;&#30446;&#20449;&#24687;&#25216;&#26415;&#20135;&#21697;&#12298;&#35268;&#33539;&#30003;&#25253;&#30446;&#24405;&#12299;&#35843;&#25972;&#34920;.xls"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2017&#24180;&#29256;&#12298;&#21327;&#35843;&#21046;&#24230;&#12299;&#20462;&#35746;&#30446;&#24405;.doc" TargetMode="Externa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hyperlink" Target="&#20844;&#21578;55fj.doc" TargetMode="External"/><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20986;&#20837;&#22659;&#26816;&#39564;&#26816;&#30123;&#26426;&#26500;&#23454;&#26045;&#26816;&#39564;&#26816;&#30123;&#30340;&#36827;&#20986;&#22659;&#21830;&#21697;&#30446;&#24405;.xls" TargetMode="Externa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a55fcb02fea35f01c9d397d3d2060f20.jpg"/>
          <p:cNvPicPr>
            <a:picLocks noChangeAspect="1"/>
          </p:cNvPicPr>
          <p:nvPr/>
        </p:nvPicPr>
        <p:blipFill>
          <a:blip r:embed="rId2" cstate="print"/>
          <a:stretch>
            <a:fillRect/>
          </a:stretch>
        </p:blipFill>
        <p:spPr>
          <a:xfrm>
            <a:off x="0" y="0"/>
            <a:ext cx="12192000" cy="6858000"/>
          </a:xfrm>
          <a:prstGeom prst="rect">
            <a:avLst/>
          </a:prstGeom>
        </p:spPr>
      </p:pic>
      <p:pic>
        <p:nvPicPr>
          <p:cNvPr id="10" name="图片 9"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11" name="椭圆 10"/>
          <p:cNvSpPr/>
          <p:nvPr/>
        </p:nvSpPr>
        <p:spPr>
          <a:xfrm>
            <a:off x="4099282" y="1132072"/>
            <a:ext cx="3668944" cy="366893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2" name="椭圆 11"/>
          <p:cNvSpPr/>
          <p:nvPr/>
        </p:nvSpPr>
        <p:spPr>
          <a:xfrm>
            <a:off x="4185828" y="1237182"/>
            <a:ext cx="3458724" cy="345871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3" name="文本框 4"/>
          <p:cNvSpPr txBox="1"/>
          <p:nvPr/>
        </p:nvSpPr>
        <p:spPr>
          <a:xfrm>
            <a:off x="4098742" y="2243107"/>
            <a:ext cx="3650982" cy="1546577"/>
          </a:xfrm>
          <a:prstGeom prst="rect">
            <a:avLst/>
          </a:prstGeom>
          <a:noFill/>
        </p:spPr>
        <p:txBody>
          <a:bodyPr wrap="square" rtlCol="0">
            <a:spAutoFit/>
          </a:bodyPr>
          <a:lstStyle/>
          <a:p>
            <a:pPr algn="ctr"/>
            <a:r>
              <a:rPr lang="en-US" altLang="zh-CN" sz="4725" b="1" dirty="0" smtClean="0">
                <a:solidFill>
                  <a:schemeClr val="bg1"/>
                </a:solidFill>
              </a:rPr>
              <a:t>2016</a:t>
            </a:r>
            <a:r>
              <a:rPr lang="zh-CN" altLang="en-US" sz="4725" b="1" dirty="0" smtClean="0">
                <a:solidFill>
                  <a:schemeClr val="bg1"/>
                </a:solidFill>
              </a:rPr>
              <a:t>年</a:t>
            </a:r>
            <a:r>
              <a:rPr lang="en-US" altLang="zh-CN" sz="4725" b="1" dirty="0" smtClean="0">
                <a:solidFill>
                  <a:schemeClr val="bg1"/>
                </a:solidFill>
              </a:rPr>
              <a:t>9</a:t>
            </a:r>
            <a:r>
              <a:rPr lang="zh-CN" altLang="en-US" sz="4725" b="1" dirty="0" smtClean="0">
                <a:solidFill>
                  <a:schemeClr val="bg1"/>
                </a:solidFill>
              </a:rPr>
              <a:t>月</a:t>
            </a:r>
            <a:endParaRPr lang="en-US" altLang="zh-CN" sz="4725" b="1" dirty="0" smtClean="0">
              <a:solidFill>
                <a:schemeClr val="bg1"/>
              </a:solidFill>
            </a:endParaRPr>
          </a:p>
          <a:p>
            <a:pPr algn="ctr"/>
            <a:r>
              <a:rPr lang="zh-CN" altLang="en-US" sz="4725" b="1" dirty="0" smtClean="0">
                <a:solidFill>
                  <a:schemeClr val="bg1"/>
                </a:solidFill>
              </a:rPr>
              <a:t>进出口月刊</a:t>
            </a:r>
            <a:endParaRPr lang="zh-CN" altLang="en-US" sz="4725" b="1" dirty="0">
              <a:solidFill>
                <a:schemeClr val="bg1"/>
              </a:solidFill>
            </a:endParaRPr>
          </a:p>
        </p:txBody>
      </p:sp>
      <p:cxnSp>
        <p:nvCxnSpPr>
          <p:cNvPr id="14" name="直接连接符 13"/>
          <p:cNvCxnSpPr/>
          <p:nvPr/>
        </p:nvCxnSpPr>
        <p:spPr>
          <a:xfrm flipV="1">
            <a:off x="4764191" y="3657306"/>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09323" y="972300"/>
            <a:ext cx="3376211" cy="10705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078844" y="771402"/>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54483" y="3657306"/>
            <a:ext cx="3303173" cy="15928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106070" y="947056"/>
            <a:ext cx="774412" cy="774410"/>
          </a:xfrm>
          <a:prstGeom prst="ellipse">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r>
              <a:rPr lang="zh-CN" altLang="en-US" sz="1103" dirty="0" smtClean="0"/>
              <a:t>德意道通</a:t>
            </a:r>
            <a:endParaRPr lang="zh-CN" altLang="en-US" sz="1103" dirty="0"/>
          </a:p>
        </p:txBody>
      </p:sp>
      <p:sp>
        <p:nvSpPr>
          <p:cNvPr id="23" name="等腰三角形 22"/>
          <p:cNvSpPr/>
          <p:nvPr/>
        </p:nvSpPr>
        <p:spPr>
          <a:xfrm rot="19141681" flipV="1">
            <a:off x="4390051" y="1195356"/>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4" name="等腰三角形 23"/>
          <p:cNvSpPr/>
          <p:nvPr/>
        </p:nvSpPr>
        <p:spPr>
          <a:xfrm rot="1504876" flipV="1">
            <a:off x="7644641" y="3651436"/>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5" name="等腰三角形 24"/>
          <p:cNvSpPr/>
          <p:nvPr/>
        </p:nvSpPr>
        <p:spPr>
          <a:xfrm rot="14409808" flipV="1">
            <a:off x="4706553" y="4479550"/>
            <a:ext cx="263112" cy="43269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6" name="等腰三角形 25"/>
          <p:cNvSpPr/>
          <p:nvPr/>
        </p:nvSpPr>
        <p:spPr>
          <a:xfrm rot="5400000">
            <a:off x="11247363" y="5782523"/>
            <a:ext cx="607576" cy="52377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7" name="等腰三角形 26"/>
          <p:cNvSpPr/>
          <p:nvPr/>
        </p:nvSpPr>
        <p:spPr>
          <a:xfrm rot="16200000" flipV="1">
            <a:off x="2953125" y="2969727"/>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8" name="等腰三角形 27"/>
          <p:cNvSpPr/>
          <p:nvPr/>
        </p:nvSpPr>
        <p:spPr>
          <a:xfrm rot="1504876" flipV="1">
            <a:off x="7731727" y="1136837"/>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9" name="等腰三角形 28"/>
          <p:cNvSpPr/>
          <p:nvPr/>
        </p:nvSpPr>
        <p:spPr>
          <a:xfrm rot="4243740" flipV="1">
            <a:off x="8394522" y="2477808"/>
            <a:ext cx="378616" cy="61625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30" name="TextBox 29"/>
          <p:cNvSpPr txBox="1"/>
          <p:nvPr/>
        </p:nvSpPr>
        <p:spPr>
          <a:xfrm>
            <a:off x="10308772" y="5856515"/>
            <a:ext cx="849085" cy="369332"/>
          </a:xfrm>
          <a:prstGeom prst="rect">
            <a:avLst/>
          </a:prstGeom>
          <a:noFill/>
        </p:spPr>
        <p:txBody>
          <a:bodyPr wrap="square" rtlCol="0">
            <a:spAutoFit/>
          </a:bodyPr>
          <a:lstStyle/>
          <a:p>
            <a:r>
              <a:rPr lang="en-US" altLang="zh-CN" b="1" dirty="0" smtClean="0">
                <a:solidFill>
                  <a:schemeClr val="bg1"/>
                </a:solidFill>
              </a:rPr>
              <a:t>BY:JAN</a:t>
            </a:r>
            <a:endParaRPr lang="zh-CN" altLang="en-US" b="1" dirty="0">
              <a:solidFill>
                <a:schemeClr val="bg1"/>
              </a:solidFill>
            </a:endParaRPr>
          </a:p>
        </p:txBody>
      </p:sp>
    </p:spTree>
    <p:extLst>
      <p:ext uri="{BB962C8B-B14F-4D97-AF65-F5344CB8AC3E}">
        <p14:creationId xmlns:p14="http://schemas.microsoft.com/office/powerpoint/2010/main" xmlns="" val="425135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22" presetClass="entr" presetSubtype="4" fill="hold"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2"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par>
                                <p:cTn id="17" presetID="22" presetClass="entr" presetSubtype="4" fill="hold" nodeType="with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1" fill="hold"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250" fill="hold"/>
                                        <p:tgtEl>
                                          <p:spTgt spid="25"/>
                                        </p:tgtEl>
                                        <p:attrNameLst>
                                          <p:attrName>ppt_w</p:attrName>
                                        </p:attrNameLst>
                                      </p:cBhvr>
                                      <p:tavLst>
                                        <p:tav tm="0">
                                          <p:val>
                                            <p:fltVal val="0"/>
                                          </p:val>
                                        </p:tav>
                                        <p:tav tm="100000">
                                          <p:val>
                                            <p:strVal val="#ppt_w"/>
                                          </p:val>
                                        </p:tav>
                                      </p:tavLst>
                                    </p:anim>
                                    <p:anim calcmode="lin" valueType="num">
                                      <p:cBhvr>
                                        <p:cTn id="31" dur="250" fill="hold"/>
                                        <p:tgtEl>
                                          <p:spTgt spid="25"/>
                                        </p:tgtEl>
                                        <p:attrNameLst>
                                          <p:attrName>ppt_h</p:attrName>
                                        </p:attrNameLst>
                                      </p:cBhvr>
                                      <p:tavLst>
                                        <p:tav tm="0">
                                          <p:val>
                                            <p:fltVal val="0"/>
                                          </p:val>
                                        </p:tav>
                                        <p:tav tm="100000">
                                          <p:val>
                                            <p:strVal val="#ppt_h"/>
                                          </p:val>
                                        </p:tav>
                                      </p:tavLst>
                                    </p:anim>
                                    <p:animEffect transition="in" filter="fade">
                                      <p:cBhvr>
                                        <p:cTn id="32" dur="250"/>
                                        <p:tgtEl>
                                          <p:spTgt spid="25"/>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50" fill="hold"/>
                                        <p:tgtEl>
                                          <p:spTgt spid="24"/>
                                        </p:tgtEl>
                                        <p:attrNameLst>
                                          <p:attrName>ppt_w</p:attrName>
                                        </p:attrNameLst>
                                      </p:cBhvr>
                                      <p:tavLst>
                                        <p:tav tm="0">
                                          <p:val>
                                            <p:fltVal val="0"/>
                                          </p:val>
                                        </p:tav>
                                        <p:tav tm="100000">
                                          <p:val>
                                            <p:strVal val="#ppt_w"/>
                                          </p:val>
                                        </p:tav>
                                      </p:tavLst>
                                    </p:anim>
                                    <p:anim calcmode="lin" valueType="num">
                                      <p:cBhvr>
                                        <p:cTn id="36" dur="250" fill="hold"/>
                                        <p:tgtEl>
                                          <p:spTgt spid="24"/>
                                        </p:tgtEl>
                                        <p:attrNameLst>
                                          <p:attrName>ppt_h</p:attrName>
                                        </p:attrNameLst>
                                      </p:cBhvr>
                                      <p:tavLst>
                                        <p:tav tm="0">
                                          <p:val>
                                            <p:fltVal val="0"/>
                                          </p:val>
                                        </p:tav>
                                        <p:tav tm="100000">
                                          <p:val>
                                            <p:strVal val="#ppt_h"/>
                                          </p:val>
                                        </p:tav>
                                      </p:tavLst>
                                    </p:anim>
                                    <p:animEffect transition="in" filter="fade">
                                      <p:cBhvr>
                                        <p:cTn id="37" dur="250"/>
                                        <p:tgtEl>
                                          <p:spTgt spid="2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250" fill="hold"/>
                                        <p:tgtEl>
                                          <p:spTgt spid="27"/>
                                        </p:tgtEl>
                                        <p:attrNameLst>
                                          <p:attrName>ppt_w</p:attrName>
                                        </p:attrNameLst>
                                      </p:cBhvr>
                                      <p:tavLst>
                                        <p:tav tm="0">
                                          <p:val>
                                            <p:fltVal val="0"/>
                                          </p:val>
                                        </p:tav>
                                        <p:tav tm="100000">
                                          <p:val>
                                            <p:strVal val="#ppt_w"/>
                                          </p:val>
                                        </p:tav>
                                      </p:tavLst>
                                    </p:anim>
                                    <p:anim calcmode="lin" valueType="num">
                                      <p:cBhvr>
                                        <p:cTn id="41" dur="250" fill="hold"/>
                                        <p:tgtEl>
                                          <p:spTgt spid="27"/>
                                        </p:tgtEl>
                                        <p:attrNameLst>
                                          <p:attrName>ppt_h</p:attrName>
                                        </p:attrNameLst>
                                      </p:cBhvr>
                                      <p:tavLst>
                                        <p:tav tm="0">
                                          <p:val>
                                            <p:fltVal val="0"/>
                                          </p:val>
                                        </p:tav>
                                        <p:tav tm="100000">
                                          <p:val>
                                            <p:strVal val="#ppt_h"/>
                                          </p:val>
                                        </p:tav>
                                      </p:tavLst>
                                    </p:anim>
                                    <p:animEffect transition="in" filter="fade">
                                      <p:cBhvr>
                                        <p:cTn id="42" dur="250"/>
                                        <p:tgtEl>
                                          <p:spTgt spid="27"/>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250" fill="hold"/>
                                        <p:tgtEl>
                                          <p:spTgt spid="28"/>
                                        </p:tgtEl>
                                        <p:attrNameLst>
                                          <p:attrName>ppt_w</p:attrName>
                                        </p:attrNameLst>
                                      </p:cBhvr>
                                      <p:tavLst>
                                        <p:tav tm="0">
                                          <p:val>
                                            <p:fltVal val="0"/>
                                          </p:val>
                                        </p:tav>
                                        <p:tav tm="100000">
                                          <p:val>
                                            <p:strVal val="#ppt_w"/>
                                          </p:val>
                                        </p:tav>
                                      </p:tavLst>
                                    </p:anim>
                                    <p:anim calcmode="lin" valueType="num">
                                      <p:cBhvr>
                                        <p:cTn id="46" dur="250" fill="hold"/>
                                        <p:tgtEl>
                                          <p:spTgt spid="28"/>
                                        </p:tgtEl>
                                        <p:attrNameLst>
                                          <p:attrName>ppt_h</p:attrName>
                                        </p:attrNameLst>
                                      </p:cBhvr>
                                      <p:tavLst>
                                        <p:tav tm="0">
                                          <p:val>
                                            <p:fltVal val="0"/>
                                          </p:val>
                                        </p:tav>
                                        <p:tav tm="100000">
                                          <p:val>
                                            <p:strVal val="#ppt_h"/>
                                          </p:val>
                                        </p:tav>
                                      </p:tavLst>
                                    </p:anim>
                                    <p:animEffect transition="in" filter="fade">
                                      <p:cBhvr>
                                        <p:cTn id="47" dur="250"/>
                                        <p:tgtEl>
                                          <p:spTgt spid="28"/>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9"/>
                                        </p:tgtEl>
                                        <p:attrNameLst>
                                          <p:attrName>style.visibility</p:attrName>
                                        </p:attrNameLst>
                                      </p:cBhvr>
                                      <p:to>
                                        <p:strVal val="visible"/>
                                      </p:to>
                                    </p:set>
                                    <p:anim calcmode="lin" valueType="num">
                                      <p:cBhvr>
                                        <p:cTn id="50" dur="250" fill="hold"/>
                                        <p:tgtEl>
                                          <p:spTgt spid="29"/>
                                        </p:tgtEl>
                                        <p:attrNameLst>
                                          <p:attrName>ppt_w</p:attrName>
                                        </p:attrNameLst>
                                      </p:cBhvr>
                                      <p:tavLst>
                                        <p:tav tm="0">
                                          <p:val>
                                            <p:fltVal val="0"/>
                                          </p:val>
                                        </p:tav>
                                        <p:tav tm="100000">
                                          <p:val>
                                            <p:strVal val="#ppt_w"/>
                                          </p:val>
                                        </p:tav>
                                      </p:tavLst>
                                    </p:anim>
                                    <p:anim calcmode="lin" valueType="num">
                                      <p:cBhvr>
                                        <p:cTn id="51" dur="250" fill="hold"/>
                                        <p:tgtEl>
                                          <p:spTgt spid="29"/>
                                        </p:tgtEl>
                                        <p:attrNameLst>
                                          <p:attrName>ppt_h</p:attrName>
                                        </p:attrNameLst>
                                      </p:cBhvr>
                                      <p:tavLst>
                                        <p:tav tm="0">
                                          <p:val>
                                            <p:fltVal val="0"/>
                                          </p:val>
                                        </p:tav>
                                        <p:tav tm="100000">
                                          <p:val>
                                            <p:strVal val="#ppt_h"/>
                                          </p:val>
                                        </p:tav>
                                      </p:tavLst>
                                    </p:anim>
                                    <p:animEffect transition="in" filter="fade">
                                      <p:cBhvr>
                                        <p:cTn id="5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animBg="1"/>
      <p:bldP spid="24" grpId="0" animBg="1"/>
      <p:bldP spid="25"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242042" y="1012371"/>
            <a:ext cx="2567958" cy="522515"/>
            <a:chOff x="980782" y="904297"/>
            <a:chExt cx="4875687" cy="1020351"/>
          </a:xfrm>
        </p:grpSpPr>
        <p:sp>
          <p:nvSpPr>
            <p:cNvPr id="2" name="Freeform 3"/>
            <p:cNvSpPr>
              <a:spLocks/>
            </p:cNvSpPr>
            <p:nvPr/>
          </p:nvSpPr>
          <p:spPr bwMode="auto">
            <a:xfrm>
              <a:off x="1926734" y="906927"/>
              <a:ext cx="3929735" cy="1017721"/>
            </a:xfrm>
            <a:custGeom>
              <a:avLst/>
              <a:gdLst>
                <a:gd name="T0" fmla="*/ 4348 w 5172"/>
                <a:gd name="T1" fmla="*/ 20 h 1328"/>
                <a:gd name="T2" fmla="*/ 3970 w 5172"/>
                <a:gd name="T3" fmla="*/ 8 h 1328"/>
                <a:gd name="T4" fmla="*/ 3752 w 5172"/>
                <a:gd name="T5" fmla="*/ 8 h 1328"/>
                <a:gd name="T6" fmla="*/ 3388 w 5172"/>
                <a:gd name="T7" fmla="*/ 20 h 1328"/>
                <a:gd name="T8" fmla="*/ 3172 w 5172"/>
                <a:gd name="T9" fmla="*/ 2 h 1328"/>
                <a:gd name="T10" fmla="*/ 2792 w 5172"/>
                <a:gd name="T11" fmla="*/ 34 h 1328"/>
                <a:gd name="T12" fmla="*/ 2580 w 5172"/>
                <a:gd name="T13" fmla="*/ 0 h 1328"/>
                <a:gd name="T14" fmla="*/ 2158 w 5172"/>
                <a:gd name="T15" fmla="*/ 34 h 1328"/>
                <a:gd name="T16" fmla="*/ 1946 w 5172"/>
                <a:gd name="T17" fmla="*/ 0 h 1328"/>
                <a:gd name="T18" fmla="*/ 1734 w 5172"/>
                <a:gd name="T19" fmla="*/ 34 h 1328"/>
                <a:gd name="T20" fmla="*/ 1352 w 5172"/>
                <a:gd name="T21" fmla="*/ 2 h 1328"/>
                <a:gd name="T22" fmla="*/ 1136 w 5172"/>
                <a:gd name="T23" fmla="*/ 20 h 1328"/>
                <a:gd name="T24" fmla="*/ 772 w 5172"/>
                <a:gd name="T25" fmla="*/ 8 h 1328"/>
                <a:gd name="T26" fmla="*/ 596 w 5172"/>
                <a:gd name="T27" fmla="*/ 4 h 1328"/>
                <a:gd name="T28" fmla="*/ 436 w 5172"/>
                <a:gd name="T29" fmla="*/ 40 h 1328"/>
                <a:gd name="T30" fmla="*/ 292 w 5172"/>
                <a:gd name="T31" fmla="*/ 114 h 1328"/>
                <a:gd name="T32" fmla="*/ 172 w 5172"/>
                <a:gd name="T33" fmla="*/ 218 h 1328"/>
                <a:gd name="T34" fmla="*/ 80 w 5172"/>
                <a:gd name="T35" fmla="*/ 348 h 1328"/>
                <a:gd name="T36" fmla="*/ 20 w 5172"/>
                <a:gd name="T37" fmla="*/ 498 h 1328"/>
                <a:gd name="T38" fmla="*/ 0 w 5172"/>
                <a:gd name="T39" fmla="*/ 664 h 1328"/>
                <a:gd name="T40" fmla="*/ 14 w 5172"/>
                <a:gd name="T41" fmla="*/ 798 h 1328"/>
                <a:gd name="T42" fmla="*/ 66 w 5172"/>
                <a:gd name="T43" fmla="*/ 952 h 1328"/>
                <a:gd name="T44" fmla="*/ 152 w 5172"/>
                <a:gd name="T45" fmla="*/ 1086 h 1328"/>
                <a:gd name="T46" fmla="*/ 266 w 5172"/>
                <a:gd name="T47" fmla="*/ 1196 h 1328"/>
                <a:gd name="T48" fmla="*/ 406 w 5172"/>
                <a:gd name="T49" fmla="*/ 1276 h 1328"/>
                <a:gd name="T50" fmla="*/ 562 w 5172"/>
                <a:gd name="T51" fmla="*/ 1320 h 1328"/>
                <a:gd name="T52" fmla="*/ 718 w 5172"/>
                <a:gd name="T53" fmla="*/ 1326 h 1328"/>
                <a:gd name="T54" fmla="*/ 1086 w 5172"/>
                <a:gd name="T55" fmla="*/ 1294 h 1328"/>
                <a:gd name="T56" fmla="*/ 1298 w 5172"/>
                <a:gd name="T57" fmla="*/ 1328 h 1328"/>
                <a:gd name="T58" fmla="*/ 1734 w 5172"/>
                <a:gd name="T59" fmla="*/ 1294 h 1328"/>
                <a:gd name="T60" fmla="*/ 1946 w 5172"/>
                <a:gd name="T61" fmla="*/ 1328 h 1328"/>
                <a:gd name="T62" fmla="*/ 2158 w 5172"/>
                <a:gd name="T63" fmla="*/ 1294 h 1328"/>
                <a:gd name="T64" fmla="*/ 2524 w 5172"/>
                <a:gd name="T65" fmla="*/ 1326 h 1328"/>
                <a:gd name="T66" fmla="*/ 2740 w 5172"/>
                <a:gd name="T67" fmla="*/ 1308 h 1328"/>
                <a:gd name="T68" fmla="*/ 3118 w 5172"/>
                <a:gd name="T69" fmla="*/ 1320 h 1328"/>
                <a:gd name="T70" fmla="*/ 3336 w 5172"/>
                <a:gd name="T71" fmla="*/ 1320 h 1328"/>
                <a:gd name="T72" fmla="*/ 3700 w 5172"/>
                <a:gd name="T73" fmla="*/ 1308 h 1328"/>
                <a:gd name="T74" fmla="*/ 3916 w 5172"/>
                <a:gd name="T75" fmla="*/ 1326 h 1328"/>
                <a:gd name="T76" fmla="*/ 4296 w 5172"/>
                <a:gd name="T77" fmla="*/ 1294 h 1328"/>
                <a:gd name="T78" fmla="*/ 4508 w 5172"/>
                <a:gd name="T79" fmla="*/ 1328 h 1328"/>
                <a:gd name="T80" fmla="*/ 4674 w 5172"/>
                <a:gd name="T81" fmla="*/ 1308 h 1328"/>
                <a:gd name="T82" fmla="*/ 4826 w 5172"/>
                <a:gd name="T83" fmla="*/ 1248 h 1328"/>
                <a:gd name="T84" fmla="*/ 4956 w 5172"/>
                <a:gd name="T85" fmla="*/ 1156 h 1328"/>
                <a:gd name="T86" fmla="*/ 5060 w 5172"/>
                <a:gd name="T87" fmla="*/ 1036 h 1328"/>
                <a:gd name="T88" fmla="*/ 5132 w 5172"/>
                <a:gd name="T89" fmla="*/ 892 h 1328"/>
                <a:gd name="T90" fmla="*/ 5170 w 5172"/>
                <a:gd name="T91" fmla="*/ 732 h 1328"/>
                <a:gd name="T92" fmla="*/ 5170 w 5172"/>
                <a:gd name="T93" fmla="*/ 596 h 1328"/>
                <a:gd name="T94" fmla="*/ 5132 w 5172"/>
                <a:gd name="T95" fmla="*/ 436 h 1328"/>
                <a:gd name="T96" fmla="*/ 5060 w 5172"/>
                <a:gd name="T97" fmla="*/ 292 h 1328"/>
                <a:gd name="T98" fmla="*/ 4956 w 5172"/>
                <a:gd name="T99" fmla="*/ 172 h 1328"/>
                <a:gd name="T100" fmla="*/ 4826 w 5172"/>
                <a:gd name="T101" fmla="*/ 80 h 1328"/>
                <a:gd name="T102" fmla="*/ 4674 w 5172"/>
                <a:gd name="T103" fmla="*/ 20 h 1328"/>
                <a:gd name="T104" fmla="*/ 4508 w 5172"/>
                <a:gd name="T10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2" h="1328">
                  <a:moveTo>
                    <a:pt x="4508" y="0"/>
                  </a:moveTo>
                  <a:lnTo>
                    <a:pt x="4508" y="0"/>
                  </a:lnTo>
                  <a:lnTo>
                    <a:pt x="4454" y="2"/>
                  </a:lnTo>
                  <a:lnTo>
                    <a:pt x="4400" y="8"/>
                  </a:lnTo>
                  <a:lnTo>
                    <a:pt x="4348" y="20"/>
                  </a:lnTo>
                  <a:lnTo>
                    <a:pt x="4296" y="34"/>
                  </a:lnTo>
                  <a:lnTo>
                    <a:pt x="4072" y="34"/>
                  </a:lnTo>
                  <a:lnTo>
                    <a:pt x="4072" y="34"/>
                  </a:lnTo>
                  <a:lnTo>
                    <a:pt x="4022" y="20"/>
                  </a:lnTo>
                  <a:lnTo>
                    <a:pt x="3970" y="8"/>
                  </a:lnTo>
                  <a:lnTo>
                    <a:pt x="3916" y="2"/>
                  </a:lnTo>
                  <a:lnTo>
                    <a:pt x="3862" y="0"/>
                  </a:lnTo>
                  <a:lnTo>
                    <a:pt x="3862" y="0"/>
                  </a:lnTo>
                  <a:lnTo>
                    <a:pt x="3806" y="2"/>
                  </a:lnTo>
                  <a:lnTo>
                    <a:pt x="3752" y="8"/>
                  </a:lnTo>
                  <a:lnTo>
                    <a:pt x="3700" y="20"/>
                  </a:lnTo>
                  <a:lnTo>
                    <a:pt x="3648" y="34"/>
                  </a:lnTo>
                  <a:lnTo>
                    <a:pt x="3440" y="34"/>
                  </a:lnTo>
                  <a:lnTo>
                    <a:pt x="3440" y="34"/>
                  </a:lnTo>
                  <a:lnTo>
                    <a:pt x="3388" y="20"/>
                  </a:lnTo>
                  <a:lnTo>
                    <a:pt x="3336" y="8"/>
                  </a:lnTo>
                  <a:lnTo>
                    <a:pt x="3282" y="2"/>
                  </a:lnTo>
                  <a:lnTo>
                    <a:pt x="3228" y="0"/>
                  </a:lnTo>
                  <a:lnTo>
                    <a:pt x="3228" y="0"/>
                  </a:lnTo>
                  <a:lnTo>
                    <a:pt x="3172" y="2"/>
                  </a:lnTo>
                  <a:lnTo>
                    <a:pt x="3118" y="8"/>
                  </a:lnTo>
                  <a:lnTo>
                    <a:pt x="3066" y="20"/>
                  </a:lnTo>
                  <a:lnTo>
                    <a:pt x="3016" y="34"/>
                  </a:lnTo>
                  <a:lnTo>
                    <a:pt x="2792" y="34"/>
                  </a:lnTo>
                  <a:lnTo>
                    <a:pt x="2792" y="34"/>
                  </a:lnTo>
                  <a:lnTo>
                    <a:pt x="2740" y="20"/>
                  </a:lnTo>
                  <a:lnTo>
                    <a:pt x="2688" y="8"/>
                  </a:lnTo>
                  <a:lnTo>
                    <a:pt x="2634" y="2"/>
                  </a:lnTo>
                  <a:lnTo>
                    <a:pt x="2580" y="0"/>
                  </a:lnTo>
                  <a:lnTo>
                    <a:pt x="2580" y="0"/>
                  </a:lnTo>
                  <a:lnTo>
                    <a:pt x="2524" y="2"/>
                  </a:lnTo>
                  <a:lnTo>
                    <a:pt x="2470" y="8"/>
                  </a:lnTo>
                  <a:lnTo>
                    <a:pt x="2418" y="20"/>
                  </a:lnTo>
                  <a:lnTo>
                    <a:pt x="2368" y="34"/>
                  </a:lnTo>
                  <a:lnTo>
                    <a:pt x="2158" y="34"/>
                  </a:lnTo>
                  <a:lnTo>
                    <a:pt x="2158" y="34"/>
                  </a:lnTo>
                  <a:lnTo>
                    <a:pt x="2106" y="20"/>
                  </a:lnTo>
                  <a:lnTo>
                    <a:pt x="2054" y="8"/>
                  </a:lnTo>
                  <a:lnTo>
                    <a:pt x="2000" y="2"/>
                  </a:lnTo>
                  <a:lnTo>
                    <a:pt x="1946" y="0"/>
                  </a:lnTo>
                  <a:lnTo>
                    <a:pt x="1946" y="0"/>
                  </a:lnTo>
                  <a:lnTo>
                    <a:pt x="1890" y="2"/>
                  </a:lnTo>
                  <a:lnTo>
                    <a:pt x="1836" y="8"/>
                  </a:lnTo>
                  <a:lnTo>
                    <a:pt x="1784" y="20"/>
                  </a:lnTo>
                  <a:lnTo>
                    <a:pt x="1734" y="34"/>
                  </a:lnTo>
                  <a:lnTo>
                    <a:pt x="1510" y="34"/>
                  </a:lnTo>
                  <a:lnTo>
                    <a:pt x="1510" y="34"/>
                  </a:lnTo>
                  <a:lnTo>
                    <a:pt x="1458" y="20"/>
                  </a:lnTo>
                  <a:lnTo>
                    <a:pt x="1406" y="8"/>
                  </a:lnTo>
                  <a:lnTo>
                    <a:pt x="1352" y="2"/>
                  </a:lnTo>
                  <a:lnTo>
                    <a:pt x="1298" y="0"/>
                  </a:lnTo>
                  <a:lnTo>
                    <a:pt x="1298" y="0"/>
                  </a:lnTo>
                  <a:lnTo>
                    <a:pt x="1242" y="2"/>
                  </a:lnTo>
                  <a:lnTo>
                    <a:pt x="1188" y="8"/>
                  </a:lnTo>
                  <a:lnTo>
                    <a:pt x="1136" y="20"/>
                  </a:lnTo>
                  <a:lnTo>
                    <a:pt x="1086" y="34"/>
                  </a:lnTo>
                  <a:lnTo>
                    <a:pt x="876" y="34"/>
                  </a:lnTo>
                  <a:lnTo>
                    <a:pt x="876" y="34"/>
                  </a:lnTo>
                  <a:lnTo>
                    <a:pt x="824" y="20"/>
                  </a:lnTo>
                  <a:lnTo>
                    <a:pt x="772" y="8"/>
                  </a:lnTo>
                  <a:lnTo>
                    <a:pt x="718" y="2"/>
                  </a:lnTo>
                  <a:lnTo>
                    <a:pt x="664" y="0"/>
                  </a:lnTo>
                  <a:lnTo>
                    <a:pt x="664" y="0"/>
                  </a:lnTo>
                  <a:lnTo>
                    <a:pt x="630" y="0"/>
                  </a:lnTo>
                  <a:lnTo>
                    <a:pt x="596" y="4"/>
                  </a:lnTo>
                  <a:lnTo>
                    <a:pt x="562" y="8"/>
                  </a:lnTo>
                  <a:lnTo>
                    <a:pt x="530" y="14"/>
                  </a:lnTo>
                  <a:lnTo>
                    <a:pt x="498" y="20"/>
                  </a:lnTo>
                  <a:lnTo>
                    <a:pt x="466" y="30"/>
                  </a:lnTo>
                  <a:lnTo>
                    <a:pt x="436" y="40"/>
                  </a:lnTo>
                  <a:lnTo>
                    <a:pt x="406" y="52"/>
                  </a:lnTo>
                  <a:lnTo>
                    <a:pt x="376" y="66"/>
                  </a:lnTo>
                  <a:lnTo>
                    <a:pt x="348" y="80"/>
                  </a:lnTo>
                  <a:lnTo>
                    <a:pt x="320" y="96"/>
                  </a:lnTo>
                  <a:lnTo>
                    <a:pt x="292" y="114"/>
                  </a:lnTo>
                  <a:lnTo>
                    <a:pt x="266" y="132"/>
                  </a:lnTo>
                  <a:lnTo>
                    <a:pt x="242" y="152"/>
                  </a:lnTo>
                  <a:lnTo>
                    <a:pt x="218" y="172"/>
                  </a:lnTo>
                  <a:lnTo>
                    <a:pt x="194" y="194"/>
                  </a:lnTo>
                  <a:lnTo>
                    <a:pt x="172" y="218"/>
                  </a:lnTo>
                  <a:lnTo>
                    <a:pt x="152" y="242"/>
                  </a:lnTo>
                  <a:lnTo>
                    <a:pt x="132" y="266"/>
                  </a:lnTo>
                  <a:lnTo>
                    <a:pt x="114" y="292"/>
                  </a:lnTo>
                  <a:lnTo>
                    <a:pt x="96" y="320"/>
                  </a:lnTo>
                  <a:lnTo>
                    <a:pt x="80" y="348"/>
                  </a:lnTo>
                  <a:lnTo>
                    <a:pt x="66" y="376"/>
                  </a:lnTo>
                  <a:lnTo>
                    <a:pt x="52" y="406"/>
                  </a:lnTo>
                  <a:lnTo>
                    <a:pt x="40" y="436"/>
                  </a:lnTo>
                  <a:lnTo>
                    <a:pt x="30" y="466"/>
                  </a:lnTo>
                  <a:lnTo>
                    <a:pt x="20" y="498"/>
                  </a:lnTo>
                  <a:lnTo>
                    <a:pt x="14" y="530"/>
                  </a:lnTo>
                  <a:lnTo>
                    <a:pt x="8" y="562"/>
                  </a:lnTo>
                  <a:lnTo>
                    <a:pt x="4" y="596"/>
                  </a:lnTo>
                  <a:lnTo>
                    <a:pt x="0" y="630"/>
                  </a:lnTo>
                  <a:lnTo>
                    <a:pt x="0" y="664"/>
                  </a:lnTo>
                  <a:lnTo>
                    <a:pt x="0" y="664"/>
                  </a:lnTo>
                  <a:lnTo>
                    <a:pt x="0" y="698"/>
                  </a:lnTo>
                  <a:lnTo>
                    <a:pt x="4" y="732"/>
                  </a:lnTo>
                  <a:lnTo>
                    <a:pt x="8" y="766"/>
                  </a:lnTo>
                  <a:lnTo>
                    <a:pt x="14" y="798"/>
                  </a:lnTo>
                  <a:lnTo>
                    <a:pt x="20" y="830"/>
                  </a:lnTo>
                  <a:lnTo>
                    <a:pt x="30" y="862"/>
                  </a:lnTo>
                  <a:lnTo>
                    <a:pt x="40" y="892"/>
                  </a:lnTo>
                  <a:lnTo>
                    <a:pt x="52" y="922"/>
                  </a:lnTo>
                  <a:lnTo>
                    <a:pt x="66" y="952"/>
                  </a:lnTo>
                  <a:lnTo>
                    <a:pt x="80" y="980"/>
                  </a:lnTo>
                  <a:lnTo>
                    <a:pt x="96" y="1008"/>
                  </a:lnTo>
                  <a:lnTo>
                    <a:pt x="114" y="1036"/>
                  </a:lnTo>
                  <a:lnTo>
                    <a:pt x="132" y="1062"/>
                  </a:lnTo>
                  <a:lnTo>
                    <a:pt x="152" y="1086"/>
                  </a:lnTo>
                  <a:lnTo>
                    <a:pt x="172" y="1110"/>
                  </a:lnTo>
                  <a:lnTo>
                    <a:pt x="194" y="1134"/>
                  </a:lnTo>
                  <a:lnTo>
                    <a:pt x="218" y="1156"/>
                  </a:lnTo>
                  <a:lnTo>
                    <a:pt x="242" y="1176"/>
                  </a:lnTo>
                  <a:lnTo>
                    <a:pt x="266" y="1196"/>
                  </a:lnTo>
                  <a:lnTo>
                    <a:pt x="292" y="1214"/>
                  </a:lnTo>
                  <a:lnTo>
                    <a:pt x="320" y="1232"/>
                  </a:lnTo>
                  <a:lnTo>
                    <a:pt x="348" y="1248"/>
                  </a:lnTo>
                  <a:lnTo>
                    <a:pt x="376" y="1262"/>
                  </a:lnTo>
                  <a:lnTo>
                    <a:pt x="406" y="1276"/>
                  </a:lnTo>
                  <a:lnTo>
                    <a:pt x="436" y="1288"/>
                  </a:lnTo>
                  <a:lnTo>
                    <a:pt x="466" y="1298"/>
                  </a:lnTo>
                  <a:lnTo>
                    <a:pt x="498" y="1308"/>
                  </a:lnTo>
                  <a:lnTo>
                    <a:pt x="530" y="1314"/>
                  </a:lnTo>
                  <a:lnTo>
                    <a:pt x="562" y="1320"/>
                  </a:lnTo>
                  <a:lnTo>
                    <a:pt x="596" y="1324"/>
                  </a:lnTo>
                  <a:lnTo>
                    <a:pt x="630" y="1328"/>
                  </a:lnTo>
                  <a:lnTo>
                    <a:pt x="664" y="1328"/>
                  </a:lnTo>
                  <a:lnTo>
                    <a:pt x="664" y="1328"/>
                  </a:lnTo>
                  <a:lnTo>
                    <a:pt x="718" y="1326"/>
                  </a:lnTo>
                  <a:lnTo>
                    <a:pt x="772" y="1320"/>
                  </a:lnTo>
                  <a:lnTo>
                    <a:pt x="824" y="1308"/>
                  </a:lnTo>
                  <a:lnTo>
                    <a:pt x="876" y="1294"/>
                  </a:lnTo>
                  <a:lnTo>
                    <a:pt x="1086" y="1294"/>
                  </a:lnTo>
                  <a:lnTo>
                    <a:pt x="1086" y="1294"/>
                  </a:lnTo>
                  <a:lnTo>
                    <a:pt x="1136" y="1308"/>
                  </a:lnTo>
                  <a:lnTo>
                    <a:pt x="1188" y="1320"/>
                  </a:lnTo>
                  <a:lnTo>
                    <a:pt x="1242" y="1326"/>
                  </a:lnTo>
                  <a:lnTo>
                    <a:pt x="1298" y="1328"/>
                  </a:lnTo>
                  <a:lnTo>
                    <a:pt x="1298" y="1328"/>
                  </a:lnTo>
                  <a:lnTo>
                    <a:pt x="1352" y="1326"/>
                  </a:lnTo>
                  <a:lnTo>
                    <a:pt x="1406" y="1320"/>
                  </a:lnTo>
                  <a:lnTo>
                    <a:pt x="1458" y="1308"/>
                  </a:lnTo>
                  <a:lnTo>
                    <a:pt x="1510" y="1294"/>
                  </a:lnTo>
                  <a:lnTo>
                    <a:pt x="1734" y="1294"/>
                  </a:lnTo>
                  <a:lnTo>
                    <a:pt x="1734" y="1294"/>
                  </a:lnTo>
                  <a:lnTo>
                    <a:pt x="1784" y="1308"/>
                  </a:lnTo>
                  <a:lnTo>
                    <a:pt x="1836" y="1320"/>
                  </a:lnTo>
                  <a:lnTo>
                    <a:pt x="1890" y="1326"/>
                  </a:lnTo>
                  <a:lnTo>
                    <a:pt x="1946" y="1328"/>
                  </a:lnTo>
                  <a:lnTo>
                    <a:pt x="1946" y="1328"/>
                  </a:lnTo>
                  <a:lnTo>
                    <a:pt x="2000" y="1326"/>
                  </a:lnTo>
                  <a:lnTo>
                    <a:pt x="2054" y="1320"/>
                  </a:lnTo>
                  <a:lnTo>
                    <a:pt x="2106" y="1308"/>
                  </a:lnTo>
                  <a:lnTo>
                    <a:pt x="2158" y="1294"/>
                  </a:lnTo>
                  <a:lnTo>
                    <a:pt x="2368" y="1294"/>
                  </a:lnTo>
                  <a:lnTo>
                    <a:pt x="2368" y="1294"/>
                  </a:lnTo>
                  <a:lnTo>
                    <a:pt x="2418" y="1308"/>
                  </a:lnTo>
                  <a:lnTo>
                    <a:pt x="2470" y="1320"/>
                  </a:lnTo>
                  <a:lnTo>
                    <a:pt x="2524" y="1326"/>
                  </a:lnTo>
                  <a:lnTo>
                    <a:pt x="2580" y="1328"/>
                  </a:lnTo>
                  <a:lnTo>
                    <a:pt x="2580" y="1328"/>
                  </a:lnTo>
                  <a:lnTo>
                    <a:pt x="2634" y="1326"/>
                  </a:lnTo>
                  <a:lnTo>
                    <a:pt x="2688" y="1320"/>
                  </a:lnTo>
                  <a:lnTo>
                    <a:pt x="2740" y="1308"/>
                  </a:lnTo>
                  <a:lnTo>
                    <a:pt x="2792" y="1294"/>
                  </a:lnTo>
                  <a:lnTo>
                    <a:pt x="3016" y="1294"/>
                  </a:lnTo>
                  <a:lnTo>
                    <a:pt x="3016" y="1294"/>
                  </a:lnTo>
                  <a:lnTo>
                    <a:pt x="3066" y="1308"/>
                  </a:lnTo>
                  <a:lnTo>
                    <a:pt x="3118" y="1320"/>
                  </a:lnTo>
                  <a:lnTo>
                    <a:pt x="3172" y="1326"/>
                  </a:lnTo>
                  <a:lnTo>
                    <a:pt x="3228" y="1328"/>
                  </a:lnTo>
                  <a:lnTo>
                    <a:pt x="3228" y="1328"/>
                  </a:lnTo>
                  <a:lnTo>
                    <a:pt x="3282" y="1326"/>
                  </a:lnTo>
                  <a:lnTo>
                    <a:pt x="3336" y="1320"/>
                  </a:lnTo>
                  <a:lnTo>
                    <a:pt x="3388" y="1308"/>
                  </a:lnTo>
                  <a:lnTo>
                    <a:pt x="3440" y="1294"/>
                  </a:lnTo>
                  <a:lnTo>
                    <a:pt x="3648" y="1294"/>
                  </a:lnTo>
                  <a:lnTo>
                    <a:pt x="3648" y="1294"/>
                  </a:lnTo>
                  <a:lnTo>
                    <a:pt x="3700" y="1308"/>
                  </a:lnTo>
                  <a:lnTo>
                    <a:pt x="3752" y="1320"/>
                  </a:lnTo>
                  <a:lnTo>
                    <a:pt x="3806" y="1326"/>
                  </a:lnTo>
                  <a:lnTo>
                    <a:pt x="3862" y="1328"/>
                  </a:lnTo>
                  <a:lnTo>
                    <a:pt x="3862" y="1328"/>
                  </a:lnTo>
                  <a:lnTo>
                    <a:pt x="3916" y="1326"/>
                  </a:lnTo>
                  <a:lnTo>
                    <a:pt x="3970" y="1320"/>
                  </a:lnTo>
                  <a:lnTo>
                    <a:pt x="4022" y="1308"/>
                  </a:lnTo>
                  <a:lnTo>
                    <a:pt x="4072" y="1294"/>
                  </a:lnTo>
                  <a:lnTo>
                    <a:pt x="4296" y="1294"/>
                  </a:lnTo>
                  <a:lnTo>
                    <a:pt x="4296" y="1294"/>
                  </a:lnTo>
                  <a:lnTo>
                    <a:pt x="4348" y="1308"/>
                  </a:lnTo>
                  <a:lnTo>
                    <a:pt x="4400" y="1320"/>
                  </a:lnTo>
                  <a:lnTo>
                    <a:pt x="4454" y="1326"/>
                  </a:lnTo>
                  <a:lnTo>
                    <a:pt x="4508" y="1328"/>
                  </a:lnTo>
                  <a:lnTo>
                    <a:pt x="4508" y="1328"/>
                  </a:lnTo>
                  <a:lnTo>
                    <a:pt x="4544" y="1328"/>
                  </a:lnTo>
                  <a:lnTo>
                    <a:pt x="4576" y="1324"/>
                  </a:lnTo>
                  <a:lnTo>
                    <a:pt x="4610" y="1320"/>
                  </a:lnTo>
                  <a:lnTo>
                    <a:pt x="4642" y="1314"/>
                  </a:lnTo>
                  <a:lnTo>
                    <a:pt x="4674" y="1308"/>
                  </a:lnTo>
                  <a:lnTo>
                    <a:pt x="4706" y="1298"/>
                  </a:lnTo>
                  <a:lnTo>
                    <a:pt x="4738" y="1288"/>
                  </a:lnTo>
                  <a:lnTo>
                    <a:pt x="4768" y="1276"/>
                  </a:lnTo>
                  <a:lnTo>
                    <a:pt x="4796" y="1262"/>
                  </a:lnTo>
                  <a:lnTo>
                    <a:pt x="4826" y="1248"/>
                  </a:lnTo>
                  <a:lnTo>
                    <a:pt x="4854" y="1232"/>
                  </a:lnTo>
                  <a:lnTo>
                    <a:pt x="4880" y="1214"/>
                  </a:lnTo>
                  <a:lnTo>
                    <a:pt x="4906" y="1196"/>
                  </a:lnTo>
                  <a:lnTo>
                    <a:pt x="4932" y="1176"/>
                  </a:lnTo>
                  <a:lnTo>
                    <a:pt x="4956" y="1156"/>
                  </a:lnTo>
                  <a:lnTo>
                    <a:pt x="4978" y="1134"/>
                  </a:lnTo>
                  <a:lnTo>
                    <a:pt x="5000" y="1110"/>
                  </a:lnTo>
                  <a:lnTo>
                    <a:pt x="5022" y="1086"/>
                  </a:lnTo>
                  <a:lnTo>
                    <a:pt x="5040" y="1062"/>
                  </a:lnTo>
                  <a:lnTo>
                    <a:pt x="5060" y="1036"/>
                  </a:lnTo>
                  <a:lnTo>
                    <a:pt x="5076" y="1008"/>
                  </a:lnTo>
                  <a:lnTo>
                    <a:pt x="5092" y="980"/>
                  </a:lnTo>
                  <a:lnTo>
                    <a:pt x="5108" y="952"/>
                  </a:lnTo>
                  <a:lnTo>
                    <a:pt x="5120" y="922"/>
                  </a:lnTo>
                  <a:lnTo>
                    <a:pt x="5132" y="892"/>
                  </a:lnTo>
                  <a:lnTo>
                    <a:pt x="5144" y="862"/>
                  </a:lnTo>
                  <a:lnTo>
                    <a:pt x="5152" y="830"/>
                  </a:lnTo>
                  <a:lnTo>
                    <a:pt x="5160" y="798"/>
                  </a:lnTo>
                  <a:lnTo>
                    <a:pt x="5166" y="766"/>
                  </a:lnTo>
                  <a:lnTo>
                    <a:pt x="5170" y="732"/>
                  </a:lnTo>
                  <a:lnTo>
                    <a:pt x="5172" y="698"/>
                  </a:lnTo>
                  <a:lnTo>
                    <a:pt x="5172" y="664"/>
                  </a:lnTo>
                  <a:lnTo>
                    <a:pt x="5172" y="664"/>
                  </a:lnTo>
                  <a:lnTo>
                    <a:pt x="5172" y="630"/>
                  </a:lnTo>
                  <a:lnTo>
                    <a:pt x="5170" y="596"/>
                  </a:lnTo>
                  <a:lnTo>
                    <a:pt x="5166" y="562"/>
                  </a:lnTo>
                  <a:lnTo>
                    <a:pt x="5160" y="530"/>
                  </a:lnTo>
                  <a:lnTo>
                    <a:pt x="5152" y="498"/>
                  </a:lnTo>
                  <a:lnTo>
                    <a:pt x="5144" y="466"/>
                  </a:lnTo>
                  <a:lnTo>
                    <a:pt x="5132" y="436"/>
                  </a:lnTo>
                  <a:lnTo>
                    <a:pt x="5120" y="406"/>
                  </a:lnTo>
                  <a:lnTo>
                    <a:pt x="5108" y="376"/>
                  </a:lnTo>
                  <a:lnTo>
                    <a:pt x="5092" y="348"/>
                  </a:lnTo>
                  <a:lnTo>
                    <a:pt x="5076" y="320"/>
                  </a:lnTo>
                  <a:lnTo>
                    <a:pt x="5060" y="292"/>
                  </a:lnTo>
                  <a:lnTo>
                    <a:pt x="5040" y="266"/>
                  </a:lnTo>
                  <a:lnTo>
                    <a:pt x="5022" y="242"/>
                  </a:lnTo>
                  <a:lnTo>
                    <a:pt x="5000" y="218"/>
                  </a:lnTo>
                  <a:lnTo>
                    <a:pt x="4978" y="194"/>
                  </a:lnTo>
                  <a:lnTo>
                    <a:pt x="4956" y="172"/>
                  </a:lnTo>
                  <a:lnTo>
                    <a:pt x="4932" y="152"/>
                  </a:lnTo>
                  <a:lnTo>
                    <a:pt x="4906" y="132"/>
                  </a:lnTo>
                  <a:lnTo>
                    <a:pt x="4880" y="114"/>
                  </a:lnTo>
                  <a:lnTo>
                    <a:pt x="4854" y="96"/>
                  </a:lnTo>
                  <a:lnTo>
                    <a:pt x="4826" y="80"/>
                  </a:lnTo>
                  <a:lnTo>
                    <a:pt x="4796" y="66"/>
                  </a:lnTo>
                  <a:lnTo>
                    <a:pt x="4768" y="52"/>
                  </a:lnTo>
                  <a:lnTo>
                    <a:pt x="4738" y="40"/>
                  </a:lnTo>
                  <a:lnTo>
                    <a:pt x="4706" y="30"/>
                  </a:lnTo>
                  <a:lnTo>
                    <a:pt x="4674" y="20"/>
                  </a:lnTo>
                  <a:lnTo>
                    <a:pt x="4642" y="14"/>
                  </a:lnTo>
                  <a:lnTo>
                    <a:pt x="4610" y="8"/>
                  </a:lnTo>
                  <a:lnTo>
                    <a:pt x="4576" y="4"/>
                  </a:lnTo>
                  <a:lnTo>
                    <a:pt x="4544" y="0"/>
                  </a:lnTo>
                  <a:lnTo>
                    <a:pt x="4508" y="0"/>
                  </a:lnTo>
                  <a:lnTo>
                    <a:pt x="4508" y="0"/>
                  </a:lnTo>
                  <a:close/>
                </a:path>
              </a:pathLst>
            </a:custGeom>
            <a:solidFill>
              <a:srgbClr val="139AFF">
                <a:alpha val="30000"/>
              </a:srgbClr>
            </a:solidFill>
            <a:ln w="101600" cap="flat" cmpd="sng">
              <a:solidFill>
                <a:srgbClr val="139AFF"/>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 name="Oval 6"/>
            <p:cNvSpPr>
              <a:spLocks noChangeArrowheads="1"/>
            </p:cNvSpPr>
            <p:nvPr/>
          </p:nvSpPr>
          <p:spPr bwMode="auto">
            <a:xfrm>
              <a:off x="980782" y="904297"/>
              <a:ext cx="1008493" cy="1017721"/>
            </a:xfrm>
            <a:prstGeom prst="ellipse">
              <a:avLst/>
            </a:prstGeom>
            <a:noFill/>
            <a:ln w="101600">
              <a:solidFill>
                <a:srgbClr val="139AFF"/>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Oval 14"/>
            <p:cNvSpPr>
              <a:spLocks noChangeArrowheads="1"/>
            </p:cNvSpPr>
            <p:nvPr/>
          </p:nvSpPr>
          <p:spPr bwMode="auto">
            <a:xfrm>
              <a:off x="1786013" y="1248797"/>
              <a:ext cx="325741" cy="328721"/>
            </a:xfrm>
            <a:prstGeom prst="ellipse">
              <a:avLst/>
            </a:prstGeom>
            <a:solidFill>
              <a:srgbClr val="139A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Text Box 17"/>
            <p:cNvSpPr txBox="1">
              <a:spLocks noChangeArrowheads="1"/>
            </p:cNvSpPr>
            <p:nvPr/>
          </p:nvSpPr>
          <p:spPr bwMode="auto">
            <a:xfrm>
              <a:off x="1154913" y="1034931"/>
              <a:ext cx="319975" cy="3823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ko-KR" sz="2400" dirty="0">
                  <a:solidFill>
                    <a:srgbClr val="139AFF"/>
                  </a:solidFill>
                  <a:latin typeface="Arial Black" pitchFamily="34" charset="0"/>
                </a:rPr>
                <a:t>2</a:t>
              </a:r>
            </a:p>
          </p:txBody>
        </p:sp>
        <p:sp>
          <p:nvSpPr>
            <p:cNvPr id="9" name="Oval 20"/>
            <p:cNvSpPr>
              <a:spLocks noChangeArrowheads="1"/>
            </p:cNvSpPr>
            <p:nvPr/>
          </p:nvSpPr>
          <p:spPr bwMode="auto">
            <a:xfrm>
              <a:off x="1874615" y="1340839"/>
              <a:ext cx="148538" cy="149897"/>
            </a:xfrm>
            <a:prstGeom prst="ellipse">
              <a:avLst/>
            </a:prstGeom>
            <a:solidFill>
              <a:srgbClr val="FFFF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Rectangle 24"/>
            <p:cNvSpPr>
              <a:spLocks noChangeArrowheads="1"/>
            </p:cNvSpPr>
            <p:nvPr/>
          </p:nvSpPr>
          <p:spPr bwMode="auto">
            <a:xfrm>
              <a:off x="2482228" y="1137883"/>
              <a:ext cx="2814770" cy="5288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smtClean="0">
                  <a:solidFill>
                    <a:schemeClr val="bg1"/>
                  </a:solidFill>
                  <a:latin typeface="Arial Black" pitchFamily="34" charset="0"/>
                </a:rPr>
                <a:t>特殊填制要求</a:t>
              </a:r>
              <a:endParaRPr lang="en-US" altLang="ko-KR" sz="1600" b="1" dirty="0">
                <a:solidFill>
                  <a:schemeClr val="bg1"/>
                </a:solidFill>
                <a:latin typeface="Arial Black" pitchFamily="34" charset="0"/>
              </a:endParaRPr>
            </a:p>
          </p:txBody>
        </p:sp>
      </p:grpSp>
      <p:pic>
        <p:nvPicPr>
          <p:cNvPr id="12" name="图片 1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4" name="TextBox 13"/>
          <p:cNvSpPr txBox="1"/>
          <p:nvPr/>
        </p:nvSpPr>
        <p:spPr>
          <a:xfrm>
            <a:off x="1654629" y="1981200"/>
            <a:ext cx="9035141" cy="3693319"/>
          </a:xfrm>
          <a:prstGeom prst="rect">
            <a:avLst/>
          </a:prstGeom>
          <a:noFill/>
        </p:spPr>
        <p:txBody>
          <a:bodyPr wrap="square" rtlCol="0">
            <a:spAutoFit/>
          </a:bodyPr>
          <a:lstStyle/>
          <a:p>
            <a:r>
              <a:rPr lang="zh-CN" altLang="en-US" dirty="0" smtClean="0">
                <a:solidFill>
                  <a:schemeClr val="bg1"/>
                </a:solidFill>
              </a:rPr>
              <a:t>（一）海关特殊监管区域和保税监管场所（以下统称“区域（场所）”）内销货物拟申请适用优惠税率的，有关货物进出区域（场所）以及内销时的报关单填制要求如下：</a:t>
            </a:r>
          </a:p>
          <a:p>
            <a:r>
              <a:rPr lang="zh-CN" altLang="en-US" dirty="0" smtClean="0">
                <a:solidFill>
                  <a:schemeClr val="bg1"/>
                </a:solidFill>
              </a:rPr>
              <a:t>        </a:t>
            </a:r>
            <a:r>
              <a:rPr lang="en-US" altLang="zh-CN" dirty="0" smtClean="0">
                <a:solidFill>
                  <a:schemeClr val="bg1"/>
                </a:solidFill>
              </a:rPr>
              <a:t>1</a:t>
            </a:r>
            <a:r>
              <a:rPr lang="zh-CN" altLang="en-US" dirty="0" smtClean="0">
                <a:solidFill>
                  <a:schemeClr val="bg1"/>
                </a:solidFill>
              </a:rPr>
              <a:t>．已通过原产地电子信息交换系统实现电子联网的优惠贸易协定项下货物报关单，按照本公告第一条（一）款的要求填制；</a:t>
            </a:r>
          </a:p>
          <a:p>
            <a:endParaRPr lang="zh-CN" altLang="en-US" dirty="0" smtClean="0">
              <a:solidFill>
                <a:schemeClr val="bg1"/>
              </a:solidFill>
            </a:endParaRPr>
          </a:p>
          <a:p>
            <a:r>
              <a:rPr lang="zh-CN" altLang="en-US" dirty="0" smtClean="0">
                <a:solidFill>
                  <a:schemeClr val="bg1"/>
                </a:solidFill>
              </a:rPr>
              <a:t>        </a:t>
            </a:r>
            <a:r>
              <a:rPr lang="en-US" altLang="zh-CN" dirty="0" smtClean="0">
                <a:solidFill>
                  <a:schemeClr val="bg1"/>
                </a:solidFill>
              </a:rPr>
              <a:t>2</a:t>
            </a:r>
            <a:r>
              <a:rPr lang="zh-CN" altLang="en-US" dirty="0" smtClean="0">
                <a:solidFill>
                  <a:schemeClr val="bg1"/>
                </a:solidFill>
              </a:rPr>
              <a:t>．未实现电子联网的优惠贸易协定项下货物报关单，应在“随附单证栏”的“随附单证代码栏”填写“</a:t>
            </a:r>
            <a:r>
              <a:rPr lang="en-US" altLang="zh-CN" dirty="0" smtClean="0">
                <a:solidFill>
                  <a:schemeClr val="bg1"/>
                </a:solidFill>
              </a:rPr>
              <a:t>Y”</a:t>
            </a:r>
            <a:r>
              <a:rPr lang="zh-CN" altLang="en-US" dirty="0" smtClean="0">
                <a:solidFill>
                  <a:schemeClr val="bg1"/>
                </a:solidFill>
              </a:rPr>
              <a:t>，在“随附单证编号栏”填写“</a:t>
            </a:r>
            <a:r>
              <a:rPr lang="en-US" altLang="zh-CN" dirty="0" smtClean="0">
                <a:solidFill>
                  <a:schemeClr val="bg1"/>
                </a:solidFill>
              </a:rPr>
              <a:t>&lt;</a:t>
            </a:r>
            <a:r>
              <a:rPr lang="zh-CN" altLang="en-US" dirty="0" smtClean="0">
                <a:solidFill>
                  <a:schemeClr val="bg1"/>
                </a:solidFill>
              </a:rPr>
              <a:t>优惠贸易协定代码</a:t>
            </a:r>
            <a:r>
              <a:rPr lang="en-US" altLang="zh-CN" dirty="0" smtClean="0">
                <a:solidFill>
                  <a:schemeClr val="bg1"/>
                </a:solidFill>
              </a:rPr>
              <a:t>&gt;”</a:t>
            </a:r>
            <a:r>
              <a:rPr lang="zh-CN" altLang="en-US" dirty="0" smtClean="0">
                <a:solidFill>
                  <a:schemeClr val="bg1"/>
                </a:solidFill>
              </a:rPr>
              <a:t>和“原产地证据文件备案号”。</a:t>
            </a:r>
          </a:p>
          <a:p>
            <a:r>
              <a:rPr lang="zh-CN" altLang="en-US" dirty="0" smtClean="0">
                <a:solidFill>
                  <a:schemeClr val="bg1"/>
                </a:solidFill>
              </a:rPr>
              <a:t>        “原产地证据文件备案号”为进出口货物的收发货物人或者其代理人录入原产地证据文件电子信息后，系统自动生成的号码。填写示例见附件</a:t>
            </a:r>
            <a:r>
              <a:rPr lang="en-US" altLang="zh-CN" dirty="0" smtClean="0">
                <a:solidFill>
                  <a:schemeClr val="bg1"/>
                </a:solidFill>
              </a:rPr>
              <a:t>4</a:t>
            </a:r>
            <a:r>
              <a:rPr lang="zh-CN" altLang="en-US" dirty="0" smtClean="0">
                <a:solidFill>
                  <a:schemeClr val="bg1"/>
                </a:solidFill>
              </a:rPr>
              <a:t>。</a:t>
            </a:r>
          </a:p>
          <a:p>
            <a:endParaRPr lang="zh-CN" altLang="en-US" dirty="0" smtClean="0">
              <a:solidFill>
                <a:schemeClr val="bg1"/>
              </a:solidFill>
            </a:endParaRPr>
          </a:p>
          <a:p>
            <a:r>
              <a:rPr lang="zh-CN" altLang="en-US" dirty="0" smtClean="0">
                <a:solidFill>
                  <a:schemeClr val="bg1"/>
                </a:solidFill>
              </a:rPr>
              <a:t>        </a:t>
            </a:r>
            <a:r>
              <a:rPr lang="en-US" altLang="zh-CN" dirty="0" smtClean="0">
                <a:solidFill>
                  <a:schemeClr val="bg1"/>
                </a:solidFill>
              </a:rPr>
              <a:t>3</a:t>
            </a:r>
            <a:r>
              <a:rPr lang="zh-CN" altLang="en-US" dirty="0" smtClean="0">
                <a:solidFill>
                  <a:schemeClr val="bg1"/>
                </a:solidFill>
              </a:rPr>
              <a:t>．本条（一）款第</a:t>
            </a:r>
            <a:r>
              <a:rPr lang="en-US" altLang="zh-CN" dirty="0" smtClean="0">
                <a:solidFill>
                  <a:schemeClr val="bg1"/>
                </a:solidFill>
              </a:rPr>
              <a:t>1</a:t>
            </a:r>
            <a:r>
              <a:rPr lang="zh-CN" altLang="en-US" dirty="0" smtClean="0">
                <a:solidFill>
                  <a:schemeClr val="bg1"/>
                </a:solidFill>
              </a:rPr>
              <a:t>和第</a:t>
            </a:r>
            <a:r>
              <a:rPr lang="en-US" altLang="zh-CN" dirty="0" smtClean="0">
                <a:solidFill>
                  <a:schemeClr val="bg1"/>
                </a:solidFill>
              </a:rPr>
              <a:t>2</a:t>
            </a:r>
            <a:r>
              <a:rPr lang="zh-CN" altLang="en-US" dirty="0" smtClean="0">
                <a:solidFill>
                  <a:schemeClr val="bg1"/>
                </a:solidFill>
              </a:rPr>
              <a:t>项所述的情况，均应当按照本公告第一条（三）款的要求填写“单证对应关系表”。</a:t>
            </a:r>
            <a:endParaRPr lang="zh-CN" altLang="en-US"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654630" y="990600"/>
            <a:ext cx="9220200" cy="5355312"/>
          </a:xfrm>
          <a:prstGeom prst="rect">
            <a:avLst/>
          </a:prstGeom>
          <a:noFill/>
        </p:spPr>
        <p:txBody>
          <a:bodyPr wrap="square" rtlCol="0">
            <a:spAutoFit/>
          </a:bodyPr>
          <a:lstStyle/>
          <a:p>
            <a:r>
              <a:rPr lang="zh-CN" altLang="en-US" dirty="0" smtClean="0">
                <a:solidFill>
                  <a:schemeClr val="bg1"/>
                </a:solidFill>
              </a:rPr>
              <a:t>（二）向香港或者澳门特别行政区出口用于生产</a:t>
            </a:r>
            <a:r>
              <a:rPr lang="en-US" altLang="zh-CN" dirty="0" smtClean="0">
                <a:solidFill>
                  <a:schemeClr val="bg1"/>
                </a:solidFill>
              </a:rPr>
              <a:t>《</a:t>
            </a:r>
            <a:r>
              <a:rPr lang="zh-CN" altLang="en-US" dirty="0" smtClean="0">
                <a:solidFill>
                  <a:schemeClr val="bg1"/>
                </a:solidFill>
              </a:rPr>
              <a:t>内地与香港关于建立更紧密经贸关系的安排</a:t>
            </a:r>
            <a:r>
              <a:rPr lang="en-US" altLang="zh-CN" dirty="0" smtClean="0">
                <a:solidFill>
                  <a:schemeClr val="bg1"/>
                </a:solidFill>
              </a:rPr>
              <a:t>》</a:t>
            </a:r>
            <a:r>
              <a:rPr lang="zh-CN" altLang="en-US" dirty="0" smtClean="0">
                <a:solidFill>
                  <a:schemeClr val="bg1"/>
                </a:solidFill>
              </a:rPr>
              <a:t>（香港</a:t>
            </a:r>
            <a:r>
              <a:rPr lang="en-US" altLang="zh-CN" dirty="0" smtClean="0">
                <a:solidFill>
                  <a:schemeClr val="bg1"/>
                </a:solidFill>
              </a:rPr>
              <a:t>CEPA</a:t>
            </a:r>
            <a:r>
              <a:rPr lang="zh-CN" altLang="en-US" dirty="0" smtClean="0">
                <a:solidFill>
                  <a:schemeClr val="bg1"/>
                </a:solidFill>
              </a:rPr>
              <a:t>）或者</a:t>
            </a:r>
            <a:r>
              <a:rPr lang="en-US" altLang="zh-CN" dirty="0" smtClean="0">
                <a:solidFill>
                  <a:schemeClr val="bg1"/>
                </a:solidFill>
              </a:rPr>
              <a:t>《</a:t>
            </a:r>
            <a:r>
              <a:rPr lang="zh-CN" altLang="en-US" dirty="0" smtClean="0">
                <a:solidFill>
                  <a:schemeClr val="bg1"/>
                </a:solidFill>
              </a:rPr>
              <a:t>内地与澳门关于建立更紧密经贸关系的安排</a:t>
            </a:r>
            <a:r>
              <a:rPr lang="en-US" altLang="zh-CN" dirty="0" smtClean="0">
                <a:solidFill>
                  <a:schemeClr val="bg1"/>
                </a:solidFill>
              </a:rPr>
              <a:t>》</a:t>
            </a:r>
            <a:r>
              <a:rPr lang="zh-CN" altLang="en-US" dirty="0" smtClean="0">
                <a:solidFill>
                  <a:schemeClr val="bg1"/>
                </a:solidFill>
              </a:rPr>
              <a:t>（澳门</a:t>
            </a:r>
            <a:r>
              <a:rPr lang="en-US" altLang="zh-CN" dirty="0" smtClean="0">
                <a:solidFill>
                  <a:schemeClr val="bg1"/>
                </a:solidFill>
              </a:rPr>
              <a:t>CEPA</a:t>
            </a:r>
            <a:r>
              <a:rPr lang="zh-CN" altLang="en-US" dirty="0" smtClean="0">
                <a:solidFill>
                  <a:schemeClr val="bg1"/>
                </a:solidFill>
              </a:rPr>
              <a:t>）协定税率货物的原材料时，应当按照本公告第一条的要求填制报关单，香港或澳门生产厂商在香港工贸署或者澳门经济局登记备案的有关备案号填写在报关单的关联备案号栏。</a:t>
            </a:r>
          </a:p>
          <a:p>
            <a:endParaRPr lang="zh-CN" altLang="en-US" dirty="0" smtClean="0">
              <a:solidFill>
                <a:schemeClr val="bg1"/>
              </a:solidFill>
            </a:endParaRPr>
          </a:p>
          <a:p>
            <a:r>
              <a:rPr lang="zh-CN" altLang="en-US" dirty="0" smtClean="0">
                <a:solidFill>
                  <a:schemeClr val="bg1"/>
                </a:solidFill>
              </a:rPr>
              <a:t>        已签署并实施的优惠贸易协定的代码、有无原产地声明模式及是否实现通过原产地电子信息交换系统传输原产地证据文件电子数据等情况见附件</a:t>
            </a:r>
            <a:r>
              <a:rPr lang="en-US" altLang="zh-CN" dirty="0" smtClean="0">
                <a:solidFill>
                  <a:schemeClr val="bg1"/>
                </a:solidFill>
              </a:rPr>
              <a:t>5</a:t>
            </a:r>
            <a:r>
              <a:rPr lang="zh-CN" altLang="en-US" dirty="0" smtClean="0">
                <a:solidFill>
                  <a:schemeClr val="bg1"/>
                </a:solidFill>
              </a:rPr>
              <a:t>。后续变动情况海关总署将另行公告。</a:t>
            </a:r>
          </a:p>
          <a:p>
            <a:r>
              <a:rPr lang="zh-CN" altLang="en-US" dirty="0" smtClean="0">
                <a:solidFill>
                  <a:schemeClr val="bg1"/>
                </a:solidFill>
              </a:rPr>
              <a:t>        本公告中原产地证据文件是指相关优惠贸易协定原产地管理办法所规定的原产地证书和原产地声明。</a:t>
            </a:r>
          </a:p>
          <a:p>
            <a:endParaRPr lang="zh-CN" altLang="en-US" dirty="0" smtClean="0">
              <a:solidFill>
                <a:schemeClr val="bg1"/>
              </a:solidFill>
            </a:endParaRPr>
          </a:p>
          <a:p>
            <a:r>
              <a:rPr lang="zh-CN" altLang="en-US" dirty="0" smtClean="0">
                <a:solidFill>
                  <a:schemeClr val="bg1"/>
                </a:solidFill>
              </a:rPr>
              <a:t>        本公告自</a:t>
            </a:r>
            <a:r>
              <a:rPr lang="en-US" altLang="zh-CN" dirty="0" smtClean="0">
                <a:solidFill>
                  <a:schemeClr val="bg1"/>
                </a:solidFill>
              </a:rPr>
              <a:t>2016</a:t>
            </a:r>
            <a:r>
              <a:rPr lang="zh-CN" altLang="en-US" dirty="0" smtClean="0">
                <a:solidFill>
                  <a:schemeClr val="bg1"/>
                </a:solidFill>
              </a:rPr>
              <a:t>年</a:t>
            </a:r>
            <a:r>
              <a:rPr lang="en-US" altLang="zh-CN" dirty="0" smtClean="0">
                <a:solidFill>
                  <a:schemeClr val="bg1"/>
                </a:solidFill>
              </a:rPr>
              <a:t>10</a:t>
            </a:r>
            <a:r>
              <a:rPr lang="zh-CN" altLang="en-US" dirty="0" smtClean="0">
                <a:solidFill>
                  <a:schemeClr val="bg1"/>
                </a:solidFill>
              </a:rPr>
              <a:t>月</a:t>
            </a:r>
            <a:r>
              <a:rPr lang="en-US" altLang="zh-CN" dirty="0" smtClean="0">
                <a:solidFill>
                  <a:schemeClr val="bg1"/>
                </a:solidFill>
              </a:rPr>
              <a:t>1</a:t>
            </a:r>
            <a:r>
              <a:rPr lang="zh-CN" altLang="en-US" dirty="0" smtClean="0">
                <a:solidFill>
                  <a:schemeClr val="bg1"/>
                </a:solidFill>
              </a:rPr>
              <a:t>日起实施。自本公告实施之日起，海关总署公告</a:t>
            </a:r>
            <a:r>
              <a:rPr lang="en-US" altLang="zh-CN" dirty="0" smtClean="0">
                <a:solidFill>
                  <a:schemeClr val="bg1"/>
                </a:solidFill>
              </a:rPr>
              <a:t>2009</a:t>
            </a:r>
            <a:r>
              <a:rPr lang="zh-CN" altLang="en-US" dirty="0" smtClean="0">
                <a:solidFill>
                  <a:schemeClr val="bg1"/>
                </a:solidFill>
              </a:rPr>
              <a:t>年第</a:t>
            </a:r>
            <a:r>
              <a:rPr lang="en-US" altLang="zh-CN" dirty="0" smtClean="0">
                <a:solidFill>
                  <a:schemeClr val="bg1"/>
                </a:solidFill>
              </a:rPr>
              <a:t>6</a:t>
            </a:r>
            <a:r>
              <a:rPr lang="zh-CN" altLang="en-US" dirty="0" smtClean="0">
                <a:solidFill>
                  <a:schemeClr val="bg1"/>
                </a:solidFill>
              </a:rPr>
              <a:t>号废止，海关总署公告</a:t>
            </a:r>
            <a:r>
              <a:rPr lang="en-US" altLang="zh-CN" dirty="0" smtClean="0">
                <a:solidFill>
                  <a:schemeClr val="bg1"/>
                </a:solidFill>
              </a:rPr>
              <a:t>2016</a:t>
            </a:r>
            <a:r>
              <a:rPr lang="zh-CN" altLang="en-US" dirty="0" smtClean="0">
                <a:solidFill>
                  <a:schemeClr val="bg1"/>
                </a:solidFill>
              </a:rPr>
              <a:t>年第</a:t>
            </a:r>
            <a:r>
              <a:rPr lang="en-US" altLang="zh-CN" dirty="0" smtClean="0">
                <a:solidFill>
                  <a:schemeClr val="bg1"/>
                </a:solidFill>
              </a:rPr>
              <a:t>20</a:t>
            </a:r>
            <a:r>
              <a:rPr lang="zh-CN" altLang="en-US" dirty="0" smtClean="0">
                <a:solidFill>
                  <a:schemeClr val="bg1"/>
                </a:solidFill>
              </a:rPr>
              <a:t>号附件</a:t>
            </a:r>
            <a:r>
              <a:rPr lang="en-US" altLang="zh-CN" dirty="0" smtClean="0">
                <a:solidFill>
                  <a:schemeClr val="bg1"/>
                </a:solidFill>
              </a:rPr>
              <a:t>《</a:t>
            </a:r>
            <a:r>
              <a:rPr lang="zh-CN" altLang="en-US" dirty="0" smtClean="0">
                <a:solidFill>
                  <a:schemeClr val="bg1"/>
                </a:solidFill>
              </a:rPr>
              <a:t>中华人民共和国海关进出口货物报关单填制规范</a:t>
            </a:r>
            <a:r>
              <a:rPr lang="en-US" altLang="zh-CN" dirty="0" smtClean="0">
                <a:solidFill>
                  <a:schemeClr val="bg1"/>
                </a:solidFill>
              </a:rPr>
              <a:t>》</a:t>
            </a:r>
            <a:r>
              <a:rPr lang="zh-CN" altLang="en-US" dirty="0" smtClean="0">
                <a:solidFill>
                  <a:schemeClr val="bg1"/>
                </a:solidFill>
              </a:rPr>
              <a:t>中“十五、备案号”项下的第（三）项内容停止执行，海关总署公告</a:t>
            </a:r>
            <a:r>
              <a:rPr lang="en-US" altLang="zh-CN" dirty="0" smtClean="0">
                <a:solidFill>
                  <a:schemeClr val="bg1"/>
                </a:solidFill>
              </a:rPr>
              <a:t>2012</a:t>
            </a:r>
            <a:r>
              <a:rPr lang="zh-CN" altLang="en-US" dirty="0" smtClean="0">
                <a:solidFill>
                  <a:schemeClr val="bg1"/>
                </a:solidFill>
              </a:rPr>
              <a:t>年第</a:t>
            </a:r>
            <a:r>
              <a:rPr lang="en-US" altLang="zh-CN" dirty="0" smtClean="0">
                <a:solidFill>
                  <a:schemeClr val="bg1"/>
                </a:solidFill>
              </a:rPr>
              <a:t>18</a:t>
            </a:r>
            <a:r>
              <a:rPr lang="zh-CN" altLang="en-US" dirty="0" smtClean="0">
                <a:solidFill>
                  <a:schemeClr val="bg1"/>
                </a:solidFill>
              </a:rPr>
              <a:t>号第三条第二、三款停止执行，海关总署公告</a:t>
            </a:r>
            <a:r>
              <a:rPr lang="en-US" altLang="zh-CN" dirty="0" smtClean="0">
                <a:solidFill>
                  <a:schemeClr val="bg1"/>
                </a:solidFill>
              </a:rPr>
              <a:t>2008</a:t>
            </a:r>
            <a:r>
              <a:rPr lang="zh-CN" altLang="en-US" dirty="0" smtClean="0">
                <a:solidFill>
                  <a:schemeClr val="bg1"/>
                </a:solidFill>
              </a:rPr>
              <a:t>年第</a:t>
            </a:r>
            <a:r>
              <a:rPr lang="en-US" altLang="zh-CN" dirty="0" smtClean="0">
                <a:solidFill>
                  <a:schemeClr val="bg1"/>
                </a:solidFill>
              </a:rPr>
              <a:t>91</a:t>
            </a:r>
            <a:r>
              <a:rPr lang="zh-CN" altLang="en-US" dirty="0" smtClean="0">
                <a:solidFill>
                  <a:schemeClr val="bg1"/>
                </a:solidFill>
              </a:rPr>
              <a:t>号第三条停止执行，海关总署公告</a:t>
            </a:r>
            <a:r>
              <a:rPr lang="en-US" altLang="zh-CN" dirty="0" smtClean="0">
                <a:solidFill>
                  <a:schemeClr val="bg1"/>
                </a:solidFill>
              </a:rPr>
              <a:t>2008</a:t>
            </a:r>
            <a:r>
              <a:rPr lang="zh-CN" altLang="en-US" dirty="0" smtClean="0">
                <a:solidFill>
                  <a:schemeClr val="bg1"/>
                </a:solidFill>
              </a:rPr>
              <a:t>年第</a:t>
            </a:r>
            <a:r>
              <a:rPr lang="en-US" altLang="zh-CN" dirty="0" smtClean="0">
                <a:solidFill>
                  <a:schemeClr val="bg1"/>
                </a:solidFill>
              </a:rPr>
              <a:t>94</a:t>
            </a:r>
            <a:r>
              <a:rPr lang="zh-CN" altLang="en-US" dirty="0" smtClean="0">
                <a:solidFill>
                  <a:schemeClr val="bg1"/>
                </a:solidFill>
              </a:rPr>
              <a:t>号第三条关于“</a:t>
            </a:r>
            <a:r>
              <a:rPr lang="en-US" altLang="zh-CN" dirty="0" smtClean="0">
                <a:solidFill>
                  <a:schemeClr val="bg1"/>
                </a:solidFill>
              </a:rPr>
              <a:t>Y”</a:t>
            </a:r>
            <a:r>
              <a:rPr lang="zh-CN" altLang="en-US" dirty="0" smtClean="0">
                <a:solidFill>
                  <a:schemeClr val="bg1"/>
                </a:solidFill>
              </a:rPr>
              <a:t>、优惠贸易协定代码及原产地证商品序号的填制规范按本公告执行，海关总署公告</a:t>
            </a:r>
            <a:r>
              <a:rPr lang="en-US" altLang="zh-CN" dirty="0" smtClean="0">
                <a:solidFill>
                  <a:schemeClr val="bg1"/>
                </a:solidFill>
              </a:rPr>
              <a:t>2010</a:t>
            </a:r>
            <a:r>
              <a:rPr lang="zh-CN" altLang="en-US" dirty="0" smtClean="0">
                <a:solidFill>
                  <a:schemeClr val="bg1"/>
                </a:solidFill>
              </a:rPr>
              <a:t>年第</a:t>
            </a:r>
            <a:r>
              <a:rPr lang="en-US" altLang="zh-CN" dirty="0" smtClean="0">
                <a:solidFill>
                  <a:schemeClr val="bg1"/>
                </a:solidFill>
              </a:rPr>
              <a:t>90</a:t>
            </a:r>
            <a:r>
              <a:rPr lang="zh-CN" altLang="en-US" dirty="0" smtClean="0">
                <a:solidFill>
                  <a:schemeClr val="bg1"/>
                </a:solidFill>
              </a:rPr>
              <a:t>号第四条停止执行。</a:t>
            </a:r>
            <a:endParaRPr lang="en-US" altLang="zh-CN" dirty="0" smtClean="0">
              <a:solidFill>
                <a:schemeClr val="bg1"/>
              </a:solidFill>
            </a:endParaRPr>
          </a:p>
          <a:p>
            <a:pPr algn="r"/>
            <a:r>
              <a:rPr lang="zh-CN" altLang="en-US" sz="1400" dirty="0" smtClean="0">
                <a:solidFill>
                  <a:schemeClr val="bg1"/>
                </a:solidFill>
              </a:rPr>
              <a:t>中华人民共和国海关总署</a:t>
            </a:r>
          </a:p>
          <a:p>
            <a:pPr algn="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9</a:t>
            </a:r>
            <a:r>
              <a:rPr lang="zh-CN" altLang="en-US" sz="1400" dirty="0" smtClean="0">
                <a:solidFill>
                  <a:schemeClr val="bg1"/>
                </a:solidFill>
              </a:rPr>
              <a:t>月</a:t>
            </a:r>
            <a:r>
              <a:rPr lang="en-US" altLang="zh-CN" sz="1400" dirty="0" smtClean="0">
                <a:solidFill>
                  <a:schemeClr val="bg1"/>
                </a:solidFill>
              </a:rPr>
              <a:t>20</a:t>
            </a:r>
            <a:r>
              <a:rPr lang="zh-CN" altLang="en-US" sz="1400" dirty="0" smtClean="0">
                <a:solidFill>
                  <a:schemeClr val="bg1"/>
                </a:solidFill>
              </a:rPr>
              <a:t>日</a:t>
            </a:r>
            <a:endParaRPr lang="zh-CN" altLang="en-US" sz="14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flipV="1">
            <a:off x="2074291" y="3345408"/>
            <a:ext cx="7994650" cy="45719"/>
          </a:xfrm>
          <a:prstGeom prst="rect">
            <a:avLst/>
          </a:prstGeom>
          <a:solidFill>
            <a:schemeClr val="bg1">
              <a:lumMod val="5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7" name="任意多边形 26"/>
          <p:cNvSpPr/>
          <p:nvPr/>
        </p:nvSpPr>
        <p:spPr>
          <a:xfrm>
            <a:off x="3237929"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任意多边形 28"/>
          <p:cNvSpPr/>
          <p:nvPr/>
        </p:nvSpPr>
        <p:spPr>
          <a:xfrm>
            <a:off x="5630292" y="2361376"/>
            <a:ext cx="906463"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任意多边形 40"/>
          <p:cNvSpPr/>
          <p:nvPr/>
        </p:nvSpPr>
        <p:spPr>
          <a:xfrm>
            <a:off x="8022654"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05</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任意多边形 42"/>
          <p:cNvSpPr/>
          <p:nvPr/>
        </p:nvSpPr>
        <p:spPr>
          <a:xfrm>
            <a:off x="4434905"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任意多边形 45"/>
          <p:cNvSpPr/>
          <p:nvPr/>
        </p:nvSpPr>
        <p:spPr>
          <a:xfrm>
            <a:off x="6827267"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en-US" altLang="zh-CN"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矩形 2"/>
          <p:cNvSpPr/>
          <p:nvPr/>
        </p:nvSpPr>
        <p:spPr>
          <a:xfrm>
            <a:off x="2726626" y="1162434"/>
            <a:ext cx="1929067" cy="923330"/>
          </a:xfrm>
          <a:prstGeom prst="rect">
            <a:avLst/>
          </a:prstGeom>
        </p:spPr>
        <p:txBody>
          <a:bodyPr wrap="square">
            <a:spAutoFit/>
          </a:bodyPr>
          <a:lstStyle/>
          <a:p>
            <a:pPr>
              <a:lnSpc>
                <a:spcPct val="150000"/>
              </a:lnSpc>
            </a:pPr>
            <a:r>
              <a:rPr lang="en-US" altLang="zh-CN" sz="1200" dirty="0" smtClean="0">
                <a:solidFill>
                  <a:srgbClr val="E5B704"/>
                </a:solidFill>
                <a:latin typeface="微软雅黑" panose="020B0503020204020204" pitchFamily="34" charset="-122"/>
                <a:ea typeface="微软雅黑" panose="020B0503020204020204" pitchFamily="34" charset="-122"/>
              </a:rPr>
              <a:t>1</a:t>
            </a:r>
            <a:r>
              <a:rPr lang="zh-CN" altLang="en-US" sz="1200" dirty="0" smtClean="0">
                <a:solidFill>
                  <a:srgbClr val="E5B704"/>
                </a:solidFill>
                <a:latin typeface="微软雅黑" panose="020B0503020204020204" pitchFamily="34" charset="-122"/>
                <a:ea typeface="微软雅黑" panose="020B0503020204020204" pitchFamily="34" charset="-122"/>
              </a:rPr>
              <a:t>．“无原产地声明模式”优惠贸易协定项下报关单随附单证栏填写示例</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6" name="矩形 15"/>
          <p:cNvSpPr/>
          <p:nvPr/>
        </p:nvSpPr>
        <p:spPr>
          <a:xfrm>
            <a:off x="3922808" y="4570562"/>
            <a:ext cx="1929067" cy="923330"/>
          </a:xfrm>
          <a:prstGeom prst="rect">
            <a:avLst/>
          </a:prstGeom>
        </p:spPr>
        <p:txBody>
          <a:bodyPr wrap="square">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a:t>
            </a:r>
            <a:r>
              <a:rPr lang="en-US" altLang="zh-CN" sz="1200" dirty="0" smtClean="0">
                <a:solidFill>
                  <a:schemeClr val="bg1"/>
                </a:solidFill>
                <a:latin typeface="微软雅黑" panose="020B0503020204020204" pitchFamily="34" charset="-122"/>
                <a:ea typeface="微软雅黑" panose="020B0503020204020204" pitchFamily="34" charset="-122"/>
              </a:rPr>
              <a:t>2</a:t>
            </a:r>
            <a:r>
              <a:rPr lang="zh-CN" altLang="en-US" sz="1200" dirty="0" smtClean="0">
                <a:solidFill>
                  <a:schemeClr val="bg1"/>
                </a:solidFill>
                <a:latin typeface="微软雅黑" panose="020B0503020204020204" pitchFamily="34" charset="-122"/>
                <a:ea typeface="微软雅黑" panose="020B0503020204020204" pitchFamily="34" charset="-122"/>
              </a:rPr>
              <a:t>．“有原产地声明模式”优惠贸易协定项下报关单随附单证栏填写示例</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118989" y="1162434"/>
            <a:ext cx="1929067" cy="613694"/>
          </a:xfrm>
          <a:prstGeom prst="rect">
            <a:avLst/>
          </a:prstGeom>
        </p:spPr>
        <p:txBody>
          <a:bodyPr wrap="square">
            <a:spAutoFit/>
          </a:bodyPr>
          <a:lstStyle/>
          <a:p>
            <a:pPr>
              <a:lnSpc>
                <a:spcPct val="150000"/>
              </a:lnSpc>
            </a:pPr>
            <a:r>
              <a:rPr lang="en-US" altLang="zh-CN" sz="1200" dirty="0" smtClean="0">
                <a:solidFill>
                  <a:srgbClr val="E5B704"/>
                </a:solidFill>
                <a:latin typeface="微软雅黑" panose="020B0503020204020204" pitchFamily="34" charset="-122"/>
                <a:ea typeface="微软雅黑" panose="020B0503020204020204" pitchFamily="34" charset="-122"/>
              </a:rPr>
              <a:t>3</a:t>
            </a:r>
            <a:r>
              <a:rPr lang="zh-CN" altLang="en-US" sz="1200" dirty="0" smtClean="0">
                <a:solidFill>
                  <a:srgbClr val="E5B704"/>
                </a:solidFill>
                <a:latin typeface="微软雅黑" panose="020B0503020204020204" pitchFamily="34" charset="-122"/>
                <a:ea typeface="微软雅黑" panose="020B0503020204020204" pitchFamily="34" charset="-122"/>
              </a:rPr>
              <a:t>．“单证对应关系表”填写示例</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8" name="矩形 17"/>
          <p:cNvSpPr/>
          <p:nvPr/>
        </p:nvSpPr>
        <p:spPr>
          <a:xfrm>
            <a:off x="6315170" y="4559546"/>
            <a:ext cx="1929067" cy="1167692"/>
          </a:xfrm>
          <a:prstGeom prst="rect">
            <a:avLst/>
          </a:prstGeom>
        </p:spPr>
        <p:txBody>
          <a:bodyPr wrap="square">
            <a:spAutoFit/>
          </a:bodyPr>
          <a:lstStyle/>
          <a:p>
            <a:pPr>
              <a:lnSpc>
                <a:spcPct val="150000"/>
              </a:lnSpc>
            </a:pPr>
            <a:r>
              <a:rPr lang="en-US" altLang="zh-CN" sz="1200" dirty="0" smtClean="0">
                <a:solidFill>
                  <a:schemeClr val="bg1"/>
                </a:solidFill>
                <a:latin typeface="微软雅黑" panose="020B0503020204020204" pitchFamily="34" charset="-122"/>
                <a:ea typeface="微软雅黑" panose="020B0503020204020204" pitchFamily="34" charset="-122"/>
              </a:rPr>
              <a:t>4</a:t>
            </a:r>
            <a:r>
              <a:rPr lang="zh-CN" altLang="en-US" sz="1200" dirty="0" smtClean="0">
                <a:solidFill>
                  <a:schemeClr val="bg1"/>
                </a:solidFill>
                <a:latin typeface="微软雅黑" panose="020B0503020204020204" pitchFamily="34" charset="-122"/>
                <a:ea typeface="微软雅黑" panose="020B0503020204020204" pitchFamily="34" charset="-122"/>
              </a:rPr>
              <a:t>．未实现电子联网的优惠贸易协定项下进出区域（场所）报关单随附单证栏填写示例</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511352" y="1162434"/>
            <a:ext cx="1929067" cy="613694"/>
          </a:xfrm>
          <a:prstGeom prst="rect">
            <a:avLst/>
          </a:prstGeom>
        </p:spPr>
        <p:txBody>
          <a:bodyPr wrap="square">
            <a:spAutoFit/>
          </a:bodyPr>
          <a:lstStyle/>
          <a:p>
            <a:pPr>
              <a:lnSpc>
                <a:spcPct val="150000"/>
              </a:lnSpc>
            </a:pPr>
            <a:r>
              <a:rPr lang="en-US" altLang="zh-CN" sz="1200" dirty="0" smtClean="0">
                <a:solidFill>
                  <a:srgbClr val="E5B704"/>
                </a:solidFill>
                <a:latin typeface="微软雅黑" panose="020B0503020204020204" pitchFamily="34" charset="-122"/>
                <a:ea typeface="微软雅黑" panose="020B0503020204020204" pitchFamily="34" charset="-122"/>
              </a:rPr>
              <a:t>5</a:t>
            </a:r>
            <a:r>
              <a:rPr lang="zh-CN" altLang="en-US" sz="1200" dirty="0" smtClean="0">
                <a:solidFill>
                  <a:srgbClr val="E5B704"/>
                </a:solidFill>
                <a:latin typeface="微软雅黑" panose="020B0503020204020204" pitchFamily="34" charset="-122"/>
                <a:ea typeface="微软雅黑" panose="020B0503020204020204" pitchFamily="34" charset="-122"/>
              </a:rPr>
              <a:t>．优惠贸易协定相关情况对照表</a:t>
            </a:r>
            <a:endParaRPr lang="en-US" altLang="zh-CN" sz="1200" dirty="0">
              <a:solidFill>
                <a:srgbClr val="E5B704"/>
              </a:solidFill>
              <a:latin typeface="微软雅黑" panose="020B0503020204020204" pitchFamily="34" charset="-122"/>
              <a:ea typeface="微软雅黑" panose="020B0503020204020204" pitchFamily="34" charset="-122"/>
            </a:endParaRPr>
          </a:p>
        </p:txBody>
      </p:sp>
      <p:pic>
        <p:nvPicPr>
          <p:cNvPr id="13" name="图片 12"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4" name="矩形 13"/>
          <p:cNvSpPr/>
          <p:nvPr/>
        </p:nvSpPr>
        <p:spPr>
          <a:xfrm>
            <a:off x="627106" y="964364"/>
            <a:ext cx="1854837" cy="523220"/>
          </a:xfrm>
          <a:prstGeom prst="rect">
            <a:avLst/>
          </a:prstGeom>
          <a:noFill/>
        </p:spPr>
        <p:txBody>
          <a:bodyPr wrap="squar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xmlns="" val="32236608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矩形 3"/>
          <p:cNvSpPr/>
          <p:nvPr/>
        </p:nvSpPr>
        <p:spPr>
          <a:xfrm>
            <a:off x="1086596" y="942593"/>
            <a:ext cx="1266693" cy="523220"/>
          </a:xfrm>
          <a:prstGeom prst="rect">
            <a:avLst/>
          </a:prstGeom>
          <a:noFill/>
        </p:spPr>
        <p:txBody>
          <a:bodyPr wrap="non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附件一</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TextBox 4"/>
          <p:cNvSpPr txBox="1"/>
          <p:nvPr/>
        </p:nvSpPr>
        <p:spPr>
          <a:xfrm>
            <a:off x="1404258" y="1284512"/>
            <a:ext cx="9307286" cy="5355312"/>
          </a:xfrm>
          <a:prstGeom prst="rect">
            <a:avLst/>
          </a:prstGeom>
          <a:noFill/>
        </p:spPr>
        <p:txBody>
          <a:bodyPr wrap="square" rtlCol="0">
            <a:spAutoFit/>
          </a:bodyPr>
          <a:lstStyle/>
          <a:p>
            <a:pPr algn="ctr"/>
            <a:r>
              <a:rPr lang="zh-CN" altLang="en-US" dirty="0" smtClean="0">
                <a:solidFill>
                  <a:schemeClr val="bg1"/>
                </a:solidFill>
              </a:rPr>
              <a:t>“无原产地声明模式”优惠贸易协定项下</a:t>
            </a:r>
          </a:p>
          <a:p>
            <a:pPr algn="ctr"/>
            <a:endParaRPr lang="zh-CN" altLang="en-US" dirty="0" smtClean="0">
              <a:solidFill>
                <a:schemeClr val="bg1"/>
              </a:solidFill>
            </a:endParaRPr>
          </a:p>
          <a:p>
            <a:pPr algn="ctr"/>
            <a:r>
              <a:rPr lang="zh-CN" altLang="en-US" dirty="0" smtClean="0">
                <a:solidFill>
                  <a:schemeClr val="bg1"/>
                </a:solidFill>
              </a:rPr>
              <a:t>报关单随附单证栏填写示例</a:t>
            </a:r>
          </a:p>
          <a:p>
            <a:pPr algn="ctr"/>
            <a:endParaRPr lang="zh-CN" altLang="en-US" dirty="0" smtClean="0">
              <a:solidFill>
                <a:schemeClr val="bg1"/>
              </a:solidFill>
            </a:endParaRPr>
          </a:p>
          <a:p>
            <a:pPr algn="ctr"/>
            <a:r>
              <a:rPr lang="zh-CN" altLang="en-US" dirty="0" smtClean="0">
                <a:solidFill>
                  <a:schemeClr val="bg1"/>
                </a:solidFill>
              </a:rPr>
              <a:t>        凭编号为</a:t>
            </a:r>
            <a:r>
              <a:rPr lang="en-US" altLang="zh-CN" dirty="0" smtClean="0">
                <a:solidFill>
                  <a:schemeClr val="bg1"/>
                </a:solidFill>
              </a:rPr>
              <a:t>EB14CA12345</a:t>
            </a:r>
            <a:r>
              <a:rPr lang="zh-CN" altLang="en-US" dirty="0" smtClean="0">
                <a:solidFill>
                  <a:schemeClr val="bg1"/>
                </a:solidFill>
              </a:rPr>
              <a:t>的原产地证书进出口</a:t>
            </a:r>
            <a:r>
              <a:rPr lang="en-US" altLang="zh-CN" dirty="0" smtClean="0">
                <a:solidFill>
                  <a:schemeClr val="bg1"/>
                </a:solidFill>
              </a:rPr>
              <a:t>ECFA</a:t>
            </a:r>
            <a:r>
              <a:rPr lang="zh-CN" altLang="en-US" dirty="0" smtClean="0">
                <a:solidFill>
                  <a:schemeClr val="bg1"/>
                </a:solidFill>
              </a:rPr>
              <a:t>项下货物，应在报关单随附单证栏的随附单证代码栏填写“</a:t>
            </a:r>
            <a:r>
              <a:rPr lang="en-US" altLang="zh-CN" dirty="0" smtClean="0">
                <a:solidFill>
                  <a:schemeClr val="bg1"/>
                </a:solidFill>
              </a:rPr>
              <a:t>Y”</a:t>
            </a:r>
            <a:r>
              <a:rPr lang="zh-CN" altLang="en-US" dirty="0" smtClean="0">
                <a:solidFill>
                  <a:schemeClr val="bg1"/>
                </a:solidFill>
              </a:rPr>
              <a:t>，随附单证编号栏填写“</a:t>
            </a:r>
            <a:r>
              <a:rPr lang="en-US" altLang="zh-CN" dirty="0" smtClean="0">
                <a:solidFill>
                  <a:schemeClr val="bg1"/>
                </a:solidFill>
              </a:rPr>
              <a:t>&lt;14&gt;EB14CA12345”</a:t>
            </a:r>
            <a:r>
              <a:rPr lang="zh-CN" altLang="en-US" dirty="0" smtClean="0">
                <a:solidFill>
                  <a:schemeClr val="bg1"/>
                </a:solidFill>
              </a:rPr>
              <a:t>。</a:t>
            </a:r>
            <a:endParaRPr lang="en-US" altLang="zh-CN" dirty="0" smtClean="0">
              <a:solidFill>
                <a:schemeClr val="bg1"/>
              </a:solidFill>
            </a:endParaRPr>
          </a:p>
          <a:p>
            <a:pPr algn="ctr"/>
            <a:endParaRPr lang="en-US" altLang="zh-CN" dirty="0" smtClean="0">
              <a:solidFill>
                <a:schemeClr val="bg1"/>
              </a:solidFill>
            </a:endParaRPr>
          </a:p>
          <a:p>
            <a:pPr algn="ctr"/>
            <a:endParaRPr lang="en-US" altLang="zh-CN" dirty="0" smtClean="0">
              <a:solidFill>
                <a:schemeClr val="bg1"/>
              </a:solidFill>
            </a:endParaRPr>
          </a:p>
          <a:p>
            <a:pPr algn="ctr"/>
            <a:endParaRPr lang="en-US" altLang="zh-CN" dirty="0" smtClean="0">
              <a:solidFill>
                <a:schemeClr val="bg1"/>
              </a:solidFill>
            </a:endParaRPr>
          </a:p>
          <a:p>
            <a:pPr algn="ctr"/>
            <a:r>
              <a:rPr lang="zh-CN" altLang="en-US" dirty="0" smtClean="0">
                <a:solidFill>
                  <a:schemeClr val="bg1"/>
                </a:solidFill>
              </a:rPr>
              <a:t>“有原产地声明模式”优惠贸易协定项下</a:t>
            </a:r>
          </a:p>
          <a:p>
            <a:pPr algn="ctr"/>
            <a:endParaRPr lang="zh-CN" altLang="en-US" dirty="0" smtClean="0">
              <a:solidFill>
                <a:schemeClr val="bg1"/>
              </a:solidFill>
            </a:endParaRPr>
          </a:p>
          <a:p>
            <a:pPr algn="ctr"/>
            <a:r>
              <a:rPr lang="zh-CN" altLang="en-US" dirty="0" smtClean="0">
                <a:solidFill>
                  <a:schemeClr val="bg1"/>
                </a:solidFill>
              </a:rPr>
              <a:t>报关单随附单证栏填写示例</a:t>
            </a:r>
          </a:p>
          <a:p>
            <a:pPr algn="ctr"/>
            <a:endParaRPr lang="zh-CN" altLang="en-US" dirty="0" smtClean="0">
              <a:solidFill>
                <a:schemeClr val="bg1"/>
              </a:solidFill>
            </a:endParaRPr>
          </a:p>
          <a:p>
            <a:pPr algn="ctr"/>
            <a:r>
              <a:rPr lang="zh-CN" altLang="en-US" dirty="0" smtClean="0">
                <a:solidFill>
                  <a:schemeClr val="bg1"/>
                </a:solidFill>
              </a:rPr>
              <a:t>        一、凭编号为</a:t>
            </a:r>
            <a:r>
              <a:rPr lang="en-US" altLang="zh-CN" dirty="0" smtClean="0">
                <a:solidFill>
                  <a:schemeClr val="bg1"/>
                </a:solidFill>
              </a:rPr>
              <a:t>12345678</a:t>
            </a:r>
            <a:r>
              <a:rPr lang="zh-CN" altLang="en-US" dirty="0" smtClean="0">
                <a:solidFill>
                  <a:schemeClr val="bg1"/>
                </a:solidFill>
              </a:rPr>
              <a:t>的原产地证书进出口中国</a:t>
            </a:r>
            <a:r>
              <a:rPr lang="en-US" altLang="zh-CN" dirty="0" smtClean="0">
                <a:solidFill>
                  <a:schemeClr val="bg1"/>
                </a:solidFill>
              </a:rPr>
              <a:t>-</a:t>
            </a:r>
            <a:r>
              <a:rPr lang="zh-CN" altLang="en-US" dirty="0" smtClean="0">
                <a:solidFill>
                  <a:schemeClr val="bg1"/>
                </a:solidFill>
              </a:rPr>
              <a:t>瑞士自贸协定项下货物，应在报关单随附单证栏的随附单证代码栏填写“</a:t>
            </a:r>
            <a:r>
              <a:rPr lang="en-US" altLang="zh-CN" dirty="0" smtClean="0">
                <a:solidFill>
                  <a:schemeClr val="bg1"/>
                </a:solidFill>
              </a:rPr>
              <a:t>Y”</a:t>
            </a:r>
            <a:r>
              <a:rPr lang="zh-CN" altLang="en-US" dirty="0" smtClean="0">
                <a:solidFill>
                  <a:schemeClr val="bg1"/>
                </a:solidFill>
              </a:rPr>
              <a:t>，随附单证编号栏填写“</a:t>
            </a:r>
            <a:r>
              <a:rPr lang="en-US" altLang="zh-CN" dirty="0" smtClean="0">
                <a:solidFill>
                  <a:schemeClr val="bg1"/>
                </a:solidFill>
              </a:rPr>
              <a:t>&lt;17&gt;C12345678”</a:t>
            </a:r>
            <a:r>
              <a:rPr lang="zh-CN" altLang="en-US" dirty="0" smtClean="0">
                <a:solidFill>
                  <a:schemeClr val="bg1"/>
                </a:solidFill>
              </a:rPr>
              <a:t>。</a:t>
            </a:r>
          </a:p>
          <a:p>
            <a:pPr algn="ctr"/>
            <a:endParaRPr lang="zh-CN" altLang="en-US" dirty="0" smtClean="0">
              <a:solidFill>
                <a:schemeClr val="bg1"/>
              </a:solidFill>
            </a:endParaRPr>
          </a:p>
          <a:p>
            <a:pPr algn="ctr"/>
            <a:r>
              <a:rPr lang="zh-CN" altLang="en-US" dirty="0" smtClean="0">
                <a:solidFill>
                  <a:schemeClr val="bg1"/>
                </a:solidFill>
              </a:rPr>
              <a:t>        二、凭序列号为</a:t>
            </a:r>
            <a:r>
              <a:rPr lang="en-US" altLang="zh-CN" dirty="0" smtClean="0">
                <a:solidFill>
                  <a:schemeClr val="bg1"/>
                </a:solidFill>
              </a:rPr>
              <a:t>00345201501010000000Abc</a:t>
            </a:r>
            <a:r>
              <a:rPr lang="zh-CN" altLang="en-US" dirty="0" smtClean="0">
                <a:solidFill>
                  <a:schemeClr val="bg1"/>
                </a:solidFill>
              </a:rPr>
              <a:t>的原产地声明进出口中国</a:t>
            </a:r>
            <a:r>
              <a:rPr lang="en-US" altLang="zh-CN" dirty="0" smtClean="0">
                <a:solidFill>
                  <a:schemeClr val="bg1"/>
                </a:solidFill>
              </a:rPr>
              <a:t>-</a:t>
            </a:r>
            <a:r>
              <a:rPr lang="zh-CN" altLang="en-US" dirty="0" smtClean="0">
                <a:solidFill>
                  <a:schemeClr val="bg1"/>
                </a:solidFill>
              </a:rPr>
              <a:t>瑞士自贸协定项下货物，应在报关单随附单证栏的随附单证代码栏填写“</a:t>
            </a:r>
            <a:r>
              <a:rPr lang="en-US" altLang="zh-CN" dirty="0" smtClean="0">
                <a:solidFill>
                  <a:schemeClr val="bg1"/>
                </a:solidFill>
              </a:rPr>
              <a:t>Y”</a:t>
            </a:r>
            <a:r>
              <a:rPr lang="zh-CN" altLang="en-US" dirty="0" smtClean="0">
                <a:solidFill>
                  <a:schemeClr val="bg1"/>
                </a:solidFill>
              </a:rPr>
              <a:t>，随附单证编号栏填写“</a:t>
            </a:r>
            <a:r>
              <a:rPr lang="en-US" altLang="zh-CN" dirty="0" smtClean="0">
                <a:solidFill>
                  <a:schemeClr val="bg1"/>
                </a:solidFill>
              </a:rPr>
              <a:t>&lt;17&gt;D00345201501010000000Abc”</a:t>
            </a:r>
            <a:r>
              <a:rPr lang="zh-CN" altLang="en-US" dirty="0" smtClean="0">
                <a:solidFill>
                  <a:schemeClr val="bg1"/>
                </a:solidFill>
              </a:rPr>
              <a:t>。</a:t>
            </a:r>
            <a:endParaRPr lang="en-US" altLang="zh-CN" dirty="0" smtClean="0">
              <a:solidFill>
                <a:schemeClr val="bg1"/>
              </a:solidFill>
            </a:endParaRPr>
          </a:p>
        </p:txBody>
      </p:sp>
      <p:sp>
        <p:nvSpPr>
          <p:cNvPr id="6" name="矩形 5"/>
          <p:cNvSpPr/>
          <p:nvPr/>
        </p:nvSpPr>
        <p:spPr>
          <a:xfrm>
            <a:off x="1086596" y="3342308"/>
            <a:ext cx="1266693" cy="523220"/>
          </a:xfrm>
          <a:prstGeom prst="rect">
            <a:avLst/>
          </a:prstGeom>
        </p:spPr>
        <p:txBody>
          <a:bodyPr wrap="none">
            <a:spAutoFit/>
          </a:bodyPr>
          <a:lstStyle/>
          <a:p>
            <a:pPr algn="ctr"/>
            <a:r>
              <a:rPr lang="zh-CN" alt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附件二</a:t>
            </a:r>
            <a:endParaRPr lang="zh-CN" alt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9" name="矩形 8"/>
          <p:cNvSpPr/>
          <p:nvPr/>
        </p:nvSpPr>
        <p:spPr>
          <a:xfrm>
            <a:off x="1186543" y="3254829"/>
            <a:ext cx="9590314" cy="45719"/>
          </a:xfrm>
          <a:prstGeom prst="rect">
            <a:avLst/>
          </a:prstGeom>
          <a:solidFill>
            <a:schemeClr val="accent4"/>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矩形 3"/>
          <p:cNvSpPr/>
          <p:nvPr/>
        </p:nvSpPr>
        <p:spPr>
          <a:xfrm>
            <a:off x="1064825" y="958334"/>
            <a:ext cx="1266693" cy="523220"/>
          </a:xfrm>
          <a:prstGeom prst="rect">
            <a:avLst/>
          </a:prstGeom>
        </p:spPr>
        <p:txBody>
          <a:bodyPr wrap="none">
            <a:spAutoFit/>
          </a:bodyPr>
          <a:lstStyle/>
          <a:p>
            <a:pPr algn="ctr"/>
            <a:r>
              <a:rPr lang="zh-CN" alt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附件三</a:t>
            </a:r>
            <a:endParaRPr lang="zh-CN" alt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TextBox 4"/>
          <p:cNvSpPr txBox="1"/>
          <p:nvPr/>
        </p:nvSpPr>
        <p:spPr>
          <a:xfrm>
            <a:off x="1654628" y="1556657"/>
            <a:ext cx="9056914" cy="2031325"/>
          </a:xfrm>
          <a:prstGeom prst="rect">
            <a:avLst/>
          </a:prstGeom>
          <a:noFill/>
        </p:spPr>
        <p:txBody>
          <a:bodyPr wrap="square" rtlCol="0">
            <a:spAutoFit/>
          </a:bodyPr>
          <a:lstStyle/>
          <a:p>
            <a:pPr algn="ctr"/>
            <a:r>
              <a:rPr lang="zh-CN" altLang="en-US" dirty="0" smtClean="0">
                <a:solidFill>
                  <a:schemeClr val="bg1"/>
                </a:solidFill>
              </a:rPr>
              <a:t>“单证对应关系表”填写示例</a:t>
            </a:r>
          </a:p>
          <a:p>
            <a:endParaRPr lang="zh-CN" altLang="en-US" dirty="0" smtClean="0">
              <a:solidFill>
                <a:schemeClr val="bg1"/>
              </a:solidFill>
            </a:endParaRPr>
          </a:p>
          <a:p>
            <a:r>
              <a:rPr lang="zh-CN" altLang="en-US" dirty="0" smtClean="0">
                <a:solidFill>
                  <a:schemeClr val="bg1"/>
                </a:solidFill>
              </a:rPr>
              <a:t>        例如：报关单第</a:t>
            </a:r>
            <a:r>
              <a:rPr lang="en-US" altLang="zh-CN" dirty="0" smtClean="0">
                <a:solidFill>
                  <a:schemeClr val="bg1"/>
                </a:solidFill>
              </a:rPr>
              <a:t>1</a:t>
            </a:r>
            <a:r>
              <a:rPr lang="zh-CN" altLang="en-US" dirty="0" smtClean="0">
                <a:solidFill>
                  <a:schemeClr val="bg1"/>
                </a:solidFill>
              </a:rPr>
              <a:t>、</a:t>
            </a:r>
            <a:r>
              <a:rPr lang="en-US" altLang="zh-CN" dirty="0" smtClean="0">
                <a:solidFill>
                  <a:schemeClr val="bg1"/>
                </a:solidFill>
              </a:rPr>
              <a:t>3</a:t>
            </a:r>
            <a:r>
              <a:rPr lang="zh-CN" altLang="en-US" dirty="0" smtClean="0">
                <a:solidFill>
                  <a:schemeClr val="bg1"/>
                </a:solidFill>
              </a:rPr>
              <a:t>、</a:t>
            </a:r>
            <a:r>
              <a:rPr lang="en-US" altLang="zh-CN" dirty="0" smtClean="0">
                <a:solidFill>
                  <a:schemeClr val="bg1"/>
                </a:solidFill>
              </a:rPr>
              <a:t>4</a:t>
            </a:r>
            <a:r>
              <a:rPr lang="zh-CN" altLang="en-US" dirty="0" smtClean="0">
                <a:solidFill>
                  <a:schemeClr val="bg1"/>
                </a:solidFill>
              </a:rPr>
              <a:t>、</a:t>
            </a:r>
            <a:r>
              <a:rPr lang="en-US" altLang="zh-CN" dirty="0" smtClean="0">
                <a:solidFill>
                  <a:schemeClr val="bg1"/>
                </a:solidFill>
              </a:rPr>
              <a:t>5</a:t>
            </a:r>
            <a:r>
              <a:rPr lang="zh-CN" altLang="en-US" dirty="0" smtClean="0">
                <a:solidFill>
                  <a:schemeClr val="bg1"/>
                </a:solidFill>
              </a:rPr>
              <a:t>、</a:t>
            </a:r>
            <a:r>
              <a:rPr lang="en-US" altLang="zh-CN" dirty="0" smtClean="0">
                <a:solidFill>
                  <a:schemeClr val="bg1"/>
                </a:solidFill>
              </a:rPr>
              <a:t>8</a:t>
            </a:r>
            <a:r>
              <a:rPr lang="zh-CN" altLang="en-US" dirty="0" smtClean="0">
                <a:solidFill>
                  <a:schemeClr val="bg1"/>
                </a:solidFill>
              </a:rPr>
              <a:t>、</a:t>
            </a:r>
            <a:r>
              <a:rPr lang="en-US" altLang="zh-CN" dirty="0" smtClean="0">
                <a:solidFill>
                  <a:schemeClr val="bg1"/>
                </a:solidFill>
              </a:rPr>
              <a:t>9</a:t>
            </a:r>
            <a:r>
              <a:rPr lang="zh-CN" altLang="en-US" dirty="0" smtClean="0">
                <a:solidFill>
                  <a:schemeClr val="bg1"/>
                </a:solidFill>
              </a:rPr>
              <a:t>、</a:t>
            </a:r>
            <a:r>
              <a:rPr lang="en-US" altLang="zh-CN" dirty="0" smtClean="0">
                <a:solidFill>
                  <a:schemeClr val="bg1"/>
                </a:solidFill>
              </a:rPr>
              <a:t>10</a:t>
            </a:r>
            <a:r>
              <a:rPr lang="zh-CN" altLang="en-US" dirty="0" smtClean="0">
                <a:solidFill>
                  <a:schemeClr val="bg1"/>
                </a:solidFill>
              </a:rPr>
              <a:t>项为享受某优惠贸易协定项下优惠税率的商品，且其分别对应原产地证书（或者原产地声明）第</a:t>
            </a:r>
            <a:r>
              <a:rPr lang="en-US" altLang="zh-CN" dirty="0" smtClean="0">
                <a:solidFill>
                  <a:schemeClr val="bg1"/>
                </a:solidFill>
              </a:rPr>
              <a:t>3</a:t>
            </a:r>
            <a:r>
              <a:rPr lang="zh-CN" altLang="en-US" dirty="0" smtClean="0">
                <a:solidFill>
                  <a:schemeClr val="bg1"/>
                </a:solidFill>
              </a:rPr>
              <a:t>、</a:t>
            </a:r>
            <a:r>
              <a:rPr lang="en-US" altLang="zh-CN" dirty="0" smtClean="0">
                <a:solidFill>
                  <a:schemeClr val="bg1"/>
                </a:solidFill>
              </a:rPr>
              <a:t>1</a:t>
            </a:r>
            <a:r>
              <a:rPr lang="zh-CN" altLang="en-US" dirty="0" smtClean="0">
                <a:solidFill>
                  <a:schemeClr val="bg1"/>
                </a:solidFill>
              </a:rPr>
              <a:t>、</a:t>
            </a:r>
            <a:r>
              <a:rPr lang="en-US" altLang="zh-CN" dirty="0" smtClean="0">
                <a:solidFill>
                  <a:schemeClr val="bg1"/>
                </a:solidFill>
              </a:rPr>
              <a:t>4</a:t>
            </a:r>
            <a:r>
              <a:rPr lang="zh-CN" altLang="en-US" dirty="0" smtClean="0">
                <a:solidFill>
                  <a:schemeClr val="bg1"/>
                </a:solidFill>
              </a:rPr>
              <a:t>、</a:t>
            </a:r>
            <a:r>
              <a:rPr lang="en-US" altLang="zh-CN" dirty="0" smtClean="0">
                <a:solidFill>
                  <a:schemeClr val="bg1"/>
                </a:solidFill>
              </a:rPr>
              <a:t>5</a:t>
            </a:r>
            <a:r>
              <a:rPr lang="zh-CN" altLang="en-US" dirty="0" smtClean="0">
                <a:solidFill>
                  <a:schemeClr val="bg1"/>
                </a:solidFill>
              </a:rPr>
              <a:t>、</a:t>
            </a:r>
            <a:r>
              <a:rPr lang="en-US" altLang="zh-CN" dirty="0" smtClean="0">
                <a:solidFill>
                  <a:schemeClr val="bg1"/>
                </a:solidFill>
              </a:rPr>
              <a:t>6</a:t>
            </a:r>
            <a:r>
              <a:rPr lang="zh-CN" altLang="en-US" dirty="0" smtClean="0">
                <a:solidFill>
                  <a:schemeClr val="bg1"/>
                </a:solidFill>
              </a:rPr>
              <a:t>、</a:t>
            </a:r>
            <a:r>
              <a:rPr lang="en-US" altLang="zh-CN" dirty="0" smtClean="0">
                <a:solidFill>
                  <a:schemeClr val="bg1"/>
                </a:solidFill>
              </a:rPr>
              <a:t>7</a:t>
            </a:r>
            <a:r>
              <a:rPr lang="zh-CN" altLang="en-US" dirty="0" smtClean="0">
                <a:solidFill>
                  <a:schemeClr val="bg1"/>
                </a:solidFill>
              </a:rPr>
              <a:t>、</a:t>
            </a:r>
            <a:r>
              <a:rPr lang="en-US" altLang="zh-CN" dirty="0" smtClean="0">
                <a:solidFill>
                  <a:schemeClr val="bg1"/>
                </a:solidFill>
              </a:rPr>
              <a:t>8</a:t>
            </a:r>
            <a:r>
              <a:rPr lang="zh-CN" altLang="en-US" dirty="0" smtClean="0">
                <a:solidFill>
                  <a:schemeClr val="bg1"/>
                </a:solidFill>
              </a:rPr>
              <a:t>项，则“单证对应关系表”应填写为：</a:t>
            </a:r>
            <a:endParaRPr lang="en-US" altLang="zh-CN" dirty="0" smtClean="0">
              <a:solidFill>
                <a:schemeClr val="bg1"/>
              </a:solidFill>
            </a:endParaRPr>
          </a:p>
          <a:p>
            <a:endParaRPr lang="en-US" altLang="zh-CN" dirty="0" smtClean="0">
              <a:solidFill>
                <a:schemeClr val="bg1"/>
              </a:solidFill>
            </a:endParaRPr>
          </a:p>
          <a:p>
            <a:endParaRPr lang="zh-CN" altLang="en-US" dirty="0">
              <a:solidFill>
                <a:schemeClr val="bg1"/>
              </a:solidFill>
            </a:endParaRPr>
          </a:p>
        </p:txBody>
      </p:sp>
      <p:pic>
        <p:nvPicPr>
          <p:cNvPr id="6" name="图片 5" descr="QQ图片20161010155000.png"/>
          <p:cNvPicPr>
            <a:picLocks noChangeAspect="1"/>
          </p:cNvPicPr>
          <p:nvPr/>
        </p:nvPicPr>
        <p:blipFill>
          <a:blip r:embed="rId3" cstate="print"/>
          <a:stretch>
            <a:fillRect/>
          </a:stretch>
        </p:blipFill>
        <p:spPr>
          <a:xfrm>
            <a:off x="3896000" y="3148255"/>
            <a:ext cx="4400000" cy="330476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41024" y="1078076"/>
            <a:ext cx="1266693" cy="523220"/>
          </a:xfrm>
          <a:prstGeom prst="rect">
            <a:avLst/>
          </a:prstGeom>
        </p:spPr>
        <p:txBody>
          <a:bodyPr wrap="none">
            <a:spAutoFit/>
          </a:bodyPr>
          <a:lstStyle/>
          <a:p>
            <a:pPr algn="ctr"/>
            <a:r>
              <a:rPr lang="zh-CN" alt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附件四</a:t>
            </a:r>
            <a:endParaRPr lang="zh-CN" alt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TextBox 3"/>
          <p:cNvSpPr txBox="1"/>
          <p:nvPr/>
        </p:nvSpPr>
        <p:spPr>
          <a:xfrm>
            <a:off x="2264229" y="1807026"/>
            <a:ext cx="7728858" cy="2031325"/>
          </a:xfrm>
          <a:prstGeom prst="rect">
            <a:avLst/>
          </a:prstGeom>
          <a:noFill/>
        </p:spPr>
        <p:txBody>
          <a:bodyPr wrap="square" rtlCol="0">
            <a:spAutoFit/>
          </a:bodyPr>
          <a:lstStyle/>
          <a:p>
            <a:r>
              <a:rPr lang="zh-CN" altLang="en-US" dirty="0" smtClean="0">
                <a:solidFill>
                  <a:schemeClr val="bg1"/>
                </a:solidFill>
              </a:rPr>
              <a:t>     未实现电子联网的优惠贸易协定项下进出区域（场所）报关单随附单证栏填写示例</a:t>
            </a:r>
          </a:p>
          <a:p>
            <a:endParaRPr lang="zh-CN" altLang="en-US" dirty="0" smtClean="0">
              <a:solidFill>
                <a:schemeClr val="bg1"/>
              </a:solidFill>
            </a:endParaRPr>
          </a:p>
          <a:p>
            <a:r>
              <a:rPr lang="zh-CN" altLang="en-US" dirty="0" smtClean="0">
                <a:solidFill>
                  <a:schemeClr val="bg1"/>
                </a:solidFill>
              </a:rPr>
              <a:t>        例如：凭编号为</a:t>
            </a:r>
            <a:r>
              <a:rPr lang="en-US" altLang="zh-CN" dirty="0" smtClean="0">
                <a:solidFill>
                  <a:schemeClr val="bg1"/>
                </a:solidFill>
              </a:rPr>
              <a:t>AB001234</a:t>
            </a:r>
            <a:r>
              <a:rPr lang="zh-CN" altLang="en-US" dirty="0" smtClean="0">
                <a:solidFill>
                  <a:schemeClr val="bg1"/>
                </a:solidFill>
              </a:rPr>
              <a:t>的原产地证书进口中国</a:t>
            </a:r>
            <a:r>
              <a:rPr lang="en-US" altLang="zh-CN" dirty="0" smtClean="0">
                <a:solidFill>
                  <a:schemeClr val="bg1"/>
                </a:solidFill>
              </a:rPr>
              <a:t>-</a:t>
            </a:r>
            <a:r>
              <a:rPr lang="zh-CN" altLang="en-US" dirty="0" smtClean="0">
                <a:solidFill>
                  <a:schemeClr val="bg1"/>
                </a:solidFill>
              </a:rPr>
              <a:t>哥斯达黎加自贸协定项下货物，企业录入原产证书电子信息后，系统自动生成的“原产地证据文件备案号”为</a:t>
            </a:r>
            <a:r>
              <a:rPr lang="en-US" altLang="zh-CN" dirty="0" smtClean="0">
                <a:solidFill>
                  <a:schemeClr val="bg1"/>
                </a:solidFill>
              </a:rPr>
              <a:t>T15415201500000040</a:t>
            </a:r>
            <a:r>
              <a:rPr lang="zh-CN" altLang="en-US" dirty="0" smtClean="0">
                <a:solidFill>
                  <a:schemeClr val="bg1"/>
                </a:solidFill>
              </a:rPr>
              <a:t>，应当在报关单随附单证栏的随附单证代码栏填写“</a:t>
            </a:r>
            <a:r>
              <a:rPr lang="en-US" altLang="zh-CN" dirty="0" smtClean="0">
                <a:solidFill>
                  <a:schemeClr val="bg1"/>
                </a:solidFill>
              </a:rPr>
              <a:t>Y”</a:t>
            </a:r>
            <a:r>
              <a:rPr lang="zh-CN" altLang="en-US" dirty="0" smtClean="0">
                <a:solidFill>
                  <a:schemeClr val="bg1"/>
                </a:solidFill>
              </a:rPr>
              <a:t>，随附单证编号栏填写“</a:t>
            </a:r>
            <a:r>
              <a:rPr lang="en-US" altLang="zh-CN" dirty="0" smtClean="0">
                <a:solidFill>
                  <a:schemeClr val="bg1"/>
                </a:solidFill>
              </a:rPr>
              <a:t>&lt;15&gt; T15415201500000040”</a:t>
            </a:r>
            <a:r>
              <a:rPr lang="zh-CN" altLang="en-US" dirty="0" smtClean="0">
                <a:solidFill>
                  <a:schemeClr val="bg1"/>
                </a:solidFill>
              </a:rPr>
              <a:t>。</a:t>
            </a:r>
            <a:endParaRPr lang="zh-CN" altLang="en-US" dirty="0">
              <a:solidFill>
                <a:schemeClr val="bg1"/>
              </a:solidFill>
            </a:endParaRPr>
          </a:p>
        </p:txBody>
      </p:sp>
      <p:sp>
        <p:nvSpPr>
          <p:cNvPr id="5" name="矩形 4"/>
          <p:cNvSpPr/>
          <p:nvPr/>
        </p:nvSpPr>
        <p:spPr>
          <a:xfrm>
            <a:off x="1141024" y="4202276"/>
            <a:ext cx="1266693" cy="523220"/>
          </a:xfrm>
          <a:prstGeom prst="rect">
            <a:avLst/>
          </a:prstGeom>
        </p:spPr>
        <p:txBody>
          <a:bodyPr wrap="none">
            <a:spAutoFit/>
          </a:bodyPr>
          <a:lstStyle/>
          <a:p>
            <a:pPr algn="ctr"/>
            <a:r>
              <a:rPr lang="zh-CN" alt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附件五</a:t>
            </a:r>
            <a:endParaRPr lang="zh-CN" alt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2225" name="Rectangle 1"/>
          <p:cNvSpPr>
            <a:spLocks noChangeArrowheads="1"/>
          </p:cNvSpPr>
          <p:nvPr/>
        </p:nvSpPr>
        <p:spPr bwMode="auto">
          <a:xfrm>
            <a:off x="2079171" y="4991492"/>
            <a:ext cx="3668485"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bg1"/>
                </a:solidFill>
                <a:effectLst/>
                <a:latin typeface="微软雅黑" pitchFamily="34" charset="-122"/>
                <a:ea typeface="微软雅黑" pitchFamily="34" charset="-122"/>
                <a:cs typeface="宋体" pitchFamily="2" charset="-122"/>
                <a:hlinkClick r:id="rId3" action="ppaction://hlinkfile"/>
              </a:rPr>
              <a:t>优惠贸易协定相关情况对照表</a:t>
            </a:r>
            <a:endParaRPr kumimoji="0" lang="zh-CN"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04</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矩形 5"/>
          <p:cNvSpPr/>
          <p:nvPr/>
        </p:nvSpPr>
        <p:spPr>
          <a:xfrm>
            <a:off x="2400918" y="767512"/>
            <a:ext cx="7390165" cy="861774"/>
          </a:xfrm>
          <a:prstGeom prst="rect">
            <a:avLst/>
          </a:prstGeom>
          <a:solidFill>
            <a:schemeClr val="accent4">
              <a:lumMod val="60000"/>
              <a:lumOff val="40000"/>
            </a:schemeClr>
          </a:solidFill>
        </p:spPr>
        <p:txBody>
          <a:bodyPr wrap="none">
            <a:spAutoFit/>
          </a:bodyPr>
          <a:lstStyle/>
          <a:p>
            <a:pPr algn="ctr"/>
            <a:r>
              <a:rPr lang="zh-CN" altLang="en-US" sz="3200" b="1" dirty="0" smtClean="0"/>
              <a:t>海关总署公告</a:t>
            </a:r>
            <a:r>
              <a:rPr lang="en-US" altLang="zh-CN" sz="3200" b="1" dirty="0" smtClean="0"/>
              <a:t>2016</a:t>
            </a:r>
            <a:r>
              <a:rPr lang="zh-CN" altLang="en-US" sz="3200" b="1" dirty="0" smtClean="0"/>
              <a:t>年第</a:t>
            </a:r>
            <a:r>
              <a:rPr lang="en-US" altLang="zh-CN" sz="3200" b="1" dirty="0" smtClean="0"/>
              <a:t>52</a:t>
            </a:r>
            <a:r>
              <a:rPr lang="zh-CN" altLang="en-US" sz="3200" b="1" dirty="0" smtClean="0"/>
              <a:t>号</a:t>
            </a:r>
            <a:endParaRPr lang="en-US" altLang="zh-CN" sz="3200" b="1" dirty="0" smtClean="0"/>
          </a:p>
          <a:p>
            <a:pPr algn="ctr"/>
            <a:r>
              <a:rPr lang="zh-CN" altLang="en-US" b="1" dirty="0" smtClean="0"/>
              <a:t>（关于各优惠贸易安排项下经港澳中转进口货物单证提交事宜的公告）</a:t>
            </a:r>
            <a:endParaRPr lang="zh-CN" altLang="en-US" b="1" dirty="0"/>
          </a:p>
        </p:txBody>
      </p:sp>
      <p:sp>
        <p:nvSpPr>
          <p:cNvPr id="11" name="TextBox 10"/>
          <p:cNvSpPr txBox="1"/>
          <p:nvPr/>
        </p:nvSpPr>
        <p:spPr>
          <a:xfrm>
            <a:off x="1817229" y="1785253"/>
            <a:ext cx="8514000" cy="4616648"/>
          </a:xfrm>
          <a:prstGeom prst="rect">
            <a:avLst/>
          </a:prstGeom>
          <a:noFill/>
        </p:spPr>
        <p:txBody>
          <a:bodyPr wrap="square" rtlCol="0">
            <a:spAutoFit/>
          </a:bodyPr>
          <a:lstStyle/>
          <a:p>
            <a:r>
              <a:rPr lang="zh-CN" altLang="en-US" sz="1400" dirty="0" smtClean="0">
                <a:solidFill>
                  <a:schemeClr val="bg1"/>
                </a:solidFill>
              </a:rPr>
              <a:t>        为便利我国已签署各优惠贸易安排中“直接运输”条款的实施，现就经香港或澳门中转自贸协定项下货物的单证提交事宜公告如下：</a:t>
            </a:r>
            <a:endParaRPr lang="en-US" altLang="zh-CN" sz="1400" dirty="0" smtClean="0">
              <a:solidFill>
                <a:schemeClr val="bg1"/>
              </a:solidFill>
            </a:endParaRPr>
          </a:p>
          <a:p>
            <a:endParaRPr lang="zh-CN" altLang="en-US" sz="1400" dirty="0" smtClean="0">
              <a:solidFill>
                <a:schemeClr val="bg1"/>
              </a:solidFill>
            </a:endParaRPr>
          </a:p>
          <a:p>
            <a:r>
              <a:rPr lang="zh-CN" altLang="en-US" sz="1400" dirty="0" smtClean="0">
                <a:solidFill>
                  <a:schemeClr val="bg1"/>
                </a:solidFill>
              </a:rPr>
              <a:t>　　一、</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日起，中国检验（香港）有限公司（以下简称“中检公司”）将启用“自由贸易协定项下经香港中转货物原产地管理系统中转确认书签发子系统”签发</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同时终止在原产地证书上加盖未再加工印章的作业模式。此前香港海关已使用该系统签发</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用于证明相关货物在香港期间未再加工。</a:t>
            </a:r>
            <a:endParaRPr lang="en-US" altLang="zh-CN" sz="1400" dirty="0" smtClean="0">
              <a:solidFill>
                <a:schemeClr val="bg1"/>
              </a:solidFill>
            </a:endParaRPr>
          </a:p>
          <a:p>
            <a:endParaRPr lang="zh-CN" altLang="en-US" sz="1400" dirty="0" smtClean="0">
              <a:solidFill>
                <a:schemeClr val="bg1"/>
              </a:solidFill>
            </a:endParaRPr>
          </a:p>
          <a:p>
            <a:r>
              <a:rPr lang="zh-CN" altLang="en-US" sz="1400" dirty="0" smtClean="0">
                <a:solidFill>
                  <a:schemeClr val="bg1"/>
                </a:solidFill>
              </a:rPr>
              <a:t>　　二、</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日起，澳门海关将启用“自由贸易协定项下经澳门中转货物原产地管理系统中转确认书签发子系统”签发</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用于证明相关货物在澳门期间未再加工。</a:t>
            </a:r>
            <a:endParaRPr lang="en-US" altLang="zh-CN" sz="1400" dirty="0" smtClean="0">
              <a:solidFill>
                <a:schemeClr val="bg1"/>
              </a:solidFill>
            </a:endParaRPr>
          </a:p>
          <a:p>
            <a:endParaRPr lang="zh-CN" altLang="en-US" sz="1400" dirty="0" smtClean="0">
              <a:solidFill>
                <a:schemeClr val="bg1"/>
              </a:solidFill>
            </a:endParaRPr>
          </a:p>
          <a:p>
            <a:r>
              <a:rPr lang="zh-CN" altLang="en-US" sz="1400" dirty="0" smtClean="0">
                <a:solidFill>
                  <a:schemeClr val="bg1"/>
                </a:solidFill>
              </a:rPr>
              <a:t>　　三、海关总署与香港海关、中检公司、澳门海关实现上述系统联网，相关数据信息即时共享。</a:t>
            </a:r>
            <a:endParaRPr lang="en-US" altLang="zh-CN" sz="1400" dirty="0" smtClean="0">
              <a:solidFill>
                <a:schemeClr val="bg1"/>
              </a:solidFill>
            </a:endParaRPr>
          </a:p>
          <a:p>
            <a:endParaRPr lang="zh-CN" altLang="en-US" sz="1400" dirty="0" smtClean="0">
              <a:solidFill>
                <a:schemeClr val="bg1"/>
              </a:solidFill>
            </a:endParaRPr>
          </a:p>
          <a:p>
            <a:r>
              <a:rPr lang="zh-CN" altLang="en-US" sz="1400" dirty="0" smtClean="0">
                <a:solidFill>
                  <a:schemeClr val="bg1"/>
                </a:solidFill>
              </a:rPr>
              <a:t>　　四、进口货物收货人或者其代理人（以下统称“进口人”）申报适用协定税率或特惠税率时向海关提交下列运输单证之一的，海关不再要求提交</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一）空运或海运进口货物，国际班轮运输经营者及其委托代理人、民用航空运输企业、经营国际快递业务的企业等出具的单份运输单证。该运输单证应在同一页上载明始发地为进口货物的原产国（地区）境内，且目的地为中国内地；原产于内陆国家（地区）的海运进口货物，始发地可为其海运始发地。</a:t>
            </a:r>
          </a:p>
          <a:p>
            <a:r>
              <a:rPr lang="zh-CN" altLang="en-US" sz="1400" dirty="0" smtClean="0">
                <a:solidFill>
                  <a:schemeClr val="bg1"/>
                </a:solidFill>
              </a:rPr>
              <a:t>　　（二）已实现原产地电子数据交换的自由贸易协定（如</a:t>
            </a:r>
            <a:r>
              <a:rPr lang="en-US" altLang="zh-CN" sz="1400" dirty="0" smtClean="0">
                <a:solidFill>
                  <a:schemeClr val="bg1"/>
                </a:solidFill>
              </a:rPr>
              <a:t>《</a:t>
            </a:r>
            <a:r>
              <a:rPr lang="zh-CN" altLang="en-US" sz="1400" dirty="0" smtClean="0">
                <a:solidFill>
                  <a:schemeClr val="bg1"/>
                </a:solidFill>
              </a:rPr>
              <a:t>海峡两岸经济合作框架协议</a:t>
            </a:r>
            <a:r>
              <a:rPr lang="en-US" altLang="zh-CN" sz="1400" dirty="0" smtClean="0">
                <a:solidFill>
                  <a:schemeClr val="bg1"/>
                </a:solidFill>
              </a:rPr>
              <a:t>》</a:t>
            </a:r>
            <a:r>
              <a:rPr lang="zh-CN" altLang="en-US" sz="1400" dirty="0" smtClean="0">
                <a:solidFill>
                  <a:schemeClr val="bg1"/>
                </a:solidFill>
              </a:rPr>
              <a:t>、</a:t>
            </a:r>
            <a:r>
              <a:rPr lang="en-US" altLang="zh-CN" sz="1400" dirty="0" smtClean="0">
                <a:solidFill>
                  <a:schemeClr val="bg1"/>
                </a:solidFill>
              </a:rPr>
              <a:t>《</a:t>
            </a:r>
            <a:r>
              <a:rPr lang="zh-CN" altLang="en-US" sz="1400" dirty="0" smtClean="0">
                <a:solidFill>
                  <a:schemeClr val="bg1"/>
                </a:solidFill>
              </a:rPr>
              <a:t>中华人民共和国政府和大韩民国政府自由贸易协定</a:t>
            </a:r>
            <a:r>
              <a:rPr lang="en-US" altLang="zh-CN" sz="1400" dirty="0" smtClean="0">
                <a:solidFill>
                  <a:schemeClr val="bg1"/>
                </a:solidFill>
              </a:rPr>
              <a:t>》</a:t>
            </a:r>
            <a:r>
              <a:rPr lang="zh-CN" altLang="en-US" sz="1400" dirty="0" smtClean="0">
                <a:solidFill>
                  <a:schemeClr val="bg1"/>
                </a:solidFill>
              </a:rPr>
              <a:t>等）项下集装箱运输货物，也可提交能够证明货物在运输过程中集装箱箱号、封志号未发生变动的全程运输单证。</a:t>
            </a:r>
            <a:endParaRPr lang="zh-CN" altLang="en-US" sz="140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839000" y="1251857"/>
            <a:ext cx="8514000" cy="4462760"/>
          </a:xfrm>
          <a:prstGeom prst="rect">
            <a:avLst/>
          </a:prstGeom>
          <a:noFill/>
        </p:spPr>
        <p:txBody>
          <a:bodyPr wrap="square" rtlCol="0">
            <a:spAutoFit/>
          </a:bodyPr>
          <a:lstStyle/>
          <a:p>
            <a:r>
              <a:rPr lang="zh-CN" altLang="en-US" sz="1400" dirty="0" smtClean="0">
                <a:solidFill>
                  <a:schemeClr val="bg1"/>
                </a:solidFill>
              </a:rPr>
              <a:t>         五、本公告第四条之外的情形，进口人应当按照以下规定提交</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（一）经香港中转的需进行预检验的货物（包括集装箱运输及散装货物），应当提交中检公司签发的</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（二）在香港中转期间非因预检验开箱的集装箱运输货物，以及无需预检验的散装货物，应当提交香港海关签发的</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（三）在香港中转期间未开箱的集装箱运输货物，应当提交香港海关或中检公司签发的</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（四）经澳门中转的货物，应当提交澳门海关签发的</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　　</a:t>
            </a:r>
            <a:endParaRPr lang="en-US" altLang="zh-CN" sz="1400" dirty="0" smtClean="0">
              <a:solidFill>
                <a:schemeClr val="bg1"/>
              </a:solidFill>
            </a:endParaRPr>
          </a:p>
          <a:p>
            <a:r>
              <a:rPr lang="en-US" altLang="zh-CN" sz="1400" dirty="0" smtClean="0">
                <a:solidFill>
                  <a:schemeClr val="bg1"/>
                </a:solidFill>
              </a:rPr>
              <a:t>         </a:t>
            </a:r>
            <a:r>
              <a:rPr lang="zh-CN" altLang="en-US" sz="1400" dirty="0" smtClean="0">
                <a:solidFill>
                  <a:schemeClr val="bg1"/>
                </a:solidFill>
              </a:rPr>
              <a:t>六、进口人依照本公告第五条向海关提交</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时，应当在进口申报时在相关进口报关单备注栏填写“中转确认书”字样及</a:t>
            </a:r>
            <a:r>
              <a:rPr lang="en-US" altLang="zh-CN" sz="1400" dirty="0" smtClean="0">
                <a:solidFill>
                  <a:schemeClr val="bg1"/>
                </a:solidFill>
              </a:rPr>
              <a:t>《</a:t>
            </a:r>
            <a:r>
              <a:rPr lang="zh-CN" altLang="en-US" sz="1400" dirty="0" smtClean="0">
                <a:solidFill>
                  <a:schemeClr val="bg1"/>
                </a:solidFill>
              </a:rPr>
              <a:t>中转确认书</a:t>
            </a:r>
            <a:r>
              <a:rPr lang="en-US" altLang="zh-CN" sz="1400" dirty="0" smtClean="0">
                <a:solidFill>
                  <a:schemeClr val="bg1"/>
                </a:solidFill>
              </a:rPr>
              <a:t>》</a:t>
            </a:r>
            <a:r>
              <a:rPr lang="zh-CN" altLang="en-US" sz="1400" dirty="0" smtClean="0">
                <a:solidFill>
                  <a:schemeClr val="bg1"/>
                </a:solidFill>
              </a:rPr>
              <a:t>的号码（例如，“中转确认书</a:t>
            </a:r>
            <a:r>
              <a:rPr lang="en-US" altLang="zh-CN" sz="1400" dirty="0" smtClean="0">
                <a:solidFill>
                  <a:schemeClr val="bg1"/>
                </a:solidFill>
              </a:rPr>
              <a:t>CC/16/1001”</a:t>
            </a:r>
            <a:r>
              <a:rPr lang="zh-CN" altLang="en-US" sz="1400" dirty="0" smtClean="0">
                <a:solidFill>
                  <a:schemeClr val="bg1"/>
                </a:solidFill>
              </a:rPr>
              <a:t>）。</a:t>
            </a:r>
          </a:p>
          <a:p>
            <a:r>
              <a:rPr lang="zh-CN" altLang="en-US" sz="1400" dirty="0" smtClean="0">
                <a:solidFill>
                  <a:schemeClr val="bg1"/>
                </a:solidFill>
              </a:rPr>
              <a:t>　　海关对上述单证有疑问的，进口人应当补充提交相关资料。</a:t>
            </a:r>
          </a:p>
          <a:p>
            <a:r>
              <a:rPr lang="zh-CN" altLang="en-US" sz="1400" dirty="0" smtClean="0">
                <a:solidFill>
                  <a:schemeClr val="bg1"/>
                </a:solidFill>
              </a:rPr>
              <a:t>　　本公告自</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日起施行。海关总署公告</a:t>
            </a:r>
            <a:r>
              <a:rPr lang="en-US" altLang="zh-CN" sz="1400" dirty="0" smtClean="0">
                <a:solidFill>
                  <a:schemeClr val="bg1"/>
                </a:solidFill>
              </a:rPr>
              <a:t>2015</a:t>
            </a:r>
            <a:r>
              <a:rPr lang="zh-CN" altLang="en-US" sz="1400" dirty="0" smtClean="0">
                <a:solidFill>
                  <a:schemeClr val="bg1"/>
                </a:solidFill>
              </a:rPr>
              <a:t>年第</a:t>
            </a:r>
            <a:r>
              <a:rPr lang="en-US" altLang="zh-CN" sz="1400" dirty="0" smtClean="0">
                <a:solidFill>
                  <a:schemeClr val="bg1"/>
                </a:solidFill>
              </a:rPr>
              <a:t>60</a:t>
            </a:r>
            <a:r>
              <a:rPr lang="zh-CN" altLang="en-US" sz="1400" dirty="0" smtClean="0">
                <a:solidFill>
                  <a:schemeClr val="bg1"/>
                </a:solidFill>
              </a:rPr>
              <a:t>号同时废止。</a:t>
            </a:r>
          </a:p>
          <a:p>
            <a:r>
              <a:rPr lang="zh-CN" altLang="en-US" sz="1400" dirty="0" smtClean="0">
                <a:solidFill>
                  <a:schemeClr val="bg1"/>
                </a:solidFill>
              </a:rPr>
              <a:t>　　 特此公告。</a:t>
            </a:r>
          </a:p>
          <a:p>
            <a:endParaRPr lang="zh-CN" altLang="en-US" sz="1400" dirty="0" smtClean="0">
              <a:solidFill>
                <a:schemeClr val="bg1"/>
              </a:solidFill>
            </a:endParaRPr>
          </a:p>
          <a:p>
            <a:endParaRPr lang="zh-CN" altLang="en-US" sz="1400" dirty="0" smtClean="0">
              <a:solidFill>
                <a:schemeClr val="bg1"/>
              </a:solidFill>
            </a:endParaRPr>
          </a:p>
          <a:p>
            <a:pPr algn="r"/>
            <a:endParaRPr lang="en-US" altLang="zh-CN" sz="1400" dirty="0" smtClean="0">
              <a:solidFill>
                <a:schemeClr val="bg1"/>
              </a:solidFill>
            </a:endParaRPr>
          </a:p>
          <a:p>
            <a:pPr algn="r"/>
            <a:r>
              <a:rPr lang="zh-CN" altLang="en-US" sz="1400" dirty="0" smtClean="0">
                <a:solidFill>
                  <a:schemeClr val="bg1"/>
                </a:solidFill>
              </a:rPr>
              <a:t>海关总署</a:t>
            </a:r>
          </a:p>
          <a:p>
            <a:pPr algn="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9</a:t>
            </a:r>
            <a:r>
              <a:rPr lang="zh-CN" altLang="en-US" sz="1400" dirty="0" smtClean="0">
                <a:solidFill>
                  <a:schemeClr val="bg1"/>
                </a:solidFill>
              </a:rPr>
              <a:t>月</a:t>
            </a:r>
            <a:r>
              <a:rPr lang="en-US" altLang="zh-CN" sz="1400" dirty="0" smtClean="0">
                <a:solidFill>
                  <a:schemeClr val="bg1"/>
                </a:solidFill>
              </a:rPr>
              <a:t>20</a:t>
            </a:r>
            <a:r>
              <a:rPr lang="zh-CN" altLang="en-US" sz="1400" dirty="0" smtClean="0">
                <a:solidFill>
                  <a:schemeClr val="bg1"/>
                </a:solidFill>
              </a:rPr>
              <a:t>日</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05</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矩形 5"/>
          <p:cNvSpPr/>
          <p:nvPr/>
        </p:nvSpPr>
        <p:spPr>
          <a:xfrm>
            <a:off x="2735306" y="1355347"/>
            <a:ext cx="6647974" cy="677108"/>
          </a:xfrm>
          <a:prstGeom prst="rect">
            <a:avLst/>
          </a:prstGeom>
          <a:solidFill>
            <a:schemeClr val="bg1">
              <a:lumMod val="50000"/>
            </a:schemeClr>
          </a:solidFill>
        </p:spPr>
        <p:txBody>
          <a:bodyPr wrap="none">
            <a:spAutoFit/>
          </a:bodyPr>
          <a:lstStyle/>
          <a:p>
            <a:pPr algn="ctr"/>
            <a:r>
              <a:rPr lang="zh-CN" altLang="en-US" sz="2400" b="1" dirty="0" smtClean="0">
                <a:solidFill>
                  <a:schemeClr val="bg1"/>
                </a:solidFill>
              </a:rPr>
              <a:t>海关总署公告</a:t>
            </a:r>
            <a:r>
              <a:rPr lang="en-US" altLang="zh-CN" sz="2400" b="1" dirty="0" smtClean="0">
                <a:solidFill>
                  <a:schemeClr val="bg1"/>
                </a:solidFill>
              </a:rPr>
              <a:t>2016</a:t>
            </a:r>
            <a:r>
              <a:rPr lang="zh-CN" altLang="en-US" sz="2400" b="1" dirty="0" smtClean="0">
                <a:solidFill>
                  <a:schemeClr val="bg1"/>
                </a:solidFill>
              </a:rPr>
              <a:t>年第</a:t>
            </a:r>
            <a:r>
              <a:rPr lang="en-US" altLang="zh-CN" sz="2400" b="1" dirty="0" smtClean="0">
                <a:solidFill>
                  <a:schemeClr val="bg1"/>
                </a:solidFill>
              </a:rPr>
              <a:t>53</a:t>
            </a:r>
            <a:r>
              <a:rPr lang="zh-CN" altLang="en-US" sz="2400" b="1" dirty="0" smtClean="0">
                <a:solidFill>
                  <a:schemeClr val="bg1"/>
                </a:solidFill>
              </a:rPr>
              <a:t>号</a:t>
            </a:r>
            <a:endParaRPr lang="en-US" altLang="zh-CN" sz="2400" b="1" dirty="0" smtClean="0">
              <a:solidFill>
                <a:schemeClr val="bg1"/>
              </a:solidFill>
            </a:endParaRPr>
          </a:p>
          <a:p>
            <a:pPr algn="ctr"/>
            <a:r>
              <a:rPr lang="zh-CN" altLang="en-US" sz="1400" b="1" dirty="0" smtClean="0">
                <a:solidFill>
                  <a:schemeClr val="bg1"/>
                </a:solidFill>
              </a:rPr>
              <a:t>（关于海关特殊监管区域（保税监管场所）原产地管理系统上线运行事宜的公告）</a:t>
            </a:r>
            <a:endParaRPr lang="zh-CN" altLang="en-US" sz="1400" b="1" dirty="0">
              <a:solidFill>
                <a:schemeClr val="bg1"/>
              </a:solidFill>
            </a:endParaRPr>
          </a:p>
        </p:txBody>
      </p:sp>
      <p:sp>
        <p:nvSpPr>
          <p:cNvPr id="7" name="TextBox 6"/>
          <p:cNvSpPr txBox="1"/>
          <p:nvPr/>
        </p:nvSpPr>
        <p:spPr>
          <a:xfrm>
            <a:off x="2188029" y="2677885"/>
            <a:ext cx="3320143" cy="2862322"/>
          </a:xfrm>
          <a:prstGeom prst="rect">
            <a:avLst/>
          </a:prstGeom>
          <a:noFill/>
        </p:spPr>
        <p:txBody>
          <a:bodyPr wrap="square" rtlCol="0">
            <a:spAutoFit/>
          </a:bodyPr>
          <a:lstStyle/>
          <a:p>
            <a:r>
              <a:rPr lang="zh-CN" altLang="en-US" dirty="0" smtClean="0">
                <a:solidFill>
                  <a:schemeClr val="accent4"/>
                </a:solidFill>
              </a:rPr>
              <a:t>为简化和规范海关特殊监管区域和保税监管场所（以下统称“区域（场所）” ）内销货物适用协定税率或者特惠税率的管理，海关特殊监管区域（保税监管场所）原产地管理系统（以下简称“系统”）将于</a:t>
            </a:r>
            <a:r>
              <a:rPr lang="en-US" altLang="zh-CN" dirty="0" smtClean="0">
                <a:solidFill>
                  <a:schemeClr val="accent4"/>
                </a:solidFill>
              </a:rPr>
              <a:t>2016</a:t>
            </a:r>
            <a:r>
              <a:rPr lang="zh-CN" altLang="en-US" dirty="0" smtClean="0">
                <a:solidFill>
                  <a:schemeClr val="accent4"/>
                </a:solidFill>
              </a:rPr>
              <a:t>年</a:t>
            </a:r>
            <a:r>
              <a:rPr lang="en-US" altLang="zh-CN" dirty="0" smtClean="0">
                <a:solidFill>
                  <a:schemeClr val="accent4"/>
                </a:solidFill>
              </a:rPr>
              <a:t>10</a:t>
            </a:r>
            <a:r>
              <a:rPr lang="zh-CN" altLang="en-US" dirty="0" smtClean="0">
                <a:solidFill>
                  <a:schemeClr val="accent4"/>
                </a:solidFill>
              </a:rPr>
              <a:t>月</a:t>
            </a:r>
            <a:r>
              <a:rPr lang="en-US" altLang="zh-CN" dirty="0" smtClean="0">
                <a:solidFill>
                  <a:schemeClr val="accent4"/>
                </a:solidFill>
              </a:rPr>
              <a:t>1</a:t>
            </a:r>
            <a:r>
              <a:rPr lang="zh-CN" altLang="en-US" dirty="0" smtClean="0">
                <a:solidFill>
                  <a:schemeClr val="accent4"/>
                </a:solidFill>
              </a:rPr>
              <a:t>日正式上线运行。现就系统上线运行后的相关事项公告如下：</a:t>
            </a:r>
            <a:endParaRPr lang="zh-CN" altLang="en-US" dirty="0">
              <a:solidFill>
                <a:schemeClr val="accent4"/>
              </a:solidFill>
            </a:endParaRPr>
          </a:p>
        </p:txBody>
      </p:sp>
      <p:sp>
        <p:nvSpPr>
          <p:cNvPr id="9" name="矩形 8"/>
          <p:cNvSpPr/>
          <p:nvPr/>
        </p:nvSpPr>
        <p:spPr>
          <a:xfrm>
            <a:off x="6013435" y="2719753"/>
            <a:ext cx="4012307" cy="26469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10" name="图片 9" descr="res01_attpic_brief.jpg"/>
          <p:cNvPicPr>
            <a:picLocks noChangeAspect="1"/>
          </p:cNvPicPr>
          <p:nvPr/>
        </p:nvPicPr>
        <p:blipFill>
          <a:blip r:embed="rId3" cstate="print"/>
          <a:stretch>
            <a:fillRect/>
          </a:stretch>
        </p:blipFill>
        <p:spPr>
          <a:xfrm>
            <a:off x="6067096" y="2774355"/>
            <a:ext cx="3915103" cy="25378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796144" y="1458685"/>
            <a:ext cx="8969828" cy="4247317"/>
          </a:xfrm>
          <a:prstGeom prst="rect">
            <a:avLst/>
          </a:prstGeom>
          <a:noFill/>
        </p:spPr>
        <p:txBody>
          <a:bodyPr wrap="square" rtlCol="0">
            <a:spAutoFit/>
          </a:bodyPr>
          <a:lstStyle/>
          <a:p>
            <a:r>
              <a:rPr lang="zh-CN" altLang="en-US" dirty="0" smtClean="0">
                <a:solidFill>
                  <a:schemeClr val="accent1">
                    <a:lumMod val="60000"/>
                    <a:lumOff val="40000"/>
                  </a:schemeClr>
                </a:solidFill>
              </a:rPr>
              <a:t> </a:t>
            </a:r>
            <a:r>
              <a:rPr lang="zh-CN" altLang="en-US" b="1" dirty="0" smtClean="0">
                <a:solidFill>
                  <a:schemeClr val="accent1">
                    <a:lumMod val="60000"/>
                    <a:lumOff val="40000"/>
                  </a:schemeClr>
                </a:solidFill>
              </a:rPr>
              <a:t>一、关于原产地证据文件电子数据的录入</a:t>
            </a:r>
          </a:p>
          <a:p>
            <a:r>
              <a:rPr lang="zh-CN" altLang="en-US" dirty="0" smtClean="0">
                <a:solidFill>
                  <a:schemeClr val="accent4"/>
                </a:solidFill>
              </a:rPr>
              <a:t>        对于尚未实现通过相关原产地电子信息交换系统传输原产地证据文件电子数据的优惠贸易安排，区域（场所）内销货物拟适用协定税率或者特惠税率的，货物在首次进入区域（场所）前，其收货人或者代理人（以下统称“进口人”）应通过预录入客户端的“海关特殊监管区域原产地”功能模块录入原产地证据文件的电子数据；对于已通过相关原产地电子信息交换系统传输原产地证据文件电子数据的贸易安排项下货物，不必进行此项操作。</a:t>
            </a:r>
          </a:p>
          <a:p>
            <a:r>
              <a:rPr lang="zh-CN" altLang="en-US" dirty="0" smtClean="0">
                <a:solidFill>
                  <a:schemeClr val="accent4"/>
                </a:solidFill>
              </a:rPr>
              <a:t>        进口人可以通过预录入客户端的“海关特殊监管区域原产地”功能模块查询原产地证据文件使用情况。</a:t>
            </a:r>
          </a:p>
          <a:p>
            <a:r>
              <a:rPr lang="zh-CN" altLang="en-US" dirty="0" smtClean="0">
                <a:solidFill>
                  <a:schemeClr val="accent4"/>
                </a:solidFill>
              </a:rPr>
              <a:t>        本公告中原产地证据文件是指相关优惠贸易协定原产地管理办法所规定的原产地证书和原产地声明。</a:t>
            </a:r>
            <a:endParaRPr lang="en-US" altLang="zh-CN" dirty="0" smtClean="0">
              <a:solidFill>
                <a:schemeClr val="accent4"/>
              </a:solidFill>
            </a:endParaRPr>
          </a:p>
          <a:p>
            <a:r>
              <a:rPr lang="zh-CN" altLang="en-US" dirty="0" smtClean="0">
                <a:solidFill>
                  <a:schemeClr val="accent1">
                    <a:lumMod val="60000"/>
                    <a:lumOff val="40000"/>
                  </a:schemeClr>
                </a:solidFill>
              </a:rPr>
              <a:t> </a:t>
            </a:r>
            <a:r>
              <a:rPr lang="zh-CN" altLang="en-US" b="1" dirty="0" smtClean="0">
                <a:solidFill>
                  <a:schemeClr val="accent1">
                    <a:lumMod val="60000"/>
                    <a:lumOff val="40000"/>
                  </a:schemeClr>
                </a:solidFill>
              </a:rPr>
              <a:t>二、填制要求</a:t>
            </a:r>
          </a:p>
          <a:p>
            <a:r>
              <a:rPr lang="zh-CN" altLang="en-US" dirty="0" smtClean="0">
                <a:solidFill>
                  <a:schemeClr val="accent4"/>
                </a:solidFill>
              </a:rPr>
              <a:t>        货物进入区域（场所）、进境内销或者出境时，进口人应当按照海关总署公告</a:t>
            </a:r>
            <a:r>
              <a:rPr lang="en-US" altLang="zh-CN" dirty="0" smtClean="0">
                <a:solidFill>
                  <a:schemeClr val="accent4"/>
                </a:solidFill>
              </a:rPr>
              <a:t>2016</a:t>
            </a:r>
            <a:r>
              <a:rPr lang="zh-CN" altLang="en-US" dirty="0" smtClean="0">
                <a:solidFill>
                  <a:schemeClr val="accent4"/>
                </a:solidFill>
              </a:rPr>
              <a:t>年第</a:t>
            </a:r>
            <a:r>
              <a:rPr lang="en-US" altLang="zh-CN" dirty="0" smtClean="0">
                <a:solidFill>
                  <a:schemeClr val="accent4"/>
                </a:solidFill>
              </a:rPr>
              <a:t>51</a:t>
            </a:r>
            <a:r>
              <a:rPr lang="zh-CN" altLang="en-US" dirty="0" smtClean="0">
                <a:solidFill>
                  <a:schemeClr val="accent4"/>
                </a:solidFill>
              </a:rPr>
              <a:t>号的相关规定填制</a:t>
            </a:r>
            <a:r>
              <a:rPr lang="en-US" altLang="zh-CN" dirty="0" smtClean="0">
                <a:solidFill>
                  <a:schemeClr val="accent4"/>
                </a:solidFill>
              </a:rPr>
              <a:t>《</a:t>
            </a:r>
            <a:r>
              <a:rPr lang="zh-CN" altLang="en-US" dirty="0" smtClean="0">
                <a:solidFill>
                  <a:schemeClr val="accent4"/>
                </a:solidFill>
              </a:rPr>
              <a:t>中华人民共和国海关进（出）口货物报关单</a:t>
            </a:r>
            <a:r>
              <a:rPr lang="en-US" altLang="zh-CN" dirty="0" smtClean="0">
                <a:solidFill>
                  <a:schemeClr val="accent4"/>
                </a:solidFill>
              </a:rPr>
              <a:t>》</a:t>
            </a:r>
            <a:r>
              <a:rPr lang="zh-CN" altLang="en-US" dirty="0" smtClean="0">
                <a:solidFill>
                  <a:schemeClr val="accent4"/>
                </a:solidFill>
              </a:rPr>
              <a:t>和</a:t>
            </a:r>
            <a:r>
              <a:rPr lang="en-US" altLang="zh-CN" dirty="0" smtClean="0">
                <a:solidFill>
                  <a:schemeClr val="accent4"/>
                </a:solidFill>
              </a:rPr>
              <a:t>《</a:t>
            </a:r>
            <a:r>
              <a:rPr lang="zh-CN" altLang="en-US" dirty="0" smtClean="0">
                <a:solidFill>
                  <a:schemeClr val="accent4"/>
                </a:solidFill>
              </a:rPr>
              <a:t>中华人民共和国海关进（出）境货物备案清单</a:t>
            </a:r>
            <a:r>
              <a:rPr lang="en-US" altLang="zh-CN" dirty="0" smtClean="0">
                <a:solidFill>
                  <a:schemeClr val="accent4"/>
                </a:solidFill>
              </a:rPr>
              <a:t>》</a:t>
            </a:r>
            <a:r>
              <a:rPr lang="zh-CN" altLang="en-US" dirty="0" smtClean="0">
                <a:solidFill>
                  <a:schemeClr val="accent4"/>
                </a:solidFill>
              </a:rPr>
              <a:t>。</a:t>
            </a:r>
            <a:endParaRPr lang="zh-CN" altLang="en-US" dirty="0">
              <a:solidFill>
                <a:schemeClr val="accent4"/>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923480" y="923866"/>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277310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 action="ppaction://noaction"/>
          </p:cNvPr>
          <p:cNvSpPr/>
          <p:nvPr>
            <p:custDataLst>
              <p:tags r:id="rId3"/>
            </p:custDataLst>
          </p:nvPr>
        </p:nvSpPr>
        <p:spPr>
          <a:xfrm>
            <a:off x="320057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 action="ppaction://noaction"/>
          </p:cNvPr>
          <p:cNvSpPr txBox="1">
            <a:spLocks noChangeArrowheads="1"/>
          </p:cNvSpPr>
          <p:nvPr>
            <p:custDataLst>
              <p:tags r:id="rId4"/>
            </p:custDataLst>
          </p:nvPr>
        </p:nvSpPr>
        <p:spPr bwMode="auto">
          <a:xfrm>
            <a:off x="3861593"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关务</a:t>
            </a:r>
            <a:endParaRPr lang="zh-CN" altLang="en-US" sz="2000" dirty="0">
              <a:solidFill>
                <a:schemeClr val="bg1"/>
              </a:solidFill>
              <a:latin typeface="微软雅黑" panose="020B0503020204020204" pitchFamily="34" charset="-122"/>
            </a:endParaRPr>
          </a:p>
        </p:txBody>
      </p:sp>
      <p:sp>
        <p:nvSpPr>
          <p:cNvPr id="34" name="MH_Others_3"/>
          <p:cNvSpPr/>
          <p:nvPr>
            <p:custDataLst>
              <p:tags r:id="rId5"/>
            </p:custDataLst>
          </p:nvPr>
        </p:nvSpPr>
        <p:spPr>
          <a:xfrm>
            <a:off x="277310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 action="ppaction://noaction"/>
          </p:cNvPr>
          <p:cNvSpPr/>
          <p:nvPr>
            <p:custDataLst>
              <p:tags r:id="rId6"/>
            </p:custDataLst>
          </p:nvPr>
        </p:nvSpPr>
        <p:spPr>
          <a:xfrm>
            <a:off x="320057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 action="ppaction://noaction"/>
          </p:cNvPr>
          <p:cNvSpPr txBox="1">
            <a:spLocks noChangeArrowheads="1"/>
          </p:cNvSpPr>
          <p:nvPr>
            <p:custDataLst>
              <p:tags r:id="rId7"/>
            </p:custDataLst>
          </p:nvPr>
        </p:nvSpPr>
        <p:spPr bwMode="auto">
          <a:xfrm>
            <a:off x="3883364" y="3960477"/>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税务</a:t>
            </a:r>
            <a:endParaRPr lang="zh-CN" altLang="en-US" sz="2000" dirty="0">
              <a:solidFill>
                <a:schemeClr val="bg1"/>
              </a:solidFill>
              <a:latin typeface="微软雅黑" panose="020B0503020204020204" pitchFamily="34" charset="-122"/>
            </a:endParaRPr>
          </a:p>
        </p:txBody>
      </p:sp>
      <p:sp>
        <p:nvSpPr>
          <p:cNvPr id="37" name="MH_Others_2"/>
          <p:cNvSpPr/>
          <p:nvPr>
            <p:custDataLst>
              <p:tags r:id="rId8"/>
            </p:custDataLst>
          </p:nvPr>
        </p:nvSpPr>
        <p:spPr>
          <a:xfrm>
            <a:off x="674607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 action="ppaction://noaction"/>
          </p:cNvPr>
          <p:cNvSpPr/>
          <p:nvPr>
            <p:custDataLst>
              <p:tags r:id="rId9"/>
            </p:custDataLst>
          </p:nvPr>
        </p:nvSpPr>
        <p:spPr>
          <a:xfrm>
            <a:off x="717354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 action="ppaction://noaction"/>
          </p:cNvPr>
          <p:cNvSpPr txBox="1">
            <a:spLocks noChangeArrowheads="1"/>
          </p:cNvSpPr>
          <p:nvPr>
            <p:custDataLst>
              <p:tags r:id="rId10"/>
            </p:custDataLst>
          </p:nvPr>
        </p:nvSpPr>
        <p:spPr bwMode="auto">
          <a:xfrm>
            <a:off x="7867235"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归类</a:t>
            </a:r>
            <a:endParaRPr lang="zh-CN" altLang="en-US" sz="2000" b="1" dirty="0">
              <a:solidFill>
                <a:schemeClr val="bg1"/>
              </a:solidFill>
            </a:endParaRPr>
          </a:p>
        </p:txBody>
      </p:sp>
      <p:sp>
        <p:nvSpPr>
          <p:cNvPr id="40" name="MH_Others_3"/>
          <p:cNvSpPr/>
          <p:nvPr>
            <p:custDataLst>
              <p:tags r:id="rId11"/>
            </p:custDataLst>
          </p:nvPr>
        </p:nvSpPr>
        <p:spPr>
          <a:xfrm>
            <a:off x="674607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 action="ppaction://noaction"/>
          </p:cNvPr>
          <p:cNvSpPr/>
          <p:nvPr>
            <p:custDataLst>
              <p:tags r:id="rId12"/>
            </p:custDataLst>
          </p:nvPr>
        </p:nvSpPr>
        <p:spPr>
          <a:xfrm>
            <a:off x="717354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 action="ppaction://noaction"/>
          </p:cNvPr>
          <p:cNvSpPr txBox="1">
            <a:spLocks noChangeArrowheads="1"/>
          </p:cNvSpPr>
          <p:nvPr>
            <p:custDataLst>
              <p:tags r:id="rId13"/>
            </p:custDataLst>
          </p:nvPr>
        </p:nvSpPr>
        <p:spPr bwMode="auto">
          <a:xfrm>
            <a:off x="7867235" y="3982248"/>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商检</a:t>
            </a:r>
            <a:endParaRPr lang="zh-CN" altLang="en-US" sz="2000" b="1" dirty="0">
              <a:solidFill>
                <a:schemeClr val="bg1"/>
              </a:solidFill>
            </a:endParaRPr>
          </a:p>
        </p:txBody>
      </p:sp>
      <p:pic>
        <p:nvPicPr>
          <p:cNvPr id="18" name="图片 17" descr="图片12.png"/>
          <p:cNvPicPr>
            <a:picLocks noChangeAspect="1"/>
          </p:cNvPicPr>
          <p:nvPr/>
        </p:nvPicPr>
        <p:blipFill>
          <a:blip r:embed="rId15"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687286" y="1338943"/>
            <a:ext cx="8904514" cy="5078313"/>
          </a:xfrm>
          <a:prstGeom prst="rect">
            <a:avLst/>
          </a:prstGeom>
          <a:noFill/>
        </p:spPr>
        <p:txBody>
          <a:bodyPr wrap="square" rtlCol="0">
            <a:spAutoFit/>
          </a:bodyPr>
          <a:lstStyle/>
          <a:p>
            <a:r>
              <a:rPr lang="zh-CN" altLang="en-US" b="1" dirty="0" smtClean="0">
                <a:solidFill>
                  <a:schemeClr val="accent1">
                    <a:lumMod val="60000"/>
                    <a:lumOff val="40000"/>
                  </a:schemeClr>
                </a:solidFill>
              </a:rPr>
              <a:t>三、其他事项</a:t>
            </a:r>
          </a:p>
          <a:p>
            <a:r>
              <a:rPr lang="zh-CN" altLang="en-US" dirty="0" smtClean="0">
                <a:solidFill>
                  <a:schemeClr val="accent4"/>
                </a:solidFill>
              </a:rPr>
              <a:t>        （一）海关总署公告</a:t>
            </a:r>
            <a:r>
              <a:rPr lang="en-US" altLang="zh-CN" dirty="0" smtClean="0">
                <a:solidFill>
                  <a:schemeClr val="accent4"/>
                </a:solidFill>
              </a:rPr>
              <a:t>2013</a:t>
            </a:r>
            <a:r>
              <a:rPr lang="zh-CN" altLang="en-US" dirty="0" smtClean="0">
                <a:solidFill>
                  <a:schemeClr val="accent4"/>
                </a:solidFill>
              </a:rPr>
              <a:t>年第</a:t>
            </a:r>
            <a:r>
              <a:rPr lang="en-US" altLang="zh-CN" dirty="0" smtClean="0">
                <a:solidFill>
                  <a:schemeClr val="accent4"/>
                </a:solidFill>
              </a:rPr>
              <a:t>36</a:t>
            </a:r>
            <a:r>
              <a:rPr lang="zh-CN" altLang="en-US" dirty="0" smtClean="0">
                <a:solidFill>
                  <a:schemeClr val="accent4"/>
                </a:solidFill>
              </a:rPr>
              <a:t>号规定的</a:t>
            </a:r>
            <a:r>
              <a:rPr lang="en-US" altLang="zh-CN" dirty="0" smtClean="0">
                <a:solidFill>
                  <a:schemeClr val="accent4"/>
                </a:solidFill>
              </a:rPr>
              <a:t>《</a:t>
            </a:r>
            <a:r>
              <a:rPr lang="zh-CN" altLang="en-US" dirty="0" smtClean="0">
                <a:solidFill>
                  <a:schemeClr val="accent4"/>
                </a:solidFill>
              </a:rPr>
              <a:t>入区域（场所）优惠贸易协定项下货物内销申请登记表</a:t>
            </a:r>
            <a:r>
              <a:rPr lang="en-US" altLang="zh-CN" dirty="0" smtClean="0">
                <a:solidFill>
                  <a:schemeClr val="accent4"/>
                </a:solidFill>
              </a:rPr>
              <a:t>》</a:t>
            </a:r>
            <a:r>
              <a:rPr lang="zh-CN" altLang="en-US" dirty="0" smtClean="0">
                <a:solidFill>
                  <a:schemeClr val="accent4"/>
                </a:solidFill>
              </a:rPr>
              <a:t>不再使用，相关功能通过系统完成。系统上线前，已经申报进入区域（场所）的货物，内销时仍应按照海关总署公告</a:t>
            </a:r>
            <a:r>
              <a:rPr lang="en-US" altLang="zh-CN" dirty="0" smtClean="0">
                <a:solidFill>
                  <a:schemeClr val="accent4"/>
                </a:solidFill>
              </a:rPr>
              <a:t>2013</a:t>
            </a:r>
            <a:r>
              <a:rPr lang="zh-CN" altLang="en-US" dirty="0" smtClean="0">
                <a:solidFill>
                  <a:schemeClr val="accent4"/>
                </a:solidFill>
              </a:rPr>
              <a:t>年第</a:t>
            </a:r>
            <a:r>
              <a:rPr lang="en-US" altLang="zh-CN" dirty="0" smtClean="0">
                <a:solidFill>
                  <a:schemeClr val="accent4"/>
                </a:solidFill>
              </a:rPr>
              <a:t>36</a:t>
            </a:r>
            <a:r>
              <a:rPr lang="zh-CN" altLang="en-US" dirty="0" smtClean="0">
                <a:solidFill>
                  <a:schemeClr val="accent4"/>
                </a:solidFill>
              </a:rPr>
              <a:t>号的规定办理相关海关手续。</a:t>
            </a:r>
          </a:p>
          <a:p>
            <a:r>
              <a:rPr lang="zh-CN" altLang="en-US" dirty="0" smtClean="0">
                <a:solidFill>
                  <a:schemeClr val="accent4"/>
                </a:solidFill>
              </a:rPr>
              <a:t>        （二）系统上线后，货物进入区域（场所）、进境内销或者出境时，可以按照“无纸报关”方式申报。</a:t>
            </a:r>
          </a:p>
          <a:p>
            <a:r>
              <a:rPr lang="zh-CN" altLang="en-US" dirty="0" smtClean="0">
                <a:solidFill>
                  <a:schemeClr val="accent4"/>
                </a:solidFill>
              </a:rPr>
              <a:t>        （三）区域（场所）间结转货物内销申请适用协定税率或者特惠税率事宜按照本公告以及海关总署公告</a:t>
            </a:r>
            <a:r>
              <a:rPr lang="en-US" altLang="zh-CN" dirty="0" smtClean="0">
                <a:solidFill>
                  <a:schemeClr val="accent4"/>
                </a:solidFill>
              </a:rPr>
              <a:t>2013</a:t>
            </a:r>
            <a:r>
              <a:rPr lang="zh-CN" altLang="en-US" dirty="0" smtClean="0">
                <a:solidFill>
                  <a:schemeClr val="accent4"/>
                </a:solidFill>
              </a:rPr>
              <a:t>年第</a:t>
            </a:r>
            <a:r>
              <a:rPr lang="en-US" altLang="zh-CN" dirty="0" smtClean="0">
                <a:solidFill>
                  <a:schemeClr val="accent4"/>
                </a:solidFill>
              </a:rPr>
              <a:t>36</a:t>
            </a:r>
            <a:r>
              <a:rPr lang="zh-CN" altLang="en-US" dirty="0" smtClean="0">
                <a:solidFill>
                  <a:schemeClr val="accent4"/>
                </a:solidFill>
              </a:rPr>
              <a:t>号和</a:t>
            </a:r>
            <a:r>
              <a:rPr lang="en-US" altLang="zh-CN" dirty="0" smtClean="0">
                <a:solidFill>
                  <a:schemeClr val="accent4"/>
                </a:solidFill>
              </a:rPr>
              <a:t>2014</a:t>
            </a:r>
            <a:r>
              <a:rPr lang="zh-CN" altLang="en-US" dirty="0" smtClean="0">
                <a:solidFill>
                  <a:schemeClr val="accent4"/>
                </a:solidFill>
              </a:rPr>
              <a:t>年第</a:t>
            </a:r>
            <a:r>
              <a:rPr lang="en-US" altLang="zh-CN" dirty="0" smtClean="0">
                <a:solidFill>
                  <a:schemeClr val="accent4"/>
                </a:solidFill>
              </a:rPr>
              <a:t>96</a:t>
            </a:r>
            <a:r>
              <a:rPr lang="zh-CN" altLang="en-US" dirty="0" smtClean="0">
                <a:solidFill>
                  <a:schemeClr val="accent4"/>
                </a:solidFill>
              </a:rPr>
              <a:t>号的规定执行。</a:t>
            </a:r>
          </a:p>
          <a:p>
            <a:r>
              <a:rPr lang="zh-CN" altLang="en-US" dirty="0" smtClean="0">
                <a:solidFill>
                  <a:schemeClr val="accent4"/>
                </a:solidFill>
              </a:rPr>
              <a:t>        （四）区域（场所）内销货物适用协定税率或者特惠税率的其他事项，仍应按照海关总署公告</a:t>
            </a:r>
            <a:r>
              <a:rPr lang="en-US" altLang="zh-CN" dirty="0" smtClean="0">
                <a:solidFill>
                  <a:schemeClr val="accent4"/>
                </a:solidFill>
              </a:rPr>
              <a:t>2013</a:t>
            </a:r>
            <a:r>
              <a:rPr lang="zh-CN" altLang="en-US" dirty="0" smtClean="0">
                <a:solidFill>
                  <a:schemeClr val="accent4"/>
                </a:solidFill>
              </a:rPr>
              <a:t>年第</a:t>
            </a:r>
            <a:r>
              <a:rPr lang="en-US" altLang="zh-CN" dirty="0" smtClean="0">
                <a:solidFill>
                  <a:schemeClr val="accent4"/>
                </a:solidFill>
              </a:rPr>
              <a:t>36</a:t>
            </a:r>
            <a:r>
              <a:rPr lang="zh-CN" altLang="en-US" dirty="0" smtClean="0">
                <a:solidFill>
                  <a:schemeClr val="accent4"/>
                </a:solidFill>
              </a:rPr>
              <a:t>号和</a:t>
            </a:r>
            <a:r>
              <a:rPr lang="en-US" altLang="zh-CN" dirty="0" smtClean="0">
                <a:solidFill>
                  <a:schemeClr val="accent4"/>
                </a:solidFill>
              </a:rPr>
              <a:t>2014</a:t>
            </a:r>
            <a:r>
              <a:rPr lang="zh-CN" altLang="en-US" dirty="0" smtClean="0">
                <a:solidFill>
                  <a:schemeClr val="accent4"/>
                </a:solidFill>
              </a:rPr>
              <a:t>年第</a:t>
            </a:r>
            <a:r>
              <a:rPr lang="en-US" altLang="zh-CN" dirty="0" smtClean="0">
                <a:solidFill>
                  <a:schemeClr val="accent4"/>
                </a:solidFill>
              </a:rPr>
              <a:t>96</a:t>
            </a:r>
            <a:r>
              <a:rPr lang="zh-CN" altLang="en-US" dirty="0" smtClean="0">
                <a:solidFill>
                  <a:schemeClr val="accent4"/>
                </a:solidFill>
              </a:rPr>
              <a:t>号的规定执行。</a:t>
            </a:r>
          </a:p>
          <a:p>
            <a:r>
              <a:rPr lang="zh-CN" altLang="en-US" dirty="0" smtClean="0">
                <a:solidFill>
                  <a:schemeClr val="accent4"/>
                </a:solidFill>
              </a:rPr>
              <a:t>        特此公告。</a:t>
            </a:r>
          </a:p>
          <a:p>
            <a:endParaRPr lang="zh-CN" altLang="en-US" dirty="0" smtClean="0">
              <a:solidFill>
                <a:schemeClr val="accent4"/>
              </a:solidFill>
            </a:endParaRPr>
          </a:p>
          <a:p>
            <a:pPr algn="r"/>
            <a:r>
              <a:rPr lang="zh-CN" altLang="en-US" dirty="0" smtClean="0">
                <a:solidFill>
                  <a:schemeClr val="accent4"/>
                </a:solidFill>
              </a:rPr>
              <a:t>                                                                                                                                                                                海关总署                                                                                                                                                                  </a:t>
            </a:r>
            <a:r>
              <a:rPr lang="en-US" altLang="zh-CN" dirty="0" smtClean="0">
                <a:solidFill>
                  <a:schemeClr val="accent4"/>
                </a:solidFill>
              </a:rPr>
              <a:t>2016</a:t>
            </a:r>
            <a:r>
              <a:rPr lang="zh-CN" altLang="en-US" dirty="0" smtClean="0">
                <a:solidFill>
                  <a:schemeClr val="accent4"/>
                </a:solidFill>
              </a:rPr>
              <a:t>年</a:t>
            </a:r>
            <a:r>
              <a:rPr lang="en-US" altLang="zh-CN" dirty="0" smtClean="0">
                <a:solidFill>
                  <a:schemeClr val="accent4"/>
                </a:solidFill>
              </a:rPr>
              <a:t>9</a:t>
            </a:r>
            <a:r>
              <a:rPr lang="zh-CN" altLang="en-US" dirty="0" smtClean="0">
                <a:solidFill>
                  <a:schemeClr val="accent4"/>
                </a:solidFill>
              </a:rPr>
              <a:t>月</a:t>
            </a:r>
            <a:r>
              <a:rPr lang="en-US" altLang="zh-CN" dirty="0" smtClean="0">
                <a:solidFill>
                  <a:schemeClr val="accent4"/>
                </a:solidFill>
              </a:rPr>
              <a:t>23</a:t>
            </a:r>
            <a:r>
              <a:rPr lang="zh-CN" altLang="en-US" dirty="0" smtClean="0">
                <a:solidFill>
                  <a:schemeClr val="accent4"/>
                </a:solidFill>
              </a:rPr>
              <a:t>日</a:t>
            </a:r>
          </a:p>
          <a:p>
            <a:r>
              <a:rPr lang="zh-CN" altLang="en-US" dirty="0" smtClean="0"/>
              <a:t> </a:t>
            </a:r>
          </a:p>
          <a:p>
            <a:r>
              <a:rPr lang="zh-CN" altLang="en-US" dirty="0" smtClean="0"/>
              <a:t> </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06</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TextBox 5"/>
          <p:cNvSpPr txBox="1"/>
          <p:nvPr/>
        </p:nvSpPr>
        <p:spPr>
          <a:xfrm>
            <a:off x="2100941" y="990599"/>
            <a:ext cx="8098973" cy="861774"/>
          </a:xfrm>
          <a:prstGeom prst="rect">
            <a:avLst/>
          </a:prstGeom>
          <a:noFill/>
        </p:spPr>
        <p:txBody>
          <a:bodyPr wrap="square" rtlCol="0">
            <a:spAutoFit/>
          </a:bodyPr>
          <a:lstStyle/>
          <a:p>
            <a:pPr algn="ctr"/>
            <a:r>
              <a:rPr lang="zh-CN" altLang="en-US" sz="3200" dirty="0" smtClean="0">
                <a:solidFill>
                  <a:schemeClr val="accent4"/>
                </a:solidFill>
              </a:rPr>
              <a:t>海关总署公告</a:t>
            </a:r>
            <a:r>
              <a:rPr lang="en-US" altLang="zh-CN" sz="3200" dirty="0" smtClean="0">
                <a:solidFill>
                  <a:schemeClr val="accent4"/>
                </a:solidFill>
              </a:rPr>
              <a:t>2016</a:t>
            </a:r>
            <a:r>
              <a:rPr lang="zh-CN" altLang="en-US" sz="3200" dirty="0" smtClean="0">
                <a:solidFill>
                  <a:schemeClr val="accent4"/>
                </a:solidFill>
              </a:rPr>
              <a:t>年第</a:t>
            </a:r>
            <a:r>
              <a:rPr lang="en-US" altLang="zh-CN" sz="3200" dirty="0" smtClean="0">
                <a:solidFill>
                  <a:schemeClr val="accent4"/>
                </a:solidFill>
              </a:rPr>
              <a:t>54</a:t>
            </a:r>
            <a:r>
              <a:rPr lang="zh-CN" altLang="en-US" sz="3200" dirty="0" smtClean="0">
                <a:solidFill>
                  <a:schemeClr val="accent4"/>
                </a:solidFill>
              </a:rPr>
              <a:t>号</a:t>
            </a:r>
            <a:endParaRPr lang="en-US" altLang="zh-CN" sz="3200" dirty="0" smtClean="0">
              <a:solidFill>
                <a:schemeClr val="accent4"/>
              </a:solidFill>
            </a:endParaRPr>
          </a:p>
          <a:p>
            <a:r>
              <a:rPr lang="zh-CN" altLang="en-US" dirty="0" smtClean="0">
                <a:solidFill>
                  <a:schemeClr val="accent4"/>
                </a:solidFill>
              </a:rPr>
              <a:t>（关于区域通关一体化报关单通关状态查询、审核业务咨询有关事宜的公告） </a:t>
            </a:r>
            <a:endParaRPr lang="zh-CN" altLang="en-US" dirty="0">
              <a:solidFill>
                <a:schemeClr val="accent4"/>
              </a:solidFill>
            </a:endParaRPr>
          </a:p>
        </p:txBody>
      </p:sp>
      <p:sp>
        <p:nvSpPr>
          <p:cNvPr id="7" name="TextBox 6"/>
          <p:cNvSpPr txBox="1"/>
          <p:nvPr/>
        </p:nvSpPr>
        <p:spPr>
          <a:xfrm>
            <a:off x="1426029" y="2079172"/>
            <a:ext cx="9209314" cy="3693319"/>
          </a:xfrm>
          <a:prstGeom prst="rect">
            <a:avLst/>
          </a:prstGeom>
          <a:noFill/>
        </p:spPr>
        <p:txBody>
          <a:bodyPr wrap="square" rtlCol="0">
            <a:spAutoFit/>
          </a:bodyPr>
          <a:lstStyle/>
          <a:p>
            <a:r>
              <a:rPr lang="zh-CN" altLang="en-US" dirty="0" smtClean="0"/>
              <a:t>        </a:t>
            </a:r>
            <a:r>
              <a:rPr lang="zh-CN" altLang="en-US" dirty="0" smtClean="0">
                <a:solidFill>
                  <a:schemeClr val="bg1"/>
                </a:solidFill>
              </a:rPr>
              <a:t>为做好通关状态查询、审单疑难业务咨询等公共服务，现就区域通关一体化报关单通关状态查询、审核业务咨询有关事宜公告如下：</a:t>
            </a:r>
          </a:p>
          <a:p>
            <a:r>
              <a:rPr lang="zh-CN" altLang="en-US" dirty="0" smtClean="0">
                <a:solidFill>
                  <a:schemeClr val="bg1"/>
                </a:solidFill>
              </a:rPr>
              <a:t>        一、收发货人或其代理人（以下统称“企业”）可通过海关总署门户网站（</a:t>
            </a:r>
            <a:r>
              <a:rPr lang="en-US" altLang="zh-CN" dirty="0" smtClean="0">
                <a:solidFill>
                  <a:schemeClr val="bg1"/>
                </a:solidFill>
              </a:rPr>
              <a:t>http://www.customs.gov.cn</a:t>
            </a:r>
            <a:r>
              <a:rPr lang="zh-CN" altLang="en-US" dirty="0" smtClean="0">
                <a:solidFill>
                  <a:schemeClr val="bg1"/>
                </a:solidFill>
              </a:rPr>
              <a:t>）“在线服务－在线查询”模块，自行查询报关单通关状态。</a:t>
            </a:r>
          </a:p>
          <a:p>
            <a:r>
              <a:rPr lang="zh-CN" altLang="en-US" dirty="0" smtClean="0">
                <a:solidFill>
                  <a:schemeClr val="bg1"/>
                </a:solidFill>
              </a:rPr>
              <a:t>        二、企业应及时通过中国电子口岸预录入客户端，查询报关单“挂起”或“退单”的原因。需进一步咨询报关单“挂起”或“退单”有关事宜的，可拨打预录入客户端显示的经办关员联系电话进行咨询，或拨打</a:t>
            </a:r>
            <a:r>
              <a:rPr lang="en-US" altLang="zh-CN" dirty="0" smtClean="0">
                <a:solidFill>
                  <a:schemeClr val="bg1"/>
                </a:solidFill>
              </a:rPr>
              <a:t>12360</a:t>
            </a:r>
            <a:r>
              <a:rPr lang="zh-CN" altLang="en-US" dirty="0" smtClean="0">
                <a:solidFill>
                  <a:schemeClr val="bg1"/>
                </a:solidFill>
              </a:rPr>
              <a:t>海关热线，由其协助联系经办关员。</a:t>
            </a:r>
          </a:p>
          <a:p>
            <a:r>
              <a:rPr lang="zh-CN" altLang="en-US" dirty="0" smtClean="0">
                <a:solidFill>
                  <a:schemeClr val="bg1"/>
                </a:solidFill>
              </a:rPr>
              <a:t>        三、企业可拨打</a:t>
            </a:r>
            <a:r>
              <a:rPr lang="en-US" altLang="zh-CN" dirty="0" smtClean="0">
                <a:solidFill>
                  <a:schemeClr val="bg1"/>
                </a:solidFill>
              </a:rPr>
              <a:t>12360</a:t>
            </a:r>
            <a:r>
              <a:rPr lang="zh-CN" altLang="en-US" dirty="0" smtClean="0">
                <a:solidFill>
                  <a:schemeClr val="bg1"/>
                </a:solidFill>
              </a:rPr>
              <a:t>海关热线，咨询区域通关一体化审单业务。已对外公布咨询电话的区域审单中心在工作时间内，继续提供区域通关一体化审单业务咨询服务。</a:t>
            </a:r>
          </a:p>
          <a:p>
            <a:r>
              <a:rPr lang="zh-CN" altLang="en-US" dirty="0" smtClean="0">
                <a:solidFill>
                  <a:schemeClr val="bg1"/>
                </a:solidFill>
              </a:rPr>
              <a:t>        特此公告。                                                                                                                                                                </a:t>
            </a:r>
            <a:endParaRPr lang="en-US" altLang="zh-CN" dirty="0" smtClean="0">
              <a:solidFill>
                <a:schemeClr val="bg1"/>
              </a:solidFill>
            </a:endParaRPr>
          </a:p>
          <a:p>
            <a:endParaRPr lang="en-US" altLang="zh-CN" dirty="0" smtClean="0">
              <a:solidFill>
                <a:schemeClr val="bg1"/>
              </a:solidFill>
            </a:endParaRPr>
          </a:p>
          <a:p>
            <a:pPr algn="r"/>
            <a:r>
              <a:rPr lang="zh-CN" altLang="en-US" dirty="0" smtClean="0">
                <a:solidFill>
                  <a:schemeClr val="bg1"/>
                </a:solidFill>
              </a:rPr>
              <a:t>海关总署                                                                                                                                                             </a:t>
            </a:r>
            <a:r>
              <a:rPr lang="en-US" altLang="zh-CN" dirty="0" smtClean="0">
                <a:solidFill>
                  <a:schemeClr val="bg1"/>
                </a:solidFill>
              </a:rPr>
              <a:t>2016</a:t>
            </a:r>
            <a:r>
              <a:rPr lang="zh-CN" altLang="en-US" dirty="0" smtClean="0">
                <a:solidFill>
                  <a:schemeClr val="bg1"/>
                </a:solidFill>
              </a:rPr>
              <a:t>年</a:t>
            </a:r>
            <a:r>
              <a:rPr lang="en-US" altLang="zh-CN" dirty="0" smtClean="0">
                <a:solidFill>
                  <a:schemeClr val="bg1"/>
                </a:solidFill>
              </a:rPr>
              <a:t>9</a:t>
            </a:r>
            <a:r>
              <a:rPr lang="zh-CN" altLang="en-US" dirty="0" smtClean="0">
                <a:solidFill>
                  <a:schemeClr val="bg1"/>
                </a:solidFill>
              </a:rPr>
              <a:t>月</a:t>
            </a:r>
            <a:r>
              <a:rPr lang="en-US" altLang="zh-CN" dirty="0" smtClean="0">
                <a:solidFill>
                  <a:schemeClr val="bg1"/>
                </a:solidFill>
              </a:rPr>
              <a:t>28</a:t>
            </a:r>
            <a:r>
              <a:rPr lang="zh-CN" altLang="en-US" dirty="0" smtClean="0">
                <a:solidFill>
                  <a:schemeClr val="bg1"/>
                </a:solidFill>
              </a:rPr>
              <a:t>日</a:t>
            </a:r>
            <a:endParaRPr lang="zh-CN" altLang="en-US"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08" name="椭圆 107"/>
          <p:cNvSpPr/>
          <p:nvPr/>
        </p:nvSpPr>
        <p:spPr>
          <a:xfrm>
            <a:off x="2685044" y="2437314"/>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685124" y="3634742"/>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4612260" y="703108"/>
            <a:ext cx="2967480"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政策解读</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5" name="TextBox 114"/>
          <p:cNvSpPr txBox="1"/>
          <p:nvPr/>
        </p:nvSpPr>
        <p:spPr>
          <a:xfrm>
            <a:off x="3080658" y="2830286"/>
            <a:ext cx="805543" cy="707886"/>
          </a:xfrm>
          <a:prstGeom prst="rect">
            <a:avLst/>
          </a:prstGeom>
          <a:noFill/>
        </p:spPr>
        <p:txBody>
          <a:bodyPr wrap="square" rtlCol="0">
            <a:spAutoFit/>
          </a:bodyPr>
          <a:lstStyle/>
          <a:p>
            <a:r>
              <a:rPr lang="en-US" altLang="zh-CN" sz="4000" dirty="0" smtClean="0">
                <a:solidFill>
                  <a:schemeClr val="bg1"/>
                </a:solidFill>
              </a:rPr>
              <a:t>01</a:t>
            </a:r>
            <a:endParaRPr lang="zh-CN" altLang="en-US" sz="4000" dirty="0">
              <a:solidFill>
                <a:schemeClr val="bg1"/>
              </a:solidFill>
            </a:endParaRPr>
          </a:p>
        </p:txBody>
      </p:sp>
      <p:sp>
        <p:nvSpPr>
          <p:cNvPr id="116" name="TextBox 115"/>
          <p:cNvSpPr txBox="1"/>
          <p:nvPr/>
        </p:nvSpPr>
        <p:spPr>
          <a:xfrm>
            <a:off x="3113315" y="4038600"/>
            <a:ext cx="740228" cy="707886"/>
          </a:xfrm>
          <a:prstGeom prst="rect">
            <a:avLst/>
          </a:prstGeom>
          <a:noFill/>
        </p:spPr>
        <p:txBody>
          <a:bodyPr wrap="square" rtlCol="0">
            <a:spAutoFit/>
          </a:bodyPr>
          <a:lstStyle/>
          <a:p>
            <a:r>
              <a:rPr lang="en-US" altLang="zh-CN" sz="4000" dirty="0" smtClean="0">
                <a:solidFill>
                  <a:schemeClr val="bg1"/>
                </a:solidFill>
              </a:rPr>
              <a:t>02</a:t>
            </a:r>
            <a:endParaRPr lang="zh-CN" altLang="en-US" sz="4000" dirty="0">
              <a:solidFill>
                <a:schemeClr val="bg1"/>
              </a:solidFill>
            </a:endParaRPr>
          </a:p>
        </p:txBody>
      </p:sp>
      <p:sp>
        <p:nvSpPr>
          <p:cNvPr id="117" name="圆角矩形 116"/>
          <p:cNvSpPr/>
          <p:nvPr/>
        </p:nvSpPr>
        <p:spPr>
          <a:xfrm>
            <a:off x="4191001" y="2862943"/>
            <a:ext cx="4844143"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a:off x="4191001" y="4093029"/>
            <a:ext cx="4844143"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rot="19067135">
            <a:off x="929989" y="4798665"/>
            <a:ext cx="1257291" cy="1880858"/>
            <a:chOff x="9988518" y="4007302"/>
            <a:chExt cx="1257291" cy="1880858"/>
          </a:xfrm>
        </p:grpSpPr>
        <p:sp>
          <p:nvSpPr>
            <p:cNvPr id="120" name="等腰三角形 119"/>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1" name="等腰三角形 120"/>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2" name="等腰三角形 121"/>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123" name="组合 45"/>
            <p:cNvGrpSpPr/>
            <p:nvPr/>
          </p:nvGrpSpPr>
          <p:grpSpPr>
            <a:xfrm rot="7938589">
              <a:off x="9932817" y="4575168"/>
              <a:ext cx="1368693" cy="1257291"/>
              <a:chOff x="1145739" y="762009"/>
              <a:chExt cx="1001675" cy="920146"/>
            </a:xfrm>
          </p:grpSpPr>
          <p:sp>
            <p:nvSpPr>
              <p:cNvPr id="124" name="等腰三角形 123"/>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5" name="椭圆 124"/>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6" name="椭圆 125"/>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7" name="椭圆 126"/>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grpSp>
        <p:nvGrpSpPr>
          <p:cNvPr id="128" name="组合 127"/>
          <p:cNvGrpSpPr/>
          <p:nvPr/>
        </p:nvGrpSpPr>
        <p:grpSpPr>
          <a:xfrm>
            <a:off x="8626464" y="556496"/>
            <a:ext cx="3097450" cy="2152130"/>
            <a:chOff x="912737" y="565770"/>
            <a:chExt cx="3097450" cy="2152130"/>
          </a:xfrm>
        </p:grpSpPr>
        <p:sp>
          <p:nvSpPr>
            <p:cNvPr id="129" name="等腰三角形 12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0" name="等腰三角形 12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1" name="等腰三角形 13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2" name="等腰三角形 13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3" name="等腰三角形 13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4" name="椭圆 13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2"/>
            <p:cNvGrpSpPr/>
            <p:nvPr/>
          </p:nvGrpSpPr>
          <p:grpSpPr>
            <a:xfrm rot="8977127">
              <a:off x="3563479" y="1987179"/>
              <a:ext cx="446708" cy="334617"/>
              <a:chOff x="2822785" y="1265179"/>
              <a:chExt cx="930073" cy="696693"/>
            </a:xfrm>
          </p:grpSpPr>
          <p:sp>
            <p:nvSpPr>
              <p:cNvPr id="138" name="等腰三角形 13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9" name="等腰三角形 13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
        <p:nvSpPr>
          <p:cNvPr id="140" name="TextBox 139"/>
          <p:cNvSpPr txBox="1"/>
          <p:nvPr/>
        </p:nvSpPr>
        <p:spPr>
          <a:xfrm>
            <a:off x="4615543" y="3037115"/>
            <a:ext cx="3788229" cy="369332"/>
          </a:xfrm>
          <a:prstGeom prst="rect">
            <a:avLst/>
          </a:prstGeom>
          <a:noFill/>
        </p:spPr>
        <p:txBody>
          <a:bodyPr wrap="square" rtlCol="0">
            <a:spAutoFit/>
          </a:bodyPr>
          <a:lstStyle/>
          <a:p>
            <a:r>
              <a:rPr lang="zh-CN" altLang="en-US" b="1" dirty="0" smtClean="0">
                <a:solidFill>
                  <a:schemeClr val="bg1"/>
                </a:solidFill>
              </a:rPr>
              <a:t>解读 ▏中美海关</a:t>
            </a:r>
            <a:r>
              <a:rPr lang="en-US" altLang="zh-CN" b="1" dirty="0" smtClean="0">
                <a:solidFill>
                  <a:schemeClr val="bg1"/>
                </a:solidFill>
              </a:rPr>
              <a:t>C-TPAT</a:t>
            </a:r>
            <a:r>
              <a:rPr lang="zh-CN" altLang="en-US" b="1" dirty="0" smtClean="0">
                <a:solidFill>
                  <a:schemeClr val="bg1"/>
                </a:solidFill>
              </a:rPr>
              <a:t>联合认证</a:t>
            </a:r>
            <a:endParaRPr lang="zh-CN" altLang="en-US" b="1" dirty="0">
              <a:solidFill>
                <a:schemeClr val="bg1"/>
              </a:solidFill>
            </a:endParaRPr>
          </a:p>
        </p:txBody>
      </p:sp>
      <p:sp>
        <p:nvSpPr>
          <p:cNvPr id="141" name="TextBox 140"/>
          <p:cNvSpPr txBox="1"/>
          <p:nvPr/>
        </p:nvSpPr>
        <p:spPr>
          <a:xfrm>
            <a:off x="4615543" y="4288972"/>
            <a:ext cx="3788229" cy="369332"/>
          </a:xfrm>
          <a:prstGeom prst="rect">
            <a:avLst/>
          </a:prstGeom>
          <a:noFill/>
        </p:spPr>
        <p:txBody>
          <a:bodyPr wrap="square" rtlCol="0">
            <a:spAutoFit/>
          </a:bodyPr>
          <a:lstStyle/>
          <a:p>
            <a:r>
              <a:rPr lang="zh-CN" altLang="en-US" b="1" dirty="0" smtClean="0">
                <a:solidFill>
                  <a:schemeClr val="bg1"/>
                </a:solidFill>
              </a:rPr>
              <a:t>解读 ▏一分钟读懂海关“双随机”</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strVal val="4/3*#ppt_w"/>
                                          </p:val>
                                        </p:tav>
                                        <p:tav tm="100000">
                                          <p:val>
                                            <p:strVal val="#ppt_w"/>
                                          </p:val>
                                        </p:tav>
                                      </p:tavLst>
                                    </p:anim>
                                    <p:anim calcmode="lin" valueType="num">
                                      <p:cBhvr>
                                        <p:cTn id="8" dur="500" fill="hold"/>
                                        <p:tgtEl>
                                          <p:spTgt spid="10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p:cTn id="12" dur="500" fill="hold"/>
                                        <p:tgtEl>
                                          <p:spTgt spid="109"/>
                                        </p:tgtEl>
                                        <p:attrNameLst>
                                          <p:attrName>ppt_w</p:attrName>
                                        </p:attrNameLst>
                                      </p:cBhvr>
                                      <p:tavLst>
                                        <p:tav tm="0">
                                          <p:val>
                                            <p:strVal val="4/3*#ppt_w"/>
                                          </p:val>
                                        </p:tav>
                                        <p:tav tm="100000">
                                          <p:val>
                                            <p:strVal val="#ppt_w"/>
                                          </p:val>
                                        </p:tav>
                                      </p:tavLst>
                                    </p:anim>
                                    <p:anim calcmode="lin" valueType="num">
                                      <p:cBhvr>
                                        <p:cTn id="13" dur="500" fill="hold"/>
                                        <p:tgtEl>
                                          <p:spTgt spid="10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TextBox 5"/>
          <p:cNvSpPr txBox="1"/>
          <p:nvPr/>
        </p:nvSpPr>
        <p:spPr>
          <a:xfrm>
            <a:off x="2209800" y="1600201"/>
            <a:ext cx="7772401" cy="923330"/>
          </a:xfrm>
          <a:prstGeom prst="rect">
            <a:avLst/>
          </a:prstGeom>
          <a:noFill/>
        </p:spPr>
        <p:txBody>
          <a:bodyPr wrap="square" rtlCol="0">
            <a:spAutoFit/>
          </a:bodyPr>
          <a:lstStyle/>
          <a:p>
            <a:r>
              <a:rPr lang="zh-CN" altLang="en-US" dirty="0" smtClean="0">
                <a:solidFill>
                  <a:schemeClr val="bg1"/>
                </a:solidFill>
              </a:rPr>
              <a:t>据不完全统计，通过这个计划的企业到美国入进货物的通关时间缩短了五成；产品查验率从原来的</a:t>
            </a:r>
            <a:r>
              <a:rPr lang="en-US" altLang="zh-CN" dirty="0" smtClean="0">
                <a:solidFill>
                  <a:schemeClr val="bg1"/>
                </a:solidFill>
              </a:rPr>
              <a:t>3%</a:t>
            </a:r>
            <a:r>
              <a:rPr lang="zh-CN" altLang="en-US" dirty="0" smtClean="0">
                <a:solidFill>
                  <a:schemeClr val="bg1"/>
                </a:solidFill>
              </a:rPr>
              <a:t>降低到</a:t>
            </a:r>
            <a:r>
              <a:rPr lang="en-US" altLang="zh-CN" dirty="0" smtClean="0">
                <a:solidFill>
                  <a:schemeClr val="bg1"/>
                </a:solidFill>
              </a:rPr>
              <a:t>0.7%</a:t>
            </a:r>
            <a:r>
              <a:rPr lang="zh-CN" altLang="en-US" dirty="0" smtClean="0">
                <a:solidFill>
                  <a:schemeClr val="bg1"/>
                </a:solidFill>
              </a:rPr>
              <a:t>，甚至有</a:t>
            </a:r>
            <a:r>
              <a:rPr lang="en-US" altLang="zh-CN" dirty="0" smtClean="0">
                <a:solidFill>
                  <a:schemeClr val="bg1"/>
                </a:solidFill>
              </a:rPr>
              <a:t>32%</a:t>
            </a:r>
            <a:r>
              <a:rPr lang="zh-CN" altLang="en-US" dirty="0" smtClean="0">
                <a:solidFill>
                  <a:schemeClr val="bg1"/>
                </a:solidFill>
              </a:rPr>
              <a:t>的企业查验率降低到</a:t>
            </a:r>
            <a:r>
              <a:rPr lang="en-US" altLang="zh-CN" dirty="0" smtClean="0">
                <a:solidFill>
                  <a:schemeClr val="bg1"/>
                </a:solidFill>
              </a:rPr>
              <a:t>0</a:t>
            </a:r>
            <a:r>
              <a:rPr lang="zh-CN" altLang="en-US" dirty="0" smtClean="0">
                <a:solidFill>
                  <a:schemeClr val="bg1"/>
                </a:solidFill>
              </a:rPr>
              <a:t>；</a:t>
            </a:r>
            <a:r>
              <a:rPr lang="en-US" altLang="zh-CN" dirty="0" smtClean="0">
                <a:solidFill>
                  <a:schemeClr val="bg1"/>
                </a:solidFill>
              </a:rPr>
              <a:t>70%</a:t>
            </a:r>
            <a:r>
              <a:rPr lang="zh-CN" altLang="en-US" dirty="0" smtClean="0">
                <a:solidFill>
                  <a:schemeClr val="bg1"/>
                </a:solidFill>
              </a:rPr>
              <a:t>的企业在美国港口及保险费用降幅达</a:t>
            </a:r>
            <a:r>
              <a:rPr lang="en-US" altLang="zh-CN" dirty="0" smtClean="0">
                <a:solidFill>
                  <a:schemeClr val="bg1"/>
                </a:solidFill>
              </a:rPr>
              <a:t>35%</a:t>
            </a:r>
            <a:r>
              <a:rPr lang="zh-CN" altLang="en-US" dirty="0" smtClean="0">
                <a:solidFill>
                  <a:schemeClr val="bg1"/>
                </a:solidFill>
              </a:rPr>
              <a:t>。</a:t>
            </a:r>
            <a:endParaRPr lang="zh-CN" altLang="en-US" dirty="0">
              <a:solidFill>
                <a:schemeClr val="bg1"/>
              </a:solidFill>
            </a:endParaRPr>
          </a:p>
        </p:txBody>
      </p:sp>
      <p:sp>
        <p:nvSpPr>
          <p:cNvPr id="7" name="矩形 6"/>
          <p:cNvSpPr/>
          <p:nvPr/>
        </p:nvSpPr>
        <p:spPr>
          <a:xfrm>
            <a:off x="3320143" y="903513"/>
            <a:ext cx="5551714" cy="523220"/>
          </a:xfrm>
          <a:prstGeom prst="rect">
            <a:avLst/>
          </a:prstGeom>
          <a:noFill/>
        </p:spPr>
        <p:txBody>
          <a:bodyPr wrap="square" lIns="91440" tIns="45720" rIns="91440" bIns="45720">
            <a:spAutoFit/>
          </a:bodyPr>
          <a:lstStyle/>
          <a:p>
            <a:r>
              <a:rPr lang="zh-CN" altLang="en-US" sz="2800" b="1" dirty="0" smtClean="0">
                <a:solidFill>
                  <a:schemeClr val="bg1"/>
                </a:solidFill>
                <a:effectLst>
                  <a:glow rad="101600">
                    <a:schemeClr val="accent4">
                      <a:alpha val="60000"/>
                    </a:schemeClr>
                  </a:glow>
                </a:effectLst>
              </a:rPr>
              <a:t>解读 ▏中美海关</a:t>
            </a:r>
            <a:r>
              <a:rPr lang="en-US" altLang="zh-CN" sz="2800" b="1" dirty="0" smtClean="0">
                <a:solidFill>
                  <a:schemeClr val="bg1"/>
                </a:solidFill>
                <a:effectLst>
                  <a:glow rad="101600">
                    <a:schemeClr val="accent4">
                      <a:alpha val="60000"/>
                    </a:schemeClr>
                  </a:glow>
                </a:effectLst>
              </a:rPr>
              <a:t>C-TPAT</a:t>
            </a:r>
            <a:r>
              <a:rPr lang="zh-CN" altLang="en-US" sz="2800" b="1" dirty="0" smtClean="0">
                <a:solidFill>
                  <a:schemeClr val="bg1"/>
                </a:solidFill>
                <a:effectLst>
                  <a:glow rad="101600">
                    <a:schemeClr val="accent4">
                      <a:alpha val="60000"/>
                    </a:schemeClr>
                  </a:glow>
                </a:effectLst>
              </a:rPr>
              <a:t>联合认证</a:t>
            </a:r>
            <a:endParaRPr lang="zh-CN" altLang="en-US" sz="2800" b="1" dirty="0">
              <a:solidFill>
                <a:schemeClr val="bg1"/>
              </a:solidFill>
              <a:effectLst>
                <a:glow rad="101600">
                  <a:schemeClr val="accent4">
                    <a:alpha val="60000"/>
                  </a:schemeClr>
                </a:glow>
              </a:effectLst>
            </a:endParaRPr>
          </a:p>
        </p:txBody>
      </p:sp>
      <p:pic>
        <p:nvPicPr>
          <p:cNvPr id="1026" name="Picture 2"/>
          <p:cNvPicPr>
            <a:picLocks noChangeAspect="1" noChangeArrowheads="1"/>
          </p:cNvPicPr>
          <p:nvPr/>
        </p:nvPicPr>
        <p:blipFill>
          <a:blip r:embed="rId3" cstate="print"/>
          <a:srcRect/>
          <a:stretch>
            <a:fillRect/>
          </a:stretch>
        </p:blipFill>
        <p:spPr bwMode="auto">
          <a:xfrm>
            <a:off x="2765664" y="2760894"/>
            <a:ext cx="3199720" cy="3207862"/>
          </a:xfrm>
          <a:prstGeom prst="rect">
            <a:avLst/>
          </a:prstGeom>
          <a:noFill/>
          <a:ln w="9525">
            <a:noFill/>
            <a:miter lim="800000"/>
            <a:headEnd/>
            <a:tailEnd/>
          </a:ln>
        </p:spPr>
      </p:pic>
      <p:sp>
        <p:nvSpPr>
          <p:cNvPr id="9" name="TextBox 8"/>
          <p:cNvSpPr txBox="1"/>
          <p:nvPr/>
        </p:nvSpPr>
        <p:spPr>
          <a:xfrm>
            <a:off x="6672943" y="3167745"/>
            <a:ext cx="1774371" cy="584775"/>
          </a:xfrm>
          <a:prstGeom prst="rect">
            <a:avLst/>
          </a:prstGeom>
          <a:noFill/>
        </p:spPr>
        <p:txBody>
          <a:bodyPr wrap="square" rtlCol="0">
            <a:spAutoFit/>
          </a:bodyPr>
          <a:lstStyle/>
          <a:p>
            <a:r>
              <a:rPr lang="en-US" altLang="zh-CN" sz="3200" b="1" dirty="0" smtClean="0">
                <a:solidFill>
                  <a:schemeClr val="bg1"/>
                </a:solidFill>
              </a:rPr>
              <a:t>CBP</a:t>
            </a:r>
            <a:r>
              <a:rPr lang="zh-CN" altLang="en-US" sz="3200" b="1" dirty="0" smtClean="0">
                <a:solidFill>
                  <a:schemeClr val="bg1"/>
                </a:solidFill>
              </a:rPr>
              <a:t>标志</a:t>
            </a:r>
            <a:endParaRPr lang="zh-CN" altLang="en-US" sz="3200" b="1" dirty="0">
              <a:solidFill>
                <a:schemeClr val="bg1"/>
              </a:solidFill>
            </a:endParaRPr>
          </a:p>
        </p:txBody>
      </p:sp>
      <p:sp>
        <p:nvSpPr>
          <p:cNvPr id="10" name="TextBox 9"/>
          <p:cNvSpPr txBox="1"/>
          <p:nvPr/>
        </p:nvSpPr>
        <p:spPr>
          <a:xfrm>
            <a:off x="6672943" y="3962405"/>
            <a:ext cx="2612571" cy="369332"/>
          </a:xfrm>
          <a:prstGeom prst="rect">
            <a:avLst/>
          </a:prstGeom>
          <a:solidFill>
            <a:schemeClr val="accent1"/>
          </a:solidFill>
        </p:spPr>
        <p:txBody>
          <a:bodyPr wrap="square" rtlCol="0">
            <a:spAutoFit/>
          </a:bodyPr>
          <a:lstStyle/>
          <a:p>
            <a:r>
              <a:rPr lang="zh-CN" altLang="en-US" b="1" dirty="0" smtClean="0"/>
              <a:t>美国海关与边境保护局</a:t>
            </a:r>
            <a:endParaRPr lang="zh-CN" altLang="en-US" b="1" dirty="0"/>
          </a:p>
        </p:txBody>
      </p:sp>
      <p:sp>
        <p:nvSpPr>
          <p:cNvPr id="11" name="TextBox 10"/>
          <p:cNvSpPr txBox="1"/>
          <p:nvPr/>
        </p:nvSpPr>
        <p:spPr>
          <a:xfrm>
            <a:off x="6672943" y="4517574"/>
            <a:ext cx="4201887" cy="954107"/>
          </a:xfrm>
          <a:prstGeom prst="rect">
            <a:avLst/>
          </a:prstGeom>
          <a:noFill/>
        </p:spPr>
        <p:txBody>
          <a:bodyPr wrap="square" rtlCol="0">
            <a:spAutoFit/>
          </a:bodyPr>
          <a:lstStyle/>
          <a:p>
            <a:r>
              <a:rPr lang="en-US" altLang="zh-CN" sz="2800" b="1" dirty="0" smtClean="0">
                <a:solidFill>
                  <a:schemeClr val="accent4"/>
                </a:solidFill>
              </a:rPr>
              <a:t>US  Customs  and  Border  Protection</a:t>
            </a:r>
            <a:endParaRPr lang="zh-CN" altLang="en-US" sz="2800" b="1" dirty="0">
              <a:solidFill>
                <a:schemeClr val="accent4"/>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流程图: 联系 33"/>
          <p:cNvSpPr/>
          <p:nvPr/>
        </p:nvSpPr>
        <p:spPr>
          <a:xfrm>
            <a:off x="7293425" y="1367147"/>
            <a:ext cx="1894114" cy="192677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Picture 2"/>
          <p:cNvPicPr>
            <a:picLocks noChangeAspect="1" noChangeArrowheads="1"/>
          </p:cNvPicPr>
          <p:nvPr/>
        </p:nvPicPr>
        <p:blipFill>
          <a:blip r:embed="rId3" cstate="print"/>
          <a:srcRect/>
          <a:stretch>
            <a:fillRect/>
          </a:stretch>
        </p:blipFill>
        <p:spPr bwMode="auto">
          <a:xfrm>
            <a:off x="2776550" y="1250451"/>
            <a:ext cx="2154679" cy="2160162"/>
          </a:xfrm>
          <a:prstGeom prst="rect">
            <a:avLst/>
          </a:prstGeom>
          <a:noFill/>
          <a:ln w="9525">
            <a:noFill/>
            <a:miter lim="800000"/>
            <a:headEnd/>
            <a:tailEnd/>
          </a:ln>
        </p:spPr>
      </p:pic>
      <p:grpSp>
        <p:nvGrpSpPr>
          <p:cNvPr id="4" name="组合 3"/>
          <p:cNvGrpSpPr/>
          <p:nvPr/>
        </p:nvGrpSpPr>
        <p:grpSpPr>
          <a:xfrm>
            <a:off x="8122464" y="2012013"/>
            <a:ext cx="273967" cy="818178"/>
            <a:chOff x="2008778" y="2574004"/>
            <a:chExt cx="380273" cy="1135650"/>
          </a:xfrm>
          <a:solidFill>
            <a:srgbClr val="FFC000"/>
          </a:solidFill>
        </p:grpSpPr>
        <p:sp>
          <p:nvSpPr>
            <p:cNvPr id="5" name="圆角矩形 4"/>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61"/>
            <p:cNvGrpSpPr/>
            <p:nvPr/>
          </p:nvGrpSpPr>
          <p:grpSpPr>
            <a:xfrm>
              <a:off x="2025107" y="2574004"/>
              <a:ext cx="347391" cy="392181"/>
              <a:chOff x="1368786" y="1195986"/>
              <a:chExt cx="1009650" cy="1139826"/>
            </a:xfrm>
            <a:grpFill/>
          </p:grpSpPr>
          <p:sp>
            <p:nvSpPr>
              <p:cNvPr id="1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圆角矩形 6"/>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470816" y="2012013"/>
            <a:ext cx="273967" cy="818178"/>
            <a:chOff x="2008778" y="2574004"/>
            <a:chExt cx="380273" cy="1135650"/>
          </a:xfrm>
          <a:solidFill>
            <a:srgbClr val="FFC000"/>
          </a:solidFill>
        </p:grpSpPr>
        <p:sp>
          <p:nvSpPr>
            <p:cNvPr id="15" name="圆角矩形 14"/>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1"/>
            <p:cNvGrpSpPr/>
            <p:nvPr/>
          </p:nvGrpSpPr>
          <p:grpSpPr>
            <a:xfrm>
              <a:off x="2025107" y="2574004"/>
              <a:ext cx="347391" cy="392181"/>
              <a:chOff x="1368786" y="1195986"/>
              <a:chExt cx="1009650" cy="1139826"/>
            </a:xfrm>
            <a:grpFill/>
          </p:grpSpPr>
          <p:sp>
            <p:nvSpPr>
              <p:cNvPr id="2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圆角矩形 16"/>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74112" y="2012013"/>
            <a:ext cx="273967" cy="818178"/>
            <a:chOff x="2008778" y="2574004"/>
            <a:chExt cx="380273" cy="1135650"/>
          </a:xfrm>
          <a:solidFill>
            <a:srgbClr val="FFC000"/>
          </a:solidFill>
        </p:grpSpPr>
        <p:sp>
          <p:nvSpPr>
            <p:cNvPr id="25" name="圆角矩形 24"/>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61"/>
            <p:cNvGrpSpPr/>
            <p:nvPr/>
          </p:nvGrpSpPr>
          <p:grpSpPr>
            <a:xfrm>
              <a:off x="2025107" y="2574004"/>
              <a:ext cx="347391" cy="392181"/>
              <a:chOff x="1368786" y="1195986"/>
              <a:chExt cx="1009650" cy="1139826"/>
            </a:xfrm>
            <a:grpFill/>
          </p:grpSpPr>
          <p:sp>
            <p:nvSpPr>
              <p:cNvPr id="3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圆角矩形 26"/>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6" name="直接箭头连接符 35"/>
          <p:cNvCxnSpPr/>
          <p:nvPr/>
        </p:nvCxnSpPr>
        <p:spPr>
          <a:xfrm>
            <a:off x="5159829" y="2144493"/>
            <a:ext cx="1970314" cy="0"/>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flipV="1">
            <a:off x="5159828" y="2601686"/>
            <a:ext cx="1959429" cy="4"/>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5617028" y="1665515"/>
            <a:ext cx="1132114" cy="369332"/>
          </a:xfrm>
          <a:prstGeom prst="rect">
            <a:avLst/>
          </a:prstGeom>
          <a:noFill/>
        </p:spPr>
        <p:txBody>
          <a:bodyPr wrap="square" rtlCol="0">
            <a:spAutoFit/>
          </a:bodyPr>
          <a:lstStyle/>
          <a:p>
            <a:r>
              <a:rPr lang="zh-CN" altLang="en-US" b="1" dirty="0" smtClean="0">
                <a:solidFill>
                  <a:schemeClr val="accent4"/>
                </a:solidFill>
              </a:rPr>
              <a:t>通关便利</a:t>
            </a:r>
            <a:endParaRPr lang="zh-CN" altLang="en-US" b="1" dirty="0">
              <a:solidFill>
                <a:schemeClr val="accent4"/>
              </a:solidFill>
            </a:endParaRPr>
          </a:p>
        </p:txBody>
      </p:sp>
      <p:sp>
        <p:nvSpPr>
          <p:cNvPr id="56" name="TextBox 55"/>
          <p:cNvSpPr txBox="1"/>
          <p:nvPr/>
        </p:nvSpPr>
        <p:spPr>
          <a:xfrm>
            <a:off x="5453742" y="2732315"/>
            <a:ext cx="1632858" cy="369332"/>
          </a:xfrm>
          <a:prstGeom prst="rect">
            <a:avLst/>
          </a:prstGeom>
          <a:noFill/>
        </p:spPr>
        <p:txBody>
          <a:bodyPr wrap="square" rtlCol="0">
            <a:spAutoFit/>
          </a:bodyPr>
          <a:lstStyle/>
          <a:p>
            <a:r>
              <a:rPr lang="zh-CN" altLang="en-US" b="1" dirty="0" smtClean="0">
                <a:solidFill>
                  <a:schemeClr val="accent4"/>
                </a:solidFill>
              </a:rPr>
              <a:t>最低安全标准</a:t>
            </a:r>
            <a:endParaRPr lang="zh-CN" altLang="en-US" b="1" dirty="0">
              <a:solidFill>
                <a:schemeClr val="accent4"/>
              </a:solidFill>
            </a:endParaRPr>
          </a:p>
        </p:txBody>
      </p:sp>
      <p:sp>
        <p:nvSpPr>
          <p:cNvPr id="57" name="TextBox 56"/>
          <p:cNvSpPr txBox="1"/>
          <p:nvPr/>
        </p:nvSpPr>
        <p:spPr>
          <a:xfrm>
            <a:off x="3581403" y="3537852"/>
            <a:ext cx="653143" cy="369332"/>
          </a:xfrm>
          <a:prstGeom prst="rect">
            <a:avLst/>
          </a:prstGeom>
          <a:noFill/>
        </p:spPr>
        <p:txBody>
          <a:bodyPr wrap="square" rtlCol="0">
            <a:spAutoFit/>
          </a:bodyPr>
          <a:lstStyle/>
          <a:p>
            <a:r>
              <a:rPr lang="en-US" altLang="zh-CN" dirty="0" smtClean="0">
                <a:solidFill>
                  <a:schemeClr val="accent1"/>
                </a:solidFill>
              </a:rPr>
              <a:t>CBP</a:t>
            </a:r>
            <a:endParaRPr lang="zh-CN" altLang="en-US" dirty="0">
              <a:solidFill>
                <a:schemeClr val="accent1"/>
              </a:solidFill>
            </a:endParaRPr>
          </a:p>
        </p:txBody>
      </p:sp>
      <p:sp>
        <p:nvSpPr>
          <p:cNvPr id="58" name="TextBox 57"/>
          <p:cNvSpPr txBox="1"/>
          <p:nvPr/>
        </p:nvSpPr>
        <p:spPr>
          <a:xfrm>
            <a:off x="7739742" y="3537852"/>
            <a:ext cx="1382486" cy="369332"/>
          </a:xfrm>
          <a:prstGeom prst="rect">
            <a:avLst/>
          </a:prstGeom>
          <a:noFill/>
        </p:spPr>
        <p:txBody>
          <a:bodyPr wrap="square" rtlCol="0">
            <a:spAutoFit/>
          </a:bodyPr>
          <a:lstStyle/>
          <a:p>
            <a:r>
              <a:rPr lang="zh-CN" altLang="en-US" b="1" dirty="0" smtClean="0">
                <a:solidFill>
                  <a:schemeClr val="accent1"/>
                </a:solidFill>
              </a:rPr>
              <a:t>成员企业</a:t>
            </a:r>
            <a:endParaRPr lang="zh-CN" altLang="en-US" b="1" dirty="0">
              <a:solidFill>
                <a:schemeClr val="accent1"/>
              </a:solidFill>
            </a:endParaRPr>
          </a:p>
        </p:txBody>
      </p:sp>
      <p:pic>
        <p:nvPicPr>
          <p:cNvPr id="2050" name="Picture 2"/>
          <p:cNvPicPr>
            <a:picLocks noChangeAspect="1" noChangeArrowheads="1"/>
          </p:cNvPicPr>
          <p:nvPr/>
        </p:nvPicPr>
        <p:blipFill>
          <a:blip r:embed="rId4" cstate="print"/>
          <a:srcRect/>
          <a:stretch>
            <a:fillRect/>
          </a:stretch>
        </p:blipFill>
        <p:spPr bwMode="auto">
          <a:xfrm>
            <a:off x="7757432" y="4431165"/>
            <a:ext cx="1314450" cy="1304925"/>
          </a:xfrm>
          <a:prstGeom prst="rect">
            <a:avLst/>
          </a:prstGeom>
          <a:noFill/>
          <a:ln w="9525">
            <a:noFill/>
            <a:miter lim="800000"/>
            <a:headEnd/>
            <a:tailEnd/>
          </a:ln>
        </p:spPr>
      </p:pic>
      <p:sp>
        <p:nvSpPr>
          <p:cNvPr id="65" name="TextBox 64"/>
          <p:cNvSpPr txBox="1"/>
          <p:nvPr/>
        </p:nvSpPr>
        <p:spPr>
          <a:xfrm>
            <a:off x="2928257" y="4528457"/>
            <a:ext cx="4158343" cy="1261884"/>
          </a:xfrm>
          <a:prstGeom prst="rect">
            <a:avLst/>
          </a:prstGeom>
          <a:noFill/>
        </p:spPr>
        <p:txBody>
          <a:bodyPr wrap="square" rtlCol="0">
            <a:spAutoFit/>
          </a:bodyPr>
          <a:lstStyle/>
          <a:p>
            <a:r>
              <a:rPr lang="en-US" altLang="zh-CN" b="1" dirty="0" smtClean="0">
                <a:solidFill>
                  <a:schemeClr val="bg1"/>
                </a:solidFill>
              </a:rPr>
              <a:t>CBP</a:t>
            </a:r>
            <a:r>
              <a:rPr lang="zh-CN" altLang="en-US" b="1" dirty="0" smtClean="0">
                <a:solidFill>
                  <a:schemeClr val="bg1"/>
                </a:solidFill>
              </a:rPr>
              <a:t>要求成员按照</a:t>
            </a:r>
            <a:r>
              <a:rPr lang="en-US" altLang="zh-CN" b="1" dirty="0" smtClean="0">
                <a:solidFill>
                  <a:schemeClr val="bg1"/>
                </a:solidFill>
              </a:rPr>
              <a:t>CBP</a:t>
            </a:r>
            <a:r>
              <a:rPr lang="zh-CN" altLang="en-US" b="1" dirty="0" smtClean="0">
                <a:solidFill>
                  <a:schemeClr val="bg1"/>
                </a:solidFill>
              </a:rPr>
              <a:t>制定的安全标准建立公司内部安全控制制度，并对企业实行分级管理，</a:t>
            </a:r>
            <a:r>
              <a:rPr lang="zh-CN" altLang="en-US" sz="2000" b="1" dirty="0" smtClean="0">
                <a:solidFill>
                  <a:schemeClr val="accent4"/>
                </a:solidFill>
              </a:rPr>
              <a:t>级别越高</a:t>
            </a:r>
            <a:r>
              <a:rPr lang="en-US" altLang="zh-CN" sz="2000" b="1" dirty="0" smtClean="0">
                <a:solidFill>
                  <a:schemeClr val="accent4"/>
                </a:solidFill>
              </a:rPr>
              <a:t>CBP</a:t>
            </a:r>
            <a:r>
              <a:rPr lang="zh-CN" altLang="en-US" sz="2000" b="1" dirty="0" smtClean="0">
                <a:solidFill>
                  <a:schemeClr val="accent4"/>
                </a:solidFill>
              </a:rPr>
              <a:t>提供的优惠待遇就越高。</a:t>
            </a:r>
            <a:endParaRPr lang="zh-CN" altLang="en-US" sz="2000" b="1" dirty="0">
              <a:solidFill>
                <a:schemeClr val="accent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8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8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2603437" y="2143411"/>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6"/>
          <p:cNvSpPr txBox="1"/>
          <p:nvPr/>
        </p:nvSpPr>
        <p:spPr>
          <a:xfrm>
            <a:off x="2728102" y="2697376"/>
            <a:ext cx="1282050" cy="369332"/>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sz="1800" dirty="0" smtClean="0"/>
              <a:t>2007</a:t>
            </a:r>
            <a:r>
              <a:rPr lang="zh-CN" altLang="en-US" sz="1800" dirty="0" smtClean="0"/>
              <a:t>年</a:t>
            </a:r>
            <a:r>
              <a:rPr lang="en-US" altLang="zh-CN" sz="1800" dirty="0" smtClean="0"/>
              <a:t>6</a:t>
            </a:r>
            <a:r>
              <a:rPr lang="zh-CN" altLang="en-US" sz="1800" dirty="0" smtClean="0"/>
              <a:t>月</a:t>
            </a:r>
            <a:endParaRPr lang="zh-CN" altLang="en-US" sz="1800" dirty="0"/>
          </a:p>
        </p:txBody>
      </p:sp>
      <p:sp>
        <p:nvSpPr>
          <p:cNvPr id="6" name="椭圆 5"/>
          <p:cNvSpPr/>
          <p:nvPr/>
        </p:nvSpPr>
        <p:spPr>
          <a:xfrm>
            <a:off x="5265034" y="2143411"/>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1"/>
          <p:cNvSpPr txBox="1"/>
          <p:nvPr/>
        </p:nvSpPr>
        <p:spPr>
          <a:xfrm>
            <a:off x="5222811" y="2697376"/>
            <a:ext cx="1646075" cy="369332"/>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1800" dirty="0" smtClean="0"/>
              <a:t>2008</a:t>
            </a:r>
            <a:r>
              <a:rPr lang="zh-CN" altLang="en-US" sz="1800" dirty="0" smtClean="0"/>
              <a:t>年</a:t>
            </a:r>
            <a:r>
              <a:rPr lang="en-US" altLang="zh-CN" sz="1800" dirty="0" smtClean="0"/>
              <a:t>3</a:t>
            </a:r>
            <a:r>
              <a:rPr lang="zh-CN" altLang="en-US" sz="1800" dirty="0" smtClean="0"/>
              <a:t>月</a:t>
            </a:r>
            <a:r>
              <a:rPr lang="en-US" altLang="zh-CN" sz="1800" dirty="0" smtClean="0"/>
              <a:t>3</a:t>
            </a:r>
            <a:r>
              <a:rPr lang="zh-CN" altLang="en-US" sz="1800" dirty="0" smtClean="0"/>
              <a:t>日</a:t>
            </a:r>
            <a:endParaRPr lang="zh-CN" altLang="en-US" sz="1800" dirty="0"/>
          </a:p>
        </p:txBody>
      </p:sp>
      <p:sp>
        <p:nvSpPr>
          <p:cNvPr id="9" name="椭圆 8"/>
          <p:cNvSpPr/>
          <p:nvPr/>
        </p:nvSpPr>
        <p:spPr>
          <a:xfrm>
            <a:off x="7926631" y="2143411"/>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5"/>
          <p:cNvSpPr txBox="1"/>
          <p:nvPr/>
        </p:nvSpPr>
        <p:spPr>
          <a:xfrm>
            <a:off x="8134779" y="2697376"/>
            <a:ext cx="1216049" cy="369332"/>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1800" dirty="0" smtClean="0"/>
              <a:t>2011</a:t>
            </a:r>
            <a:r>
              <a:rPr lang="zh-CN" altLang="en-US" sz="1800" dirty="0" smtClean="0"/>
              <a:t>年</a:t>
            </a:r>
            <a:endParaRPr lang="zh-CN" altLang="en-US" sz="1800" dirty="0"/>
          </a:p>
        </p:txBody>
      </p:sp>
      <p:sp>
        <p:nvSpPr>
          <p:cNvPr id="12" name="矩形 55"/>
          <p:cNvSpPr/>
          <p:nvPr/>
        </p:nvSpPr>
        <p:spPr>
          <a:xfrm>
            <a:off x="2348653" y="3727141"/>
            <a:ext cx="1994747" cy="867930"/>
          </a:xfrm>
          <a:prstGeom prst="rect">
            <a:avLst/>
          </a:prstGeom>
        </p:spPr>
        <p:txBody>
          <a:bodyPr wrap="square">
            <a:spAutoFit/>
          </a:bodyPr>
          <a:lstStyle/>
          <a:p>
            <a:pPr algn="ctr">
              <a:lnSpc>
                <a:spcPct val="120000"/>
              </a:lnSpc>
            </a:pP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美</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CBP</a:t>
            </a: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局长访华期间提出与中国海关联合进行</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C-TPAT</a:t>
            </a: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认证的意愿。</a:t>
            </a:r>
            <a:endParaRPr lang="zh-CN" altLang="en-US" sz="1400" b="1" dirty="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3" name="矩形 55"/>
          <p:cNvSpPr/>
          <p:nvPr/>
        </p:nvSpPr>
        <p:spPr>
          <a:xfrm>
            <a:off x="4966707" y="3727141"/>
            <a:ext cx="2141664" cy="1902059"/>
          </a:xfrm>
          <a:prstGeom prst="rect">
            <a:avLst/>
          </a:prstGeom>
        </p:spPr>
        <p:txBody>
          <a:bodyPr wrap="square">
            <a:spAutoFit/>
          </a:bodyPr>
          <a:lstStyle/>
          <a:p>
            <a:pPr algn="ctr">
              <a:lnSpc>
                <a:spcPct val="120000"/>
              </a:lnSpc>
            </a:pP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中美海关签署了</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a:t>
            </a: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中美联合认证试点合作声明</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a:t>
            </a: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，并进行了三次联合认证试点工作。试点情况列入第三次、第四次中美战略经济对话以及第二次中美战略与经济对话的项目成果。</a:t>
            </a:r>
            <a:endParaRPr lang="zh-CN" altLang="en-US" sz="1400" b="1" dirty="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4" name="矩形 55"/>
          <p:cNvSpPr/>
          <p:nvPr/>
        </p:nvSpPr>
        <p:spPr>
          <a:xfrm>
            <a:off x="7532914" y="3727141"/>
            <a:ext cx="2209797" cy="1902059"/>
          </a:xfrm>
          <a:prstGeom prst="rect">
            <a:avLst/>
          </a:prstGeom>
        </p:spPr>
        <p:txBody>
          <a:bodyPr wrap="square">
            <a:spAutoFit/>
          </a:bodyPr>
          <a:lstStyle/>
          <a:p>
            <a:pPr algn="ctr">
              <a:lnSpc>
                <a:spcPct val="120000"/>
              </a:lnSpc>
            </a:pP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中美海关签署</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a:t>
            </a:r>
            <a:r>
              <a:rPr lang="zh-CN" altLang="en-US"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关于执行＜中华人民共和国海关总署和美利坚合众国国土安全部海关与边境保护局关于供应链安全与便利合作的谅解备忘录＞的行动计划，转为正式合作项目。</a:t>
            </a:r>
            <a:r>
              <a:rPr lang="en-US" altLang="zh-CN" sz="1400" b="1" dirty="0" smtClean="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rPr>
              <a:t>》</a:t>
            </a:r>
            <a:endParaRPr lang="zh-CN" altLang="en-US" sz="1400" b="1" dirty="0">
              <a:solidFill>
                <a:schemeClr val="accent4"/>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6" name="TextBox 15"/>
          <p:cNvSpPr txBox="1"/>
          <p:nvPr/>
        </p:nvSpPr>
        <p:spPr>
          <a:xfrm>
            <a:off x="4669970" y="881743"/>
            <a:ext cx="2634344" cy="646331"/>
          </a:xfrm>
          <a:prstGeom prst="rect">
            <a:avLst/>
          </a:prstGeom>
          <a:noFill/>
        </p:spPr>
        <p:txBody>
          <a:bodyPr wrap="square" rtlCol="0">
            <a:spAutoFit/>
          </a:bodyPr>
          <a:lstStyle/>
          <a:p>
            <a:r>
              <a:rPr lang="zh-CN" altLang="en-US" sz="3600" b="1" dirty="0" smtClean="0">
                <a:solidFill>
                  <a:schemeClr val="accent4"/>
                </a:solidFill>
              </a:rPr>
              <a:t>项目的由来</a:t>
            </a:r>
            <a:endParaRPr lang="zh-CN" altLang="en-US" sz="3600" b="1" dirty="0">
              <a:solidFill>
                <a:schemeClr val="accent4"/>
              </a:solidFill>
            </a:endParaRPr>
          </a:p>
        </p:txBody>
      </p:sp>
      <p:sp>
        <p:nvSpPr>
          <p:cNvPr id="18" name="右箭头 17"/>
          <p:cNvSpPr/>
          <p:nvPr/>
        </p:nvSpPr>
        <p:spPr>
          <a:xfrm>
            <a:off x="4321628" y="2775854"/>
            <a:ext cx="783771" cy="2068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6966857" y="2775854"/>
            <a:ext cx="783771" cy="2068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par>
                                <p:cTn id="14" presetID="35" presetClass="path" presetSubtype="0" accel="50000" decel="50000" fill="hold" grpId="1" nodeType="withEffect">
                                  <p:stCondLst>
                                    <p:cond delay="0"/>
                                  </p:stCondLst>
                                  <p:childTnLst>
                                    <p:animMotion origin="layout" path="M -4.16667E-6 7.40741E-7 L -4.16667E-6 0.08765 " pathEditMode="relative" rAng="0" ptsTypes="AA">
                                      <p:cBhvr>
                                        <p:cTn id="15" dur="1250" spd="-100000" fill="hold"/>
                                        <p:tgtEl>
                                          <p:spTgt spid="4"/>
                                        </p:tgtEl>
                                        <p:attrNameLst>
                                          <p:attrName>ppt_x</p:attrName>
                                          <p:attrName>ppt_y</p:attrName>
                                        </p:attrNameLst>
                                      </p:cBhvr>
                                      <p:rCtr x="0" y="4383"/>
                                    </p:animMotion>
                                  </p:childTnLst>
                                </p:cTn>
                              </p:par>
                            </p:childTnLst>
                          </p:cTn>
                        </p:par>
                        <p:par>
                          <p:cTn id="16" fill="hold">
                            <p:stCondLst>
                              <p:cond delay="1250"/>
                            </p:stCondLst>
                            <p:childTnLst>
                              <p:par>
                                <p:cTn id="17" presetID="50" presetClass="entr" presetSubtype="0" decel="10000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100" fill="hold"/>
                                        <p:tgtEl>
                                          <p:spTgt spid="12"/>
                                        </p:tgtEl>
                                        <p:attrNameLst>
                                          <p:attrName>ppt_w</p:attrName>
                                        </p:attrNameLst>
                                      </p:cBhvr>
                                      <p:tavLst>
                                        <p:tav tm="0">
                                          <p:val>
                                            <p:strVal val="#ppt_w+.3"/>
                                          </p:val>
                                        </p:tav>
                                        <p:tav tm="100000">
                                          <p:val>
                                            <p:strVal val="#ppt_w"/>
                                          </p:val>
                                        </p:tav>
                                      </p:tavLst>
                                    </p:anim>
                                    <p:anim calcmode="lin" valueType="num">
                                      <p:cBhvr>
                                        <p:cTn id="20" dur="100" fill="hold"/>
                                        <p:tgtEl>
                                          <p:spTgt spid="12"/>
                                        </p:tgtEl>
                                        <p:attrNameLst>
                                          <p:attrName>ppt_h</p:attrName>
                                        </p:attrNameLst>
                                      </p:cBhvr>
                                      <p:tavLst>
                                        <p:tav tm="0">
                                          <p:val>
                                            <p:strVal val="#ppt_h"/>
                                          </p:val>
                                        </p:tav>
                                        <p:tav tm="100000">
                                          <p:val>
                                            <p:strVal val="#ppt_h"/>
                                          </p:val>
                                        </p:tav>
                                      </p:tavLst>
                                    </p:anim>
                                    <p:animEffect transition="in" filter="fade">
                                      <p:cBhvr>
                                        <p:cTn id="21" dur="100"/>
                                        <p:tgtEl>
                                          <p:spTgt spid="12"/>
                                        </p:tgtEl>
                                      </p:cBhvr>
                                    </p:animEffect>
                                  </p:childTnLst>
                                </p:cTn>
                              </p:par>
                            </p:childTnLst>
                          </p:cTn>
                        </p:par>
                        <p:par>
                          <p:cTn id="22" fill="hold">
                            <p:stCondLst>
                              <p:cond delay="1670"/>
                            </p:stCondLst>
                            <p:childTnLst>
                              <p:par>
                                <p:cTn id="23" presetID="23" presetClass="entr" presetSubtype="28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strVal val="4/3*#ppt_w"/>
                                          </p:val>
                                        </p:tav>
                                        <p:tav tm="100000">
                                          <p:val>
                                            <p:strVal val="#ppt_w"/>
                                          </p:val>
                                        </p:tav>
                                      </p:tavLst>
                                    </p:anim>
                                    <p:anim calcmode="lin" valueType="num">
                                      <p:cBhvr>
                                        <p:cTn id="26" dur="500" fill="hold"/>
                                        <p:tgtEl>
                                          <p:spTgt spid="6"/>
                                        </p:tgtEl>
                                        <p:attrNameLst>
                                          <p:attrName>ppt_h</p:attrName>
                                        </p:attrNameLst>
                                      </p:cBhvr>
                                      <p:tavLst>
                                        <p:tav tm="0">
                                          <p:val>
                                            <p:strVal val="4/3*#ppt_h"/>
                                          </p:val>
                                        </p:tav>
                                        <p:tav tm="100000">
                                          <p:val>
                                            <p:strVal val="#ppt_h"/>
                                          </p:val>
                                        </p:tav>
                                      </p:tavLst>
                                    </p:anim>
                                  </p:childTnLst>
                                </p:cTn>
                              </p:par>
                              <p:par>
                                <p:cTn id="27" presetID="53" presetClass="entr" presetSubtype="16" fill="hold" grpId="0" nodeType="withEffect">
                                  <p:stCondLst>
                                    <p:cond delay="7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920"/>
                            </p:stCondLst>
                            <p:childTnLst>
                              <p:par>
                                <p:cTn id="33" presetID="50" presetClass="entr" presetSubtype="0" decel="100000"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p:cTn id="35" dur="100" fill="hold"/>
                                        <p:tgtEl>
                                          <p:spTgt spid="13"/>
                                        </p:tgtEl>
                                        <p:attrNameLst>
                                          <p:attrName>ppt_w</p:attrName>
                                        </p:attrNameLst>
                                      </p:cBhvr>
                                      <p:tavLst>
                                        <p:tav tm="0">
                                          <p:val>
                                            <p:strVal val="#ppt_w+.3"/>
                                          </p:val>
                                        </p:tav>
                                        <p:tav tm="100000">
                                          <p:val>
                                            <p:strVal val="#ppt_w"/>
                                          </p:val>
                                        </p:tav>
                                      </p:tavLst>
                                    </p:anim>
                                    <p:anim calcmode="lin" valueType="num">
                                      <p:cBhvr>
                                        <p:cTn id="36" dur="100" fill="hold"/>
                                        <p:tgtEl>
                                          <p:spTgt spid="13"/>
                                        </p:tgtEl>
                                        <p:attrNameLst>
                                          <p:attrName>ppt_h</p:attrName>
                                        </p:attrNameLst>
                                      </p:cBhvr>
                                      <p:tavLst>
                                        <p:tav tm="0">
                                          <p:val>
                                            <p:strVal val="#ppt_h"/>
                                          </p:val>
                                        </p:tav>
                                        <p:tav tm="100000">
                                          <p:val>
                                            <p:strVal val="#ppt_h"/>
                                          </p:val>
                                        </p:tav>
                                      </p:tavLst>
                                    </p:anim>
                                    <p:animEffect transition="in" filter="fade">
                                      <p:cBhvr>
                                        <p:cTn id="37" dur="100"/>
                                        <p:tgtEl>
                                          <p:spTgt spid="13"/>
                                        </p:tgtEl>
                                      </p:cBhvr>
                                    </p:animEffect>
                                  </p:childTnLst>
                                </p:cTn>
                              </p:par>
                            </p:childTnLst>
                          </p:cTn>
                        </p:par>
                        <p:par>
                          <p:cTn id="38" fill="hold">
                            <p:stCondLst>
                              <p:cond delay="3790"/>
                            </p:stCondLst>
                            <p:childTnLst>
                              <p:par>
                                <p:cTn id="39" presetID="23" presetClass="entr" presetSubtype="28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strVal val="4/3*#ppt_w"/>
                                          </p:val>
                                        </p:tav>
                                        <p:tav tm="100000">
                                          <p:val>
                                            <p:strVal val="#ppt_w"/>
                                          </p:val>
                                        </p:tav>
                                      </p:tavLst>
                                    </p:anim>
                                    <p:anim calcmode="lin" valueType="num">
                                      <p:cBhvr>
                                        <p:cTn id="42" dur="500" fill="hold"/>
                                        <p:tgtEl>
                                          <p:spTgt spid="9"/>
                                        </p:tgtEl>
                                        <p:attrNameLst>
                                          <p:attrName>ppt_h</p:attrName>
                                        </p:attrNameLst>
                                      </p:cBhvr>
                                      <p:tavLst>
                                        <p:tav tm="0">
                                          <p:val>
                                            <p:strVal val="4/3*#ppt_h"/>
                                          </p:val>
                                        </p:tav>
                                        <p:tav tm="100000">
                                          <p:val>
                                            <p:strVal val="#ppt_h"/>
                                          </p:val>
                                        </p:tav>
                                      </p:tavLst>
                                    </p:anim>
                                  </p:childTnLst>
                                </p:cTn>
                              </p:par>
                              <p:par>
                                <p:cTn id="43" presetID="53" presetClass="entr" presetSubtype="16" fill="hold" grpId="0" nodeType="withEffect">
                                  <p:stCondLst>
                                    <p:cond delay="7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5040"/>
                            </p:stCondLst>
                            <p:childTnLst>
                              <p:par>
                                <p:cTn id="49" presetID="50" presetClass="entr" presetSubtype="0" decel="100000" fill="hold" grpId="0" nodeType="after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100" fill="hold"/>
                                        <p:tgtEl>
                                          <p:spTgt spid="14"/>
                                        </p:tgtEl>
                                        <p:attrNameLst>
                                          <p:attrName>ppt_w</p:attrName>
                                        </p:attrNameLst>
                                      </p:cBhvr>
                                      <p:tavLst>
                                        <p:tav tm="0">
                                          <p:val>
                                            <p:strVal val="#ppt_w+.3"/>
                                          </p:val>
                                        </p:tav>
                                        <p:tav tm="100000">
                                          <p:val>
                                            <p:strVal val="#ppt_w"/>
                                          </p:val>
                                        </p:tav>
                                      </p:tavLst>
                                    </p:anim>
                                    <p:anim calcmode="lin" valueType="num">
                                      <p:cBhvr>
                                        <p:cTn id="52" dur="100" fill="hold"/>
                                        <p:tgtEl>
                                          <p:spTgt spid="14"/>
                                        </p:tgtEl>
                                        <p:attrNameLst>
                                          <p:attrName>ppt_h</p:attrName>
                                        </p:attrNameLst>
                                      </p:cBhvr>
                                      <p:tavLst>
                                        <p:tav tm="0">
                                          <p:val>
                                            <p:strVal val="#ppt_h"/>
                                          </p:val>
                                        </p:tav>
                                        <p:tav tm="100000">
                                          <p:val>
                                            <p:strVal val="#ppt_h"/>
                                          </p:val>
                                        </p:tav>
                                      </p:tavLst>
                                    </p:anim>
                                    <p:animEffect transition="in" filter="fade">
                                      <p:cBhvr>
                                        <p:cTn id="53" dur="1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6" grpId="0" animBg="1"/>
      <p:bldP spid="8" grpId="0"/>
      <p:bldP spid="9" grpId="0" animBg="1"/>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5715000" y="1719943"/>
            <a:ext cx="2111830" cy="646331"/>
          </a:xfrm>
          <a:prstGeom prst="rect">
            <a:avLst/>
          </a:prstGeom>
          <a:noFill/>
        </p:spPr>
        <p:txBody>
          <a:bodyPr wrap="square" rtlCol="0">
            <a:spAutoFit/>
          </a:bodyPr>
          <a:lstStyle/>
          <a:p>
            <a:r>
              <a:rPr lang="zh-CN" altLang="en-US" sz="3600" b="1" dirty="0" smtClean="0">
                <a:solidFill>
                  <a:schemeClr val="accent4"/>
                </a:solidFill>
              </a:rPr>
              <a:t>主要目标：</a:t>
            </a:r>
            <a:endParaRPr lang="zh-CN" altLang="en-US" sz="3600" b="1" dirty="0">
              <a:solidFill>
                <a:schemeClr val="accent4"/>
              </a:solidFill>
            </a:endParaRPr>
          </a:p>
        </p:txBody>
      </p:sp>
      <p:pic>
        <p:nvPicPr>
          <p:cNvPr id="4" name="图片 3" descr="A9449561206F0B1671045EDA45C125D1.png"/>
          <p:cNvPicPr>
            <a:picLocks noChangeAspect="1"/>
          </p:cNvPicPr>
          <p:nvPr/>
        </p:nvPicPr>
        <p:blipFill>
          <a:blip r:embed="rId3" cstate="print"/>
          <a:stretch>
            <a:fillRect/>
          </a:stretch>
        </p:blipFill>
        <p:spPr>
          <a:xfrm>
            <a:off x="1491338" y="1426023"/>
            <a:ext cx="3962405" cy="3962405"/>
          </a:xfrm>
          <a:prstGeom prst="rect">
            <a:avLst/>
          </a:prstGeom>
        </p:spPr>
      </p:pic>
      <p:sp>
        <p:nvSpPr>
          <p:cNvPr id="5" name="圆角矩形 4"/>
          <p:cNvSpPr/>
          <p:nvPr/>
        </p:nvSpPr>
        <p:spPr>
          <a:xfrm>
            <a:off x="5780314" y="2764972"/>
            <a:ext cx="4604657" cy="112122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030687" y="2873829"/>
            <a:ext cx="4223658" cy="923330"/>
          </a:xfrm>
          <a:prstGeom prst="rect">
            <a:avLst/>
          </a:prstGeom>
          <a:noFill/>
        </p:spPr>
        <p:txBody>
          <a:bodyPr wrap="square" rtlCol="0">
            <a:spAutoFit/>
          </a:bodyPr>
          <a:lstStyle/>
          <a:p>
            <a:r>
              <a:rPr lang="zh-CN" altLang="en-US" dirty="0" smtClean="0"/>
              <a:t>通过实地认证，使我国生产商、供应商和承运商的输美货物间接享受美方提供的通关便利等优惠待遇。</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3989619" y="947050"/>
            <a:ext cx="4604658" cy="646331"/>
          </a:xfrm>
          <a:prstGeom prst="rect">
            <a:avLst/>
          </a:prstGeom>
          <a:noFill/>
        </p:spPr>
        <p:txBody>
          <a:bodyPr wrap="square" rtlCol="0">
            <a:spAutoFit/>
          </a:bodyPr>
          <a:lstStyle/>
          <a:p>
            <a:r>
              <a:rPr lang="zh-CN" altLang="en-US" sz="3600" b="1" dirty="0" smtClean="0">
                <a:solidFill>
                  <a:schemeClr val="accent4"/>
                </a:solidFill>
              </a:rPr>
              <a:t>输美供应链</a:t>
            </a:r>
            <a:r>
              <a:rPr lang="en-US" altLang="zh-CN" sz="3600" b="1" dirty="0" smtClean="0">
                <a:solidFill>
                  <a:schemeClr val="accent4"/>
                </a:solidFill>
              </a:rPr>
              <a:t>10</a:t>
            </a:r>
            <a:r>
              <a:rPr lang="zh-CN" altLang="en-US" sz="3600" b="1" dirty="0" smtClean="0">
                <a:solidFill>
                  <a:schemeClr val="accent4"/>
                </a:solidFill>
              </a:rPr>
              <a:t>种类型</a:t>
            </a:r>
            <a:endParaRPr lang="zh-CN" altLang="en-US" sz="3600" b="1" dirty="0">
              <a:solidFill>
                <a:schemeClr val="accent4"/>
              </a:solidFill>
            </a:endParaRPr>
          </a:p>
        </p:txBody>
      </p:sp>
      <p:sp>
        <p:nvSpPr>
          <p:cNvPr id="4" name="对角圆角矩形 3"/>
          <p:cNvSpPr/>
          <p:nvPr/>
        </p:nvSpPr>
        <p:spPr>
          <a:xfrm>
            <a:off x="3635840" y="1959428"/>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进口商</a:t>
            </a:r>
            <a:endParaRPr lang="zh-CN" altLang="en-US" sz="1600" b="1" dirty="0">
              <a:solidFill>
                <a:schemeClr val="tx1"/>
              </a:solidFill>
            </a:endParaRPr>
          </a:p>
        </p:txBody>
      </p:sp>
      <p:sp>
        <p:nvSpPr>
          <p:cNvPr id="5" name="对角圆角矩形 4"/>
          <p:cNvSpPr/>
          <p:nvPr/>
        </p:nvSpPr>
        <p:spPr>
          <a:xfrm>
            <a:off x="6836323" y="537754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第三方物流供应商</a:t>
            </a:r>
            <a:endParaRPr lang="zh-CN" altLang="en-US" sz="1600" b="1" dirty="0">
              <a:solidFill>
                <a:schemeClr val="tx1"/>
              </a:solidFill>
            </a:endParaRPr>
          </a:p>
        </p:txBody>
      </p:sp>
      <p:sp>
        <p:nvSpPr>
          <p:cNvPr id="6" name="对角圆角矩形 5"/>
          <p:cNvSpPr/>
          <p:nvPr/>
        </p:nvSpPr>
        <p:spPr>
          <a:xfrm>
            <a:off x="3635840" y="537754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铁路运输商</a:t>
            </a:r>
            <a:endParaRPr lang="zh-CN" altLang="en-US" sz="1600" b="1" dirty="0">
              <a:solidFill>
                <a:schemeClr val="tx1"/>
              </a:solidFill>
            </a:endParaRPr>
          </a:p>
        </p:txBody>
      </p:sp>
      <p:sp>
        <p:nvSpPr>
          <p:cNvPr id="7" name="对角圆角矩形 6"/>
          <p:cNvSpPr/>
          <p:nvPr/>
        </p:nvSpPr>
        <p:spPr>
          <a:xfrm>
            <a:off x="6836323" y="453934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港口机场经营商</a:t>
            </a:r>
            <a:endParaRPr lang="zh-CN" altLang="en-US" sz="1600" b="1" dirty="0">
              <a:solidFill>
                <a:schemeClr val="tx1"/>
              </a:solidFill>
            </a:endParaRPr>
          </a:p>
        </p:txBody>
      </p:sp>
      <p:sp>
        <p:nvSpPr>
          <p:cNvPr id="8" name="对角圆角矩形 7"/>
          <p:cNvSpPr/>
          <p:nvPr/>
        </p:nvSpPr>
        <p:spPr>
          <a:xfrm>
            <a:off x="6836323" y="367937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报关代理商</a:t>
            </a:r>
            <a:endParaRPr lang="zh-CN" altLang="en-US" sz="1600" b="1" dirty="0">
              <a:solidFill>
                <a:schemeClr val="tx1"/>
              </a:solidFill>
            </a:endParaRPr>
          </a:p>
        </p:txBody>
      </p:sp>
      <p:sp>
        <p:nvSpPr>
          <p:cNvPr id="9" name="对角圆角矩形 8"/>
          <p:cNvSpPr/>
          <p:nvPr/>
        </p:nvSpPr>
        <p:spPr>
          <a:xfrm>
            <a:off x="3635840" y="453934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边境公路运输商</a:t>
            </a:r>
            <a:endParaRPr lang="zh-CN" altLang="en-US" sz="1600" b="1" dirty="0">
              <a:solidFill>
                <a:schemeClr val="tx1"/>
              </a:solidFill>
            </a:endParaRPr>
          </a:p>
        </p:txBody>
      </p:sp>
      <p:sp>
        <p:nvSpPr>
          <p:cNvPr id="10" name="对角圆角矩形 9"/>
          <p:cNvSpPr/>
          <p:nvPr/>
        </p:nvSpPr>
        <p:spPr>
          <a:xfrm>
            <a:off x="3635840" y="3679372"/>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高速公路运输商</a:t>
            </a:r>
            <a:endParaRPr lang="zh-CN" altLang="en-US" sz="1600" b="1" dirty="0">
              <a:solidFill>
                <a:schemeClr val="tx1"/>
              </a:solidFill>
            </a:endParaRPr>
          </a:p>
        </p:txBody>
      </p:sp>
      <p:sp>
        <p:nvSpPr>
          <p:cNvPr id="11" name="对角圆角矩形 10"/>
          <p:cNvSpPr/>
          <p:nvPr/>
        </p:nvSpPr>
        <p:spPr>
          <a:xfrm>
            <a:off x="3635840" y="2830285"/>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空运商</a:t>
            </a:r>
            <a:endParaRPr lang="zh-CN" altLang="en-US" sz="1600" b="1" dirty="0">
              <a:solidFill>
                <a:schemeClr val="tx1"/>
              </a:solidFill>
            </a:endParaRPr>
          </a:p>
        </p:txBody>
      </p:sp>
      <p:sp>
        <p:nvSpPr>
          <p:cNvPr id="12" name="对角圆角矩形 11"/>
          <p:cNvSpPr/>
          <p:nvPr/>
        </p:nvSpPr>
        <p:spPr>
          <a:xfrm>
            <a:off x="6836323" y="1959428"/>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海运商</a:t>
            </a:r>
            <a:endParaRPr lang="zh-CN" altLang="en-US" sz="1600" b="1" dirty="0">
              <a:solidFill>
                <a:schemeClr val="tx1"/>
              </a:solidFill>
            </a:endParaRPr>
          </a:p>
        </p:txBody>
      </p:sp>
      <p:sp>
        <p:nvSpPr>
          <p:cNvPr id="13" name="对角圆角矩形 12"/>
          <p:cNvSpPr/>
          <p:nvPr/>
        </p:nvSpPr>
        <p:spPr>
          <a:xfrm>
            <a:off x="6836323" y="2830285"/>
            <a:ext cx="1709057" cy="576943"/>
          </a:xfrm>
          <a:prstGeom prst="round2Diag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外国制造商</a:t>
            </a:r>
            <a:endParaRPr lang="zh-CN" altLang="en-US" sz="1600" b="1"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5045529" y="870857"/>
            <a:ext cx="2100943" cy="646331"/>
          </a:xfrm>
          <a:prstGeom prst="rect">
            <a:avLst/>
          </a:prstGeom>
          <a:noFill/>
        </p:spPr>
        <p:txBody>
          <a:bodyPr wrap="square" rtlCol="0">
            <a:spAutoFit/>
          </a:bodyPr>
          <a:lstStyle/>
          <a:p>
            <a:r>
              <a:rPr lang="zh-CN" altLang="en-US" sz="3600" b="1" dirty="0" smtClean="0">
                <a:solidFill>
                  <a:schemeClr val="accent4"/>
                </a:solidFill>
              </a:rPr>
              <a:t>实地认证</a:t>
            </a:r>
            <a:endParaRPr lang="zh-CN" altLang="en-US" sz="3600" b="1" dirty="0">
              <a:solidFill>
                <a:schemeClr val="accent4"/>
              </a:solidFill>
            </a:endParaRPr>
          </a:p>
        </p:txBody>
      </p:sp>
      <p:sp>
        <p:nvSpPr>
          <p:cNvPr id="4" name="上箭头标注 3"/>
          <p:cNvSpPr/>
          <p:nvPr/>
        </p:nvSpPr>
        <p:spPr>
          <a:xfrm>
            <a:off x="4332515" y="1632857"/>
            <a:ext cx="3494314" cy="1317171"/>
          </a:xfrm>
          <a:prstGeom prst="upArrowCallou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海外合作伙伴</a:t>
            </a:r>
            <a:endParaRPr lang="zh-CN" altLang="en-US" sz="2800" b="1" dirty="0">
              <a:solidFill>
                <a:schemeClr val="tx1"/>
              </a:solidFill>
            </a:endParaRPr>
          </a:p>
        </p:txBody>
      </p:sp>
      <p:sp>
        <p:nvSpPr>
          <p:cNvPr id="7" name="矩形 6"/>
          <p:cNvSpPr/>
          <p:nvPr/>
        </p:nvSpPr>
        <p:spPr>
          <a:xfrm>
            <a:off x="7030036" y="2910730"/>
            <a:ext cx="830677" cy="1015663"/>
          </a:xfrm>
          <a:prstGeom prst="rect">
            <a:avLst/>
          </a:prstGeom>
        </p:spPr>
        <p:txBody>
          <a:bodyPr wrap="none">
            <a:spAutoFit/>
          </a:bodyPr>
          <a:lstStyle/>
          <a:p>
            <a:pPr lvl="0"/>
            <a:r>
              <a:rPr lang="zh-CN" altLang="en-US" sz="6000" b="1" dirty="0" smtClean="0">
                <a:solidFill>
                  <a:prstClr val="white"/>
                </a:solidFill>
              </a:rPr>
              <a:t>↘</a:t>
            </a:r>
            <a:endParaRPr lang="zh-CN" altLang="en-US" sz="6000" b="1" dirty="0">
              <a:solidFill>
                <a:prstClr val="white"/>
              </a:solidFill>
            </a:endParaRPr>
          </a:p>
        </p:txBody>
      </p:sp>
      <p:sp>
        <p:nvSpPr>
          <p:cNvPr id="8" name="矩形 7"/>
          <p:cNvSpPr/>
          <p:nvPr/>
        </p:nvSpPr>
        <p:spPr>
          <a:xfrm>
            <a:off x="5649100" y="2910730"/>
            <a:ext cx="881973" cy="1015663"/>
          </a:xfrm>
          <a:prstGeom prst="rect">
            <a:avLst/>
          </a:prstGeom>
        </p:spPr>
        <p:txBody>
          <a:bodyPr wrap="none">
            <a:spAutoFit/>
          </a:bodyPr>
          <a:lstStyle/>
          <a:p>
            <a:r>
              <a:rPr lang="zh-CN" altLang="en-US" sz="6000" b="1" dirty="0" smtClean="0">
                <a:solidFill>
                  <a:schemeClr val="bg1"/>
                </a:solidFill>
              </a:rPr>
              <a:t>↓</a:t>
            </a:r>
            <a:endParaRPr lang="zh-CN" altLang="en-US" sz="6000" b="1" dirty="0">
              <a:solidFill>
                <a:schemeClr val="bg1"/>
              </a:solidFill>
            </a:endParaRPr>
          </a:p>
        </p:txBody>
      </p:sp>
      <p:sp>
        <p:nvSpPr>
          <p:cNvPr id="9" name="矩形 8"/>
          <p:cNvSpPr/>
          <p:nvPr/>
        </p:nvSpPr>
        <p:spPr>
          <a:xfrm>
            <a:off x="4334333" y="2910730"/>
            <a:ext cx="830677" cy="1015663"/>
          </a:xfrm>
          <a:prstGeom prst="rect">
            <a:avLst/>
          </a:prstGeom>
        </p:spPr>
        <p:txBody>
          <a:bodyPr wrap="none">
            <a:spAutoFit/>
          </a:bodyPr>
          <a:lstStyle/>
          <a:p>
            <a:r>
              <a:rPr lang="zh-CN" altLang="en-US" sz="6000" b="1" dirty="0" smtClean="0">
                <a:solidFill>
                  <a:schemeClr val="bg1"/>
                </a:solidFill>
              </a:rPr>
              <a:t>↙</a:t>
            </a:r>
            <a:endParaRPr lang="zh-CN" altLang="en-US" sz="6000" b="1" dirty="0">
              <a:solidFill>
                <a:schemeClr val="bg1"/>
              </a:solidFill>
            </a:endParaRPr>
          </a:p>
        </p:txBody>
      </p:sp>
      <p:sp>
        <p:nvSpPr>
          <p:cNvPr id="10" name="TextBox 9"/>
          <p:cNvSpPr txBox="1"/>
          <p:nvPr/>
        </p:nvSpPr>
        <p:spPr>
          <a:xfrm>
            <a:off x="3733800" y="3820885"/>
            <a:ext cx="5236029" cy="369332"/>
          </a:xfrm>
          <a:prstGeom prst="rect">
            <a:avLst/>
          </a:prstGeom>
          <a:noFill/>
        </p:spPr>
        <p:txBody>
          <a:bodyPr wrap="square" rtlCol="0">
            <a:spAutoFit/>
          </a:bodyPr>
          <a:lstStyle/>
          <a:p>
            <a:r>
              <a:rPr lang="zh-CN" altLang="en-US" b="1" dirty="0" smtClean="0">
                <a:solidFill>
                  <a:schemeClr val="accent4"/>
                </a:solidFill>
              </a:rPr>
              <a:t>海外生产商           海外供应商           海外承运商</a:t>
            </a:r>
            <a:endParaRPr lang="zh-CN" altLang="en-US" b="1" dirty="0">
              <a:solidFill>
                <a:schemeClr val="accent4"/>
              </a:solidFill>
            </a:endParaRPr>
          </a:p>
        </p:txBody>
      </p:sp>
      <p:sp>
        <p:nvSpPr>
          <p:cNvPr id="11" name="TextBox 10"/>
          <p:cNvSpPr txBox="1"/>
          <p:nvPr/>
        </p:nvSpPr>
        <p:spPr>
          <a:xfrm>
            <a:off x="2884713" y="4604658"/>
            <a:ext cx="6574971" cy="646331"/>
          </a:xfrm>
          <a:prstGeom prst="rect">
            <a:avLst/>
          </a:prstGeom>
          <a:noFill/>
        </p:spPr>
        <p:txBody>
          <a:bodyPr wrap="square" rtlCol="0">
            <a:spAutoFit/>
          </a:bodyPr>
          <a:lstStyle/>
          <a:p>
            <a:r>
              <a:rPr lang="zh-CN" altLang="en-US" b="1" dirty="0" smtClean="0">
                <a:solidFill>
                  <a:schemeClr val="bg1"/>
                </a:solidFill>
              </a:rPr>
              <a:t>截至目前，中美海关共在我国珠三角、长三角、环渤海以及福建等地区对有关企业开展了</a:t>
            </a:r>
            <a:r>
              <a:rPr lang="en-US" altLang="zh-CN" b="1" dirty="0" smtClean="0">
                <a:solidFill>
                  <a:schemeClr val="bg1"/>
                </a:solidFill>
              </a:rPr>
              <a:t>13</a:t>
            </a:r>
            <a:r>
              <a:rPr lang="zh-CN" altLang="en-US" b="1" dirty="0" smtClean="0">
                <a:solidFill>
                  <a:schemeClr val="bg1"/>
                </a:solidFill>
              </a:rPr>
              <a:t>批联合验证工作，验证企业</a:t>
            </a:r>
            <a:r>
              <a:rPr lang="en-US" altLang="zh-CN" b="1" dirty="0" smtClean="0">
                <a:solidFill>
                  <a:schemeClr val="bg1"/>
                </a:solidFill>
              </a:rPr>
              <a:t>413</a:t>
            </a:r>
            <a:r>
              <a:rPr lang="zh-CN" altLang="en-US" b="1" dirty="0" smtClean="0">
                <a:solidFill>
                  <a:schemeClr val="bg1"/>
                </a:solidFill>
              </a:rPr>
              <a:t>家。</a:t>
            </a:r>
            <a:endParaRPr lang="zh-CN" altLang="en-US"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74358PICVFh_1024.png"/>
          <p:cNvPicPr>
            <a:picLocks noChangeAspect="1"/>
          </p:cNvPicPr>
          <p:nvPr/>
        </p:nvPicPr>
        <p:blipFill>
          <a:blip r:embed="rId3" cstate="print"/>
          <a:stretch>
            <a:fillRect/>
          </a:stretch>
        </p:blipFill>
        <p:spPr>
          <a:xfrm>
            <a:off x="2410914" y="976764"/>
            <a:ext cx="669744" cy="1251857"/>
          </a:xfrm>
          <a:prstGeom prst="rect">
            <a:avLst/>
          </a:prstGeom>
        </p:spPr>
      </p:pic>
      <p:sp>
        <p:nvSpPr>
          <p:cNvPr id="4" name="TextBox 3"/>
          <p:cNvSpPr txBox="1"/>
          <p:nvPr/>
        </p:nvSpPr>
        <p:spPr>
          <a:xfrm>
            <a:off x="3320143" y="1055914"/>
            <a:ext cx="5638800" cy="1077218"/>
          </a:xfrm>
          <a:prstGeom prst="rect">
            <a:avLst/>
          </a:prstGeom>
          <a:noFill/>
        </p:spPr>
        <p:txBody>
          <a:bodyPr wrap="square" rtlCol="0">
            <a:spAutoFit/>
          </a:bodyPr>
          <a:lstStyle/>
          <a:p>
            <a:r>
              <a:rPr lang="zh-CN" altLang="en-US" sz="3200" b="1" dirty="0" smtClean="0">
                <a:solidFill>
                  <a:schemeClr val="accent4"/>
                </a:solidFill>
              </a:rPr>
              <a:t>通过中美</a:t>
            </a:r>
            <a:r>
              <a:rPr lang="en-US" altLang="zh-CN" sz="3200" b="1" dirty="0" smtClean="0">
                <a:solidFill>
                  <a:schemeClr val="accent4"/>
                </a:solidFill>
              </a:rPr>
              <a:t>C-TPAT</a:t>
            </a:r>
            <a:r>
              <a:rPr lang="zh-CN" altLang="en-US" sz="3200" b="1" dirty="0" smtClean="0">
                <a:solidFill>
                  <a:schemeClr val="accent4"/>
                </a:solidFill>
              </a:rPr>
              <a:t>联合认证，中国企业将获得很多益处：</a:t>
            </a:r>
            <a:endParaRPr lang="zh-CN" altLang="en-US" sz="3200" b="1" dirty="0">
              <a:solidFill>
                <a:schemeClr val="accent4"/>
              </a:solidFill>
            </a:endParaRPr>
          </a:p>
        </p:txBody>
      </p:sp>
      <p:sp>
        <p:nvSpPr>
          <p:cNvPr id="5" name="流程图: 联系 4"/>
          <p:cNvSpPr/>
          <p:nvPr/>
        </p:nvSpPr>
        <p:spPr>
          <a:xfrm>
            <a:off x="2852057" y="2721429"/>
            <a:ext cx="152400" cy="163285"/>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联系 5"/>
          <p:cNvSpPr/>
          <p:nvPr/>
        </p:nvSpPr>
        <p:spPr>
          <a:xfrm>
            <a:off x="2852057" y="3243953"/>
            <a:ext cx="152400" cy="163285"/>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联系 6"/>
          <p:cNvSpPr/>
          <p:nvPr/>
        </p:nvSpPr>
        <p:spPr>
          <a:xfrm>
            <a:off x="2852057" y="3766477"/>
            <a:ext cx="152400" cy="163285"/>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联系 7"/>
          <p:cNvSpPr/>
          <p:nvPr/>
        </p:nvSpPr>
        <p:spPr>
          <a:xfrm>
            <a:off x="2852057" y="4289001"/>
            <a:ext cx="152400" cy="163285"/>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2852057" y="4811525"/>
            <a:ext cx="152400" cy="163285"/>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341913" y="2601685"/>
            <a:ext cx="5704114" cy="369332"/>
          </a:xfrm>
          <a:prstGeom prst="rect">
            <a:avLst/>
          </a:prstGeom>
          <a:noFill/>
        </p:spPr>
        <p:txBody>
          <a:bodyPr wrap="square" rtlCol="0">
            <a:spAutoFit/>
          </a:bodyPr>
          <a:lstStyle/>
          <a:p>
            <a:r>
              <a:rPr lang="zh-CN" altLang="en-US" b="1" dirty="0" smtClean="0">
                <a:solidFill>
                  <a:schemeClr val="bg1"/>
                </a:solidFill>
              </a:rPr>
              <a:t>输美出口货物在美通关时可享受较低的查验率</a:t>
            </a:r>
            <a:endParaRPr lang="zh-CN" altLang="en-US" b="1" dirty="0">
              <a:solidFill>
                <a:schemeClr val="bg1"/>
              </a:solidFill>
            </a:endParaRPr>
          </a:p>
        </p:txBody>
      </p:sp>
      <p:sp>
        <p:nvSpPr>
          <p:cNvPr id="11" name="TextBox 10"/>
          <p:cNvSpPr txBox="1"/>
          <p:nvPr/>
        </p:nvSpPr>
        <p:spPr>
          <a:xfrm>
            <a:off x="3341913" y="3143249"/>
            <a:ext cx="6466115" cy="369332"/>
          </a:xfrm>
          <a:prstGeom prst="rect">
            <a:avLst/>
          </a:prstGeom>
          <a:noFill/>
        </p:spPr>
        <p:txBody>
          <a:bodyPr wrap="square" rtlCol="0">
            <a:spAutoFit/>
          </a:bodyPr>
          <a:lstStyle/>
          <a:p>
            <a:r>
              <a:rPr lang="zh-CN" altLang="en-US" b="1" dirty="0" smtClean="0">
                <a:solidFill>
                  <a:schemeClr val="bg1"/>
                </a:solidFill>
              </a:rPr>
              <a:t>增加企业的商誉，有助于提高企业在美国市场的竞争力</a:t>
            </a:r>
            <a:endParaRPr lang="zh-CN" altLang="en-US" b="1" dirty="0">
              <a:solidFill>
                <a:schemeClr val="bg1"/>
              </a:solidFill>
            </a:endParaRPr>
          </a:p>
        </p:txBody>
      </p:sp>
      <p:sp>
        <p:nvSpPr>
          <p:cNvPr id="12" name="TextBox 11"/>
          <p:cNvSpPr txBox="1"/>
          <p:nvPr/>
        </p:nvSpPr>
        <p:spPr>
          <a:xfrm>
            <a:off x="3341913" y="3684813"/>
            <a:ext cx="6052457" cy="369332"/>
          </a:xfrm>
          <a:prstGeom prst="rect">
            <a:avLst/>
          </a:prstGeom>
          <a:noFill/>
        </p:spPr>
        <p:txBody>
          <a:bodyPr wrap="square" rtlCol="0">
            <a:spAutoFit/>
          </a:bodyPr>
          <a:lstStyle/>
          <a:p>
            <a:r>
              <a:rPr lang="zh-CN" altLang="en-US" b="1" dirty="0" smtClean="0">
                <a:solidFill>
                  <a:schemeClr val="bg1"/>
                </a:solidFill>
              </a:rPr>
              <a:t>企业可以通过自我评估和验证发现问题，改进管理水平</a:t>
            </a:r>
            <a:endParaRPr lang="zh-CN" altLang="en-US" b="1" dirty="0">
              <a:solidFill>
                <a:schemeClr val="bg1"/>
              </a:solidFill>
            </a:endParaRPr>
          </a:p>
        </p:txBody>
      </p:sp>
      <p:sp>
        <p:nvSpPr>
          <p:cNvPr id="13" name="TextBox 12"/>
          <p:cNvSpPr txBox="1"/>
          <p:nvPr/>
        </p:nvSpPr>
        <p:spPr>
          <a:xfrm>
            <a:off x="3341913" y="4226377"/>
            <a:ext cx="5812972" cy="369332"/>
          </a:xfrm>
          <a:prstGeom prst="rect">
            <a:avLst/>
          </a:prstGeom>
          <a:noFill/>
        </p:spPr>
        <p:txBody>
          <a:bodyPr wrap="square" rtlCol="0">
            <a:spAutoFit/>
          </a:bodyPr>
          <a:lstStyle/>
          <a:p>
            <a:r>
              <a:rPr lang="zh-CN" altLang="en-US" b="1" dirty="0" smtClean="0">
                <a:solidFill>
                  <a:schemeClr val="bg1"/>
                </a:solidFill>
              </a:rPr>
              <a:t>企业可以参加中国海关提供的</a:t>
            </a:r>
            <a:r>
              <a:rPr lang="en-US" altLang="zh-CN" b="1" dirty="0" smtClean="0">
                <a:solidFill>
                  <a:schemeClr val="bg1"/>
                </a:solidFill>
              </a:rPr>
              <a:t>C-TPAT</a:t>
            </a:r>
            <a:r>
              <a:rPr lang="zh-CN" altLang="en-US" b="1" dirty="0" smtClean="0">
                <a:solidFill>
                  <a:schemeClr val="bg1"/>
                </a:solidFill>
              </a:rPr>
              <a:t>安全培训</a:t>
            </a:r>
            <a:endParaRPr lang="zh-CN" altLang="en-US" b="1" dirty="0">
              <a:solidFill>
                <a:schemeClr val="bg1"/>
              </a:solidFill>
            </a:endParaRPr>
          </a:p>
        </p:txBody>
      </p:sp>
      <p:sp>
        <p:nvSpPr>
          <p:cNvPr id="14" name="TextBox 13"/>
          <p:cNvSpPr txBox="1"/>
          <p:nvPr/>
        </p:nvSpPr>
        <p:spPr>
          <a:xfrm>
            <a:off x="3341912" y="4767942"/>
            <a:ext cx="5867401" cy="646331"/>
          </a:xfrm>
          <a:prstGeom prst="rect">
            <a:avLst/>
          </a:prstGeom>
          <a:noFill/>
        </p:spPr>
        <p:txBody>
          <a:bodyPr wrap="square" rtlCol="0">
            <a:spAutoFit/>
          </a:bodyPr>
          <a:lstStyle/>
          <a:p>
            <a:r>
              <a:rPr lang="zh-CN" altLang="en-US" b="1" dirty="0" smtClean="0">
                <a:solidFill>
                  <a:schemeClr val="bg1"/>
                </a:solidFill>
              </a:rPr>
              <a:t>企业可以密切与中国海关的联系，获得海关在企业信用管理等方面的指导。</a:t>
            </a:r>
            <a:endParaRPr lang="zh-CN" altLang="en-US" b="1"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147342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330793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关务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10" name="图片 9"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13914434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927661" y="924870"/>
            <a:ext cx="482721" cy="482721"/>
            <a:chOff x="1033538" y="3776927"/>
            <a:chExt cx="482721" cy="482721"/>
          </a:xfrm>
        </p:grpSpPr>
        <p:sp>
          <p:nvSpPr>
            <p:cNvPr id="12"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60"/>
            <p:cNvGrpSpPr/>
            <p:nvPr/>
          </p:nvGrpSpPr>
          <p:grpSpPr>
            <a:xfrm>
              <a:off x="1101203" y="3848357"/>
              <a:ext cx="347391" cy="411291"/>
              <a:chOff x="1375885" y="1198807"/>
              <a:chExt cx="1009650" cy="1195367"/>
            </a:xfrm>
            <a:solidFill>
              <a:srgbClr val="FFC000"/>
            </a:solidFill>
          </p:grpSpPr>
          <p:grpSp>
            <p:nvGrpSpPr>
              <p:cNvPr id="14" name="Group 61"/>
              <p:cNvGrpSpPr/>
              <p:nvPr/>
            </p:nvGrpSpPr>
            <p:grpSpPr>
              <a:xfrm>
                <a:off x="1375885" y="1198807"/>
                <a:ext cx="1009650" cy="1139826"/>
                <a:chOff x="1368786" y="1195986"/>
                <a:chExt cx="1009650" cy="1139826"/>
              </a:xfrm>
              <a:grpFill/>
            </p:grpSpPr>
            <p:sp>
              <p:nvSpPr>
                <p:cNvPr id="1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grpSp>
        <p:nvGrpSpPr>
          <p:cNvPr id="3" name="组合 2"/>
          <p:cNvGrpSpPr/>
          <p:nvPr/>
        </p:nvGrpSpPr>
        <p:grpSpPr>
          <a:xfrm>
            <a:off x="2481343" y="1164355"/>
            <a:ext cx="708176" cy="664445"/>
            <a:chOff x="1033538" y="3776927"/>
            <a:chExt cx="482721" cy="482721"/>
          </a:xfrm>
        </p:grpSpPr>
        <p:sp>
          <p:nvSpPr>
            <p:cNvPr id="4"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60"/>
            <p:cNvGrpSpPr/>
            <p:nvPr/>
          </p:nvGrpSpPr>
          <p:grpSpPr>
            <a:xfrm>
              <a:off x="1101203" y="3848357"/>
              <a:ext cx="347391" cy="411291"/>
              <a:chOff x="1375885" y="1198807"/>
              <a:chExt cx="1009650" cy="1195367"/>
            </a:xfrm>
            <a:solidFill>
              <a:srgbClr val="FFC000"/>
            </a:solidFill>
          </p:grpSpPr>
          <p:grpSp>
            <p:nvGrpSpPr>
              <p:cNvPr id="6" name="Group 61"/>
              <p:cNvGrpSpPr/>
              <p:nvPr/>
            </p:nvGrpSpPr>
            <p:grpSpPr>
              <a:xfrm>
                <a:off x="1375885" y="1198807"/>
                <a:ext cx="1009650" cy="1139826"/>
                <a:chOff x="1368786" y="1195986"/>
                <a:chExt cx="1009650" cy="1139826"/>
              </a:xfrm>
              <a:grpFill/>
            </p:grpSpPr>
            <p:sp>
              <p:nvSpPr>
                <p:cNvPr id="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组合 18"/>
          <p:cNvGrpSpPr/>
          <p:nvPr/>
        </p:nvGrpSpPr>
        <p:grpSpPr>
          <a:xfrm>
            <a:off x="2807914" y="1305871"/>
            <a:ext cx="1067406" cy="1001901"/>
            <a:chOff x="1033538" y="3776927"/>
            <a:chExt cx="482721" cy="482721"/>
          </a:xfrm>
        </p:grpSpPr>
        <p:sp>
          <p:nvSpPr>
            <p:cNvPr id="20"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60"/>
            <p:cNvGrpSpPr/>
            <p:nvPr/>
          </p:nvGrpSpPr>
          <p:grpSpPr>
            <a:xfrm>
              <a:off x="1101203" y="3848357"/>
              <a:ext cx="347391" cy="411291"/>
              <a:chOff x="1375885" y="1198807"/>
              <a:chExt cx="1009650" cy="1195367"/>
            </a:xfrm>
            <a:solidFill>
              <a:srgbClr val="FFC000"/>
            </a:solidFill>
          </p:grpSpPr>
          <p:grpSp>
            <p:nvGrpSpPr>
              <p:cNvPr id="22" name="Group 61"/>
              <p:cNvGrpSpPr/>
              <p:nvPr/>
            </p:nvGrpSpPr>
            <p:grpSpPr>
              <a:xfrm>
                <a:off x="1375885" y="1198807"/>
                <a:ext cx="1009650" cy="1139826"/>
                <a:chOff x="1368786" y="1195986"/>
                <a:chExt cx="1009650" cy="1139826"/>
              </a:xfrm>
              <a:grpFill/>
            </p:grpSpPr>
            <p:sp>
              <p:nvSpPr>
                <p:cNvPr id="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TextBox 26"/>
          <p:cNvSpPr txBox="1"/>
          <p:nvPr/>
        </p:nvSpPr>
        <p:spPr>
          <a:xfrm>
            <a:off x="4190999" y="1153886"/>
            <a:ext cx="5268687" cy="954107"/>
          </a:xfrm>
          <a:prstGeom prst="rect">
            <a:avLst/>
          </a:prstGeom>
          <a:noFill/>
        </p:spPr>
        <p:txBody>
          <a:bodyPr wrap="square" rtlCol="0">
            <a:spAutoFit/>
          </a:bodyPr>
          <a:lstStyle/>
          <a:p>
            <a:r>
              <a:rPr lang="zh-CN" altLang="en-US" sz="2800" b="1" dirty="0" smtClean="0">
                <a:solidFill>
                  <a:schemeClr val="accent4"/>
                </a:solidFill>
              </a:rPr>
              <a:t>同时符合下列条件的中国企业可以申请参加中美</a:t>
            </a:r>
            <a:r>
              <a:rPr lang="en-US" altLang="zh-CN" sz="2800" b="1" dirty="0" smtClean="0">
                <a:solidFill>
                  <a:schemeClr val="accent4"/>
                </a:solidFill>
              </a:rPr>
              <a:t>C-TPAT</a:t>
            </a:r>
            <a:r>
              <a:rPr lang="zh-CN" altLang="en-US" sz="2800" b="1" dirty="0" smtClean="0">
                <a:solidFill>
                  <a:schemeClr val="accent4"/>
                </a:solidFill>
              </a:rPr>
              <a:t>联合认证</a:t>
            </a:r>
            <a:endParaRPr lang="zh-CN" altLang="en-US" sz="2800" b="1" dirty="0">
              <a:solidFill>
                <a:schemeClr val="accent4"/>
              </a:solidFill>
            </a:endParaRPr>
          </a:p>
        </p:txBody>
      </p:sp>
      <p:cxnSp>
        <p:nvCxnSpPr>
          <p:cNvPr id="29" name="直接箭头连接符 28"/>
          <p:cNvCxnSpPr/>
          <p:nvPr/>
        </p:nvCxnSpPr>
        <p:spPr>
          <a:xfrm>
            <a:off x="2231571" y="2514597"/>
            <a:ext cx="7532915" cy="0"/>
          </a:xfrm>
          <a:prstGeom prst="straightConnector1">
            <a:avLst/>
          </a:prstGeom>
          <a:ln>
            <a:solidFill>
              <a:schemeClr val="accent4">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573309" y="2727849"/>
            <a:ext cx="535723"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1</a:t>
            </a:r>
            <a:endParaRPr lang="zh-CN" alt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1" name="矩形 30"/>
          <p:cNvSpPr/>
          <p:nvPr/>
        </p:nvSpPr>
        <p:spPr>
          <a:xfrm>
            <a:off x="2573309" y="3511620"/>
            <a:ext cx="535723"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2</a:t>
            </a:r>
            <a:endParaRPr lang="zh-CN" alt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2" name="矩形 31"/>
          <p:cNvSpPr/>
          <p:nvPr/>
        </p:nvSpPr>
        <p:spPr>
          <a:xfrm>
            <a:off x="2573309" y="4295391"/>
            <a:ext cx="535723"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3</a:t>
            </a:r>
            <a:endParaRPr lang="zh-CN" alt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3" name="TextBox 32"/>
          <p:cNvSpPr txBox="1"/>
          <p:nvPr/>
        </p:nvSpPr>
        <p:spPr>
          <a:xfrm>
            <a:off x="3167742" y="2866349"/>
            <a:ext cx="6237514" cy="646331"/>
          </a:xfrm>
          <a:prstGeom prst="rect">
            <a:avLst/>
          </a:prstGeom>
          <a:noFill/>
        </p:spPr>
        <p:txBody>
          <a:bodyPr wrap="square" rtlCol="0">
            <a:spAutoFit/>
          </a:bodyPr>
          <a:lstStyle/>
          <a:p>
            <a:r>
              <a:rPr lang="zh-CN" altLang="en-US" b="1" dirty="0" smtClean="0">
                <a:solidFill>
                  <a:schemeClr val="bg1"/>
                </a:solidFill>
              </a:rPr>
              <a:t>企业是美国</a:t>
            </a:r>
            <a:r>
              <a:rPr lang="en-US" altLang="zh-CN" b="1" dirty="0" smtClean="0">
                <a:solidFill>
                  <a:schemeClr val="bg1"/>
                </a:solidFill>
              </a:rPr>
              <a:t>C-TPAT</a:t>
            </a:r>
            <a:r>
              <a:rPr lang="zh-CN" altLang="en-US" b="1" dirty="0" smtClean="0">
                <a:solidFill>
                  <a:schemeClr val="bg1"/>
                </a:solidFill>
              </a:rPr>
              <a:t>一级成员在中国的海外合作伙伴，包括海外生产商、供应商和承运商；</a:t>
            </a:r>
            <a:endParaRPr lang="zh-CN" altLang="en-US" b="1" dirty="0">
              <a:solidFill>
                <a:schemeClr val="bg1"/>
              </a:solidFill>
            </a:endParaRPr>
          </a:p>
        </p:txBody>
      </p:sp>
      <p:sp>
        <p:nvSpPr>
          <p:cNvPr id="34" name="TextBox 33"/>
          <p:cNvSpPr txBox="1"/>
          <p:nvPr/>
        </p:nvSpPr>
        <p:spPr>
          <a:xfrm>
            <a:off x="3167742" y="3788619"/>
            <a:ext cx="5987143" cy="369332"/>
          </a:xfrm>
          <a:prstGeom prst="rect">
            <a:avLst/>
          </a:prstGeom>
          <a:noFill/>
        </p:spPr>
        <p:txBody>
          <a:bodyPr wrap="square" rtlCol="0">
            <a:spAutoFit/>
          </a:bodyPr>
          <a:lstStyle/>
          <a:p>
            <a:r>
              <a:rPr lang="zh-CN" altLang="en-US" b="1" dirty="0" smtClean="0">
                <a:solidFill>
                  <a:schemeClr val="bg1"/>
                </a:solidFill>
              </a:rPr>
              <a:t>企业的美国合作伙伴正在申请</a:t>
            </a:r>
            <a:r>
              <a:rPr lang="en-US" altLang="zh-CN" b="1" dirty="0" smtClean="0">
                <a:solidFill>
                  <a:schemeClr val="bg1"/>
                </a:solidFill>
              </a:rPr>
              <a:t>C-TPAT2</a:t>
            </a:r>
            <a:r>
              <a:rPr lang="zh-CN" altLang="en-US" b="1" dirty="0" smtClean="0">
                <a:solidFill>
                  <a:schemeClr val="bg1"/>
                </a:solidFill>
              </a:rPr>
              <a:t>级以上成员资格；</a:t>
            </a:r>
            <a:endParaRPr lang="zh-CN" altLang="en-US" b="1" dirty="0">
              <a:solidFill>
                <a:schemeClr val="bg1"/>
              </a:solidFill>
            </a:endParaRPr>
          </a:p>
        </p:txBody>
      </p:sp>
      <p:sp>
        <p:nvSpPr>
          <p:cNvPr id="35" name="TextBox 34"/>
          <p:cNvSpPr txBox="1"/>
          <p:nvPr/>
        </p:nvSpPr>
        <p:spPr>
          <a:xfrm>
            <a:off x="3167742" y="4572390"/>
            <a:ext cx="5018315" cy="369332"/>
          </a:xfrm>
          <a:prstGeom prst="rect">
            <a:avLst/>
          </a:prstGeom>
          <a:noFill/>
        </p:spPr>
        <p:txBody>
          <a:bodyPr wrap="square" rtlCol="0">
            <a:spAutoFit/>
          </a:bodyPr>
          <a:lstStyle/>
          <a:p>
            <a:r>
              <a:rPr lang="zh-CN" altLang="en-US" b="1" dirty="0" smtClean="0">
                <a:solidFill>
                  <a:schemeClr val="bg1"/>
                </a:solidFill>
              </a:rPr>
              <a:t>企业已经在中国海关注册。</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ppt_w</p:attrName>
                                        </p:attrNameLst>
                                      </p:cBhvr>
                                      <p:tavLst>
                                        <p:tav tm="0" fmla="#ppt_w*sin(2.5*pi*$)">
                                          <p:val>
                                            <p:fltVal val="0"/>
                                          </p:val>
                                        </p:tav>
                                        <p:tav tm="100000">
                                          <p:val>
                                            <p:fltVal val="1"/>
                                          </p:val>
                                        </p:tav>
                                      </p:tavLst>
                                    </p:anim>
                                    <p:anim calcmode="lin" valueType="num">
                                      <p:cBhvr>
                                        <p:cTn id="9" dur="500" fill="hold"/>
                                        <p:tgtEl>
                                          <p:spTgt spid="3"/>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ppt_w</p:attrName>
                                        </p:attrNameLst>
                                      </p:cBhvr>
                                      <p:tavLst>
                                        <p:tav tm="0" fmla="#ppt_w*sin(2.5*pi*$)">
                                          <p:val>
                                            <p:fltVal val="0"/>
                                          </p:val>
                                        </p:tav>
                                        <p:tav tm="100000">
                                          <p:val>
                                            <p:fltVal val="1"/>
                                          </p:val>
                                        </p:tav>
                                      </p:tavLst>
                                    </p:anim>
                                    <p:anim calcmode="lin" valueType="num">
                                      <p:cBhvr>
                                        <p:cTn id="15" dur="500" fill="hold"/>
                                        <p:tgtEl>
                                          <p:spTgt spid="11"/>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ppt_w</p:attrName>
                                        </p:attrNameLst>
                                      </p:cBhvr>
                                      <p:tavLst>
                                        <p:tav tm="0" fmla="#ppt_w*sin(2.5*pi*$)">
                                          <p:val>
                                            <p:fltVal val="0"/>
                                          </p:val>
                                        </p:tav>
                                        <p:tav tm="100000">
                                          <p:val>
                                            <p:fltVal val="1"/>
                                          </p:val>
                                        </p:tav>
                                      </p:tavLst>
                                    </p:anim>
                                    <p:anim calcmode="lin" valueType="num">
                                      <p:cBhvr>
                                        <p:cTn id="21"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3400425" y="874246"/>
            <a:ext cx="5391150" cy="4086225"/>
          </a:xfrm>
          <a:prstGeom prst="rect">
            <a:avLst/>
          </a:prstGeom>
          <a:noFill/>
          <a:ln w="9525">
            <a:noFill/>
            <a:miter lim="800000"/>
            <a:headEnd/>
            <a:tailEnd/>
          </a:ln>
        </p:spPr>
      </p:pic>
      <p:sp>
        <p:nvSpPr>
          <p:cNvPr id="4" name="TextBox 3"/>
          <p:cNvSpPr txBox="1"/>
          <p:nvPr/>
        </p:nvSpPr>
        <p:spPr>
          <a:xfrm>
            <a:off x="3113313" y="5344887"/>
            <a:ext cx="6727371" cy="369332"/>
          </a:xfrm>
          <a:prstGeom prst="rect">
            <a:avLst/>
          </a:prstGeom>
          <a:noFill/>
        </p:spPr>
        <p:txBody>
          <a:bodyPr wrap="square" rtlCol="0">
            <a:spAutoFit/>
          </a:bodyPr>
          <a:lstStyle/>
          <a:p>
            <a:r>
              <a:rPr lang="zh-CN" altLang="en-US" b="1" dirty="0" smtClean="0">
                <a:solidFill>
                  <a:schemeClr val="accent4"/>
                </a:solidFill>
              </a:rPr>
              <a:t>企业能否参加中美</a:t>
            </a:r>
            <a:r>
              <a:rPr lang="en-US" altLang="zh-CN" b="1" dirty="0" smtClean="0">
                <a:solidFill>
                  <a:schemeClr val="accent4"/>
                </a:solidFill>
              </a:rPr>
              <a:t>C-TPAT</a:t>
            </a:r>
            <a:r>
              <a:rPr lang="zh-CN" altLang="en-US" b="1" dirty="0" smtClean="0">
                <a:solidFill>
                  <a:schemeClr val="accent4"/>
                </a:solidFill>
              </a:rPr>
              <a:t>联合验证需中美海关最终共同确认。</a:t>
            </a:r>
            <a:endParaRPr lang="zh-CN" altLang="en-US" b="1" dirty="0">
              <a:solidFill>
                <a:schemeClr val="accent4"/>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TextBox 3"/>
          <p:cNvSpPr txBox="1"/>
          <p:nvPr/>
        </p:nvSpPr>
        <p:spPr>
          <a:xfrm>
            <a:off x="2971801" y="1186543"/>
            <a:ext cx="5791200" cy="830997"/>
          </a:xfrm>
          <a:prstGeom prst="rect">
            <a:avLst/>
          </a:prstGeom>
          <a:noFill/>
        </p:spPr>
        <p:txBody>
          <a:bodyPr wrap="square" rtlCol="0">
            <a:spAutoFit/>
          </a:bodyPr>
          <a:lstStyle/>
          <a:p>
            <a:r>
              <a:rPr lang="zh-CN" altLang="en-US" sz="2400" b="1" dirty="0" smtClean="0">
                <a:solidFill>
                  <a:schemeClr val="accent4"/>
                </a:solidFill>
              </a:rPr>
              <a:t>联合验证的依据标准为</a:t>
            </a:r>
            <a:r>
              <a:rPr lang="en-US" altLang="zh-CN" sz="2400" b="1" dirty="0" smtClean="0">
                <a:solidFill>
                  <a:schemeClr val="accent4"/>
                </a:solidFill>
              </a:rPr>
              <a:t>《C-TPAT</a:t>
            </a:r>
            <a:r>
              <a:rPr lang="zh-CN" altLang="en-US" sz="2400" b="1" dirty="0" smtClean="0">
                <a:solidFill>
                  <a:schemeClr val="accent4"/>
                </a:solidFill>
              </a:rPr>
              <a:t>外国制造商安全标准</a:t>
            </a:r>
            <a:r>
              <a:rPr lang="en-US" altLang="zh-CN" sz="2400" b="1" dirty="0" smtClean="0">
                <a:solidFill>
                  <a:schemeClr val="accent4"/>
                </a:solidFill>
              </a:rPr>
              <a:t>》</a:t>
            </a:r>
            <a:r>
              <a:rPr lang="zh-CN" altLang="en-US" sz="2400" b="1" dirty="0" smtClean="0">
                <a:solidFill>
                  <a:schemeClr val="accent4"/>
                </a:solidFill>
              </a:rPr>
              <a:t>，内容主要包括：</a:t>
            </a:r>
            <a:endParaRPr lang="zh-CN" altLang="en-US" sz="2400" b="1" dirty="0">
              <a:solidFill>
                <a:schemeClr val="accent4"/>
              </a:solidFill>
            </a:endParaRPr>
          </a:p>
        </p:txBody>
      </p:sp>
      <p:graphicFrame>
        <p:nvGraphicFramePr>
          <p:cNvPr id="17" name="表格 16"/>
          <p:cNvGraphicFramePr>
            <a:graphicFrameLocks noGrp="1"/>
          </p:cNvGraphicFramePr>
          <p:nvPr/>
        </p:nvGraphicFramePr>
        <p:xfrm>
          <a:off x="3599543" y="2461380"/>
          <a:ext cx="4270828" cy="2966720"/>
        </p:xfrm>
        <a:graphic>
          <a:graphicData uri="http://schemas.openxmlformats.org/drawingml/2006/table">
            <a:tbl>
              <a:tblPr firstRow="1" bandRow="1">
                <a:tableStyleId>{00A15C55-8517-42AA-B614-E9B94910E393}</a:tableStyleId>
              </a:tblPr>
              <a:tblGrid>
                <a:gridCol w="4270828"/>
              </a:tblGrid>
              <a:tr h="370840">
                <a:tc>
                  <a:txBody>
                    <a:bodyPr/>
                    <a:lstStyle/>
                    <a:p>
                      <a:pPr algn="ctr"/>
                      <a:r>
                        <a:rPr lang="zh-CN" altLang="en-US" b="1" dirty="0" smtClean="0">
                          <a:solidFill>
                            <a:schemeClr val="tx1"/>
                          </a:solidFill>
                        </a:rPr>
                        <a:t>商业伙伴安全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集装箱及拖车安全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进入控制安全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人员安全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程序安全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安全培训和警觉意识</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场所安全</a:t>
                      </a:r>
                      <a:endParaRPr lang="zh-CN" altLang="en-US" b="1" dirty="0">
                        <a:solidFill>
                          <a:schemeClr val="tx1"/>
                        </a:solidFill>
                      </a:endParaRPr>
                    </a:p>
                  </a:txBody>
                  <a:tcPr/>
                </a:tc>
              </a:tr>
              <a:tr h="370840">
                <a:tc>
                  <a:txBody>
                    <a:bodyPr/>
                    <a:lstStyle/>
                    <a:p>
                      <a:pPr algn="ctr"/>
                      <a:r>
                        <a:rPr lang="zh-CN" altLang="en-US" b="1" dirty="0" smtClean="0">
                          <a:solidFill>
                            <a:schemeClr val="tx1"/>
                          </a:solidFill>
                        </a:rPr>
                        <a:t>信息技术安全</a:t>
                      </a:r>
                      <a:endParaRPr lang="zh-CN" altLang="en-US" b="1" dirty="0">
                        <a:solidFill>
                          <a:schemeClr val="tx1"/>
                        </a:solidFill>
                      </a:endParaRPr>
                    </a:p>
                  </a:txBody>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TextBox 3"/>
          <p:cNvSpPr txBox="1"/>
          <p:nvPr/>
        </p:nvSpPr>
        <p:spPr>
          <a:xfrm>
            <a:off x="3352819" y="1099458"/>
            <a:ext cx="4332515" cy="584775"/>
          </a:xfrm>
          <a:prstGeom prst="rect">
            <a:avLst/>
          </a:prstGeom>
          <a:noFill/>
        </p:spPr>
        <p:txBody>
          <a:bodyPr wrap="square" rtlCol="0">
            <a:spAutoFit/>
          </a:bodyPr>
          <a:lstStyle/>
          <a:p>
            <a:r>
              <a:rPr lang="zh-CN" altLang="en-US" sz="3200" b="1" dirty="0" smtClean="0">
                <a:solidFill>
                  <a:schemeClr val="accent4"/>
                </a:solidFill>
              </a:rPr>
              <a:t>联合验证的主要流程：</a:t>
            </a:r>
            <a:endParaRPr lang="zh-CN" altLang="en-US" sz="3200" b="1" dirty="0">
              <a:solidFill>
                <a:schemeClr val="accent4"/>
              </a:solidFill>
            </a:endParaRPr>
          </a:p>
        </p:txBody>
      </p:sp>
      <p:cxnSp>
        <p:nvCxnSpPr>
          <p:cNvPr id="6" name="曲线连接符 5"/>
          <p:cNvCxnSpPr/>
          <p:nvPr/>
        </p:nvCxnSpPr>
        <p:spPr>
          <a:xfrm>
            <a:off x="2743221" y="2220686"/>
            <a:ext cx="3461657" cy="3287485"/>
          </a:xfrm>
          <a:prstGeom prst="curvedConnector3">
            <a:avLst>
              <a:gd name="adj1" fmla="val 50000"/>
            </a:avLst>
          </a:prstGeom>
          <a:ln>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7" name="流程图: 联系 6"/>
          <p:cNvSpPr/>
          <p:nvPr/>
        </p:nvSpPr>
        <p:spPr>
          <a:xfrm>
            <a:off x="3200421" y="2220686"/>
            <a:ext cx="185057" cy="195943"/>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4191022" y="3091543"/>
            <a:ext cx="185057" cy="195943"/>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联系 9"/>
          <p:cNvSpPr/>
          <p:nvPr/>
        </p:nvSpPr>
        <p:spPr>
          <a:xfrm>
            <a:off x="4386963" y="3918858"/>
            <a:ext cx="185057" cy="195943"/>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4931250" y="4909457"/>
            <a:ext cx="185057" cy="195943"/>
          </a:xfrm>
          <a:prstGeom prst="flowChartConnector">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Group 44"/>
          <p:cNvGrpSpPr>
            <a:grpSpLocks noChangeAspect="1"/>
          </p:cNvGrpSpPr>
          <p:nvPr/>
        </p:nvGrpSpPr>
        <p:grpSpPr bwMode="auto">
          <a:xfrm>
            <a:off x="2846991" y="3427858"/>
            <a:ext cx="583969" cy="567091"/>
            <a:chOff x="3202" y="1607"/>
            <a:chExt cx="1730" cy="1680"/>
          </a:xfrm>
          <a:solidFill>
            <a:schemeClr val="bg1"/>
          </a:solidFill>
        </p:grpSpPr>
        <p:sp>
          <p:nvSpPr>
            <p:cNvPr id="13"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6" name="任意多边形 15"/>
          <p:cNvSpPr/>
          <p:nvPr/>
        </p:nvSpPr>
        <p:spPr>
          <a:xfrm rot="5400000">
            <a:off x="2681140"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788249" y="2155371"/>
            <a:ext cx="4397828" cy="369332"/>
          </a:xfrm>
          <a:prstGeom prst="rect">
            <a:avLst/>
          </a:prstGeom>
          <a:noFill/>
        </p:spPr>
        <p:txBody>
          <a:bodyPr wrap="square" rtlCol="0">
            <a:spAutoFit/>
          </a:bodyPr>
          <a:lstStyle/>
          <a:p>
            <a:r>
              <a:rPr lang="zh-CN" altLang="en-US" b="1" dirty="0" smtClean="0">
                <a:solidFill>
                  <a:schemeClr val="bg1"/>
                </a:solidFill>
              </a:rPr>
              <a:t>掌握企业与</a:t>
            </a:r>
            <a:r>
              <a:rPr lang="en-US" altLang="zh-CN" b="1" dirty="0" smtClean="0">
                <a:solidFill>
                  <a:schemeClr val="bg1"/>
                </a:solidFill>
              </a:rPr>
              <a:t>C-TPAT</a:t>
            </a:r>
            <a:r>
              <a:rPr lang="zh-CN" altLang="en-US" b="1" dirty="0" smtClean="0">
                <a:solidFill>
                  <a:schemeClr val="bg1"/>
                </a:solidFill>
              </a:rPr>
              <a:t>验证有关的基本情况</a:t>
            </a:r>
            <a:endParaRPr lang="zh-CN" altLang="en-US" b="1" dirty="0">
              <a:solidFill>
                <a:schemeClr val="bg1"/>
              </a:solidFill>
            </a:endParaRPr>
          </a:p>
        </p:txBody>
      </p:sp>
      <p:sp>
        <p:nvSpPr>
          <p:cNvPr id="18" name="TextBox 17"/>
          <p:cNvSpPr txBox="1"/>
          <p:nvPr/>
        </p:nvSpPr>
        <p:spPr>
          <a:xfrm>
            <a:off x="4539363" y="3026228"/>
            <a:ext cx="4953000" cy="369332"/>
          </a:xfrm>
          <a:prstGeom prst="rect">
            <a:avLst/>
          </a:prstGeom>
          <a:noFill/>
        </p:spPr>
        <p:txBody>
          <a:bodyPr wrap="square" rtlCol="0">
            <a:spAutoFit/>
          </a:bodyPr>
          <a:lstStyle/>
          <a:p>
            <a:r>
              <a:rPr lang="zh-CN" altLang="en-US" b="1" dirty="0" smtClean="0">
                <a:solidFill>
                  <a:schemeClr val="bg1"/>
                </a:solidFill>
              </a:rPr>
              <a:t>考察企业在</a:t>
            </a:r>
            <a:r>
              <a:rPr lang="en-US" altLang="zh-CN" b="1" dirty="0" smtClean="0">
                <a:solidFill>
                  <a:schemeClr val="bg1"/>
                </a:solidFill>
              </a:rPr>
              <a:t>C-TPAT</a:t>
            </a:r>
            <a:r>
              <a:rPr lang="zh-CN" altLang="en-US" b="1" dirty="0" smtClean="0">
                <a:solidFill>
                  <a:schemeClr val="bg1"/>
                </a:solidFill>
              </a:rPr>
              <a:t>安全标准各方面的执行情况</a:t>
            </a:r>
            <a:endParaRPr lang="zh-CN" altLang="en-US" b="1" dirty="0">
              <a:solidFill>
                <a:schemeClr val="bg1"/>
              </a:solidFill>
            </a:endParaRPr>
          </a:p>
        </p:txBody>
      </p:sp>
      <p:sp>
        <p:nvSpPr>
          <p:cNvPr id="19" name="TextBox 18"/>
          <p:cNvSpPr txBox="1"/>
          <p:nvPr/>
        </p:nvSpPr>
        <p:spPr>
          <a:xfrm>
            <a:off x="4887706" y="3853544"/>
            <a:ext cx="3755571" cy="369332"/>
          </a:xfrm>
          <a:prstGeom prst="rect">
            <a:avLst/>
          </a:prstGeom>
          <a:noFill/>
        </p:spPr>
        <p:txBody>
          <a:bodyPr wrap="square" rtlCol="0">
            <a:spAutoFit/>
          </a:bodyPr>
          <a:lstStyle/>
          <a:p>
            <a:r>
              <a:rPr lang="zh-CN" altLang="en-US" b="1" dirty="0" smtClean="0">
                <a:solidFill>
                  <a:schemeClr val="bg1"/>
                </a:solidFill>
              </a:rPr>
              <a:t>企业安全状况进行实地考察</a:t>
            </a:r>
            <a:endParaRPr lang="zh-CN" altLang="en-US" b="1" dirty="0">
              <a:solidFill>
                <a:schemeClr val="bg1"/>
              </a:solidFill>
            </a:endParaRPr>
          </a:p>
        </p:txBody>
      </p:sp>
      <p:sp>
        <p:nvSpPr>
          <p:cNvPr id="20" name="TextBox 19"/>
          <p:cNvSpPr txBox="1"/>
          <p:nvPr/>
        </p:nvSpPr>
        <p:spPr>
          <a:xfrm>
            <a:off x="5344904" y="4800600"/>
            <a:ext cx="4158343" cy="369332"/>
          </a:xfrm>
          <a:prstGeom prst="rect">
            <a:avLst/>
          </a:prstGeom>
          <a:noFill/>
        </p:spPr>
        <p:txBody>
          <a:bodyPr wrap="square" rtlCol="0">
            <a:spAutoFit/>
          </a:bodyPr>
          <a:lstStyle/>
          <a:p>
            <a:r>
              <a:rPr lang="zh-CN" altLang="en-US" b="1" dirty="0" smtClean="0">
                <a:solidFill>
                  <a:schemeClr val="bg1"/>
                </a:solidFill>
              </a:rPr>
              <a:t>联合验证小组充分讨论，得出验证结果</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fltVal val="0"/>
                                          </p:val>
                                        </p:tav>
                                        <p:tav tm="100000">
                                          <p:val>
                                            <p:strVal val="#ppt_w"/>
                                          </p:val>
                                        </p:tav>
                                      </p:tavLst>
                                    </p:anim>
                                    <p:anim calcmode="lin" valueType="num">
                                      <p:cBhvr>
                                        <p:cTn id="8" dur="750" fill="hold"/>
                                        <p:tgtEl>
                                          <p:spTgt spid="16"/>
                                        </p:tgtEl>
                                        <p:attrNameLst>
                                          <p:attrName>ppt_h</p:attrName>
                                        </p:attrNameLst>
                                      </p:cBhvr>
                                      <p:tavLst>
                                        <p:tav tm="0">
                                          <p:val>
                                            <p:fltVal val="0"/>
                                          </p:val>
                                        </p:tav>
                                        <p:tav tm="100000">
                                          <p:val>
                                            <p:strVal val="#ppt_h"/>
                                          </p:val>
                                        </p:tav>
                                      </p:tavLst>
                                    </p:anim>
                                    <p:animEffect transition="in" filter="fade">
                                      <p:cBhvr>
                                        <p:cTn id="9" dur="750"/>
                                        <p:tgtEl>
                                          <p:spTgt spid="16"/>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750" spd="-100000" fill="hold"/>
                                        <p:tgtEl>
                                          <p:spTgt spid="16"/>
                                        </p:tgtEl>
                                        <p:attrNameLst>
                                          <p:attrName>ppt_x</p:attrName>
                                          <p:attrName>ppt_y</p:attrName>
                                        </p:attrNameLst>
                                      </p:cBhvr>
                                      <p:rCtr x="-12500" y="0"/>
                                    </p:animMotion>
                                  </p:childTnLst>
                                </p:cTn>
                              </p:par>
                              <p:par>
                                <p:cTn id="12" presetID="53" presetClass="entr" presetSubtype="16" fill="hold" nodeType="withEffect">
                                  <p:stCondLst>
                                    <p:cond delay="8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矩形 8"/>
          <p:cNvSpPr/>
          <p:nvPr/>
        </p:nvSpPr>
        <p:spPr>
          <a:xfrm>
            <a:off x="3257723" y="958334"/>
            <a:ext cx="5676554" cy="523220"/>
          </a:xfrm>
          <a:prstGeom prst="rect">
            <a:avLst/>
          </a:prstGeom>
        </p:spPr>
        <p:txBody>
          <a:bodyPr wrap="none">
            <a:spAutoFit/>
          </a:bodyPr>
          <a:lstStyle/>
          <a:p>
            <a:r>
              <a:rPr lang="zh-CN" altLang="en-US" sz="2800" b="1" dirty="0" smtClean="0">
                <a:solidFill>
                  <a:schemeClr val="bg1"/>
                </a:solidFill>
                <a:effectLst>
                  <a:glow rad="101600">
                    <a:schemeClr val="accent4">
                      <a:alpha val="60000"/>
                    </a:schemeClr>
                  </a:glow>
                </a:effectLst>
              </a:rPr>
              <a:t>解读 ▏一分钟读懂海关“双随机”</a:t>
            </a:r>
            <a:endParaRPr lang="zh-CN" altLang="en-US" sz="2800" b="1" dirty="0">
              <a:solidFill>
                <a:schemeClr val="bg1"/>
              </a:solidFill>
              <a:effectLst>
                <a:glow rad="101600">
                  <a:schemeClr val="accent4">
                    <a:alpha val="60000"/>
                  </a:schemeClr>
                </a:glow>
              </a:effectLst>
            </a:endParaRPr>
          </a:p>
        </p:txBody>
      </p:sp>
      <p:sp>
        <p:nvSpPr>
          <p:cNvPr id="10" name="TextBox 9"/>
          <p:cNvSpPr txBox="1"/>
          <p:nvPr/>
        </p:nvSpPr>
        <p:spPr>
          <a:xfrm>
            <a:off x="2438400" y="1709057"/>
            <a:ext cx="7413171" cy="923330"/>
          </a:xfrm>
          <a:prstGeom prst="rect">
            <a:avLst/>
          </a:prstGeom>
          <a:noFill/>
        </p:spPr>
        <p:txBody>
          <a:bodyPr wrap="square" rtlCol="0">
            <a:spAutoFit/>
          </a:bodyPr>
          <a:lstStyle/>
          <a:p>
            <a:r>
              <a:rPr lang="zh-CN" altLang="en-US" b="1" dirty="0" smtClean="0">
                <a:solidFill>
                  <a:schemeClr val="accent4"/>
                </a:solidFill>
              </a:rPr>
              <a:t>通俗的讲，海关“双随机”抽查就是需要开箱查验的货物以及负责查验的关员（也就是“查谁”和“谁查”），都由计算机随机选定，通关流程完全公开透明。</a:t>
            </a:r>
            <a:endParaRPr lang="zh-CN" altLang="en-US" b="1" dirty="0">
              <a:solidFill>
                <a:schemeClr val="accent4"/>
              </a:solidFill>
            </a:endParaRPr>
          </a:p>
        </p:txBody>
      </p:sp>
      <p:grpSp>
        <p:nvGrpSpPr>
          <p:cNvPr id="11" name="组合 10"/>
          <p:cNvGrpSpPr/>
          <p:nvPr/>
        </p:nvGrpSpPr>
        <p:grpSpPr>
          <a:xfrm>
            <a:off x="2031788" y="2856057"/>
            <a:ext cx="624494" cy="624492"/>
            <a:chOff x="4722979" y="1746592"/>
            <a:chExt cx="815598" cy="815596"/>
          </a:xfrm>
        </p:grpSpPr>
        <p:sp>
          <p:nvSpPr>
            <p:cNvPr id="12" name="Sev01"/>
            <p:cNvSpPr>
              <a:spLocks noChangeAspect="1"/>
            </p:cNvSpPr>
            <p:nvPr/>
          </p:nvSpPr>
          <p:spPr>
            <a:xfrm>
              <a:off x="4722979" y="1746592"/>
              <a:ext cx="815598" cy="815596"/>
            </a:xfrm>
            <a:prstGeom prst="ellipse">
              <a:avLst/>
            </a:prstGeom>
            <a:solidFill>
              <a:srgbClr val="F8D35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3" name="Freeform 135"/>
            <p:cNvSpPr>
              <a:spLocks noEditPoints="1"/>
            </p:cNvSpPr>
            <p:nvPr/>
          </p:nvSpPr>
          <p:spPr bwMode="auto">
            <a:xfrm>
              <a:off x="4887193" y="1926222"/>
              <a:ext cx="487170" cy="4563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组合 13"/>
          <p:cNvGrpSpPr/>
          <p:nvPr/>
        </p:nvGrpSpPr>
        <p:grpSpPr>
          <a:xfrm>
            <a:off x="2020898" y="4663080"/>
            <a:ext cx="624494" cy="624492"/>
            <a:chOff x="4722979" y="1746592"/>
            <a:chExt cx="815598" cy="815596"/>
          </a:xfrm>
        </p:grpSpPr>
        <p:sp>
          <p:nvSpPr>
            <p:cNvPr id="15" name="Sev01"/>
            <p:cNvSpPr>
              <a:spLocks noChangeAspect="1"/>
            </p:cNvSpPr>
            <p:nvPr/>
          </p:nvSpPr>
          <p:spPr>
            <a:xfrm>
              <a:off x="4722979" y="1746592"/>
              <a:ext cx="815598" cy="815596"/>
            </a:xfrm>
            <a:prstGeom prst="ellipse">
              <a:avLst/>
            </a:prstGeom>
            <a:solidFill>
              <a:srgbClr val="F8D35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6" name="Freeform 135"/>
            <p:cNvSpPr>
              <a:spLocks noEditPoints="1"/>
            </p:cNvSpPr>
            <p:nvPr/>
          </p:nvSpPr>
          <p:spPr bwMode="auto">
            <a:xfrm>
              <a:off x="4887193" y="1926222"/>
              <a:ext cx="487170" cy="4563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p:nvSpPr>
        <p:spPr>
          <a:xfrm>
            <a:off x="2852057" y="2982685"/>
            <a:ext cx="2547257" cy="369332"/>
          </a:xfrm>
          <a:prstGeom prst="rect">
            <a:avLst/>
          </a:prstGeom>
          <a:noFill/>
        </p:spPr>
        <p:txBody>
          <a:bodyPr wrap="square" rtlCol="0">
            <a:spAutoFit/>
          </a:bodyPr>
          <a:lstStyle/>
          <a:p>
            <a:r>
              <a:rPr lang="zh-CN" altLang="en-US" b="1" dirty="0" smtClean="0">
                <a:solidFill>
                  <a:schemeClr val="bg1"/>
                </a:solidFill>
              </a:rPr>
              <a:t>查谁：“随机选择布控”</a:t>
            </a:r>
            <a:endParaRPr lang="zh-CN" altLang="en-US" b="1" dirty="0">
              <a:solidFill>
                <a:schemeClr val="bg1"/>
              </a:solidFill>
            </a:endParaRPr>
          </a:p>
        </p:txBody>
      </p:sp>
      <p:sp>
        <p:nvSpPr>
          <p:cNvPr id="18" name="TextBox 17"/>
          <p:cNvSpPr txBox="1"/>
          <p:nvPr/>
        </p:nvSpPr>
        <p:spPr>
          <a:xfrm>
            <a:off x="2852056" y="3516084"/>
            <a:ext cx="7717971" cy="923330"/>
          </a:xfrm>
          <a:prstGeom prst="rect">
            <a:avLst/>
          </a:prstGeom>
          <a:noFill/>
        </p:spPr>
        <p:txBody>
          <a:bodyPr wrap="square" rtlCol="0">
            <a:spAutoFit/>
          </a:bodyPr>
          <a:lstStyle/>
          <a:p>
            <a:r>
              <a:rPr lang="zh-CN" altLang="en-US" b="1" dirty="0" smtClean="0">
                <a:solidFill>
                  <a:schemeClr val="bg1"/>
                </a:solidFill>
              </a:rPr>
              <a:t>海关在对进出口报关单风险分析的基础上，按照明确的业务参数标准和规范的操作程序，将有关管理要求，加工转化为计算机编码，由计算机自动随机选定需查验的报关单。</a:t>
            </a:r>
            <a:endParaRPr lang="zh-CN" altLang="en-US" b="1" dirty="0">
              <a:solidFill>
                <a:schemeClr val="bg1"/>
              </a:solidFill>
            </a:endParaRPr>
          </a:p>
        </p:txBody>
      </p:sp>
      <p:sp>
        <p:nvSpPr>
          <p:cNvPr id="19" name="TextBox 18"/>
          <p:cNvSpPr txBox="1"/>
          <p:nvPr/>
        </p:nvSpPr>
        <p:spPr>
          <a:xfrm>
            <a:off x="2862935" y="4789713"/>
            <a:ext cx="3363686" cy="369332"/>
          </a:xfrm>
          <a:prstGeom prst="rect">
            <a:avLst/>
          </a:prstGeom>
          <a:noFill/>
        </p:spPr>
        <p:txBody>
          <a:bodyPr wrap="square" rtlCol="0">
            <a:spAutoFit/>
          </a:bodyPr>
          <a:lstStyle/>
          <a:p>
            <a:r>
              <a:rPr lang="zh-CN" altLang="en-US" b="1" dirty="0" smtClean="0">
                <a:solidFill>
                  <a:schemeClr val="bg1"/>
                </a:solidFill>
              </a:rPr>
              <a:t>谁查：“随机派员查验”</a:t>
            </a:r>
            <a:endParaRPr lang="zh-CN" altLang="en-US" b="1" dirty="0">
              <a:solidFill>
                <a:schemeClr val="bg1"/>
              </a:solidFill>
            </a:endParaRPr>
          </a:p>
        </p:txBody>
      </p:sp>
      <p:sp>
        <p:nvSpPr>
          <p:cNvPr id="20" name="TextBox 19"/>
          <p:cNvSpPr txBox="1"/>
          <p:nvPr/>
        </p:nvSpPr>
        <p:spPr>
          <a:xfrm>
            <a:off x="2873823" y="5323110"/>
            <a:ext cx="7260771" cy="646331"/>
          </a:xfrm>
          <a:prstGeom prst="rect">
            <a:avLst/>
          </a:prstGeom>
          <a:noFill/>
        </p:spPr>
        <p:txBody>
          <a:bodyPr wrap="square" rtlCol="0">
            <a:spAutoFit/>
          </a:bodyPr>
          <a:lstStyle/>
          <a:p>
            <a:r>
              <a:rPr lang="zh-CN" altLang="en-US" b="1" dirty="0" smtClean="0">
                <a:solidFill>
                  <a:schemeClr val="bg1"/>
                </a:solidFill>
              </a:rPr>
              <a:t>海关针对需查验的报关单证，由计算机系统随机选派查验人员实际查验的作业模式。</a:t>
            </a:r>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25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KSO_Shape"/>
          <p:cNvSpPr>
            <a:spLocks/>
          </p:cNvSpPr>
          <p:nvPr/>
        </p:nvSpPr>
        <p:spPr bwMode="auto">
          <a:xfrm>
            <a:off x="3723517" y="859191"/>
            <a:ext cx="538162" cy="4540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 name="TextBox 3"/>
          <p:cNvSpPr txBox="1"/>
          <p:nvPr/>
        </p:nvSpPr>
        <p:spPr>
          <a:xfrm>
            <a:off x="4365170" y="794657"/>
            <a:ext cx="3429002" cy="523220"/>
          </a:xfrm>
          <a:prstGeom prst="rect">
            <a:avLst/>
          </a:prstGeom>
          <a:noFill/>
        </p:spPr>
        <p:txBody>
          <a:bodyPr wrap="square" rtlCol="0">
            <a:spAutoFit/>
          </a:bodyPr>
          <a:lstStyle/>
          <a:p>
            <a:r>
              <a:rPr lang="zh-CN" altLang="en-US" sz="2800" b="1" dirty="0" smtClean="0">
                <a:solidFill>
                  <a:schemeClr val="accent4"/>
                </a:solidFill>
              </a:rPr>
              <a:t>“查谁”、“谁查”</a:t>
            </a:r>
            <a:endParaRPr lang="zh-CN" altLang="en-US" sz="2800" b="1" dirty="0">
              <a:solidFill>
                <a:schemeClr val="accent4"/>
              </a:solidFill>
            </a:endParaRPr>
          </a:p>
        </p:txBody>
      </p:sp>
      <p:sp>
        <p:nvSpPr>
          <p:cNvPr id="5" name="TextBox 4"/>
          <p:cNvSpPr txBox="1"/>
          <p:nvPr/>
        </p:nvSpPr>
        <p:spPr>
          <a:xfrm>
            <a:off x="1861457" y="1817914"/>
            <a:ext cx="4147457" cy="4247317"/>
          </a:xfrm>
          <a:prstGeom prst="rect">
            <a:avLst/>
          </a:prstGeom>
          <a:noFill/>
        </p:spPr>
        <p:txBody>
          <a:bodyPr wrap="square" rtlCol="0">
            <a:spAutoFit/>
          </a:bodyPr>
          <a:lstStyle/>
          <a:p>
            <a:r>
              <a:rPr lang="zh-CN" altLang="en-US" dirty="0" smtClean="0">
                <a:solidFill>
                  <a:schemeClr val="bg1"/>
                </a:solidFill>
              </a:rPr>
              <a:t>企业是否会被布控与企业在海关的信用登记、通关历史记录、企业和商品的风险水平等息息相关，充分体现了“守法便利、失信联合惩戒”原则。</a:t>
            </a:r>
            <a:endParaRPr lang="en-US" altLang="zh-CN" dirty="0" smtClean="0">
              <a:solidFill>
                <a:schemeClr val="bg1"/>
              </a:solidFill>
            </a:endParaRPr>
          </a:p>
          <a:p>
            <a:endParaRPr lang="en-US" altLang="zh-CN" dirty="0" smtClean="0">
              <a:solidFill>
                <a:schemeClr val="bg1"/>
              </a:solidFill>
            </a:endParaRPr>
          </a:p>
          <a:p>
            <a:r>
              <a:rPr lang="zh-CN" altLang="en-US" dirty="0" smtClean="0">
                <a:solidFill>
                  <a:schemeClr val="bg1"/>
                </a:solidFill>
              </a:rPr>
              <a:t>“双随机”抽查结果也将纳入进出口企业诚信数据库，与有关执法部门共享共用，并作为以后随机布控的重要参数。</a:t>
            </a:r>
            <a:endParaRPr lang="en-US" altLang="zh-CN" dirty="0" smtClean="0">
              <a:solidFill>
                <a:schemeClr val="bg1"/>
              </a:solidFill>
            </a:endParaRPr>
          </a:p>
          <a:p>
            <a:endParaRPr lang="en-US" altLang="zh-CN" dirty="0" smtClean="0">
              <a:solidFill>
                <a:schemeClr val="bg1"/>
              </a:solidFill>
            </a:endParaRPr>
          </a:p>
          <a:p>
            <a:r>
              <a:rPr lang="zh-CN" altLang="en-US" dirty="0" smtClean="0">
                <a:solidFill>
                  <a:schemeClr val="bg1"/>
                </a:solidFill>
              </a:rPr>
              <a:t>查验有问题的企业将成为随机选择布控的高风险目标，接受更严格的监管。守法企业则可享受货物快速放行，降低通关成本。</a:t>
            </a:r>
          </a:p>
          <a:p>
            <a:endParaRPr lang="en-US" altLang="zh-CN" dirty="0" smtClean="0">
              <a:solidFill>
                <a:schemeClr val="bg1"/>
              </a:solidFill>
            </a:endParaRPr>
          </a:p>
          <a:p>
            <a:endParaRPr lang="en-US" altLang="zh-CN" dirty="0" smtClean="0">
              <a:solidFill>
                <a:schemeClr val="bg1"/>
              </a:solidFill>
            </a:endParaRPr>
          </a:p>
        </p:txBody>
      </p:sp>
      <p:pic>
        <p:nvPicPr>
          <p:cNvPr id="12" name="图片 11" descr="11111.jpg"/>
          <p:cNvPicPr>
            <a:picLocks noChangeAspect="1"/>
          </p:cNvPicPr>
          <p:nvPr/>
        </p:nvPicPr>
        <p:blipFill>
          <a:blip r:embed="rId3" cstate="print"/>
          <a:stretch>
            <a:fillRect/>
          </a:stretch>
        </p:blipFill>
        <p:spPr>
          <a:xfrm>
            <a:off x="6308271" y="1937658"/>
            <a:ext cx="4446816" cy="3233056"/>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5400000" flipH="1">
            <a:off x="2207904" y="3266078"/>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2" name="图片 10"/>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2241241" y="2458042"/>
            <a:ext cx="103188"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直角三角形 6"/>
          <p:cNvSpPr/>
          <p:nvPr/>
        </p:nvSpPr>
        <p:spPr>
          <a:xfrm flipH="1">
            <a:off x="2004705" y="3378791"/>
            <a:ext cx="503237" cy="323850"/>
          </a:xfrm>
          <a:prstGeom prst="rtTriangle">
            <a:avLst/>
          </a:prstGeom>
          <a:solidFill>
            <a:srgbClr val="C89E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平行四边形 15"/>
          <p:cNvSpPr/>
          <p:nvPr/>
        </p:nvSpPr>
        <p:spPr>
          <a:xfrm>
            <a:off x="2004704" y="3702641"/>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33" name="等腰三角形 7"/>
          <p:cNvSpPr/>
          <p:nvPr/>
        </p:nvSpPr>
        <p:spPr>
          <a:xfrm rot="5400000" flipH="1">
            <a:off x="5521017" y="3255193"/>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7" name="图片 3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5554355" y="2447156"/>
            <a:ext cx="103187"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直角三角形 35"/>
          <p:cNvSpPr/>
          <p:nvPr/>
        </p:nvSpPr>
        <p:spPr>
          <a:xfrm flipH="1">
            <a:off x="5317816" y="3367905"/>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平行四边形 15"/>
          <p:cNvSpPr/>
          <p:nvPr/>
        </p:nvSpPr>
        <p:spPr>
          <a:xfrm>
            <a:off x="5317816" y="3691755"/>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3" name="矩形 12"/>
          <p:cNvSpPr/>
          <p:nvPr/>
        </p:nvSpPr>
        <p:spPr>
          <a:xfrm>
            <a:off x="2382529" y="5126629"/>
            <a:ext cx="1929067" cy="1346907"/>
          </a:xfrm>
          <a:prstGeom prst="rect">
            <a:avLst/>
          </a:prstGeom>
        </p:spPr>
        <p:txBody>
          <a:bodyPr wrap="square">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海关减少对布控查验的人工干预，体现了“阳光执法、公正执法”。</a:t>
            </a:r>
            <a:endParaRPr lang="en-US" altLang="zh-CN" sz="1400" dirty="0">
              <a:solidFill>
                <a:srgbClr val="E5B704"/>
              </a:solidFill>
              <a:latin typeface="微软雅黑" panose="020B0503020204020204" pitchFamily="34" charset="-122"/>
              <a:ea typeface="微软雅黑" panose="020B0503020204020204" pitchFamily="34" charset="-122"/>
            </a:endParaRPr>
          </a:p>
        </p:txBody>
      </p:sp>
      <p:sp>
        <p:nvSpPr>
          <p:cNvPr id="14" name="矩形 13"/>
          <p:cNvSpPr/>
          <p:nvPr/>
        </p:nvSpPr>
        <p:spPr>
          <a:xfrm>
            <a:off x="5631476" y="5077593"/>
            <a:ext cx="2249790" cy="1384995"/>
          </a:xfrm>
          <a:prstGeom prst="rect">
            <a:avLst/>
          </a:prstGeom>
        </p:spPr>
        <p:txBody>
          <a:bodyPr wrap="square">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依托计算机系统自己记录作业信息，实现全程留痕、责任可追溯，严格限制关员的自由裁量权</a:t>
            </a:r>
            <a:endParaRPr lang="en-US" altLang="zh-CN" sz="1400" dirty="0">
              <a:solidFill>
                <a:srgbClr val="E5B704"/>
              </a:solidFill>
              <a:latin typeface="微软雅黑" panose="020B0503020204020204" pitchFamily="34" charset="-122"/>
              <a:ea typeface="微软雅黑" panose="020B0503020204020204" pitchFamily="34" charset="-122"/>
            </a:endParaRPr>
          </a:p>
        </p:txBody>
      </p:sp>
      <p:sp>
        <p:nvSpPr>
          <p:cNvPr id="15" name="等腰三角形 7"/>
          <p:cNvSpPr/>
          <p:nvPr/>
        </p:nvSpPr>
        <p:spPr>
          <a:xfrm rot="5400000" flipH="1">
            <a:off x="8949511" y="3255193"/>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16" name="图片 3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8982849" y="2447156"/>
            <a:ext cx="103187"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直角三角形 16"/>
          <p:cNvSpPr/>
          <p:nvPr/>
        </p:nvSpPr>
        <p:spPr>
          <a:xfrm flipH="1">
            <a:off x="8746310" y="3367905"/>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平行四边形 15"/>
          <p:cNvSpPr/>
          <p:nvPr/>
        </p:nvSpPr>
        <p:spPr>
          <a:xfrm>
            <a:off x="8746310" y="3691755"/>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9" name="矩形 18"/>
          <p:cNvSpPr/>
          <p:nvPr/>
        </p:nvSpPr>
        <p:spPr>
          <a:xfrm>
            <a:off x="9059970" y="5077593"/>
            <a:ext cx="1929067" cy="700576"/>
          </a:xfrm>
          <a:prstGeom prst="rect">
            <a:avLst/>
          </a:prstGeom>
        </p:spPr>
        <p:txBody>
          <a:bodyPr wrap="square">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提高了海关监督效能，降低了企业通关成本</a:t>
            </a:r>
            <a:endParaRPr lang="en-US" altLang="zh-CN" sz="1400" dirty="0">
              <a:solidFill>
                <a:srgbClr val="E5B704"/>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1992509" y="3884726"/>
            <a:ext cx="1479878" cy="66255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800" b="1" dirty="0" smtClean="0">
                <a:solidFill>
                  <a:srgbClr val="282728"/>
                </a:solidFill>
                <a:latin typeface="微软雅黑" panose="020B0503020204020204" pitchFamily="34" charset="-122"/>
                <a:ea typeface="微软雅黑" panose="020B0503020204020204" pitchFamily="34" charset="-122"/>
              </a:rPr>
              <a:t>好处</a:t>
            </a:r>
            <a:endParaRPr lang="en-US" altLang="zh-CN" sz="2800" b="1" dirty="0" smtClean="0">
              <a:solidFill>
                <a:srgbClr val="282728"/>
              </a:solidFill>
              <a:latin typeface="微软雅黑" panose="020B0503020204020204" pitchFamily="34" charset="-122"/>
              <a:ea typeface="微软雅黑" panose="020B0503020204020204" pitchFamily="34" charset="-122"/>
            </a:endParaRPr>
          </a:p>
        </p:txBody>
      </p:sp>
      <p:sp>
        <p:nvSpPr>
          <p:cNvPr id="21" name="TextBox 4"/>
          <p:cNvSpPr txBox="1">
            <a:spLocks noChangeArrowheads="1"/>
          </p:cNvSpPr>
          <p:nvPr/>
        </p:nvSpPr>
        <p:spPr bwMode="auto">
          <a:xfrm>
            <a:off x="5317816" y="3873840"/>
            <a:ext cx="1479878" cy="662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800" b="1" dirty="0" smtClean="0">
                <a:solidFill>
                  <a:srgbClr val="282728"/>
                </a:solidFill>
                <a:latin typeface="微软雅黑" panose="020B0503020204020204" pitchFamily="34" charset="-122"/>
                <a:ea typeface="微软雅黑" panose="020B0503020204020204" pitchFamily="34" charset="-122"/>
              </a:rPr>
              <a:t>好处</a:t>
            </a:r>
            <a:endParaRPr lang="en-US" altLang="zh-CN" sz="2800" b="1" dirty="0" smtClean="0">
              <a:solidFill>
                <a:srgbClr val="282728"/>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8746310" y="3873840"/>
            <a:ext cx="1479878" cy="662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800" b="1" dirty="0" smtClean="0">
                <a:solidFill>
                  <a:srgbClr val="282728"/>
                </a:solidFill>
                <a:latin typeface="微软雅黑" panose="020B0503020204020204" pitchFamily="34" charset="-122"/>
                <a:ea typeface="微软雅黑" panose="020B0503020204020204" pitchFamily="34" charset="-122"/>
              </a:rPr>
              <a:t>好处</a:t>
            </a:r>
            <a:endParaRPr lang="en-US" altLang="zh-CN" sz="2800" b="1" dirty="0" smtClean="0">
              <a:solidFill>
                <a:srgbClr val="282728"/>
              </a:solidFill>
              <a:latin typeface="微软雅黑" panose="020B0503020204020204" pitchFamily="34" charset="-122"/>
              <a:ea typeface="微软雅黑" panose="020B0503020204020204" pitchFamily="34" charset="-122"/>
            </a:endParaRPr>
          </a:p>
        </p:txBody>
      </p:sp>
      <p:grpSp>
        <p:nvGrpSpPr>
          <p:cNvPr id="2" name="组合 22"/>
          <p:cNvGrpSpPr/>
          <p:nvPr/>
        </p:nvGrpSpPr>
        <p:grpSpPr>
          <a:xfrm>
            <a:off x="1899667" y="1799281"/>
            <a:ext cx="658761" cy="658761"/>
            <a:chOff x="5653311" y="1486807"/>
            <a:chExt cx="658761" cy="658761"/>
          </a:xfrm>
        </p:grpSpPr>
        <p:sp>
          <p:nvSpPr>
            <p:cNvPr id="24" name="椭圆 23"/>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5702079" y="1548601"/>
              <a:ext cx="561372" cy="584775"/>
            </a:xfrm>
            <a:prstGeom prst="rect">
              <a:avLst/>
            </a:prstGeom>
          </p:spPr>
          <p:txBody>
            <a:bodyPr wrap="none">
              <a:spAutoFit/>
            </a:bodyPr>
            <a:lstStyle/>
            <a:p>
              <a:r>
                <a:rPr lang="en-US" altLang="zh-CN" sz="3200" dirty="0" smtClean="0">
                  <a:latin typeface="Impact" panose="020B0806030902050204" pitchFamily="34" charset="0"/>
                </a:rPr>
                <a:t>01</a:t>
              </a:r>
              <a:endParaRPr lang="zh-CN" altLang="en-US" sz="3200" dirty="0"/>
            </a:p>
          </p:txBody>
        </p:sp>
      </p:grpSp>
      <p:grpSp>
        <p:nvGrpSpPr>
          <p:cNvPr id="3" name="组合 25"/>
          <p:cNvGrpSpPr/>
          <p:nvPr/>
        </p:nvGrpSpPr>
        <p:grpSpPr>
          <a:xfrm>
            <a:off x="5240054" y="1788394"/>
            <a:ext cx="658761" cy="658761"/>
            <a:chOff x="5653311" y="2877320"/>
            <a:chExt cx="658761" cy="658761"/>
          </a:xfrm>
          <a:solidFill>
            <a:srgbClr val="B86720"/>
          </a:solidFill>
        </p:grpSpPr>
        <p:sp>
          <p:nvSpPr>
            <p:cNvPr id="27" name="椭圆 26"/>
            <p:cNvSpPr/>
            <p:nvPr/>
          </p:nvSpPr>
          <p:spPr>
            <a:xfrm>
              <a:off x="5653311" y="2877320"/>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5677695" y="2939114"/>
              <a:ext cx="611065" cy="584775"/>
            </a:xfrm>
            <a:prstGeom prst="rect">
              <a:avLst/>
            </a:prstGeom>
            <a:noFill/>
          </p:spPr>
          <p:txBody>
            <a:bodyPr wrap="none">
              <a:spAutoFit/>
            </a:bodyPr>
            <a:lstStyle/>
            <a:p>
              <a:r>
                <a:rPr lang="en-US" altLang="zh-CN" sz="3200" dirty="0" smtClean="0">
                  <a:latin typeface="Impact" panose="020B0806030902050204" pitchFamily="34" charset="0"/>
                </a:rPr>
                <a:t>02</a:t>
              </a:r>
              <a:endParaRPr lang="zh-CN" altLang="en-US" sz="3200" dirty="0"/>
            </a:p>
          </p:txBody>
        </p:sp>
      </p:grpSp>
      <p:grpSp>
        <p:nvGrpSpPr>
          <p:cNvPr id="4" name="组合 28"/>
          <p:cNvGrpSpPr/>
          <p:nvPr/>
        </p:nvGrpSpPr>
        <p:grpSpPr>
          <a:xfrm>
            <a:off x="8691192" y="1773133"/>
            <a:ext cx="658761" cy="658761"/>
            <a:chOff x="5653311" y="4267833"/>
            <a:chExt cx="658761" cy="658761"/>
          </a:xfrm>
        </p:grpSpPr>
        <p:sp>
          <p:nvSpPr>
            <p:cNvPr id="30" name="椭圆 29"/>
            <p:cNvSpPr/>
            <p:nvPr/>
          </p:nvSpPr>
          <p:spPr>
            <a:xfrm>
              <a:off x="5653311" y="4267833"/>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5665503" y="4308312"/>
              <a:ext cx="622286" cy="584775"/>
            </a:xfrm>
            <a:prstGeom prst="rect">
              <a:avLst/>
            </a:prstGeom>
          </p:spPr>
          <p:txBody>
            <a:bodyPr wrap="none">
              <a:spAutoFit/>
            </a:bodyPr>
            <a:lstStyle/>
            <a:p>
              <a:r>
                <a:rPr lang="en-US" altLang="zh-CN" sz="3200" dirty="0" smtClean="0">
                  <a:latin typeface="Impact" panose="020B0806030902050204" pitchFamily="34" charset="0"/>
                </a:rPr>
                <a:t>03</a:t>
              </a:r>
              <a:endParaRPr lang="zh-CN" altLang="en-US" sz="3200" dirty="0"/>
            </a:p>
          </p:txBody>
        </p:sp>
      </p:grpSp>
      <p:pic>
        <p:nvPicPr>
          <p:cNvPr id="32" name="图片 31"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35" name="右箭头 34"/>
          <p:cNvSpPr/>
          <p:nvPr/>
        </p:nvSpPr>
        <p:spPr>
          <a:xfrm>
            <a:off x="3548752" y="1981200"/>
            <a:ext cx="566057" cy="32657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9" name="右箭头 38"/>
          <p:cNvSpPr/>
          <p:nvPr/>
        </p:nvSpPr>
        <p:spPr>
          <a:xfrm>
            <a:off x="7064838" y="1981200"/>
            <a:ext cx="566057" cy="326572"/>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0" name="横卷形 39"/>
          <p:cNvSpPr/>
          <p:nvPr/>
        </p:nvSpPr>
        <p:spPr>
          <a:xfrm>
            <a:off x="4381500" y="685800"/>
            <a:ext cx="3429000" cy="849086"/>
          </a:xfrm>
          <a:prstGeom prst="horizontalScroll">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“双随机”好在哪？</a:t>
            </a:r>
            <a:endParaRPr lang="zh-CN" altLang="en-US" sz="2800" b="1" dirty="0">
              <a:solidFill>
                <a:schemeClr val="tx1"/>
              </a:solidFill>
            </a:endParaRPr>
          </a:p>
        </p:txBody>
      </p:sp>
    </p:spTree>
    <p:extLst>
      <p:ext uri="{BB962C8B-B14F-4D97-AF65-F5344CB8AC3E}">
        <p14:creationId xmlns:p14="http://schemas.microsoft.com/office/powerpoint/2010/main" xmlns="" val="1677948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税务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 name="椭圆 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椭圆 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5" name="图片 4"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TextBox 5"/>
          <p:cNvSpPr txBox="1"/>
          <p:nvPr/>
        </p:nvSpPr>
        <p:spPr>
          <a:xfrm>
            <a:off x="1545772" y="881743"/>
            <a:ext cx="8839200" cy="5170646"/>
          </a:xfrm>
          <a:prstGeom prst="rect">
            <a:avLst/>
          </a:prstGeom>
          <a:noFill/>
        </p:spPr>
        <p:txBody>
          <a:bodyPr wrap="square" rtlCol="0">
            <a:spAutoFit/>
          </a:bodyPr>
          <a:lstStyle/>
          <a:p>
            <a:pPr algn="ctr"/>
            <a:r>
              <a:rPr lang="zh-CN" altLang="en-US" sz="3200" b="1" dirty="0" smtClean="0">
                <a:solidFill>
                  <a:schemeClr val="accent4"/>
                </a:solidFill>
              </a:rPr>
              <a:t>海关总署公告</a:t>
            </a:r>
            <a:r>
              <a:rPr lang="en-US" altLang="zh-CN" sz="3200" b="1" dirty="0" smtClean="0">
                <a:solidFill>
                  <a:schemeClr val="accent4"/>
                </a:solidFill>
              </a:rPr>
              <a:t>2016</a:t>
            </a:r>
            <a:r>
              <a:rPr lang="zh-CN" altLang="en-US" sz="3200" b="1" dirty="0" smtClean="0">
                <a:solidFill>
                  <a:schemeClr val="accent4"/>
                </a:solidFill>
              </a:rPr>
              <a:t>年第</a:t>
            </a:r>
            <a:r>
              <a:rPr lang="en-US" altLang="zh-CN" sz="3200" b="1" dirty="0" smtClean="0">
                <a:solidFill>
                  <a:schemeClr val="accent4"/>
                </a:solidFill>
              </a:rPr>
              <a:t>50</a:t>
            </a:r>
            <a:r>
              <a:rPr lang="zh-CN" altLang="en-US" sz="3200" b="1" dirty="0" smtClean="0">
                <a:solidFill>
                  <a:schemeClr val="accent4"/>
                </a:solidFill>
              </a:rPr>
              <a:t>号</a:t>
            </a:r>
            <a:endParaRPr lang="en-US" altLang="zh-CN" sz="3200" b="1" dirty="0" smtClean="0">
              <a:solidFill>
                <a:schemeClr val="accent4"/>
              </a:solidFill>
            </a:endParaRPr>
          </a:p>
          <a:p>
            <a:pPr algn="ctr"/>
            <a:r>
              <a:rPr lang="zh-CN" altLang="en-US" b="1" dirty="0" smtClean="0">
                <a:solidFill>
                  <a:schemeClr val="accent4"/>
                </a:solidFill>
              </a:rPr>
              <a:t>（关于执行调整部分进口信息技术产品最惠国税率相关事宜的公告）</a:t>
            </a:r>
            <a:endParaRPr lang="en-US" altLang="zh-CN" b="1" dirty="0" smtClean="0">
              <a:solidFill>
                <a:schemeClr val="accent4"/>
              </a:solidFill>
            </a:endParaRPr>
          </a:p>
          <a:p>
            <a:pPr algn="ctr"/>
            <a:endParaRPr lang="en-US" altLang="zh-CN" b="1" dirty="0" smtClean="0">
              <a:solidFill>
                <a:schemeClr val="accent4"/>
              </a:solidFill>
            </a:endParaRPr>
          </a:p>
          <a:p>
            <a:r>
              <a:rPr lang="en-US" altLang="zh-CN" dirty="0" smtClean="0">
                <a:solidFill>
                  <a:schemeClr val="bg1"/>
                </a:solidFill>
              </a:rPr>
              <a:t>       《</a:t>
            </a:r>
            <a:r>
              <a:rPr lang="zh-CN" altLang="en-US" dirty="0" smtClean="0">
                <a:solidFill>
                  <a:schemeClr val="bg1"/>
                </a:solidFill>
              </a:rPr>
              <a:t>中华人民共和国加入世界贸易组织关税减让表修正案</a:t>
            </a:r>
            <a:r>
              <a:rPr lang="en-US" altLang="zh-CN" dirty="0" smtClean="0">
                <a:solidFill>
                  <a:schemeClr val="bg1"/>
                </a:solidFill>
              </a:rPr>
              <a:t>》</a:t>
            </a:r>
            <a:r>
              <a:rPr lang="zh-CN" altLang="en-US" dirty="0" smtClean="0">
                <a:solidFill>
                  <a:schemeClr val="bg1"/>
                </a:solidFill>
              </a:rPr>
              <a:t>（以下简称</a:t>
            </a:r>
            <a:r>
              <a:rPr lang="en-US" altLang="zh-CN" dirty="0" smtClean="0">
                <a:solidFill>
                  <a:schemeClr val="bg1"/>
                </a:solidFill>
              </a:rPr>
              <a:t>《</a:t>
            </a:r>
            <a:r>
              <a:rPr lang="zh-CN" altLang="en-US" dirty="0" smtClean="0">
                <a:solidFill>
                  <a:schemeClr val="bg1"/>
                </a:solidFill>
              </a:rPr>
              <a:t>修正案</a:t>
            </a:r>
            <a:r>
              <a:rPr lang="en-US" altLang="zh-CN" dirty="0" smtClean="0">
                <a:solidFill>
                  <a:schemeClr val="bg1"/>
                </a:solidFill>
              </a:rPr>
              <a:t>》</a:t>
            </a:r>
            <a:r>
              <a:rPr lang="zh-CN" altLang="en-US" dirty="0" smtClean="0">
                <a:solidFill>
                  <a:schemeClr val="bg1"/>
                </a:solidFill>
              </a:rPr>
              <a:t>）已经国务院审核同意，并于</a:t>
            </a:r>
            <a:r>
              <a:rPr lang="en-US" altLang="zh-CN" dirty="0" smtClean="0">
                <a:solidFill>
                  <a:schemeClr val="bg1"/>
                </a:solidFill>
              </a:rPr>
              <a:t>2016</a:t>
            </a:r>
            <a:r>
              <a:rPr lang="zh-CN" altLang="en-US" dirty="0" smtClean="0">
                <a:solidFill>
                  <a:schemeClr val="bg1"/>
                </a:solidFill>
              </a:rPr>
              <a:t>年</a:t>
            </a:r>
            <a:r>
              <a:rPr lang="en-US" altLang="zh-CN" dirty="0" smtClean="0">
                <a:solidFill>
                  <a:schemeClr val="bg1"/>
                </a:solidFill>
              </a:rPr>
              <a:t>9</a:t>
            </a:r>
            <a:r>
              <a:rPr lang="zh-CN" altLang="en-US" dirty="0" smtClean="0">
                <a:solidFill>
                  <a:schemeClr val="bg1"/>
                </a:solidFill>
              </a:rPr>
              <a:t>月</a:t>
            </a:r>
            <a:r>
              <a:rPr lang="en-US" altLang="zh-CN" dirty="0" smtClean="0">
                <a:solidFill>
                  <a:schemeClr val="bg1"/>
                </a:solidFill>
              </a:rPr>
              <a:t>3</a:t>
            </a:r>
            <a:r>
              <a:rPr lang="zh-CN" altLang="en-US" dirty="0" smtClean="0">
                <a:solidFill>
                  <a:schemeClr val="bg1"/>
                </a:solidFill>
              </a:rPr>
              <a:t>日经第十二届全国人民代表大会常务委员会第二十二次会议决定批准。根据</a:t>
            </a:r>
            <a:r>
              <a:rPr lang="en-US" altLang="zh-CN" dirty="0" smtClean="0">
                <a:solidFill>
                  <a:schemeClr val="bg1"/>
                </a:solidFill>
              </a:rPr>
              <a:t>《</a:t>
            </a:r>
            <a:r>
              <a:rPr lang="zh-CN" altLang="en-US" dirty="0" smtClean="0">
                <a:solidFill>
                  <a:schemeClr val="bg1"/>
                </a:solidFill>
              </a:rPr>
              <a:t>修正案</a:t>
            </a:r>
            <a:r>
              <a:rPr lang="en-US" altLang="zh-CN" dirty="0" smtClean="0">
                <a:solidFill>
                  <a:schemeClr val="bg1"/>
                </a:solidFill>
              </a:rPr>
              <a:t>》</a:t>
            </a:r>
            <a:r>
              <a:rPr lang="zh-CN" altLang="en-US" dirty="0" smtClean="0">
                <a:solidFill>
                  <a:schemeClr val="bg1"/>
                </a:solidFill>
              </a:rPr>
              <a:t>的相关规定，自</a:t>
            </a:r>
            <a:r>
              <a:rPr lang="en-US" altLang="zh-CN" dirty="0" smtClean="0">
                <a:solidFill>
                  <a:schemeClr val="bg1"/>
                </a:solidFill>
              </a:rPr>
              <a:t>2016</a:t>
            </a:r>
            <a:r>
              <a:rPr lang="zh-CN" altLang="en-US" dirty="0" smtClean="0">
                <a:solidFill>
                  <a:schemeClr val="bg1"/>
                </a:solidFill>
              </a:rPr>
              <a:t>年</a:t>
            </a:r>
            <a:r>
              <a:rPr lang="en-US" altLang="zh-CN" dirty="0" smtClean="0">
                <a:solidFill>
                  <a:schemeClr val="bg1"/>
                </a:solidFill>
              </a:rPr>
              <a:t>9</a:t>
            </a:r>
            <a:r>
              <a:rPr lang="zh-CN" altLang="en-US" dirty="0" smtClean="0">
                <a:solidFill>
                  <a:schemeClr val="bg1"/>
                </a:solidFill>
              </a:rPr>
              <a:t>月</a:t>
            </a:r>
            <a:r>
              <a:rPr lang="en-US" altLang="zh-CN" dirty="0" smtClean="0">
                <a:solidFill>
                  <a:schemeClr val="bg1"/>
                </a:solidFill>
              </a:rPr>
              <a:t>15</a:t>
            </a:r>
            <a:r>
              <a:rPr lang="zh-CN" altLang="en-US" dirty="0" smtClean="0">
                <a:solidFill>
                  <a:schemeClr val="bg1"/>
                </a:solidFill>
              </a:rPr>
              <a:t>日起，对进口</a:t>
            </a:r>
            <a:r>
              <a:rPr lang="en-US" altLang="zh-CN" dirty="0" smtClean="0">
                <a:solidFill>
                  <a:schemeClr val="bg1"/>
                </a:solidFill>
              </a:rPr>
              <a:t>《</a:t>
            </a:r>
            <a:r>
              <a:rPr lang="zh-CN" altLang="en-US" dirty="0" smtClean="0">
                <a:solidFill>
                  <a:schemeClr val="bg1"/>
                </a:solidFill>
              </a:rPr>
              <a:t>修正案</a:t>
            </a:r>
            <a:r>
              <a:rPr lang="en-US" altLang="zh-CN" dirty="0" smtClean="0">
                <a:solidFill>
                  <a:schemeClr val="bg1"/>
                </a:solidFill>
              </a:rPr>
              <a:t>》</a:t>
            </a:r>
            <a:r>
              <a:rPr lang="zh-CN" altLang="en-US" dirty="0" smtClean="0">
                <a:solidFill>
                  <a:schemeClr val="bg1"/>
                </a:solidFill>
              </a:rPr>
              <a:t>附表所列信息技术产品最惠国税率实施首次降税（具体内容见财政部网站）。</a:t>
            </a:r>
          </a:p>
          <a:p>
            <a:r>
              <a:rPr lang="zh-CN" altLang="en-US" dirty="0" smtClean="0">
                <a:solidFill>
                  <a:schemeClr val="bg1"/>
                </a:solidFill>
              </a:rPr>
              <a:t>      为准确实施</a:t>
            </a:r>
            <a:r>
              <a:rPr lang="en-US" altLang="zh-CN" dirty="0" smtClean="0">
                <a:solidFill>
                  <a:schemeClr val="bg1"/>
                </a:solidFill>
              </a:rPr>
              <a:t>《</a:t>
            </a:r>
            <a:r>
              <a:rPr lang="zh-CN" altLang="en-US" dirty="0" smtClean="0">
                <a:solidFill>
                  <a:schemeClr val="bg1"/>
                </a:solidFill>
              </a:rPr>
              <a:t>修正案</a:t>
            </a:r>
            <a:r>
              <a:rPr lang="en-US" altLang="zh-CN" dirty="0" smtClean="0">
                <a:solidFill>
                  <a:schemeClr val="bg1"/>
                </a:solidFill>
              </a:rPr>
              <a:t>》</a:t>
            </a:r>
            <a:r>
              <a:rPr lang="zh-CN" altLang="en-US" dirty="0" smtClean="0">
                <a:solidFill>
                  <a:schemeClr val="bg1"/>
                </a:solidFill>
              </a:rPr>
              <a:t>，海关调整了部分非全税目信息技术产品海关商品编码（见附件</a:t>
            </a:r>
            <a:r>
              <a:rPr lang="en-US" altLang="zh-CN" dirty="0" smtClean="0">
                <a:solidFill>
                  <a:schemeClr val="bg1"/>
                </a:solidFill>
              </a:rPr>
              <a:t>1</a:t>
            </a:r>
            <a:r>
              <a:rPr lang="zh-CN" altLang="en-US" dirty="0" smtClean="0">
                <a:solidFill>
                  <a:schemeClr val="bg1"/>
                </a:solidFill>
              </a:rPr>
              <a:t>）和</a:t>
            </a:r>
            <a:r>
              <a:rPr lang="en-US" altLang="zh-CN" dirty="0" smtClean="0">
                <a:solidFill>
                  <a:schemeClr val="bg1"/>
                </a:solidFill>
              </a:rPr>
              <a:t>《</a:t>
            </a:r>
            <a:r>
              <a:rPr lang="zh-CN" altLang="en-US" dirty="0" smtClean="0">
                <a:solidFill>
                  <a:schemeClr val="bg1"/>
                </a:solidFill>
              </a:rPr>
              <a:t>规范申报目录</a:t>
            </a:r>
            <a:r>
              <a:rPr lang="en-US" altLang="zh-CN" dirty="0" smtClean="0">
                <a:solidFill>
                  <a:schemeClr val="bg1"/>
                </a:solidFill>
              </a:rPr>
              <a:t>》</a:t>
            </a:r>
            <a:r>
              <a:rPr lang="zh-CN" altLang="en-US" dirty="0" smtClean="0">
                <a:solidFill>
                  <a:schemeClr val="bg1"/>
                </a:solidFill>
              </a:rPr>
              <a:t>（见附件</a:t>
            </a:r>
            <a:r>
              <a:rPr lang="en-US" altLang="zh-CN" dirty="0" smtClean="0">
                <a:solidFill>
                  <a:schemeClr val="bg1"/>
                </a:solidFill>
              </a:rPr>
              <a:t>2</a:t>
            </a:r>
            <a:r>
              <a:rPr lang="zh-CN" altLang="en-US" dirty="0" smtClean="0">
                <a:solidFill>
                  <a:schemeClr val="bg1"/>
                </a:solidFill>
              </a:rPr>
              <a:t>）。进口货物的收货人进口</a:t>
            </a:r>
            <a:r>
              <a:rPr lang="en-US" altLang="zh-CN" dirty="0" smtClean="0">
                <a:solidFill>
                  <a:schemeClr val="bg1"/>
                </a:solidFill>
              </a:rPr>
              <a:t>《</a:t>
            </a:r>
            <a:r>
              <a:rPr lang="zh-CN" altLang="en-US" dirty="0" smtClean="0">
                <a:solidFill>
                  <a:schemeClr val="bg1"/>
                </a:solidFill>
              </a:rPr>
              <a:t>修正案</a:t>
            </a:r>
            <a:r>
              <a:rPr lang="en-US" altLang="zh-CN" dirty="0" smtClean="0">
                <a:solidFill>
                  <a:schemeClr val="bg1"/>
                </a:solidFill>
              </a:rPr>
              <a:t>》</a:t>
            </a:r>
            <a:r>
              <a:rPr lang="zh-CN" altLang="en-US" dirty="0" smtClean="0">
                <a:solidFill>
                  <a:schemeClr val="bg1"/>
                </a:solidFill>
              </a:rPr>
              <a:t>附表所列信息技术产品时，应当按照调整后的海关商品编码和</a:t>
            </a:r>
            <a:r>
              <a:rPr lang="en-US" altLang="zh-CN" dirty="0" smtClean="0">
                <a:solidFill>
                  <a:schemeClr val="bg1"/>
                </a:solidFill>
              </a:rPr>
              <a:t>《</a:t>
            </a:r>
            <a:r>
              <a:rPr lang="zh-CN" altLang="en-US" dirty="0" smtClean="0">
                <a:solidFill>
                  <a:schemeClr val="bg1"/>
                </a:solidFill>
              </a:rPr>
              <a:t>规范申报目录</a:t>
            </a:r>
            <a:r>
              <a:rPr lang="en-US" altLang="zh-CN" dirty="0" smtClean="0">
                <a:solidFill>
                  <a:schemeClr val="bg1"/>
                </a:solidFill>
              </a:rPr>
              <a:t>》</a:t>
            </a:r>
            <a:r>
              <a:rPr lang="zh-CN" altLang="en-US" dirty="0" smtClean="0">
                <a:solidFill>
                  <a:schemeClr val="bg1"/>
                </a:solidFill>
              </a:rPr>
              <a:t>要求，如实、准确申报。</a:t>
            </a:r>
          </a:p>
          <a:p>
            <a:r>
              <a:rPr lang="zh-CN" altLang="en-US" dirty="0" smtClean="0">
                <a:solidFill>
                  <a:schemeClr val="bg1"/>
                </a:solidFill>
              </a:rPr>
              <a:t>      为进一步简化通关流程，进口货物的收货人无需再提交</a:t>
            </a:r>
            <a:r>
              <a:rPr lang="en-US" altLang="zh-CN" dirty="0" smtClean="0">
                <a:solidFill>
                  <a:schemeClr val="bg1"/>
                </a:solidFill>
              </a:rPr>
              <a:t>《</a:t>
            </a:r>
            <a:r>
              <a:rPr lang="zh-CN" altLang="en-US" dirty="0" smtClean="0">
                <a:solidFill>
                  <a:schemeClr val="bg1"/>
                </a:solidFill>
              </a:rPr>
              <a:t>进口部分适用</a:t>
            </a:r>
            <a:r>
              <a:rPr lang="en-US" altLang="zh-CN" dirty="0" smtClean="0">
                <a:solidFill>
                  <a:schemeClr val="bg1"/>
                </a:solidFill>
              </a:rPr>
              <a:t>ITA</a:t>
            </a:r>
            <a:r>
              <a:rPr lang="zh-CN" altLang="en-US" dirty="0" smtClean="0">
                <a:solidFill>
                  <a:schemeClr val="bg1"/>
                </a:solidFill>
              </a:rPr>
              <a:t>税率的商品用途申报表</a:t>
            </a:r>
            <a:r>
              <a:rPr lang="en-US" altLang="zh-CN" dirty="0" smtClean="0">
                <a:solidFill>
                  <a:schemeClr val="bg1"/>
                </a:solidFill>
              </a:rPr>
              <a:t>》</a:t>
            </a:r>
            <a:r>
              <a:rPr lang="zh-CN" altLang="en-US" dirty="0" smtClean="0">
                <a:solidFill>
                  <a:schemeClr val="bg1"/>
                </a:solidFill>
              </a:rPr>
              <a:t>，海关不再出具</a:t>
            </a:r>
            <a:r>
              <a:rPr lang="en-US" altLang="zh-CN" dirty="0" smtClean="0">
                <a:solidFill>
                  <a:schemeClr val="bg1"/>
                </a:solidFill>
              </a:rPr>
              <a:t>《</a:t>
            </a:r>
            <a:r>
              <a:rPr lang="zh-CN" altLang="en-US" dirty="0" smtClean="0">
                <a:solidFill>
                  <a:schemeClr val="bg1"/>
                </a:solidFill>
              </a:rPr>
              <a:t>进口部分适用</a:t>
            </a:r>
            <a:r>
              <a:rPr lang="en-US" altLang="zh-CN" dirty="0" smtClean="0">
                <a:solidFill>
                  <a:schemeClr val="bg1"/>
                </a:solidFill>
              </a:rPr>
              <a:t>ITA</a:t>
            </a:r>
            <a:r>
              <a:rPr lang="zh-CN" altLang="en-US" dirty="0" smtClean="0">
                <a:solidFill>
                  <a:schemeClr val="bg1"/>
                </a:solidFill>
              </a:rPr>
              <a:t>税率的商品用途认定证明</a:t>
            </a:r>
            <a:r>
              <a:rPr lang="en-US" altLang="zh-CN" dirty="0" smtClean="0">
                <a:solidFill>
                  <a:schemeClr val="bg1"/>
                </a:solidFill>
              </a:rPr>
              <a:t>》</a:t>
            </a:r>
            <a:r>
              <a:rPr lang="zh-CN" altLang="en-US" dirty="0" smtClean="0">
                <a:solidFill>
                  <a:schemeClr val="bg1"/>
                </a:solidFill>
              </a:rPr>
              <a:t>。</a:t>
            </a:r>
            <a:endParaRPr lang="en-US" altLang="zh-CN" dirty="0" smtClean="0">
              <a:solidFill>
                <a:schemeClr val="bg1"/>
              </a:solidFill>
            </a:endParaRPr>
          </a:p>
          <a:p>
            <a:r>
              <a:rPr lang="zh-CN" altLang="en-US" dirty="0" smtClean="0">
                <a:solidFill>
                  <a:schemeClr val="bg1"/>
                </a:solidFill>
                <a:effectLst>
                  <a:outerShdw blurRad="38100" dist="38100" dir="2700000" algn="tl">
                    <a:srgbClr val="000000">
                      <a:alpha val="43137"/>
                    </a:srgbClr>
                  </a:outerShdw>
                </a:effectLst>
              </a:rPr>
              <a:t>      本公告自</a:t>
            </a:r>
            <a:r>
              <a:rPr lang="en-US" altLang="zh-CN" dirty="0" smtClean="0">
                <a:solidFill>
                  <a:schemeClr val="bg1"/>
                </a:solidFill>
                <a:effectLst>
                  <a:outerShdw blurRad="38100" dist="38100" dir="2700000" algn="tl">
                    <a:srgbClr val="000000">
                      <a:alpha val="43137"/>
                    </a:srgbClr>
                  </a:outerShdw>
                </a:effectLst>
              </a:rPr>
              <a:t>2016</a:t>
            </a:r>
            <a:r>
              <a:rPr lang="zh-CN" altLang="en-US" dirty="0" smtClean="0">
                <a:solidFill>
                  <a:schemeClr val="bg1"/>
                </a:solidFill>
                <a:effectLst>
                  <a:outerShdw blurRad="38100" dist="38100" dir="2700000" algn="tl">
                    <a:srgbClr val="000000">
                      <a:alpha val="43137"/>
                    </a:srgbClr>
                  </a:outerShdw>
                </a:effectLst>
              </a:rPr>
              <a:t>年</a:t>
            </a:r>
            <a:r>
              <a:rPr lang="en-US" altLang="zh-CN" dirty="0" smtClean="0">
                <a:solidFill>
                  <a:schemeClr val="bg1"/>
                </a:solidFill>
                <a:effectLst>
                  <a:outerShdw blurRad="38100" dist="38100" dir="2700000" algn="tl">
                    <a:srgbClr val="000000">
                      <a:alpha val="43137"/>
                    </a:srgbClr>
                  </a:outerShdw>
                </a:effectLst>
              </a:rPr>
              <a:t>9</a:t>
            </a:r>
            <a:r>
              <a:rPr lang="zh-CN" altLang="en-US" dirty="0" smtClean="0">
                <a:solidFill>
                  <a:schemeClr val="bg1"/>
                </a:solidFill>
                <a:effectLst>
                  <a:outerShdw blurRad="38100" dist="38100" dir="2700000" algn="tl">
                    <a:srgbClr val="000000">
                      <a:alpha val="43137"/>
                    </a:srgbClr>
                  </a:outerShdw>
                </a:effectLst>
              </a:rPr>
              <a:t>月</a:t>
            </a:r>
            <a:r>
              <a:rPr lang="en-US" altLang="zh-CN" dirty="0" smtClean="0">
                <a:solidFill>
                  <a:schemeClr val="bg1"/>
                </a:solidFill>
                <a:effectLst>
                  <a:outerShdw blurRad="38100" dist="38100" dir="2700000" algn="tl">
                    <a:srgbClr val="000000">
                      <a:alpha val="43137"/>
                    </a:srgbClr>
                  </a:outerShdw>
                </a:effectLst>
              </a:rPr>
              <a:t>15</a:t>
            </a:r>
            <a:r>
              <a:rPr lang="zh-CN" altLang="en-US" dirty="0" smtClean="0">
                <a:solidFill>
                  <a:schemeClr val="bg1"/>
                </a:solidFill>
                <a:effectLst>
                  <a:outerShdw blurRad="38100" dist="38100" dir="2700000" algn="tl">
                    <a:srgbClr val="000000">
                      <a:alpha val="43137"/>
                    </a:srgbClr>
                  </a:outerShdw>
                </a:effectLst>
              </a:rPr>
              <a:t>日起施行。</a:t>
            </a:r>
            <a:endParaRPr lang="en-US" altLang="zh-CN" dirty="0" smtClean="0">
              <a:solidFill>
                <a:schemeClr val="bg1"/>
              </a:solidFill>
              <a:effectLst>
                <a:outerShdw blurRad="38100" dist="38100" dir="2700000" algn="tl">
                  <a:srgbClr val="000000">
                    <a:alpha val="43137"/>
                  </a:srgbClr>
                </a:outerShdw>
              </a:effectLst>
            </a:endParaRPr>
          </a:p>
          <a:p>
            <a:endParaRPr lang="en-US" altLang="zh-CN" b="1" dirty="0" smtClean="0">
              <a:solidFill>
                <a:schemeClr val="bg1"/>
              </a:solidFill>
              <a:effectLst>
                <a:outerShdw blurRad="38100" dist="38100" dir="2700000" algn="tl">
                  <a:srgbClr val="000000">
                    <a:alpha val="43137"/>
                  </a:srgbClr>
                </a:outerShdw>
              </a:effectLst>
            </a:endParaRPr>
          </a:p>
          <a:p>
            <a:r>
              <a:rPr lang="zh-CN" altLang="en-US" sz="1400" b="1" dirty="0" smtClean="0">
                <a:solidFill>
                  <a:schemeClr val="accent5"/>
                </a:solidFill>
                <a:hlinkClick r:id="rId3" action="ppaction://hlinkfile"/>
              </a:rPr>
              <a:t>附件：</a:t>
            </a:r>
            <a:r>
              <a:rPr lang="en-US" altLang="zh-CN" sz="1400" b="1" dirty="0" smtClean="0">
                <a:solidFill>
                  <a:schemeClr val="bg1"/>
                </a:solidFill>
                <a:hlinkClick r:id="rId3" action="ppaction://hlinkfile"/>
              </a:rPr>
              <a:t>1</a:t>
            </a:r>
            <a:r>
              <a:rPr lang="zh-CN" altLang="en-US" sz="1400" b="1" dirty="0" smtClean="0">
                <a:solidFill>
                  <a:schemeClr val="bg1"/>
                </a:solidFill>
                <a:hlinkClick r:id="rId3" action="ppaction://hlinkfile"/>
              </a:rPr>
              <a:t>．部分非全税目信息技术产品海关商品编码调整对照表</a:t>
            </a:r>
            <a:endParaRPr lang="zh-CN" altLang="en-US" sz="1400" b="1" dirty="0" smtClean="0">
              <a:solidFill>
                <a:schemeClr val="bg1"/>
              </a:solidFill>
            </a:endParaRPr>
          </a:p>
          <a:p>
            <a:r>
              <a:rPr lang="zh-CN" altLang="en-US" sz="1400" b="1" dirty="0" smtClean="0">
                <a:solidFill>
                  <a:schemeClr val="bg1"/>
                </a:solidFill>
              </a:rPr>
              <a:t>             </a:t>
            </a:r>
            <a:r>
              <a:rPr lang="zh-CN" altLang="en-US" sz="1400" b="1" dirty="0" smtClean="0">
                <a:solidFill>
                  <a:schemeClr val="bg1"/>
                </a:solidFill>
                <a:hlinkClick r:id="rId4" action="ppaction://hlinkfile"/>
              </a:rPr>
              <a:t> </a:t>
            </a:r>
            <a:r>
              <a:rPr lang="en-US" altLang="zh-CN" sz="1400" b="1" dirty="0" smtClean="0">
                <a:solidFill>
                  <a:schemeClr val="bg1"/>
                </a:solidFill>
                <a:hlinkClick r:id="rId4" action="ppaction://hlinkfile"/>
              </a:rPr>
              <a:t>2</a:t>
            </a:r>
            <a:r>
              <a:rPr lang="zh-CN" altLang="en-US" sz="1400" b="1" dirty="0" smtClean="0">
                <a:solidFill>
                  <a:schemeClr val="bg1"/>
                </a:solidFill>
                <a:hlinkClick r:id="rId4" action="ppaction://hlinkfile"/>
              </a:rPr>
              <a:t>．部分非全税目信息技术产品</a:t>
            </a:r>
            <a:r>
              <a:rPr lang="en-US" altLang="zh-CN" sz="1400" b="1" dirty="0" smtClean="0">
                <a:solidFill>
                  <a:schemeClr val="bg1"/>
                </a:solidFill>
                <a:hlinkClick r:id="rId4" action="ppaction://hlinkfile"/>
              </a:rPr>
              <a:t>《</a:t>
            </a:r>
            <a:r>
              <a:rPr lang="zh-CN" altLang="en-US" sz="1400" b="1" dirty="0" smtClean="0">
                <a:solidFill>
                  <a:schemeClr val="bg1"/>
                </a:solidFill>
                <a:hlinkClick r:id="rId4" action="ppaction://hlinkfile"/>
              </a:rPr>
              <a:t>规范申报目录</a:t>
            </a:r>
            <a:r>
              <a:rPr lang="en-US" altLang="zh-CN" sz="1400" b="1" dirty="0" smtClean="0">
                <a:solidFill>
                  <a:schemeClr val="bg1"/>
                </a:solidFill>
                <a:hlinkClick r:id="rId4" action="ppaction://hlinkfile"/>
              </a:rPr>
              <a:t>》</a:t>
            </a:r>
            <a:r>
              <a:rPr lang="zh-CN" altLang="en-US" sz="1400" b="1" dirty="0" smtClean="0">
                <a:solidFill>
                  <a:schemeClr val="bg1"/>
                </a:solidFill>
                <a:hlinkClick r:id="rId4" action="ppaction://hlinkfile"/>
              </a:rPr>
              <a:t>调整表</a:t>
            </a:r>
            <a:endParaRPr lang="zh-CN" altLang="en-US" sz="1400" b="1" dirty="0">
              <a:solidFill>
                <a:schemeClr val="bg1"/>
              </a:solidFill>
            </a:endParaRPr>
          </a:p>
        </p:txBody>
      </p:sp>
      <p:sp>
        <p:nvSpPr>
          <p:cNvPr id="104" name="Freeform 3624"/>
          <p:cNvSpPr>
            <a:spLocks/>
          </p:cNvSpPr>
          <p:nvPr/>
        </p:nvSpPr>
        <p:spPr bwMode="auto">
          <a:xfrm>
            <a:off x="1847601" y="1087668"/>
            <a:ext cx="276727" cy="120624"/>
          </a:xfrm>
          <a:custGeom>
            <a:avLst/>
            <a:gdLst>
              <a:gd name="T0" fmla="*/ 46 w 53"/>
              <a:gd name="T1" fmla="*/ 23 h 24"/>
              <a:gd name="T2" fmla="*/ 53 w 53"/>
              <a:gd name="T3" fmla="*/ 0 h 24"/>
              <a:gd name="T4" fmla="*/ 16 w 53"/>
              <a:gd name="T5" fmla="*/ 0 h 24"/>
              <a:gd name="T6" fmla="*/ 22 w 53"/>
              <a:gd name="T7" fmla="*/ 22 h 24"/>
              <a:gd name="T8" fmla="*/ 0 w 53"/>
              <a:gd name="T9" fmla="*/ 12 h 24"/>
              <a:gd name="T10" fmla="*/ 1 w 53"/>
              <a:gd name="T11" fmla="*/ 14 h 24"/>
              <a:gd name="T12" fmla="*/ 20 w 53"/>
              <a:gd name="T13" fmla="*/ 24 h 24"/>
              <a:gd name="T14" fmla="*/ 22 w 53"/>
              <a:gd name="T15" fmla="*/ 23 h 24"/>
              <a:gd name="T16" fmla="*/ 46 w 53"/>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4">
                <a:moveTo>
                  <a:pt x="46" y="23"/>
                </a:moveTo>
                <a:cubicBezTo>
                  <a:pt x="53" y="0"/>
                  <a:pt x="53" y="0"/>
                  <a:pt x="53" y="0"/>
                </a:cubicBezTo>
                <a:cubicBezTo>
                  <a:pt x="16" y="0"/>
                  <a:pt x="16" y="0"/>
                  <a:pt x="16" y="0"/>
                </a:cubicBezTo>
                <a:cubicBezTo>
                  <a:pt x="22" y="22"/>
                  <a:pt x="22" y="22"/>
                  <a:pt x="22" y="22"/>
                </a:cubicBezTo>
                <a:cubicBezTo>
                  <a:pt x="18" y="18"/>
                  <a:pt x="9" y="9"/>
                  <a:pt x="0" y="12"/>
                </a:cubicBezTo>
                <a:cubicBezTo>
                  <a:pt x="1" y="14"/>
                  <a:pt x="1" y="14"/>
                  <a:pt x="1" y="14"/>
                </a:cubicBezTo>
                <a:cubicBezTo>
                  <a:pt x="8" y="12"/>
                  <a:pt x="17" y="21"/>
                  <a:pt x="20" y="24"/>
                </a:cubicBezTo>
                <a:cubicBezTo>
                  <a:pt x="22" y="23"/>
                  <a:pt x="22" y="23"/>
                  <a:pt x="22" y="23"/>
                </a:cubicBezTo>
                <a:cubicBezTo>
                  <a:pt x="46" y="23"/>
                  <a:pt x="46" y="23"/>
                  <a:pt x="46" y="23"/>
                </a:cubicBezTo>
              </a:path>
            </a:pathLst>
          </a:custGeom>
          <a:solidFill>
            <a:srgbClr val="D8D5C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625"/>
          <p:cNvSpPr>
            <a:spLocks/>
          </p:cNvSpPr>
          <p:nvPr/>
        </p:nvSpPr>
        <p:spPr bwMode="auto">
          <a:xfrm>
            <a:off x="1783741" y="1208293"/>
            <a:ext cx="482498" cy="560549"/>
          </a:xfrm>
          <a:custGeom>
            <a:avLst/>
            <a:gdLst>
              <a:gd name="T0" fmla="*/ 62 w 95"/>
              <a:gd name="T1" fmla="*/ 2 h 109"/>
              <a:gd name="T2" fmla="*/ 62 w 95"/>
              <a:gd name="T3" fmla="*/ 2 h 109"/>
              <a:gd name="T4" fmla="*/ 32 w 95"/>
              <a:gd name="T5" fmla="*/ 2 h 109"/>
              <a:gd name="T6" fmla="*/ 33 w 95"/>
              <a:gd name="T7" fmla="*/ 0 h 109"/>
              <a:gd name="T8" fmla="*/ 17 w 95"/>
              <a:gd name="T9" fmla="*/ 0 h 109"/>
              <a:gd name="T10" fmla="*/ 15 w 95"/>
              <a:gd name="T11" fmla="*/ 2 h 109"/>
              <a:gd name="T12" fmla="*/ 24 w 95"/>
              <a:gd name="T13" fmla="*/ 5 h 109"/>
              <a:gd name="T14" fmla="*/ 29 w 95"/>
              <a:gd name="T15" fmla="*/ 4 h 109"/>
              <a:gd name="T16" fmla="*/ 0 w 95"/>
              <a:gd name="T17" fmla="*/ 62 h 109"/>
              <a:gd name="T18" fmla="*/ 48 w 95"/>
              <a:gd name="T19" fmla="*/ 109 h 109"/>
              <a:gd name="T20" fmla="*/ 95 w 95"/>
              <a:gd name="T21" fmla="*/ 62 h 109"/>
              <a:gd name="T22" fmla="*/ 62 w 95"/>
              <a:gd name="T23" fmla="*/ 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09">
                <a:moveTo>
                  <a:pt x="62" y="2"/>
                </a:moveTo>
                <a:cubicBezTo>
                  <a:pt x="62" y="2"/>
                  <a:pt x="62" y="2"/>
                  <a:pt x="62" y="2"/>
                </a:cubicBezTo>
                <a:cubicBezTo>
                  <a:pt x="32" y="2"/>
                  <a:pt x="32" y="2"/>
                  <a:pt x="32" y="2"/>
                </a:cubicBezTo>
                <a:cubicBezTo>
                  <a:pt x="33" y="0"/>
                  <a:pt x="33" y="0"/>
                  <a:pt x="33" y="0"/>
                </a:cubicBezTo>
                <a:cubicBezTo>
                  <a:pt x="28" y="2"/>
                  <a:pt x="21" y="4"/>
                  <a:pt x="17" y="0"/>
                </a:cubicBezTo>
                <a:cubicBezTo>
                  <a:pt x="15" y="2"/>
                  <a:pt x="15" y="2"/>
                  <a:pt x="15" y="2"/>
                </a:cubicBezTo>
                <a:cubicBezTo>
                  <a:pt x="18" y="4"/>
                  <a:pt x="21" y="5"/>
                  <a:pt x="24" y="5"/>
                </a:cubicBezTo>
                <a:cubicBezTo>
                  <a:pt x="26" y="5"/>
                  <a:pt x="28" y="5"/>
                  <a:pt x="29" y="4"/>
                </a:cubicBezTo>
                <a:cubicBezTo>
                  <a:pt x="12" y="16"/>
                  <a:pt x="0" y="42"/>
                  <a:pt x="0" y="62"/>
                </a:cubicBezTo>
                <a:cubicBezTo>
                  <a:pt x="0" y="88"/>
                  <a:pt x="21" y="109"/>
                  <a:pt x="48" y="109"/>
                </a:cubicBezTo>
                <a:cubicBezTo>
                  <a:pt x="74" y="109"/>
                  <a:pt x="95" y="88"/>
                  <a:pt x="95" y="62"/>
                </a:cubicBezTo>
                <a:cubicBezTo>
                  <a:pt x="95" y="41"/>
                  <a:pt x="81" y="12"/>
                  <a:pt x="62" y="2"/>
                </a:cubicBezTo>
              </a:path>
            </a:pathLst>
          </a:custGeom>
          <a:solidFill>
            <a:srgbClr val="D8D5C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6" name="Picture 362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97267" y="1336010"/>
            <a:ext cx="212867" cy="7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362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61792" y="1414062"/>
            <a:ext cx="212867" cy="2270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8" name="Freeform 3628"/>
          <p:cNvSpPr>
            <a:spLocks/>
          </p:cNvSpPr>
          <p:nvPr/>
        </p:nvSpPr>
        <p:spPr bwMode="auto">
          <a:xfrm>
            <a:off x="1890174" y="1257959"/>
            <a:ext cx="383156" cy="517976"/>
          </a:xfrm>
          <a:custGeom>
            <a:avLst/>
            <a:gdLst>
              <a:gd name="T0" fmla="*/ 51 w 75"/>
              <a:gd name="T1" fmla="*/ 0 h 101"/>
              <a:gd name="T2" fmla="*/ 51 w 75"/>
              <a:gd name="T3" fmla="*/ 0 h 101"/>
              <a:gd name="T4" fmla="*/ 74 w 75"/>
              <a:gd name="T5" fmla="*/ 53 h 101"/>
              <a:gd name="T6" fmla="*/ 27 w 75"/>
              <a:gd name="T7" fmla="*/ 100 h 101"/>
              <a:gd name="T8" fmla="*/ 0 w 75"/>
              <a:gd name="T9" fmla="*/ 92 h 101"/>
              <a:gd name="T10" fmla="*/ 27 w 75"/>
              <a:gd name="T11" fmla="*/ 101 h 101"/>
              <a:gd name="T12" fmla="*/ 75 w 75"/>
              <a:gd name="T13" fmla="*/ 53 h 101"/>
              <a:gd name="T14" fmla="*/ 51 w 75"/>
              <a:gd name="T15" fmla="*/ 0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01">
                <a:moveTo>
                  <a:pt x="51" y="0"/>
                </a:moveTo>
                <a:cubicBezTo>
                  <a:pt x="51" y="0"/>
                  <a:pt x="51" y="0"/>
                  <a:pt x="51" y="0"/>
                </a:cubicBezTo>
                <a:cubicBezTo>
                  <a:pt x="65" y="13"/>
                  <a:pt x="74" y="35"/>
                  <a:pt x="74" y="53"/>
                </a:cubicBezTo>
                <a:cubicBezTo>
                  <a:pt x="74" y="79"/>
                  <a:pt x="53" y="100"/>
                  <a:pt x="27" y="100"/>
                </a:cubicBezTo>
                <a:cubicBezTo>
                  <a:pt x="17" y="100"/>
                  <a:pt x="8" y="97"/>
                  <a:pt x="0" y="92"/>
                </a:cubicBezTo>
                <a:cubicBezTo>
                  <a:pt x="8" y="97"/>
                  <a:pt x="17" y="101"/>
                  <a:pt x="27" y="101"/>
                </a:cubicBezTo>
                <a:cubicBezTo>
                  <a:pt x="53" y="101"/>
                  <a:pt x="75" y="79"/>
                  <a:pt x="75" y="53"/>
                </a:cubicBezTo>
                <a:cubicBezTo>
                  <a:pt x="75" y="36"/>
                  <a:pt x="65" y="13"/>
                  <a:pt x="51" y="0"/>
                </a:cubicBezTo>
              </a:path>
            </a:pathLst>
          </a:custGeom>
          <a:solidFill>
            <a:srgbClr val="3737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629"/>
          <p:cNvSpPr>
            <a:spLocks/>
          </p:cNvSpPr>
          <p:nvPr/>
        </p:nvSpPr>
        <p:spPr bwMode="auto">
          <a:xfrm>
            <a:off x="1883074" y="1257959"/>
            <a:ext cx="383156" cy="510878"/>
          </a:xfrm>
          <a:custGeom>
            <a:avLst/>
            <a:gdLst>
              <a:gd name="T0" fmla="*/ 53 w 76"/>
              <a:gd name="T1" fmla="*/ 0 h 100"/>
              <a:gd name="T2" fmla="*/ 42 w 76"/>
              <a:gd name="T3" fmla="*/ 20 h 100"/>
              <a:gd name="T4" fmla="*/ 51 w 76"/>
              <a:gd name="T5" fmla="*/ 20 h 100"/>
              <a:gd name="T6" fmla="*/ 51 w 76"/>
              <a:gd name="T7" fmla="*/ 27 h 100"/>
              <a:gd name="T8" fmla="*/ 38 w 76"/>
              <a:gd name="T9" fmla="*/ 27 h 100"/>
              <a:gd name="T10" fmla="*/ 33 w 76"/>
              <a:gd name="T11" fmla="*/ 36 h 100"/>
              <a:gd name="T12" fmla="*/ 56 w 76"/>
              <a:gd name="T13" fmla="*/ 36 h 100"/>
              <a:gd name="T14" fmla="*/ 56 w 76"/>
              <a:gd name="T15" fmla="*/ 44 h 100"/>
              <a:gd name="T16" fmla="*/ 40 w 76"/>
              <a:gd name="T17" fmla="*/ 44 h 100"/>
              <a:gd name="T18" fmla="*/ 40 w 76"/>
              <a:gd name="T19" fmla="*/ 63 h 100"/>
              <a:gd name="T20" fmla="*/ 40 w 76"/>
              <a:gd name="T21" fmla="*/ 64 h 100"/>
              <a:gd name="T22" fmla="*/ 40 w 76"/>
              <a:gd name="T23" fmla="*/ 64 h 100"/>
              <a:gd name="T24" fmla="*/ 41 w 76"/>
              <a:gd name="T25" fmla="*/ 64 h 100"/>
              <a:gd name="T26" fmla="*/ 41 w 76"/>
              <a:gd name="T27" fmla="*/ 64 h 100"/>
              <a:gd name="T28" fmla="*/ 41 w 76"/>
              <a:gd name="T29" fmla="*/ 64 h 100"/>
              <a:gd name="T30" fmla="*/ 49 w 76"/>
              <a:gd name="T31" fmla="*/ 64 h 100"/>
              <a:gd name="T32" fmla="*/ 50 w 76"/>
              <a:gd name="T33" fmla="*/ 55 h 100"/>
              <a:gd name="T34" fmla="*/ 50 w 76"/>
              <a:gd name="T35" fmla="*/ 52 h 100"/>
              <a:gd name="T36" fmla="*/ 53 w 76"/>
              <a:gd name="T37" fmla="*/ 54 h 100"/>
              <a:gd name="T38" fmla="*/ 56 w 76"/>
              <a:gd name="T39" fmla="*/ 55 h 100"/>
              <a:gd name="T40" fmla="*/ 57 w 76"/>
              <a:gd name="T41" fmla="*/ 56 h 100"/>
              <a:gd name="T42" fmla="*/ 57 w 76"/>
              <a:gd name="T43" fmla="*/ 57 h 100"/>
              <a:gd name="T44" fmla="*/ 49 w 76"/>
              <a:gd name="T45" fmla="*/ 71 h 100"/>
              <a:gd name="T46" fmla="*/ 41 w 76"/>
              <a:gd name="T47" fmla="*/ 71 h 100"/>
              <a:gd name="T48" fmla="*/ 33 w 76"/>
              <a:gd name="T49" fmla="*/ 63 h 100"/>
              <a:gd name="T50" fmla="*/ 33 w 76"/>
              <a:gd name="T51" fmla="*/ 44 h 100"/>
              <a:gd name="T52" fmla="*/ 29 w 76"/>
              <a:gd name="T53" fmla="*/ 44 h 100"/>
              <a:gd name="T54" fmla="*/ 22 w 76"/>
              <a:gd name="T55" fmla="*/ 55 h 100"/>
              <a:gd name="T56" fmla="*/ 17 w 76"/>
              <a:gd name="T57" fmla="*/ 64 h 100"/>
              <a:gd name="T58" fmla="*/ 2 w 76"/>
              <a:gd name="T59" fmla="*/ 92 h 100"/>
              <a:gd name="T60" fmla="*/ 0 w 76"/>
              <a:gd name="T61" fmla="*/ 90 h 100"/>
              <a:gd name="T62" fmla="*/ 2 w 76"/>
              <a:gd name="T63" fmla="*/ 92 h 100"/>
              <a:gd name="T64" fmla="*/ 29 w 76"/>
              <a:gd name="T65" fmla="*/ 100 h 100"/>
              <a:gd name="T66" fmla="*/ 76 w 76"/>
              <a:gd name="T67" fmla="*/ 53 h 100"/>
              <a:gd name="T68" fmla="*/ 53 w 76"/>
              <a:gd name="T6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00">
                <a:moveTo>
                  <a:pt x="53" y="0"/>
                </a:moveTo>
                <a:cubicBezTo>
                  <a:pt x="42" y="20"/>
                  <a:pt x="42" y="20"/>
                  <a:pt x="42" y="20"/>
                </a:cubicBezTo>
                <a:cubicBezTo>
                  <a:pt x="51" y="20"/>
                  <a:pt x="51" y="20"/>
                  <a:pt x="51" y="20"/>
                </a:cubicBezTo>
                <a:cubicBezTo>
                  <a:pt x="51" y="27"/>
                  <a:pt x="51" y="27"/>
                  <a:pt x="51" y="27"/>
                </a:cubicBezTo>
                <a:cubicBezTo>
                  <a:pt x="38" y="27"/>
                  <a:pt x="38" y="27"/>
                  <a:pt x="38" y="27"/>
                </a:cubicBezTo>
                <a:cubicBezTo>
                  <a:pt x="33" y="36"/>
                  <a:pt x="33" y="36"/>
                  <a:pt x="33" y="36"/>
                </a:cubicBezTo>
                <a:cubicBezTo>
                  <a:pt x="56" y="36"/>
                  <a:pt x="56" y="36"/>
                  <a:pt x="56" y="36"/>
                </a:cubicBezTo>
                <a:cubicBezTo>
                  <a:pt x="56" y="44"/>
                  <a:pt x="56" y="44"/>
                  <a:pt x="56" y="44"/>
                </a:cubicBezTo>
                <a:cubicBezTo>
                  <a:pt x="40" y="44"/>
                  <a:pt x="40" y="44"/>
                  <a:pt x="40" y="44"/>
                </a:cubicBezTo>
                <a:cubicBezTo>
                  <a:pt x="40" y="63"/>
                  <a:pt x="40" y="63"/>
                  <a:pt x="40" y="63"/>
                </a:cubicBezTo>
                <a:cubicBezTo>
                  <a:pt x="40" y="64"/>
                  <a:pt x="40" y="64"/>
                  <a:pt x="40" y="64"/>
                </a:cubicBezTo>
                <a:cubicBezTo>
                  <a:pt x="40" y="64"/>
                  <a:pt x="40" y="64"/>
                  <a:pt x="40" y="64"/>
                </a:cubicBezTo>
                <a:cubicBezTo>
                  <a:pt x="40" y="64"/>
                  <a:pt x="41" y="64"/>
                  <a:pt x="41" y="64"/>
                </a:cubicBezTo>
                <a:cubicBezTo>
                  <a:pt x="41" y="64"/>
                  <a:pt x="41" y="64"/>
                  <a:pt x="41" y="64"/>
                </a:cubicBezTo>
                <a:cubicBezTo>
                  <a:pt x="41" y="64"/>
                  <a:pt x="41" y="64"/>
                  <a:pt x="41" y="64"/>
                </a:cubicBezTo>
                <a:cubicBezTo>
                  <a:pt x="49" y="64"/>
                  <a:pt x="49" y="64"/>
                  <a:pt x="49" y="64"/>
                </a:cubicBezTo>
                <a:cubicBezTo>
                  <a:pt x="50" y="63"/>
                  <a:pt x="50" y="58"/>
                  <a:pt x="50" y="55"/>
                </a:cubicBezTo>
                <a:cubicBezTo>
                  <a:pt x="50" y="52"/>
                  <a:pt x="50" y="52"/>
                  <a:pt x="50" y="52"/>
                </a:cubicBezTo>
                <a:cubicBezTo>
                  <a:pt x="53" y="54"/>
                  <a:pt x="53" y="54"/>
                  <a:pt x="53" y="54"/>
                </a:cubicBezTo>
                <a:cubicBezTo>
                  <a:pt x="54" y="54"/>
                  <a:pt x="55" y="55"/>
                  <a:pt x="56" y="55"/>
                </a:cubicBezTo>
                <a:cubicBezTo>
                  <a:pt x="57" y="56"/>
                  <a:pt x="57" y="56"/>
                  <a:pt x="57" y="56"/>
                </a:cubicBezTo>
                <a:cubicBezTo>
                  <a:pt x="57" y="57"/>
                  <a:pt x="57" y="57"/>
                  <a:pt x="57" y="57"/>
                </a:cubicBezTo>
                <a:cubicBezTo>
                  <a:pt x="57" y="66"/>
                  <a:pt x="56" y="71"/>
                  <a:pt x="49" y="71"/>
                </a:cubicBezTo>
                <a:cubicBezTo>
                  <a:pt x="41" y="71"/>
                  <a:pt x="41" y="71"/>
                  <a:pt x="41" y="71"/>
                </a:cubicBezTo>
                <a:cubicBezTo>
                  <a:pt x="35" y="71"/>
                  <a:pt x="33" y="69"/>
                  <a:pt x="33" y="63"/>
                </a:cubicBezTo>
                <a:cubicBezTo>
                  <a:pt x="33" y="44"/>
                  <a:pt x="33" y="44"/>
                  <a:pt x="33" y="44"/>
                </a:cubicBezTo>
                <a:cubicBezTo>
                  <a:pt x="29" y="44"/>
                  <a:pt x="29" y="44"/>
                  <a:pt x="29" y="44"/>
                </a:cubicBezTo>
                <a:cubicBezTo>
                  <a:pt x="22" y="55"/>
                  <a:pt x="22" y="55"/>
                  <a:pt x="22" y="55"/>
                </a:cubicBezTo>
                <a:cubicBezTo>
                  <a:pt x="21" y="58"/>
                  <a:pt x="20" y="61"/>
                  <a:pt x="17" y="64"/>
                </a:cubicBezTo>
                <a:cubicBezTo>
                  <a:pt x="2" y="92"/>
                  <a:pt x="2" y="92"/>
                  <a:pt x="2" y="92"/>
                </a:cubicBezTo>
                <a:cubicBezTo>
                  <a:pt x="0" y="90"/>
                  <a:pt x="0" y="90"/>
                  <a:pt x="0" y="90"/>
                </a:cubicBezTo>
                <a:cubicBezTo>
                  <a:pt x="1" y="91"/>
                  <a:pt x="1" y="92"/>
                  <a:pt x="2" y="92"/>
                </a:cubicBezTo>
                <a:cubicBezTo>
                  <a:pt x="10" y="97"/>
                  <a:pt x="19" y="100"/>
                  <a:pt x="29" y="100"/>
                </a:cubicBezTo>
                <a:cubicBezTo>
                  <a:pt x="55" y="100"/>
                  <a:pt x="76" y="79"/>
                  <a:pt x="76" y="53"/>
                </a:cubicBezTo>
                <a:cubicBezTo>
                  <a:pt x="76" y="35"/>
                  <a:pt x="67" y="13"/>
                  <a:pt x="53" y="0"/>
                </a:cubicBezTo>
              </a:path>
            </a:pathLst>
          </a:custGeom>
          <a:solidFill>
            <a:srgbClr val="C0BD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10" name="Picture 363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053370" y="1336010"/>
            <a:ext cx="106436" cy="78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1" name="Picture 3631"/>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946941" y="1428253"/>
            <a:ext cx="248347" cy="212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 name="Freeform 3632"/>
          <p:cNvSpPr>
            <a:spLocks/>
          </p:cNvSpPr>
          <p:nvPr/>
        </p:nvSpPr>
        <p:spPr bwMode="auto">
          <a:xfrm>
            <a:off x="1932750" y="1087668"/>
            <a:ext cx="120624" cy="120624"/>
          </a:xfrm>
          <a:custGeom>
            <a:avLst/>
            <a:gdLst>
              <a:gd name="T0" fmla="*/ 17 w 17"/>
              <a:gd name="T1" fmla="*/ 0 h 17"/>
              <a:gd name="T2" fmla="*/ 0 w 17"/>
              <a:gd name="T3" fmla="*/ 0 h 17"/>
              <a:gd name="T4" fmla="*/ 4 w 17"/>
              <a:gd name="T5" fmla="*/ 17 h 17"/>
              <a:gd name="T6" fmla="*/ 17 w 17"/>
              <a:gd name="T7" fmla="*/ 0 h 17"/>
            </a:gdLst>
            <a:ahLst/>
            <a:cxnLst>
              <a:cxn ang="0">
                <a:pos x="T0" y="T1"/>
              </a:cxn>
              <a:cxn ang="0">
                <a:pos x="T2" y="T3"/>
              </a:cxn>
              <a:cxn ang="0">
                <a:pos x="T4" y="T5"/>
              </a:cxn>
              <a:cxn ang="0">
                <a:pos x="T6" y="T7"/>
              </a:cxn>
            </a:cxnLst>
            <a:rect l="0" t="0" r="r" b="b"/>
            <a:pathLst>
              <a:path w="17" h="17">
                <a:moveTo>
                  <a:pt x="17" y="0"/>
                </a:moveTo>
                <a:lnTo>
                  <a:pt x="0" y="0"/>
                </a:lnTo>
                <a:lnTo>
                  <a:pt x="4" y="17"/>
                </a:lnTo>
                <a:lnTo>
                  <a:pt x="17" y="0"/>
                </a:lnTo>
                <a:close/>
              </a:path>
            </a:pathLst>
          </a:custGeom>
          <a:solidFill>
            <a:srgbClr val="C0BD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33"/>
          <p:cNvSpPr>
            <a:spLocks/>
          </p:cNvSpPr>
          <p:nvPr/>
        </p:nvSpPr>
        <p:spPr bwMode="auto">
          <a:xfrm>
            <a:off x="1932750" y="1087668"/>
            <a:ext cx="120624" cy="120624"/>
          </a:xfrm>
          <a:custGeom>
            <a:avLst/>
            <a:gdLst>
              <a:gd name="T0" fmla="*/ 17 w 17"/>
              <a:gd name="T1" fmla="*/ 0 h 17"/>
              <a:gd name="T2" fmla="*/ 0 w 17"/>
              <a:gd name="T3" fmla="*/ 0 h 17"/>
              <a:gd name="T4" fmla="*/ 4 w 17"/>
              <a:gd name="T5" fmla="*/ 17 h 17"/>
              <a:gd name="T6" fmla="*/ 17 w 17"/>
              <a:gd name="T7" fmla="*/ 0 h 17"/>
            </a:gdLst>
            <a:ahLst/>
            <a:cxnLst>
              <a:cxn ang="0">
                <a:pos x="T0" y="T1"/>
              </a:cxn>
              <a:cxn ang="0">
                <a:pos x="T2" y="T3"/>
              </a:cxn>
              <a:cxn ang="0">
                <a:pos x="T4" y="T5"/>
              </a:cxn>
              <a:cxn ang="0">
                <a:pos x="T6" y="T7"/>
              </a:cxn>
            </a:cxnLst>
            <a:rect l="0" t="0" r="r" b="b"/>
            <a:pathLst>
              <a:path w="17" h="17">
                <a:moveTo>
                  <a:pt x="17" y="0"/>
                </a:moveTo>
                <a:lnTo>
                  <a:pt x="0" y="0"/>
                </a:lnTo>
                <a:lnTo>
                  <a:pt x="4" y="17"/>
                </a:lnTo>
                <a:lnTo>
                  <a:pt x="1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
          <p:cNvGrpSpPr>
            <a:grpSpLocks/>
          </p:cNvGrpSpPr>
          <p:nvPr/>
        </p:nvGrpSpPr>
        <p:grpSpPr bwMode="auto">
          <a:xfrm flipH="1">
            <a:off x="9046026" y="1439749"/>
            <a:ext cx="1262742" cy="430790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971026"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2000" b="1" dirty="0" smtClean="0">
                  <a:solidFill>
                    <a:srgbClr val="E5B704"/>
                  </a:solidFill>
                  <a:latin typeface="微软雅黑" panose="020B0503020204020204" pitchFamily="34" charset="-122"/>
                  <a:ea typeface="微软雅黑" panose="020B0503020204020204" pitchFamily="34" charset="-122"/>
                </a:rPr>
                <a:t>    海关总署公告</a:t>
              </a:r>
              <a:r>
                <a:rPr lang="en-US" altLang="zh-CN" sz="2000" b="1" dirty="0" smtClean="0">
                  <a:solidFill>
                    <a:srgbClr val="E5B704"/>
                  </a:solidFill>
                  <a:latin typeface="微软雅黑" panose="020B0503020204020204" pitchFamily="34" charset="-122"/>
                  <a:ea typeface="微软雅黑" panose="020B0503020204020204" pitchFamily="34" charset="-122"/>
                </a:rPr>
                <a:t>2016</a:t>
              </a:r>
              <a:r>
                <a:rPr lang="zh-CN" altLang="en-US" sz="2000" b="1" dirty="0" smtClean="0">
                  <a:solidFill>
                    <a:srgbClr val="E5B704"/>
                  </a:solidFill>
                  <a:latin typeface="微软雅黑" panose="020B0503020204020204" pitchFamily="34" charset="-122"/>
                  <a:ea typeface="微软雅黑" panose="020B0503020204020204" pitchFamily="34" charset="-122"/>
                </a:rPr>
                <a:t>年第</a:t>
              </a:r>
              <a:r>
                <a:rPr lang="en-US" altLang="zh-CN" sz="2000" b="1" dirty="0" smtClean="0">
                  <a:solidFill>
                    <a:srgbClr val="E5B704"/>
                  </a:solidFill>
                  <a:latin typeface="微软雅黑" panose="020B0503020204020204" pitchFamily="34" charset="-122"/>
                  <a:ea typeface="微软雅黑" panose="020B0503020204020204" pitchFamily="34" charset="-122"/>
                </a:rPr>
                <a:t>55</a:t>
              </a:r>
              <a:r>
                <a:rPr lang="zh-CN" altLang="en-US" sz="2000" b="1" dirty="0" smtClean="0">
                  <a:solidFill>
                    <a:srgbClr val="E5B704"/>
                  </a:solidFill>
                  <a:latin typeface="微软雅黑" panose="020B0503020204020204" pitchFamily="34" charset="-122"/>
                  <a:ea typeface="微软雅黑" panose="020B0503020204020204" pitchFamily="34" charset="-122"/>
                </a:rPr>
                <a:t>号</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5636106" y="1227365"/>
            <a:ext cx="2974497" cy="2354491"/>
          </a:xfrm>
          <a:prstGeom prst="rect">
            <a:avLst/>
          </a:prstGeom>
        </p:spPr>
        <p:txBody>
          <a:bodyPr wrap="square">
            <a:spAutoFit/>
          </a:bodyPr>
          <a:lstStyle/>
          <a:p>
            <a:pPr>
              <a:lnSpc>
                <a:spcPct val="150000"/>
              </a:lnSpc>
            </a:pPr>
            <a:r>
              <a:rPr lang="zh-CN" altLang="en-US" sz="1400" dirty="0" smtClean="0">
                <a:solidFill>
                  <a:schemeClr val="accent4"/>
                </a:solidFill>
                <a:latin typeface="微软雅黑" panose="020B0503020204020204" pitchFamily="34" charset="-122"/>
                <a:ea typeface="微软雅黑" panose="020B0503020204020204" pitchFamily="34" charset="-122"/>
              </a:rPr>
              <a:t>经国务院批准，对化妆品消费税政策进行调整（具体内容见财政部网站）。现就进口环节执行事宜公告如下：</a:t>
            </a:r>
          </a:p>
          <a:p>
            <a:pPr>
              <a:lnSpc>
                <a:spcPct val="150000"/>
              </a:lnSpc>
            </a:pPr>
            <a:r>
              <a:rPr lang="zh-CN" altLang="en-US" sz="1400" dirty="0" smtClean="0">
                <a:solidFill>
                  <a:schemeClr val="accent4"/>
                </a:solidFill>
                <a:latin typeface="微软雅黑" panose="020B0503020204020204" pitchFamily="34" charset="-122"/>
                <a:ea typeface="微软雅黑" panose="020B0503020204020204" pitchFamily="34" charset="-122"/>
              </a:rPr>
              <a:t>　　一、进口货物收货人及其代理人申报时，应按以下规定填报报关单：</a:t>
            </a:r>
          </a:p>
        </p:txBody>
      </p:sp>
      <p:sp>
        <p:nvSpPr>
          <p:cNvPr id="17" name="矩形 16"/>
          <p:cNvSpPr/>
          <p:nvPr/>
        </p:nvSpPr>
        <p:spPr>
          <a:xfrm>
            <a:off x="1861457" y="3664274"/>
            <a:ext cx="6705599" cy="2677656"/>
          </a:xfrm>
          <a:prstGeom prst="rect">
            <a:avLst/>
          </a:prstGeom>
        </p:spPr>
        <p:txBody>
          <a:bodyPr wrap="square">
            <a:spAutoFit/>
          </a:bodyPr>
          <a:lstStyle/>
          <a:p>
            <a:pPr>
              <a:lnSpc>
                <a:spcPct val="150000"/>
              </a:lnSpc>
            </a:pPr>
            <a:r>
              <a:rPr lang="zh-CN" altLang="en-US" sz="1400" dirty="0" smtClean="0">
                <a:solidFill>
                  <a:schemeClr val="accent4"/>
                </a:solidFill>
                <a:latin typeface="微软雅黑" panose="020B0503020204020204" pitchFamily="34" charset="-122"/>
                <a:ea typeface="微软雅黑" panose="020B0503020204020204" pitchFamily="34" charset="-122"/>
              </a:rPr>
              <a:t>       （一）化妆品的第一法定计量单位为“千克”，第二法定计量单位为“件”。（商品编码详见附件） </a:t>
            </a:r>
          </a:p>
          <a:p>
            <a:pPr>
              <a:lnSpc>
                <a:spcPct val="150000"/>
              </a:lnSpc>
            </a:pPr>
            <a:r>
              <a:rPr lang="zh-CN" altLang="en-US" sz="1400" dirty="0" smtClean="0">
                <a:solidFill>
                  <a:schemeClr val="accent4"/>
                </a:solidFill>
                <a:latin typeface="微软雅黑" panose="020B0503020204020204" pitchFamily="34" charset="-122"/>
                <a:ea typeface="微软雅黑" panose="020B0503020204020204" pitchFamily="34" charset="-122"/>
              </a:rPr>
              <a:t>　　（二）包装标注含量以重量计的化妆品，按照净含量申报第一法定数量，即不包括内层包装物和外层包装物的重量；按照有独立包装的瓶（罐）数量申报第二法定数量。</a:t>
            </a:r>
          </a:p>
          <a:p>
            <a:pPr>
              <a:lnSpc>
                <a:spcPct val="150000"/>
              </a:lnSpc>
            </a:pPr>
            <a:r>
              <a:rPr lang="zh-CN" altLang="en-US" sz="1400" dirty="0" smtClean="0">
                <a:solidFill>
                  <a:schemeClr val="accent4"/>
                </a:solidFill>
                <a:latin typeface="微软雅黑" panose="020B0503020204020204" pitchFamily="34" charset="-122"/>
                <a:ea typeface="微软雅黑" panose="020B0503020204020204" pitchFamily="34" charset="-122"/>
              </a:rPr>
              <a:t>　　（三）包装标注含量以体积计的化妆品，按照净含量</a:t>
            </a:r>
            <a:r>
              <a:rPr lang="en-US" altLang="zh-CN" sz="1400" dirty="0" smtClean="0">
                <a:solidFill>
                  <a:schemeClr val="accent4"/>
                </a:solidFill>
                <a:latin typeface="微软雅黑" panose="020B0503020204020204" pitchFamily="34" charset="-122"/>
                <a:ea typeface="微软雅黑" panose="020B0503020204020204" pitchFamily="34" charset="-122"/>
              </a:rPr>
              <a:t>1</a:t>
            </a:r>
            <a:r>
              <a:rPr lang="zh-CN" altLang="en-US" sz="1400" dirty="0" smtClean="0">
                <a:solidFill>
                  <a:schemeClr val="accent4"/>
                </a:solidFill>
                <a:latin typeface="微软雅黑" panose="020B0503020204020204" pitchFamily="34" charset="-122"/>
                <a:ea typeface="微软雅黑" panose="020B0503020204020204" pitchFamily="34" charset="-122"/>
              </a:rPr>
              <a:t>升</a:t>
            </a:r>
            <a:r>
              <a:rPr lang="en-US" altLang="zh-CN" sz="1400" dirty="0" smtClean="0">
                <a:solidFill>
                  <a:schemeClr val="accent4"/>
                </a:solidFill>
                <a:latin typeface="微软雅黑" panose="020B0503020204020204" pitchFamily="34" charset="-122"/>
                <a:ea typeface="微软雅黑" panose="020B0503020204020204" pitchFamily="34" charset="-122"/>
              </a:rPr>
              <a:t>=1</a:t>
            </a:r>
            <a:r>
              <a:rPr lang="zh-CN" altLang="en-US" sz="1400" dirty="0" smtClean="0">
                <a:solidFill>
                  <a:schemeClr val="accent4"/>
                </a:solidFill>
                <a:latin typeface="微软雅黑" panose="020B0503020204020204" pitchFamily="34" charset="-122"/>
                <a:ea typeface="微软雅黑" panose="020B0503020204020204" pitchFamily="34" charset="-122"/>
              </a:rPr>
              <a:t>千克的换算关系申报第一法定数量，即不包括内层包装物和外层包装物的体积；按照有独立包装的瓶（罐）数量申报第二法定数量。</a:t>
            </a:r>
          </a:p>
        </p:txBody>
      </p:sp>
      <p:pic>
        <p:nvPicPr>
          <p:cNvPr id="14" name="图片 13"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074" name="Picture 2"/>
          <p:cNvPicPr>
            <a:picLocks noChangeAspect="1" noChangeArrowheads="1"/>
          </p:cNvPicPr>
          <p:nvPr/>
        </p:nvPicPr>
        <p:blipFill>
          <a:blip r:embed="rId3" cstate="print"/>
          <a:srcRect/>
          <a:stretch>
            <a:fillRect/>
          </a:stretch>
        </p:blipFill>
        <p:spPr bwMode="auto">
          <a:xfrm>
            <a:off x="1948542" y="1240970"/>
            <a:ext cx="3431721" cy="2264229"/>
          </a:xfrm>
          <a:prstGeom prst="rect">
            <a:avLst/>
          </a:prstGeom>
          <a:noFill/>
          <a:ln w="9525">
            <a:noFill/>
            <a:miter lim="800000"/>
            <a:headEnd/>
            <a:tailEnd/>
          </a:ln>
        </p:spPr>
      </p:pic>
      <p:sp>
        <p:nvSpPr>
          <p:cNvPr id="15" name="椭圆 1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TextBox 19"/>
          <p:cNvSpPr txBox="1"/>
          <p:nvPr/>
        </p:nvSpPr>
        <p:spPr>
          <a:xfrm>
            <a:off x="8638791" y="1045031"/>
            <a:ext cx="461665" cy="5475515"/>
          </a:xfrm>
          <a:prstGeom prst="rect">
            <a:avLst/>
          </a:prstGeom>
          <a:noFill/>
        </p:spPr>
        <p:txBody>
          <a:bodyPr vert="eaVert" wrap="square" rtlCol="0">
            <a:spAutoFit/>
          </a:bodyPr>
          <a:lstStyle/>
          <a:p>
            <a:r>
              <a:rPr lang="zh-CN" altLang="en-US" dirty="0" smtClean="0">
                <a:solidFill>
                  <a:schemeClr val="accent4"/>
                </a:solidFill>
              </a:rPr>
              <a:t>（关于进口化妆品消费税政策调整执行事宜的公告）</a:t>
            </a:r>
            <a:endParaRPr lang="zh-CN" altLang="en-US" dirty="0">
              <a:solidFill>
                <a:schemeClr val="accent4"/>
              </a:solidFill>
            </a:endParaRPr>
          </a:p>
        </p:txBody>
      </p:sp>
    </p:spTree>
    <p:extLst>
      <p:ext uri="{BB962C8B-B14F-4D97-AF65-F5344CB8AC3E}">
        <p14:creationId xmlns:p14="http://schemas.microsoft.com/office/powerpoint/2010/main" xmlns="" val="1727972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5099354" y="1796723"/>
            <a:ext cx="5546875" cy="1384995"/>
          </a:xfrm>
          <a:prstGeom prst="rect">
            <a:avLst/>
          </a:prstGeom>
          <a:noFill/>
        </p:spPr>
        <p:txBody>
          <a:bodyPr wrap="square" rtlCol="0">
            <a:spAutoFit/>
          </a:bodyPr>
          <a:lstStyle/>
          <a:p>
            <a:pPr>
              <a:lnSpc>
                <a:spcPct val="150000"/>
              </a:lnSpc>
            </a:pPr>
            <a:r>
              <a:rPr lang="en-US" altLang="zh-CN" sz="1400" dirty="0" smtClean="0">
                <a:solidFill>
                  <a:srgbClr val="E5B704"/>
                </a:solidFill>
                <a:latin typeface="微软雅黑" panose="020B0503020204020204" pitchFamily="34" charset="-122"/>
                <a:ea typeface="微软雅黑" panose="020B0503020204020204" pitchFamily="34" charset="-122"/>
              </a:rPr>
              <a:t>      《</a:t>
            </a:r>
            <a:r>
              <a:rPr lang="zh-CN" altLang="en-US" sz="1400" dirty="0" smtClean="0">
                <a:solidFill>
                  <a:srgbClr val="E5B704"/>
                </a:solidFill>
                <a:latin typeface="微软雅黑" panose="020B0503020204020204" pitchFamily="34" charset="-122"/>
                <a:ea typeface="微软雅黑" panose="020B0503020204020204" pitchFamily="34" charset="-122"/>
              </a:rPr>
              <a:t>商品名称及编码协调制度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（以下简称</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协调制度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）是我国制订及实施进出口税则、贸易管制、统计以及其他各项进出口管理措施的基础目录。为适应国际贸易的发展，世界海关组织发布</a:t>
            </a:r>
            <a:r>
              <a:rPr lang="en-US" altLang="zh-CN" sz="1400" dirty="0" smtClean="0">
                <a:solidFill>
                  <a:srgbClr val="E5B704"/>
                </a:solidFill>
                <a:latin typeface="微软雅黑" panose="020B0503020204020204" pitchFamily="34" charset="-122"/>
                <a:ea typeface="微软雅黑" panose="020B0503020204020204" pitchFamily="34" charset="-122"/>
              </a:rPr>
              <a:t>2017</a:t>
            </a:r>
            <a:r>
              <a:rPr lang="zh-CN" altLang="en-US" sz="1400" dirty="0" smtClean="0">
                <a:solidFill>
                  <a:srgbClr val="E5B704"/>
                </a:solidFill>
                <a:latin typeface="微软雅黑" panose="020B0503020204020204" pitchFamily="34" charset="-122"/>
                <a:ea typeface="微软雅黑" panose="020B0503020204020204" pitchFamily="34" charset="-122"/>
              </a:rPr>
              <a:t>年版</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协调制度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修订目录，将于</a:t>
            </a:r>
            <a:r>
              <a:rPr lang="en-US" altLang="zh-CN" sz="1400" dirty="0" smtClean="0">
                <a:solidFill>
                  <a:srgbClr val="E5B704"/>
                </a:solidFill>
                <a:latin typeface="微软雅黑" panose="020B0503020204020204" pitchFamily="34" charset="-122"/>
                <a:ea typeface="微软雅黑" panose="020B0503020204020204" pitchFamily="34" charset="-122"/>
              </a:rPr>
              <a:t>2017</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日生效。</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1208314" y="3777344"/>
            <a:ext cx="5442857" cy="2354491"/>
          </a:xfrm>
          <a:prstGeom prst="rect">
            <a:avLst/>
          </a:prstGeom>
          <a:noFill/>
        </p:spPr>
        <p:txBody>
          <a:bodyPr wrap="square" rtlCol="0">
            <a:spAutoFit/>
          </a:bodyPr>
          <a:lstStyle/>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      为履行</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协调制度公约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缔约方的义务，保证新版</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协调制度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在我国的有效实施，现发布</a:t>
            </a:r>
            <a:r>
              <a:rPr lang="en-US" altLang="zh-CN" sz="1400" dirty="0" smtClean="0">
                <a:solidFill>
                  <a:srgbClr val="E5B704"/>
                </a:solidFill>
                <a:latin typeface="微软雅黑" panose="020B0503020204020204" pitchFamily="34" charset="-122"/>
                <a:ea typeface="微软雅黑" panose="020B0503020204020204" pitchFamily="34" charset="-122"/>
              </a:rPr>
              <a:t>2017</a:t>
            </a:r>
            <a:r>
              <a:rPr lang="zh-CN" altLang="en-US" sz="1400" dirty="0" smtClean="0">
                <a:solidFill>
                  <a:srgbClr val="E5B704"/>
                </a:solidFill>
                <a:latin typeface="微软雅黑" panose="020B0503020204020204" pitchFamily="34" charset="-122"/>
                <a:ea typeface="微软雅黑" panose="020B0503020204020204" pitchFamily="34" charset="-122"/>
              </a:rPr>
              <a:t>年版</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协调制度</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修订目录中文稿（详见附件），供有关部门及单位使用。</a:t>
            </a: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本公告自</a:t>
            </a:r>
            <a:r>
              <a:rPr lang="en-US" altLang="zh-CN" sz="1400" dirty="0" smtClean="0">
                <a:solidFill>
                  <a:srgbClr val="E5B704"/>
                </a:solidFill>
                <a:latin typeface="微软雅黑" panose="020B0503020204020204" pitchFamily="34" charset="-122"/>
                <a:ea typeface="微软雅黑" panose="020B0503020204020204" pitchFamily="34" charset="-122"/>
              </a:rPr>
              <a:t>2017</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日起施行。</a:t>
            </a:r>
          </a:p>
          <a:p>
            <a:pPr algn="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rPr>
              <a:t>中华人民共和国海关总署</a:t>
            </a:r>
          </a:p>
          <a:p>
            <a:pPr algn="r">
              <a:lnSpc>
                <a:spcPct val="150000"/>
              </a:lnSpc>
            </a:pP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9</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日</a:t>
            </a: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附件：</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2017</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年版</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协调制度</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修订目录</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.doc</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4" name="矩形 33"/>
          <p:cNvSpPr/>
          <p:nvPr/>
        </p:nvSpPr>
        <p:spPr>
          <a:xfrm>
            <a:off x="5349725" y="909034"/>
            <a:ext cx="4859022" cy="677108"/>
          </a:xfrm>
          <a:prstGeom prst="rect">
            <a:avLst/>
          </a:prstGeom>
          <a:solidFill>
            <a:schemeClr val="bg1">
              <a:lumMod val="50000"/>
            </a:schemeClr>
          </a:solidFill>
        </p:spPr>
        <p:txBody>
          <a:bodyPr wrap="none">
            <a:spAutoFit/>
          </a:bodyPr>
          <a:lstStyle/>
          <a:p>
            <a:pPr algn="ctr"/>
            <a:r>
              <a:rPr lang="zh-CN" altLang="en-US" sz="2400" b="1" dirty="0" smtClean="0">
                <a:solidFill>
                  <a:schemeClr val="bg1"/>
                </a:solidFill>
              </a:rPr>
              <a:t>海关总署公告</a:t>
            </a:r>
            <a:r>
              <a:rPr lang="en-US" altLang="zh-CN" sz="2400" b="1" dirty="0" smtClean="0">
                <a:solidFill>
                  <a:schemeClr val="bg1"/>
                </a:solidFill>
              </a:rPr>
              <a:t>2016</a:t>
            </a:r>
            <a:r>
              <a:rPr lang="zh-CN" altLang="en-US" sz="2400" b="1" dirty="0" smtClean="0">
                <a:solidFill>
                  <a:schemeClr val="bg1"/>
                </a:solidFill>
              </a:rPr>
              <a:t>年第</a:t>
            </a:r>
            <a:r>
              <a:rPr lang="en-US" altLang="zh-CN" sz="2400" b="1" dirty="0" smtClean="0">
                <a:solidFill>
                  <a:schemeClr val="bg1"/>
                </a:solidFill>
              </a:rPr>
              <a:t>48</a:t>
            </a:r>
            <a:r>
              <a:rPr lang="zh-CN" altLang="en-US" sz="2400" b="1" dirty="0" smtClean="0">
                <a:solidFill>
                  <a:schemeClr val="bg1"/>
                </a:solidFill>
              </a:rPr>
              <a:t>号</a:t>
            </a:r>
          </a:p>
          <a:p>
            <a:pPr algn="ctr"/>
            <a:r>
              <a:rPr lang="zh-CN" altLang="en-US" sz="1400" b="1" dirty="0" smtClean="0">
                <a:solidFill>
                  <a:schemeClr val="bg1"/>
                </a:solidFill>
              </a:rPr>
              <a:t>（关于发布</a:t>
            </a:r>
            <a:r>
              <a:rPr lang="en-US" altLang="zh-CN" sz="1400" b="1" dirty="0" smtClean="0">
                <a:solidFill>
                  <a:schemeClr val="bg1"/>
                </a:solidFill>
              </a:rPr>
              <a:t>2017</a:t>
            </a:r>
            <a:r>
              <a:rPr lang="zh-CN" altLang="en-US" sz="1400" b="1" dirty="0" smtClean="0">
                <a:solidFill>
                  <a:schemeClr val="bg1"/>
                </a:solidFill>
              </a:rPr>
              <a:t>年版</a:t>
            </a:r>
            <a:r>
              <a:rPr lang="en-US" altLang="zh-CN" sz="1400" b="1" dirty="0" smtClean="0">
                <a:solidFill>
                  <a:schemeClr val="bg1"/>
                </a:solidFill>
              </a:rPr>
              <a:t>《</a:t>
            </a:r>
            <a:r>
              <a:rPr lang="zh-CN" altLang="en-US" sz="1400" b="1" dirty="0" smtClean="0">
                <a:solidFill>
                  <a:schemeClr val="bg1"/>
                </a:solidFill>
              </a:rPr>
              <a:t>协调制度</a:t>
            </a:r>
            <a:r>
              <a:rPr lang="en-US" altLang="zh-CN" sz="1400" b="1" dirty="0" smtClean="0">
                <a:solidFill>
                  <a:schemeClr val="bg1"/>
                </a:solidFill>
              </a:rPr>
              <a:t>》</a:t>
            </a:r>
            <a:r>
              <a:rPr lang="zh-CN" altLang="en-US" sz="1400" b="1" dirty="0" smtClean="0">
                <a:solidFill>
                  <a:schemeClr val="bg1"/>
                </a:solidFill>
              </a:rPr>
              <a:t>修订目录中文版的公告）</a:t>
            </a:r>
            <a:endParaRPr lang="zh-CN" altLang="en-US" sz="1400" b="1" dirty="0">
              <a:solidFill>
                <a:schemeClr val="bg1"/>
              </a:solidFill>
            </a:endParaRPr>
          </a:p>
        </p:txBody>
      </p:sp>
      <p:pic>
        <p:nvPicPr>
          <p:cNvPr id="8" name="图片 7"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9" name="矩形 8"/>
          <p:cNvSpPr/>
          <p:nvPr/>
        </p:nvSpPr>
        <p:spPr>
          <a:xfrm>
            <a:off x="1241308" y="931305"/>
            <a:ext cx="3535655" cy="26647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10" name="图片 9"/>
          <p:cNvPicPr>
            <a:picLocks noChangeAspect="1"/>
          </p:cNvPicPr>
          <p:nvPr/>
        </p:nvPicPr>
        <p:blipFill rotWithShape="1">
          <a:blip r:embed="rId4" cstate="print">
            <a:grayscl/>
            <a:extLst>
              <a:ext uri="{28A0092B-C50C-407E-A947-70E740481C1C}">
                <a14:useLocalDpi xmlns:a14="http://schemas.microsoft.com/office/drawing/2010/main" xmlns="" val="0"/>
              </a:ext>
            </a:extLst>
          </a:blip>
          <a:srcRect l="21907" t="8329" r="1914" b="6951"/>
          <a:stretch/>
        </p:blipFill>
        <p:spPr>
          <a:xfrm>
            <a:off x="1342805" y="1028824"/>
            <a:ext cx="3342230" cy="2456285"/>
          </a:xfrm>
          <a:prstGeom prst="rect">
            <a:avLst/>
          </a:prstGeom>
          <a:ln>
            <a:noFill/>
          </a:ln>
          <a:effectLst>
            <a:outerShdw blurRad="292100" dist="139700" dir="2700000" algn="tl" rotWithShape="0">
              <a:srgbClr val="333333">
                <a:alpha val="65000"/>
              </a:srgbClr>
            </a:outerShdw>
          </a:effectLst>
        </p:spPr>
      </p:pic>
      <p:sp>
        <p:nvSpPr>
          <p:cNvPr id="11" name="矩形 10"/>
          <p:cNvSpPr/>
          <p:nvPr/>
        </p:nvSpPr>
        <p:spPr>
          <a:xfrm>
            <a:off x="7054278" y="3576533"/>
            <a:ext cx="3535655" cy="26647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13" name="图片 12" descr="1036413987855.jpg"/>
          <p:cNvPicPr>
            <a:picLocks noChangeAspect="1"/>
          </p:cNvPicPr>
          <p:nvPr/>
        </p:nvPicPr>
        <p:blipFill>
          <a:blip r:embed="rId5" cstate="print"/>
          <a:stretch>
            <a:fillRect/>
          </a:stretch>
        </p:blipFill>
        <p:spPr>
          <a:xfrm>
            <a:off x="7173685" y="3700235"/>
            <a:ext cx="3320143" cy="2428422"/>
          </a:xfrm>
          <a:prstGeom prst="rect">
            <a:avLst/>
          </a:prstGeom>
        </p:spPr>
      </p:pic>
      <p:sp>
        <p:nvSpPr>
          <p:cNvPr id="17" name="椭圆 1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p14="http://schemas.microsoft.com/office/powerpoint/2010/main" xmlns="" val="92880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250"/>
                                        <p:tgtEl>
                                          <p:spTgt spid="9"/>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6" presetClass="entr" presetSubtype="21"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TextBox 3"/>
          <p:cNvSpPr txBox="1"/>
          <p:nvPr/>
        </p:nvSpPr>
        <p:spPr>
          <a:xfrm>
            <a:off x="2013857" y="1197428"/>
            <a:ext cx="7990114" cy="2523768"/>
          </a:xfrm>
          <a:prstGeom prst="rect">
            <a:avLst/>
          </a:prstGeom>
          <a:noFill/>
        </p:spPr>
        <p:txBody>
          <a:bodyPr wrap="square" rtlCol="0">
            <a:spAutoFit/>
          </a:bodyPr>
          <a:lstStyle/>
          <a:p>
            <a:r>
              <a:rPr lang="zh-CN" altLang="en-US" sz="1400" dirty="0" smtClean="0">
                <a:solidFill>
                  <a:schemeClr val="accent4"/>
                </a:solidFill>
              </a:rPr>
              <a:t>      （四）包装标注规格为“片”或“张”的化妆品，按照商品净重申报第一法定数量；按照“片”或“张”的数量申报第二法定数量。</a:t>
            </a:r>
          </a:p>
          <a:p>
            <a:r>
              <a:rPr lang="zh-CN" altLang="en-US" sz="1400" dirty="0" smtClean="0">
                <a:solidFill>
                  <a:schemeClr val="accent4"/>
                </a:solidFill>
              </a:rPr>
              <a:t>　　二、海关总署</a:t>
            </a:r>
            <a:r>
              <a:rPr lang="en-US" altLang="zh-CN" sz="1400" dirty="0" smtClean="0">
                <a:solidFill>
                  <a:schemeClr val="accent4"/>
                </a:solidFill>
              </a:rPr>
              <a:t>2016</a:t>
            </a:r>
            <a:r>
              <a:rPr lang="zh-CN" altLang="en-US" sz="1400" dirty="0" smtClean="0">
                <a:solidFill>
                  <a:schemeClr val="accent4"/>
                </a:solidFill>
              </a:rPr>
              <a:t>年第</a:t>
            </a:r>
            <a:r>
              <a:rPr lang="en-US" altLang="zh-CN" sz="1400" dirty="0" smtClean="0">
                <a:solidFill>
                  <a:schemeClr val="accent4"/>
                </a:solidFill>
              </a:rPr>
              <a:t>20</a:t>
            </a:r>
            <a:r>
              <a:rPr lang="zh-CN" altLang="en-US" sz="1400" dirty="0" smtClean="0">
                <a:solidFill>
                  <a:schemeClr val="accent4"/>
                </a:solidFill>
              </a:rPr>
              <a:t>号公告第三十六条第四项第二目内容同时废止。</a:t>
            </a:r>
          </a:p>
          <a:p>
            <a:r>
              <a:rPr lang="zh-CN" altLang="en-US" sz="1400" dirty="0" smtClean="0">
                <a:solidFill>
                  <a:schemeClr val="accent4"/>
                </a:solidFill>
              </a:rPr>
              <a:t>　　本公告自</a:t>
            </a: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10</a:t>
            </a:r>
            <a:r>
              <a:rPr lang="zh-CN" altLang="en-US" sz="1400" dirty="0" smtClean="0">
                <a:solidFill>
                  <a:schemeClr val="accent4"/>
                </a:solidFill>
              </a:rPr>
              <a:t>月</a:t>
            </a:r>
            <a:r>
              <a:rPr lang="en-US" altLang="zh-CN" sz="1400" dirty="0" smtClean="0">
                <a:solidFill>
                  <a:schemeClr val="accent4"/>
                </a:solidFill>
              </a:rPr>
              <a:t>1</a:t>
            </a:r>
            <a:r>
              <a:rPr lang="zh-CN" altLang="en-US" sz="1400" dirty="0" smtClean="0">
                <a:solidFill>
                  <a:schemeClr val="accent4"/>
                </a:solidFill>
              </a:rPr>
              <a:t>日起执行。</a:t>
            </a:r>
          </a:p>
          <a:p>
            <a:endParaRPr lang="zh-CN" altLang="en-US" sz="1400" dirty="0" smtClean="0">
              <a:solidFill>
                <a:schemeClr val="accent4"/>
              </a:solidFill>
            </a:endParaRPr>
          </a:p>
          <a:p>
            <a:r>
              <a:rPr lang="zh-CN" altLang="en-US" sz="1400" dirty="0" smtClean="0">
                <a:solidFill>
                  <a:schemeClr val="accent4"/>
                </a:solidFill>
                <a:hlinkClick r:id="rId3" action="ppaction://hlinkfile"/>
              </a:rPr>
              <a:t> 附件：调整的化妆品进口环节消费税税目税率表</a:t>
            </a:r>
            <a:r>
              <a:rPr lang="en-US" altLang="zh-CN" sz="1400" dirty="0" smtClean="0">
                <a:solidFill>
                  <a:schemeClr val="accent4"/>
                </a:solidFill>
                <a:hlinkClick r:id="rId3" action="ppaction://hlinkfile"/>
              </a:rPr>
              <a:t>.doc</a:t>
            </a:r>
            <a:endParaRPr lang="en-US" altLang="zh-CN" sz="1400" dirty="0" smtClean="0">
              <a:solidFill>
                <a:schemeClr val="accent4"/>
              </a:solidFill>
            </a:endParaRPr>
          </a:p>
          <a:p>
            <a:endParaRPr lang="en-US" altLang="zh-CN" sz="1400" dirty="0" smtClean="0">
              <a:solidFill>
                <a:schemeClr val="accent4"/>
              </a:solidFill>
            </a:endParaRPr>
          </a:p>
          <a:p>
            <a:r>
              <a:rPr lang="en-US" altLang="zh-CN" sz="1400" dirty="0" smtClean="0">
                <a:solidFill>
                  <a:schemeClr val="accent4"/>
                </a:solidFill>
              </a:rPr>
              <a:t>         </a:t>
            </a:r>
          </a:p>
          <a:p>
            <a:pPr algn="r"/>
            <a:r>
              <a:rPr lang="zh-CN" altLang="en-US" sz="1400" dirty="0" smtClean="0">
                <a:solidFill>
                  <a:schemeClr val="accent4"/>
                </a:solidFill>
              </a:rPr>
              <a:t>海关总署</a:t>
            </a:r>
          </a:p>
          <a:p>
            <a:pPr algn="r"/>
            <a:r>
              <a:rPr lang="en-US" altLang="zh-CN" sz="1400" dirty="0" smtClean="0">
                <a:solidFill>
                  <a:schemeClr val="accent4"/>
                </a:solidFill>
              </a:rPr>
              <a:t>2016</a:t>
            </a:r>
            <a:r>
              <a:rPr lang="zh-CN" altLang="en-US" sz="1400" dirty="0" smtClean="0">
                <a:solidFill>
                  <a:schemeClr val="accent4"/>
                </a:solidFill>
              </a:rPr>
              <a:t>年</a:t>
            </a:r>
            <a:r>
              <a:rPr lang="en-US" altLang="zh-CN" sz="1400" dirty="0" smtClean="0">
                <a:solidFill>
                  <a:schemeClr val="accent4"/>
                </a:solidFill>
              </a:rPr>
              <a:t>9</a:t>
            </a:r>
            <a:r>
              <a:rPr lang="zh-CN" altLang="en-US" sz="1400" dirty="0" smtClean="0">
                <a:solidFill>
                  <a:schemeClr val="accent4"/>
                </a:solidFill>
              </a:rPr>
              <a:t>月</a:t>
            </a:r>
            <a:r>
              <a:rPr lang="en-US" altLang="zh-CN" sz="1400" dirty="0" smtClean="0">
                <a:solidFill>
                  <a:schemeClr val="accent4"/>
                </a:solidFill>
              </a:rPr>
              <a:t>30</a:t>
            </a:r>
            <a:r>
              <a:rPr lang="zh-CN" altLang="en-US" sz="1400" dirty="0" smtClean="0">
                <a:solidFill>
                  <a:schemeClr val="accent4"/>
                </a:solidFill>
              </a:rPr>
              <a:t>日</a:t>
            </a:r>
          </a:p>
          <a:p>
            <a:endParaRPr lang="zh-CN" altLang="en-US" dirty="0"/>
          </a:p>
        </p:txBody>
      </p:sp>
      <p:pic>
        <p:nvPicPr>
          <p:cNvPr id="4099" name="Picture 3"/>
          <p:cNvPicPr>
            <a:picLocks noChangeAspect="1" noChangeArrowheads="1"/>
          </p:cNvPicPr>
          <p:nvPr/>
        </p:nvPicPr>
        <p:blipFill>
          <a:blip r:embed="rId4" cstate="print"/>
          <a:srcRect/>
          <a:stretch>
            <a:fillRect/>
          </a:stretch>
        </p:blipFill>
        <p:spPr bwMode="auto">
          <a:xfrm>
            <a:off x="2226134" y="3784828"/>
            <a:ext cx="1905000" cy="1714500"/>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4996548" y="3784828"/>
            <a:ext cx="1905000" cy="1714500"/>
          </a:xfrm>
          <a:prstGeom prst="rect">
            <a:avLst/>
          </a:prstGeom>
          <a:noFill/>
          <a:ln w="9525">
            <a:noFill/>
            <a:miter lim="800000"/>
            <a:headEnd/>
            <a:tailEnd/>
          </a:ln>
        </p:spPr>
      </p:pic>
      <p:pic>
        <p:nvPicPr>
          <p:cNvPr id="4101" name="Picture 5"/>
          <p:cNvPicPr>
            <a:picLocks noChangeAspect="1" noChangeArrowheads="1"/>
          </p:cNvPicPr>
          <p:nvPr/>
        </p:nvPicPr>
        <p:blipFill>
          <a:blip r:embed="rId6" cstate="print"/>
          <a:srcRect/>
          <a:stretch>
            <a:fillRect/>
          </a:stretch>
        </p:blipFill>
        <p:spPr bwMode="auto">
          <a:xfrm>
            <a:off x="7766962" y="3784828"/>
            <a:ext cx="1905000" cy="170497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归类</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Freeform 3690"/>
          <p:cNvSpPr>
            <a:spLocks/>
          </p:cNvSpPr>
          <p:nvPr/>
        </p:nvSpPr>
        <p:spPr bwMode="auto">
          <a:xfrm>
            <a:off x="2719931" y="1161529"/>
            <a:ext cx="483629" cy="490959"/>
          </a:xfrm>
          <a:custGeom>
            <a:avLst/>
            <a:gdLst>
              <a:gd name="T0" fmla="*/ 92 w 92"/>
              <a:gd name="T1" fmla="*/ 23 h 93"/>
              <a:gd name="T2" fmla="*/ 70 w 92"/>
              <a:gd name="T3" fmla="*/ 0 h 93"/>
              <a:gd name="T4" fmla="*/ 27 w 92"/>
              <a:gd name="T5" fmla="*/ 43 h 93"/>
              <a:gd name="T6" fmla="*/ 6 w 92"/>
              <a:gd name="T7" fmla="*/ 45 h 93"/>
              <a:gd name="T8" fmla="*/ 6 w 92"/>
              <a:gd name="T9" fmla="*/ 67 h 93"/>
              <a:gd name="T10" fmla="*/ 21 w 92"/>
              <a:gd name="T11" fmla="*/ 71 h 93"/>
              <a:gd name="T12" fmla="*/ 25 w 92"/>
              <a:gd name="T13" fmla="*/ 87 h 93"/>
              <a:gd name="T14" fmla="*/ 48 w 92"/>
              <a:gd name="T15" fmla="*/ 87 h 93"/>
              <a:gd name="T16" fmla="*/ 49 w 92"/>
              <a:gd name="T17" fmla="*/ 66 h 93"/>
              <a:gd name="T18" fmla="*/ 92 w 92"/>
              <a:gd name="T19"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3">
                <a:moveTo>
                  <a:pt x="92" y="23"/>
                </a:moveTo>
                <a:cubicBezTo>
                  <a:pt x="70" y="0"/>
                  <a:pt x="70" y="0"/>
                  <a:pt x="70" y="0"/>
                </a:cubicBezTo>
                <a:cubicBezTo>
                  <a:pt x="27" y="43"/>
                  <a:pt x="27" y="43"/>
                  <a:pt x="27" y="43"/>
                </a:cubicBezTo>
                <a:cubicBezTo>
                  <a:pt x="21" y="39"/>
                  <a:pt x="12" y="39"/>
                  <a:pt x="6" y="45"/>
                </a:cubicBezTo>
                <a:cubicBezTo>
                  <a:pt x="0" y="51"/>
                  <a:pt x="0" y="61"/>
                  <a:pt x="6" y="67"/>
                </a:cubicBezTo>
                <a:cubicBezTo>
                  <a:pt x="10" y="71"/>
                  <a:pt x="16" y="73"/>
                  <a:pt x="21" y="71"/>
                </a:cubicBezTo>
                <a:cubicBezTo>
                  <a:pt x="20" y="77"/>
                  <a:pt x="21" y="83"/>
                  <a:pt x="25" y="87"/>
                </a:cubicBezTo>
                <a:cubicBezTo>
                  <a:pt x="32" y="93"/>
                  <a:pt x="42" y="93"/>
                  <a:pt x="48" y="87"/>
                </a:cubicBezTo>
                <a:cubicBezTo>
                  <a:pt x="53" y="81"/>
                  <a:pt x="54" y="72"/>
                  <a:pt x="49" y="66"/>
                </a:cubicBezTo>
                <a:lnTo>
                  <a:pt x="92" y="23"/>
                </a:lnTo>
                <a:close/>
              </a:path>
            </a:pathLst>
          </a:custGeom>
          <a:solidFill>
            <a:srgbClr val="EAE8D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3691"/>
          <p:cNvSpPr>
            <a:spLocks/>
          </p:cNvSpPr>
          <p:nvPr/>
        </p:nvSpPr>
        <p:spPr bwMode="auto">
          <a:xfrm>
            <a:off x="2983726" y="868423"/>
            <a:ext cx="520267" cy="490959"/>
          </a:xfrm>
          <a:custGeom>
            <a:avLst/>
            <a:gdLst>
              <a:gd name="T0" fmla="*/ 81 w 99"/>
              <a:gd name="T1" fmla="*/ 68 h 94"/>
              <a:gd name="T2" fmla="*/ 32 w 99"/>
              <a:gd name="T3" fmla="*/ 89 h 94"/>
              <a:gd name="T4" fmla="*/ 24 w 99"/>
              <a:gd name="T5" fmla="*/ 74 h 94"/>
              <a:gd name="T6" fmla="*/ 6 w 99"/>
              <a:gd name="T7" fmla="*/ 72 h 94"/>
              <a:gd name="T8" fmla="*/ 31 w 99"/>
              <a:gd name="T9" fmla="*/ 18 h 94"/>
              <a:gd name="T10" fmla="*/ 85 w 99"/>
              <a:gd name="T11" fmla="*/ 13 h 94"/>
              <a:gd name="T12" fmla="*/ 81 w 99"/>
              <a:gd name="T13" fmla="*/ 68 h 94"/>
            </a:gdLst>
            <a:ahLst/>
            <a:cxnLst>
              <a:cxn ang="0">
                <a:pos x="T0" y="T1"/>
              </a:cxn>
              <a:cxn ang="0">
                <a:pos x="T2" y="T3"/>
              </a:cxn>
              <a:cxn ang="0">
                <a:pos x="T4" y="T5"/>
              </a:cxn>
              <a:cxn ang="0">
                <a:pos x="T6" y="T7"/>
              </a:cxn>
              <a:cxn ang="0">
                <a:pos x="T8" y="T9"/>
              </a:cxn>
              <a:cxn ang="0">
                <a:pos x="T10" y="T11"/>
              </a:cxn>
              <a:cxn ang="0">
                <a:pos x="T12" y="T13"/>
              </a:cxn>
            </a:cxnLst>
            <a:rect l="0" t="0" r="r" b="b"/>
            <a:pathLst>
              <a:path w="99" h="94">
                <a:moveTo>
                  <a:pt x="81" y="68"/>
                </a:moveTo>
                <a:cubicBezTo>
                  <a:pt x="67" y="81"/>
                  <a:pt x="48" y="94"/>
                  <a:pt x="32" y="89"/>
                </a:cubicBezTo>
                <a:cubicBezTo>
                  <a:pt x="29" y="88"/>
                  <a:pt x="29" y="81"/>
                  <a:pt x="24" y="74"/>
                </a:cubicBezTo>
                <a:cubicBezTo>
                  <a:pt x="19" y="68"/>
                  <a:pt x="7" y="75"/>
                  <a:pt x="6" y="72"/>
                </a:cubicBezTo>
                <a:cubicBezTo>
                  <a:pt x="0" y="56"/>
                  <a:pt x="17" y="32"/>
                  <a:pt x="31" y="18"/>
                </a:cubicBezTo>
                <a:cubicBezTo>
                  <a:pt x="47" y="2"/>
                  <a:pt x="72" y="0"/>
                  <a:pt x="85" y="13"/>
                </a:cubicBezTo>
                <a:cubicBezTo>
                  <a:pt x="99" y="27"/>
                  <a:pt x="97" y="51"/>
                  <a:pt x="81" y="68"/>
                </a:cubicBezTo>
                <a:close/>
              </a:path>
            </a:pathLst>
          </a:custGeom>
          <a:solidFill>
            <a:srgbClr val="CC73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3692"/>
          <p:cNvSpPr>
            <a:spLocks/>
          </p:cNvSpPr>
          <p:nvPr/>
        </p:nvSpPr>
        <p:spPr bwMode="auto">
          <a:xfrm>
            <a:off x="3144936" y="934373"/>
            <a:ext cx="359058" cy="425005"/>
          </a:xfrm>
          <a:custGeom>
            <a:avLst/>
            <a:gdLst>
              <a:gd name="T0" fmla="*/ 51 w 69"/>
              <a:gd name="T1" fmla="*/ 55 h 80"/>
              <a:gd name="T2" fmla="*/ 2 w 69"/>
              <a:gd name="T3" fmla="*/ 76 h 80"/>
              <a:gd name="T4" fmla="*/ 55 w 69"/>
              <a:gd name="T5" fmla="*/ 41 h 80"/>
              <a:gd name="T6" fmla="*/ 36 w 69"/>
              <a:gd name="T7" fmla="*/ 34 h 80"/>
              <a:gd name="T8" fmla="*/ 55 w 69"/>
              <a:gd name="T9" fmla="*/ 0 h 80"/>
              <a:gd name="T10" fmla="*/ 51 w 69"/>
              <a:gd name="T11" fmla="*/ 55 h 80"/>
            </a:gdLst>
            <a:ahLst/>
            <a:cxnLst>
              <a:cxn ang="0">
                <a:pos x="T0" y="T1"/>
              </a:cxn>
              <a:cxn ang="0">
                <a:pos x="T2" y="T3"/>
              </a:cxn>
              <a:cxn ang="0">
                <a:pos x="T4" y="T5"/>
              </a:cxn>
              <a:cxn ang="0">
                <a:pos x="T6" y="T7"/>
              </a:cxn>
              <a:cxn ang="0">
                <a:pos x="T8" y="T9"/>
              </a:cxn>
              <a:cxn ang="0">
                <a:pos x="T10" y="T11"/>
              </a:cxn>
            </a:cxnLst>
            <a:rect l="0" t="0" r="r" b="b"/>
            <a:pathLst>
              <a:path w="69" h="80">
                <a:moveTo>
                  <a:pt x="51" y="55"/>
                </a:moveTo>
                <a:cubicBezTo>
                  <a:pt x="37" y="68"/>
                  <a:pt x="19" y="80"/>
                  <a:pt x="2" y="76"/>
                </a:cubicBezTo>
                <a:cubicBezTo>
                  <a:pt x="0" y="75"/>
                  <a:pt x="53" y="57"/>
                  <a:pt x="55" y="41"/>
                </a:cubicBezTo>
                <a:cubicBezTo>
                  <a:pt x="57" y="25"/>
                  <a:pt x="36" y="34"/>
                  <a:pt x="36" y="34"/>
                </a:cubicBezTo>
                <a:cubicBezTo>
                  <a:pt x="36" y="34"/>
                  <a:pt x="57" y="12"/>
                  <a:pt x="55" y="0"/>
                </a:cubicBezTo>
                <a:cubicBezTo>
                  <a:pt x="69" y="14"/>
                  <a:pt x="67" y="38"/>
                  <a:pt x="51" y="55"/>
                </a:cubicBezTo>
                <a:close/>
              </a:path>
            </a:pathLst>
          </a:custGeom>
          <a:solidFill>
            <a:srgbClr val="905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3478938" y="1110739"/>
            <a:ext cx="5234125" cy="523220"/>
          </a:xfrm>
          <a:prstGeom prst="rect">
            <a:avLst/>
          </a:prstGeom>
        </p:spPr>
        <p:txBody>
          <a:bodyPr wrap="none">
            <a:spAutoFit/>
          </a:bodyPr>
          <a:lstStyle/>
          <a:p>
            <a:r>
              <a:rPr lang="zh-CN" altLang="en-US" sz="2800" b="1" dirty="0" smtClean="0">
                <a:solidFill>
                  <a:schemeClr val="accent4"/>
                </a:solidFill>
              </a:rPr>
              <a:t>爱宠大机密：汪星人用品的归类</a:t>
            </a:r>
            <a:endParaRPr lang="zh-CN" altLang="en-US" sz="2800" b="1" dirty="0">
              <a:solidFill>
                <a:schemeClr val="accent4"/>
              </a:solidFill>
            </a:endParaRPr>
          </a:p>
        </p:txBody>
      </p:sp>
      <p:sp>
        <p:nvSpPr>
          <p:cNvPr id="7" name="矩形 6"/>
          <p:cNvSpPr/>
          <p:nvPr/>
        </p:nvSpPr>
        <p:spPr>
          <a:xfrm>
            <a:off x="1785256" y="1939222"/>
            <a:ext cx="8207830" cy="738664"/>
          </a:xfrm>
          <a:prstGeom prst="rect">
            <a:avLst/>
          </a:prstGeom>
        </p:spPr>
        <p:txBody>
          <a:bodyPr wrap="square">
            <a:spAutoFit/>
          </a:bodyPr>
          <a:lstStyle/>
          <a:p>
            <a:r>
              <a:rPr lang="zh-CN" altLang="en-US" sz="1400" dirty="0" smtClean="0">
                <a:solidFill>
                  <a:schemeClr val="bg1"/>
                </a:solidFill>
              </a:rPr>
              <a:t>        萌萌哒汪星人越来越多地成为了许多家庭的新成员，各类新奇的宠物狗用品层出不穷，在以前的归类指引中，我们谈到了常见的狗衣服、狗帽子、狗绳等的归类问题。这一次，我们对别的常见宠物狗用品及一些冷门的宠物狗用品做一个梳理。</a:t>
            </a:r>
            <a:endParaRPr lang="zh-CN" altLang="en-US" sz="1400" dirty="0">
              <a:solidFill>
                <a:schemeClr val="bg1"/>
              </a:solidFill>
            </a:endParaRPr>
          </a:p>
        </p:txBody>
      </p:sp>
      <p:pic>
        <p:nvPicPr>
          <p:cNvPr id="8" name="图片 7" descr="1小狗png.png"/>
          <p:cNvPicPr>
            <a:picLocks noChangeAspect="1"/>
          </p:cNvPicPr>
          <p:nvPr/>
        </p:nvPicPr>
        <p:blipFill>
          <a:blip r:embed="rId3" cstate="print"/>
          <a:stretch>
            <a:fillRect/>
          </a:stretch>
        </p:blipFill>
        <p:spPr>
          <a:xfrm>
            <a:off x="8930312" y="348340"/>
            <a:ext cx="2543233" cy="2543233"/>
          </a:xfrm>
          <a:prstGeom prst="rect">
            <a:avLst/>
          </a:prstGeom>
        </p:spPr>
      </p:pic>
      <p:sp>
        <p:nvSpPr>
          <p:cNvPr id="9" name="矩形 8"/>
          <p:cNvSpPr/>
          <p:nvPr/>
        </p:nvSpPr>
        <p:spPr>
          <a:xfrm>
            <a:off x="1774373" y="2680465"/>
            <a:ext cx="8273141" cy="3600986"/>
          </a:xfrm>
          <a:prstGeom prst="rect">
            <a:avLst/>
          </a:prstGeom>
        </p:spPr>
        <p:txBody>
          <a:bodyPr wrap="square">
            <a:spAutoFit/>
          </a:bodyPr>
          <a:lstStyle/>
          <a:p>
            <a:r>
              <a:rPr lang="en-US" altLang="zh-CN" b="1" dirty="0" smtClean="0">
                <a:solidFill>
                  <a:schemeClr val="accent4"/>
                </a:solidFill>
              </a:rPr>
              <a:t>1.</a:t>
            </a:r>
            <a:r>
              <a:rPr lang="zh-CN" altLang="en-US" b="1" dirty="0" smtClean="0">
                <a:solidFill>
                  <a:schemeClr val="accent4"/>
                </a:solidFill>
              </a:rPr>
              <a:t>狗粮</a:t>
            </a:r>
          </a:p>
          <a:p>
            <a:r>
              <a:rPr lang="zh-CN" altLang="en-US" sz="1400" dirty="0" smtClean="0">
                <a:solidFill>
                  <a:schemeClr val="bg1"/>
                </a:solidFill>
              </a:rPr>
              <a:t>零售包装，用于宠物食用，营养全面，不需同时食用其他食物。</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23.09</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给动物提供各种合理均衡营养成分的日常配制饲料（完全饲料）。本类配制饲料的特点是饲料内含有以下三种类型营养物质的一种：</a:t>
            </a:r>
            <a:r>
              <a:rPr lang="en-US" altLang="zh-CN" sz="1400" dirty="0" smtClean="0">
                <a:solidFill>
                  <a:schemeClr val="bg1"/>
                </a:solidFill>
              </a:rPr>
              <a:t>1</a:t>
            </a:r>
            <a:r>
              <a:rPr lang="zh-CN" altLang="en-US" sz="1400" dirty="0" smtClean="0">
                <a:solidFill>
                  <a:schemeClr val="bg1"/>
                </a:solidFill>
              </a:rPr>
              <a:t>．“能量”型营养物质，由淀粉、糖、纤维素及脂肪之类的高碳水化合物质（高热量物质）组成，动物有机体将其消耗后能产生生命所必需的能量，并达到繁殖后代的目的。</a:t>
            </a:r>
            <a:r>
              <a:rPr lang="en-US" altLang="zh-CN" sz="1400" dirty="0" smtClean="0">
                <a:solidFill>
                  <a:schemeClr val="bg1"/>
                </a:solidFill>
              </a:rPr>
              <a:t>……2</a:t>
            </a:r>
            <a:r>
              <a:rPr lang="zh-CN" altLang="en-US" sz="1400" dirty="0" smtClean="0">
                <a:solidFill>
                  <a:schemeClr val="bg1"/>
                </a:solidFill>
              </a:rPr>
              <a:t>．“健体”型高蛋白营养物质或矿物质。这些营养物质与“能量”型物质不同，它并不是被动物有机体消耗掉，而是促进动物身体组织以及各种动物产品（乳、蛋等）的形成。它们主要含蛋白质或矿物质。</a:t>
            </a:r>
            <a:r>
              <a:rPr lang="en-US" altLang="zh-CN" sz="1400" dirty="0" smtClean="0">
                <a:solidFill>
                  <a:schemeClr val="bg1"/>
                </a:solidFill>
              </a:rPr>
              <a:t>……3</a:t>
            </a:r>
            <a:r>
              <a:rPr lang="zh-CN" altLang="en-US" sz="1400" dirty="0" smtClean="0">
                <a:solidFill>
                  <a:schemeClr val="bg1"/>
                </a:solidFill>
              </a:rPr>
              <a:t>．“功能”型营养物质。它能促进碳水化合物、蛋白质及矿物质的吸收，包括维生素、微量元素及抗菌素。这些物质的缺少或不足常会引起疾病。以上三种类型的营养物质能满足动物饲料的全部需要，其混合及比例则要视所饲养的动物而定。”并且</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中特别指出：“本品目还包括：一、配制的猫食、狗食等，用肉、杂碎及其他配料混合制成，用密封容器包装，每件大约一餐的量。二、狗或其他动物的饲料饼干，通常用细粉、淀粉或谷物产品和油渣或肉粉混合制成。三、甜味配制饲料，不论是否含可可，专门用于喂狗或其他动物。”</a:t>
            </a:r>
          </a:p>
          <a:p>
            <a:r>
              <a:rPr lang="zh-CN" altLang="en-US" sz="1400" dirty="0" smtClean="0">
                <a:solidFill>
                  <a:schemeClr val="bg1"/>
                </a:solidFill>
              </a:rPr>
              <a:t>因此，狗粮归入子目</a:t>
            </a:r>
            <a:r>
              <a:rPr lang="en-US" altLang="zh-CN" sz="1400" dirty="0" smtClean="0">
                <a:solidFill>
                  <a:schemeClr val="bg1"/>
                </a:solidFill>
              </a:rPr>
              <a:t>2309.10</a:t>
            </a:r>
            <a:r>
              <a:rPr lang="zh-CN" altLang="en-US" sz="1400" dirty="0" smtClean="0">
                <a:solidFill>
                  <a:schemeClr val="bg1"/>
                </a:solidFill>
              </a:rPr>
              <a:t>，再根据是否为罐头归入税则号列</a:t>
            </a:r>
            <a:r>
              <a:rPr lang="en-US" altLang="zh-CN" sz="1400" dirty="0" smtClean="0">
                <a:solidFill>
                  <a:schemeClr val="bg1"/>
                </a:solidFill>
              </a:rPr>
              <a:t>2309.1010</a:t>
            </a:r>
            <a:r>
              <a:rPr lang="zh-CN" altLang="en-US" sz="1400" dirty="0" smtClean="0">
                <a:solidFill>
                  <a:schemeClr val="bg1"/>
                </a:solidFill>
              </a:rPr>
              <a:t>及</a:t>
            </a:r>
            <a:r>
              <a:rPr lang="en-US" altLang="zh-CN" sz="1400" dirty="0" smtClean="0">
                <a:solidFill>
                  <a:schemeClr val="bg1"/>
                </a:solidFill>
              </a:rPr>
              <a:t>2309.1090</a:t>
            </a:r>
            <a:r>
              <a:rPr lang="zh-CN" altLang="en-US" sz="1400" dirty="0" smtClean="0">
                <a:solidFill>
                  <a:schemeClr val="bg1"/>
                </a:solidFill>
              </a:rPr>
              <a:t>。所举例子的狗粮归入税则号列</a:t>
            </a:r>
            <a:r>
              <a:rPr lang="en-US" altLang="zh-CN" sz="1400" dirty="0" smtClean="0">
                <a:solidFill>
                  <a:schemeClr val="bg1"/>
                </a:solidFill>
              </a:rPr>
              <a:t>2309.1090</a:t>
            </a:r>
            <a:r>
              <a:rPr lang="zh-CN" altLang="en-US" sz="1400" dirty="0" smtClean="0">
                <a:solidFill>
                  <a:schemeClr val="bg1"/>
                </a:solidFill>
              </a:rPr>
              <a:t>。</a:t>
            </a:r>
            <a:endParaRPr lang="zh-CN" altLang="en-US" sz="1400" dirty="0">
              <a:solidFill>
                <a:schemeClr val="bg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 name="图片 2" descr="e729cbc355d0b16ae6c6a4eb91807e8b.png"/>
          <p:cNvPicPr>
            <a:picLocks noChangeAspect="1"/>
          </p:cNvPicPr>
          <p:nvPr/>
        </p:nvPicPr>
        <p:blipFill>
          <a:blip r:embed="rId3" cstate="print"/>
          <a:stretch>
            <a:fillRect/>
          </a:stretch>
        </p:blipFill>
        <p:spPr>
          <a:xfrm>
            <a:off x="7449433" y="648587"/>
            <a:ext cx="3153253" cy="5654242"/>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3273878" y="3740602"/>
            <a:ext cx="3878036" cy="2356653"/>
          </a:xfrm>
          <a:prstGeom prst="rect">
            <a:avLst/>
          </a:prstGeom>
          <a:noFill/>
          <a:ln w="9525">
            <a:noFill/>
            <a:miter lim="800000"/>
            <a:headEnd/>
            <a:tailEnd/>
          </a:ln>
        </p:spPr>
      </p:pic>
      <p:sp>
        <p:nvSpPr>
          <p:cNvPr id="5" name="矩形 4"/>
          <p:cNvSpPr/>
          <p:nvPr/>
        </p:nvSpPr>
        <p:spPr>
          <a:xfrm>
            <a:off x="1959429" y="1171699"/>
            <a:ext cx="7391401" cy="2369880"/>
          </a:xfrm>
          <a:prstGeom prst="rect">
            <a:avLst/>
          </a:prstGeom>
        </p:spPr>
        <p:txBody>
          <a:bodyPr wrap="square">
            <a:spAutoFit/>
          </a:bodyPr>
          <a:lstStyle/>
          <a:p>
            <a:r>
              <a:rPr lang="en-US" altLang="zh-CN" b="1" dirty="0" smtClean="0">
                <a:solidFill>
                  <a:schemeClr val="accent4"/>
                </a:solidFill>
              </a:rPr>
              <a:t>2.</a:t>
            </a:r>
            <a:r>
              <a:rPr lang="zh-CN" altLang="en-US" b="1" dirty="0" smtClean="0">
                <a:solidFill>
                  <a:schemeClr val="accent4"/>
                </a:solidFill>
              </a:rPr>
              <a:t>狗抱枕</a:t>
            </a:r>
          </a:p>
          <a:p>
            <a:r>
              <a:rPr lang="zh-CN" altLang="en-US" sz="1400" dirty="0" smtClean="0">
                <a:solidFill>
                  <a:schemeClr val="bg1"/>
                </a:solidFill>
              </a:rPr>
              <a:t>外层棉制，填充物为棉，宠物趴卧休息用。</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94.04</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二、寝具及类似用品，它们装有弹簧或内部填充、衬垫任何材料（棉花、羊毛、马毛、羽绒、合成纤维等），或以海绵橡胶或泡沫塑料制成（不论是否用机织物、塑料等包面）。例如：（一）褥垫，包括装有金属框架的褥垫。（二）被褥及床罩（包括童车被褥）、鸭绒被（不论是否用羽绒或其他任何填料制）、褥垫护罩（一种置于褥垫及弹簧床垫之间的薄褥垫）、长枕、枕头、靠垫、座垫等。”</a:t>
            </a:r>
          </a:p>
          <a:p>
            <a:r>
              <a:rPr lang="zh-CN" altLang="en-US" sz="1400" dirty="0" smtClean="0">
                <a:solidFill>
                  <a:schemeClr val="bg1"/>
                </a:solidFill>
              </a:rPr>
              <a:t>因此，狗抱枕归入子目</a:t>
            </a:r>
            <a:r>
              <a:rPr lang="en-US" altLang="zh-CN" sz="1400" dirty="0" smtClean="0">
                <a:solidFill>
                  <a:schemeClr val="bg1"/>
                </a:solidFill>
              </a:rPr>
              <a:t>9404.90</a:t>
            </a:r>
            <a:r>
              <a:rPr lang="zh-CN" altLang="en-US" sz="1400" dirty="0" smtClean="0">
                <a:solidFill>
                  <a:schemeClr val="bg1"/>
                </a:solidFill>
              </a:rPr>
              <a:t>，再根据其填充物归入税则号列</a:t>
            </a:r>
            <a:r>
              <a:rPr lang="en-US" altLang="zh-CN" sz="1400" dirty="0" smtClean="0">
                <a:solidFill>
                  <a:schemeClr val="bg1"/>
                </a:solidFill>
              </a:rPr>
              <a:t>9404.9010</a:t>
            </a:r>
            <a:r>
              <a:rPr lang="zh-CN" altLang="en-US" sz="1400" dirty="0" smtClean="0">
                <a:solidFill>
                  <a:schemeClr val="bg1"/>
                </a:solidFill>
              </a:rPr>
              <a:t>、</a:t>
            </a:r>
            <a:r>
              <a:rPr lang="en-US" altLang="zh-CN" sz="1400" dirty="0" smtClean="0">
                <a:solidFill>
                  <a:schemeClr val="bg1"/>
                </a:solidFill>
              </a:rPr>
              <a:t>9404.9020</a:t>
            </a:r>
            <a:r>
              <a:rPr lang="zh-CN" altLang="en-US" sz="1400" dirty="0" smtClean="0">
                <a:solidFill>
                  <a:schemeClr val="bg1"/>
                </a:solidFill>
              </a:rPr>
              <a:t>、</a:t>
            </a:r>
            <a:r>
              <a:rPr lang="en-US" altLang="zh-CN" sz="1400" dirty="0" smtClean="0">
                <a:solidFill>
                  <a:schemeClr val="bg1"/>
                </a:solidFill>
              </a:rPr>
              <a:t>9404.9030</a:t>
            </a:r>
            <a:r>
              <a:rPr lang="zh-CN" altLang="en-US" sz="1400" dirty="0" smtClean="0">
                <a:solidFill>
                  <a:schemeClr val="bg1"/>
                </a:solidFill>
              </a:rPr>
              <a:t>、</a:t>
            </a:r>
            <a:r>
              <a:rPr lang="en-US" altLang="zh-CN" sz="1400" dirty="0" smtClean="0">
                <a:solidFill>
                  <a:schemeClr val="bg1"/>
                </a:solidFill>
              </a:rPr>
              <a:t>9404.9040</a:t>
            </a:r>
            <a:r>
              <a:rPr lang="zh-CN" altLang="en-US" sz="1400" dirty="0" smtClean="0">
                <a:solidFill>
                  <a:schemeClr val="bg1"/>
                </a:solidFill>
              </a:rPr>
              <a:t>及</a:t>
            </a:r>
            <a:r>
              <a:rPr lang="en-US" altLang="zh-CN" sz="1400" dirty="0" smtClean="0">
                <a:solidFill>
                  <a:schemeClr val="bg1"/>
                </a:solidFill>
              </a:rPr>
              <a:t>9404.9090</a:t>
            </a:r>
            <a:r>
              <a:rPr lang="zh-CN" altLang="en-US" sz="1400" dirty="0" smtClean="0">
                <a:solidFill>
                  <a:schemeClr val="bg1"/>
                </a:solidFill>
              </a:rPr>
              <a:t>。所举例子的狗抱枕归入税则号列</a:t>
            </a:r>
            <a:r>
              <a:rPr lang="en-US" altLang="zh-CN" sz="1400" dirty="0" smtClean="0">
                <a:solidFill>
                  <a:schemeClr val="bg1"/>
                </a:solidFill>
              </a:rPr>
              <a:t>9404.9090 </a:t>
            </a:r>
            <a:r>
              <a:rPr lang="zh-CN" altLang="en-US" sz="1400" dirty="0" smtClean="0">
                <a:solidFill>
                  <a:schemeClr val="bg1"/>
                </a:solidFill>
              </a:rPr>
              <a:t>。</a:t>
            </a:r>
            <a:endParaRPr lang="zh-CN" altLang="en-US" sz="1400" dirty="0">
              <a:solidFill>
                <a:schemeClr val="bg1"/>
              </a:solidFill>
            </a:endParaRPr>
          </a:p>
        </p:txBody>
      </p:sp>
      <p:sp>
        <p:nvSpPr>
          <p:cNvPr id="7" name="矩形 6"/>
          <p:cNvSpPr/>
          <p:nvPr/>
        </p:nvSpPr>
        <p:spPr>
          <a:xfrm>
            <a:off x="3211285" y="3679369"/>
            <a:ext cx="3995057" cy="24760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2079170" y="1011428"/>
            <a:ext cx="6868887" cy="2523768"/>
          </a:xfrm>
          <a:prstGeom prst="rect">
            <a:avLst/>
          </a:prstGeom>
          <a:noFill/>
        </p:spPr>
        <p:txBody>
          <a:bodyPr wrap="square">
            <a:spAutoFit/>
          </a:bodyPr>
          <a:lstStyle/>
          <a:p>
            <a:r>
              <a:rPr lang="en-US" altLang="zh-CN" b="1" dirty="0" smtClean="0">
                <a:solidFill>
                  <a:schemeClr val="accent4"/>
                </a:solidFill>
              </a:rPr>
              <a:t>3.</a:t>
            </a:r>
            <a:r>
              <a:rPr lang="zh-CN" altLang="en-US" b="1" dirty="0" smtClean="0">
                <a:solidFill>
                  <a:schemeClr val="accent4"/>
                </a:solidFill>
              </a:rPr>
              <a:t>狗用纸尿裤</a:t>
            </a:r>
          </a:p>
          <a:p>
            <a:r>
              <a:rPr lang="zh-CN" altLang="en-US" sz="1400" dirty="0" smtClean="0">
                <a:solidFill>
                  <a:schemeClr val="bg1"/>
                </a:solidFill>
              </a:rPr>
              <a:t>一次性使用，由无纺布内层、吸收性内芯、</a:t>
            </a:r>
            <a:r>
              <a:rPr lang="en-US" altLang="zh-CN" sz="1400" dirty="0" smtClean="0">
                <a:solidFill>
                  <a:schemeClr val="bg1"/>
                </a:solidFill>
              </a:rPr>
              <a:t>PE</a:t>
            </a:r>
            <a:r>
              <a:rPr lang="zh-CN" altLang="en-US" sz="1400" dirty="0" smtClean="0">
                <a:solidFill>
                  <a:schemeClr val="bg1"/>
                </a:solidFill>
              </a:rPr>
              <a:t>薄膜外层组成，适用于狗等家庭宠物，防止其随意排泄，保持室内干净。</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96.19</a:t>
            </a:r>
            <a:r>
              <a:rPr lang="zh-CN" altLang="en-US" sz="1400" dirty="0" smtClean="0">
                <a:solidFill>
                  <a:schemeClr val="bg1"/>
                </a:solidFill>
              </a:rPr>
              <a:t>：“本品目包括任何材料制的卫生巾（护垫）及止血塞、婴儿尿布及尿布衬里和类似品，也包括具有吸收性的卫生护理垫、用于大小便失禁的成人尿布以及内裤衬垫。通常，本品目的物品是一次性使用的。大部分物品的组成包括：（</a:t>
            </a:r>
            <a:r>
              <a:rPr lang="en-US" altLang="zh-CN" sz="1400" dirty="0" smtClean="0">
                <a:solidFill>
                  <a:schemeClr val="bg1"/>
                </a:solidFill>
              </a:rPr>
              <a:t>1</a:t>
            </a:r>
            <a:r>
              <a:rPr lang="zh-CN" altLang="en-US" sz="1400" dirty="0" smtClean="0">
                <a:solidFill>
                  <a:schemeClr val="bg1"/>
                </a:solidFill>
              </a:rPr>
              <a:t>）内层（例如，无纺织物制的），通过毛细作用从使用者皮肤上带走液体以防止皮肤发炎；（</a:t>
            </a:r>
            <a:r>
              <a:rPr lang="en-US" altLang="zh-CN" sz="1400" dirty="0" smtClean="0">
                <a:solidFill>
                  <a:schemeClr val="bg1"/>
                </a:solidFill>
              </a:rPr>
              <a:t>2</a:t>
            </a:r>
            <a:r>
              <a:rPr lang="zh-CN" altLang="en-US" sz="1400" dirty="0" smtClean="0">
                <a:solidFill>
                  <a:schemeClr val="bg1"/>
                </a:solidFill>
              </a:rPr>
              <a:t>）吸收性内芯，用来收集和存储液体直至产品被丢弃；以及（</a:t>
            </a:r>
            <a:r>
              <a:rPr lang="en-US" altLang="zh-CN" sz="1400" dirty="0" smtClean="0">
                <a:solidFill>
                  <a:schemeClr val="bg1"/>
                </a:solidFill>
              </a:rPr>
              <a:t>3</a:t>
            </a:r>
            <a:r>
              <a:rPr lang="zh-CN" altLang="en-US" sz="1400" dirty="0" smtClean="0">
                <a:solidFill>
                  <a:schemeClr val="bg1"/>
                </a:solidFill>
              </a:rPr>
              <a:t>）外层（例如，塑料制的）用以防止吸收性内芯的液体渗漏。”</a:t>
            </a:r>
          </a:p>
          <a:p>
            <a:r>
              <a:rPr lang="zh-CN" altLang="en-US" sz="1400" dirty="0" smtClean="0">
                <a:solidFill>
                  <a:schemeClr val="bg1"/>
                </a:solidFill>
              </a:rPr>
              <a:t>因此，所举例子的狗用纸尿裤归入税则号列</a:t>
            </a:r>
            <a:r>
              <a:rPr lang="en-US" altLang="zh-CN" sz="1400" dirty="0" smtClean="0">
                <a:solidFill>
                  <a:schemeClr val="bg1"/>
                </a:solidFill>
              </a:rPr>
              <a:t>9619.0010</a:t>
            </a:r>
            <a:r>
              <a:rPr lang="zh-CN" altLang="en-US" sz="1400" dirty="0" smtClean="0">
                <a:solidFill>
                  <a:schemeClr val="bg1"/>
                </a:solidFill>
              </a:rPr>
              <a:t>。</a:t>
            </a:r>
            <a:endParaRPr lang="zh-CN" altLang="en-US" sz="1400" dirty="0">
              <a:solidFill>
                <a:schemeClr val="bg1"/>
              </a:solidFill>
            </a:endParaRPr>
          </a:p>
        </p:txBody>
      </p:sp>
      <p:pic>
        <p:nvPicPr>
          <p:cNvPr id="2050" name="Picture 2"/>
          <p:cNvPicPr>
            <a:picLocks noChangeAspect="1" noChangeArrowheads="1"/>
          </p:cNvPicPr>
          <p:nvPr/>
        </p:nvPicPr>
        <p:blipFill>
          <a:blip r:embed="rId3" cstate="print"/>
          <a:srcRect/>
          <a:stretch>
            <a:fillRect/>
          </a:stretch>
        </p:blipFill>
        <p:spPr bwMode="auto">
          <a:xfrm>
            <a:off x="3873954" y="3788910"/>
            <a:ext cx="2526846" cy="2493772"/>
          </a:xfrm>
          <a:prstGeom prst="rect">
            <a:avLst/>
          </a:prstGeom>
          <a:noFill/>
          <a:ln w="9525">
            <a:noFill/>
            <a:miter lim="800000"/>
            <a:headEnd/>
            <a:tailEnd/>
          </a:ln>
        </p:spPr>
      </p:pic>
      <p:pic>
        <p:nvPicPr>
          <p:cNvPr id="5" name="图片 4" descr="ebc546bd3ac30c3220bdbc400ada76a9.png"/>
          <p:cNvPicPr>
            <a:picLocks noChangeAspect="1"/>
          </p:cNvPicPr>
          <p:nvPr/>
        </p:nvPicPr>
        <p:blipFill>
          <a:blip r:embed="rId4" cstate="print"/>
          <a:stretch>
            <a:fillRect/>
          </a:stretch>
        </p:blipFill>
        <p:spPr>
          <a:xfrm>
            <a:off x="8496950" y="293914"/>
            <a:ext cx="2432307" cy="6270172"/>
          </a:xfrm>
          <a:prstGeom prst="rect">
            <a:avLst/>
          </a:prstGeom>
        </p:spPr>
      </p:pic>
      <p:sp>
        <p:nvSpPr>
          <p:cNvPr id="7" name="矩形 6"/>
          <p:cNvSpPr/>
          <p:nvPr/>
        </p:nvSpPr>
        <p:spPr>
          <a:xfrm>
            <a:off x="3792753" y="3712029"/>
            <a:ext cx="2673362" cy="263936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894115" y="1045258"/>
            <a:ext cx="8371114" cy="4739759"/>
          </a:xfrm>
          <a:prstGeom prst="rect">
            <a:avLst/>
          </a:prstGeom>
        </p:spPr>
        <p:txBody>
          <a:bodyPr wrap="square">
            <a:spAutoFit/>
          </a:bodyPr>
          <a:lstStyle/>
          <a:p>
            <a:r>
              <a:rPr lang="en-US" altLang="zh-CN" b="1" dirty="0" smtClean="0">
                <a:solidFill>
                  <a:schemeClr val="accent4"/>
                </a:solidFill>
              </a:rPr>
              <a:t>4.</a:t>
            </a:r>
            <a:r>
              <a:rPr lang="zh-CN" altLang="en-US" b="1" dirty="0" smtClean="0">
                <a:solidFill>
                  <a:schemeClr val="accent4"/>
                </a:solidFill>
              </a:rPr>
              <a:t>狗用防蚊喷雾</a:t>
            </a:r>
          </a:p>
          <a:p>
            <a:r>
              <a:rPr lang="zh-CN" altLang="en-US" sz="1400" dirty="0" smtClean="0">
                <a:solidFill>
                  <a:schemeClr val="bg1"/>
                </a:solidFill>
              </a:rPr>
              <a:t>喷于狗的颈部、耳外侧、背部、左前腿外侧、右前腿外侧、左后腿外侧、右后腿外侧，在</a:t>
            </a:r>
            <a:r>
              <a:rPr lang="en-US" altLang="zh-CN" sz="1400" dirty="0" smtClean="0">
                <a:solidFill>
                  <a:schemeClr val="bg1"/>
                </a:solidFill>
              </a:rPr>
              <a:t>6</a:t>
            </a:r>
            <a:r>
              <a:rPr lang="zh-CN" altLang="en-US" sz="1400" dirty="0" smtClean="0">
                <a:solidFill>
                  <a:schemeClr val="bg1"/>
                </a:solidFill>
              </a:rPr>
              <a:t>小时内能起到很好的驱蚊效果。</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38.08</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一）杀虫剂，杀虫剂不仅包括杀虫产品，而且还包括具有驱虫或诱虫作用的产品。这些产品可呈各种状态，例如，喷剂或块状（灭飞蛾）、油状或条状（灭蚊子）、粉末状（灭蚂蚁）、带状（灭苍蝇）、吸附氰气的硅藻土或纸板（灭蚤或虱）。许多杀虫剂在作用方式或使用方法上具有独特之处，其中有：昆虫生长调节剂：干扰昆虫的生物化学及生理过程的化学品。熏蒸剂：作为气体散布在空气中的化学品。化学绝育剂：使一昆虫种群绝育的化学品。驱赶剂：使昆虫对其食物或生活条件不感兴趣或反感从而防止昆虫侵害的物质。引诱剂：用以引诱昆虫落入圈套或食毒饵的物质。”</a:t>
            </a:r>
          </a:p>
          <a:p>
            <a:r>
              <a:rPr lang="zh-CN" altLang="en-US" sz="1400" dirty="0" smtClean="0">
                <a:solidFill>
                  <a:schemeClr val="bg1"/>
                </a:solidFill>
              </a:rPr>
              <a:t>因此，狗用防蚊喷雾按照零售包装杀虫剂归入税则号</a:t>
            </a:r>
            <a:endParaRPr lang="en-US" altLang="zh-CN" sz="1400" dirty="0" smtClean="0">
              <a:solidFill>
                <a:schemeClr val="bg1"/>
              </a:solidFill>
            </a:endParaRPr>
          </a:p>
          <a:p>
            <a:r>
              <a:rPr lang="zh-CN" altLang="en-US" sz="1400" dirty="0" smtClean="0">
                <a:solidFill>
                  <a:schemeClr val="bg1"/>
                </a:solidFill>
              </a:rPr>
              <a:t>列</a:t>
            </a:r>
            <a:r>
              <a:rPr lang="en-US" altLang="zh-CN" sz="1400" dirty="0" smtClean="0">
                <a:solidFill>
                  <a:schemeClr val="bg1"/>
                </a:solidFill>
              </a:rPr>
              <a:t>3808.9119</a:t>
            </a:r>
            <a:r>
              <a:rPr lang="zh-CN" altLang="en-US" sz="1400" dirty="0" smtClean="0">
                <a:solidFill>
                  <a:schemeClr val="bg1"/>
                </a:solidFill>
              </a:rPr>
              <a:t>。</a:t>
            </a:r>
            <a:endParaRPr lang="en-US" altLang="zh-CN" sz="1400" dirty="0" smtClean="0">
              <a:solidFill>
                <a:schemeClr val="bg1"/>
              </a:solidFill>
            </a:endParaRPr>
          </a:p>
          <a:p>
            <a:endParaRPr lang="en-US" altLang="zh-CN" sz="1400" dirty="0" smtClean="0">
              <a:solidFill>
                <a:schemeClr val="bg1"/>
              </a:solidFill>
            </a:endParaRPr>
          </a:p>
          <a:p>
            <a:r>
              <a:rPr lang="en-US" altLang="zh-CN" b="1" dirty="0" smtClean="0">
                <a:solidFill>
                  <a:schemeClr val="accent4"/>
                </a:solidFill>
              </a:rPr>
              <a:t>5.</a:t>
            </a:r>
            <a:r>
              <a:rPr lang="zh-CN" altLang="en-US" b="1" dirty="0" smtClean="0">
                <a:solidFill>
                  <a:schemeClr val="accent4"/>
                </a:solidFill>
              </a:rPr>
              <a:t>狗梳</a:t>
            </a:r>
            <a:endParaRPr lang="zh-CN" altLang="en-US" sz="1400" dirty="0" smtClean="0">
              <a:solidFill>
                <a:schemeClr val="bg1"/>
              </a:solidFill>
            </a:endParaRPr>
          </a:p>
          <a:p>
            <a:r>
              <a:rPr lang="zh-CN" altLang="en-US" sz="1400" dirty="0" smtClean="0">
                <a:solidFill>
                  <a:schemeClr val="bg1"/>
                </a:solidFill>
              </a:rPr>
              <a:t>铝制梳头，钢铁外包橡胶制手柄，用于大型犬皮毛</a:t>
            </a:r>
            <a:endParaRPr lang="en-US" altLang="zh-CN" sz="1400" dirty="0" smtClean="0">
              <a:solidFill>
                <a:schemeClr val="bg1"/>
              </a:solidFill>
            </a:endParaRPr>
          </a:p>
          <a:p>
            <a:r>
              <a:rPr lang="zh-CN" altLang="en-US" sz="1400" dirty="0" smtClean="0">
                <a:solidFill>
                  <a:schemeClr val="bg1"/>
                </a:solidFill>
              </a:rPr>
              <a:t>的整理。</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96.15</a:t>
            </a:r>
            <a:r>
              <a:rPr lang="zh-CN" altLang="en-US" sz="1400" dirty="0" smtClean="0">
                <a:solidFill>
                  <a:schemeClr val="bg1"/>
                </a:solidFill>
              </a:rPr>
              <a:t>：“本品目包括：一、</a:t>
            </a:r>
            <a:endParaRPr lang="en-US" altLang="zh-CN" sz="1400" dirty="0" smtClean="0">
              <a:solidFill>
                <a:schemeClr val="bg1"/>
              </a:solidFill>
            </a:endParaRPr>
          </a:p>
          <a:p>
            <a:r>
              <a:rPr lang="zh-CN" altLang="en-US" sz="1400" dirty="0" smtClean="0">
                <a:solidFill>
                  <a:schemeClr val="bg1"/>
                </a:solidFill>
              </a:rPr>
              <a:t>各种盥洗用梳子，包括用于动物的梳子。”</a:t>
            </a:r>
          </a:p>
          <a:p>
            <a:r>
              <a:rPr lang="zh-CN" altLang="en-US" sz="1400" dirty="0" smtClean="0">
                <a:solidFill>
                  <a:schemeClr val="bg1"/>
                </a:solidFill>
              </a:rPr>
              <a:t>因此，所举例子的狗梳归入税则号列</a:t>
            </a:r>
            <a:r>
              <a:rPr lang="en-US" altLang="zh-CN" sz="1400" dirty="0" smtClean="0">
                <a:solidFill>
                  <a:schemeClr val="bg1"/>
                </a:solidFill>
              </a:rPr>
              <a:t>9615.1900</a:t>
            </a:r>
            <a:r>
              <a:rPr lang="zh-CN" altLang="en-US" sz="1400" dirty="0" smtClean="0">
                <a:solidFill>
                  <a:schemeClr val="bg1"/>
                </a:solidFill>
              </a:rPr>
              <a:t>。</a:t>
            </a:r>
            <a:endParaRPr lang="zh-CN" altLang="en-US" sz="1400" dirty="0">
              <a:solidFill>
                <a:schemeClr val="bg1"/>
              </a:solidFill>
            </a:endParaRPr>
          </a:p>
        </p:txBody>
      </p:sp>
      <p:pic>
        <p:nvPicPr>
          <p:cNvPr id="3074" name="Picture 2"/>
          <p:cNvPicPr>
            <a:picLocks noChangeAspect="1" noChangeArrowheads="1"/>
          </p:cNvPicPr>
          <p:nvPr/>
        </p:nvPicPr>
        <p:blipFill>
          <a:blip r:embed="rId3" cstate="print"/>
          <a:srcRect/>
          <a:stretch>
            <a:fillRect/>
          </a:stretch>
        </p:blipFill>
        <p:spPr bwMode="auto">
          <a:xfrm>
            <a:off x="6313714" y="3458379"/>
            <a:ext cx="3744685" cy="2474336"/>
          </a:xfrm>
          <a:prstGeom prst="rect">
            <a:avLst/>
          </a:prstGeom>
          <a:noFill/>
          <a:ln w="9525">
            <a:noFill/>
            <a:miter lim="800000"/>
            <a:headEnd/>
            <a:tailEnd/>
          </a:ln>
        </p:spPr>
      </p:pic>
      <p:sp>
        <p:nvSpPr>
          <p:cNvPr id="5" name="Freeform 3690"/>
          <p:cNvSpPr>
            <a:spLocks/>
          </p:cNvSpPr>
          <p:nvPr/>
        </p:nvSpPr>
        <p:spPr bwMode="auto">
          <a:xfrm>
            <a:off x="1076189" y="1270386"/>
            <a:ext cx="483629" cy="490959"/>
          </a:xfrm>
          <a:custGeom>
            <a:avLst/>
            <a:gdLst>
              <a:gd name="T0" fmla="*/ 92 w 92"/>
              <a:gd name="T1" fmla="*/ 23 h 93"/>
              <a:gd name="T2" fmla="*/ 70 w 92"/>
              <a:gd name="T3" fmla="*/ 0 h 93"/>
              <a:gd name="T4" fmla="*/ 27 w 92"/>
              <a:gd name="T5" fmla="*/ 43 h 93"/>
              <a:gd name="T6" fmla="*/ 6 w 92"/>
              <a:gd name="T7" fmla="*/ 45 h 93"/>
              <a:gd name="T8" fmla="*/ 6 w 92"/>
              <a:gd name="T9" fmla="*/ 67 h 93"/>
              <a:gd name="T10" fmla="*/ 21 w 92"/>
              <a:gd name="T11" fmla="*/ 71 h 93"/>
              <a:gd name="T12" fmla="*/ 25 w 92"/>
              <a:gd name="T13" fmla="*/ 87 h 93"/>
              <a:gd name="T14" fmla="*/ 48 w 92"/>
              <a:gd name="T15" fmla="*/ 87 h 93"/>
              <a:gd name="T16" fmla="*/ 49 w 92"/>
              <a:gd name="T17" fmla="*/ 66 h 93"/>
              <a:gd name="T18" fmla="*/ 92 w 92"/>
              <a:gd name="T19"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3">
                <a:moveTo>
                  <a:pt x="92" y="23"/>
                </a:moveTo>
                <a:cubicBezTo>
                  <a:pt x="70" y="0"/>
                  <a:pt x="70" y="0"/>
                  <a:pt x="70" y="0"/>
                </a:cubicBezTo>
                <a:cubicBezTo>
                  <a:pt x="27" y="43"/>
                  <a:pt x="27" y="43"/>
                  <a:pt x="27" y="43"/>
                </a:cubicBezTo>
                <a:cubicBezTo>
                  <a:pt x="21" y="39"/>
                  <a:pt x="12" y="39"/>
                  <a:pt x="6" y="45"/>
                </a:cubicBezTo>
                <a:cubicBezTo>
                  <a:pt x="0" y="51"/>
                  <a:pt x="0" y="61"/>
                  <a:pt x="6" y="67"/>
                </a:cubicBezTo>
                <a:cubicBezTo>
                  <a:pt x="10" y="71"/>
                  <a:pt x="16" y="73"/>
                  <a:pt x="21" y="71"/>
                </a:cubicBezTo>
                <a:cubicBezTo>
                  <a:pt x="20" y="77"/>
                  <a:pt x="21" y="83"/>
                  <a:pt x="25" y="87"/>
                </a:cubicBezTo>
                <a:cubicBezTo>
                  <a:pt x="32" y="93"/>
                  <a:pt x="42" y="93"/>
                  <a:pt x="48" y="87"/>
                </a:cubicBezTo>
                <a:cubicBezTo>
                  <a:pt x="53" y="81"/>
                  <a:pt x="54" y="72"/>
                  <a:pt x="49" y="66"/>
                </a:cubicBezTo>
                <a:lnTo>
                  <a:pt x="92" y="23"/>
                </a:lnTo>
                <a:close/>
              </a:path>
            </a:pathLst>
          </a:custGeom>
          <a:solidFill>
            <a:srgbClr val="EAE8D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691"/>
          <p:cNvSpPr>
            <a:spLocks/>
          </p:cNvSpPr>
          <p:nvPr/>
        </p:nvSpPr>
        <p:spPr bwMode="auto">
          <a:xfrm>
            <a:off x="1339984" y="977280"/>
            <a:ext cx="520267" cy="490959"/>
          </a:xfrm>
          <a:custGeom>
            <a:avLst/>
            <a:gdLst>
              <a:gd name="T0" fmla="*/ 81 w 99"/>
              <a:gd name="T1" fmla="*/ 68 h 94"/>
              <a:gd name="T2" fmla="*/ 32 w 99"/>
              <a:gd name="T3" fmla="*/ 89 h 94"/>
              <a:gd name="T4" fmla="*/ 24 w 99"/>
              <a:gd name="T5" fmla="*/ 74 h 94"/>
              <a:gd name="T6" fmla="*/ 6 w 99"/>
              <a:gd name="T7" fmla="*/ 72 h 94"/>
              <a:gd name="T8" fmla="*/ 31 w 99"/>
              <a:gd name="T9" fmla="*/ 18 h 94"/>
              <a:gd name="T10" fmla="*/ 85 w 99"/>
              <a:gd name="T11" fmla="*/ 13 h 94"/>
              <a:gd name="T12" fmla="*/ 81 w 99"/>
              <a:gd name="T13" fmla="*/ 68 h 94"/>
            </a:gdLst>
            <a:ahLst/>
            <a:cxnLst>
              <a:cxn ang="0">
                <a:pos x="T0" y="T1"/>
              </a:cxn>
              <a:cxn ang="0">
                <a:pos x="T2" y="T3"/>
              </a:cxn>
              <a:cxn ang="0">
                <a:pos x="T4" y="T5"/>
              </a:cxn>
              <a:cxn ang="0">
                <a:pos x="T6" y="T7"/>
              </a:cxn>
              <a:cxn ang="0">
                <a:pos x="T8" y="T9"/>
              </a:cxn>
              <a:cxn ang="0">
                <a:pos x="T10" y="T11"/>
              </a:cxn>
              <a:cxn ang="0">
                <a:pos x="T12" y="T13"/>
              </a:cxn>
            </a:cxnLst>
            <a:rect l="0" t="0" r="r" b="b"/>
            <a:pathLst>
              <a:path w="99" h="94">
                <a:moveTo>
                  <a:pt x="81" y="68"/>
                </a:moveTo>
                <a:cubicBezTo>
                  <a:pt x="67" y="81"/>
                  <a:pt x="48" y="94"/>
                  <a:pt x="32" y="89"/>
                </a:cubicBezTo>
                <a:cubicBezTo>
                  <a:pt x="29" y="88"/>
                  <a:pt x="29" y="81"/>
                  <a:pt x="24" y="74"/>
                </a:cubicBezTo>
                <a:cubicBezTo>
                  <a:pt x="19" y="68"/>
                  <a:pt x="7" y="75"/>
                  <a:pt x="6" y="72"/>
                </a:cubicBezTo>
                <a:cubicBezTo>
                  <a:pt x="0" y="56"/>
                  <a:pt x="17" y="32"/>
                  <a:pt x="31" y="18"/>
                </a:cubicBezTo>
                <a:cubicBezTo>
                  <a:pt x="47" y="2"/>
                  <a:pt x="72" y="0"/>
                  <a:pt x="85" y="13"/>
                </a:cubicBezTo>
                <a:cubicBezTo>
                  <a:pt x="99" y="27"/>
                  <a:pt x="97" y="51"/>
                  <a:pt x="81" y="68"/>
                </a:cubicBezTo>
                <a:close/>
              </a:path>
            </a:pathLst>
          </a:custGeom>
          <a:solidFill>
            <a:srgbClr val="CC73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3692"/>
          <p:cNvSpPr>
            <a:spLocks/>
          </p:cNvSpPr>
          <p:nvPr/>
        </p:nvSpPr>
        <p:spPr bwMode="auto">
          <a:xfrm>
            <a:off x="1501194" y="1043230"/>
            <a:ext cx="359058" cy="425005"/>
          </a:xfrm>
          <a:custGeom>
            <a:avLst/>
            <a:gdLst>
              <a:gd name="T0" fmla="*/ 51 w 69"/>
              <a:gd name="T1" fmla="*/ 55 h 80"/>
              <a:gd name="T2" fmla="*/ 2 w 69"/>
              <a:gd name="T3" fmla="*/ 76 h 80"/>
              <a:gd name="T4" fmla="*/ 55 w 69"/>
              <a:gd name="T5" fmla="*/ 41 h 80"/>
              <a:gd name="T6" fmla="*/ 36 w 69"/>
              <a:gd name="T7" fmla="*/ 34 h 80"/>
              <a:gd name="T8" fmla="*/ 55 w 69"/>
              <a:gd name="T9" fmla="*/ 0 h 80"/>
              <a:gd name="T10" fmla="*/ 51 w 69"/>
              <a:gd name="T11" fmla="*/ 55 h 80"/>
            </a:gdLst>
            <a:ahLst/>
            <a:cxnLst>
              <a:cxn ang="0">
                <a:pos x="T0" y="T1"/>
              </a:cxn>
              <a:cxn ang="0">
                <a:pos x="T2" y="T3"/>
              </a:cxn>
              <a:cxn ang="0">
                <a:pos x="T4" y="T5"/>
              </a:cxn>
              <a:cxn ang="0">
                <a:pos x="T6" y="T7"/>
              </a:cxn>
              <a:cxn ang="0">
                <a:pos x="T8" y="T9"/>
              </a:cxn>
              <a:cxn ang="0">
                <a:pos x="T10" y="T11"/>
              </a:cxn>
            </a:cxnLst>
            <a:rect l="0" t="0" r="r" b="b"/>
            <a:pathLst>
              <a:path w="69" h="80">
                <a:moveTo>
                  <a:pt x="51" y="55"/>
                </a:moveTo>
                <a:cubicBezTo>
                  <a:pt x="37" y="68"/>
                  <a:pt x="19" y="80"/>
                  <a:pt x="2" y="76"/>
                </a:cubicBezTo>
                <a:cubicBezTo>
                  <a:pt x="0" y="75"/>
                  <a:pt x="53" y="57"/>
                  <a:pt x="55" y="41"/>
                </a:cubicBezTo>
                <a:cubicBezTo>
                  <a:pt x="57" y="25"/>
                  <a:pt x="36" y="34"/>
                  <a:pt x="36" y="34"/>
                </a:cubicBezTo>
                <a:cubicBezTo>
                  <a:pt x="36" y="34"/>
                  <a:pt x="57" y="12"/>
                  <a:pt x="55" y="0"/>
                </a:cubicBezTo>
                <a:cubicBezTo>
                  <a:pt x="69" y="14"/>
                  <a:pt x="67" y="38"/>
                  <a:pt x="51" y="55"/>
                </a:cubicBezTo>
                <a:close/>
              </a:path>
            </a:pathLst>
          </a:custGeom>
          <a:solidFill>
            <a:srgbClr val="905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8" name="图片 7" descr="g.png"/>
          <p:cNvPicPr>
            <a:picLocks noChangeAspect="1"/>
          </p:cNvPicPr>
          <p:nvPr/>
        </p:nvPicPr>
        <p:blipFill>
          <a:blip r:embed="rId4" cstate="print"/>
          <a:stretch>
            <a:fillRect/>
          </a:stretch>
        </p:blipFill>
        <p:spPr>
          <a:xfrm>
            <a:off x="8238301" y="4220823"/>
            <a:ext cx="3703328" cy="2313437"/>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621972" y="1183090"/>
            <a:ext cx="8828314" cy="4462760"/>
          </a:xfrm>
          <a:prstGeom prst="rect">
            <a:avLst/>
          </a:prstGeom>
        </p:spPr>
        <p:txBody>
          <a:bodyPr wrap="square">
            <a:spAutoFit/>
          </a:bodyPr>
          <a:lstStyle/>
          <a:p>
            <a:r>
              <a:rPr lang="en-US" altLang="zh-CN" b="1" dirty="0" smtClean="0">
                <a:solidFill>
                  <a:schemeClr val="accent4"/>
                </a:solidFill>
              </a:rPr>
              <a:t>6.</a:t>
            </a:r>
            <a:r>
              <a:rPr lang="zh-CN" altLang="en-US" b="1" dirty="0" smtClean="0">
                <a:solidFill>
                  <a:schemeClr val="accent4"/>
                </a:solidFill>
              </a:rPr>
              <a:t>狗用抗菌喷雾</a:t>
            </a:r>
          </a:p>
          <a:p>
            <a:r>
              <a:rPr lang="zh-CN" altLang="en-US" sz="1400" dirty="0" smtClean="0">
                <a:solidFill>
                  <a:schemeClr val="bg1"/>
                </a:solidFill>
              </a:rPr>
              <a:t>用于杀灭细菌病毒并长效抑菌，不含刺激成分，直接使用于狗的皮</a:t>
            </a:r>
            <a:endParaRPr lang="en-US" altLang="zh-CN" sz="1400" dirty="0" smtClean="0">
              <a:solidFill>
                <a:schemeClr val="bg1"/>
              </a:solidFill>
            </a:endParaRPr>
          </a:p>
          <a:p>
            <a:r>
              <a:rPr lang="zh-CN" altLang="en-US" sz="1400" dirty="0" smtClean="0">
                <a:solidFill>
                  <a:schemeClr val="bg1"/>
                </a:solidFill>
              </a:rPr>
              <a:t>毛上。</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38.08</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（四）消毒剂，消</a:t>
            </a:r>
            <a:endParaRPr lang="en-US" altLang="zh-CN" sz="1400" dirty="0" smtClean="0">
              <a:solidFill>
                <a:schemeClr val="bg1"/>
              </a:solidFill>
            </a:endParaRPr>
          </a:p>
          <a:p>
            <a:r>
              <a:rPr lang="zh-CN" altLang="en-US" sz="1400" dirty="0" smtClean="0">
                <a:solidFill>
                  <a:schemeClr val="bg1"/>
                </a:solidFill>
              </a:rPr>
              <a:t>毒剂是破坏或不可逆地灭活通常在无生命体上的不良细菌、病毒或</a:t>
            </a:r>
            <a:endParaRPr lang="en-US" altLang="zh-CN" sz="1400" dirty="0" smtClean="0">
              <a:solidFill>
                <a:schemeClr val="bg1"/>
              </a:solidFill>
            </a:endParaRPr>
          </a:p>
          <a:p>
            <a:r>
              <a:rPr lang="zh-CN" altLang="en-US" sz="1400" dirty="0" smtClean="0">
                <a:solidFill>
                  <a:schemeClr val="bg1"/>
                </a:solidFill>
              </a:rPr>
              <a:t>其他微生物的制剂。消毒剂用于清洁医院墙壁等或消毒器具，也用</a:t>
            </a:r>
            <a:endParaRPr lang="en-US" altLang="zh-CN" sz="1400" dirty="0" smtClean="0">
              <a:solidFill>
                <a:schemeClr val="bg1"/>
              </a:solidFill>
            </a:endParaRPr>
          </a:p>
          <a:p>
            <a:r>
              <a:rPr lang="zh-CN" altLang="en-US" sz="1400" dirty="0" smtClean="0">
                <a:solidFill>
                  <a:schemeClr val="bg1"/>
                </a:solidFill>
              </a:rPr>
              <a:t>于农业上供种子灭菌，或在动物饲料的生产上用以抑制不良微生物。</a:t>
            </a:r>
            <a:endParaRPr lang="en-US" altLang="zh-CN" sz="1400" dirty="0" smtClean="0">
              <a:solidFill>
                <a:schemeClr val="bg1"/>
              </a:solidFill>
            </a:endParaRPr>
          </a:p>
          <a:p>
            <a:r>
              <a:rPr lang="zh-CN" altLang="en-US" sz="1400" dirty="0" smtClean="0">
                <a:solidFill>
                  <a:schemeClr val="bg1"/>
                </a:solidFill>
              </a:rPr>
              <a:t>本组包括卫生洗涤剂、抑菌剂及消毒剂。”</a:t>
            </a:r>
          </a:p>
          <a:p>
            <a:r>
              <a:rPr lang="zh-CN" altLang="en-US" sz="1400" dirty="0" smtClean="0">
                <a:solidFill>
                  <a:schemeClr val="bg1"/>
                </a:solidFill>
              </a:rPr>
              <a:t>因此，所举例子的狗用抗菌喷雾应归入税则号列</a:t>
            </a:r>
            <a:r>
              <a:rPr lang="en-US" altLang="zh-CN" sz="1400" dirty="0" smtClean="0">
                <a:solidFill>
                  <a:schemeClr val="bg1"/>
                </a:solidFill>
              </a:rPr>
              <a:t>3808.9400</a:t>
            </a:r>
            <a:r>
              <a:rPr lang="zh-CN" altLang="en-US" sz="1400" dirty="0" smtClean="0">
                <a:solidFill>
                  <a:schemeClr val="bg1"/>
                </a:solidFill>
              </a:rPr>
              <a:t>。</a:t>
            </a:r>
          </a:p>
          <a:p>
            <a:r>
              <a:rPr lang="zh-CN" altLang="en-US" sz="1400" dirty="0" smtClean="0">
                <a:solidFill>
                  <a:schemeClr val="bg1"/>
                </a:solidFill>
              </a:rPr>
              <a:t> </a:t>
            </a:r>
          </a:p>
          <a:p>
            <a:r>
              <a:rPr lang="en-US" altLang="zh-CN" sz="1400" dirty="0" smtClean="0">
                <a:solidFill>
                  <a:schemeClr val="bg1"/>
                </a:solidFill>
              </a:rPr>
              <a:t>Tips:</a:t>
            </a:r>
            <a:r>
              <a:rPr lang="zh-CN" altLang="en-US" sz="1400" dirty="0" smtClean="0">
                <a:solidFill>
                  <a:schemeClr val="bg1"/>
                </a:solidFill>
              </a:rPr>
              <a:t>此杀菌剂非彼杀菌剂</a:t>
            </a: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38.08</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（二）杀菌剂，杀菌</a:t>
            </a:r>
            <a:endParaRPr lang="en-US" altLang="zh-CN" sz="1400" dirty="0" smtClean="0">
              <a:solidFill>
                <a:schemeClr val="bg1"/>
              </a:solidFill>
            </a:endParaRPr>
          </a:p>
          <a:p>
            <a:r>
              <a:rPr lang="zh-CN" altLang="en-US" sz="1400" dirty="0" smtClean="0">
                <a:solidFill>
                  <a:schemeClr val="bg1"/>
                </a:solidFill>
              </a:rPr>
              <a:t>剂是防止真菌生长的产品（例如，以铜化合物为基料的制剂）或用以消灭已有真菌的物质（例如，以甲醛为基料的制剂）。杀菌剂在作用方式或使用方法上具有独特之处。例如：系统杀菌剂</a:t>
            </a:r>
            <a:r>
              <a:rPr lang="en-US" altLang="zh-CN" sz="1400" dirty="0" smtClean="0">
                <a:solidFill>
                  <a:schemeClr val="bg1"/>
                </a:solidFill>
              </a:rPr>
              <a:t>——</a:t>
            </a:r>
            <a:r>
              <a:rPr lang="zh-CN" altLang="en-US" sz="1400" dirty="0" smtClean="0">
                <a:solidFill>
                  <a:schemeClr val="bg1"/>
                </a:solidFill>
              </a:rPr>
              <a:t>这些化学品通过体液流动从使用部位转移到植物的其他部位进行杀菌。熏蒸剂</a:t>
            </a:r>
            <a:r>
              <a:rPr lang="en-US" altLang="zh-CN" sz="1400" dirty="0" smtClean="0">
                <a:solidFill>
                  <a:schemeClr val="bg1"/>
                </a:solidFill>
              </a:rPr>
              <a:t>——</a:t>
            </a:r>
            <a:r>
              <a:rPr lang="zh-CN" altLang="en-US" sz="1400" dirty="0" smtClean="0">
                <a:solidFill>
                  <a:schemeClr val="bg1"/>
                </a:solidFill>
              </a:rPr>
              <a:t>将气态药剂施于受害材料上从而抑制真菌生长的化学品。”</a:t>
            </a:r>
          </a:p>
          <a:p>
            <a:r>
              <a:rPr lang="zh-CN" altLang="en-US" sz="1400" dirty="0" smtClean="0">
                <a:solidFill>
                  <a:schemeClr val="bg1"/>
                </a:solidFill>
              </a:rPr>
              <a:t>因此，</a:t>
            </a:r>
            <a:r>
              <a:rPr lang="en-US" altLang="zh-CN" sz="1400" dirty="0" smtClean="0">
                <a:solidFill>
                  <a:schemeClr val="bg1"/>
                </a:solidFill>
              </a:rPr>
              <a:t>《</a:t>
            </a:r>
            <a:r>
              <a:rPr lang="zh-CN" altLang="en-US" sz="1400" dirty="0" smtClean="0">
                <a:solidFill>
                  <a:schemeClr val="bg1"/>
                </a:solidFill>
              </a:rPr>
              <a:t>协调制度</a:t>
            </a:r>
            <a:r>
              <a:rPr lang="en-US" altLang="zh-CN" sz="1400" dirty="0" smtClean="0">
                <a:solidFill>
                  <a:schemeClr val="bg1"/>
                </a:solidFill>
              </a:rPr>
              <a:t>》</a:t>
            </a:r>
            <a:r>
              <a:rPr lang="zh-CN" altLang="en-US" sz="1400" dirty="0" smtClean="0">
                <a:solidFill>
                  <a:schemeClr val="bg1"/>
                </a:solidFill>
              </a:rPr>
              <a:t>中的杀菌剂与日常生活的杀菌制品内涵不同，仅指消灭真菌的产品。而我们通常见到的抗菌、杀菌、抑菌（包括细菌、病毒及其他微生物）的日用化学产品，一般应按照</a:t>
            </a:r>
            <a:r>
              <a:rPr lang="en-US" altLang="zh-CN" sz="1400" dirty="0" smtClean="0">
                <a:solidFill>
                  <a:schemeClr val="bg1"/>
                </a:solidFill>
              </a:rPr>
              <a:t>《</a:t>
            </a:r>
            <a:r>
              <a:rPr lang="zh-CN" altLang="en-US" sz="1400" dirty="0" smtClean="0">
                <a:solidFill>
                  <a:schemeClr val="bg1"/>
                </a:solidFill>
              </a:rPr>
              <a:t>协调制度</a:t>
            </a:r>
            <a:r>
              <a:rPr lang="en-US" altLang="zh-CN" sz="1400" dirty="0" smtClean="0">
                <a:solidFill>
                  <a:schemeClr val="bg1"/>
                </a:solidFill>
              </a:rPr>
              <a:t>》</a:t>
            </a:r>
            <a:r>
              <a:rPr lang="zh-CN" altLang="en-US" sz="1400" dirty="0" smtClean="0">
                <a:solidFill>
                  <a:schemeClr val="bg1"/>
                </a:solidFill>
              </a:rPr>
              <a:t>中的消毒剂归入子目</a:t>
            </a:r>
            <a:r>
              <a:rPr lang="en-US" altLang="zh-CN" sz="1400" dirty="0" smtClean="0">
                <a:solidFill>
                  <a:schemeClr val="bg1"/>
                </a:solidFill>
              </a:rPr>
              <a:t>3808.94</a:t>
            </a:r>
            <a:r>
              <a:rPr lang="zh-CN" altLang="en-US" sz="1400" dirty="0" smtClean="0">
                <a:solidFill>
                  <a:schemeClr val="bg1"/>
                </a:solidFill>
              </a:rPr>
              <a:t>。这一点初学归类很容易搞错，切记。</a:t>
            </a:r>
            <a:endParaRPr lang="zh-CN" altLang="en-US" sz="1400" dirty="0">
              <a:solidFill>
                <a:schemeClr val="bg1"/>
              </a:solidFill>
            </a:endParaRPr>
          </a:p>
        </p:txBody>
      </p:sp>
      <p:pic>
        <p:nvPicPr>
          <p:cNvPr id="4098" name="Picture 2"/>
          <p:cNvPicPr>
            <a:picLocks noChangeAspect="1" noChangeArrowheads="1"/>
          </p:cNvPicPr>
          <p:nvPr/>
        </p:nvPicPr>
        <p:blipFill>
          <a:blip r:embed="rId3" cstate="print"/>
          <a:srcRect/>
          <a:stretch>
            <a:fillRect/>
          </a:stretch>
        </p:blipFill>
        <p:spPr bwMode="auto">
          <a:xfrm>
            <a:off x="7071632" y="1430790"/>
            <a:ext cx="3058899" cy="2455409"/>
          </a:xfrm>
          <a:prstGeom prst="rect">
            <a:avLst/>
          </a:prstGeom>
          <a:noFill/>
          <a:ln w="9525">
            <a:noFill/>
            <a:miter lim="800000"/>
            <a:headEnd/>
            <a:tailEnd/>
          </a:ln>
        </p:spPr>
      </p:pic>
      <p:pic>
        <p:nvPicPr>
          <p:cNvPr id="5" name="图片 4" descr="g.png"/>
          <p:cNvPicPr>
            <a:picLocks noChangeAspect="1"/>
          </p:cNvPicPr>
          <p:nvPr/>
        </p:nvPicPr>
        <p:blipFill>
          <a:blip r:embed="rId4" cstate="print"/>
          <a:stretch>
            <a:fillRect/>
          </a:stretch>
        </p:blipFill>
        <p:spPr>
          <a:xfrm rot="2032138">
            <a:off x="972026" y="5231379"/>
            <a:ext cx="2409377" cy="150511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643742" y="1012372"/>
            <a:ext cx="8904515" cy="4955203"/>
          </a:xfrm>
          <a:prstGeom prst="rect">
            <a:avLst/>
          </a:prstGeom>
        </p:spPr>
        <p:txBody>
          <a:bodyPr wrap="square">
            <a:spAutoFit/>
          </a:bodyPr>
          <a:lstStyle/>
          <a:p>
            <a:r>
              <a:rPr lang="en-US" altLang="zh-CN" b="1" dirty="0" smtClean="0">
                <a:solidFill>
                  <a:schemeClr val="accent4"/>
                </a:solidFill>
              </a:rPr>
              <a:t>7.</a:t>
            </a:r>
            <a:r>
              <a:rPr lang="zh-CN" altLang="en-US" b="1" dirty="0" smtClean="0">
                <a:solidFill>
                  <a:schemeClr val="accent4"/>
                </a:solidFill>
              </a:rPr>
              <a:t>狗铃</a:t>
            </a:r>
            <a:endParaRPr lang="en-US" altLang="zh-CN" b="1" dirty="0" smtClean="0">
              <a:solidFill>
                <a:schemeClr val="accent4"/>
              </a:solidFill>
            </a:endParaRPr>
          </a:p>
          <a:p>
            <a:r>
              <a:rPr lang="zh-CN" altLang="en-US" sz="1400" dirty="0" smtClean="0">
                <a:solidFill>
                  <a:schemeClr val="bg1"/>
                </a:solidFill>
              </a:rPr>
              <a:t>黄铜制，装于宠物身上，使其行动时产生声音，方便主人掌握其位置。</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83.06</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一、非电动的铃、钟、锣及类似品：本组包括非电动的贱金属铃、钟、锣。它包括宗教场所、学校、公共场所、工厂、船舶、消防车等用的铃、钟；门铃；台铃；手摇铃；牛及其他动物身上的铃。”</a:t>
            </a:r>
          </a:p>
          <a:p>
            <a:r>
              <a:rPr lang="zh-CN" altLang="en-US" sz="1400" dirty="0" smtClean="0">
                <a:solidFill>
                  <a:schemeClr val="bg1"/>
                </a:solidFill>
              </a:rPr>
              <a:t>因此，所举例子的狗铃归入税则号列</a:t>
            </a:r>
            <a:r>
              <a:rPr lang="en-US" altLang="zh-CN" sz="1400" dirty="0" smtClean="0">
                <a:solidFill>
                  <a:schemeClr val="bg1"/>
                </a:solidFill>
              </a:rPr>
              <a:t>8306.1000</a:t>
            </a:r>
            <a:r>
              <a:rPr lang="zh-CN" altLang="en-US" sz="1400" dirty="0" smtClean="0">
                <a:solidFill>
                  <a:schemeClr val="bg1"/>
                </a:solidFill>
              </a:rPr>
              <a:t>。</a:t>
            </a:r>
          </a:p>
          <a:p>
            <a:r>
              <a:rPr lang="zh-CN" altLang="en-US" sz="1400" dirty="0" smtClean="0">
                <a:solidFill>
                  <a:schemeClr val="bg1"/>
                </a:solidFill>
              </a:rPr>
              <a:t> </a:t>
            </a:r>
          </a:p>
          <a:p>
            <a:r>
              <a:rPr lang="en-US" altLang="zh-CN" sz="1400" dirty="0" smtClean="0">
                <a:solidFill>
                  <a:schemeClr val="bg1"/>
                </a:solidFill>
              </a:rPr>
              <a:t>Tips:</a:t>
            </a:r>
            <a:r>
              <a:rPr lang="zh-CN" altLang="en-US" sz="1400" dirty="0" smtClean="0">
                <a:solidFill>
                  <a:schemeClr val="bg1"/>
                </a:solidFill>
              </a:rPr>
              <a:t>报验状态很重要</a:t>
            </a: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83.06</a:t>
            </a:r>
            <a:r>
              <a:rPr lang="zh-CN" altLang="en-US" sz="1400" dirty="0" smtClean="0">
                <a:solidFill>
                  <a:schemeClr val="bg1"/>
                </a:solidFill>
              </a:rPr>
              <a:t>：“本品目不包括</a:t>
            </a:r>
            <a:r>
              <a:rPr lang="en-US" altLang="zh-CN" sz="1400" dirty="0" smtClean="0">
                <a:solidFill>
                  <a:schemeClr val="bg1"/>
                </a:solidFill>
              </a:rPr>
              <a:t>……</a:t>
            </a:r>
            <a:r>
              <a:rPr lang="zh-CN" altLang="en-US" sz="1400" dirty="0" smtClean="0">
                <a:solidFill>
                  <a:schemeClr val="bg1"/>
                </a:solidFill>
              </a:rPr>
              <a:t>（六）配有铃的物品，例如，狗颈上的项圈（品目</a:t>
            </a:r>
            <a:r>
              <a:rPr lang="en-US" altLang="zh-CN" sz="1400" dirty="0" smtClean="0">
                <a:solidFill>
                  <a:schemeClr val="bg1"/>
                </a:solidFill>
              </a:rPr>
              <a:t>42.01</a:t>
            </a:r>
            <a:r>
              <a:rPr lang="zh-CN" altLang="en-US" sz="1400" dirty="0" smtClean="0">
                <a:solidFill>
                  <a:schemeClr val="bg1"/>
                </a:solidFill>
              </a:rPr>
              <a:t>）</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又根据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42.01</a:t>
            </a:r>
            <a:r>
              <a:rPr lang="zh-CN" altLang="en-US" sz="1400" dirty="0" smtClean="0">
                <a:solidFill>
                  <a:schemeClr val="bg1"/>
                </a:solidFill>
              </a:rPr>
              <a:t>：“本品目不包括</a:t>
            </a:r>
            <a:r>
              <a:rPr lang="en-US" altLang="zh-CN" sz="1400" dirty="0" smtClean="0">
                <a:solidFill>
                  <a:schemeClr val="bg1"/>
                </a:solidFill>
              </a:rPr>
              <a:t>……</a:t>
            </a:r>
            <a:r>
              <a:rPr lang="zh-CN" altLang="en-US" sz="1400" dirty="0" smtClean="0">
                <a:solidFill>
                  <a:schemeClr val="bg1"/>
                </a:solidFill>
              </a:rPr>
              <a:t>（一）单独报验的挽具配件或装饰物，例如，马蹬、马嚼子、马铃铛及类似品、带扣（一般归入第十五类）</a:t>
            </a:r>
            <a:r>
              <a:rPr lang="en-US" altLang="zh-CN" sz="1400" dirty="0" smtClean="0">
                <a:solidFill>
                  <a:schemeClr val="bg1"/>
                </a:solidFill>
              </a:rPr>
              <a:t>……</a:t>
            </a:r>
            <a:r>
              <a:rPr lang="zh-CN" altLang="en-US" sz="1400" dirty="0" smtClean="0">
                <a:solidFill>
                  <a:schemeClr val="bg1"/>
                </a:solidFill>
              </a:rPr>
              <a:t>。”</a:t>
            </a:r>
          </a:p>
          <a:p>
            <a:r>
              <a:rPr lang="zh-CN" altLang="en-US" sz="1400" dirty="0" smtClean="0">
                <a:solidFill>
                  <a:schemeClr val="bg1"/>
                </a:solidFill>
              </a:rPr>
              <a:t>当狗铃单独报验时，归入品目</a:t>
            </a:r>
            <a:r>
              <a:rPr lang="en-US" altLang="zh-CN" sz="1400" dirty="0" smtClean="0">
                <a:solidFill>
                  <a:schemeClr val="bg1"/>
                </a:solidFill>
              </a:rPr>
              <a:t>83.06</a:t>
            </a:r>
            <a:r>
              <a:rPr lang="zh-CN" altLang="en-US" sz="1400" dirty="0" smtClean="0">
                <a:solidFill>
                  <a:schemeClr val="bg1"/>
                </a:solidFill>
              </a:rPr>
              <a:t>；而当狗铃安装在项圈上时，归入品目</a:t>
            </a:r>
            <a:r>
              <a:rPr lang="en-US" altLang="zh-CN" sz="1400" dirty="0" smtClean="0">
                <a:solidFill>
                  <a:schemeClr val="bg1"/>
                </a:solidFill>
              </a:rPr>
              <a:t>42.01</a:t>
            </a:r>
            <a:r>
              <a:rPr lang="zh-CN" altLang="en-US" sz="1400" dirty="0" smtClean="0">
                <a:solidFill>
                  <a:schemeClr val="bg1"/>
                </a:solidFill>
              </a:rPr>
              <a:t>。由此看出，报验状态不同，归类是完全不同的，报验状态需要在开始归类前核实清楚，否则归类就是南辕北辙。</a:t>
            </a:r>
          </a:p>
          <a:p>
            <a:endParaRPr lang="zh-CN" altLang="en-US" sz="1400" dirty="0" smtClean="0">
              <a:solidFill>
                <a:schemeClr val="bg1"/>
              </a:solidFill>
            </a:endParaRPr>
          </a:p>
          <a:p>
            <a:r>
              <a:rPr lang="en-US" altLang="zh-CN" b="1" dirty="0" smtClean="0">
                <a:solidFill>
                  <a:schemeClr val="accent4"/>
                </a:solidFill>
              </a:rPr>
              <a:t>8.</a:t>
            </a:r>
            <a:r>
              <a:rPr lang="zh-CN" altLang="en-US" b="1" dirty="0" smtClean="0">
                <a:solidFill>
                  <a:schemeClr val="accent4"/>
                </a:solidFill>
              </a:rPr>
              <a:t>狗用洗毛剂 </a:t>
            </a:r>
            <a:endParaRPr lang="zh-CN" altLang="en-US" sz="1400" dirty="0" smtClean="0">
              <a:solidFill>
                <a:schemeClr val="bg1"/>
              </a:solidFill>
            </a:endParaRPr>
          </a:p>
          <a:p>
            <a:r>
              <a:rPr lang="zh-CN" altLang="en-US" sz="1400" dirty="0" smtClean="0">
                <a:solidFill>
                  <a:schemeClr val="bg1"/>
                </a:solidFill>
              </a:rPr>
              <a:t>温和无刺激植物配方，可以放心清洗眼部生殖器部位，用于清洗狗的白色皮毛，使其保持应有天然白色光泽度。</a:t>
            </a:r>
          </a:p>
          <a:p>
            <a:endParaRPr lang="zh-CN" altLang="en-US" sz="1400" dirty="0" smtClean="0">
              <a:solidFill>
                <a:schemeClr val="bg1"/>
              </a:solidFill>
            </a:endParaRPr>
          </a:p>
          <a:p>
            <a:r>
              <a:rPr lang="zh-CN" altLang="en-US" sz="1400" dirty="0" smtClean="0">
                <a:solidFill>
                  <a:schemeClr val="bg1"/>
                </a:solidFill>
              </a:rPr>
              <a:t>根据</a:t>
            </a:r>
            <a:r>
              <a:rPr lang="en-US" altLang="zh-CN" sz="1400" dirty="0" smtClean="0">
                <a:solidFill>
                  <a:schemeClr val="bg1"/>
                </a:solidFill>
              </a:rPr>
              <a:t>《</a:t>
            </a:r>
            <a:r>
              <a:rPr lang="zh-CN" altLang="en-US" sz="1400" dirty="0" smtClean="0">
                <a:solidFill>
                  <a:schemeClr val="bg1"/>
                </a:solidFill>
              </a:rPr>
              <a:t>税则注释</a:t>
            </a:r>
            <a:r>
              <a:rPr lang="en-US" altLang="zh-CN" sz="1400" dirty="0" smtClean="0">
                <a:solidFill>
                  <a:schemeClr val="bg1"/>
                </a:solidFill>
              </a:rPr>
              <a:t>》</a:t>
            </a:r>
            <a:r>
              <a:rPr lang="zh-CN" altLang="en-US" sz="1400" dirty="0" smtClean="0">
                <a:solidFill>
                  <a:schemeClr val="bg1"/>
                </a:solidFill>
              </a:rPr>
              <a:t>品目</a:t>
            </a:r>
            <a:r>
              <a:rPr lang="en-US" altLang="zh-CN" sz="1400" dirty="0" smtClean="0">
                <a:solidFill>
                  <a:schemeClr val="bg1"/>
                </a:solidFill>
              </a:rPr>
              <a:t>33.07</a:t>
            </a:r>
            <a:r>
              <a:rPr lang="zh-CN" altLang="en-US" sz="1400" dirty="0" smtClean="0">
                <a:solidFill>
                  <a:schemeClr val="bg1"/>
                </a:solidFill>
              </a:rPr>
              <a:t>：“本品目包括</a:t>
            </a:r>
            <a:r>
              <a:rPr lang="en-US" altLang="zh-CN" sz="1400" dirty="0" smtClean="0">
                <a:solidFill>
                  <a:schemeClr val="bg1"/>
                </a:solidFill>
              </a:rPr>
              <a:t>……</a:t>
            </a:r>
            <a:r>
              <a:rPr lang="zh-CN" altLang="en-US" sz="1400" dirty="0" smtClean="0">
                <a:solidFill>
                  <a:schemeClr val="bg1"/>
                </a:solidFill>
              </a:rPr>
              <a:t>五、其他产品，例如：</a:t>
            </a:r>
            <a:r>
              <a:rPr lang="en-US" altLang="zh-CN" sz="1400" dirty="0" smtClean="0">
                <a:solidFill>
                  <a:schemeClr val="bg1"/>
                </a:solidFill>
              </a:rPr>
              <a:t>……</a:t>
            </a:r>
            <a:r>
              <a:rPr lang="zh-CN" altLang="en-US" sz="1400" dirty="0" smtClean="0">
                <a:solidFill>
                  <a:schemeClr val="bg1"/>
                </a:solidFill>
              </a:rPr>
              <a:t>（六）动物用盥洗品，例如，狗用洗毛剂及鸟类羽毛增美洗涤剂。”</a:t>
            </a:r>
          </a:p>
          <a:p>
            <a:r>
              <a:rPr lang="zh-CN" altLang="en-US" sz="1400" dirty="0" smtClean="0">
                <a:solidFill>
                  <a:schemeClr val="bg1"/>
                </a:solidFill>
              </a:rPr>
              <a:t>因此，所举例子的狗用洗毛剂归入税则号列</a:t>
            </a:r>
            <a:r>
              <a:rPr lang="en-US" altLang="zh-CN" sz="1400" dirty="0" smtClean="0">
                <a:solidFill>
                  <a:schemeClr val="bg1"/>
                </a:solidFill>
              </a:rPr>
              <a:t>3307.9000</a:t>
            </a:r>
            <a:r>
              <a:rPr lang="zh-CN" altLang="en-US" sz="1400" dirty="0" smtClean="0">
                <a:solidFill>
                  <a:schemeClr val="bg1"/>
                </a:solidFill>
              </a:rPr>
              <a:t>。</a:t>
            </a:r>
            <a:endParaRPr lang="zh-CN" altLang="en-US" sz="1400" dirty="0">
              <a:solidFill>
                <a:schemeClr val="bg1"/>
              </a:solidFill>
            </a:endParaRPr>
          </a:p>
        </p:txBody>
      </p:sp>
      <p:sp>
        <p:nvSpPr>
          <p:cNvPr id="4" name="Freeform 3690"/>
          <p:cNvSpPr>
            <a:spLocks/>
          </p:cNvSpPr>
          <p:nvPr/>
        </p:nvSpPr>
        <p:spPr bwMode="auto">
          <a:xfrm>
            <a:off x="8064817" y="1107101"/>
            <a:ext cx="483629" cy="490959"/>
          </a:xfrm>
          <a:custGeom>
            <a:avLst/>
            <a:gdLst>
              <a:gd name="T0" fmla="*/ 92 w 92"/>
              <a:gd name="T1" fmla="*/ 23 h 93"/>
              <a:gd name="T2" fmla="*/ 70 w 92"/>
              <a:gd name="T3" fmla="*/ 0 h 93"/>
              <a:gd name="T4" fmla="*/ 27 w 92"/>
              <a:gd name="T5" fmla="*/ 43 h 93"/>
              <a:gd name="T6" fmla="*/ 6 w 92"/>
              <a:gd name="T7" fmla="*/ 45 h 93"/>
              <a:gd name="T8" fmla="*/ 6 w 92"/>
              <a:gd name="T9" fmla="*/ 67 h 93"/>
              <a:gd name="T10" fmla="*/ 21 w 92"/>
              <a:gd name="T11" fmla="*/ 71 h 93"/>
              <a:gd name="T12" fmla="*/ 25 w 92"/>
              <a:gd name="T13" fmla="*/ 87 h 93"/>
              <a:gd name="T14" fmla="*/ 48 w 92"/>
              <a:gd name="T15" fmla="*/ 87 h 93"/>
              <a:gd name="T16" fmla="*/ 49 w 92"/>
              <a:gd name="T17" fmla="*/ 66 h 93"/>
              <a:gd name="T18" fmla="*/ 92 w 92"/>
              <a:gd name="T19"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3">
                <a:moveTo>
                  <a:pt x="92" y="23"/>
                </a:moveTo>
                <a:cubicBezTo>
                  <a:pt x="70" y="0"/>
                  <a:pt x="70" y="0"/>
                  <a:pt x="70" y="0"/>
                </a:cubicBezTo>
                <a:cubicBezTo>
                  <a:pt x="27" y="43"/>
                  <a:pt x="27" y="43"/>
                  <a:pt x="27" y="43"/>
                </a:cubicBezTo>
                <a:cubicBezTo>
                  <a:pt x="21" y="39"/>
                  <a:pt x="12" y="39"/>
                  <a:pt x="6" y="45"/>
                </a:cubicBezTo>
                <a:cubicBezTo>
                  <a:pt x="0" y="51"/>
                  <a:pt x="0" y="61"/>
                  <a:pt x="6" y="67"/>
                </a:cubicBezTo>
                <a:cubicBezTo>
                  <a:pt x="10" y="71"/>
                  <a:pt x="16" y="73"/>
                  <a:pt x="21" y="71"/>
                </a:cubicBezTo>
                <a:cubicBezTo>
                  <a:pt x="20" y="77"/>
                  <a:pt x="21" y="83"/>
                  <a:pt x="25" y="87"/>
                </a:cubicBezTo>
                <a:cubicBezTo>
                  <a:pt x="32" y="93"/>
                  <a:pt x="42" y="93"/>
                  <a:pt x="48" y="87"/>
                </a:cubicBezTo>
                <a:cubicBezTo>
                  <a:pt x="53" y="81"/>
                  <a:pt x="54" y="72"/>
                  <a:pt x="49" y="66"/>
                </a:cubicBezTo>
                <a:lnTo>
                  <a:pt x="92" y="23"/>
                </a:lnTo>
                <a:close/>
              </a:path>
            </a:pathLst>
          </a:custGeom>
          <a:solidFill>
            <a:srgbClr val="EAE8D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3691"/>
          <p:cNvSpPr>
            <a:spLocks/>
          </p:cNvSpPr>
          <p:nvPr/>
        </p:nvSpPr>
        <p:spPr bwMode="auto">
          <a:xfrm>
            <a:off x="8328612" y="813995"/>
            <a:ext cx="520267" cy="490959"/>
          </a:xfrm>
          <a:custGeom>
            <a:avLst/>
            <a:gdLst>
              <a:gd name="T0" fmla="*/ 81 w 99"/>
              <a:gd name="T1" fmla="*/ 68 h 94"/>
              <a:gd name="T2" fmla="*/ 32 w 99"/>
              <a:gd name="T3" fmla="*/ 89 h 94"/>
              <a:gd name="T4" fmla="*/ 24 w 99"/>
              <a:gd name="T5" fmla="*/ 74 h 94"/>
              <a:gd name="T6" fmla="*/ 6 w 99"/>
              <a:gd name="T7" fmla="*/ 72 h 94"/>
              <a:gd name="T8" fmla="*/ 31 w 99"/>
              <a:gd name="T9" fmla="*/ 18 h 94"/>
              <a:gd name="T10" fmla="*/ 85 w 99"/>
              <a:gd name="T11" fmla="*/ 13 h 94"/>
              <a:gd name="T12" fmla="*/ 81 w 99"/>
              <a:gd name="T13" fmla="*/ 68 h 94"/>
            </a:gdLst>
            <a:ahLst/>
            <a:cxnLst>
              <a:cxn ang="0">
                <a:pos x="T0" y="T1"/>
              </a:cxn>
              <a:cxn ang="0">
                <a:pos x="T2" y="T3"/>
              </a:cxn>
              <a:cxn ang="0">
                <a:pos x="T4" y="T5"/>
              </a:cxn>
              <a:cxn ang="0">
                <a:pos x="T6" y="T7"/>
              </a:cxn>
              <a:cxn ang="0">
                <a:pos x="T8" y="T9"/>
              </a:cxn>
              <a:cxn ang="0">
                <a:pos x="T10" y="T11"/>
              </a:cxn>
              <a:cxn ang="0">
                <a:pos x="T12" y="T13"/>
              </a:cxn>
            </a:cxnLst>
            <a:rect l="0" t="0" r="r" b="b"/>
            <a:pathLst>
              <a:path w="99" h="94">
                <a:moveTo>
                  <a:pt x="81" y="68"/>
                </a:moveTo>
                <a:cubicBezTo>
                  <a:pt x="67" y="81"/>
                  <a:pt x="48" y="94"/>
                  <a:pt x="32" y="89"/>
                </a:cubicBezTo>
                <a:cubicBezTo>
                  <a:pt x="29" y="88"/>
                  <a:pt x="29" y="81"/>
                  <a:pt x="24" y="74"/>
                </a:cubicBezTo>
                <a:cubicBezTo>
                  <a:pt x="19" y="68"/>
                  <a:pt x="7" y="75"/>
                  <a:pt x="6" y="72"/>
                </a:cubicBezTo>
                <a:cubicBezTo>
                  <a:pt x="0" y="56"/>
                  <a:pt x="17" y="32"/>
                  <a:pt x="31" y="18"/>
                </a:cubicBezTo>
                <a:cubicBezTo>
                  <a:pt x="47" y="2"/>
                  <a:pt x="72" y="0"/>
                  <a:pt x="85" y="13"/>
                </a:cubicBezTo>
                <a:cubicBezTo>
                  <a:pt x="99" y="27"/>
                  <a:pt x="97" y="51"/>
                  <a:pt x="81" y="68"/>
                </a:cubicBezTo>
                <a:close/>
              </a:path>
            </a:pathLst>
          </a:custGeom>
          <a:solidFill>
            <a:srgbClr val="CC731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692"/>
          <p:cNvSpPr>
            <a:spLocks/>
          </p:cNvSpPr>
          <p:nvPr/>
        </p:nvSpPr>
        <p:spPr bwMode="auto">
          <a:xfrm>
            <a:off x="8489822" y="879945"/>
            <a:ext cx="359058" cy="425005"/>
          </a:xfrm>
          <a:custGeom>
            <a:avLst/>
            <a:gdLst>
              <a:gd name="T0" fmla="*/ 51 w 69"/>
              <a:gd name="T1" fmla="*/ 55 h 80"/>
              <a:gd name="T2" fmla="*/ 2 w 69"/>
              <a:gd name="T3" fmla="*/ 76 h 80"/>
              <a:gd name="T4" fmla="*/ 55 w 69"/>
              <a:gd name="T5" fmla="*/ 41 h 80"/>
              <a:gd name="T6" fmla="*/ 36 w 69"/>
              <a:gd name="T7" fmla="*/ 34 h 80"/>
              <a:gd name="T8" fmla="*/ 55 w 69"/>
              <a:gd name="T9" fmla="*/ 0 h 80"/>
              <a:gd name="T10" fmla="*/ 51 w 69"/>
              <a:gd name="T11" fmla="*/ 55 h 80"/>
            </a:gdLst>
            <a:ahLst/>
            <a:cxnLst>
              <a:cxn ang="0">
                <a:pos x="T0" y="T1"/>
              </a:cxn>
              <a:cxn ang="0">
                <a:pos x="T2" y="T3"/>
              </a:cxn>
              <a:cxn ang="0">
                <a:pos x="T4" y="T5"/>
              </a:cxn>
              <a:cxn ang="0">
                <a:pos x="T6" y="T7"/>
              </a:cxn>
              <a:cxn ang="0">
                <a:pos x="T8" y="T9"/>
              </a:cxn>
              <a:cxn ang="0">
                <a:pos x="T10" y="T11"/>
              </a:cxn>
            </a:cxnLst>
            <a:rect l="0" t="0" r="r" b="b"/>
            <a:pathLst>
              <a:path w="69" h="80">
                <a:moveTo>
                  <a:pt x="51" y="55"/>
                </a:moveTo>
                <a:cubicBezTo>
                  <a:pt x="37" y="68"/>
                  <a:pt x="19" y="80"/>
                  <a:pt x="2" y="76"/>
                </a:cubicBezTo>
                <a:cubicBezTo>
                  <a:pt x="0" y="75"/>
                  <a:pt x="53" y="57"/>
                  <a:pt x="55" y="41"/>
                </a:cubicBezTo>
                <a:cubicBezTo>
                  <a:pt x="57" y="25"/>
                  <a:pt x="36" y="34"/>
                  <a:pt x="36" y="34"/>
                </a:cubicBezTo>
                <a:cubicBezTo>
                  <a:pt x="36" y="34"/>
                  <a:pt x="57" y="12"/>
                  <a:pt x="55" y="0"/>
                </a:cubicBezTo>
                <a:cubicBezTo>
                  <a:pt x="69" y="14"/>
                  <a:pt x="67" y="38"/>
                  <a:pt x="51" y="55"/>
                </a:cubicBezTo>
                <a:close/>
              </a:path>
            </a:pathLst>
          </a:custGeom>
          <a:solidFill>
            <a:srgbClr val="9052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7" name="图片 6" descr="g.png"/>
          <p:cNvPicPr>
            <a:picLocks noChangeAspect="1"/>
          </p:cNvPicPr>
          <p:nvPr/>
        </p:nvPicPr>
        <p:blipFill>
          <a:blip r:embed="rId3" cstate="print"/>
          <a:stretch>
            <a:fillRect/>
          </a:stretch>
        </p:blipFill>
        <p:spPr>
          <a:xfrm rot="2032138">
            <a:off x="720564" y="5552143"/>
            <a:ext cx="1909148" cy="1192628"/>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商检</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ChangeArrowheads="1"/>
          </p:cNvSpPr>
          <p:nvPr/>
        </p:nvSpPr>
        <p:spPr bwMode="auto">
          <a:xfrm>
            <a:off x="4159396" y="831655"/>
            <a:ext cx="3873208"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smtClean="0">
                <a:solidFill>
                  <a:srgbClr val="282728"/>
                </a:solidFill>
                <a:latin typeface="微软雅黑" panose="020B0503020204020204" pitchFamily="34" charset="-122"/>
                <a:ea typeface="微软雅黑" panose="020B0503020204020204" pitchFamily="34" charset="-122"/>
              </a:rPr>
              <a:t>国家质量监督检验检疫总局</a:t>
            </a:r>
            <a:endParaRPr lang="zh-CN" altLang="en-US" sz="2400" b="1" dirty="0">
              <a:solidFill>
                <a:srgbClr val="282728"/>
              </a:solidFill>
              <a:latin typeface="微软雅黑" panose="020B0503020204020204" pitchFamily="34" charset="-122"/>
              <a:ea typeface="微软雅黑" panose="020B0503020204020204" pitchFamily="34" charset="-122"/>
            </a:endParaRPr>
          </a:p>
        </p:txBody>
      </p:sp>
      <p:sp>
        <p:nvSpPr>
          <p:cNvPr id="1319" name="矩形 7"/>
          <p:cNvSpPr/>
          <p:nvPr/>
        </p:nvSpPr>
        <p:spPr>
          <a:xfrm>
            <a:off x="1464129" y="2007993"/>
            <a:ext cx="9263743" cy="440369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ct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质检总局关于取消进口可用作原料的固体废物</a:t>
            </a:r>
          </a:p>
          <a:p>
            <a:pPr algn="ct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装运前检验机构指定有关问题的公告</a:t>
            </a:r>
          </a:p>
          <a:p>
            <a:pPr algn="just">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国务院关于第六批取消与调整行政审批项目的决定</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（国发</a:t>
            </a:r>
            <a:r>
              <a:rPr lang="en-US" altLang="zh-CN" sz="1400" dirty="0" smtClean="0">
                <a:solidFill>
                  <a:srgbClr val="E5B704"/>
                </a:solidFill>
                <a:latin typeface="微软雅黑" panose="020B0503020204020204" pitchFamily="34" charset="-122"/>
                <a:ea typeface="微软雅黑" panose="020B0503020204020204" pitchFamily="34" charset="-122"/>
              </a:rPr>
              <a:t>〔2012〕52</a:t>
            </a:r>
            <a:r>
              <a:rPr lang="zh-CN" altLang="en-US" sz="1400" dirty="0" smtClean="0">
                <a:solidFill>
                  <a:srgbClr val="E5B704"/>
                </a:solidFill>
                <a:latin typeface="微软雅黑" panose="020B0503020204020204" pitchFamily="34" charset="-122"/>
                <a:ea typeface="微软雅黑" panose="020B0503020204020204" pitchFamily="34" charset="-122"/>
              </a:rPr>
              <a:t>号）取消了“进口可用作原料的固体废物、进口旧机电产品装运前检验机构指定”，</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国务院关于废止和修改部分行政法规的决定</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（国务院令第</a:t>
            </a:r>
            <a:r>
              <a:rPr lang="en-US" altLang="zh-CN" sz="1400" dirty="0" smtClean="0">
                <a:solidFill>
                  <a:srgbClr val="E5B704"/>
                </a:solidFill>
                <a:latin typeface="微软雅黑" panose="020B0503020204020204" pitchFamily="34" charset="-122"/>
                <a:ea typeface="微软雅黑" panose="020B0503020204020204" pitchFamily="34" charset="-122"/>
              </a:rPr>
              <a:t>638</a:t>
            </a:r>
            <a:r>
              <a:rPr lang="zh-CN" altLang="en-US" sz="1400" dirty="0" smtClean="0">
                <a:solidFill>
                  <a:srgbClr val="E5B704"/>
                </a:solidFill>
                <a:latin typeface="微软雅黑" panose="020B0503020204020204" pitchFamily="34" charset="-122"/>
                <a:ea typeface="微软雅黑" panose="020B0503020204020204" pitchFamily="34" charset="-122"/>
              </a:rPr>
              <a:t>号）删去了</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中华人民共和国进出口商品检验法实施条例</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第二十二条第一款、第二款中的“经国家质检总局指定的”的表述。质检总局在</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进口旧机电产品检验监督管理办法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（质检总局令第</a:t>
            </a:r>
            <a:r>
              <a:rPr lang="en-US" altLang="zh-CN" sz="1400" dirty="0" smtClean="0">
                <a:solidFill>
                  <a:srgbClr val="E5B704"/>
                </a:solidFill>
                <a:latin typeface="微软雅黑" panose="020B0503020204020204" pitchFamily="34" charset="-122"/>
                <a:ea typeface="微软雅黑" panose="020B0503020204020204" pitchFamily="34" charset="-122"/>
              </a:rPr>
              <a:t>171</a:t>
            </a:r>
            <a:r>
              <a:rPr lang="zh-CN" altLang="en-US" sz="1400" dirty="0" smtClean="0">
                <a:solidFill>
                  <a:srgbClr val="E5B704"/>
                </a:solidFill>
                <a:latin typeface="微软雅黑" panose="020B0503020204020204" pitchFamily="34" charset="-122"/>
                <a:ea typeface="微软雅黑" panose="020B0503020204020204" pitchFamily="34" charset="-122"/>
              </a:rPr>
              <a:t>号）中已对“进口旧机电产品装运前检验机构指定”进行了调整，进一步完善了后续监督管理内容。为全面贯彻落实国务院决定，现就有关问题公告如下：</a:t>
            </a:r>
          </a:p>
          <a:p>
            <a:pPr algn="just">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一、自本公告发布之日起，质检总局不再指定进口可用作原料的固体废物装运前检验机构。</a:t>
            </a:r>
          </a:p>
          <a:p>
            <a:pPr algn="just">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二、</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进口可用作原料的固体废物检验检疫监督管理办法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（质检总局令第</a:t>
            </a:r>
            <a:r>
              <a:rPr lang="en-US" altLang="zh-CN" sz="1400" dirty="0" smtClean="0">
                <a:solidFill>
                  <a:srgbClr val="E5B704"/>
                </a:solidFill>
                <a:latin typeface="微软雅黑" panose="020B0503020204020204" pitchFamily="34" charset="-122"/>
                <a:ea typeface="微软雅黑" panose="020B0503020204020204" pitchFamily="34" charset="-122"/>
              </a:rPr>
              <a:t>119</a:t>
            </a:r>
            <a:r>
              <a:rPr lang="zh-CN" altLang="en-US" sz="1400" dirty="0" smtClean="0">
                <a:solidFill>
                  <a:srgbClr val="E5B704"/>
                </a:solidFill>
                <a:latin typeface="微软雅黑" panose="020B0503020204020204" pitchFamily="34" charset="-122"/>
                <a:ea typeface="微软雅黑" panose="020B0503020204020204" pitchFamily="34" charset="-122"/>
              </a:rPr>
              <a:t>号）已完成修订起草工作，目前已进入合法性审查阶段。质检总局将抓紧推动规章修订进程，尽快向社会公布。</a:t>
            </a:r>
          </a:p>
          <a:p>
            <a:pPr algn="just">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三、进口可用作原料的固体废物装运前检验机构指定取消后，后续监管措施将按照修订后的</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进口可用作原料的固体废物检验检疫监督管理办法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（质检总局令第</a:t>
            </a:r>
            <a:r>
              <a:rPr lang="en-US" altLang="zh-CN" sz="1400" dirty="0" smtClean="0">
                <a:solidFill>
                  <a:srgbClr val="E5B704"/>
                </a:solidFill>
                <a:latin typeface="微软雅黑" panose="020B0503020204020204" pitchFamily="34" charset="-122"/>
                <a:ea typeface="微软雅黑" panose="020B0503020204020204" pitchFamily="34" charset="-122"/>
              </a:rPr>
              <a:t>119</a:t>
            </a:r>
            <a:r>
              <a:rPr lang="zh-CN" altLang="en-US" sz="1400" dirty="0" smtClean="0">
                <a:solidFill>
                  <a:srgbClr val="E5B704"/>
                </a:solidFill>
                <a:latin typeface="微软雅黑" panose="020B0503020204020204" pitchFamily="34" charset="-122"/>
                <a:ea typeface="微软雅黑" panose="020B0503020204020204" pitchFamily="34" charset="-122"/>
              </a:rPr>
              <a:t>号）实施。在新的规章发布实施前，暂由原获得指定的装运前检验机构实施进口可用作原料的固体废物装运前检验</a:t>
            </a:r>
          </a:p>
          <a:p>
            <a:pPr algn="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质检总局</a:t>
            </a:r>
          </a:p>
          <a:p>
            <a:pPr algn="r">
              <a:spcBef>
                <a:spcPts val="600"/>
              </a:spcBef>
              <a:spcAft>
                <a:spcPts val="600"/>
              </a:spcAft>
              <a:defRPr/>
            </a:pP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8</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15</a:t>
            </a:r>
            <a:r>
              <a:rPr lang="zh-CN" altLang="en-US" sz="1400" dirty="0" smtClean="0">
                <a:solidFill>
                  <a:srgbClr val="E5B704"/>
                </a:solidFill>
                <a:latin typeface="微软雅黑" panose="020B0503020204020204" pitchFamily="34" charset="-122"/>
                <a:ea typeface="微软雅黑" panose="020B0503020204020204" pitchFamily="34" charset="-122"/>
              </a:rPr>
              <a:t>日</a:t>
            </a:r>
            <a:endParaRPr lang="zh-CN" altLang="en-US" sz="14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E5B704"/>
                </a:solidFill>
                <a:latin typeface="微软雅黑" panose="020B0503020204020204" pitchFamily="34" charset="-122"/>
                <a:ea typeface="微软雅黑" panose="020B0503020204020204" pitchFamily="34" charset="-122"/>
              </a:rPr>
              <a:t>。</a:t>
            </a:r>
            <a:endParaRPr lang="zh-CN" altLang="en-US" sz="1600" spc="300" dirty="0">
              <a:solidFill>
                <a:srgbClr val="E5B704"/>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2536905" y="1572151"/>
            <a:ext cx="7118190" cy="369332"/>
          </a:xfrm>
          <a:prstGeom prst="rect">
            <a:avLst/>
          </a:prstGeom>
          <a:noFill/>
        </p:spPr>
        <p:txBody>
          <a:bodyPr wrap="square" rtlCol="0">
            <a:spAutoFit/>
          </a:bodyPr>
          <a:lstStyle/>
          <a:p>
            <a:pPr>
              <a:lnSpc>
                <a:spcPct val="150000"/>
              </a:lnSpc>
            </a:pP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质检总局关于取消进口可用作原料的固体废物装运前检验机构指定有关问题的公告</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年第</a:t>
            </a:r>
            <a:r>
              <a:rPr lang="en-US" altLang="zh-CN" sz="1200" dirty="0" smtClean="0">
                <a:solidFill>
                  <a:schemeClr val="bg1"/>
                </a:solidFill>
                <a:latin typeface="微软雅黑" panose="020B0503020204020204" pitchFamily="34" charset="-122"/>
                <a:ea typeface="微软雅黑" panose="020B0503020204020204" pitchFamily="34" charset="-122"/>
              </a:rPr>
              <a:t>79</a:t>
            </a:r>
            <a:r>
              <a:rPr lang="zh-CN" altLang="en-US" sz="1200" dirty="0" smtClean="0">
                <a:solidFill>
                  <a:schemeClr val="bg1"/>
                </a:solidFill>
                <a:latin typeface="微软雅黑" panose="020B0503020204020204" pitchFamily="34" charset="-122"/>
                <a:ea typeface="微软雅黑" panose="020B0503020204020204" pitchFamily="34" charset="-122"/>
              </a:rPr>
              <a:t>号） </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213537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 name="椭圆 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椭圆 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5" name="图片 4"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TextBox 5"/>
          <p:cNvSpPr txBox="1"/>
          <p:nvPr/>
        </p:nvSpPr>
        <p:spPr>
          <a:xfrm>
            <a:off x="1970314" y="805543"/>
            <a:ext cx="8251372" cy="1692771"/>
          </a:xfrm>
          <a:prstGeom prst="rect">
            <a:avLst/>
          </a:prstGeom>
          <a:noFill/>
        </p:spPr>
        <p:txBody>
          <a:bodyPr wrap="square" rtlCol="0">
            <a:spAutoFit/>
          </a:bodyPr>
          <a:lstStyle/>
          <a:p>
            <a:pPr algn="ctr"/>
            <a:r>
              <a:rPr lang="zh-CN" altLang="en-US" sz="3200" b="1" dirty="0" smtClean="0">
                <a:solidFill>
                  <a:schemeClr val="accent4"/>
                </a:solidFill>
              </a:rPr>
              <a:t>海关总署公告</a:t>
            </a:r>
            <a:r>
              <a:rPr lang="en-US" altLang="zh-CN" sz="3200" b="1" dirty="0" smtClean="0">
                <a:solidFill>
                  <a:schemeClr val="accent4"/>
                </a:solidFill>
              </a:rPr>
              <a:t>2016</a:t>
            </a:r>
            <a:r>
              <a:rPr lang="zh-CN" altLang="en-US" sz="3200" b="1" dirty="0" smtClean="0">
                <a:solidFill>
                  <a:schemeClr val="accent4"/>
                </a:solidFill>
              </a:rPr>
              <a:t>年第</a:t>
            </a:r>
            <a:r>
              <a:rPr lang="en-US" altLang="zh-CN" sz="3200" b="1" dirty="0" smtClean="0">
                <a:solidFill>
                  <a:schemeClr val="accent4"/>
                </a:solidFill>
              </a:rPr>
              <a:t>49</a:t>
            </a:r>
            <a:r>
              <a:rPr lang="zh-CN" altLang="en-US" sz="3200" b="1" dirty="0" smtClean="0">
                <a:solidFill>
                  <a:schemeClr val="accent4"/>
                </a:solidFill>
              </a:rPr>
              <a:t>号</a:t>
            </a:r>
            <a:endParaRPr lang="en-US" altLang="zh-CN" sz="3200" b="1" dirty="0" smtClean="0">
              <a:solidFill>
                <a:schemeClr val="accent4"/>
              </a:solidFill>
            </a:endParaRPr>
          </a:p>
          <a:p>
            <a:pPr algn="ctr"/>
            <a:r>
              <a:rPr lang="zh-CN" altLang="en-US" b="1" dirty="0" smtClean="0">
                <a:solidFill>
                  <a:schemeClr val="accent4"/>
                </a:solidFill>
              </a:rPr>
              <a:t>（关于海峡两岸海关“经认证的经营者（</a:t>
            </a:r>
            <a:r>
              <a:rPr lang="en-US" altLang="zh-CN" b="1" dirty="0" smtClean="0">
                <a:solidFill>
                  <a:schemeClr val="accent4"/>
                </a:solidFill>
              </a:rPr>
              <a:t>AEO</a:t>
            </a:r>
            <a:r>
              <a:rPr lang="zh-CN" altLang="en-US" b="1" dirty="0" smtClean="0">
                <a:solidFill>
                  <a:schemeClr val="accent4"/>
                </a:solidFill>
              </a:rPr>
              <a:t>）”互认试点的公告）</a:t>
            </a:r>
            <a:endParaRPr lang="en-US" altLang="zh-CN" b="1" dirty="0" smtClean="0">
              <a:solidFill>
                <a:schemeClr val="accent4"/>
              </a:solidFill>
            </a:endParaRPr>
          </a:p>
          <a:p>
            <a:r>
              <a:rPr lang="zh-CN" altLang="en-US" b="1" dirty="0" smtClean="0">
                <a:solidFill>
                  <a:schemeClr val="bg1"/>
                </a:solidFill>
              </a:rPr>
              <a:t>       </a:t>
            </a:r>
            <a:r>
              <a:rPr lang="zh-CN" altLang="en-US" dirty="0" smtClean="0">
                <a:solidFill>
                  <a:schemeClr val="bg1"/>
                </a:solidFill>
              </a:rPr>
              <a:t> </a:t>
            </a:r>
            <a:endParaRPr lang="en-US" altLang="zh-CN" dirty="0" smtClean="0">
              <a:solidFill>
                <a:schemeClr val="bg1"/>
              </a:solidFill>
            </a:endParaRPr>
          </a:p>
          <a:p>
            <a:endParaRPr lang="en-US" altLang="zh-CN" b="1" dirty="0" smtClean="0">
              <a:solidFill>
                <a:schemeClr val="bg1"/>
              </a:solidFill>
            </a:endParaRPr>
          </a:p>
          <a:p>
            <a:endParaRPr lang="zh-CN" altLang="en-US" b="1" dirty="0">
              <a:solidFill>
                <a:schemeClr val="accent4"/>
              </a:solidFill>
            </a:endParaRPr>
          </a:p>
        </p:txBody>
      </p:sp>
      <p:sp>
        <p:nvSpPr>
          <p:cNvPr id="20" name="TextBox 19"/>
          <p:cNvSpPr txBox="1"/>
          <p:nvPr/>
        </p:nvSpPr>
        <p:spPr>
          <a:xfrm>
            <a:off x="5225143" y="1970315"/>
            <a:ext cx="5192486" cy="2462213"/>
          </a:xfrm>
          <a:prstGeom prst="rect">
            <a:avLst/>
          </a:prstGeom>
          <a:noFill/>
        </p:spPr>
        <p:txBody>
          <a:bodyPr wrap="square" rtlCol="0">
            <a:spAutoFit/>
          </a:bodyPr>
          <a:lstStyle/>
          <a:p>
            <a:r>
              <a:rPr lang="zh-CN" altLang="en-US" sz="1400" dirty="0" smtClean="0">
                <a:solidFill>
                  <a:schemeClr val="bg1"/>
                </a:solidFill>
              </a:rPr>
              <a:t>        为支持海峡两岸企业发展，促进贸易便利，海峡两岸海关自</a:t>
            </a: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10</a:t>
            </a:r>
            <a:r>
              <a:rPr lang="zh-CN" altLang="en-US" sz="1400" dirty="0" smtClean="0">
                <a:solidFill>
                  <a:schemeClr val="bg1"/>
                </a:solidFill>
              </a:rPr>
              <a:t>月</a:t>
            </a:r>
            <a:r>
              <a:rPr lang="en-US" altLang="zh-CN" sz="1400" dirty="0" smtClean="0">
                <a:solidFill>
                  <a:schemeClr val="bg1"/>
                </a:solidFill>
              </a:rPr>
              <a:t>1</a:t>
            </a:r>
            <a:r>
              <a:rPr lang="zh-CN" altLang="en-US" sz="1400" dirty="0" smtClean="0">
                <a:solidFill>
                  <a:schemeClr val="bg1"/>
                </a:solidFill>
              </a:rPr>
              <a:t>日起实施“经认证的经营者（</a:t>
            </a:r>
            <a:r>
              <a:rPr lang="en-US" altLang="zh-CN" sz="1400" dirty="0" smtClean="0">
                <a:solidFill>
                  <a:schemeClr val="bg1"/>
                </a:solidFill>
              </a:rPr>
              <a:t>AEO</a:t>
            </a:r>
            <a:r>
              <a:rPr lang="zh-CN" altLang="en-US" sz="1400" dirty="0" smtClean="0">
                <a:solidFill>
                  <a:schemeClr val="bg1"/>
                </a:solidFill>
              </a:rPr>
              <a:t>）”互认试点。现就试点有关事项公告如下：</a:t>
            </a:r>
            <a:endParaRPr lang="en-US" altLang="zh-CN" sz="1400" dirty="0" smtClean="0">
              <a:solidFill>
                <a:schemeClr val="bg1"/>
              </a:solidFill>
            </a:endParaRPr>
          </a:p>
          <a:p>
            <a:endParaRPr lang="en-US" altLang="zh-CN" sz="1400" dirty="0" smtClean="0">
              <a:solidFill>
                <a:schemeClr val="bg1"/>
              </a:solidFill>
            </a:endParaRPr>
          </a:p>
          <a:p>
            <a:r>
              <a:rPr lang="en-US" altLang="zh-CN" sz="1400" dirty="0" smtClean="0">
                <a:solidFill>
                  <a:schemeClr val="bg1"/>
                </a:solidFill>
              </a:rPr>
              <a:t>        </a:t>
            </a:r>
            <a:r>
              <a:rPr lang="zh-CN" altLang="en-US" sz="1400" dirty="0" smtClean="0">
                <a:solidFill>
                  <a:schemeClr val="bg1"/>
                </a:solidFill>
              </a:rPr>
              <a:t> 一、大陆海关接受台湾海关认证的安全认证优质企业为台湾的“经认证的经营者”企业（以下简称“</a:t>
            </a:r>
            <a:r>
              <a:rPr lang="en-US" altLang="zh-CN" sz="1400" dirty="0" smtClean="0">
                <a:solidFill>
                  <a:schemeClr val="bg1"/>
                </a:solidFill>
              </a:rPr>
              <a:t>AEO</a:t>
            </a:r>
            <a:r>
              <a:rPr lang="zh-CN" altLang="en-US" sz="1400" dirty="0" smtClean="0">
                <a:solidFill>
                  <a:schemeClr val="bg1"/>
                </a:solidFill>
              </a:rPr>
              <a:t>企业”），台湾海关接受大陆海关认证的高级认证企业为大陆的</a:t>
            </a:r>
            <a:r>
              <a:rPr lang="en-US" altLang="zh-CN" sz="1400" dirty="0" smtClean="0">
                <a:solidFill>
                  <a:schemeClr val="bg1"/>
                </a:solidFill>
              </a:rPr>
              <a:t>AEO</a:t>
            </a:r>
            <a:r>
              <a:rPr lang="zh-CN" altLang="en-US" sz="1400" dirty="0" smtClean="0">
                <a:solidFill>
                  <a:schemeClr val="bg1"/>
                </a:solidFill>
              </a:rPr>
              <a:t>企业。</a:t>
            </a:r>
          </a:p>
          <a:p>
            <a:r>
              <a:rPr lang="zh-CN" altLang="en-US" sz="1400" dirty="0" smtClean="0">
                <a:solidFill>
                  <a:schemeClr val="bg1"/>
                </a:solidFill>
              </a:rPr>
              <a:t>　　二、大陆海关和台湾海关相互给予对方</a:t>
            </a:r>
            <a:r>
              <a:rPr lang="en-US" altLang="zh-CN" sz="1400" dirty="0" smtClean="0">
                <a:solidFill>
                  <a:schemeClr val="bg1"/>
                </a:solidFill>
              </a:rPr>
              <a:t>AEO</a:t>
            </a:r>
            <a:r>
              <a:rPr lang="zh-CN" altLang="en-US" sz="1400" dirty="0" smtClean="0">
                <a:solidFill>
                  <a:schemeClr val="bg1"/>
                </a:solidFill>
              </a:rPr>
              <a:t>企业的进口货物如下通关便利措施：减少进口货物单证审核；适用较低进口货物查验率；进口货物优先办理通关手续；设立海关</a:t>
            </a:r>
            <a:r>
              <a:rPr lang="en-US" altLang="zh-CN" sz="1400" dirty="0" smtClean="0">
                <a:solidFill>
                  <a:schemeClr val="bg1"/>
                </a:solidFill>
              </a:rPr>
              <a:t>AEO</a:t>
            </a:r>
            <a:r>
              <a:rPr lang="zh-CN" altLang="en-US" sz="1400" dirty="0" smtClean="0">
                <a:solidFill>
                  <a:schemeClr val="bg1"/>
                </a:solidFill>
              </a:rPr>
              <a:t>联络员；非常时期优先处置。</a:t>
            </a:r>
            <a:endParaRPr lang="zh-CN" altLang="en-US" sz="1400" dirty="0">
              <a:solidFill>
                <a:schemeClr val="bg1"/>
              </a:solidFill>
            </a:endParaRPr>
          </a:p>
        </p:txBody>
      </p:sp>
      <p:pic>
        <p:nvPicPr>
          <p:cNvPr id="21" name="图片 20" descr="图片1.png"/>
          <p:cNvPicPr>
            <a:picLocks noChangeAspect="1"/>
          </p:cNvPicPr>
          <p:nvPr/>
        </p:nvPicPr>
        <p:blipFill>
          <a:blip r:embed="rId3" cstate="print"/>
          <a:stretch>
            <a:fillRect/>
          </a:stretch>
        </p:blipFill>
        <p:spPr>
          <a:xfrm>
            <a:off x="1899731" y="1935078"/>
            <a:ext cx="3075039" cy="2451720"/>
          </a:xfrm>
          <a:prstGeom prst="rect">
            <a:avLst/>
          </a:prstGeom>
        </p:spPr>
      </p:pic>
      <p:sp>
        <p:nvSpPr>
          <p:cNvPr id="22" name="TextBox 21"/>
          <p:cNvSpPr txBox="1"/>
          <p:nvPr/>
        </p:nvSpPr>
        <p:spPr>
          <a:xfrm>
            <a:off x="1796141" y="4480602"/>
            <a:ext cx="8512630" cy="1815882"/>
          </a:xfrm>
          <a:prstGeom prst="rect">
            <a:avLst/>
          </a:prstGeom>
          <a:noFill/>
        </p:spPr>
        <p:txBody>
          <a:bodyPr wrap="square" rtlCol="0">
            <a:spAutoFit/>
          </a:bodyPr>
          <a:lstStyle/>
          <a:p>
            <a:r>
              <a:rPr lang="zh-CN" altLang="en-US" sz="1400" dirty="0" smtClean="0"/>
              <a:t>　　</a:t>
            </a:r>
            <a:r>
              <a:rPr lang="zh-CN" altLang="en-US" sz="1400" dirty="0" smtClean="0">
                <a:solidFill>
                  <a:schemeClr val="bg1"/>
                </a:solidFill>
              </a:rPr>
              <a:t>三、试点海关。</a:t>
            </a:r>
          </a:p>
          <a:p>
            <a:r>
              <a:rPr lang="zh-CN" altLang="en-US" sz="1400" dirty="0" smtClean="0">
                <a:solidFill>
                  <a:schemeClr val="bg1"/>
                </a:solidFill>
              </a:rPr>
              <a:t>　　大陆参与试点的海关为南京、福州、厦门海关。</a:t>
            </a:r>
          </a:p>
          <a:p>
            <a:r>
              <a:rPr lang="zh-CN" altLang="en-US" sz="1400" dirty="0" smtClean="0">
                <a:solidFill>
                  <a:schemeClr val="bg1"/>
                </a:solidFill>
              </a:rPr>
              <a:t>　　台湾参与试点的海关为高雄、基隆海关。</a:t>
            </a:r>
          </a:p>
          <a:p>
            <a:r>
              <a:rPr lang="zh-CN" altLang="en-US" sz="1400" dirty="0" smtClean="0">
                <a:solidFill>
                  <a:schemeClr val="bg1"/>
                </a:solidFill>
              </a:rPr>
              <a:t>　　四、试点企业。</a:t>
            </a:r>
          </a:p>
          <a:p>
            <a:r>
              <a:rPr lang="zh-CN" altLang="en-US" sz="1400" dirty="0" smtClean="0">
                <a:solidFill>
                  <a:schemeClr val="bg1"/>
                </a:solidFill>
              </a:rPr>
              <a:t>　　大陆参与试点的企业为高级认证企业，具体范围为：从大陆所有口岸直接出口至高雄、基隆的海运货物（不限于从南京、福州、厦门口岸启运）所涉及的高级认证企业。</a:t>
            </a:r>
          </a:p>
          <a:p>
            <a:r>
              <a:rPr lang="zh-CN" altLang="en-US" sz="1400" dirty="0" smtClean="0">
                <a:solidFill>
                  <a:schemeClr val="bg1"/>
                </a:solidFill>
              </a:rPr>
              <a:t>　　台湾参与试点的企业为安全认证优质企业，具体范围为：从台湾所有口岸直接出口至南京、福州、厦门的海运货物（不限于从高雄、基隆口岸启运）所涉及的安全认证优质企业。</a:t>
            </a:r>
            <a:endParaRPr lang="zh-CN" altLang="en-US" sz="1400" dirty="0">
              <a:solidFill>
                <a:schemeClr val="bg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ChangeArrowheads="1"/>
          </p:cNvSpPr>
          <p:nvPr/>
        </p:nvSpPr>
        <p:spPr bwMode="auto">
          <a:xfrm>
            <a:off x="4159396" y="1223541"/>
            <a:ext cx="3873208"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smtClean="0">
                <a:solidFill>
                  <a:srgbClr val="282728"/>
                </a:solidFill>
                <a:latin typeface="微软雅黑" panose="020B0503020204020204" pitchFamily="34" charset="-122"/>
                <a:ea typeface="微软雅黑" panose="020B0503020204020204" pitchFamily="34" charset="-122"/>
              </a:rPr>
              <a:t>国家质量监督检验检疫总局</a:t>
            </a:r>
            <a:endParaRPr lang="zh-CN" altLang="en-US" sz="2400" b="1" dirty="0">
              <a:solidFill>
                <a:srgbClr val="282728"/>
              </a:solidFill>
              <a:latin typeface="微软雅黑" panose="020B0503020204020204" pitchFamily="34" charset="-122"/>
              <a:ea typeface="微软雅黑" panose="020B0503020204020204" pitchFamily="34" charset="-122"/>
            </a:endParaRPr>
          </a:p>
        </p:txBody>
      </p:sp>
      <p:sp>
        <p:nvSpPr>
          <p:cNvPr id="1319" name="矩形 7"/>
          <p:cNvSpPr/>
          <p:nvPr/>
        </p:nvSpPr>
        <p:spPr>
          <a:xfrm>
            <a:off x="1453243" y="2454307"/>
            <a:ext cx="9263743" cy="440369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根据</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中华人民共和国进出口商品检验法</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及其实施条例有关规定，国家质量监督检验检疫总局对</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出入境检验检疫机构实施检验检疫的进出境商品目录（</a:t>
            </a: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作了相关调整。现公告如下：</a:t>
            </a:r>
          </a:p>
          <a:p>
            <a:pP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一、取消玩具、童车、儿童用安全座椅</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共涉及</a:t>
            </a:r>
            <a:r>
              <a:rPr lang="en-US" altLang="zh-CN" sz="1400" dirty="0" smtClean="0">
                <a:solidFill>
                  <a:srgbClr val="E5B704"/>
                </a:solidFill>
                <a:latin typeface="微软雅黑" panose="020B0503020204020204" pitchFamily="34" charset="-122"/>
                <a:ea typeface="微软雅黑" panose="020B0503020204020204" pitchFamily="34" charset="-122"/>
              </a:rPr>
              <a:t>15</a:t>
            </a:r>
            <a:r>
              <a:rPr lang="zh-CN" altLang="en-US" sz="1400" dirty="0" smtClean="0">
                <a:solidFill>
                  <a:srgbClr val="E5B704"/>
                </a:solidFill>
                <a:latin typeface="微软雅黑" panose="020B0503020204020204" pitchFamily="34" charset="-122"/>
                <a:ea typeface="微软雅黑" panose="020B0503020204020204" pitchFamily="34" charset="-122"/>
              </a:rPr>
              <a:t>个海关商品编码，详见附件</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的出境检验检疫监管要求“</a:t>
            </a:r>
            <a:r>
              <a:rPr lang="en-US" altLang="zh-CN" sz="1400" dirty="0" smtClean="0">
                <a:solidFill>
                  <a:srgbClr val="E5B704"/>
                </a:solidFill>
                <a:latin typeface="微软雅黑" panose="020B0503020204020204" pitchFamily="34" charset="-122"/>
                <a:ea typeface="微软雅黑" panose="020B0503020204020204" pitchFamily="34" charset="-122"/>
              </a:rPr>
              <a:t>B”</a:t>
            </a:r>
            <a:r>
              <a:rPr lang="zh-CN" altLang="en-US" sz="1400" dirty="0" smtClean="0">
                <a:solidFill>
                  <a:srgbClr val="E5B704"/>
                </a:solidFill>
                <a:latin typeface="微软雅黑" panose="020B0503020204020204" pitchFamily="34" charset="-122"/>
                <a:ea typeface="微软雅黑" panose="020B0503020204020204" pitchFamily="34" charset="-122"/>
              </a:rPr>
              <a:t>，出入境检验检疫机构不再对其实施出境检验检疫。上述调整自</a:t>
            </a: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9</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a:t>
            </a:r>
            <a:r>
              <a:rPr lang="zh-CN" altLang="en-US" sz="1400" dirty="0" smtClean="0">
                <a:solidFill>
                  <a:srgbClr val="E5B704"/>
                </a:solidFill>
                <a:latin typeface="微软雅黑" panose="020B0503020204020204" pitchFamily="34" charset="-122"/>
                <a:ea typeface="微软雅黑" panose="020B0503020204020204" pitchFamily="34" charset="-122"/>
              </a:rPr>
              <a:t>日起执行。</a:t>
            </a:r>
          </a:p>
          <a:p>
            <a:pP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二、调整后的</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出入境检验检疫机构实施检验检疫的进出境商品目录（</a:t>
            </a: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a:t>
            </a:r>
            <a:r>
              <a:rPr lang="zh-CN" altLang="en-US" sz="1400" dirty="0" smtClean="0">
                <a:solidFill>
                  <a:srgbClr val="E5B704"/>
                </a:solidFill>
                <a:latin typeface="微软雅黑" panose="020B0503020204020204" pitchFamily="34" charset="-122"/>
                <a:ea typeface="微软雅黑" panose="020B0503020204020204" pitchFamily="34" charset="-122"/>
              </a:rPr>
              <a:t>，外贸企业可登陆国家质检总局网站（</a:t>
            </a:r>
            <a:r>
              <a:rPr lang="en-US" altLang="zh-CN" sz="1400" dirty="0" smtClean="0">
                <a:solidFill>
                  <a:srgbClr val="E5B704"/>
                </a:solidFill>
                <a:latin typeface="微软雅黑" panose="020B0503020204020204" pitchFamily="34" charset="-122"/>
                <a:ea typeface="微软雅黑" panose="020B0503020204020204" pitchFamily="34" charset="-122"/>
              </a:rPr>
              <a:t>www.aqsiq.gov.cn</a:t>
            </a:r>
            <a:r>
              <a:rPr lang="zh-CN" altLang="en-US" sz="1400" dirty="0" smtClean="0">
                <a:solidFill>
                  <a:srgbClr val="E5B704"/>
                </a:solidFill>
                <a:latin typeface="微软雅黑" panose="020B0503020204020204" pitchFamily="34" charset="-122"/>
                <a:ea typeface="微软雅黑" panose="020B0503020204020204" pitchFamily="34" charset="-122"/>
              </a:rPr>
              <a:t>）“信息公开”栏目查询。</a:t>
            </a:r>
          </a:p>
          <a:p>
            <a:pPr>
              <a:spcBef>
                <a:spcPts val="600"/>
              </a:spcBef>
              <a:spcAft>
                <a:spcPts val="600"/>
              </a:spcAft>
              <a:defRPr/>
            </a:pPr>
            <a:endParaRPr lang="zh-CN" altLang="en-US" sz="1400" dirty="0" smtClean="0">
              <a:solidFill>
                <a:srgbClr val="E5B704"/>
              </a:solidFill>
              <a:latin typeface="微软雅黑" panose="020B0503020204020204" pitchFamily="34" charset="-122"/>
              <a:ea typeface="微软雅黑" panose="020B0503020204020204" pitchFamily="34" charset="-122"/>
            </a:endParaRPr>
          </a:p>
          <a:p>
            <a:pP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    </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附件：</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2016</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年</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出入境检验检疫机构实施检验检疫的进出境商品目录</a:t>
            </a:r>
            <a:r>
              <a:rPr lang="en-US" altLang="zh-CN" sz="1400" dirty="0" smtClean="0">
                <a:solidFill>
                  <a:srgbClr val="E5B704"/>
                </a:solidFill>
                <a:latin typeface="微软雅黑" panose="020B0503020204020204" pitchFamily="34" charset="-122"/>
                <a:ea typeface="微软雅黑" panose="020B0503020204020204" pitchFamily="34" charset="-122"/>
                <a:hlinkClick r:id="rId2" action="ppaction://hlinkfile"/>
              </a:rPr>
              <a:t>》</a:t>
            </a:r>
            <a:r>
              <a:rPr lang="zh-CN" altLang="en-US" sz="1400" dirty="0" smtClean="0">
                <a:solidFill>
                  <a:srgbClr val="E5B704"/>
                </a:solidFill>
                <a:latin typeface="微软雅黑" panose="020B0503020204020204" pitchFamily="34" charset="-122"/>
                <a:ea typeface="微软雅黑" panose="020B0503020204020204" pitchFamily="34" charset="-122"/>
                <a:hlinkClick r:id="rId2" action="ppaction://hlinkfile"/>
              </a:rPr>
              <a:t>调整表质检总局</a:t>
            </a: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spcBef>
                <a:spcPts val="600"/>
              </a:spcBef>
              <a:spcAft>
                <a:spcPts val="600"/>
              </a:spcAft>
              <a:defRPr/>
            </a:pPr>
            <a:endParaRPr lang="en-US" altLang="zh-CN" sz="1400" dirty="0" smtClean="0">
              <a:solidFill>
                <a:srgbClr val="E5B704"/>
              </a:solidFill>
              <a:latin typeface="微软雅黑" panose="020B0503020204020204" pitchFamily="34" charset="-122"/>
              <a:ea typeface="微软雅黑" panose="020B0503020204020204" pitchFamily="34" charset="-122"/>
            </a:endParaRPr>
          </a:p>
          <a:p>
            <a:pPr algn="r">
              <a:spcBef>
                <a:spcPts val="600"/>
              </a:spcBef>
              <a:spcAft>
                <a:spcPts val="600"/>
              </a:spcAft>
              <a:defRPr/>
            </a:pPr>
            <a:r>
              <a:rPr lang="zh-CN" altLang="en-US" sz="1400" dirty="0" smtClean="0">
                <a:solidFill>
                  <a:srgbClr val="E5B704"/>
                </a:solidFill>
                <a:latin typeface="微软雅黑" panose="020B0503020204020204" pitchFamily="34" charset="-122"/>
                <a:ea typeface="微软雅黑" panose="020B0503020204020204" pitchFamily="34" charset="-122"/>
              </a:rPr>
              <a:t>海关总署  质检总局</a:t>
            </a:r>
          </a:p>
          <a:p>
            <a:pPr algn="r">
              <a:spcBef>
                <a:spcPts val="600"/>
              </a:spcBef>
              <a:spcAft>
                <a:spcPts val="600"/>
              </a:spcAft>
              <a:defRPr/>
            </a:pPr>
            <a:r>
              <a:rPr lang="en-US" altLang="zh-CN" sz="1400" dirty="0" smtClean="0">
                <a:solidFill>
                  <a:srgbClr val="E5B704"/>
                </a:solidFill>
                <a:latin typeface="微软雅黑" panose="020B0503020204020204" pitchFamily="34" charset="-122"/>
                <a:ea typeface="微软雅黑" panose="020B0503020204020204" pitchFamily="34" charset="-122"/>
              </a:rPr>
              <a:t>2016</a:t>
            </a:r>
            <a:r>
              <a:rPr lang="zh-CN" altLang="en-US" sz="1400" dirty="0" smtClean="0">
                <a:solidFill>
                  <a:srgbClr val="E5B704"/>
                </a:solidFill>
                <a:latin typeface="微软雅黑" panose="020B0503020204020204" pitchFamily="34" charset="-122"/>
                <a:ea typeface="微软雅黑" panose="020B0503020204020204" pitchFamily="34" charset="-122"/>
              </a:rPr>
              <a:t>年</a:t>
            </a:r>
            <a:r>
              <a:rPr lang="en-US" altLang="zh-CN" sz="1400" dirty="0" smtClean="0">
                <a:solidFill>
                  <a:srgbClr val="E5B704"/>
                </a:solidFill>
                <a:latin typeface="微软雅黑" panose="020B0503020204020204" pitchFamily="34" charset="-122"/>
                <a:ea typeface="微软雅黑" panose="020B0503020204020204" pitchFamily="34" charset="-122"/>
              </a:rPr>
              <a:t>8</a:t>
            </a:r>
            <a:r>
              <a:rPr lang="zh-CN" altLang="en-US" sz="1400" dirty="0" smtClean="0">
                <a:solidFill>
                  <a:srgbClr val="E5B704"/>
                </a:solidFill>
                <a:latin typeface="微软雅黑" panose="020B0503020204020204" pitchFamily="34" charset="-122"/>
                <a:ea typeface="微软雅黑" panose="020B0503020204020204" pitchFamily="34" charset="-122"/>
              </a:rPr>
              <a:t>月</a:t>
            </a:r>
            <a:r>
              <a:rPr lang="en-US" altLang="zh-CN" sz="1400" dirty="0" smtClean="0">
                <a:solidFill>
                  <a:srgbClr val="E5B704"/>
                </a:solidFill>
                <a:latin typeface="微软雅黑" panose="020B0503020204020204" pitchFamily="34" charset="-122"/>
                <a:ea typeface="微软雅黑" panose="020B0503020204020204" pitchFamily="34" charset="-122"/>
              </a:rPr>
              <a:t>15</a:t>
            </a:r>
            <a:r>
              <a:rPr lang="zh-CN" altLang="en-US" sz="1400" dirty="0" smtClean="0">
                <a:solidFill>
                  <a:srgbClr val="E5B704"/>
                </a:solidFill>
                <a:latin typeface="微软雅黑" panose="020B0503020204020204" pitchFamily="34" charset="-122"/>
                <a:ea typeface="微软雅黑" panose="020B0503020204020204" pitchFamily="34" charset="-122"/>
              </a:rPr>
              <a:t>日</a:t>
            </a:r>
            <a:endParaRPr lang="zh-CN" altLang="en-US" sz="14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E5B704"/>
                </a:solidFill>
                <a:latin typeface="微软雅黑" panose="020B0503020204020204" pitchFamily="34" charset="-122"/>
                <a:ea typeface="微软雅黑" panose="020B0503020204020204" pitchFamily="34" charset="-122"/>
              </a:rPr>
              <a:t>。</a:t>
            </a:r>
            <a:endParaRPr lang="zh-CN" altLang="en-US" sz="1600" spc="300" dirty="0">
              <a:solidFill>
                <a:srgbClr val="E5B704"/>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1785257" y="1898723"/>
            <a:ext cx="8621487" cy="646331"/>
          </a:xfrm>
          <a:prstGeom prst="rect">
            <a:avLst/>
          </a:prstGeom>
          <a:noFill/>
        </p:spPr>
        <p:txBody>
          <a:bodyPr wrap="square" rtlCol="0">
            <a:spAutoFit/>
          </a:bodyPr>
          <a:lstStyle/>
          <a:p>
            <a:pPr>
              <a:lnSpc>
                <a:spcPct val="150000"/>
              </a:lnSpc>
            </a:pP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质检总局 海关总署关于调整</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出入境检验检疫机构实施检验检疫的进出境商品目录（</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的公告</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2016</a:t>
            </a:r>
            <a:r>
              <a:rPr lang="zh-CN" altLang="en-US" sz="1200" dirty="0" smtClean="0">
                <a:solidFill>
                  <a:schemeClr val="bg1"/>
                </a:solidFill>
                <a:latin typeface="微软雅黑" panose="020B0503020204020204" pitchFamily="34" charset="-122"/>
                <a:ea typeface="微软雅黑" panose="020B0503020204020204" pitchFamily="34" charset="-122"/>
              </a:rPr>
              <a:t>年第</a:t>
            </a:r>
            <a:r>
              <a:rPr lang="en-US" altLang="zh-CN" sz="1200" dirty="0" smtClean="0">
                <a:solidFill>
                  <a:schemeClr val="bg1"/>
                </a:solidFill>
                <a:latin typeface="微软雅黑" panose="020B0503020204020204" pitchFamily="34" charset="-122"/>
                <a:ea typeface="微软雅黑" panose="020B0503020204020204" pitchFamily="34" charset="-122"/>
              </a:rPr>
              <a:t>81</a:t>
            </a:r>
            <a:r>
              <a:rPr lang="zh-CN" altLang="en-US" sz="1200" dirty="0" smtClean="0">
                <a:solidFill>
                  <a:schemeClr val="bg1"/>
                </a:solidFill>
                <a:latin typeface="微软雅黑" panose="020B0503020204020204" pitchFamily="34" charset="-122"/>
                <a:ea typeface="微软雅黑" panose="020B0503020204020204" pitchFamily="34" charset="-122"/>
              </a:rPr>
              <a:t>号） </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descr="图片12.png"/>
          <p:cNvPicPr>
            <a:picLocks noChangeAspect="1"/>
          </p:cNvPicPr>
          <p:nvPr/>
        </p:nvPicPr>
        <p:blipFill>
          <a:blip r:embed="rId3" cstate="print"/>
          <a:stretch>
            <a:fillRect/>
          </a:stretch>
        </p:blipFill>
        <p:spPr>
          <a:xfrm>
            <a:off x="367192" y="353165"/>
            <a:ext cx="2038550" cy="516758"/>
          </a:xfrm>
          <a:prstGeom prst="rect">
            <a:avLst/>
          </a:prstGeom>
        </p:spPr>
      </p:pic>
    </p:spTree>
    <p:extLst>
      <p:ext uri="{BB962C8B-B14F-4D97-AF65-F5344CB8AC3E}">
        <p14:creationId xmlns:p14="http://schemas.microsoft.com/office/powerpoint/2010/main" xmlns="" val="2135378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3663043" y="2405742"/>
            <a:ext cx="4996542" cy="1323439"/>
          </a:xfrm>
          <a:prstGeom prst="rect">
            <a:avLst/>
          </a:prstGeom>
          <a:noFill/>
        </p:spPr>
        <p:txBody>
          <a:bodyPr wrap="square" rtlCol="0">
            <a:spAutoFit/>
          </a:bodyPr>
          <a:lstStyle/>
          <a:p>
            <a:r>
              <a:rPr lang="en-US" altLang="zh-CN" sz="8000" dirty="0" smtClean="0">
                <a:solidFill>
                  <a:schemeClr val="accent4"/>
                </a:solidFill>
              </a:rPr>
              <a:t>Thank you!</a:t>
            </a:r>
            <a:endParaRPr lang="zh-CN" altLang="en-US" sz="8000" dirty="0">
              <a:solidFill>
                <a:schemeClr val="accent4"/>
              </a:solidFill>
            </a:endParaRPr>
          </a:p>
        </p:txBody>
      </p:sp>
      <p:sp>
        <p:nvSpPr>
          <p:cNvPr id="5" name="半闭框 4"/>
          <p:cNvSpPr/>
          <p:nvPr/>
        </p:nvSpPr>
        <p:spPr>
          <a:xfrm>
            <a:off x="2950028" y="2188027"/>
            <a:ext cx="631369" cy="653141"/>
          </a:xfrm>
          <a:prstGeom prst="halfFrame">
            <a:avLst>
              <a:gd name="adj1" fmla="val 19072"/>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 name="直接连接符 6"/>
          <p:cNvCxnSpPr/>
          <p:nvPr/>
        </p:nvCxnSpPr>
        <p:spPr>
          <a:xfrm flipV="1">
            <a:off x="2808515" y="4397829"/>
            <a:ext cx="6574971" cy="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765972" y="6106886"/>
            <a:ext cx="1186541" cy="400110"/>
          </a:xfrm>
          <a:prstGeom prst="rect">
            <a:avLst/>
          </a:prstGeom>
          <a:noFill/>
        </p:spPr>
        <p:txBody>
          <a:bodyPr wrap="square" rtlCol="0">
            <a:spAutoFit/>
          </a:bodyPr>
          <a:lstStyle/>
          <a:p>
            <a:r>
              <a:rPr lang="en-US" altLang="zh-CN" sz="2000" b="1" dirty="0" smtClean="0">
                <a:solidFill>
                  <a:schemeClr val="accent4"/>
                </a:solidFill>
              </a:rPr>
              <a:t>By:Jan</a:t>
            </a:r>
            <a:endParaRPr lang="zh-CN" altLang="en-US" sz="2000" b="1" dirty="0">
              <a:solidFill>
                <a:schemeClr val="accent4"/>
              </a:solidFill>
            </a:endParaRPr>
          </a:p>
        </p:txBody>
      </p:sp>
      <p:sp>
        <p:nvSpPr>
          <p:cNvPr id="9" name="半闭框 8"/>
          <p:cNvSpPr/>
          <p:nvPr/>
        </p:nvSpPr>
        <p:spPr>
          <a:xfrm rot="10800000">
            <a:off x="8479969" y="3320142"/>
            <a:ext cx="631369" cy="653141"/>
          </a:xfrm>
          <a:prstGeom prst="halfFrame">
            <a:avLst>
              <a:gd name="adj1" fmla="val 20796"/>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4348843" y="4550228"/>
            <a:ext cx="3494314" cy="338554"/>
          </a:xfrm>
          <a:prstGeom prst="rect">
            <a:avLst/>
          </a:prstGeom>
          <a:noFill/>
          <a:ln>
            <a:solidFill>
              <a:schemeClr val="accent4"/>
            </a:solidFill>
            <a:prstDash val="sysDot"/>
          </a:ln>
        </p:spPr>
        <p:txBody>
          <a:bodyPr wrap="square" rtlCol="0">
            <a:spAutoFit/>
          </a:bodyPr>
          <a:lstStyle/>
          <a:p>
            <a:r>
              <a:rPr lang="zh-CN" altLang="en-US" sz="1600" b="1" dirty="0" smtClean="0">
                <a:solidFill>
                  <a:schemeClr val="bg1"/>
                </a:solidFill>
              </a:rPr>
              <a:t>苏州德意道通企业管理咨询有限公司</a:t>
            </a:r>
            <a:endParaRPr lang="zh-CN" altLang="en-US" sz="1600" b="1"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839000" y="1121229"/>
            <a:ext cx="8514000" cy="2677656"/>
          </a:xfrm>
          <a:prstGeom prst="rect">
            <a:avLst/>
          </a:prstGeom>
          <a:noFill/>
        </p:spPr>
        <p:txBody>
          <a:bodyPr wrap="square" rtlCol="0">
            <a:spAutoFit/>
          </a:bodyPr>
          <a:lstStyle/>
          <a:p>
            <a:r>
              <a:rPr lang="zh-CN" altLang="en-US" sz="1400" dirty="0" smtClean="0">
                <a:solidFill>
                  <a:schemeClr val="bg1"/>
                </a:solidFill>
              </a:rPr>
              <a:t>         五、大陆</a:t>
            </a:r>
            <a:r>
              <a:rPr lang="en-US" altLang="zh-CN" sz="1400" dirty="0" smtClean="0">
                <a:solidFill>
                  <a:schemeClr val="bg1"/>
                </a:solidFill>
              </a:rPr>
              <a:t>AEO</a:t>
            </a:r>
            <a:r>
              <a:rPr lang="zh-CN" altLang="en-US" sz="1400" dirty="0" smtClean="0">
                <a:solidFill>
                  <a:schemeClr val="bg1"/>
                </a:solidFill>
              </a:rPr>
              <a:t>企业向台湾试点海关出口货物时，应将其</a:t>
            </a:r>
            <a:r>
              <a:rPr lang="en-US" altLang="zh-CN" sz="1400" dirty="0" smtClean="0">
                <a:solidFill>
                  <a:schemeClr val="bg1"/>
                </a:solidFill>
              </a:rPr>
              <a:t>AEO</a:t>
            </a:r>
            <a:r>
              <a:rPr lang="zh-CN" altLang="en-US" sz="1400" dirty="0" smtClean="0">
                <a:solidFill>
                  <a:schemeClr val="bg1"/>
                </a:solidFill>
              </a:rPr>
              <a:t>编码（</a:t>
            </a:r>
            <a:r>
              <a:rPr lang="en-US" altLang="zh-CN" sz="1400" dirty="0" smtClean="0">
                <a:solidFill>
                  <a:schemeClr val="bg1"/>
                </a:solidFill>
              </a:rPr>
              <a:t>AEOCN+</a:t>
            </a:r>
            <a:r>
              <a:rPr lang="zh-CN" altLang="en-US" sz="1400" dirty="0" smtClean="0">
                <a:solidFill>
                  <a:schemeClr val="bg1"/>
                </a:solidFill>
              </a:rPr>
              <a:t>在大陆海关注册的</a:t>
            </a:r>
            <a:r>
              <a:rPr lang="en-US" altLang="zh-CN" sz="1400" dirty="0" smtClean="0">
                <a:solidFill>
                  <a:schemeClr val="bg1"/>
                </a:solidFill>
              </a:rPr>
              <a:t>10</a:t>
            </a:r>
            <a:r>
              <a:rPr lang="zh-CN" altLang="en-US" sz="1400" dirty="0" smtClean="0">
                <a:solidFill>
                  <a:schemeClr val="bg1"/>
                </a:solidFill>
              </a:rPr>
              <a:t>位企业编码）和企业名称通报给台湾进口商。台湾进口商或其代理人向台湾海关申报时，按照要求录入大陆</a:t>
            </a:r>
            <a:r>
              <a:rPr lang="en-US" altLang="zh-CN" sz="1400" dirty="0" smtClean="0">
                <a:solidFill>
                  <a:schemeClr val="bg1"/>
                </a:solidFill>
              </a:rPr>
              <a:t>AEO</a:t>
            </a:r>
            <a:r>
              <a:rPr lang="zh-CN" altLang="en-US" sz="1400" dirty="0" smtClean="0">
                <a:solidFill>
                  <a:schemeClr val="bg1"/>
                </a:solidFill>
              </a:rPr>
              <a:t>企业有关信息。台湾海关在有关</a:t>
            </a:r>
            <a:r>
              <a:rPr lang="en-US" altLang="zh-CN" sz="1400" dirty="0" smtClean="0">
                <a:solidFill>
                  <a:schemeClr val="bg1"/>
                </a:solidFill>
              </a:rPr>
              <a:t>AEO</a:t>
            </a:r>
            <a:r>
              <a:rPr lang="zh-CN" altLang="en-US" sz="1400" dirty="0" smtClean="0">
                <a:solidFill>
                  <a:schemeClr val="bg1"/>
                </a:solidFill>
              </a:rPr>
              <a:t>信息对碰一致后，进口通关环节自动适用便利措施。</a:t>
            </a:r>
          </a:p>
          <a:p>
            <a:r>
              <a:rPr lang="zh-CN" altLang="en-US" sz="1400" dirty="0" smtClean="0">
                <a:solidFill>
                  <a:schemeClr val="bg1"/>
                </a:solidFill>
              </a:rPr>
              <a:t>　    六、大陆进口商或其代理人向大陆试点海关申报从台湾</a:t>
            </a:r>
            <a:r>
              <a:rPr lang="en-US" altLang="zh-CN" sz="1400" dirty="0" smtClean="0">
                <a:solidFill>
                  <a:schemeClr val="bg1"/>
                </a:solidFill>
              </a:rPr>
              <a:t>AEO</a:t>
            </a:r>
            <a:r>
              <a:rPr lang="zh-CN" altLang="en-US" sz="1400" dirty="0" smtClean="0">
                <a:solidFill>
                  <a:schemeClr val="bg1"/>
                </a:solidFill>
              </a:rPr>
              <a:t>企业进口的货物时，应在进口报关单“备注栏”处填写台湾海关</a:t>
            </a:r>
            <a:r>
              <a:rPr lang="en-US" altLang="zh-CN" sz="1400" dirty="0" smtClean="0">
                <a:solidFill>
                  <a:schemeClr val="bg1"/>
                </a:solidFill>
              </a:rPr>
              <a:t>AEO</a:t>
            </a:r>
            <a:r>
              <a:rPr lang="zh-CN" altLang="en-US" sz="1400" dirty="0" smtClean="0">
                <a:solidFill>
                  <a:schemeClr val="bg1"/>
                </a:solidFill>
              </a:rPr>
              <a:t>企业编码。填写方式为：“</a:t>
            </a:r>
            <a:r>
              <a:rPr lang="en-US" altLang="zh-CN" sz="1400" dirty="0" smtClean="0">
                <a:solidFill>
                  <a:schemeClr val="bg1"/>
                </a:solidFill>
              </a:rPr>
              <a:t>AEO”</a:t>
            </a:r>
            <a:r>
              <a:rPr lang="zh-CN" altLang="en-US" sz="1400" dirty="0" smtClean="0">
                <a:solidFill>
                  <a:schemeClr val="bg1"/>
                </a:solidFill>
              </a:rPr>
              <a:t>（英文半角大写）</a:t>
            </a:r>
            <a:r>
              <a:rPr lang="en-US" altLang="zh-CN" sz="1400" dirty="0" smtClean="0">
                <a:solidFill>
                  <a:schemeClr val="bg1"/>
                </a:solidFill>
              </a:rPr>
              <a:t>+“&lt;”</a:t>
            </a:r>
            <a:r>
              <a:rPr lang="zh-CN" altLang="en-US" sz="1400" dirty="0" smtClean="0">
                <a:solidFill>
                  <a:schemeClr val="bg1"/>
                </a:solidFill>
              </a:rPr>
              <a:t>（英文半角）</a:t>
            </a:r>
            <a:r>
              <a:rPr lang="en-US" altLang="zh-CN" sz="1400" dirty="0" smtClean="0">
                <a:solidFill>
                  <a:schemeClr val="bg1"/>
                </a:solidFill>
              </a:rPr>
              <a:t>+“TW”</a:t>
            </a:r>
            <a:r>
              <a:rPr lang="zh-CN" altLang="en-US" sz="1400" dirty="0" smtClean="0">
                <a:solidFill>
                  <a:schemeClr val="bg1"/>
                </a:solidFill>
              </a:rPr>
              <a:t>（英文半角大写）</a:t>
            </a:r>
            <a:r>
              <a:rPr lang="en-US" altLang="zh-CN" sz="1400" dirty="0" smtClean="0">
                <a:solidFill>
                  <a:schemeClr val="bg1"/>
                </a:solidFill>
              </a:rPr>
              <a:t>+“9</a:t>
            </a:r>
            <a:r>
              <a:rPr lang="zh-CN" altLang="en-US" sz="1400" dirty="0" smtClean="0">
                <a:solidFill>
                  <a:schemeClr val="bg1"/>
                </a:solidFill>
              </a:rPr>
              <a:t>位</a:t>
            </a:r>
            <a:r>
              <a:rPr lang="en-US" altLang="zh-CN" sz="1400" dirty="0" smtClean="0">
                <a:solidFill>
                  <a:schemeClr val="bg1"/>
                </a:solidFill>
              </a:rPr>
              <a:t>AEO</a:t>
            </a:r>
            <a:r>
              <a:rPr lang="zh-CN" altLang="en-US" sz="1400" dirty="0" smtClean="0">
                <a:solidFill>
                  <a:schemeClr val="bg1"/>
                </a:solidFill>
              </a:rPr>
              <a:t>企业编码”</a:t>
            </a:r>
            <a:r>
              <a:rPr lang="en-US" altLang="zh-CN" sz="1400" dirty="0" smtClean="0">
                <a:solidFill>
                  <a:schemeClr val="bg1"/>
                </a:solidFill>
              </a:rPr>
              <a:t>+“&gt;”</a:t>
            </a:r>
            <a:r>
              <a:rPr lang="zh-CN" altLang="en-US" sz="1400" dirty="0" smtClean="0">
                <a:solidFill>
                  <a:schemeClr val="bg1"/>
                </a:solidFill>
              </a:rPr>
              <a:t>（英文半角）。例如，台湾海关</a:t>
            </a:r>
            <a:r>
              <a:rPr lang="en-US" altLang="zh-CN" sz="1400" dirty="0" smtClean="0">
                <a:solidFill>
                  <a:schemeClr val="bg1"/>
                </a:solidFill>
              </a:rPr>
              <a:t>AEO</a:t>
            </a:r>
            <a:r>
              <a:rPr lang="zh-CN" altLang="en-US" sz="1400" dirty="0" smtClean="0">
                <a:solidFill>
                  <a:schemeClr val="bg1"/>
                </a:solidFill>
              </a:rPr>
              <a:t>企业编码为：</a:t>
            </a:r>
            <a:r>
              <a:rPr lang="en-US" altLang="zh-CN" sz="1400" dirty="0" smtClean="0">
                <a:solidFill>
                  <a:schemeClr val="bg1"/>
                </a:solidFill>
              </a:rPr>
              <a:t>123456789</a:t>
            </a:r>
            <a:r>
              <a:rPr lang="zh-CN" altLang="en-US" sz="1400" dirty="0" smtClean="0">
                <a:solidFill>
                  <a:schemeClr val="bg1"/>
                </a:solidFill>
              </a:rPr>
              <a:t>，则填写：“</a:t>
            </a:r>
            <a:r>
              <a:rPr lang="en-US" altLang="zh-CN" sz="1400" dirty="0" smtClean="0">
                <a:solidFill>
                  <a:schemeClr val="bg1"/>
                </a:solidFill>
              </a:rPr>
              <a:t>AEO&lt; TW 123456789&gt;”</a:t>
            </a:r>
            <a:r>
              <a:rPr lang="zh-CN" altLang="en-US" sz="1400" dirty="0" smtClean="0">
                <a:solidFill>
                  <a:schemeClr val="bg1"/>
                </a:solidFill>
              </a:rPr>
              <a:t>。大陆海关在有关</a:t>
            </a:r>
            <a:r>
              <a:rPr lang="en-US" altLang="zh-CN" sz="1400" dirty="0" smtClean="0">
                <a:solidFill>
                  <a:schemeClr val="bg1"/>
                </a:solidFill>
              </a:rPr>
              <a:t>AEO</a:t>
            </a:r>
            <a:r>
              <a:rPr lang="zh-CN" altLang="en-US" sz="1400" dirty="0" smtClean="0">
                <a:solidFill>
                  <a:schemeClr val="bg1"/>
                </a:solidFill>
              </a:rPr>
              <a:t>信息对碰一致后，进口通关环节自动适用便利措施。</a:t>
            </a:r>
          </a:p>
          <a:p>
            <a:r>
              <a:rPr lang="zh-CN" altLang="en-US" sz="1400" dirty="0" smtClean="0">
                <a:solidFill>
                  <a:schemeClr val="bg1"/>
                </a:solidFill>
              </a:rPr>
              <a:t>　　特此公告。</a:t>
            </a:r>
          </a:p>
          <a:p>
            <a:r>
              <a:rPr lang="zh-CN" altLang="en-US" sz="1400" dirty="0" smtClean="0">
                <a:solidFill>
                  <a:schemeClr val="bg1"/>
                </a:solidFill>
              </a:rPr>
              <a:t>　　</a:t>
            </a:r>
          </a:p>
          <a:p>
            <a:endParaRPr lang="zh-CN" altLang="en-US" sz="1400" dirty="0" smtClean="0">
              <a:solidFill>
                <a:schemeClr val="bg1"/>
              </a:solidFill>
            </a:endParaRPr>
          </a:p>
          <a:p>
            <a:pPr algn="r"/>
            <a:r>
              <a:rPr lang="zh-CN" altLang="en-US" sz="1400" dirty="0" smtClean="0">
                <a:solidFill>
                  <a:schemeClr val="bg1"/>
                </a:solidFill>
              </a:rPr>
              <a:t>海关总署</a:t>
            </a:r>
          </a:p>
          <a:p>
            <a:pPr algn="r"/>
            <a:r>
              <a:rPr lang="en-US" altLang="zh-CN" sz="1400" dirty="0" smtClean="0">
                <a:solidFill>
                  <a:schemeClr val="bg1"/>
                </a:solidFill>
              </a:rPr>
              <a:t>2016</a:t>
            </a:r>
            <a:r>
              <a:rPr lang="zh-CN" altLang="en-US" sz="1400" dirty="0" smtClean="0">
                <a:solidFill>
                  <a:schemeClr val="bg1"/>
                </a:solidFill>
              </a:rPr>
              <a:t>年</a:t>
            </a:r>
            <a:r>
              <a:rPr lang="en-US" altLang="zh-CN" sz="1400" dirty="0" smtClean="0">
                <a:solidFill>
                  <a:schemeClr val="bg1"/>
                </a:solidFill>
              </a:rPr>
              <a:t>9</a:t>
            </a:r>
            <a:r>
              <a:rPr lang="zh-CN" altLang="en-US" sz="1400" dirty="0" smtClean="0">
                <a:solidFill>
                  <a:schemeClr val="bg1"/>
                </a:solidFill>
              </a:rPr>
              <a:t>月</a:t>
            </a:r>
            <a:r>
              <a:rPr lang="en-US" altLang="zh-CN" sz="1400" dirty="0" smtClean="0">
                <a:solidFill>
                  <a:schemeClr val="bg1"/>
                </a:solidFill>
              </a:rPr>
              <a:t>2</a:t>
            </a:r>
            <a:r>
              <a:rPr lang="zh-CN" altLang="en-US" sz="1400" dirty="0" smtClean="0">
                <a:solidFill>
                  <a:schemeClr val="bg1"/>
                </a:solidFill>
              </a:rPr>
              <a:t>日</a:t>
            </a:r>
          </a:p>
        </p:txBody>
      </p:sp>
      <p:pic>
        <p:nvPicPr>
          <p:cNvPr id="2050" name="Picture 2"/>
          <p:cNvPicPr>
            <a:picLocks noChangeAspect="1" noChangeArrowheads="1"/>
          </p:cNvPicPr>
          <p:nvPr/>
        </p:nvPicPr>
        <p:blipFill>
          <a:blip r:embed="rId3" cstate="print"/>
          <a:srcRect/>
          <a:stretch>
            <a:fillRect/>
          </a:stretch>
        </p:blipFill>
        <p:spPr bwMode="auto">
          <a:xfrm>
            <a:off x="1891053" y="4016828"/>
            <a:ext cx="8409895" cy="223837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 name="椭圆 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椭圆 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5" name="图片 4"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TextBox 5"/>
          <p:cNvSpPr txBox="1"/>
          <p:nvPr/>
        </p:nvSpPr>
        <p:spPr>
          <a:xfrm>
            <a:off x="2122714" y="968829"/>
            <a:ext cx="8262257" cy="2523768"/>
          </a:xfrm>
          <a:prstGeom prst="rect">
            <a:avLst/>
          </a:prstGeom>
          <a:noFill/>
        </p:spPr>
        <p:txBody>
          <a:bodyPr wrap="square" rtlCol="0">
            <a:spAutoFit/>
          </a:bodyPr>
          <a:lstStyle/>
          <a:p>
            <a:pPr algn="ctr"/>
            <a:r>
              <a:rPr lang="zh-CN" altLang="en-US" sz="3200" b="1" dirty="0" smtClean="0">
                <a:solidFill>
                  <a:schemeClr val="accent4"/>
                </a:solidFill>
              </a:rPr>
              <a:t>海关总署公告</a:t>
            </a:r>
            <a:r>
              <a:rPr lang="en-US" altLang="zh-CN" sz="3200" b="1" dirty="0" smtClean="0">
                <a:solidFill>
                  <a:schemeClr val="accent4"/>
                </a:solidFill>
              </a:rPr>
              <a:t>2016</a:t>
            </a:r>
            <a:r>
              <a:rPr lang="zh-CN" altLang="en-US" sz="3200" b="1" dirty="0" smtClean="0">
                <a:solidFill>
                  <a:schemeClr val="accent4"/>
                </a:solidFill>
              </a:rPr>
              <a:t>年第</a:t>
            </a:r>
            <a:r>
              <a:rPr lang="en-US" altLang="zh-CN" sz="3200" b="1" dirty="0" smtClean="0">
                <a:solidFill>
                  <a:schemeClr val="accent4"/>
                </a:solidFill>
              </a:rPr>
              <a:t>51</a:t>
            </a:r>
            <a:r>
              <a:rPr lang="zh-CN" altLang="en-US" sz="3200" b="1" dirty="0" smtClean="0">
                <a:solidFill>
                  <a:schemeClr val="accent4"/>
                </a:solidFill>
              </a:rPr>
              <a:t>号</a:t>
            </a:r>
            <a:endParaRPr lang="en-US" altLang="zh-CN" sz="3200" b="1" dirty="0" smtClean="0">
              <a:solidFill>
                <a:schemeClr val="accent4"/>
              </a:solidFill>
            </a:endParaRPr>
          </a:p>
          <a:p>
            <a:pPr algn="ctr"/>
            <a:r>
              <a:rPr lang="zh-CN" altLang="en-US" b="1" dirty="0" smtClean="0">
                <a:solidFill>
                  <a:schemeClr val="accent4"/>
                </a:solidFill>
              </a:rPr>
              <a:t>（关于优惠贸易协定项下进出口货物报关单填制规范的公告）</a:t>
            </a:r>
            <a:endParaRPr lang="en-US" altLang="zh-CN" b="1" dirty="0" smtClean="0">
              <a:solidFill>
                <a:schemeClr val="accent4"/>
              </a:solidFill>
            </a:endParaRPr>
          </a:p>
          <a:p>
            <a:pPr algn="ctr"/>
            <a:endParaRPr lang="en-US" altLang="zh-CN" b="1" dirty="0" smtClean="0">
              <a:solidFill>
                <a:schemeClr val="accent4"/>
              </a:solidFill>
            </a:endParaRPr>
          </a:p>
          <a:p>
            <a:r>
              <a:rPr lang="zh-CN" altLang="en-US" b="1" dirty="0" smtClean="0">
                <a:solidFill>
                  <a:schemeClr val="bg1"/>
                </a:solidFill>
              </a:rPr>
              <a:t>       </a:t>
            </a:r>
            <a:r>
              <a:rPr lang="zh-CN" altLang="en-US" dirty="0" smtClean="0">
                <a:solidFill>
                  <a:schemeClr val="bg1"/>
                </a:solidFill>
              </a:rPr>
              <a:t> 为进一步规范和统一优惠贸易协定项下</a:t>
            </a:r>
            <a:r>
              <a:rPr lang="en-US" altLang="zh-CN" dirty="0" smtClean="0">
                <a:solidFill>
                  <a:schemeClr val="bg1"/>
                </a:solidFill>
              </a:rPr>
              <a:t>《</a:t>
            </a:r>
            <a:r>
              <a:rPr lang="zh-CN" altLang="en-US" dirty="0" smtClean="0">
                <a:solidFill>
                  <a:schemeClr val="bg1"/>
                </a:solidFill>
              </a:rPr>
              <a:t>中华人民共和国海关进（出）口货物报关单</a:t>
            </a:r>
            <a:r>
              <a:rPr lang="en-US" altLang="zh-CN" dirty="0" smtClean="0">
                <a:solidFill>
                  <a:schemeClr val="bg1"/>
                </a:solidFill>
              </a:rPr>
              <a:t>》</a:t>
            </a:r>
            <a:r>
              <a:rPr lang="zh-CN" altLang="en-US" dirty="0" smtClean="0">
                <a:solidFill>
                  <a:schemeClr val="bg1"/>
                </a:solidFill>
              </a:rPr>
              <a:t>和</a:t>
            </a:r>
            <a:r>
              <a:rPr lang="en-US" altLang="zh-CN" dirty="0" smtClean="0">
                <a:solidFill>
                  <a:schemeClr val="bg1"/>
                </a:solidFill>
              </a:rPr>
              <a:t>《</a:t>
            </a:r>
            <a:r>
              <a:rPr lang="zh-CN" altLang="en-US" dirty="0" smtClean="0">
                <a:solidFill>
                  <a:schemeClr val="bg1"/>
                </a:solidFill>
              </a:rPr>
              <a:t>中华人民共和国海关进（出）境货物备案清单</a:t>
            </a:r>
            <a:r>
              <a:rPr lang="en-US" altLang="zh-CN" dirty="0" smtClean="0">
                <a:solidFill>
                  <a:schemeClr val="bg1"/>
                </a:solidFill>
              </a:rPr>
              <a:t>》</a:t>
            </a:r>
            <a:r>
              <a:rPr lang="zh-CN" altLang="en-US" dirty="0" smtClean="0">
                <a:solidFill>
                  <a:schemeClr val="bg1"/>
                </a:solidFill>
              </a:rPr>
              <a:t>（以下统称“报关单”）的填制要求，现将有关事项公告如下：</a:t>
            </a:r>
            <a:endParaRPr lang="en-US" altLang="zh-CN" dirty="0" smtClean="0">
              <a:solidFill>
                <a:schemeClr val="bg1"/>
              </a:solidFill>
            </a:endParaRPr>
          </a:p>
          <a:p>
            <a:endParaRPr lang="en-US" altLang="zh-CN" b="1" dirty="0" smtClean="0">
              <a:solidFill>
                <a:schemeClr val="bg1"/>
              </a:solidFill>
            </a:endParaRPr>
          </a:p>
          <a:p>
            <a:endParaRPr lang="zh-CN" altLang="en-US" b="1" dirty="0">
              <a:solidFill>
                <a:schemeClr val="accent4"/>
              </a:solidFill>
            </a:endParaRPr>
          </a:p>
        </p:txBody>
      </p:sp>
      <p:sp>
        <p:nvSpPr>
          <p:cNvPr id="8" name="Freeform 3"/>
          <p:cNvSpPr>
            <a:spLocks/>
          </p:cNvSpPr>
          <p:nvPr/>
        </p:nvSpPr>
        <p:spPr bwMode="auto">
          <a:xfrm>
            <a:off x="4789751" y="4336017"/>
            <a:ext cx="3929736" cy="1017721"/>
          </a:xfrm>
          <a:custGeom>
            <a:avLst/>
            <a:gdLst>
              <a:gd name="T0" fmla="*/ 4348 w 5172"/>
              <a:gd name="T1" fmla="*/ 20 h 1328"/>
              <a:gd name="T2" fmla="*/ 3970 w 5172"/>
              <a:gd name="T3" fmla="*/ 8 h 1328"/>
              <a:gd name="T4" fmla="*/ 3752 w 5172"/>
              <a:gd name="T5" fmla="*/ 8 h 1328"/>
              <a:gd name="T6" fmla="*/ 3388 w 5172"/>
              <a:gd name="T7" fmla="*/ 20 h 1328"/>
              <a:gd name="T8" fmla="*/ 3172 w 5172"/>
              <a:gd name="T9" fmla="*/ 2 h 1328"/>
              <a:gd name="T10" fmla="*/ 2792 w 5172"/>
              <a:gd name="T11" fmla="*/ 34 h 1328"/>
              <a:gd name="T12" fmla="*/ 2580 w 5172"/>
              <a:gd name="T13" fmla="*/ 0 h 1328"/>
              <a:gd name="T14" fmla="*/ 2158 w 5172"/>
              <a:gd name="T15" fmla="*/ 34 h 1328"/>
              <a:gd name="T16" fmla="*/ 1946 w 5172"/>
              <a:gd name="T17" fmla="*/ 0 h 1328"/>
              <a:gd name="T18" fmla="*/ 1734 w 5172"/>
              <a:gd name="T19" fmla="*/ 34 h 1328"/>
              <a:gd name="T20" fmla="*/ 1352 w 5172"/>
              <a:gd name="T21" fmla="*/ 2 h 1328"/>
              <a:gd name="T22" fmla="*/ 1136 w 5172"/>
              <a:gd name="T23" fmla="*/ 20 h 1328"/>
              <a:gd name="T24" fmla="*/ 772 w 5172"/>
              <a:gd name="T25" fmla="*/ 8 h 1328"/>
              <a:gd name="T26" fmla="*/ 596 w 5172"/>
              <a:gd name="T27" fmla="*/ 4 h 1328"/>
              <a:gd name="T28" fmla="*/ 436 w 5172"/>
              <a:gd name="T29" fmla="*/ 40 h 1328"/>
              <a:gd name="T30" fmla="*/ 292 w 5172"/>
              <a:gd name="T31" fmla="*/ 114 h 1328"/>
              <a:gd name="T32" fmla="*/ 172 w 5172"/>
              <a:gd name="T33" fmla="*/ 218 h 1328"/>
              <a:gd name="T34" fmla="*/ 80 w 5172"/>
              <a:gd name="T35" fmla="*/ 348 h 1328"/>
              <a:gd name="T36" fmla="*/ 20 w 5172"/>
              <a:gd name="T37" fmla="*/ 498 h 1328"/>
              <a:gd name="T38" fmla="*/ 0 w 5172"/>
              <a:gd name="T39" fmla="*/ 664 h 1328"/>
              <a:gd name="T40" fmla="*/ 14 w 5172"/>
              <a:gd name="T41" fmla="*/ 798 h 1328"/>
              <a:gd name="T42" fmla="*/ 66 w 5172"/>
              <a:gd name="T43" fmla="*/ 952 h 1328"/>
              <a:gd name="T44" fmla="*/ 152 w 5172"/>
              <a:gd name="T45" fmla="*/ 1086 h 1328"/>
              <a:gd name="T46" fmla="*/ 266 w 5172"/>
              <a:gd name="T47" fmla="*/ 1196 h 1328"/>
              <a:gd name="T48" fmla="*/ 406 w 5172"/>
              <a:gd name="T49" fmla="*/ 1276 h 1328"/>
              <a:gd name="T50" fmla="*/ 562 w 5172"/>
              <a:gd name="T51" fmla="*/ 1320 h 1328"/>
              <a:gd name="T52" fmla="*/ 718 w 5172"/>
              <a:gd name="T53" fmla="*/ 1326 h 1328"/>
              <a:gd name="T54" fmla="*/ 1086 w 5172"/>
              <a:gd name="T55" fmla="*/ 1294 h 1328"/>
              <a:gd name="T56" fmla="*/ 1298 w 5172"/>
              <a:gd name="T57" fmla="*/ 1328 h 1328"/>
              <a:gd name="T58" fmla="*/ 1734 w 5172"/>
              <a:gd name="T59" fmla="*/ 1294 h 1328"/>
              <a:gd name="T60" fmla="*/ 1946 w 5172"/>
              <a:gd name="T61" fmla="*/ 1328 h 1328"/>
              <a:gd name="T62" fmla="*/ 2158 w 5172"/>
              <a:gd name="T63" fmla="*/ 1294 h 1328"/>
              <a:gd name="T64" fmla="*/ 2524 w 5172"/>
              <a:gd name="T65" fmla="*/ 1326 h 1328"/>
              <a:gd name="T66" fmla="*/ 2740 w 5172"/>
              <a:gd name="T67" fmla="*/ 1308 h 1328"/>
              <a:gd name="T68" fmla="*/ 3118 w 5172"/>
              <a:gd name="T69" fmla="*/ 1320 h 1328"/>
              <a:gd name="T70" fmla="*/ 3336 w 5172"/>
              <a:gd name="T71" fmla="*/ 1320 h 1328"/>
              <a:gd name="T72" fmla="*/ 3700 w 5172"/>
              <a:gd name="T73" fmla="*/ 1308 h 1328"/>
              <a:gd name="T74" fmla="*/ 3916 w 5172"/>
              <a:gd name="T75" fmla="*/ 1326 h 1328"/>
              <a:gd name="T76" fmla="*/ 4296 w 5172"/>
              <a:gd name="T77" fmla="*/ 1294 h 1328"/>
              <a:gd name="T78" fmla="*/ 4508 w 5172"/>
              <a:gd name="T79" fmla="*/ 1328 h 1328"/>
              <a:gd name="T80" fmla="*/ 4674 w 5172"/>
              <a:gd name="T81" fmla="*/ 1308 h 1328"/>
              <a:gd name="T82" fmla="*/ 4826 w 5172"/>
              <a:gd name="T83" fmla="*/ 1248 h 1328"/>
              <a:gd name="T84" fmla="*/ 4956 w 5172"/>
              <a:gd name="T85" fmla="*/ 1156 h 1328"/>
              <a:gd name="T86" fmla="*/ 5060 w 5172"/>
              <a:gd name="T87" fmla="*/ 1036 h 1328"/>
              <a:gd name="T88" fmla="*/ 5132 w 5172"/>
              <a:gd name="T89" fmla="*/ 892 h 1328"/>
              <a:gd name="T90" fmla="*/ 5170 w 5172"/>
              <a:gd name="T91" fmla="*/ 732 h 1328"/>
              <a:gd name="T92" fmla="*/ 5170 w 5172"/>
              <a:gd name="T93" fmla="*/ 596 h 1328"/>
              <a:gd name="T94" fmla="*/ 5132 w 5172"/>
              <a:gd name="T95" fmla="*/ 436 h 1328"/>
              <a:gd name="T96" fmla="*/ 5060 w 5172"/>
              <a:gd name="T97" fmla="*/ 292 h 1328"/>
              <a:gd name="T98" fmla="*/ 4956 w 5172"/>
              <a:gd name="T99" fmla="*/ 172 h 1328"/>
              <a:gd name="T100" fmla="*/ 4826 w 5172"/>
              <a:gd name="T101" fmla="*/ 80 h 1328"/>
              <a:gd name="T102" fmla="*/ 4674 w 5172"/>
              <a:gd name="T103" fmla="*/ 20 h 1328"/>
              <a:gd name="T104" fmla="*/ 4508 w 5172"/>
              <a:gd name="T10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2" h="1328">
                <a:moveTo>
                  <a:pt x="4508" y="0"/>
                </a:moveTo>
                <a:lnTo>
                  <a:pt x="4508" y="0"/>
                </a:lnTo>
                <a:lnTo>
                  <a:pt x="4454" y="2"/>
                </a:lnTo>
                <a:lnTo>
                  <a:pt x="4400" y="8"/>
                </a:lnTo>
                <a:lnTo>
                  <a:pt x="4348" y="20"/>
                </a:lnTo>
                <a:lnTo>
                  <a:pt x="4296" y="34"/>
                </a:lnTo>
                <a:lnTo>
                  <a:pt x="4072" y="34"/>
                </a:lnTo>
                <a:lnTo>
                  <a:pt x="4072" y="34"/>
                </a:lnTo>
                <a:lnTo>
                  <a:pt x="4022" y="20"/>
                </a:lnTo>
                <a:lnTo>
                  <a:pt x="3970" y="8"/>
                </a:lnTo>
                <a:lnTo>
                  <a:pt x="3916" y="2"/>
                </a:lnTo>
                <a:lnTo>
                  <a:pt x="3862" y="0"/>
                </a:lnTo>
                <a:lnTo>
                  <a:pt x="3862" y="0"/>
                </a:lnTo>
                <a:lnTo>
                  <a:pt x="3806" y="2"/>
                </a:lnTo>
                <a:lnTo>
                  <a:pt x="3752" y="8"/>
                </a:lnTo>
                <a:lnTo>
                  <a:pt x="3700" y="20"/>
                </a:lnTo>
                <a:lnTo>
                  <a:pt x="3648" y="34"/>
                </a:lnTo>
                <a:lnTo>
                  <a:pt x="3440" y="34"/>
                </a:lnTo>
                <a:lnTo>
                  <a:pt x="3440" y="34"/>
                </a:lnTo>
                <a:lnTo>
                  <a:pt x="3388" y="20"/>
                </a:lnTo>
                <a:lnTo>
                  <a:pt x="3336" y="8"/>
                </a:lnTo>
                <a:lnTo>
                  <a:pt x="3282" y="2"/>
                </a:lnTo>
                <a:lnTo>
                  <a:pt x="3228" y="0"/>
                </a:lnTo>
                <a:lnTo>
                  <a:pt x="3228" y="0"/>
                </a:lnTo>
                <a:lnTo>
                  <a:pt x="3172" y="2"/>
                </a:lnTo>
                <a:lnTo>
                  <a:pt x="3118" y="8"/>
                </a:lnTo>
                <a:lnTo>
                  <a:pt x="3066" y="20"/>
                </a:lnTo>
                <a:lnTo>
                  <a:pt x="3016" y="34"/>
                </a:lnTo>
                <a:lnTo>
                  <a:pt x="2792" y="34"/>
                </a:lnTo>
                <a:lnTo>
                  <a:pt x="2792" y="34"/>
                </a:lnTo>
                <a:lnTo>
                  <a:pt x="2740" y="20"/>
                </a:lnTo>
                <a:lnTo>
                  <a:pt x="2688" y="8"/>
                </a:lnTo>
                <a:lnTo>
                  <a:pt x="2634" y="2"/>
                </a:lnTo>
                <a:lnTo>
                  <a:pt x="2580" y="0"/>
                </a:lnTo>
                <a:lnTo>
                  <a:pt x="2580" y="0"/>
                </a:lnTo>
                <a:lnTo>
                  <a:pt x="2524" y="2"/>
                </a:lnTo>
                <a:lnTo>
                  <a:pt x="2470" y="8"/>
                </a:lnTo>
                <a:lnTo>
                  <a:pt x="2418" y="20"/>
                </a:lnTo>
                <a:lnTo>
                  <a:pt x="2368" y="34"/>
                </a:lnTo>
                <a:lnTo>
                  <a:pt x="2158" y="34"/>
                </a:lnTo>
                <a:lnTo>
                  <a:pt x="2158" y="34"/>
                </a:lnTo>
                <a:lnTo>
                  <a:pt x="2106" y="20"/>
                </a:lnTo>
                <a:lnTo>
                  <a:pt x="2054" y="8"/>
                </a:lnTo>
                <a:lnTo>
                  <a:pt x="2000" y="2"/>
                </a:lnTo>
                <a:lnTo>
                  <a:pt x="1946" y="0"/>
                </a:lnTo>
                <a:lnTo>
                  <a:pt x="1946" y="0"/>
                </a:lnTo>
                <a:lnTo>
                  <a:pt x="1890" y="2"/>
                </a:lnTo>
                <a:lnTo>
                  <a:pt x="1836" y="8"/>
                </a:lnTo>
                <a:lnTo>
                  <a:pt x="1784" y="20"/>
                </a:lnTo>
                <a:lnTo>
                  <a:pt x="1734" y="34"/>
                </a:lnTo>
                <a:lnTo>
                  <a:pt x="1510" y="34"/>
                </a:lnTo>
                <a:lnTo>
                  <a:pt x="1510" y="34"/>
                </a:lnTo>
                <a:lnTo>
                  <a:pt x="1458" y="20"/>
                </a:lnTo>
                <a:lnTo>
                  <a:pt x="1406" y="8"/>
                </a:lnTo>
                <a:lnTo>
                  <a:pt x="1352" y="2"/>
                </a:lnTo>
                <a:lnTo>
                  <a:pt x="1298" y="0"/>
                </a:lnTo>
                <a:lnTo>
                  <a:pt x="1298" y="0"/>
                </a:lnTo>
                <a:lnTo>
                  <a:pt x="1242" y="2"/>
                </a:lnTo>
                <a:lnTo>
                  <a:pt x="1188" y="8"/>
                </a:lnTo>
                <a:lnTo>
                  <a:pt x="1136" y="20"/>
                </a:lnTo>
                <a:lnTo>
                  <a:pt x="1086" y="34"/>
                </a:lnTo>
                <a:lnTo>
                  <a:pt x="876" y="34"/>
                </a:lnTo>
                <a:lnTo>
                  <a:pt x="876" y="34"/>
                </a:lnTo>
                <a:lnTo>
                  <a:pt x="824" y="20"/>
                </a:lnTo>
                <a:lnTo>
                  <a:pt x="772" y="8"/>
                </a:lnTo>
                <a:lnTo>
                  <a:pt x="718" y="2"/>
                </a:lnTo>
                <a:lnTo>
                  <a:pt x="664" y="0"/>
                </a:lnTo>
                <a:lnTo>
                  <a:pt x="664" y="0"/>
                </a:lnTo>
                <a:lnTo>
                  <a:pt x="630" y="0"/>
                </a:lnTo>
                <a:lnTo>
                  <a:pt x="596" y="4"/>
                </a:lnTo>
                <a:lnTo>
                  <a:pt x="562" y="8"/>
                </a:lnTo>
                <a:lnTo>
                  <a:pt x="530" y="14"/>
                </a:lnTo>
                <a:lnTo>
                  <a:pt x="498" y="20"/>
                </a:lnTo>
                <a:lnTo>
                  <a:pt x="466" y="30"/>
                </a:lnTo>
                <a:lnTo>
                  <a:pt x="436" y="40"/>
                </a:lnTo>
                <a:lnTo>
                  <a:pt x="406" y="52"/>
                </a:lnTo>
                <a:lnTo>
                  <a:pt x="376" y="66"/>
                </a:lnTo>
                <a:lnTo>
                  <a:pt x="348" y="80"/>
                </a:lnTo>
                <a:lnTo>
                  <a:pt x="320" y="96"/>
                </a:lnTo>
                <a:lnTo>
                  <a:pt x="292" y="114"/>
                </a:lnTo>
                <a:lnTo>
                  <a:pt x="266" y="132"/>
                </a:lnTo>
                <a:lnTo>
                  <a:pt x="242" y="152"/>
                </a:lnTo>
                <a:lnTo>
                  <a:pt x="218" y="172"/>
                </a:lnTo>
                <a:lnTo>
                  <a:pt x="194" y="194"/>
                </a:lnTo>
                <a:lnTo>
                  <a:pt x="172" y="218"/>
                </a:lnTo>
                <a:lnTo>
                  <a:pt x="152" y="242"/>
                </a:lnTo>
                <a:lnTo>
                  <a:pt x="132" y="266"/>
                </a:lnTo>
                <a:lnTo>
                  <a:pt x="114" y="292"/>
                </a:lnTo>
                <a:lnTo>
                  <a:pt x="96" y="320"/>
                </a:lnTo>
                <a:lnTo>
                  <a:pt x="80" y="348"/>
                </a:lnTo>
                <a:lnTo>
                  <a:pt x="66" y="376"/>
                </a:lnTo>
                <a:lnTo>
                  <a:pt x="52" y="406"/>
                </a:lnTo>
                <a:lnTo>
                  <a:pt x="40" y="436"/>
                </a:lnTo>
                <a:lnTo>
                  <a:pt x="30" y="466"/>
                </a:lnTo>
                <a:lnTo>
                  <a:pt x="20" y="498"/>
                </a:lnTo>
                <a:lnTo>
                  <a:pt x="14" y="530"/>
                </a:lnTo>
                <a:lnTo>
                  <a:pt x="8" y="562"/>
                </a:lnTo>
                <a:lnTo>
                  <a:pt x="4" y="596"/>
                </a:lnTo>
                <a:lnTo>
                  <a:pt x="0" y="630"/>
                </a:lnTo>
                <a:lnTo>
                  <a:pt x="0" y="664"/>
                </a:lnTo>
                <a:lnTo>
                  <a:pt x="0" y="664"/>
                </a:lnTo>
                <a:lnTo>
                  <a:pt x="0" y="698"/>
                </a:lnTo>
                <a:lnTo>
                  <a:pt x="4" y="732"/>
                </a:lnTo>
                <a:lnTo>
                  <a:pt x="8" y="766"/>
                </a:lnTo>
                <a:lnTo>
                  <a:pt x="14" y="798"/>
                </a:lnTo>
                <a:lnTo>
                  <a:pt x="20" y="830"/>
                </a:lnTo>
                <a:lnTo>
                  <a:pt x="30" y="862"/>
                </a:lnTo>
                <a:lnTo>
                  <a:pt x="40" y="892"/>
                </a:lnTo>
                <a:lnTo>
                  <a:pt x="52" y="922"/>
                </a:lnTo>
                <a:lnTo>
                  <a:pt x="66" y="952"/>
                </a:lnTo>
                <a:lnTo>
                  <a:pt x="80" y="980"/>
                </a:lnTo>
                <a:lnTo>
                  <a:pt x="96" y="1008"/>
                </a:lnTo>
                <a:lnTo>
                  <a:pt x="114" y="1036"/>
                </a:lnTo>
                <a:lnTo>
                  <a:pt x="132" y="1062"/>
                </a:lnTo>
                <a:lnTo>
                  <a:pt x="152" y="1086"/>
                </a:lnTo>
                <a:lnTo>
                  <a:pt x="172" y="1110"/>
                </a:lnTo>
                <a:lnTo>
                  <a:pt x="194" y="1134"/>
                </a:lnTo>
                <a:lnTo>
                  <a:pt x="218" y="1156"/>
                </a:lnTo>
                <a:lnTo>
                  <a:pt x="242" y="1176"/>
                </a:lnTo>
                <a:lnTo>
                  <a:pt x="266" y="1196"/>
                </a:lnTo>
                <a:lnTo>
                  <a:pt x="292" y="1214"/>
                </a:lnTo>
                <a:lnTo>
                  <a:pt x="320" y="1232"/>
                </a:lnTo>
                <a:lnTo>
                  <a:pt x="348" y="1248"/>
                </a:lnTo>
                <a:lnTo>
                  <a:pt x="376" y="1262"/>
                </a:lnTo>
                <a:lnTo>
                  <a:pt x="406" y="1276"/>
                </a:lnTo>
                <a:lnTo>
                  <a:pt x="436" y="1288"/>
                </a:lnTo>
                <a:lnTo>
                  <a:pt x="466" y="1298"/>
                </a:lnTo>
                <a:lnTo>
                  <a:pt x="498" y="1308"/>
                </a:lnTo>
                <a:lnTo>
                  <a:pt x="530" y="1314"/>
                </a:lnTo>
                <a:lnTo>
                  <a:pt x="562" y="1320"/>
                </a:lnTo>
                <a:lnTo>
                  <a:pt x="596" y="1324"/>
                </a:lnTo>
                <a:lnTo>
                  <a:pt x="630" y="1328"/>
                </a:lnTo>
                <a:lnTo>
                  <a:pt x="664" y="1328"/>
                </a:lnTo>
                <a:lnTo>
                  <a:pt x="664" y="1328"/>
                </a:lnTo>
                <a:lnTo>
                  <a:pt x="718" y="1326"/>
                </a:lnTo>
                <a:lnTo>
                  <a:pt x="772" y="1320"/>
                </a:lnTo>
                <a:lnTo>
                  <a:pt x="824" y="1308"/>
                </a:lnTo>
                <a:lnTo>
                  <a:pt x="876" y="1294"/>
                </a:lnTo>
                <a:lnTo>
                  <a:pt x="1086" y="1294"/>
                </a:lnTo>
                <a:lnTo>
                  <a:pt x="1086" y="1294"/>
                </a:lnTo>
                <a:lnTo>
                  <a:pt x="1136" y="1308"/>
                </a:lnTo>
                <a:lnTo>
                  <a:pt x="1188" y="1320"/>
                </a:lnTo>
                <a:lnTo>
                  <a:pt x="1242" y="1326"/>
                </a:lnTo>
                <a:lnTo>
                  <a:pt x="1298" y="1328"/>
                </a:lnTo>
                <a:lnTo>
                  <a:pt x="1298" y="1328"/>
                </a:lnTo>
                <a:lnTo>
                  <a:pt x="1352" y="1326"/>
                </a:lnTo>
                <a:lnTo>
                  <a:pt x="1406" y="1320"/>
                </a:lnTo>
                <a:lnTo>
                  <a:pt x="1458" y="1308"/>
                </a:lnTo>
                <a:lnTo>
                  <a:pt x="1510" y="1294"/>
                </a:lnTo>
                <a:lnTo>
                  <a:pt x="1734" y="1294"/>
                </a:lnTo>
                <a:lnTo>
                  <a:pt x="1734" y="1294"/>
                </a:lnTo>
                <a:lnTo>
                  <a:pt x="1784" y="1308"/>
                </a:lnTo>
                <a:lnTo>
                  <a:pt x="1836" y="1320"/>
                </a:lnTo>
                <a:lnTo>
                  <a:pt x="1890" y="1326"/>
                </a:lnTo>
                <a:lnTo>
                  <a:pt x="1946" y="1328"/>
                </a:lnTo>
                <a:lnTo>
                  <a:pt x="1946" y="1328"/>
                </a:lnTo>
                <a:lnTo>
                  <a:pt x="2000" y="1326"/>
                </a:lnTo>
                <a:lnTo>
                  <a:pt x="2054" y="1320"/>
                </a:lnTo>
                <a:lnTo>
                  <a:pt x="2106" y="1308"/>
                </a:lnTo>
                <a:lnTo>
                  <a:pt x="2158" y="1294"/>
                </a:lnTo>
                <a:lnTo>
                  <a:pt x="2368" y="1294"/>
                </a:lnTo>
                <a:lnTo>
                  <a:pt x="2368" y="1294"/>
                </a:lnTo>
                <a:lnTo>
                  <a:pt x="2418" y="1308"/>
                </a:lnTo>
                <a:lnTo>
                  <a:pt x="2470" y="1320"/>
                </a:lnTo>
                <a:lnTo>
                  <a:pt x="2524" y="1326"/>
                </a:lnTo>
                <a:lnTo>
                  <a:pt x="2580" y="1328"/>
                </a:lnTo>
                <a:lnTo>
                  <a:pt x="2580" y="1328"/>
                </a:lnTo>
                <a:lnTo>
                  <a:pt x="2634" y="1326"/>
                </a:lnTo>
                <a:lnTo>
                  <a:pt x="2688" y="1320"/>
                </a:lnTo>
                <a:lnTo>
                  <a:pt x="2740" y="1308"/>
                </a:lnTo>
                <a:lnTo>
                  <a:pt x="2792" y="1294"/>
                </a:lnTo>
                <a:lnTo>
                  <a:pt x="3016" y="1294"/>
                </a:lnTo>
                <a:lnTo>
                  <a:pt x="3016" y="1294"/>
                </a:lnTo>
                <a:lnTo>
                  <a:pt x="3066" y="1308"/>
                </a:lnTo>
                <a:lnTo>
                  <a:pt x="3118" y="1320"/>
                </a:lnTo>
                <a:lnTo>
                  <a:pt x="3172" y="1326"/>
                </a:lnTo>
                <a:lnTo>
                  <a:pt x="3228" y="1328"/>
                </a:lnTo>
                <a:lnTo>
                  <a:pt x="3228" y="1328"/>
                </a:lnTo>
                <a:lnTo>
                  <a:pt x="3282" y="1326"/>
                </a:lnTo>
                <a:lnTo>
                  <a:pt x="3336" y="1320"/>
                </a:lnTo>
                <a:lnTo>
                  <a:pt x="3388" y="1308"/>
                </a:lnTo>
                <a:lnTo>
                  <a:pt x="3440" y="1294"/>
                </a:lnTo>
                <a:lnTo>
                  <a:pt x="3648" y="1294"/>
                </a:lnTo>
                <a:lnTo>
                  <a:pt x="3648" y="1294"/>
                </a:lnTo>
                <a:lnTo>
                  <a:pt x="3700" y="1308"/>
                </a:lnTo>
                <a:lnTo>
                  <a:pt x="3752" y="1320"/>
                </a:lnTo>
                <a:lnTo>
                  <a:pt x="3806" y="1326"/>
                </a:lnTo>
                <a:lnTo>
                  <a:pt x="3862" y="1328"/>
                </a:lnTo>
                <a:lnTo>
                  <a:pt x="3862" y="1328"/>
                </a:lnTo>
                <a:lnTo>
                  <a:pt x="3916" y="1326"/>
                </a:lnTo>
                <a:lnTo>
                  <a:pt x="3970" y="1320"/>
                </a:lnTo>
                <a:lnTo>
                  <a:pt x="4022" y="1308"/>
                </a:lnTo>
                <a:lnTo>
                  <a:pt x="4072" y="1294"/>
                </a:lnTo>
                <a:lnTo>
                  <a:pt x="4296" y="1294"/>
                </a:lnTo>
                <a:lnTo>
                  <a:pt x="4296" y="1294"/>
                </a:lnTo>
                <a:lnTo>
                  <a:pt x="4348" y="1308"/>
                </a:lnTo>
                <a:lnTo>
                  <a:pt x="4400" y="1320"/>
                </a:lnTo>
                <a:lnTo>
                  <a:pt x="4454" y="1326"/>
                </a:lnTo>
                <a:lnTo>
                  <a:pt x="4508" y="1328"/>
                </a:lnTo>
                <a:lnTo>
                  <a:pt x="4508" y="1328"/>
                </a:lnTo>
                <a:lnTo>
                  <a:pt x="4544" y="1328"/>
                </a:lnTo>
                <a:lnTo>
                  <a:pt x="4576" y="1324"/>
                </a:lnTo>
                <a:lnTo>
                  <a:pt x="4610" y="1320"/>
                </a:lnTo>
                <a:lnTo>
                  <a:pt x="4642" y="1314"/>
                </a:lnTo>
                <a:lnTo>
                  <a:pt x="4674" y="1308"/>
                </a:lnTo>
                <a:lnTo>
                  <a:pt x="4706" y="1298"/>
                </a:lnTo>
                <a:lnTo>
                  <a:pt x="4738" y="1288"/>
                </a:lnTo>
                <a:lnTo>
                  <a:pt x="4768" y="1276"/>
                </a:lnTo>
                <a:lnTo>
                  <a:pt x="4796" y="1262"/>
                </a:lnTo>
                <a:lnTo>
                  <a:pt x="4826" y="1248"/>
                </a:lnTo>
                <a:lnTo>
                  <a:pt x="4854" y="1232"/>
                </a:lnTo>
                <a:lnTo>
                  <a:pt x="4880" y="1214"/>
                </a:lnTo>
                <a:lnTo>
                  <a:pt x="4906" y="1196"/>
                </a:lnTo>
                <a:lnTo>
                  <a:pt x="4932" y="1176"/>
                </a:lnTo>
                <a:lnTo>
                  <a:pt x="4956" y="1156"/>
                </a:lnTo>
                <a:lnTo>
                  <a:pt x="4978" y="1134"/>
                </a:lnTo>
                <a:lnTo>
                  <a:pt x="5000" y="1110"/>
                </a:lnTo>
                <a:lnTo>
                  <a:pt x="5022" y="1086"/>
                </a:lnTo>
                <a:lnTo>
                  <a:pt x="5040" y="1062"/>
                </a:lnTo>
                <a:lnTo>
                  <a:pt x="5060" y="1036"/>
                </a:lnTo>
                <a:lnTo>
                  <a:pt x="5076" y="1008"/>
                </a:lnTo>
                <a:lnTo>
                  <a:pt x="5092" y="980"/>
                </a:lnTo>
                <a:lnTo>
                  <a:pt x="5108" y="952"/>
                </a:lnTo>
                <a:lnTo>
                  <a:pt x="5120" y="922"/>
                </a:lnTo>
                <a:lnTo>
                  <a:pt x="5132" y="892"/>
                </a:lnTo>
                <a:lnTo>
                  <a:pt x="5144" y="862"/>
                </a:lnTo>
                <a:lnTo>
                  <a:pt x="5152" y="830"/>
                </a:lnTo>
                <a:lnTo>
                  <a:pt x="5160" y="798"/>
                </a:lnTo>
                <a:lnTo>
                  <a:pt x="5166" y="766"/>
                </a:lnTo>
                <a:lnTo>
                  <a:pt x="5170" y="732"/>
                </a:lnTo>
                <a:lnTo>
                  <a:pt x="5172" y="698"/>
                </a:lnTo>
                <a:lnTo>
                  <a:pt x="5172" y="664"/>
                </a:lnTo>
                <a:lnTo>
                  <a:pt x="5172" y="664"/>
                </a:lnTo>
                <a:lnTo>
                  <a:pt x="5172" y="630"/>
                </a:lnTo>
                <a:lnTo>
                  <a:pt x="5170" y="596"/>
                </a:lnTo>
                <a:lnTo>
                  <a:pt x="5166" y="562"/>
                </a:lnTo>
                <a:lnTo>
                  <a:pt x="5160" y="530"/>
                </a:lnTo>
                <a:lnTo>
                  <a:pt x="5152" y="498"/>
                </a:lnTo>
                <a:lnTo>
                  <a:pt x="5144" y="466"/>
                </a:lnTo>
                <a:lnTo>
                  <a:pt x="5132" y="436"/>
                </a:lnTo>
                <a:lnTo>
                  <a:pt x="5120" y="406"/>
                </a:lnTo>
                <a:lnTo>
                  <a:pt x="5108" y="376"/>
                </a:lnTo>
                <a:lnTo>
                  <a:pt x="5092" y="348"/>
                </a:lnTo>
                <a:lnTo>
                  <a:pt x="5076" y="320"/>
                </a:lnTo>
                <a:lnTo>
                  <a:pt x="5060" y="292"/>
                </a:lnTo>
                <a:lnTo>
                  <a:pt x="5040" y="266"/>
                </a:lnTo>
                <a:lnTo>
                  <a:pt x="5022" y="242"/>
                </a:lnTo>
                <a:lnTo>
                  <a:pt x="5000" y="218"/>
                </a:lnTo>
                <a:lnTo>
                  <a:pt x="4978" y="194"/>
                </a:lnTo>
                <a:lnTo>
                  <a:pt x="4956" y="172"/>
                </a:lnTo>
                <a:lnTo>
                  <a:pt x="4932" y="152"/>
                </a:lnTo>
                <a:lnTo>
                  <a:pt x="4906" y="132"/>
                </a:lnTo>
                <a:lnTo>
                  <a:pt x="4880" y="114"/>
                </a:lnTo>
                <a:lnTo>
                  <a:pt x="4854" y="96"/>
                </a:lnTo>
                <a:lnTo>
                  <a:pt x="4826" y="80"/>
                </a:lnTo>
                <a:lnTo>
                  <a:pt x="4796" y="66"/>
                </a:lnTo>
                <a:lnTo>
                  <a:pt x="4768" y="52"/>
                </a:lnTo>
                <a:lnTo>
                  <a:pt x="4738" y="40"/>
                </a:lnTo>
                <a:lnTo>
                  <a:pt x="4706" y="30"/>
                </a:lnTo>
                <a:lnTo>
                  <a:pt x="4674" y="20"/>
                </a:lnTo>
                <a:lnTo>
                  <a:pt x="4642" y="14"/>
                </a:lnTo>
                <a:lnTo>
                  <a:pt x="4610" y="8"/>
                </a:lnTo>
                <a:lnTo>
                  <a:pt x="4576" y="4"/>
                </a:lnTo>
                <a:lnTo>
                  <a:pt x="4544" y="0"/>
                </a:lnTo>
                <a:lnTo>
                  <a:pt x="4508" y="0"/>
                </a:lnTo>
                <a:lnTo>
                  <a:pt x="4508" y="0"/>
                </a:lnTo>
                <a:close/>
              </a:path>
            </a:pathLst>
          </a:custGeom>
          <a:solidFill>
            <a:srgbClr val="139AFF">
              <a:alpha val="30000"/>
            </a:srgbClr>
          </a:solidFill>
          <a:ln w="101600" cap="flat" cmpd="sng">
            <a:solidFill>
              <a:srgbClr val="139AFF"/>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Freeform 4"/>
          <p:cNvSpPr>
            <a:spLocks/>
          </p:cNvSpPr>
          <p:nvPr/>
        </p:nvSpPr>
        <p:spPr bwMode="auto">
          <a:xfrm>
            <a:off x="4789751" y="3382725"/>
            <a:ext cx="3929736" cy="1017721"/>
          </a:xfrm>
          <a:custGeom>
            <a:avLst/>
            <a:gdLst>
              <a:gd name="T0" fmla="*/ 4348 w 5172"/>
              <a:gd name="T1" fmla="*/ 20 h 1328"/>
              <a:gd name="T2" fmla="*/ 3970 w 5172"/>
              <a:gd name="T3" fmla="*/ 8 h 1328"/>
              <a:gd name="T4" fmla="*/ 3752 w 5172"/>
              <a:gd name="T5" fmla="*/ 8 h 1328"/>
              <a:gd name="T6" fmla="*/ 3388 w 5172"/>
              <a:gd name="T7" fmla="*/ 20 h 1328"/>
              <a:gd name="T8" fmla="*/ 3172 w 5172"/>
              <a:gd name="T9" fmla="*/ 2 h 1328"/>
              <a:gd name="T10" fmla="*/ 2792 w 5172"/>
              <a:gd name="T11" fmla="*/ 34 h 1328"/>
              <a:gd name="T12" fmla="*/ 2580 w 5172"/>
              <a:gd name="T13" fmla="*/ 0 h 1328"/>
              <a:gd name="T14" fmla="*/ 2158 w 5172"/>
              <a:gd name="T15" fmla="*/ 34 h 1328"/>
              <a:gd name="T16" fmla="*/ 1946 w 5172"/>
              <a:gd name="T17" fmla="*/ 0 h 1328"/>
              <a:gd name="T18" fmla="*/ 1734 w 5172"/>
              <a:gd name="T19" fmla="*/ 34 h 1328"/>
              <a:gd name="T20" fmla="*/ 1352 w 5172"/>
              <a:gd name="T21" fmla="*/ 2 h 1328"/>
              <a:gd name="T22" fmla="*/ 1136 w 5172"/>
              <a:gd name="T23" fmla="*/ 20 h 1328"/>
              <a:gd name="T24" fmla="*/ 772 w 5172"/>
              <a:gd name="T25" fmla="*/ 8 h 1328"/>
              <a:gd name="T26" fmla="*/ 596 w 5172"/>
              <a:gd name="T27" fmla="*/ 4 h 1328"/>
              <a:gd name="T28" fmla="*/ 436 w 5172"/>
              <a:gd name="T29" fmla="*/ 40 h 1328"/>
              <a:gd name="T30" fmla="*/ 292 w 5172"/>
              <a:gd name="T31" fmla="*/ 114 h 1328"/>
              <a:gd name="T32" fmla="*/ 172 w 5172"/>
              <a:gd name="T33" fmla="*/ 218 h 1328"/>
              <a:gd name="T34" fmla="*/ 80 w 5172"/>
              <a:gd name="T35" fmla="*/ 348 h 1328"/>
              <a:gd name="T36" fmla="*/ 20 w 5172"/>
              <a:gd name="T37" fmla="*/ 498 h 1328"/>
              <a:gd name="T38" fmla="*/ 0 w 5172"/>
              <a:gd name="T39" fmla="*/ 664 h 1328"/>
              <a:gd name="T40" fmla="*/ 14 w 5172"/>
              <a:gd name="T41" fmla="*/ 798 h 1328"/>
              <a:gd name="T42" fmla="*/ 66 w 5172"/>
              <a:gd name="T43" fmla="*/ 952 h 1328"/>
              <a:gd name="T44" fmla="*/ 152 w 5172"/>
              <a:gd name="T45" fmla="*/ 1086 h 1328"/>
              <a:gd name="T46" fmla="*/ 266 w 5172"/>
              <a:gd name="T47" fmla="*/ 1196 h 1328"/>
              <a:gd name="T48" fmla="*/ 406 w 5172"/>
              <a:gd name="T49" fmla="*/ 1276 h 1328"/>
              <a:gd name="T50" fmla="*/ 562 w 5172"/>
              <a:gd name="T51" fmla="*/ 1320 h 1328"/>
              <a:gd name="T52" fmla="*/ 718 w 5172"/>
              <a:gd name="T53" fmla="*/ 1326 h 1328"/>
              <a:gd name="T54" fmla="*/ 1086 w 5172"/>
              <a:gd name="T55" fmla="*/ 1294 h 1328"/>
              <a:gd name="T56" fmla="*/ 1298 w 5172"/>
              <a:gd name="T57" fmla="*/ 1328 h 1328"/>
              <a:gd name="T58" fmla="*/ 1734 w 5172"/>
              <a:gd name="T59" fmla="*/ 1294 h 1328"/>
              <a:gd name="T60" fmla="*/ 1946 w 5172"/>
              <a:gd name="T61" fmla="*/ 1328 h 1328"/>
              <a:gd name="T62" fmla="*/ 2158 w 5172"/>
              <a:gd name="T63" fmla="*/ 1294 h 1328"/>
              <a:gd name="T64" fmla="*/ 2524 w 5172"/>
              <a:gd name="T65" fmla="*/ 1326 h 1328"/>
              <a:gd name="T66" fmla="*/ 2740 w 5172"/>
              <a:gd name="T67" fmla="*/ 1308 h 1328"/>
              <a:gd name="T68" fmla="*/ 3118 w 5172"/>
              <a:gd name="T69" fmla="*/ 1320 h 1328"/>
              <a:gd name="T70" fmla="*/ 3336 w 5172"/>
              <a:gd name="T71" fmla="*/ 1320 h 1328"/>
              <a:gd name="T72" fmla="*/ 3700 w 5172"/>
              <a:gd name="T73" fmla="*/ 1308 h 1328"/>
              <a:gd name="T74" fmla="*/ 3916 w 5172"/>
              <a:gd name="T75" fmla="*/ 1326 h 1328"/>
              <a:gd name="T76" fmla="*/ 4296 w 5172"/>
              <a:gd name="T77" fmla="*/ 1294 h 1328"/>
              <a:gd name="T78" fmla="*/ 4508 w 5172"/>
              <a:gd name="T79" fmla="*/ 1328 h 1328"/>
              <a:gd name="T80" fmla="*/ 4674 w 5172"/>
              <a:gd name="T81" fmla="*/ 1308 h 1328"/>
              <a:gd name="T82" fmla="*/ 4826 w 5172"/>
              <a:gd name="T83" fmla="*/ 1248 h 1328"/>
              <a:gd name="T84" fmla="*/ 4956 w 5172"/>
              <a:gd name="T85" fmla="*/ 1156 h 1328"/>
              <a:gd name="T86" fmla="*/ 5060 w 5172"/>
              <a:gd name="T87" fmla="*/ 1036 h 1328"/>
              <a:gd name="T88" fmla="*/ 5132 w 5172"/>
              <a:gd name="T89" fmla="*/ 892 h 1328"/>
              <a:gd name="T90" fmla="*/ 5170 w 5172"/>
              <a:gd name="T91" fmla="*/ 732 h 1328"/>
              <a:gd name="T92" fmla="*/ 5170 w 5172"/>
              <a:gd name="T93" fmla="*/ 596 h 1328"/>
              <a:gd name="T94" fmla="*/ 5132 w 5172"/>
              <a:gd name="T95" fmla="*/ 436 h 1328"/>
              <a:gd name="T96" fmla="*/ 5060 w 5172"/>
              <a:gd name="T97" fmla="*/ 292 h 1328"/>
              <a:gd name="T98" fmla="*/ 4956 w 5172"/>
              <a:gd name="T99" fmla="*/ 172 h 1328"/>
              <a:gd name="T100" fmla="*/ 4826 w 5172"/>
              <a:gd name="T101" fmla="*/ 80 h 1328"/>
              <a:gd name="T102" fmla="*/ 4674 w 5172"/>
              <a:gd name="T103" fmla="*/ 20 h 1328"/>
              <a:gd name="T104" fmla="*/ 4508 w 5172"/>
              <a:gd name="T10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2" h="1328">
                <a:moveTo>
                  <a:pt x="4508" y="0"/>
                </a:moveTo>
                <a:lnTo>
                  <a:pt x="4508" y="0"/>
                </a:lnTo>
                <a:lnTo>
                  <a:pt x="4454" y="2"/>
                </a:lnTo>
                <a:lnTo>
                  <a:pt x="4400" y="8"/>
                </a:lnTo>
                <a:lnTo>
                  <a:pt x="4348" y="20"/>
                </a:lnTo>
                <a:lnTo>
                  <a:pt x="4296" y="34"/>
                </a:lnTo>
                <a:lnTo>
                  <a:pt x="4072" y="34"/>
                </a:lnTo>
                <a:lnTo>
                  <a:pt x="4072" y="34"/>
                </a:lnTo>
                <a:lnTo>
                  <a:pt x="4022" y="20"/>
                </a:lnTo>
                <a:lnTo>
                  <a:pt x="3970" y="8"/>
                </a:lnTo>
                <a:lnTo>
                  <a:pt x="3916" y="2"/>
                </a:lnTo>
                <a:lnTo>
                  <a:pt x="3862" y="0"/>
                </a:lnTo>
                <a:lnTo>
                  <a:pt x="3862" y="0"/>
                </a:lnTo>
                <a:lnTo>
                  <a:pt x="3806" y="2"/>
                </a:lnTo>
                <a:lnTo>
                  <a:pt x="3752" y="8"/>
                </a:lnTo>
                <a:lnTo>
                  <a:pt x="3700" y="20"/>
                </a:lnTo>
                <a:lnTo>
                  <a:pt x="3648" y="34"/>
                </a:lnTo>
                <a:lnTo>
                  <a:pt x="3440" y="34"/>
                </a:lnTo>
                <a:lnTo>
                  <a:pt x="3440" y="34"/>
                </a:lnTo>
                <a:lnTo>
                  <a:pt x="3388" y="20"/>
                </a:lnTo>
                <a:lnTo>
                  <a:pt x="3336" y="8"/>
                </a:lnTo>
                <a:lnTo>
                  <a:pt x="3282" y="2"/>
                </a:lnTo>
                <a:lnTo>
                  <a:pt x="3228" y="0"/>
                </a:lnTo>
                <a:lnTo>
                  <a:pt x="3228" y="0"/>
                </a:lnTo>
                <a:lnTo>
                  <a:pt x="3172" y="2"/>
                </a:lnTo>
                <a:lnTo>
                  <a:pt x="3118" y="8"/>
                </a:lnTo>
                <a:lnTo>
                  <a:pt x="3066" y="20"/>
                </a:lnTo>
                <a:lnTo>
                  <a:pt x="3016" y="34"/>
                </a:lnTo>
                <a:lnTo>
                  <a:pt x="2792" y="34"/>
                </a:lnTo>
                <a:lnTo>
                  <a:pt x="2792" y="34"/>
                </a:lnTo>
                <a:lnTo>
                  <a:pt x="2740" y="20"/>
                </a:lnTo>
                <a:lnTo>
                  <a:pt x="2688" y="8"/>
                </a:lnTo>
                <a:lnTo>
                  <a:pt x="2634" y="2"/>
                </a:lnTo>
                <a:lnTo>
                  <a:pt x="2580" y="0"/>
                </a:lnTo>
                <a:lnTo>
                  <a:pt x="2580" y="0"/>
                </a:lnTo>
                <a:lnTo>
                  <a:pt x="2524" y="2"/>
                </a:lnTo>
                <a:lnTo>
                  <a:pt x="2470" y="8"/>
                </a:lnTo>
                <a:lnTo>
                  <a:pt x="2418" y="20"/>
                </a:lnTo>
                <a:lnTo>
                  <a:pt x="2368" y="34"/>
                </a:lnTo>
                <a:lnTo>
                  <a:pt x="2158" y="34"/>
                </a:lnTo>
                <a:lnTo>
                  <a:pt x="2158" y="34"/>
                </a:lnTo>
                <a:lnTo>
                  <a:pt x="2106" y="20"/>
                </a:lnTo>
                <a:lnTo>
                  <a:pt x="2054" y="8"/>
                </a:lnTo>
                <a:lnTo>
                  <a:pt x="2000" y="2"/>
                </a:lnTo>
                <a:lnTo>
                  <a:pt x="1946" y="0"/>
                </a:lnTo>
                <a:lnTo>
                  <a:pt x="1946" y="0"/>
                </a:lnTo>
                <a:lnTo>
                  <a:pt x="1890" y="2"/>
                </a:lnTo>
                <a:lnTo>
                  <a:pt x="1836" y="8"/>
                </a:lnTo>
                <a:lnTo>
                  <a:pt x="1784" y="20"/>
                </a:lnTo>
                <a:lnTo>
                  <a:pt x="1734" y="34"/>
                </a:lnTo>
                <a:lnTo>
                  <a:pt x="1510" y="34"/>
                </a:lnTo>
                <a:lnTo>
                  <a:pt x="1510" y="34"/>
                </a:lnTo>
                <a:lnTo>
                  <a:pt x="1458" y="20"/>
                </a:lnTo>
                <a:lnTo>
                  <a:pt x="1406" y="8"/>
                </a:lnTo>
                <a:lnTo>
                  <a:pt x="1352" y="2"/>
                </a:lnTo>
                <a:lnTo>
                  <a:pt x="1298" y="0"/>
                </a:lnTo>
                <a:lnTo>
                  <a:pt x="1298" y="0"/>
                </a:lnTo>
                <a:lnTo>
                  <a:pt x="1242" y="2"/>
                </a:lnTo>
                <a:lnTo>
                  <a:pt x="1188" y="8"/>
                </a:lnTo>
                <a:lnTo>
                  <a:pt x="1136" y="20"/>
                </a:lnTo>
                <a:lnTo>
                  <a:pt x="1086" y="34"/>
                </a:lnTo>
                <a:lnTo>
                  <a:pt x="876" y="34"/>
                </a:lnTo>
                <a:lnTo>
                  <a:pt x="876" y="34"/>
                </a:lnTo>
                <a:lnTo>
                  <a:pt x="824" y="20"/>
                </a:lnTo>
                <a:lnTo>
                  <a:pt x="772" y="8"/>
                </a:lnTo>
                <a:lnTo>
                  <a:pt x="718" y="2"/>
                </a:lnTo>
                <a:lnTo>
                  <a:pt x="664" y="0"/>
                </a:lnTo>
                <a:lnTo>
                  <a:pt x="664" y="0"/>
                </a:lnTo>
                <a:lnTo>
                  <a:pt x="630" y="0"/>
                </a:lnTo>
                <a:lnTo>
                  <a:pt x="596" y="4"/>
                </a:lnTo>
                <a:lnTo>
                  <a:pt x="562" y="8"/>
                </a:lnTo>
                <a:lnTo>
                  <a:pt x="530" y="14"/>
                </a:lnTo>
                <a:lnTo>
                  <a:pt x="498" y="20"/>
                </a:lnTo>
                <a:lnTo>
                  <a:pt x="466" y="30"/>
                </a:lnTo>
                <a:lnTo>
                  <a:pt x="436" y="40"/>
                </a:lnTo>
                <a:lnTo>
                  <a:pt x="406" y="52"/>
                </a:lnTo>
                <a:lnTo>
                  <a:pt x="376" y="66"/>
                </a:lnTo>
                <a:lnTo>
                  <a:pt x="348" y="80"/>
                </a:lnTo>
                <a:lnTo>
                  <a:pt x="320" y="96"/>
                </a:lnTo>
                <a:lnTo>
                  <a:pt x="292" y="114"/>
                </a:lnTo>
                <a:lnTo>
                  <a:pt x="266" y="132"/>
                </a:lnTo>
                <a:lnTo>
                  <a:pt x="242" y="152"/>
                </a:lnTo>
                <a:lnTo>
                  <a:pt x="218" y="172"/>
                </a:lnTo>
                <a:lnTo>
                  <a:pt x="194" y="194"/>
                </a:lnTo>
                <a:lnTo>
                  <a:pt x="172" y="218"/>
                </a:lnTo>
                <a:lnTo>
                  <a:pt x="152" y="242"/>
                </a:lnTo>
                <a:lnTo>
                  <a:pt x="132" y="266"/>
                </a:lnTo>
                <a:lnTo>
                  <a:pt x="114" y="292"/>
                </a:lnTo>
                <a:lnTo>
                  <a:pt x="96" y="320"/>
                </a:lnTo>
                <a:lnTo>
                  <a:pt x="80" y="348"/>
                </a:lnTo>
                <a:lnTo>
                  <a:pt x="66" y="376"/>
                </a:lnTo>
                <a:lnTo>
                  <a:pt x="52" y="406"/>
                </a:lnTo>
                <a:lnTo>
                  <a:pt x="40" y="436"/>
                </a:lnTo>
                <a:lnTo>
                  <a:pt x="30" y="466"/>
                </a:lnTo>
                <a:lnTo>
                  <a:pt x="20" y="498"/>
                </a:lnTo>
                <a:lnTo>
                  <a:pt x="14" y="530"/>
                </a:lnTo>
                <a:lnTo>
                  <a:pt x="8" y="562"/>
                </a:lnTo>
                <a:lnTo>
                  <a:pt x="4" y="596"/>
                </a:lnTo>
                <a:lnTo>
                  <a:pt x="0" y="630"/>
                </a:lnTo>
                <a:lnTo>
                  <a:pt x="0" y="664"/>
                </a:lnTo>
                <a:lnTo>
                  <a:pt x="0" y="664"/>
                </a:lnTo>
                <a:lnTo>
                  <a:pt x="0" y="698"/>
                </a:lnTo>
                <a:lnTo>
                  <a:pt x="4" y="732"/>
                </a:lnTo>
                <a:lnTo>
                  <a:pt x="8" y="766"/>
                </a:lnTo>
                <a:lnTo>
                  <a:pt x="14" y="798"/>
                </a:lnTo>
                <a:lnTo>
                  <a:pt x="20" y="830"/>
                </a:lnTo>
                <a:lnTo>
                  <a:pt x="30" y="862"/>
                </a:lnTo>
                <a:lnTo>
                  <a:pt x="40" y="892"/>
                </a:lnTo>
                <a:lnTo>
                  <a:pt x="52" y="922"/>
                </a:lnTo>
                <a:lnTo>
                  <a:pt x="66" y="952"/>
                </a:lnTo>
                <a:lnTo>
                  <a:pt x="80" y="980"/>
                </a:lnTo>
                <a:lnTo>
                  <a:pt x="96" y="1008"/>
                </a:lnTo>
                <a:lnTo>
                  <a:pt x="114" y="1036"/>
                </a:lnTo>
                <a:lnTo>
                  <a:pt x="132" y="1062"/>
                </a:lnTo>
                <a:lnTo>
                  <a:pt x="152" y="1086"/>
                </a:lnTo>
                <a:lnTo>
                  <a:pt x="172" y="1110"/>
                </a:lnTo>
                <a:lnTo>
                  <a:pt x="194" y="1134"/>
                </a:lnTo>
                <a:lnTo>
                  <a:pt x="218" y="1156"/>
                </a:lnTo>
                <a:lnTo>
                  <a:pt x="242" y="1176"/>
                </a:lnTo>
                <a:lnTo>
                  <a:pt x="266" y="1196"/>
                </a:lnTo>
                <a:lnTo>
                  <a:pt x="292" y="1214"/>
                </a:lnTo>
                <a:lnTo>
                  <a:pt x="320" y="1232"/>
                </a:lnTo>
                <a:lnTo>
                  <a:pt x="348" y="1248"/>
                </a:lnTo>
                <a:lnTo>
                  <a:pt x="376" y="1262"/>
                </a:lnTo>
                <a:lnTo>
                  <a:pt x="406" y="1276"/>
                </a:lnTo>
                <a:lnTo>
                  <a:pt x="436" y="1288"/>
                </a:lnTo>
                <a:lnTo>
                  <a:pt x="466" y="1298"/>
                </a:lnTo>
                <a:lnTo>
                  <a:pt x="498" y="1308"/>
                </a:lnTo>
                <a:lnTo>
                  <a:pt x="530" y="1314"/>
                </a:lnTo>
                <a:lnTo>
                  <a:pt x="562" y="1320"/>
                </a:lnTo>
                <a:lnTo>
                  <a:pt x="596" y="1324"/>
                </a:lnTo>
                <a:lnTo>
                  <a:pt x="630" y="1328"/>
                </a:lnTo>
                <a:lnTo>
                  <a:pt x="664" y="1328"/>
                </a:lnTo>
                <a:lnTo>
                  <a:pt x="664" y="1328"/>
                </a:lnTo>
                <a:lnTo>
                  <a:pt x="718" y="1326"/>
                </a:lnTo>
                <a:lnTo>
                  <a:pt x="772" y="1320"/>
                </a:lnTo>
                <a:lnTo>
                  <a:pt x="824" y="1308"/>
                </a:lnTo>
                <a:lnTo>
                  <a:pt x="876" y="1294"/>
                </a:lnTo>
                <a:lnTo>
                  <a:pt x="1086" y="1294"/>
                </a:lnTo>
                <a:lnTo>
                  <a:pt x="1086" y="1294"/>
                </a:lnTo>
                <a:lnTo>
                  <a:pt x="1136" y="1308"/>
                </a:lnTo>
                <a:lnTo>
                  <a:pt x="1188" y="1320"/>
                </a:lnTo>
                <a:lnTo>
                  <a:pt x="1242" y="1326"/>
                </a:lnTo>
                <a:lnTo>
                  <a:pt x="1298" y="1328"/>
                </a:lnTo>
                <a:lnTo>
                  <a:pt x="1298" y="1328"/>
                </a:lnTo>
                <a:lnTo>
                  <a:pt x="1352" y="1326"/>
                </a:lnTo>
                <a:lnTo>
                  <a:pt x="1406" y="1320"/>
                </a:lnTo>
                <a:lnTo>
                  <a:pt x="1458" y="1308"/>
                </a:lnTo>
                <a:lnTo>
                  <a:pt x="1510" y="1294"/>
                </a:lnTo>
                <a:lnTo>
                  <a:pt x="1734" y="1294"/>
                </a:lnTo>
                <a:lnTo>
                  <a:pt x="1734" y="1294"/>
                </a:lnTo>
                <a:lnTo>
                  <a:pt x="1784" y="1308"/>
                </a:lnTo>
                <a:lnTo>
                  <a:pt x="1836" y="1320"/>
                </a:lnTo>
                <a:lnTo>
                  <a:pt x="1890" y="1326"/>
                </a:lnTo>
                <a:lnTo>
                  <a:pt x="1946" y="1328"/>
                </a:lnTo>
                <a:lnTo>
                  <a:pt x="1946" y="1328"/>
                </a:lnTo>
                <a:lnTo>
                  <a:pt x="2000" y="1326"/>
                </a:lnTo>
                <a:lnTo>
                  <a:pt x="2054" y="1320"/>
                </a:lnTo>
                <a:lnTo>
                  <a:pt x="2106" y="1308"/>
                </a:lnTo>
                <a:lnTo>
                  <a:pt x="2158" y="1294"/>
                </a:lnTo>
                <a:lnTo>
                  <a:pt x="2368" y="1294"/>
                </a:lnTo>
                <a:lnTo>
                  <a:pt x="2368" y="1294"/>
                </a:lnTo>
                <a:lnTo>
                  <a:pt x="2418" y="1308"/>
                </a:lnTo>
                <a:lnTo>
                  <a:pt x="2470" y="1320"/>
                </a:lnTo>
                <a:lnTo>
                  <a:pt x="2524" y="1326"/>
                </a:lnTo>
                <a:lnTo>
                  <a:pt x="2580" y="1328"/>
                </a:lnTo>
                <a:lnTo>
                  <a:pt x="2580" y="1328"/>
                </a:lnTo>
                <a:lnTo>
                  <a:pt x="2634" y="1326"/>
                </a:lnTo>
                <a:lnTo>
                  <a:pt x="2688" y="1320"/>
                </a:lnTo>
                <a:lnTo>
                  <a:pt x="2740" y="1308"/>
                </a:lnTo>
                <a:lnTo>
                  <a:pt x="2792" y="1294"/>
                </a:lnTo>
                <a:lnTo>
                  <a:pt x="3016" y="1294"/>
                </a:lnTo>
                <a:lnTo>
                  <a:pt x="3016" y="1294"/>
                </a:lnTo>
                <a:lnTo>
                  <a:pt x="3066" y="1308"/>
                </a:lnTo>
                <a:lnTo>
                  <a:pt x="3118" y="1320"/>
                </a:lnTo>
                <a:lnTo>
                  <a:pt x="3172" y="1326"/>
                </a:lnTo>
                <a:lnTo>
                  <a:pt x="3228" y="1328"/>
                </a:lnTo>
                <a:lnTo>
                  <a:pt x="3228" y="1328"/>
                </a:lnTo>
                <a:lnTo>
                  <a:pt x="3282" y="1326"/>
                </a:lnTo>
                <a:lnTo>
                  <a:pt x="3336" y="1320"/>
                </a:lnTo>
                <a:lnTo>
                  <a:pt x="3388" y="1308"/>
                </a:lnTo>
                <a:lnTo>
                  <a:pt x="3440" y="1294"/>
                </a:lnTo>
                <a:lnTo>
                  <a:pt x="3648" y="1294"/>
                </a:lnTo>
                <a:lnTo>
                  <a:pt x="3648" y="1294"/>
                </a:lnTo>
                <a:lnTo>
                  <a:pt x="3700" y="1308"/>
                </a:lnTo>
                <a:lnTo>
                  <a:pt x="3752" y="1320"/>
                </a:lnTo>
                <a:lnTo>
                  <a:pt x="3806" y="1326"/>
                </a:lnTo>
                <a:lnTo>
                  <a:pt x="3862" y="1328"/>
                </a:lnTo>
                <a:lnTo>
                  <a:pt x="3862" y="1328"/>
                </a:lnTo>
                <a:lnTo>
                  <a:pt x="3916" y="1326"/>
                </a:lnTo>
                <a:lnTo>
                  <a:pt x="3970" y="1320"/>
                </a:lnTo>
                <a:lnTo>
                  <a:pt x="4022" y="1308"/>
                </a:lnTo>
                <a:lnTo>
                  <a:pt x="4072" y="1294"/>
                </a:lnTo>
                <a:lnTo>
                  <a:pt x="4296" y="1294"/>
                </a:lnTo>
                <a:lnTo>
                  <a:pt x="4296" y="1294"/>
                </a:lnTo>
                <a:lnTo>
                  <a:pt x="4348" y="1308"/>
                </a:lnTo>
                <a:lnTo>
                  <a:pt x="4400" y="1320"/>
                </a:lnTo>
                <a:lnTo>
                  <a:pt x="4454" y="1326"/>
                </a:lnTo>
                <a:lnTo>
                  <a:pt x="4508" y="1328"/>
                </a:lnTo>
                <a:lnTo>
                  <a:pt x="4508" y="1328"/>
                </a:lnTo>
                <a:lnTo>
                  <a:pt x="4544" y="1328"/>
                </a:lnTo>
                <a:lnTo>
                  <a:pt x="4576" y="1324"/>
                </a:lnTo>
                <a:lnTo>
                  <a:pt x="4610" y="1320"/>
                </a:lnTo>
                <a:lnTo>
                  <a:pt x="4642" y="1314"/>
                </a:lnTo>
                <a:lnTo>
                  <a:pt x="4674" y="1308"/>
                </a:lnTo>
                <a:lnTo>
                  <a:pt x="4706" y="1298"/>
                </a:lnTo>
                <a:lnTo>
                  <a:pt x="4738" y="1288"/>
                </a:lnTo>
                <a:lnTo>
                  <a:pt x="4768" y="1276"/>
                </a:lnTo>
                <a:lnTo>
                  <a:pt x="4796" y="1262"/>
                </a:lnTo>
                <a:lnTo>
                  <a:pt x="4826" y="1248"/>
                </a:lnTo>
                <a:lnTo>
                  <a:pt x="4854" y="1232"/>
                </a:lnTo>
                <a:lnTo>
                  <a:pt x="4880" y="1214"/>
                </a:lnTo>
                <a:lnTo>
                  <a:pt x="4906" y="1196"/>
                </a:lnTo>
                <a:lnTo>
                  <a:pt x="4932" y="1176"/>
                </a:lnTo>
                <a:lnTo>
                  <a:pt x="4956" y="1156"/>
                </a:lnTo>
                <a:lnTo>
                  <a:pt x="4978" y="1134"/>
                </a:lnTo>
                <a:lnTo>
                  <a:pt x="5000" y="1110"/>
                </a:lnTo>
                <a:lnTo>
                  <a:pt x="5022" y="1086"/>
                </a:lnTo>
                <a:lnTo>
                  <a:pt x="5040" y="1062"/>
                </a:lnTo>
                <a:lnTo>
                  <a:pt x="5060" y="1036"/>
                </a:lnTo>
                <a:lnTo>
                  <a:pt x="5076" y="1008"/>
                </a:lnTo>
                <a:lnTo>
                  <a:pt x="5092" y="980"/>
                </a:lnTo>
                <a:lnTo>
                  <a:pt x="5108" y="952"/>
                </a:lnTo>
                <a:lnTo>
                  <a:pt x="5120" y="922"/>
                </a:lnTo>
                <a:lnTo>
                  <a:pt x="5132" y="892"/>
                </a:lnTo>
                <a:lnTo>
                  <a:pt x="5144" y="862"/>
                </a:lnTo>
                <a:lnTo>
                  <a:pt x="5152" y="830"/>
                </a:lnTo>
                <a:lnTo>
                  <a:pt x="5160" y="798"/>
                </a:lnTo>
                <a:lnTo>
                  <a:pt x="5166" y="766"/>
                </a:lnTo>
                <a:lnTo>
                  <a:pt x="5170" y="732"/>
                </a:lnTo>
                <a:lnTo>
                  <a:pt x="5172" y="698"/>
                </a:lnTo>
                <a:lnTo>
                  <a:pt x="5172" y="664"/>
                </a:lnTo>
                <a:lnTo>
                  <a:pt x="5172" y="664"/>
                </a:lnTo>
                <a:lnTo>
                  <a:pt x="5172" y="630"/>
                </a:lnTo>
                <a:lnTo>
                  <a:pt x="5170" y="596"/>
                </a:lnTo>
                <a:lnTo>
                  <a:pt x="5166" y="562"/>
                </a:lnTo>
                <a:lnTo>
                  <a:pt x="5160" y="530"/>
                </a:lnTo>
                <a:lnTo>
                  <a:pt x="5152" y="498"/>
                </a:lnTo>
                <a:lnTo>
                  <a:pt x="5144" y="466"/>
                </a:lnTo>
                <a:lnTo>
                  <a:pt x="5132" y="436"/>
                </a:lnTo>
                <a:lnTo>
                  <a:pt x="5120" y="406"/>
                </a:lnTo>
                <a:lnTo>
                  <a:pt x="5108" y="376"/>
                </a:lnTo>
                <a:lnTo>
                  <a:pt x="5092" y="348"/>
                </a:lnTo>
                <a:lnTo>
                  <a:pt x="5076" y="320"/>
                </a:lnTo>
                <a:lnTo>
                  <a:pt x="5060" y="292"/>
                </a:lnTo>
                <a:lnTo>
                  <a:pt x="5040" y="266"/>
                </a:lnTo>
                <a:lnTo>
                  <a:pt x="5022" y="242"/>
                </a:lnTo>
                <a:lnTo>
                  <a:pt x="5000" y="218"/>
                </a:lnTo>
                <a:lnTo>
                  <a:pt x="4978" y="194"/>
                </a:lnTo>
                <a:lnTo>
                  <a:pt x="4956" y="172"/>
                </a:lnTo>
                <a:lnTo>
                  <a:pt x="4932" y="152"/>
                </a:lnTo>
                <a:lnTo>
                  <a:pt x="4906" y="132"/>
                </a:lnTo>
                <a:lnTo>
                  <a:pt x="4880" y="114"/>
                </a:lnTo>
                <a:lnTo>
                  <a:pt x="4854" y="96"/>
                </a:lnTo>
                <a:lnTo>
                  <a:pt x="4826" y="80"/>
                </a:lnTo>
                <a:lnTo>
                  <a:pt x="4796" y="66"/>
                </a:lnTo>
                <a:lnTo>
                  <a:pt x="4768" y="52"/>
                </a:lnTo>
                <a:lnTo>
                  <a:pt x="4738" y="40"/>
                </a:lnTo>
                <a:lnTo>
                  <a:pt x="4706" y="30"/>
                </a:lnTo>
                <a:lnTo>
                  <a:pt x="4674" y="20"/>
                </a:lnTo>
                <a:lnTo>
                  <a:pt x="4642" y="14"/>
                </a:lnTo>
                <a:lnTo>
                  <a:pt x="4610" y="8"/>
                </a:lnTo>
                <a:lnTo>
                  <a:pt x="4576" y="4"/>
                </a:lnTo>
                <a:lnTo>
                  <a:pt x="4544" y="0"/>
                </a:lnTo>
                <a:lnTo>
                  <a:pt x="4508" y="0"/>
                </a:lnTo>
                <a:lnTo>
                  <a:pt x="4508" y="0"/>
                </a:lnTo>
                <a:close/>
              </a:path>
            </a:pathLst>
          </a:custGeom>
          <a:solidFill>
            <a:srgbClr val="FDB602">
              <a:alpha val="30000"/>
            </a:srgbClr>
          </a:solidFill>
          <a:ln w="101600" cap="flat" cmpd="sng">
            <a:solidFill>
              <a:srgbClr val="FDB60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Oval 6"/>
          <p:cNvSpPr>
            <a:spLocks noChangeArrowheads="1"/>
          </p:cNvSpPr>
          <p:nvPr/>
        </p:nvSpPr>
        <p:spPr bwMode="auto">
          <a:xfrm>
            <a:off x="3843800" y="4333387"/>
            <a:ext cx="1008493" cy="1017721"/>
          </a:xfrm>
          <a:prstGeom prst="ellipse">
            <a:avLst/>
          </a:prstGeom>
          <a:noFill/>
          <a:ln w="101600">
            <a:solidFill>
              <a:srgbClr val="139AFF"/>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Oval 12"/>
          <p:cNvSpPr>
            <a:spLocks noChangeArrowheads="1"/>
          </p:cNvSpPr>
          <p:nvPr/>
        </p:nvSpPr>
        <p:spPr bwMode="auto">
          <a:xfrm>
            <a:off x="3843800" y="3378780"/>
            <a:ext cx="1008493" cy="1017721"/>
          </a:xfrm>
          <a:prstGeom prst="ellipse">
            <a:avLst/>
          </a:prstGeom>
          <a:noFill/>
          <a:ln w="101600">
            <a:solidFill>
              <a:srgbClr val="FDB602"/>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Oval 13"/>
          <p:cNvSpPr>
            <a:spLocks noChangeArrowheads="1"/>
          </p:cNvSpPr>
          <p:nvPr/>
        </p:nvSpPr>
        <p:spPr bwMode="auto">
          <a:xfrm>
            <a:off x="4649031" y="3725910"/>
            <a:ext cx="325741" cy="328721"/>
          </a:xfrm>
          <a:prstGeom prst="ellipse">
            <a:avLst/>
          </a:prstGeom>
          <a:solidFill>
            <a:srgbClr val="FDB602"/>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Oval 14"/>
          <p:cNvSpPr>
            <a:spLocks noChangeArrowheads="1"/>
          </p:cNvSpPr>
          <p:nvPr/>
        </p:nvSpPr>
        <p:spPr bwMode="auto">
          <a:xfrm>
            <a:off x="4649031" y="4677887"/>
            <a:ext cx="325741" cy="328721"/>
          </a:xfrm>
          <a:prstGeom prst="ellipse">
            <a:avLst/>
          </a:prstGeom>
          <a:solidFill>
            <a:srgbClr val="139A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Text Box 16"/>
          <p:cNvSpPr txBox="1">
            <a:spLocks noChangeArrowheads="1"/>
          </p:cNvSpPr>
          <p:nvPr/>
        </p:nvSpPr>
        <p:spPr bwMode="auto">
          <a:xfrm>
            <a:off x="4141907" y="3673408"/>
            <a:ext cx="319975" cy="3823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ko-KR" sz="2400" dirty="0">
                <a:solidFill>
                  <a:srgbClr val="FDB602"/>
                </a:solidFill>
                <a:latin typeface="Arial Black" pitchFamily="34" charset="0"/>
              </a:rPr>
              <a:t>1</a:t>
            </a:r>
          </a:p>
        </p:txBody>
      </p:sp>
      <p:sp>
        <p:nvSpPr>
          <p:cNvPr id="15" name="Text Box 17"/>
          <p:cNvSpPr txBox="1">
            <a:spLocks noChangeArrowheads="1"/>
          </p:cNvSpPr>
          <p:nvPr/>
        </p:nvSpPr>
        <p:spPr bwMode="auto">
          <a:xfrm>
            <a:off x="4176697" y="4674830"/>
            <a:ext cx="319975" cy="3823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ko-KR" sz="2400" dirty="0">
                <a:solidFill>
                  <a:srgbClr val="139AFF"/>
                </a:solidFill>
                <a:latin typeface="Arial Black" pitchFamily="34" charset="0"/>
              </a:rPr>
              <a:t>2</a:t>
            </a:r>
          </a:p>
        </p:txBody>
      </p:sp>
      <p:sp>
        <p:nvSpPr>
          <p:cNvPr id="16" name="Oval 19"/>
          <p:cNvSpPr>
            <a:spLocks noChangeArrowheads="1"/>
          </p:cNvSpPr>
          <p:nvPr/>
        </p:nvSpPr>
        <p:spPr bwMode="auto">
          <a:xfrm>
            <a:off x="4737633" y="3815322"/>
            <a:ext cx="148538" cy="149897"/>
          </a:xfrm>
          <a:prstGeom prst="ellipse">
            <a:avLst/>
          </a:prstGeom>
          <a:solidFill>
            <a:srgbClr val="FFFF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Oval 20"/>
          <p:cNvSpPr>
            <a:spLocks noChangeArrowheads="1"/>
          </p:cNvSpPr>
          <p:nvPr/>
        </p:nvSpPr>
        <p:spPr bwMode="auto">
          <a:xfrm>
            <a:off x="4737633" y="4769929"/>
            <a:ext cx="148538" cy="149897"/>
          </a:xfrm>
          <a:prstGeom prst="ellipse">
            <a:avLst/>
          </a:prstGeom>
          <a:solidFill>
            <a:srgbClr val="FFFF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Rectangle 22"/>
          <p:cNvSpPr>
            <a:spLocks noChangeArrowheads="1"/>
          </p:cNvSpPr>
          <p:nvPr/>
        </p:nvSpPr>
        <p:spPr bwMode="auto">
          <a:xfrm>
            <a:off x="5127175" y="3756051"/>
            <a:ext cx="2453479"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600" b="1" dirty="0" smtClean="0">
                <a:solidFill>
                  <a:schemeClr val="bg1"/>
                </a:solidFill>
                <a:latin typeface="Arial Black" pitchFamily="34" charset="0"/>
              </a:rPr>
              <a:t>一般填制要求</a:t>
            </a:r>
            <a:endParaRPr lang="en-US" altLang="ko-KR" sz="1600" b="1" dirty="0">
              <a:solidFill>
                <a:schemeClr val="bg1"/>
              </a:solidFill>
              <a:latin typeface="Arial Black" pitchFamily="34" charset="0"/>
            </a:endParaRPr>
          </a:p>
        </p:txBody>
      </p:sp>
      <p:sp>
        <p:nvSpPr>
          <p:cNvPr id="19" name="Rectangle 24"/>
          <p:cNvSpPr>
            <a:spLocks noChangeArrowheads="1"/>
          </p:cNvSpPr>
          <p:nvPr/>
        </p:nvSpPr>
        <p:spPr bwMode="auto">
          <a:xfrm>
            <a:off x="5395922" y="4686630"/>
            <a:ext cx="1950535"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600" b="1" dirty="0" smtClean="0">
                <a:solidFill>
                  <a:schemeClr val="bg1"/>
                </a:solidFill>
                <a:latin typeface="Arial Black" pitchFamily="34" charset="0"/>
              </a:rPr>
              <a:t>特殊填制要求</a:t>
            </a:r>
            <a:endParaRPr lang="en-US" altLang="ko-KR" sz="1600" b="1" dirty="0">
              <a:solidFill>
                <a:schemeClr val="bg1"/>
              </a:solidFill>
              <a:latin typeface="Arial Black"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53000" y="1005695"/>
            <a:ext cx="2513457" cy="485648"/>
            <a:chOff x="948200" y="885952"/>
            <a:chExt cx="4875687" cy="1021666"/>
          </a:xfrm>
        </p:grpSpPr>
        <p:sp>
          <p:nvSpPr>
            <p:cNvPr id="7" name="Freeform 4"/>
            <p:cNvSpPr>
              <a:spLocks/>
            </p:cNvSpPr>
            <p:nvPr/>
          </p:nvSpPr>
          <p:spPr bwMode="auto">
            <a:xfrm>
              <a:off x="1894151" y="889897"/>
              <a:ext cx="3929736" cy="1017721"/>
            </a:xfrm>
            <a:custGeom>
              <a:avLst/>
              <a:gdLst>
                <a:gd name="T0" fmla="*/ 4348 w 5172"/>
                <a:gd name="T1" fmla="*/ 20 h 1328"/>
                <a:gd name="T2" fmla="*/ 3970 w 5172"/>
                <a:gd name="T3" fmla="*/ 8 h 1328"/>
                <a:gd name="T4" fmla="*/ 3752 w 5172"/>
                <a:gd name="T5" fmla="*/ 8 h 1328"/>
                <a:gd name="T6" fmla="*/ 3388 w 5172"/>
                <a:gd name="T7" fmla="*/ 20 h 1328"/>
                <a:gd name="T8" fmla="*/ 3172 w 5172"/>
                <a:gd name="T9" fmla="*/ 2 h 1328"/>
                <a:gd name="T10" fmla="*/ 2792 w 5172"/>
                <a:gd name="T11" fmla="*/ 34 h 1328"/>
                <a:gd name="T12" fmla="*/ 2580 w 5172"/>
                <a:gd name="T13" fmla="*/ 0 h 1328"/>
                <a:gd name="T14" fmla="*/ 2158 w 5172"/>
                <a:gd name="T15" fmla="*/ 34 h 1328"/>
                <a:gd name="T16" fmla="*/ 1946 w 5172"/>
                <a:gd name="T17" fmla="*/ 0 h 1328"/>
                <a:gd name="T18" fmla="*/ 1734 w 5172"/>
                <a:gd name="T19" fmla="*/ 34 h 1328"/>
                <a:gd name="T20" fmla="*/ 1352 w 5172"/>
                <a:gd name="T21" fmla="*/ 2 h 1328"/>
                <a:gd name="T22" fmla="*/ 1136 w 5172"/>
                <a:gd name="T23" fmla="*/ 20 h 1328"/>
                <a:gd name="T24" fmla="*/ 772 w 5172"/>
                <a:gd name="T25" fmla="*/ 8 h 1328"/>
                <a:gd name="T26" fmla="*/ 596 w 5172"/>
                <a:gd name="T27" fmla="*/ 4 h 1328"/>
                <a:gd name="T28" fmla="*/ 436 w 5172"/>
                <a:gd name="T29" fmla="*/ 40 h 1328"/>
                <a:gd name="T30" fmla="*/ 292 w 5172"/>
                <a:gd name="T31" fmla="*/ 114 h 1328"/>
                <a:gd name="T32" fmla="*/ 172 w 5172"/>
                <a:gd name="T33" fmla="*/ 218 h 1328"/>
                <a:gd name="T34" fmla="*/ 80 w 5172"/>
                <a:gd name="T35" fmla="*/ 348 h 1328"/>
                <a:gd name="T36" fmla="*/ 20 w 5172"/>
                <a:gd name="T37" fmla="*/ 498 h 1328"/>
                <a:gd name="T38" fmla="*/ 0 w 5172"/>
                <a:gd name="T39" fmla="*/ 664 h 1328"/>
                <a:gd name="T40" fmla="*/ 14 w 5172"/>
                <a:gd name="T41" fmla="*/ 798 h 1328"/>
                <a:gd name="T42" fmla="*/ 66 w 5172"/>
                <a:gd name="T43" fmla="*/ 952 h 1328"/>
                <a:gd name="T44" fmla="*/ 152 w 5172"/>
                <a:gd name="T45" fmla="*/ 1086 h 1328"/>
                <a:gd name="T46" fmla="*/ 266 w 5172"/>
                <a:gd name="T47" fmla="*/ 1196 h 1328"/>
                <a:gd name="T48" fmla="*/ 406 w 5172"/>
                <a:gd name="T49" fmla="*/ 1276 h 1328"/>
                <a:gd name="T50" fmla="*/ 562 w 5172"/>
                <a:gd name="T51" fmla="*/ 1320 h 1328"/>
                <a:gd name="T52" fmla="*/ 718 w 5172"/>
                <a:gd name="T53" fmla="*/ 1326 h 1328"/>
                <a:gd name="T54" fmla="*/ 1086 w 5172"/>
                <a:gd name="T55" fmla="*/ 1294 h 1328"/>
                <a:gd name="T56" fmla="*/ 1298 w 5172"/>
                <a:gd name="T57" fmla="*/ 1328 h 1328"/>
                <a:gd name="T58" fmla="*/ 1734 w 5172"/>
                <a:gd name="T59" fmla="*/ 1294 h 1328"/>
                <a:gd name="T60" fmla="*/ 1946 w 5172"/>
                <a:gd name="T61" fmla="*/ 1328 h 1328"/>
                <a:gd name="T62" fmla="*/ 2158 w 5172"/>
                <a:gd name="T63" fmla="*/ 1294 h 1328"/>
                <a:gd name="T64" fmla="*/ 2524 w 5172"/>
                <a:gd name="T65" fmla="*/ 1326 h 1328"/>
                <a:gd name="T66" fmla="*/ 2740 w 5172"/>
                <a:gd name="T67" fmla="*/ 1308 h 1328"/>
                <a:gd name="T68" fmla="*/ 3118 w 5172"/>
                <a:gd name="T69" fmla="*/ 1320 h 1328"/>
                <a:gd name="T70" fmla="*/ 3336 w 5172"/>
                <a:gd name="T71" fmla="*/ 1320 h 1328"/>
                <a:gd name="T72" fmla="*/ 3700 w 5172"/>
                <a:gd name="T73" fmla="*/ 1308 h 1328"/>
                <a:gd name="T74" fmla="*/ 3916 w 5172"/>
                <a:gd name="T75" fmla="*/ 1326 h 1328"/>
                <a:gd name="T76" fmla="*/ 4296 w 5172"/>
                <a:gd name="T77" fmla="*/ 1294 h 1328"/>
                <a:gd name="T78" fmla="*/ 4508 w 5172"/>
                <a:gd name="T79" fmla="*/ 1328 h 1328"/>
                <a:gd name="T80" fmla="*/ 4674 w 5172"/>
                <a:gd name="T81" fmla="*/ 1308 h 1328"/>
                <a:gd name="T82" fmla="*/ 4826 w 5172"/>
                <a:gd name="T83" fmla="*/ 1248 h 1328"/>
                <a:gd name="T84" fmla="*/ 4956 w 5172"/>
                <a:gd name="T85" fmla="*/ 1156 h 1328"/>
                <a:gd name="T86" fmla="*/ 5060 w 5172"/>
                <a:gd name="T87" fmla="*/ 1036 h 1328"/>
                <a:gd name="T88" fmla="*/ 5132 w 5172"/>
                <a:gd name="T89" fmla="*/ 892 h 1328"/>
                <a:gd name="T90" fmla="*/ 5170 w 5172"/>
                <a:gd name="T91" fmla="*/ 732 h 1328"/>
                <a:gd name="T92" fmla="*/ 5170 w 5172"/>
                <a:gd name="T93" fmla="*/ 596 h 1328"/>
                <a:gd name="T94" fmla="*/ 5132 w 5172"/>
                <a:gd name="T95" fmla="*/ 436 h 1328"/>
                <a:gd name="T96" fmla="*/ 5060 w 5172"/>
                <a:gd name="T97" fmla="*/ 292 h 1328"/>
                <a:gd name="T98" fmla="*/ 4956 w 5172"/>
                <a:gd name="T99" fmla="*/ 172 h 1328"/>
                <a:gd name="T100" fmla="*/ 4826 w 5172"/>
                <a:gd name="T101" fmla="*/ 80 h 1328"/>
                <a:gd name="T102" fmla="*/ 4674 w 5172"/>
                <a:gd name="T103" fmla="*/ 20 h 1328"/>
                <a:gd name="T104" fmla="*/ 4508 w 5172"/>
                <a:gd name="T105" fmla="*/ 0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2" h="1328">
                  <a:moveTo>
                    <a:pt x="4508" y="0"/>
                  </a:moveTo>
                  <a:lnTo>
                    <a:pt x="4508" y="0"/>
                  </a:lnTo>
                  <a:lnTo>
                    <a:pt x="4454" y="2"/>
                  </a:lnTo>
                  <a:lnTo>
                    <a:pt x="4400" y="8"/>
                  </a:lnTo>
                  <a:lnTo>
                    <a:pt x="4348" y="20"/>
                  </a:lnTo>
                  <a:lnTo>
                    <a:pt x="4296" y="34"/>
                  </a:lnTo>
                  <a:lnTo>
                    <a:pt x="4072" y="34"/>
                  </a:lnTo>
                  <a:lnTo>
                    <a:pt x="4072" y="34"/>
                  </a:lnTo>
                  <a:lnTo>
                    <a:pt x="4022" y="20"/>
                  </a:lnTo>
                  <a:lnTo>
                    <a:pt x="3970" y="8"/>
                  </a:lnTo>
                  <a:lnTo>
                    <a:pt x="3916" y="2"/>
                  </a:lnTo>
                  <a:lnTo>
                    <a:pt x="3862" y="0"/>
                  </a:lnTo>
                  <a:lnTo>
                    <a:pt x="3862" y="0"/>
                  </a:lnTo>
                  <a:lnTo>
                    <a:pt x="3806" y="2"/>
                  </a:lnTo>
                  <a:lnTo>
                    <a:pt x="3752" y="8"/>
                  </a:lnTo>
                  <a:lnTo>
                    <a:pt x="3700" y="20"/>
                  </a:lnTo>
                  <a:lnTo>
                    <a:pt x="3648" y="34"/>
                  </a:lnTo>
                  <a:lnTo>
                    <a:pt x="3440" y="34"/>
                  </a:lnTo>
                  <a:lnTo>
                    <a:pt x="3440" y="34"/>
                  </a:lnTo>
                  <a:lnTo>
                    <a:pt x="3388" y="20"/>
                  </a:lnTo>
                  <a:lnTo>
                    <a:pt x="3336" y="8"/>
                  </a:lnTo>
                  <a:lnTo>
                    <a:pt x="3282" y="2"/>
                  </a:lnTo>
                  <a:lnTo>
                    <a:pt x="3228" y="0"/>
                  </a:lnTo>
                  <a:lnTo>
                    <a:pt x="3228" y="0"/>
                  </a:lnTo>
                  <a:lnTo>
                    <a:pt x="3172" y="2"/>
                  </a:lnTo>
                  <a:lnTo>
                    <a:pt x="3118" y="8"/>
                  </a:lnTo>
                  <a:lnTo>
                    <a:pt x="3066" y="20"/>
                  </a:lnTo>
                  <a:lnTo>
                    <a:pt x="3016" y="34"/>
                  </a:lnTo>
                  <a:lnTo>
                    <a:pt x="2792" y="34"/>
                  </a:lnTo>
                  <a:lnTo>
                    <a:pt x="2792" y="34"/>
                  </a:lnTo>
                  <a:lnTo>
                    <a:pt x="2740" y="20"/>
                  </a:lnTo>
                  <a:lnTo>
                    <a:pt x="2688" y="8"/>
                  </a:lnTo>
                  <a:lnTo>
                    <a:pt x="2634" y="2"/>
                  </a:lnTo>
                  <a:lnTo>
                    <a:pt x="2580" y="0"/>
                  </a:lnTo>
                  <a:lnTo>
                    <a:pt x="2580" y="0"/>
                  </a:lnTo>
                  <a:lnTo>
                    <a:pt x="2524" y="2"/>
                  </a:lnTo>
                  <a:lnTo>
                    <a:pt x="2470" y="8"/>
                  </a:lnTo>
                  <a:lnTo>
                    <a:pt x="2418" y="20"/>
                  </a:lnTo>
                  <a:lnTo>
                    <a:pt x="2368" y="34"/>
                  </a:lnTo>
                  <a:lnTo>
                    <a:pt x="2158" y="34"/>
                  </a:lnTo>
                  <a:lnTo>
                    <a:pt x="2158" y="34"/>
                  </a:lnTo>
                  <a:lnTo>
                    <a:pt x="2106" y="20"/>
                  </a:lnTo>
                  <a:lnTo>
                    <a:pt x="2054" y="8"/>
                  </a:lnTo>
                  <a:lnTo>
                    <a:pt x="2000" y="2"/>
                  </a:lnTo>
                  <a:lnTo>
                    <a:pt x="1946" y="0"/>
                  </a:lnTo>
                  <a:lnTo>
                    <a:pt x="1946" y="0"/>
                  </a:lnTo>
                  <a:lnTo>
                    <a:pt x="1890" y="2"/>
                  </a:lnTo>
                  <a:lnTo>
                    <a:pt x="1836" y="8"/>
                  </a:lnTo>
                  <a:lnTo>
                    <a:pt x="1784" y="20"/>
                  </a:lnTo>
                  <a:lnTo>
                    <a:pt x="1734" y="34"/>
                  </a:lnTo>
                  <a:lnTo>
                    <a:pt x="1510" y="34"/>
                  </a:lnTo>
                  <a:lnTo>
                    <a:pt x="1510" y="34"/>
                  </a:lnTo>
                  <a:lnTo>
                    <a:pt x="1458" y="20"/>
                  </a:lnTo>
                  <a:lnTo>
                    <a:pt x="1406" y="8"/>
                  </a:lnTo>
                  <a:lnTo>
                    <a:pt x="1352" y="2"/>
                  </a:lnTo>
                  <a:lnTo>
                    <a:pt x="1298" y="0"/>
                  </a:lnTo>
                  <a:lnTo>
                    <a:pt x="1298" y="0"/>
                  </a:lnTo>
                  <a:lnTo>
                    <a:pt x="1242" y="2"/>
                  </a:lnTo>
                  <a:lnTo>
                    <a:pt x="1188" y="8"/>
                  </a:lnTo>
                  <a:lnTo>
                    <a:pt x="1136" y="20"/>
                  </a:lnTo>
                  <a:lnTo>
                    <a:pt x="1086" y="34"/>
                  </a:lnTo>
                  <a:lnTo>
                    <a:pt x="876" y="34"/>
                  </a:lnTo>
                  <a:lnTo>
                    <a:pt x="876" y="34"/>
                  </a:lnTo>
                  <a:lnTo>
                    <a:pt x="824" y="20"/>
                  </a:lnTo>
                  <a:lnTo>
                    <a:pt x="772" y="8"/>
                  </a:lnTo>
                  <a:lnTo>
                    <a:pt x="718" y="2"/>
                  </a:lnTo>
                  <a:lnTo>
                    <a:pt x="664" y="0"/>
                  </a:lnTo>
                  <a:lnTo>
                    <a:pt x="664" y="0"/>
                  </a:lnTo>
                  <a:lnTo>
                    <a:pt x="630" y="0"/>
                  </a:lnTo>
                  <a:lnTo>
                    <a:pt x="596" y="4"/>
                  </a:lnTo>
                  <a:lnTo>
                    <a:pt x="562" y="8"/>
                  </a:lnTo>
                  <a:lnTo>
                    <a:pt x="530" y="14"/>
                  </a:lnTo>
                  <a:lnTo>
                    <a:pt x="498" y="20"/>
                  </a:lnTo>
                  <a:lnTo>
                    <a:pt x="466" y="30"/>
                  </a:lnTo>
                  <a:lnTo>
                    <a:pt x="436" y="40"/>
                  </a:lnTo>
                  <a:lnTo>
                    <a:pt x="406" y="52"/>
                  </a:lnTo>
                  <a:lnTo>
                    <a:pt x="376" y="66"/>
                  </a:lnTo>
                  <a:lnTo>
                    <a:pt x="348" y="80"/>
                  </a:lnTo>
                  <a:lnTo>
                    <a:pt x="320" y="96"/>
                  </a:lnTo>
                  <a:lnTo>
                    <a:pt x="292" y="114"/>
                  </a:lnTo>
                  <a:lnTo>
                    <a:pt x="266" y="132"/>
                  </a:lnTo>
                  <a:lnTo>
                    <a:pt x="242" y="152"/>
                  </a:lnTo>
                  <a:lnTo>
                    <a:pt x="218" y="172"/>
                  </a:lnTo>
                  <a:lnTo>
                    <a:pt x="194" y="194"/>
                  </a:lnTo>
                  <a:lnTo>
                    <a:pt x="172" y="218"/>
                  </a:lnTo>
                  <a:lnTo>
                    <a:pt x="152" y="242"/>
                  </a:lnTo>
                  <a:lnTo>
                    <a:pt x="132" y="266"/>
                  </a:lnTo>
                  <a:lnTo>
                    <a:pt x="114" y="292"/>
                  </a:lnTo>
                  <a:lnTo>
                    <a:pt x="96" y="320"/>
                  </a:lnTo>
                  <a:lnTo>
                    <a:pt x="80" y="348"/>
                  </a:lnTo>
                  <a:lnTo>
                    <a:pt x="66" y="376"/>
                  </a:lnTo>
                  <a:lnTo>
                    <a:pt x="52" y="406"/>
                  </a:lnTo>
                  <a:lnTo>
                    <a:pt x="40" y="436"/>
                  </a:lnTo>
                  <a:lnTo>
                    <a:pt x="30" y="466"/>
                  </a:lnTo>
                  <a:lnTo>
                    <a:pt x="20" y="498"/>
                  </a:lnTo>
                  <a:lnTo>
                    <a:pt x="14" y="530"/>
                  </a:lnTo>
                  <a:lnTo>
                    <a:pt x="8" y="562"/>
                  </a:lnTo>
                  <a:lnTo>
                    <a:pt x="4" y="596"/>
                  </a:lnTo>
                  <a:lnTo>
                    <a:pt x="0" y="630"/>
                  </a:lnTo>
                  <a:lnTo>
                    <a:pt x="0" y="664"/>
                  </a:lnTo>
                  <a:lnTo>
                    <a:pt x="0" y="664"/>
                  </a:lnTo>
                  <a:lnTo>
                    <a:pt x="0" y="698"/>
                  </a:lnTo>
                  <a:lnTo>
                    <a:pt x="4" y="732"/>
                  </a:lnTo>
                  <a:lnTo>
                    <a:pt x="8" y="766"/>
                  </a:lnTo>
                  <a:lnTo>
                    <a:pt x="14" y="798"/>
                  </a:lnTo>
                  <a:lnTo>
                    <a:pt x="20" y="830"/>
                  </a:lnTo>
                  <a:lnTo>
                    <a:pt x="30" y="862"/>
                  </a:lnTo>
                  <a:lnTo>
                    <a:pt x="40" y="892"/>
                  </a:lnTo>
                  <a:lnTo>
                    <a:pt x="52" y="922"/>
                  </a:lnTo>
                  <a:lnTo>
                    <a:pt x="66" y="952"/>
                  </a:lnTo>
                  <a:lnTo>
                    <a:pt x="80" y="980"/>
                  </a:lnTo>
                  <a:lnTo>
                    <a:pt x="96" y="1008"/>
                  </a:lnTo>
                  <a:lnTo>
                    <a:pt x="114" y="1036"/>
                  </a:lnTo>
                  <a:lnTo>
                    <a:pt x="132" y="1062"/>
                  </a:lnTo>
                  <a:lnTo>
                    <a:pt x="152" y="1086"/>
                  </a:lnTo>
                  <a:lnTo>
                    <a:pt x="172" y="1110"/>
                  </a:lnTo>
                  <a:lnTo>
                    <a:pt x="194" y="1134"/>
                  </a:lnTo>
                  <a:lnTo>
                    <a:pt x="218" y="1156"/>
                  </a:lnTo>
                  <a:lnTo>
                    <a:pt x="242" y="1176"/>
                  </a:lnTo>
                  <a:lnTo>
                    <a:pt x="266" y="1196"/>
                  </a:lnTo>
                  <a:lnTo>
                    <a:pt x="292" y="1214"/>
                  </a:lnTo>
                  <a:lnTo>
                    <a:pt x="320" y="1232"/>
                  </a:lnTo>
                  <a:lnTo>
                    <a:pt x="348" y="1248"/>
                  </a:lnTo>
                  <a:lnTo>
                    <a:pt x="376" y="1262"/>
                  </a:lnTo>
                  <a:lnTo>
                    <a:pt x="406" y="1276"/>
                  </a:lnTo>
                  <a:lnTo>
                    <a:pt x="436" y="1288"/>
                  </a:lnTo>
                  <a:lnTo>
                    <a:pt x="466" y="1298"/>
                  </a:lnTo>
                  <a:lnTo>
                    <a:pt x="498" y="1308"/>
                  </a:lnTo>
                  <a:lnTo>
                    <a:pt x="530" y="1314"/>
                  </a:lnTo>
                  <a:lnTo>
                    <a:pt x="562" y="1320"/>
                  </a:lnTo>
                  <a:lnTo>
                    <a:pt x="596" y="1324"/>
                  </a:lnTo>
                  <a:lnTo>
                    <a:pt x="630" y="1328"/>
                  </a:lnTo>
                  <a:lnTo>
                    <a:pt x="664" y="1328"/>
                  </a:lnTo>
                  <a:lnTo>
                    <a:pt x="664" y="1328"/>
                  </a:lnTo>
                  <a:lnTo>
                    <a:pt x="718" y="1326"/>
                  </a:lnTo>
                  <a:lnTo>
                    <a:pt x="772" y="1320"/>
                  </a:lnTo>
                  <a:lnTo>
                    <a:pt x="824" y="1308"/>
                  </a:lnTo>
                  <a:lnTo>
                    <a:pt x="876" y="1294"/>
                  </a:lnTo>
                  <a:lnTo>
                    <a:pt x="1086" y="1294"/>
                  </a:lnTo>
                  <a:lnTo>
                    <a:pt x="1086" y="1294"/>
                  </a:lnTo>
                  <a:lnTo>
                    <a:pt x="1136" y="1308"/>
                  </a:lnTo>
                  <a:lnTo>
                    <a:pt x="1188" y="1320"/>
                  </a:lnTo>
                  <a:lnTo>
                    <a:pt x="1242" y="1326"/>
                  </a:lnTo>
                  <a:lnTo>
                    <a:pt x="1298" y="1328"/>
                  </a:lnTo>
                  <a:lnTo>
                    <a:pt x="1298" y="1328"/>
                  </a:lnTo>
                  <a:lnTo>
                    <a:pt x="1352" y="1326"/>
                  </a:lnTo>
                  <a:lnTo>
                    <a:pt x="1406" y="1320"/>
                  </a:lnTo>
                  <a:lnTo>
                    <a:pt x="1458" y="1308"/>
                  </a:lnTo>
                  <a:lnTo>
                    <a:pt x="1510" y="1294"/>
                  </a:lnTo>
                  <a:lnTo>
                    <a:pt x="1734" y="1294"/>
                  </a:lnTo>
                  <a:lnTo>
                    <a:pt x="1734" y="1294"/>
                  </a:lnTo>
                  <a:lnTo>
                    <a:pt x="1784" y="1308"/>
                  </a:lnTo>
                  <a:lnTo>
                    <a:pt x="1836" y="1320"/>
                  </a:lnTo>
                  <a:lnTo>
                    <a:pt x="1890" y="1326"/>
                  </a:lnTo>
                  <a:lnTo>
                    <a:pt x="1946" y="1328"/>
                  </a:lnTo>
                  <a:lnTo>
                    <a:pt x="1946" y="1328"/>
                  </a:lnTo>
                  <a:lnTo>
                    <a:pt x="2000" y="1326"/>
                  </a:lnTo>
                  <a:lnTo>
                    <a:pt x="2054" y="1320"/>
                  </a:lnTo>
                  <a:lnTo>
                    <a:pt x="2106" y="1308"/>
                  </a:lnTo>
                  <a:lnTo>
                    <a:pt x="2158" y="1294"/>
                  </a:lnTo>
                  <a:lnTo>
                    <a:pt x="2368" y="1294"/>
                  </a:lnTo>
                  <a:lnTo>
                    <a:pt x="2368" y="1294"/>
                  </a:lnTo>
                  <a:lnTo>
                    <a:pt x="2418" y="1308"/>
                  </a:lnTo>
                  <a:lnTo>
                    <a:pt x="2470" y="1320"/>
                  </a:lnTo>
                  <a:lnTo>
                    <a:pt x="2524" y="1326"/>
                  </a:lnTo>
                  <a:lnTo>
                    <a:pt x="2580" y="1328"/>
                  </a:lnTo>
                  <a:lnTo>
                    <a:pt x="2580" y="1328"/>
                  </a:lnTo>
                  <a:lnTo>
                    <a:pt x="2634" y="1326"/>
                  </a:lnTo>
                  <a:lnTo>
                    <a:pt x="2688" y="1320"/>
                  </a:lnTo>
                  <a:lnTo>
                    <a:pt x="2740" y="1308"/>
                  </a:lnTo>
                  <a:lnTo>
                    <a:pt x="2792" y="1294"/>
                  </a:lnTo>
                  <a:lnTo>
                    <a:pt x="3016" y="1294"/>
                  </a:lnTo>
                  <a:lnTo>
                    <a:pt x="3016" y="1294"/>
                  </a:lnTo>
                  <a:lnTo>
                    <a:pt x="3066" y="1308"/>
                  </a:lnTo>
                  <a:lnTo>
                    <a:pt x="3118" y="1320"/>
                  </a:lnTo>
                  <a:lnTo>
                    <a:pt x="3172" y="1326"/>
                  </a:lnTo>
                  <a:lnTo>
                    <a:pt x="3228" y="1328"/>
                  </a:lnTo>
                  <a:lnTo>
                    <a:pt x="3228" y="1328"/>
                  </a:lnTo>
                  <a:lnTo>
                    <a:pt x="3282" y="1326"/>
                  </a:lnTo>
                  <a:lnTo>
                    <a:pt x="3336" y="1320"/>
                  </a:lnTo>
                  <a:lnTo>
                    <a:pt x="3388" y="1308"/>
                  </a:lnTo>
                  <a:lnTo>
                    <a:pt x="3440" y="1294"/>
                  </a:lnTo>
                  <a:lnTo>
                    <a:pt x="3648" y="1294"/>
                  </a:lnTo>
                  <a:lnTo>
                    <a:pt x="3648" y="1294"/>
                  </a:lnTo>
                  <a:lnTo>
                    <a:pt x="3700" y="1308"/>
                  </a:lnTo>
                  <a:lnTo>
                    <a:pt x="3752" y="1320"/>
                  </a:lnTo>
                  <a:lnTo>
                    <a:pt x="3806" y="1326"/>
                  </a:lnTo>
                  <a:lnTo>
                    <a:pt x="3862" y="1328"/>
                  </a:lnTo>
                  <a:lnTo>
                    <a:pt x="3862" y="1328"/>
                  </a:lnTo>
                  <a:lnTo>
                    <a:pt x="3916" y="1326"/>
                  </a:lnTo>
                  <a:lnTo>
                    <a:pt x="3970" y="1320"/>
                  </a:lnTo>
                  <a:lnTo>
                    <a:pt x="4022" y="1308"/>
                  </a:lnTo>
                  <a:lnTo>
                    <a:pt x="4072" y="1294"/>
                  </a:lnTo>
                  <a:lnTo>
                    <a:pt x="4296" y="1294"/>
                  </a:lnTo>
                  <a:lnTo>
                    <a:pt x="4296" y="1294"/>
                  </a:lnTo>
                  <a:lnTo>
                    <a:pt x="4348" y="1308"/>
                  </a:lnTo>
                  <a:lnTo>
                    <a:pt x="4400" y="1320"/>
                  </a:lnTo>
                  <a:lnTo>
                    <a:pt x="4454" y="1326"/>
                  </a:lnTo>
                  <a:lnTo>
                    <a:pt x="4508" y="1328"/>
                  </a:lnTo>
                  <a:lnTo>
                    <a:pt x="4508" y="1328"/>
                  </a:lnTo>
                  <a:lnTo>
                    <a:pt x="4544" y="1328"/>
                  </a:lnTo>
                  <a:lnTo>
                    <a:pt x="4576" y="1324"/>
                  </a:lnTo>
                  <a:lnTo>
                    <a:pt x="4610" y="1320"/>
                  </a:lnTo>
                  <a:lnTo>
                    <a:pt x="4642" y="1314"/>
                  </a:lnTo>
                  <a:lnTo>
                    <a:pt x="4674" y="1308"/>
                  </a:lnTo>
                  <a:lnTo>
                    <a:pt x="4706" y="1298"/>
                  </a:lnTo>
                  <a:lnTo>
                    <a:pt x="4738" y="1288"/>
                  </a:lnTo>
                  <a:lnTo>
                    <a:pt x="4768" y="1276"/>
                  </a:lnTo>
                  <a:lnTo>
                    <a:pt x="4796" y="1262"/>
                  </a:lnTo>
                  <a:lnTo>
                    <a:pt x="4826" y="1248"/>
                  </a:lnTo>
                  <a:lnTo>
                    <a:pt x="4854" y="1232"/>
                  </a:lnTo>
                  <a:lnTo>
                    <a:pt x="4880" y="1214"/>
                  </a:lnTo>
                  <a:lnTo>
                    <a:pt x="4906" y="1196"/>
                  </a:lnTo>
                  <a:lnTo>
                    <a:pt x="4932" y="1176"/>
                  </a:lnTo>
                  <a:lnTo>
                    <a:pt x="4956" y="1156"/>
                  </a:lnTo>
                  <a:lnTo>
                    <a:pt x="4978" y="1134"/>
                  </a:lnTo>
                  <a:lnTo>
                    <a:pt x="5000" y="1110"/>
                  </a:lnTo>
                  <a:lnTo>
                    <a:pt x="5022" y="1086"/>
                  </a:lnTo>
                  <a:lnTo>
                    <a:pt x="5040" y="1062"/>
                  </a:lnTo>
                  <a:lnTo>
                    <a:pt x="5060" y="1036"/>
                  </a:lnTo>
                  <a:lnTo>
                    <a:pt x="5076" y="1008"/>
                  </a:lnTo>
                  <a:lnTo>
                    <a:pt x="5092" y="980"/>
                  </a:lnTo>
                  <a:lnTo>
                    <a:pt x="5108" y="952"/>
                  </a:lnTo>
                  <a:lnTo>
                    <a:pt x="5120" y="922"/>
                  </a:lnTo>
                  <a:lnTo>
                    <a:pt x="5132" y="892"/>
                  </a:lnTo>
                  <a:lnTo>
                    <a:pt x="5144" y="862"/>
                  </a:lnTo>
                  <a:lnTo>
                    <a:pt x="5152" y="830"/>
                  </a:lnTo>
                  <a:lnTo>
                    <a:pt x="5160" y="798"/>
                  </a:lnTo>
                  <a:lnTo>
                    <a:pt x="5166" y="766"/>
                  </a:lnTo>
                  <a:lnTo>
                    <a:pt x="5170" y="732"/>
                  </a:lnTo>
                  <a:lnTo>
                    <a:pt x="5172" y="698"/>
                  </a:lnTo>
                  <a:lnTo>
                    <a:pt x="5172" y="664"/>
                  </a:lnTo>
                  <a:lnTo>
                    <a:pt x="5172" y="664"/>
                  </a:lnTo>
                  <a:lnTo>
                    <a:pt x="5172" y="630"/>
                  </a:lnTo>
                  <a:lnTo>
                    <a:pt x="5170" y="596"/>
                  </a:lnTo>
                  <a:lnTo>
                    <a:pt x="5166" y="562"/>
                  </a:lnTo>
                  <a:lnTo>
                    <a:pt x="5160" y="530"/>
                  </a:lnTo>
                  <a:lnTo>
                    <a:pt x="5152" y="498"/>
                  </a:lnTo>
                  <a:lnTo>
                    <a:pt x="5144" y="466"/>
                  </a:lnTo>
                  <a:lnTo>
                    <a:pt x="5132" y="436"/>
                  </a:lnTo>
                  <a:lnTo>
                    <a:pt x="5120" y="406"/>
                  </a:lnTo>
                  <a:lnTo>
                    <a:pt x="5108" y="376"/>
                  </a:lnTo>
                  <a:lnTo>
                    <a:pt x="5092" y="348"/>
                  </a:lnTo>
                  <a:lnTo>
                    <a:pt x="5076" y="320"/>
                  </a:lnTo>
                  <a:lnTo>
                    <a:pt x="5060" y="292"/>
                  </a:lnTo>
                  <a:lnTo>
                    <a:pt x="5040" y="266"/>
                  </a:lnTo>
                  <a:lnTo>
                    <a:pt x="5022" y="242"/>
                  </a:lnTo>
                  <a:lnTo>
                    <a:pt x="5000" y="218"/>
                  </a:lnTo>
                  <a:lnTo>
                    <a:pt x="4978" y="194"/>
                  </a:lnTo>
                  <a:lnTo>
                    <a:pt x="4956" y="172"/>
                  </a:lnTo>
                  <a:lnTo>
                    <a:pt x="4932" y="152"/>
                  </a:lnTo>
                  <a:lnTo>
                    <a:pt x="4906" y="132"/>
                  </a:lnTo>
                  <a:lnTo>
                    <a:pt x="4880" y="114"/>
                  </a:lnTo>
                  <a:lnTo>
                    <a:pt x="4854" y="96"/>
                  </a:lnTo>
                  <a:lnTo>
                    <a:pt x="4826" y="80"/>
                  </a:lnTo>
                  <a:lnTo>
                    <a:pt x="4796" y="66"/>
                  </a:lnTo>
                  <a:lnTo>
                    <a:pt x="4768" y="52"/>
                  </a:lnTo>
                  <a:lnTo>
                    <a:pt x="4738" y="40"/>
                  </a:lnTo>
                  <a:lnTo>
                    <a:pt x="4706" y="30"/>
                  </a:lnTo>
                  <a:lnTo>
                    <a:pt x="4674" y="20"/>
                  </a:lnTo>
                  <a:lnTo>
                    <a:pt x="4642" y="14"/>
                  </a:lnTo>
                  <a:lnTo>
                    <a:pt x="4610" y="8"/>
                  </a:lnTo>
                  <a:lnTo>
                    <a:pt x="4576" y="4"/>
                  </a:lnTo>
                  <a:lnTo>
                    <a:pt x="4544" y="0"/>
                  </a:lnTo>
                  <a:lnTo>
                    <a:pt x="4508" y="0"/>
                  </a:lnTo>
                  <a:lnTo>
                    <a:pt x="4508" y="0"/>
                  </a:lnTo>
                  <a:close/>
                </a:path>
              </a:pathLst>
            </a:custGeom>
            <a:solidFill>
              <a:srgbClr val="FDB602">
                <a:alpha val="30000"/>
              </a:srgbClr>
            </a:solidFill>
            <a:ln w="101600" cap="flat" cmpd="sng">
              <a:solidFill>
                <a:srgbClr val="FDB60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Oval 12"/>
            <p:cNvSpPr>
              <a:spLocks noChangeArrowheads="1"/>
            </p:cNvSpPr>
            <p:nvPr/>
          </p:nvSpPr>
          <p:spPr bwMode="auto">
            <a:xfrm>
              <a:off x="948200" y="885952"/>
              <a:ext cx="1008493" cy="1017721"/>
            </a:xfrm>
            <a:prstGeom prst="ellipse">
              <a:avLst/>
            </a:prstGeom>
            <a:noFill/>
            <a:ln w="101600">
              <a:solidFill>
                <a:srgbClr val="FDB602"/>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Oval 13"/>
            <p:cNvSpPr>
              <a:spLocks noChangeArrowheads="1"/>
            </p:cNvSpPr>
            <p:nvPr/>
          </p:nvSpPr>
          <p:spPr bwMode="auto">
            <a:xfrm>
              <a:off x="1753431" y="1233082"/>
              <a:ext cx="325741" cy="328721"/>
            </a:xfrm>
            <a:prstGeom prst="ellipse">
              <a:avLst/>
            </a:prstGeom>
            <a:solidFill>
              <a:srgbClr val="FDB602"/>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Text Box 16"/>
            <p:cNvSpPr txBox="1">
              <a:spLocks noChangeArrowheads="1"/>
            </p:cNvSpPr>
            <p:nvPr/>
          </p:nvSpPr>
          <p:spPr bwMode="auto">
            <a:xfrm>
              <a:off x="1056256" y="928678"/>
              <a:ext cx="523218" cy="971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ko-KR" sz="2400" dirty="0">
                  <a:solidFill>
                    <a:srgbClr val="FDB602"/>
                  </a:solidFill>
                  <a:latin typeface="Arial Black" pitchFamily="34" charset="0"/>
                </a:rPr>
                <a:t>1</a:t>
              </a:r>
            </a:p>
          </p:txBody>
        </p:sp>
        <p:sp>
          <p:nvSpPr>
            <p:cNvPr id="14" name="Oval 19"/>
            <p:cNvSpPr>
              <a:spLocks noChangeArrowheads="1"/>
            </p:cNvSpPr>
            <p:nvPr/>
          </p:nvSpPr>
          <p:spPr bwMode="auto">
            <a:xfrm>
              <a:off x="1842033" y="1322494"/>
              <a:ext cx="148538" cy="149897"/>
            </a:xfrm>
            <a:prstGeom prst="ellipse">
              <a:avLst/>
            </a:prstGeom>
            <a:solidFill>
              <a:srgbClr val="FFFFFF"/>
            </a:solidFill>
            <a:ln>
              <a:noFill/>
            </a:ln>
            <a:effectLst/>
            <a:extLst>
              <a:ext uri="{91240B29-F687-4F45-9708-019B960494DF}">
                <a14:hiddenLine xmlns="" xmlns:a14="http://schemas.microsoft.com/office/drawing/2010/main" w="101600">
                  <a:solidFill>
                    <a:srgbClr val="FDB602"/>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Rectangle 22"/>
            <p:cNvSpPr>
              <a:spLocks noChangeArrowheads="1"/>
            </p:cNvSpPr>
            <p:nvPr/>
          </p:nvSpPr>
          <p:spPr bwMode="auto">
            <a:xfrm>
              <a:off x="2125989" y="1057117"/>
              <a:ext cx="3338914" cy="7122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b="1" dirty="0" smtClean="0">
                  <a:solidFill>
                    <a:schemeClr val="bg1"/>
                  </a:solidFill>
                  <a:latin typeface="Arial Black" pitchFamily="34" charset="0"/>
                </a:rPr>
                <a:t>一般填制要求</a:t>
              </a:r>
              <a:endParaRPr lang="en-US" altLang="ko-KR" sz="1600" b="1" dirty="0">
                <a:solidFill>
                  <a:schemeClr val="bg1"/>
                </a:solidFill>
                <a:latin typeface="Arial Black" pitchFamily="34" charset="0"/>
              </a:endParaRPr>
            </a:p>
          </p:txBody>
        </p:sp>
      </p:grpSp>
      <p:pic>
        <p:nvPicPr>
          <p:cNvPr id="18" name="图片 1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20" name="TextBox 19"/>
          <p:cNvSpPr txBox="1"/>
          <p:nvPr/>
        </p:nvSpPr>
        <p:spPr>
          <a:xfrm>
            <a:off x="1709054" y="2035628"/>
            <a:ext cx="8882744" cy="3139321"/>
          </a:xfrm>
          <a:prstGeom prst="rect">
            <a:avLst/>
          </a:prstGeom>
          <a:noFill/>
        </p:spPr>
        <p:txBody>
          <a:bodyPr wrap="square" rtlCol="0">
            <a:spAutoFit/>
          </a:bodyPr>
          <a:lstStyle/>
          <a:p>
            <a:r>
              <a:rPr lang="zh-CN" altLang="en-US" dirty="0" smtClean="0">
                <a:solidFill>
                  <a:schemeClr val="bg1"/>
                </a:solidFill>
              </a:rPr>
              <a:t>（一）办理海关申报手续时，只能使用原产地证书申请享受协定税率或者特惠税率（以下统称“优惠税率”）的优惠贸易协定项下货物（“无原产地声明模式”），应在报关单“随附单证栏”的“随附单证代码栏”填写“</a:t>
            </a:r>
            <a:r>
              <a:rPr lang="en-US" altLang="zh-CN" dirty="0" smtClean="0">
                <a:solidFill>
                  <a:schemeClr val="bg1"/>
                </a:solidFill>
              </a:rPr>
              <a:t>Y”</a:t>
            </a:r>
            <a:r>
              <a:rPr lang="zh-CN" altLang="en-US" dirty="0" smtClean="0">
                <a:solidFill>
                  <a:schemeClr val="bg1"/>
                </a:solidFill>
              </a:rPr>
              <a:t>，在“随附单证编号栏”填写“</a:t>
            </a:r>
            <a:r>
              <a:rPr lang="en-US" altLang="zh-CN" dirty="0" smtClean="0">
                <a:solidFill>
                  <a:schemeClr val="bg1"/>
                </a:solidFill>
              </a:rPr>
              <a:t>&lt;</a:t>
            </a:r>
            <a:r>
              <a:rPr lang="zh-CN" altLang="en-US" dirty="0" smtClean="0">
                <a:solidFill>
                  <a:schemeClr val="bg1"/>
                </a:solidFill>
              </a:rPr>
              <a:t>优惠贸易协定代码</a:t>
            </a:r>
            <a:r>
              <a:rPr lang="en-US" altLang="zh-CN" dirty="0" smtClean="0">
                <a:solidFill>
                  <a:schemeClr val="bg1"/>
                </a:solidFill>
              </a:rPr>
              <a:t>&gt;”</a:t>
            </a:r>
            <a:r>
              <a:rPr lang="zh-CN" altLang="en-US" dirty="0" smtClean="0">
                <a:solidFill>
                  <a:schemeClr val="bg1"/>
                </a:solidFill>
              </a:rPr>
              <a:t>和“原产地证书编号”。填写示例见附件</a:t>
            </a:r>
            <a:r>
              <a:rPr lang="en-US" altLang="zh-CN" dirty="0" smtClean="0">
                <a:solidFill>
                  <a:schemeClr val="bg1"/>
                </a:solidFill>
              </a:rPr>
              <a:t>1</a:t>
            </a:r>
            <a:r>
              <a:rPr lang="zh-CN" altLang="en-US" dirty="0" smtClean="0">
                <a:solidFill>
                  <a:schemeClr val="bg1"/>
                </a:solidFill>
              </a:rPr>
              <a:t>。</a:t>
            </a:r>
          </a:p>
          <a:p>
            <a:endParaRPr lang="zh-CN" altLang="en-US" dirty="0" smtClean="0">
              <a:solidFill>
                <a:schemeClr val="bg1"/>
              </a:solidFill>
            </a:endParaRPr>
          </a:p>
          <a:p>
            <a:r>
              <a:rPr lang="zh-CN" altLang="en-US" dirty="0" smtClean="0">
                <a:solidFill>
                  <a:schemeClr val="bg1"/>
                </a:solidFill>
              </a:rPr>
              <a:t>（二）可以使用原产地证书或者原产地声明申请享受优惠税率的优惠贸易协定项下货物（“有原产地声明模式”），应在报关单“随附单证栏”的“随附单证代码栏”填写“</a:t>
            </a:r>
            <a:r>
              <a:rPr lang="en-US" altLang="zh-CN" dirty="0" smtClean="0">
                <a:solidFill>
                  <a:schemeClr val="bg1"/>
                </a:solidFill>
              </a:rPr>
              <a:t>Y”</a:t>
            </a:r>
            <a:r>
              <a:rPr lang="zh-CN" altLang="en-US" dirty="0" smtClean="0">
                <a:solidFill>
                  <a:schemeClr val="bg1"/>
                </a:solidFill>
              </a:rPr>
              <a:t>，在“随附单证编号栏”填写“</a:t>
            </a:r>
            <a:r>
              <a:rPr lang="en-US" altLang="zh-CN" dirty="0" smtClean="0">
                <a:solidFill>
                  <a:schemeClr val="bg1"/>
                </a:solidFill>
              </a:rPr>
              <a:t>&lt;</a:t>
            </a:r>
            <a:r>
              <a:rPr lang="zh-CN" altLang="en-US" dirty="0" smtClean="0">
                <a:solidFill>
                  <a:schemeClr val="bg1"/>
                </a:solidFill>
              </a:rPr>
              <a:t>优惠贸易协定代码</a:t>
            </a:r>
            <a:r>
              <a:rPr lang="en-US" altLang="zh-CN" dirty="0" smtClean="0">
                <a:solidFill>
                  <a:schemeClr val="bg1"/>
                </a:solidFill>
              </a:rPr>
              <a:t>&gt;”</a:t>
            </a:r>
            <a:r>
              <a:rPr lang="zh-CN" altLang="en-US" dirty="0" smtClean="0">
                <a:solidFill>
                  <a:schemeClr val="bg1"/>
                </a:solidFill>
              </a:rPr>
              <a:t>、“</a:t>
            </a:r>
            <a:r>
              <a:rPr lang="en-US" altLang="zh-CN" dirty="0" smtClean="0">
                <a:solidFill>
                  <a:schemeClr val="bg1"/>
                </a:solidFill>
              </a:rPr>
              <a:t>C”</a:t>
            </a:r>
            <a:r>
              <a:rPr lang="zh-CN" altLang="en-US" dirty="0" smtClean="0">
                <a:solidFill>
                  <a:schemeClr val="bg1"/>
                </a:solidFill>
              </a:rPr>
              <a:t>（凭原产地证书申报）或“</a:t>
            </a:r>
            <a:r>
              <a:rPr lang="en-US" altLang="zh-CN" dirty="0" smtClean="0">
                <a:solidFill>
                  <a:schemeClr val="bg1"/>
                </a:solidFill>
              </a:rPr>
              <a:t>D”</a:t>
            </a:r>
            <a:r>
              <a:rPr lang="zh-CN" altLang="en-US" dirty="0" smtClean="0">
                <a:solidFill>
                  <a:schemeClr val="bg1"/>
                </a:solidFill>
              </a:rPr>
              <a:t>（凭原产地声明申报），以及“原产地证书编号（或者原产地声明序列号）”。填写示例见附件</a:t>
            </a:r>
            <a:r>
              <a:rPr lang="en-US" altLang="zh-CN" dirty="0" smtClean="0">
                <a:solidFill>
                  <a:schemeClr val="bg1"/>
                </a:solidFill>
              </a:rPr>
              <a:t>2</a:t>
            </a:r>
            <a:r>
              <a:rPr lang="zh-CN" altLang="en-US" dirty="0" smtClean="0">
                <a:solidFill>
                  <a:schemeClr val="bg1"/>
                </a:solidFill>
              </a:rPr>
              <a:t>。</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1589311" y="968827"/>
            <a:ext cx="9046030" cy="3416320"/>
          </a:xfrm>
          <a:prstGeom prst="rect">
            <a:avLst/>
          </a:prstGeom>
          <a:noFill/>
        </p:spPr>
        <p:txBody>
          <a:bodyPr wrap="square" rtlCol="0">
            <a:spAutoFit/>
          </a:bodyPr>
          <a:lstStyle/>
          <a:p>
            <a:r>
              <a:rPr lang="zh-CN" altLang="en-US" dirty="0" smtClean="0">
                <a:solidFill>
                  <a:schemeClr val="bg1"/>
                </a:solidFill>
              </a:rPr>
              <a:t>（三）在“单证对应关系表”中应当填写报关单上的申报商品项与原产地证书（原产地声明）上的商品项之间的对应关系。报关单上的商品序号与原产地证书（原产地声明）上的项目编号应当一一对应，不要求顺序对应。享受和不享受协定税率或者特惠税率（以下统称“优惠税率”）的同一批次进口货物可以在同一张报关单中申报。不享受优惠税率的货物序号不填写在“单证对应关系表”中。填写示例见附件</a:t>
            </a:r>
            <a:r>
              <a:rPr lang="en-US" altLang="zh-CN" dirty="0" smtClean="0">
                <a:solidFill>
                  <a:schemeClr val="bg1"/>
                </a:solidFill>
              </a:rPr>
              <a:t>3</a:t>
            </a:r>
            <a:r>
              <a:rPr lang="zh-CN" altLang="en-US" dirty="0" smtClean="0">
                <a:solidFill>
                  <a:schemeClr val="bg1"/>
                </a:solidFill>
              </a:rPr>
              <a:t>。</a:t>
            </a:r>
          </a:p>
          <a:p>
            <a:endParaRPr lang="zh-CN" altLang="en-US" dirty="0" smtClean="0">
              <a:solidFill>
                <a:schemeClr val="bg1"/>
              </a:solidFill>
            </a:endParaRPr>
          </a:p>
          <a:p>
            <a:r>
              <a:rPr lang="zh-CN" altLang="en-US" dirty="0" smtClean="0">
                <a:solidFill>
                  <a:schemeClr val="bg1"/>
                </a:solidFill>
              </a:rPr>
              <a:t>        “同一批次”进口货物指由同一运输工具同时运抵同一口岸，并且属于同一收货人，使用同一提单的进口货物。对于客观原因（集装箱货物因海河联运需大船换小船、因海陆联运需分车运输，陆路运输集装箱货物需大车换小车以及其他多式联运情况下同一批次货物在中转地需要分拆由多个小型运输工具进行中转运输的情况等）导致有关进口货物在运抵中国关境（运抵口岸）前必须分批运输的情况，不影响同一批次的认定。同一批次出口货物比照上述规定进行审核认定。</a:t>
            </a:r>
          </a:p>
        </p:txBody>
      </p:sp>
      <p:pic>
        <p:nvPicPr>
          <p:cNvPr id="4" name="图片 3" descr="186310349.jpg"/>
          <p:cNvPicPr>
            <a:picLocks noChangeAspect="1"/>
          </p:cNvPicPr>
          <p:nvPr/>
        </p:nvPicPr>
        <p:blipFill>
          <a:blip r:embed="rId3" cstate="print"/>
          <a:stretch>
            <a:fillRect/>
          </a:stretch>
        </p:blipFill>
        <p:spPr>
          <a:xfrm>
            <a:off x="2696293" y="4641813"/>
            <a:ext cx="2750254" cy="1828919"/>
          </a:xfrm>
          <a:prstGeom prst="rect">
            <a:avLst/>
          </a:prstGeom>
        </p:spPr>
      </p:pic>
      <p:pic>
        <p:nvPicPr>
          <p:cNvPr id="5" name="图片 4" descr="186310352.jpg"/>
          <p:cNvPicPr>
            <a:picLocks noChangeAspect="1"/>
          </p:cNvPicPr>
          <p:nvPr/>
        </p:nvPicPr>
        <p:blipFill>
          <a:blip r:embed="rId4" cstate="print"/>
          <a:stretch>
            <a:fillRect/>
          </a:stretch>
        </p:blipFill>
        <p:spPr>
          <a:xfrm>
            <a:off x="6474456" y="4633907"/>
            <a:ext cx="2756629" cy="1864864"/>
          </a:xfrm>
          <a:prstGeom prst="rect">
            <a:avLst/>
          </a:prstGeom>
        </p:spPr>
      </p:pic>
      <p:sp>
        <p:nvSpPr>
          <p:cNvPr id="6" name="矩形 5"/>
          <p:cNvSpPr/>
          <p:nvPr/>
        </p:nvSpPr>
        <p:spPr>
          <a:xfrm>
            <a:off x="2660636" y="4581211"/>
            <a:ext cx="2836650" cy="194435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7" name="矩形 6"/>
          <p:cNvSpPr/>
          <p:nvPr/>
        </p:nvSpPr>
        <p:spPr>
          <a:xfrm>
            <a:off x="6431270" y="4582886"/>
            <a:ext cx="2854244" cy="194435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50"/>
                                        <p:tgtEl>
                                          <p:spTgt spid="6"/>
                                        </p:tgtEl>
                                      </p:cBhvr>
                                    </p:animEffect>
                                  </p:childTnLst>
                                </p:cTn>
                              </p:par>
                              <p:par>
                                <p:cTn id="8" presetID="16" presetClass="entr" presetSubtype="21"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23437</TotalTime>
  <Words>10178</Words>
  <Application>Microsoft Office PowerPoint</Application>
  <PresentationFormat>自定义</PresentationFormat>
  <Paragraphs>412</Paragraphs>
  <Slides>51</Slides>
  <Notes>0</Notes>
  <HiddenSlides>0</HiddenSlides>
  <MMClips>0</MMClips>
  <ScaleCrop>false</ScaleCrop>
  <HeadingPairs>
    <vt:vector size="4" baseType="variant">
      <vt:variant>
        <vt:lpstr>主题</vt:lpstr>
      </vt:variant>
      <vt:variant>
        <vt:i4>2</vt:i4>
      </vt:variant>
      <vt:variant>
        <vt:lpstr>幻灯片标题</vt:lpstr>
      </vt:variant>
      <vt:variant>
        <vt:i4>51</vt:i4>
      </vt:variant>
    </vt:vector>
  </HeadingPairs>
  <TitlesOfParts>
    <vt:vector size="53"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1657</cp:revision>
  <dcterms:created xsi:type="dcterms:W3CDTF">2014-11-18T07:27:48Z</dcterms:created>
  <dcterms:modified xsi:type="dcterms:W3CDTF">2016-11-16T03:18:46Z</dcterms:modified>
</cp:coreProperties>
</file>